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emf" ContentType="image/x-emf"/>
  <Default Extension="gif" ContentType="image/gif"/>
  <Default Extension="wmv" ContentType="video/x-ms-wmv"/>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02"/>
  </p:handoutMasterIdLst>
  <p:sldIdLst>
    <p:sldId id="5055" r:id="rId3"/>
    <p:sldId id="282" r:id="rId4"/>
    <p:sldId id="5058" r:id="rId6"/>
    <p:sldId id="4994" r:id="rId7"/>
    <p:sldId id="5059" r:id="rId8"/>
    <p:sldId id="4990" r:id="rId9"/>
    <p:sldId id="5060" r:id="rId10"/>
    <p:sldId id="5061" r:id="rId11"/>
    <p:sldId id="5062" r:id="rId12"/>
    <p:sldId id="5063" r:id="rId13"/>
    <p:sldId id="5064" r:id="rId14"/>
    <p:sldId id="5065" r:id="rId15"/>
    <p:sldId id="5066" r:id="rId16"/>
    <p:sldId id="5067" r:id="rId17"/>
    <p:sldId id="4991" r:id="rId18"/>
    <p:sldId id="5002" r:id="rId19"/>
    <p:sldId id="5003" r:id="rId20"/>
    <p:sldId id="5004" r:id="rId21"/>
    <p:sldId id="5005" r:id="rId22"/>
    <p:sldId id="5006" r:id="rId23"/>
    <p:sldId id="5007" r:id="rId24"/>
    <p:sldId id="5008" r:id="rId25"/>
    <p:sldId id="5009" r:id="rId26"/>
    <p:sldId id="5010" r:id="rId27"/>
    <p:sldId id="5011" r:id="rId28"/>
    <p:sldId id="5012" r:id="rId29"/>
    <p:sldId id="5013" r:id="rId30"/>
    <p:sldId id="5014" r:id="rId31"/>
    <p:sldId id="5015" r:id="rId32"/>
    <p:sldId id="5016" r:id="rId33"/>
    <p:sldId id="5017" r:id="rId34"/>
    <p:sldId id="5018" r:id="rId35"/>
    <p:sldId id="5019" r:id="rId36"/>
    <p:sldId id="5021" r:id="rId37"/>
    <p:sldId id="5022" r:id="rId38"/>
    <p:sldId id="5023" r:id="rId39"/>
    <p:sldId id="5024" r:id="rId40"/>
    <p:sldId id="5025" r:id="rId41"/>
    <p:sldId id="5026" r:id="rId42"/>
    <p:sldId id="5027" r:id="rId43"/>
    <p:sldId id="5028" r:id="rId44"/>
    <p:sldId id="5029" r:id="rId45"/>
    <p:sldId id="5030" r:id="rId46"/>
    <p:sldId id="5031" r:id="rId47"/>
    <p:sldId id="5032" r:id="rId48"/>
    <p:sldId id="5034" r:id="rId49"/>
    <p:sldId id="5035" r:id="rId50"/>
    <p:sldId id="5036" r:id="rId51"/>
    <p:sldId id="5037" r:id="rId52"/>
    <p:sldId id="5038" r:id="rId53"/>
    <p:sldId id="5039" r:id="rId54"/>
    <p:sldId id="5040" r:id="rId55"/>
    <p:sldId id="5041" r:id="rId56"/>
    <p:sldId id="5042" r:id="rId57"/>
    <p:sldId id="5043" r:id="rId58"/>
    <p:sldId id="5044" r:id="rId59"/>
    <p:sldId id="5045" r:id="rId60"/>
    <p:sldId id="5046" r:id="rId61"/>
    <p:sldId id="5047" r:id="rId62"/>
    <p:sldId id="5048" r:id="rId63"/>
    <p:sldId id="5049" r:id="rId64"/>
    <p:sldId id="5050" r:id="rId65"/>
    <p:sldId id="5051" r:id="rId66"/>
    <p:sldId id="5052" r:id="rId67"/>
    <p:sldId id="5053" r:id="rId68"/>
    <p:sldId id="5054" r:id="rId69"/>
    <p:sldId id="5069" r:id="rId70"/>
    <p:sldId id="5070" r:id="rId71"/>
    <p:sldId id="5071" r:id="rId72"/>
    <p:sldId id="5072" r:id="rId73"/>
    <p:sldId id="5073" r:id="rId74"/>
    <p:sldId id="5074" r:id="rId75"/>
    <p:sldId id="5075" r:id="rId76"/>
    <p:sldId id="5076" r:id="rId77"/>
    <p:sldId id="5077" r:id="rId78"/>
    <p:sldId id="5078" r:id="rId79"/>
    <p:sldId id="5079" r:id="rId80"/>
    <p:sldId id="5080" r:id="rId81"/>
    <p:sldId id="5081" r:id="rId82"/>
    <p:sldId id="5082" r:id="rId83"/>
    <p:sldId id="5083" r:id="rId84"/>
    <p:sldId id="5084" r:id="rId85"/>
    <p:sldId id="5085" r:id="rId86"/>
    <p:sldId id="5086" r:id="rId87"/>
    <p:sldId id="5087" r:id="rId88"/>
    <p:sldId id="5088" r:id="rId89"/>
    <p:sldId id="5089" r:id="rId90"/>
    <p:sldId id="5090" r:id="rId91"/>
    <p:sldId id="5091" r:id="rId92"/>
    <p:sldId id="5092" r:id="rId93"/>
    <p:sldId id="5093" r:id="rId94"/>
    <p:sldId id="5094" r:id="rId95"/>
    <p:sldId id="5101" r:id="rId96"/>
    <p:sldId id="5102" r:id="rId97"/>
    <p:sldId id="5103" r:id="rId98"/>
    <p:sldId id="5104" r:id="rId99"/>
    <p:sldId id="5056" r:id="rId100"/>
    <p:sldId id="5153" r:id="rId101"/>
  </p:sldIdLst>
  <p:sldSz cx="9145270" cy="5144770"/>
  <p:notesSz cx="6858000" cy="9144000"/>
  <p:custDataLst>
    <p:tags r:id="rId107"/>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935" algn="l" defTabSz="685800" rtl="0" eaLnBrk="1" latinLnBrk="0" hangingPunct="1">
      <a:defRPr sz="1400" kern="1200">
        <a:solidFill>
          <a:schemeClr val="tx1"/>
        </a:solidFill>
        <a:latin typeface="+mn-lt"/>
        <a:ea typeface="+mn-ea"/>
        <a:cs typeface="+mn-cs"/>
      </a:defRPr>
    </a:lvl8pPr>
    <a:lvl9pPr marL="2743835"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3" userDrawn="1">
          <p15:clr>
            <a:srgbClr val="A4A3A4"/>
          </p15:clr>
        </p15:guide>
        <p15:guide id="2" pos="28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刘付观生" initials="刘付观生" lastIdx="3" clrIdx="0"/>
  <p:cmAuthor id="1" name="liufuguansheng" initials="liufu" lastIdx="1" clrIdx="1"/>
  <p:cmAuthor id="2" name="作者" initials="A" lastIdx="0" clrIdx="1"/>
  <p:cmAuthor id="3" name="ITC"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E2E8"/>
    <a:srgbClr val="1C4885"/>
    <a:srgbClr val="E6E6E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60"/>
  </p:normalViewPr>
  <p:slideViewPr>
    <p:cSldViewPr snapToGrid="0" showGuides="1">
      <p:cViewPr varScale="1">
        <p:scale>
          <a:sx n="93" d="100"/>
          <a:sy n="93" d="100"/>
        </p:scale>
        <p:origin x="524" y="56"/>
      </p:cViewPr>
      <p:guideLst>
        <p:guide orient="horz" pos="793"/>
        <p:guide pos="2804"/>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7" Type="http://schemas.openxmlformats.org/officeDocument/2006/relationships/tags" Target="tags/tag15.xml"/><Relationship Id="rId106" Type="http://schemas.openxmlformats.org/officeDocument/2006/relationships/commentAuthors" Target="commentAuthors.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handoutMaster" Target="handoutMasters/handoutMaster1.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A10783-7AD6-480D-A7E3-27630C1092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2819AD-2A75-48E6-AE69-BC26B27040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935" algn="l" defTabSz="685800" rtl="0" eaLnBrk="1" latinLnBrk="0" hangingPunct="1">
      <a:defRPr sz="900" kern="1200">
        <a:solidFill>
          <a:schemeClr val="tx1"/>
        </a:solidFill>
        <a:latin typeface="+mn-lt"/>
        <a:ea typeface="+mn-ea"/>
        <a:cs typeface="+mn-cs"/>
      </a:defRPr>
    </a:lvl8pPr>
    <a:lvl9pPr marL="2743835"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837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9901EBE8-4686-E747-B7D6-7C1C2A51F30C}"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041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2DE7DD5C-8FF3-3144-9882-A3B5FB9F9CB6}"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23E5CD49-76A1-CE4B-B1D3-82D629BAF1DA}"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246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E0DC01D5-E567-1549-A328-69EF96C66410}"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451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451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FE998468-806E-3C44-A37F-6EAFB3399420}"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656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677C0C3A-6B08-DC45-9E59-CD46A2C007EB}"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86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861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62CC376-D553-524B-BCED-5D05B81D7B4E}" type="slidenum">
              <a:rPr lang="en-US" altLang="zh-CN">
                <a:ea typeface="微软雅黑" panose="020B0503020204020204" pitchFamily="34" charset="-122"/>
              </a:rPr>
            </a:fld>
            <a:endParaRPr lang="en-US" altLang="zh-CN">
              <a:ea typeface="微软雅黑"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06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nSpc>
                <a:spcPct val="150000"/>
              </a:lnSpc>
            </a:pPr>
            <a:r>
              <a:rPr lang="zh-CN" altLang="en-US" dirty="0">
                <a:solidFill>
                  <a:srgbClr val="7F7F7F"/>
                </a:solidFill>
                <a:latin typeface="微软雅黑" panose="020B0503020204020204" pitchFamily="34" charset="-122"/>
                <a:ea typeface="微软雅黑" panose="020B0503020204020204" pitchFamily="34" charset="-122"/>
              </a:rPr>
              <a:t>园企服务平台可</a:t>
            </a:r>
            <a:r>
              <a:rPr lang="zh-CN" altLang="en-US" dirty="0" smtClean="0">
                <a:solidFill>
                  <a:srgbClr val="7F7F7F"/>
                </a:solidFill>
                <a:latin typeface="微软雅黑" panose="020B0503020204020204" pitchFamily="34" charset="-122"/>
                <a:ea typeface="微软雅黑" panose="020B0503020204020204" pitchFamily="34" charset="-122"/>
              </a:rPr>
              <a:t>为产业园区企业</a:t>
            </a:r>
            <a:r>
              <a:rPr lang="zh-CN" altLang="en-US" dirty="0">
                <a:solidFill>
                  <a:srgbClr val="7F7F7F"/>
                </a:solidFill>
                <a:latin typeface="微软雅黑" panose="020B0503020204020204" pitchFamily="34" charset="-122"/>
                <a:ea typeface="微软雅黑" panose="020B0503020204020204" pitchFamily="34" charset="-122"/>
              </a:rPr>
              <a:t>提供</a:t>
            </a:r>
            <a:r>
              <a:rPr lang="zh-CN" altLang="en-US" b="1" dirty="0">
                <a:solidFill>
                  <a:srgbClr val="FF0000"/>
                </a:solidFill>
                <a:latin typeface="微软雅黑" panose="020B0503020204020204" pitchFamily="34" charset="-122"/>
                <a:ea typeface="微软雅黑" panose="020B0503020204020204" pitchFamily="34" charset="-122"/>
              </a:rPr>
              <a:t>政务代办、资讯传达、政企互动、资源共享、活动组织、沟通交流等服务</a:t>
            </a:r>
            <a:r>
              <a:rPr lang="zh-CN" altLang="en-US" dirty="0">
                <a:solidFill>
                  <a:srgbClr val="7F7F7F"/>
                </a:solidFill>
                <a:latin typeface="微软雅黑" panose="020B0503020204020204" pitchFamily="34" charset="-122"/>
                <a:ea typeface="微软雅黑" panose="020B0503020204020204" pitchFamily="34" charset="-122"/>
              </a:rPr>
              <a:t>。</a:t>
            </a:r>
            <a:endParaRPr lang="en-US" altLang="zh-CN" dirty="0">
              <a:solidFill>
                <a:srgbClr val="7F7F7F"/>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7F7F7F"/>
                </a:solidFill>
                <a:latin typeface="微软雅黑" panose="020B0503020204020204" pitchFamily="34" charset="-122"/>
                <a:ea typeface="微软雅黑" panose="020B0503020204020204" pitchFamily="34" charset="-122"/>
              </a:rPr>
              <a:t>本平台具有两大应用价值：</a:t>
            </a:r>
            <a:endParaRPr lang="zh-CN" altLang="en-US" dirty="0">
              <a:solidFill>
                <a:srgbClr val="7F7F7F"/>
              </a:solidFill>
              <a:latin typeface="微软雅黑" panose="020B0503020204020204" pitchFamily="34" charset="-122"/>
              <a:ea typeface="微软雅黑" panose="020B0503020204020204" pitchFamily="34" charset="-122"/>
            </a:endParaRPr>
          </a:p>
          <a:p>
            <a:pPr eaLnBrk="1" hangingPunct="1">
              <a:spcBef>
                <a:spcPct val="0"/>
              </a:spcBef>
            </a:pPr>
            <a:r>
              <a:rPr lang="zh-CN" altLang="en-US"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业务创新：</a:t>
            </a:r>
            <a:r>
              <a:rPr lang="zh-CN"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将</a:t>
            </a: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服务分为</a:t>
            </a:r>
            <a:r>
              <a:rPr lang="zh-CN"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P2B、B2B</a:t>
            </a: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种服务模式</a:t>
            </a: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整合产业园区资源</a:t>
            </a: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和第三方社会资源</a:t>
            </a: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dirty="0" smtClean="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为</a:t>
            </a:r>
            <a:r>
              <a:rPr lang="zh-CN" altLang="en-US" dirty="0" smtClean="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产业园区</a:t>
            </a:r>
            <a:r>
              <a:rPr lang="zh-CN" altLang="zh-CN" dirty="0" smtClean="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企业</a:t>
            </a:r>
            <a:r>
              <a:rPr lang="zh-CN"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提供</a:t>
            </a: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更多高价值的服务</a:t>
            </a: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spcBef>
                <a:spcPct val="0"/>
              </a:spcBef>
            </a:pPr>
            <a:r>
              <a:rPr lang="en-US" altLang="zh-CN" dirty="0">
                <a:solidFill>
                  <a:srgbClr val="0070C0"/>
                </a:solidFill>
                <a:ea typeface="微软雅黑" panose="020B0503020204020204" pitchFamily="34" charset="-122"/>
                <a:sym typeface="微软雅黑" panose="020B0503020204020204" pitchFamily="34" charset="-122"/>
              </a:rPr>
              <a:t>P2B</a:t>
            </a:r>
            <a:r>
              <a:rPr lang="zh-CN" altLang="en-US" dirty="0">
                <a:solidFill>
                  <a:srgbClr val="0070C0"/>
                </a:solidFill>
                <a:ea typeface="微软雅黑" panose="020B0503020204020204" pitchFamily="34" charset="-122"/>
                <a:sym typeface="微软雅黑" panose="020B0503020204020204" pitchFamily="34" charset="-122"/>
              </a:rPr>
              <a:t>是</a:t>
            </a:r>
            <a:r>
              <a:rPr lang="zh-CN" altLang="en-US" dirty="0" smtClean="0">
                <a:solidFill>
                  <a:srgbClr val="0070C0"/>
                </a:solidFill>
                <a:ea typeface="微软雅黑" panose="020B0503020204020204" pitchFamily="34" charset="-122"/>
                <a:sym typeface="微软雅黑" panose="020B0503020204020204" pitchFamily="34" charset="-122"/>
              </a:rPr>
              <a:t>指产业园区为</a:t>
            </a:r>
            <a:r>
              <a:rPr lang="zh-CN" altLang="en-US" dirty="0">
                <a:solidFill>
                  <a:srgbClr val="0070C0"/>
                </a:solidFill>
                <a:ea typeface="微软雅黑" panose="020B0503020204020204" pitchFamily="34" charset="-122"/>
                <a:sym typeface="微软雅黑" panose="020B0503020204020204" pitchFamily="34" charset="-122"/>
              </a:rPr>
              <a:t>企业提供服务；</a:t>
            </a:r>
            <a:r>
              <a:rPr lang="en-US" altLang="zh-CN" dirty="0">
                <a:solidFill>
                  <a:srgbClr val="0070C0"/>
                </a:solidFill>
                <a:ea typeface="微软雅黑" panose="020B0503020204020204" pitchFamily="34" charset="-122"/>
                <a:sym typeface="微软雅黑" panose="020B0503020204020204" pitchFamily="34" charset="-122"/>
              </a:rPr>
              <a:t>B2B</a:t>
            </a:r>
            <a:r>
              <a:rPr lang="zh-CN" altLang="en-US" dirty="0">
                <a:solidFill>
                  <a:srgbClr val="0070C0"/>
                </a:solidFill>
                <a:ea typeface="微软雅黑" panose="020B0503020204020204" pitchFamily="34" charset="-122"/>
                <a:sym typeface="微软雅黑" panose="020B0503020204020204" pitchFamily="34" charset="-122"/>
              </a:rPr>
              <a:t>是指企业为企业提供服务</a:t>
            </a:r>
            <a:r>
              <a:rPr lang="zh-CN" altLang="en-US" dirty="0">
                <a:solidFill>
                  <a:srgbClr val="0070C0"/>
                </a:solidFill>
                <a:sym typeface="微软雅黑" panose="020B0503020204020204" pitchFamily="34" charset="-122"/>
              </a:rPr>
              <a:t> </a:t>
            </a:r>
            <a:endParaRPr lang="en-US" altLang="zh-CN" dirty="0">
              <a:solidFill>
                <a:srgbClr val="0070C0"/>
              </a:solidFill>
              <a:sym typeface="微软雅黑" panose="020B0503020204020204" pitchFamily="34" charset="-122"/>
            </a:endParaRPr>
          </a:p>
          <a:p>
            <a:pPr eaLnBrk="1" hangingPunct="1">
              <a:spcBef>
                <a:spcPct val="0"/>
              </a:spcBef>
            </a:pPr>
            <a:endPar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spcBef>
                <a:spcPct val="0"/>
              </a:spcBef>
            </a:pPr>
            <a:r>
              <a:rPr lang="zh-CN" altLang="zh-CN" b="1" dirty="0">
                <a:solidFill>
                  <a:srgbClr val="7F7F7F"/>
                </a:solidFill>
                <a:latin typeface="微软雅黑" panose="020B0503020204020204" pitchFamily="34" charset="-122"/>
                <a:ea typeface="微软雅黑" panose="020B0503020204020204" pitchFamily="34" charset="-122"/>
              </a:rPr>
              <a:t>服务创新：</a:t>
            </a:r>
            <a:r>
              <a:rPr lang="zh-CN" altLang="en-US" b="1" dirty="0">
                <a:solidFill>
                  <a:srgbClr val="7F7F7F"/>
                </a:solidFill>
                <a:latin typeface="微软雅黑" panose="020B0503020204020204" pitchFamily="34" charset="-122"/>
                <a:ea typeface="微软雅黑" panose="020B0503020204020204" pitchFamily="34" charset="-122"/>
              </a:rPr>
              <a:t>采用</a:t>
            </a:r>
            <a:r>
              <a:rPr lang="zh-CN" altLang="zh-CN" b="1" dirty="0">
                <a:solidFill>
                  <a:srgbClr val="FF0000"/>
                </a:solidFill>
                <a:latin typeface="微软雅黑" panose="020B0503020204020204" pitchFamily="34" charset="-122"/>
                <a:ea typeface="微软雅黑" panose="020B0503020204020204" pitchFamily="34" charset="-122"/>
              </a:rPr>
              <a:t>园商网</a:t>
            </a:r>
            <a:r>
              <a:rPr lang="zh-CN" altLang="zh-CN" dirty="0" smtClean="0">
                <a:solidFill>
                  <a:srgbClr val="7F7F7F"/>
                </a:solidFill>
                <a:latin typeface="微软雅黑" panose="020B0503020204020204" pitchFamily="34" charset="-122"/>
                <a:ea typeface="微软雅黑" panose="020B0503020204020204" pitchFamily="34" charset="-122"/>
              </a:rPr>
              <a:t>帮</a:t>
            </a:r>
            <a:r>
              <a:rPr lang="zh-CN" altLang="en-US" dirty="0" smtClean="0">
                <a:solidFill>
                  <a:srgbClr val="7F7F7F"/>
                </a:solidFill>
                <a:latin typeface="微软雅黑" panose="020B0503020204020204" pitchFamily="34" charset="-122"/>
                <a:ea typeface="微软雅黑" panose="020B0503020204020204" pitchFamily="34" charset="-122"/>
              </a:rPr>
              <a:t>产业园区克服</a:t>
            </a:r>
            <a:r>
              <a:rPr lang="zh-CN" altLang="zh-CN" dirty="0">
                <a:solidFill>
                  <a:srgbClr val="7F7F7F"/>
                </a:solidFill>
                <a:latin typeface="微软雅黑" panose="020B0503020204020204" pitchFamily="34" charset="-122"/>
                <a:ea typeface="微软雅黑" panose="020B0503020204020204" pitchFamily="34" charset="-122"/>
              </a:rPr>
              <a:t>资源、空间与时间等问题，更好地为园企</a:t>
            </a:r>
            <a:r>
              <a:rPr lang="zh-CN" altLang="zh-CN" b="1" dirty="0">
                <a:solidFill>
                  <a:srgbClr val="FF0000"/>
                </a:solidFill>
                <a:latin typeface="微软雅黑" panose="020B0503020204020204" pitchFamily="34" charset="-122"/>
                <a:ea typeface="微软雅黑" panose="020B0503020204020204" pitchFamily="34" charset="-122"/>
              </a:rPr>
              <a:t>提供产业链服务</a:t>
            </a:r>
            <a:r>
              <a:rPr lang="zh-CN" altLang="zh-CN" dirty="0">
                <a:solidFill>
                  <a:srgbClr val="7F7F7F"/>
                </a:solidFill>
                <a:latin typeface="微软雅黑" panose="020B0503020204020204" pitchFamily="34" charset="-122"/>
                <a:ea typeface="微软雅黑" panose="020B0503020204020204" pitchFamily="34" charset="-122"/>
              </a:rPr>
              <a:t>。</a:t>
            </a:r>
            <a:endParaRPr lang="en-US" altLang="zh-CN" dirty="0">
              <a:solidFill>
                <a:srgbClr val="7F7F7F"/>
              </a:solidFill>
              <a:latin typeface="微软雅黑" panose="020B0503020204020204" pitchFamily="34" charset="-122"/>
              <a:ea typeface="微软雅黑" panose="020B0503020204020204" pitchFamily="34" charset="-122"/>
            </a:endParaRPr>
          </a:p>
          <a:p>
            <a:pPr eaLnBrk="1" hangingPunct="1">
              <a:spcBef>
                <a:spcPct val="0"/>
              </a:spcBef>
            </a:pPr>
            <a:endParaRPr lang="zh-CN" altLang="en-US" dirty="0"/>
          </a:p>
        </p:txBody>
      </p:sp>
      <p:sp>
        <p:nvSpPr>
          <p:cNvPr id="706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952F5422-E534-574F-BBBE-4705F2DD8B83}"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4313" y="9721850"/>
            <a:ext cx="3078162" cy="512763"/>
          </a:xfrm>
          <a:prstGeom prst="rect">
            <a:avLst/>
          </a:prstGeom>
        </p:spPr>
        <p:txBody>
          <a:bodyPr/>
          <a:lstStyle/>
          <a:p>
            <a:fld id="{4417CB07-0039-4545-92EA-48E12138E514}"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4313" y="9721850"/>
            <a:ext cx="3078162" cy="512763"/>
          </a:xfrm>
          <a:prstGeom prst="rect">
            <a:avLst/>
          </a:prstGeom>
        </p:spPr>
        <p:txBody>
          <a:bodyPr/>
          <a:lstStyle/>
          <a:p>
            <a:fld id="{4417CB07-0039-4545-92EA-48E12138E51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靠山给深国际</a:t>
            </a:r>
            <a:endParaRPr lang="zh-CN" altLang="en-US"/>
          </a:p>
        </p:txBody>
      </p:sp>
      <p:sp>
        <p:nvSpPr>
          <p:cNvPr id="2867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22912101-7572-4441-B6D8-8BD9545D0031}" type="slidenum">
              <a:rPr lang="zh-CN" altLang="en-US" sz="1200">
                <a:latin typeface="Calibri" panose="020F0502020204030204" pitchFamily="34" charset="0"/>
              </a:rPr>
            </a:fld>
            <a:endParaRPr lang="zh-CN" altLang="en-US" sz="120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27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727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E5A8CDD5-BA6E-B248-ABA0-AA5718D994DF}"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7475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DADC525-CFCB-894A-A3B7-84D2B28D44B4}" type="slidenum">
              <a:rPr lang="en-US" altLang="zh-CN">
                <a:ea typeface="微软雅黑" panose="020B0503020204020204" pitchFamily="34" charset="-122"/>
              </a:rPr>
            </a:fld>
            <a:endParaRPr lang="en-US" altLang="zh-CN">
              <a:ea typeface="微软雅黑"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solidFill>
                  <a:srgbClr val="7F7F7F"/>
                </a:solidFill>
                <a:latin typeface="微软雅黑" panose="020B0503020204020204" pitchFamily="34" charset="-122"/>
                <a:ea typeface="微软雅黑" panose="020B0503020204020204" pitchFamily="34" charset="-122"/>
              </a:rPr>
              <a:t>社区服务平台可</a:t>
            </a:r>
            <a:r>
              <a:rPr lang="zh-CN" altLang="en-US" dirty="0" smtClean="0">
                <a:solidFill>
                  <a:srgbClr val="7F7F7F"/>
                </a:solidFill>
                <a:latin typeface="微软雅黑" panose="020B0503020204020204" pitchFamily="34" charset="-122"/>
                <a:ea typeface="微软雅黑" panose="020B0503020204020204" pitchFamily="34" charset="-122"/>
              </a:rPr>
              <a:t>为产业园区企业</a:t>
            </a:r>
            <a:r>
              <a:rPr lang="zh-CN" altLang="en-US" dirty="0">
                <a:solidFill>
                  <a:srgbClr val="7F7F7F"/>
                </a:solidFill>
                <a:latin typeface="微软雅黑" panose="020B0503020204020204" pitchFamily="34" charset="-122"/>
                <a:ea typeface="微软雅黑" panose="020B0503020204020204" pitchFamily="34" charset="-122"/>
              </a:rPr>
              <a:t>和公众提供</a:t>
            </a:r>
            <a:r>
              <a:rPr lang="zh-CN" altLang="en-US" b="1" dirty="0">
                <a:solidFill>
                  <a:srgbClr val="FF0000"/>
                </a:solidFill>
                <a:latin typeface="微软雅黑" panose="020B0503020204020204" pitchFamily="34" charset="-122"/>
                <a:ea typeface="微软雅黑" panose="020B0503020204020204" pitchFamily="34" charset="-122"/>
              </a:rPr>
              <a:t>办公用品购买、清洁服务、活动组织、沟通交流及生活服务</a:t>
            </a:r>
            <a:r>
              <a:rPr lang="zh-CN" altLang="en-US" dirty="0">
                <a:solidFill>
                  <a:srgbClr val="7F7F7F"/>
                </a:solidFill>
                <a:latin typeface="微软雅黑" panose="020B0503020204020204" pitchFamily="34" charset="-122"/>
                <a:ea typeface="微软雅黑" panose="020B0503020204020204" pitchFamily="34" charset="-122"/>
              </a:rPr>
              <a:t>。</a:t>
            </a:r>
            <a:endParaRPr lang="en-US" altLang="zh-CN" dirty="0">
              <a:solidFill>
                <a:srgbClr val="7F7F7F"/>
              </a:solidFill>
              <a:latin typeface="微软雅黑" panose="020B0503020204020204" pitchFamily="34" charset="-122"/>
              <a:ea typeface="微软雅黑" panose="020B0503020204020204" pitchFamily="34" charset="-122"/>
            </a:endParaRPr>
          </a:p>
          <a:p>
            <a:pPr eaLnBrk="1" hangingPunct="1">
              <a:spcBef>
                <a:spcPct val="0"/>
              </a:spcBef>
            </a:pPr>
            <a:r>
              <a:rPr lang="zh-CN" altLang="en-US"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业务创新：</a:t>
            </a:r>
            <a:r>
              <a:rPr lang="zh-CN"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将</a:t>
            </a: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服务分为</a:t>
            </a:r>
            <a:r>
              <a:rPr lang="en-US"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P2C</a:t>
            </a:r>
            <a:r>
              <a:rPr lang="zh-CN"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、B2C</a:t>
            </a: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种服务模式</a:t>
            </a: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dirty="0" smtClean="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整合产业园区商家</a:t>
            </a: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资源和周边商家资源</a:t>
            </a: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dirty="0" smtClean="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为</a:t>
            </a:r>
            <a:r>
              <a:rPr lang="zh-CN" altLang="en-US" dirty="0" smtClean="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产业园区</a:t>
            </a:r>
            <a:r>
              <a:rPr lang="zh-CN" altLang="zh-CN" dirty="0" smtClean="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企业</a:t>
            </a: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和</a:t>
            </a:r>
            <a:r>
              <a:rPr lang="zh-CN"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公众提供</a:t>
            </a: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更多高价值的服务</a:t>
            </a:r>
            <a:r>
              <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spcBef>
                <a:spcPct val="0"/>
              </a:spcBef>
            </a:pPr>
            <a:r>
              <a:rPr lang="en-US" altLang="zh-CN" dirty="0">
                <a:solidFill>
                  <a:srgbClr val="0070C0"/>
                </a:solidFill>
                <a:ea typeface="微软雅黑" panose="020B0503020204020204" pitchFamily="34" charset="-122"/>
                <a:sym typeface="微软雅黑" panose="020B0503020204020204" pitchFamily="34" charset="-122"/>
              </a:rPr>
              <a:t> P2C</a:t>
            </a:r>
            <a:r>
              <a:rPr lang="zh-CN" altLang="en-US" dirty="0">
                <a:solidFill>
                  <a:srgbClr val="0070C0"/>
                </a:solidFill>
                <a:ea typeface="微软雅黑" panose="020B0503020204020204" pitchFamily="34" charset="-122"/>
                <a:sym typeface="微软雅黑" panose="020B0503020204020204" pitchFamily="34" charset="-122"/>
              </a:rPr>
              <a:t>是</a:t>
            </a:r>
            <a:r>
              <a:rPr lang="zh-CN" altLang="en-US" dirty="0" smtClean="0">
                <a:solidFill>
                  <a:srgbClr val="0070C0"/>
                </a:solidFill>
                <a:ea typeface="微软雅黑" panose="020B0503020204020204" pitchFamily="34" charset="-122"/>
                <a:sym typeface="微软雅黑" panose="020B0503020204020204" pitchFamily="34" charset="-122"/>
              </a:rPr>
              <a:t>指产业园区为</a:t>
            </a:r>
            <a:r>
              <a:rPr lang="zh-CN" altLang="en-US" dirty="0">
                <a:solidFill>
                  <a:srgbClr val="0070C0"/>
                </a:solidFill>
                <a:ea typeface="微软雅黑" panose="020B0503020204020204" pitchFamily="34" charset="-122"/>
                <a:sym typeface="微软雅黑" panose="020B0503020204020204" pitchFamily="34" charset="-122"/>
              </a:rPr>
              <a:t>公众提供服务；</a:t>
            </a:r>
            <a:r>
              <a:rPr lang="en-US" altLang="zh-CN" dirty="0">
                <a:solidFill>
                  <a:srgbClr val="0070C0"/>
                </a:solidFill>
                <a:ea typeface="微软雅黑" panose="020B0503020204020204" pitchFamily="34" charset="-122"/>
                <a:sym typeface="微软雅黑" panose="020B0503020204020204" pitchFamily="34" charset="-122"/>
              </a:rPr>
              <a:t>B2C</a:t>
            </a:r>
            <a:r>
              <a:rPr lang="zh-CN" altLang="en-US" dirty="0">
                <a:solidFill>
                  <a:srgbClr val="0070C0"/>
                </a:solidFill>
                <a:ea typeface="微软雅黑" panose="020B0503020204020204" pitchFamily="34" charset="-122"/>
                <a:sym typeface="微软雅黑" panose="020B0503020204020204" pitchFamily="34" charset="-122"/>
              </a:rPr>
              <a:t>是指企业为公众提供服务</a:t>
            </a:r>
            <a:endParaRPr lang="en-US" altLang="zh-CN" dirty="0">
              <a:solidFill>
                <a:srgbClr val="0070C0"/>
              </a:solidFill>
              <a:ea typeface="微软雅黑" panose="020B0503020204020204" pitchFamily="34" charset="-122"/>
              <a:sym typeface="微软雅黑" panose="020B0503020204020204" pitchFamily="34" charset="-122"/>
            </a:endParaRPr>
          </a:p>
          <a:p>
            <a:pPr eaLnBrk="1" hangingPunct="1">
              <a:spcBef>
                <a:spcPct val="0"/>
              </a:spcBef>
            </a:pPr>
            <a:r>
              <a:rPr lang="zh-CN" altLang="zh-CN" b="1" dirty="0">
                <a:solidFill>
                  <a:srgbClr val="7F7F7F"/>
                </a:solidFill>
                <a:latin typeface="微软雅黑" panose="020B0503020204020204" pitchFamily="34" charset="-122"/>
                <a:ea typeface="微软雅黑" panose="020B0503020204020204" pitchFamily="34" charset="-122"/>
              </a:rPr>
              <a:t>服务创新：</a:t>
            </a:r>
            <a:r>
              <a:rPr lang="zh-CN" altLang="en-US" dirty="0">
                <a:solidFill>
                  <a:srgbClr val="7F7F7F"/>
                </a:solidFill>
                <a:latin typeface="微软雅黑" panose="020B0503020204020204" pitchFamily="34" charset="-122"/>
                <a:ea typeface="微软雅黑" panose="020B0503020204020204" pitchFamily="34" charset="-122"/>
              </a:rPr>
              <a:t>采用</a:t>
            </a:r>
            <a:r>
              <a:rPr lang="zh-CN" altLang="zh-CN" b="1" dirty="0">
                <a:solidFill>
                  <a:srgbClr val="FF0000"/>
                </a:solidFill>
                <a:latin typeface="微软雅黑" panose="020B0503020204020204" pitchFamily="34" charset="-122"/>
                <a:ea typeface="微软雅黑" panose="020B0503020204020204" pitchFamily="34" charset="-122"/>
              </a:rPr>
              <a:t>园购网</a:t>
            </a:r>
            <a:r>
              <a:rPr lang="zh-CN" altLang="zh-CN" dirty="0" smtClean="0">
                <a:solidFill>
                  <a:srgbClr val="7F7F7F"/>
                </a:solidFill>
                <a:latin typeface="微软雅黑" panose="020B0503020204020204" pitchFamily="34" charset="-122"/>
                <a:ea typeface="微软雅黑" panose="020B0503020204020204" pitchFamily="34" charset="-122"/>
              </a:rPr>
              <a:t>帮</a:t>
            </a:r>
            <a:r>
              <a:rPr lang="zh-CN" altLang="en-US" dirty="0" smtClean="0">
                <a:solidFill>
                  <a:srgbClr val="7F7F7F"/>
                </a:solidFill>
                <a:latin typeface="微软雅黑" panose="020B0503020204020204" pitchFamily="34" charset="-122"/>
                <a:ea typeface="微软雅黑" panose="020B0503020204020204" pitchFamily="34" charset="-122"/>
              </a:rPr>
              <a:t>产业园区</a:t>
            </a:r>
            <a:r>
              <a:rPr lang="zh-CN" altLang="zh-CN" dirty="0" smtClean="0">
                <a:solidFill>
                  <a:srgbClr val="7F7F7F"/>
                </a:solidFill>
                <a:latin typeface="微软雅黑" panose="020B0503020204020204" pitchFamily="34" charset="-122"/>
                <a:ea typeface="微软雅黑" panose="020B0503020204020204" pitchFamily="34" charset="-122"/>
              </a:rPr>
              <a:t>有效</a:t>
            </a:r>
            <a:r>
              <a:rPr lang="zh-CN" altLang="zh-CN" b="1" dirty="0">
                <a:solidFill>
                  <a:srgbClr val="FF0000"/>
                </a:solidFill>
                <a:latin typeface="微软雅黑" panose="020B0503020204020204" pitchFamily="34" charset="-122"/>
                <a:ea typeface="微软雅黑" panose="020B0503020204020204" pitchFamily="34" charset="-122"/>
              </a:rPr>
              <a:t>掌控园商服务品质</a:t>
            </a:r>
            <a:r>
              <a:rPr lang="zh-CN" altLang="zh-CN" dirty="0">
                <a:solidFill>
                  <a:srgbClr val="7F7F7F"/>
                </a:solidFill>
                <a:latin typeface="微软雅黑" panose="020B0503020204020204" pitchFamily="34" charset="-122"/>
                <a:ea typeface="微软雅黑" panose="020B0503020204020204" pitchFamily="34" charset="-122"/>
              </a:rPr>
              <a:t>，更好地为公众提供消费服务；</a:t>
            </a:r>
            <a:r>
              <a:rPr lang="zh-CN" altLang="en-US" dirty="0">
                <a:solidFill>
                  <a:srgbClr val="7F7F7F"/>
                </a:solidFill>
                <a:latin typeface="微软雅黑" panose="020B0503020204020204" pitchFamily="34" charset="-122"/>
                <a:ea typeface="微软雅黑" panose="020B0503020204020204" pitchFamily="34" charset="-122"/>
              </a:rPr>
              <a:t>采用</a:t>
            </a:r>
            <a:r>
              <a:rPr lang="zh-CN" altLang="zh-CN" b="1" dirty="0">
                <a:solidFill>
                  <a:srgbClr val="FF0000"/>
                </a:solidFill>
                <a:latin typeface="微软雅黑" panose="020B0503020204020204" pitchFamily="34" charset="-122"/>
                <a:ea typeface="微软雅黑" panose="020B0503020204020204" pitchFamily="34" charset="-122"/>
              </a:rPr>
              <a:t>园付通</a:t>
            </a:r>
            <a:r>
              <a:rPr lang="zh-CN" altLang="zh-CN" dirty="0" smtClean="0">
                <a:solidFill>
                  <a:srgbClr val="7F7F7F"/>
                </a:solidFill>
                <a:latin typeface="微软雅黑" panose="020B0503020204020204" pitchFamily="34" charset="-122"/>
                <a:ea typeface="微软雅黑" panose="020B0503020204020204" pitchFamily="34" charset="-122"/>
              </a:rPr>
              <a:t>帮</a:t>
            </a:r>
            <a:r>
              <a:rPr lang="zh-CN" altLang="en-US" dirty="0" smtClean="0">
                <a:solidFill>
                  <a:srgbClr val="7F7F7F"/>
                </a:solidFill>
                <a:latin typeface="微软雅黑" panose="020B0503020204020204" pitchFamily="34" charset="-122"/>
                <a:ea typeface="微软雅黑" panose="020B0503020204020204" pitchFamily="34" charset="-122"/>
              </a:rPr>
              <a:t>产业园区</a:t>
            </a:r>
            <a:r>
              <a:rPr lang="zh-CN" altLang="zh-CN" dirty="0" smtClean="0">
                <a:solidFill>
                  <a:srgbClr val="7F7F7F"/>
                </a:solidFill>
                <a:latin typeface="微软雅黑" panose="020B0503020204020204" pitchFamily="34" charset="-122"/>
                <a:ea typeface="微软雅黑" panose="020B0503020204020204" pitchFamily="34" charset="-122"/>
              </a:rPr>
              <a:t>中央食堂</a:t>
            </a:r>
            <a:r>
              <a:rPr lang="zh-CN" altLang="zh-CN" b="1" dirty="0">
                <a:solidFill>
                  <a:srgbClr val="FF0000"/>
                </a:solidFill>
                <a:latin typeface="微软雅黑" panose="020B0503020204020204" pitchFamily="34" charset="-122"/>
                <a:ea typeface="微软雅黑" panose="020B0503020204020204" pitchFamily="34" charset="-122"/>
              </a:rPr>
              <a:t>节省了人工成本，避免财务风险</a:t>
            </a:r>
            <a:r>
              <a:rPr lang="zh-CN" altLang="zh-CN" dirty="0">
                <a:solidFill>
                  <a:srgbClr val="7F7F7F"/>
                </a:solidFill>
                <a:latin typeface="微软雅黑" panose="020B0503020204020204" pitchFamily="34" charset="-122"/>
                <a:ea typeface="微软雅黑" panose="020B0503020204020204" pitchFamily="34" charset="-122"/>
              </a:rPr>
              <a:t>，为公众提供更便利的生活服务。</a:t>
            </a:r>
            <a:endParaRPr lang="en-US" altLang="zh-CN" dirty="0">
              <a:solidFill>
                <a:srgbClr val="7F7F7F"/>
              </a:solidFill>
              <a:latin typeface="微软雅黑" panose="020B0503020204020204" pitchFamily="34" charset="-122"/>
              <a:ea typeface="微软雅黑" panose="020B0503020204020204" pitchFamily="34" charset="-122"/>
            </a:endParaRPr>
          </a:p>
          <a:p>
            <a:pPr eaLnBrk="1" hangingPunct="1">
              <a:spcBef>
                <a:spcPct val="0"/>
              </a:spcBef>
            </a:pPr>
            <a:endPar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spcBef>
                <a:spcPct val="0"/>
              </a:spcBef>
            </a:pPr>
            <a:endParaRPr lang="zh-CN" altLang="en-US" dirty="0"/>
          </a:p>
        </p:txBody>
      </p:sp>
      <p:sp>
        <p:nvSpPr>
          <p:cNvPr id="7680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FC6D45D2-1474-B84C-B73B-E2A1662F390A}"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885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7885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F176B733-DBA7-1848-970F-A11DD50B082E}"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813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933C95-90AE-4440-B1EC-7C680C7942DE}" type="slidenum">
              <a:rPr lang="en-US" altLang="zh-CN">
                <a:ea typeface="微软雅黑" panose="020B0503020204020204" pitchFamily="34" charset="-122"/>
              </a:rPr>
            </a:fld>
            <a:endParaRPr lang="en-US" altLang="zh-CN">
              <a:ea typeface="微软雅黑"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8704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C7A88FE3-DC93-4F44-9E70-07623EADDB41}"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9D0FD-6CBA-4812-B7D3-AE2EE11F0D2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131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14131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4874E3-899B-464C-9A32-37F37BD5978D}"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993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4D7B29A9-11F5-E441-987C-340EAA27DAF4}"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017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3262085-3992-AD42-A029-5EF595D472E9}" type="slidenum">
              <a:rPr lang="en-US" altLang="zh-CN">
                <a:ea typeface="微软雅黑" panose="020B0503020204020204" pitchFamily="34" charset="-122"/>
              </a:rPr>
            </a:fld>
            <a:endParaRPr lang="en-US" altLang="zh-CN">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22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sz="4000" b="1" dirty="0" smtClean="0">
                <a:solidFill>
                  <a:srgbClr val="FF0000"/>
                </a:solidFill>
                <a:ea typeface="微软雅黑" panose="020B0503020204020204" pitchFamily="34" charset="-122"/>
              </a:rPr>
              <a:t>产业园区运营</a:t>
            </a:r>
            <a:r>
              <a:rPr lang="zh-CN" altLang="en-US" sz="4000" b="1" dirty="0">
                <a:solidFill>
                  <a:srgbClr val="FF0000"/>
                </a:solidFill>
                <a:ea typeface="微软雅黑" panose="020B0503020204020204" pitchFamily="34" charset="-122"/>
              </a:rPr>
              <a:t>管理平台</a:t>
            </a:r>
            <a:r>
              <a:rPr lang="zh-CN" altLang="en-US" dirty="0">
                <a:solidFill>
                  <a:srgbClr val="002060"/>
                </a:solidFill>
                <a:ea typeface="微软雅黑" panose="020B0503020204020204" pitchFamily="34" charset="-122"/>
              </a:rPr>
              <a:t>集成</a:t>
            </a:r>
            <a:r>
              <a:rPr lang="zh-CN" altLang="en-US" b="1" dirty="0">
                <a:solidFill>
                  <a:srgbClr val="FF0000"/>
                </a:solidFill>
                <a:ea typeface="微软雅黑" panose="020B0503020204020204" pitchFamily="34" charset="-122"/>
              </a:rPr>
              <a:t>协作办公</a:t>
            </a:r>
            <a:r>
              <a:rPr lang="zh-CN" altLang="en-US" dirty="0">
                <a:solidFill>
                  <a:srgbClr val="002060"/>
                </a:solidFill>
                <a:ea typeface="微软雅黑" panose="020B0503020204020204" pitchFamily="34" charset="-122"/>
              </a:rPr>
              <a:t>、</a:t>
            </a:r>
            <a:r>
              <a:rPr lang="zh-CN" altLang="en-US" b="1" dirty="0">
                <a:solidFill>
                  <a:srgbClr val="FF0000"/>
                </a:solidFill>
                <a:ea typeface="微软雅黑" panose="020B0503020204020204" pitchFamily="34" charset="-122"/>
              </a:rPr>
              <a:t>招商引资</a:t>
            </a:r>
            <a:r>
              <a:rPr lang="zh-CN" altLang="en-US" dirty="0">
                <a:solidFill>
                  <a:srgbClr val="000000"/>
                </a:solidFill>
                <a:ea typeface="微软雅黑" panose="020B0503020204020204" pitchFamily="34" charset="-122"/>
              </a:rPr>
              <a:t>、</a:t>
            </a:r>
            <a:r>
              <a:rPr lang="zh-CN" altLang="en-US" b="1" dirty="0">
                <a:solidFill>
                  <a:srgbClr val="FF0000"/>
                </a:solidFill>
                <a:ea typeface="微软雅黑" panose="020B0503020204020204" pitchFamily="34" charset="-122"/>
              </a:rPr>
              <a:t>工程项目</a:t>
            </a:r>
            <a:r>
              <a:rPr lang="zh-CN" altLang="en-US" dirty="0">
                <a:solidFill>
                  <a:srgbClr val="000000"/>
                </a:solidFill>
                <a:ea typeface="微软雅黑" panose="020B0503020204020204" pitchFamily="34" charset="-122"/>
              </a:rPr>
              <a:t>、</a:t>
            </a:r>
            <a:r>
              <a:rPr lang="zh-CN" altLang="en-US" b="1" dirty="0">
                <a:solidFill>
                  <a:srgbClr val="FF0000"/>
                </a:solidFill>
                <a:ea typeface="微软雅黑" panose="020B0503020204020204" pitchFamily="34" charset="-122"/>
              </a:rPr>
              <a:t>企业服务</a:t>
            </a:r>
            <a:r>
              <a:rPr lang="zh-CN" altLang="en-US" dirty="0">
                <a:solidFill>
                  <a:srgbClr val="000000"/>
                </a:solidFill>
                <a:ea typeface="微软雅黑" panose="020B0503020204020204" pitchFamily="34" charset="-122"/>
              </a:rPr>
              <a:t>、</a:t>
            </a:r>
            <a:r>
              <a:rPr lang="zh-CN" altLang="en-US" b="1" dirty="0">
                <a:solidFill>
                  <a:srgbClr val="FF0000"/>
                </a:solidFill>
                <a:ea typeface="微软雅黑" panose="020B0503020204020204" pitchFamily="34" charset="-122"/>
              </a:rPr>
              <a:t>产业分析</a:t>
            </a:r>
            <a:r>
              <a:rPr lang="zh-CN" altLang="en-US" dirty="0">
                <a:solidFill>
                  <a:srgbClr val="000000"/>
                </a:solidFill>
                <a:ea typeface="微软雅黑" panose="020B0503020204020204" pitchFamily="34" charset="-122"/>
              </a:rPr>
              <a:t>、</a:t>
            </a:r>
            <a:r>
              <a:rPr lang="zh-CN" altLang="en-US" b="1" dirty="0">
                <a:solidFill>
                  <a:srgbClr val="FF0000"/>
                </a:solidFill>
                <a:ea typeface="微软雅黑" panose="020B0503020204020204" pitchFamily="34" charset="-122"/>
              </a:rPr>
              <a:t>安全生产</a:t>
            </a:r>
            <a:r>
              <a:rPr lang="zh-CN" altLang="en-US" dirty="0">
                <a:solidFill>
                  <a:srgbClr val="000000"/>
                </a:solidFill>
                <a:ea typeface="微软雅黑" panose="020B0503020204020204" pitchFamily="34" charset="-122"/>
              </a:rPr>
              <a:t>、</a:t>
            </a:r>
            <a:r>
              <a:rPr lang="zh-CN" altLang="en-US" b="1" dirty="0">
                <a:solidFill>
                  <a:srgbClr val="FF0000"/>
                </a:solidFill>
                <a:ea typeface="微软雅黑" panose="020B0503020204020204" pitchFamily="34" charset="-122"/>
              </a:rPr>
              <a:t>物业管理</a:t>
            </a:r>
            <a:r>
              <a:rPr lang="zh-CN" altLang="en-US" dirty="0">
                <a:solidFill>
                  <a:srgbClr val="000000"/>
                </a:solidFill>
                <a:ea typeface="微软雅黑" panose="020B0503020204020204" pitchFamily="34" charset="-122"/>
              </a:rPr>
              <a:t>、</a:t>
            </a:r>
            <a:r>
              <a:rPr lang="zh-CN" altLang="en-US" b="1" dirty="0">
                <a:solidFill>
                  <a:srgbClr val="FF0000"/>
                </a:solidFill>
                <a:ea typeface="微软雅黑" panose="020B0503020204020204" pitchFamily="34" charset="-122"/>
              </a:rPr>
              <a:t>资产管理</a:t>
            </a:r>
            <a:r>
              <a:rPr lang="zh-CN" altLang="en-US" dirty="0">
                <a:solidFill>
                  <a:srgbClr val="000000"/>
                </a:solidFill>
                <a:ea typeface="微软雅黑" panose="020B0503020204020204" pitchFamily="34" charset="-122"/>
              </a:rPr>
              <a:t>、</a:t>
            </a:r>
            <a:r>
              <a:rPr lang="zh-CN" altLang="en-US" b="1" dirty="0">
                <a:solidFill>
                  <a:srgbClr val="FF0000"/>
                </a:solidFill>
                <a:ea typeface="微软雅黑" panose="020B0503020204020204" pitchFamily="34" charset="-122"/>
              </a:rPr>
              <a:t>财务管理</a:t>
            </a:r>
            <a:r>
              <a:rPr lang="zh-CN" altLang="en-US" dirty="0">
                <a:solidFill>
                  <a:srgbClr val="000000"/>
                </a:solidFill>
                <a:ea typeface="微软雅黑" panose="020B0503020204020204" pitchFamily="34" charset="-122"/>
              </a:rPr>
              <a:t>、</a:t>
            </a:r>
            <a:r>
              <a:rPr lang="zh-CN" altLang="en-US" b="1" dirty="0">
                <a:solidFill>
                  <a:srgbClr val="FF0000"/>
                </a:solidFill>
                <a:ea typeface="微软雅黑" panose="020B0503020204020204" pitchFamily="34" charset="-122"/>
              </a:rPr>
              <a:t>智能管理平台</a:t>
            </a:r>
            <a:r>
              <a:rPr lang="zh-CN" altLang="en-US" dirty="0">
                <a:solidFill>
                  <a:srgbClr val="000000"/>
                </a:solidFill>
                <a:ea typeface="微软雅黑" panose="020B0503020204020204" pitchFamily="34" charset="-122"/>
              </a:rPr>
              <a:t>等业务管理系统</a:t>
            </a:r>
            <a:r>
              <a:rPr lang="zh-CN" altLang="en-US" dirty="0">
                <a:solidFill>
                  <a:srgbClr val="002060"/>
                </a:solidFill>
                <a:ea typeface="微软雅黑" panose="020B0503020204020204" pitchFamily="34" charset="-122"/>
              </a:rPr>
              <a:t>，</a:t>
            </a:r>
            <a:r>
              <a:rPr lang="zh-CN" altLang="en-US" dirty="0">
                <a:solidFill>
                  <a:srgbClr val="002060"/>
                </a:solidFill>
                <a:ea typeface="微软雅黑" panose="020B0503020204020204" pitchFamily="34" charset="-122"/>
                <a:sym typeface="微软雅黑" panose="020B0503020204020204" pitchFamily="34" charset="-122"/>
              </a:rPr>
              <a:t>实现业务系统之间的数据互连互通，</a:t>
            </a:r>
            <a:r>
              <a:rPr lang="zh-CN" altLang="en-US" dirty="0">
                <a:solidFill>
                  <a:srgbClr val="002060"/>
                </a:solidFill>
                <a:ea typeface="微软雅黑" panose="020B0503020204020204" pitchFamily="34" charset="-122"/>
              </a:rPr>
              <a:t>通过可视化的运营管理平台门户集中展现，从而</a:t>
            </a:r>
            <a:r>
              <a:rPr lang="zh-CN" altLang="en-US" b="1" dirty="0" smtClean="0">
                <a:solidFill>
                  <a:srgbClr val="FF0000"/>
                </a:solidFill>
                <a:ea typeface="微软雅黑" panose="020B0503020204020204" pitchFamily="34" charset="-122"/>
              </a:rPr>
              <a:t>实现产业园区管理</a:t>
            </a:r>
            <a:r>
              <a:rPr lang="zh-CN" altLang="en-US" b="1" dirty="0">
                <a:solidFill>
                  <a:srgbClr val="FF0000"/>
                </a:solidFill>
                <a:ea typeface="微软雅黑" panose="020B0503020204020204" pitchFamily="34" charset="-122"/>
              </a:rPr>
              <a:t>工作的协同化、智能化、可视化</a:t>
            </a:r>
            <a:r>
              <a:rPr lang="zh-CN" altLang="en-US" dirty="0">
                <a:solidFill>
                  <a:srgbClr val="000000"/>
                </a:solidFill>
                <a:ea typeface="微软雅黑" panose="020B0503020204020204" pitchFamily="34" charset="-122"/>
              </a:rPr>
              <a:t>。</a:t>
            </a:r>
            <a:endParaRPr lang="zh-CN" altLang="en-US" dirty="0">
              <a:solidFill>
                <a:srgbClr val="000000"/>
              </a:solidFill>
              <a:ea typeface="微软雅黑" panose="020B0503020204020204" pitchFamily="34" charset="-122"/>
            </a:endParaRPr>
          </a:p>
          <a:p>
            <a:pPr eaLnBrk="1" hangingPunct="1">
              <a:spcBef>
                <a:spcPct val="0"/>
              </a:spcBef>
            </a:pPr>
            <a:endParaRPr lang="zh-CN" altLang="en-US" dirty="0"/>
          </a:p>
        </p:txBody>
      </p:sp>
      <p:sp>
        <p:nvSpPr>
          <p:cNvPr id="5222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fld id="{9F676077-8060-BF41-8ECF-A9E2BFD6B0D7}"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427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B9D1D2-53CD-1646-B989-54A3E4AF6E20}" type="slidenum">
              <a:rPr lang="en-US" altLang="zh-CN">
                <a:ea typeface="微软雅黑" panose="020B0503020204020204" pitchFamily="34" charset="-122"/>
              </a:rPr>
            </a:fld>
            <a:endParaRPr lang="en-US" altLang="zh-CN">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8" name="Rectangle 9"/>
          <p:cNvSpPr>
            <a:spLocks noChangeArrowheads="1"/>
          </p:cNvSpPr>
          <p:nvPr userDrawn="1"/>
        </p:nvSpPr>
        <p:spPr bwMode="auto">
          <a:xfrm>
            <a:off x="8754221" y="4842576"/>
            <a:ext cx="365188" cy="215967"/>
          </a:xfrm>
          <a:prstGeom prst="rect">
            <a:avLst/>
          </a:prstGeom>
          <a:solidFill>
            <a:srgbClr val="1C4885"/>
          </a:solidFill>
          <a:ln w="9525" algn="ctr">
            <a:noFill/>
            <a:miter lim="800000"/>
          </a:ln>
        </p:spPr>
        <p:txBody>
          <a:bodyPr lIns="91436" tIns="45717" rIns="91436" bIns="45717" anchor="ctr"/>
          <a:lstStyle/>
          <a:p>
            <a:pPr algn="ctr">
              <a:defRPr/>
            </a:pPr>
            <a:endParaRPr lang="en-US" sz="1800" b="0" dirty="0">
              <a:solidFill>
                <a:schemeClr val="lt1"/>
              </a:solidFill>
              <a:latin typeface="+mn-lt"/>
              <a:ea typeface="+mn-ea"/>
            </a:endParaRPr>
          </a:p>
        </p:txBody>
      </p:sp>
      <p:sp>
        <p:nvSpPr>
          <p:cNvPr id="9" name="Isosceles Triangle 10"/>
          <p:cNvSpPr>
            <a:spLocks noChangeArrowheads="1"/>
          </p:cNvSpPr>
          <p:nvPr userDrawn="1"/>
        </p:nvSpPr>
        <p:spPr bwMode="auto">
          <a:xfrm rot="10610802">
            <a:off x="8754221" y="4914035"/>
            <a:ext cx="366775" cy="196911"/>
          </a:xfrm>
          <a:prstGeom prst="triangle">
            <a:avLst>
              <a:gd name="adj" fmla="val 50000"/>
            </a:avLst>
          </a:prstGeom>
          <a:solidFill>
            <a:srgbClr val="1C4885"/>
          </a:solidFill>
          <a:ln w="9525" algn="ctr">
            <a:noFill/>
            <a:miter lim="800000"/>
          </a:ln>
        </p:spPr>
        <p:txBody>
          <a:bodyPr rot="10800000" lIns="91436" tIns="45717" rIns="91436" bIns="45717" anchor="ctr"/>
          <a:lstStyle/>
          <a:p>
            <a:pPr algn="ctr">
              <a:defRPr/>
            </a:pPr>
            <a:endParaRPr lang="en-US" sz="1800" b="0">
              <a:solidFill>
                <a:schemeClr val="lt1"/>
              </a:solidFill>
              <a:latin typeface="+mn-lt"/>
              <a:ea typeface="+mn-ea"/>
            </a:endParaRPr>
          </a:p>
        </p:txBody>
      </p:sp>
      <p:sp>
        <p:nvSpPr>
          <p:cNvPr id="10" name="Slide Number Placeholder 5"/>
          <p:cNvSpPr txBox="1"/>
          <p:nvPr userDrawn="1"/>
        </p:nvSpPr>
        <p:spPr>
          <a:xfrm>
            <a:off x="8778037" y="4779057"/>
            <a:ext cx="336608" cy="350946"/>
          </a:xfrm>
          <a:prstGeom prst="rect">
            <a:avLst/>
          </a:prstGeom>
        </p:spPr>
        <p:txBody>
          <a:bodyPr lIns="0" tIns="0" rIns="0" bIns="45717"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5D34B1F0-08C0-458C-B570-2E31A9E139CB}" type="slidenum">
              <a:rPr lang="en-US" sz="1000" b="0" smtClean="0"/>
            </a:fld>
            <a:endParaRPr lang="en-US" sz="1000" b="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8" name="Rectangle 9"/>
          <p:cNvSpPr>
            <a:spLocks noChangeArrowheads="1"/>
          </p:cNvSpPr>
          <p:nvPr userDrawn="1"/>
        </p:nvSpPr>
        <p:spPr bwMode="auto">
          <a:xfrm>
            <a:off x="8754221" y="4842576"/>
            <a:ext cx="365188" cy="215967"/>
          </a:xfrm>
          <a:prstGeom prst="rect">
            <a:avLst/>
          </a:prstGeom>
          <a:solidFill>
            <a:srgbClr val="1C4885"/>
          </a:solidFill>
          <a:ln w="9525" algn="ctr">
            <a:noFill/>
            <a:miter lim="800000"/>
          </a:ln>
        </p:spPr>
        <p:txBody>
          <a:bodyPr lIns="91436" tIns="45717" rIns="91436" bIns="45717" anchor="ctr"/>
          <a:lstStyle/>
          <a:p>
            <a:pPr algn="ctr">
              <a:defRPr/>
            </a:pPr>
            <a:endParaRPr lang="en-US" sz="1800" b="0" dirty="0">
              <a:solidFill>
                <a:schemeClr val="lt1"/>
              </a:solidFill>
              <a:latin typeface="+mn-lt"/>
              <a:ea typeface="+mn-ea"/>
            </a:endParaRPr>
          </a:p>
        </p:txBody>
      </p:sp>
      <p:sp>
        <p:nvSpPr>
          <p:cNvPr id="9" name="Isosceles Triangle 10"/>
          <p:cNvSpPr>
            <a:spLocks noChangeArrowheads="1"/>
          </p:cNvSpPr>
          <p:nvPr userDrawn="1"/>
        </p:nvSpPr>
        <p:spPr bwMode="auto">
          <a:xfrm rot="10610802">
            <a:off x="8754221" y="4914035"/>
            <a:ext cx="366775" cy="196911"/>
          </a:xfrm>
          <a:prstGeom prst="triangle">
            <a:avLst>
              <a:gd name="adj" fmla="val 50000"/>
            </a:avLst>
          </a:prstGeom>
          <a:solidFill>
            <a:srgbClr val="1C4885"/>
          </a:solidFill>
          <a:ln w="9525" algn="ctr">
            <a:noFill/>
            <a:miter lim="800000"/>
          </a:ln>
        </p:spPr>
        <p:txBody>
          <a:bodyPr rot="10800000" lIns="91436" tIns="45717" rIns="91436" bIns="45717" anchor="ctr"/>
          <a:lstStyle/>
          <a:p>
            <a:pPr algn="ctr">
              <a:defRPr/>
            </a:pPr>
            <a:endParaRPr lang="en-US" sz="1800" b="0">
              <a:solidFill>
                <a:schemeClr val="lt1"/>
              </a:solidFill>
              <a:latin typeface="+mn-lt"/>
              <a:ea typeface="+mn-ea"/>
            </a:endParaRPr>
          </a:p>
        </p:txBody>
      </p:sp>
      <p:sp>
        <p:nvSpPr>
          <p:cNvPr id="10" name="Slide Number Placeholder 5"/>
          <p:cNvSpPr txBox="1"/>
          <p:nvPr userDrawn="1"/>
        </p:nvSpPr>
        <p:spPr>
          <a:xfrm>
            <a:off x="8778037" y="4779057"/>
            <a:ext cx="336608" cy="350946"/>
          </a:xfrm>
          <a:prstGeom prst="rect">
            <a:avLst/>
          </a:prstGeom>
        </p:spPr>
        <p:txBody>
          <a:bodyPr lIns="0" tIns="0" rIns="0" bIns="45717"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5D34B1F0-08C0-458C-B570-2E31A9E139CB}" type="slidenum">
              <a:rPr lang="en-US" sz="1000" b="0" smtClean="0"/>
            </a:fld>
            <a:endParaRPr lang="en-US" sz="1000" b="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第一节">
    <p:spTree>
      <p:nvGrpSpPr>
        <p:cNvPr id="1" name=""/>
        <p:cNvGrpSpPr/>
        <p:nvPr/>
      </p:nvGrpSpPr>
      <p:grpSpPr>
        <a:xfrm>
          <a:off x="0" y="0"/>
          <a:ext cx="0" cy="0"/>
          <a:chOff x="0" y="0"/>
          <a:chExt cx="0" cy="0"/>
        </a:xfrm>
      </p:grpSpPr>
      <p:sp>
        <p:nvSpPr>
          <p:cNvPr id="2" name="矩形 1"/>
          <p:cNvSpPr/>
          <p:nvPr userDrawn="1"/>
        </p:nvSpPr>
        <p:spPr>
          <a:xfrm>
            <a:off x="2286000" y="2094697"/>
            <a:ext cx="4572000" cy="3085460"/>
          </a:xfrm>
          <a:prstGeom prst="rect">
            <a:avLst/>
          </a:prstGeom>
        </p:spPr>
        <p:txBody>
          <a:bodyPr>
            <a:spAutoFit/>
          </a:bodyPr>
          <a:lstStyle/>
          <a:p>
            <a:r>
              <a:rPr kumimoji="0" lang="zh-CN" altLang="en-US" sz="1400" b="0" i="0" u="none" strike="noStrike" kern="1200" cap="none" spc="0" normalizeH="0" baseline="0" noProof="0" dirty="0">
                <a:ln>
                  <a:noFill/>
                </a:ln>
                <a:effectLst/>
                <a:uLnTx/>
                <a:uFillTx/>
                <a:latin typeface="微软雅黑" panose="020B0503020204020204" pitchFamily="34" charset="-122"/>
                <a:ea typeface="+mn-ea"/>
                <a:cs typeface="微软雅黑" panose="020B0503020204020204" pitchFamily="34" charset="-122"/>
              </a:rPr>
              <a:t>融媒体是指广播、电视、报刊等与基于互联网的新兴媒体有效结合，借助于多样化的传播渠 道和形式，将新闻资讯等广泛传播给受众，实现资源通融、内容兼融、宣传互融的新型媒体。融媒体是指广播、电视、报刊等与基于互联网的新兴媒体有效结合，借助于多样化的传播渠 道和形式，将新闻资讯等广泛传播给受众，实现资源通融、内容兼融、宣传互融的新型媒体。融媒体是指广播、电视、报刊等与基于互联网的新兴媒体有效结合，借助于多样化的传播渠 道和形式，将新闻资讯等广泛传播给受众，实现资源通融、内容兼融、宣传互融的新型媒体。融媒体是指广播、电视、报刊等与基于互联网的新兴媒体有效结合，借助于多样化的传播渠 道和形式，将新闻资讯等广泛传播给受众，实现资源通融、内容兼融、宣传互融的新型媒体。</a:t>
            </a:r>
            <a:endParaRPr lang="zh-CN" altLang="en-US" dirty="0"/>
          </a:p>
        </p:txBody>
      </p:sp>
      <p:pic>
        <p:nvPicPr>
          <p:cNvPr id="3" name="图片 2"/>
          <p:cNvPicPr>
            <a:picLocks noChangeAspect="1"/>
          </p:cNvPicPr>
          <p:nvPr userDrawn="1"/>
        </p:nvPicPr>
        <p:blipFill>
          <a:blip r:embed="rId2" cstate="email"/>
          <a:stretch>
            <a:fillRect/>
          </a:stretch>
        </p:blipFill>
        <p:spPr>
          <a:xfrm>
            <a:off x="0" y="1"/>
            <a:ext cx="9141528" cy="51450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919" y="1598313"/>
            <a:ext cx="7773750" cy="110285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838" y="2915550"/>
            <a:ext cx="6401912" cy="1314856"/>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935" indent="0" algn="ctr">
              <a:buNone/>
              <a:defRPr/>
            </a:lvl8pPr>
            <a:lvl9pPr marL="2743835" indent="0" algn="ctr">
              <a:buNone/>
              <a:defRPr/>
            </a:lvl9pPr>
          </a:lstStyle>
          <a:p>
            <a:r>
              <a:rPr lang="zh-CN" altLang="en-US"/>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D79A9098-96D7-4314-B674-5919D1624774}"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836F0ED-4ABE-439B-8DAF-F6F7CA36584A}"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901" y="274420"/>
            <a:ext cx="7887787" cy="99378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901" y="1369841"/>
            <a:ext cx="7887787" cy="32648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901" y="4769032"/>
            <a:ext cx="2057193" cy="273290"/>
          </a:xfrm>
          <a:prstGeom prst="rect">
            <a:avLst/>
          </a:prstGeom>
        </p:spPr>
        <p:txBody>
          <a:bodyPr vert="horz" lIns="91440" tIns="45720" rIns="91440" bIns="45720" rtlCol="0" anchor="ctr"/>
          <a:lstStyle>
            <a:lvl1pPr algn="l">
              <a:defRPr sz="855">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3029336" y="4769032"/>
            <a:ext cx="3086918" cy="273290"/>
          </a:xfrm>
          <a:prstGeom prst="rect">
            <a:avLst/>
          </a:prstGeom>
        </p:spPr>
        <p:txBody>
          <a:bodyPr vert="horz" lIns="91440" tIns="45720" rIns="91440" bIns="45720" rtlCol="0" anchor="ctr"/>
          <a:lstStyle>
            <a:lvl1pPr algn="ctr">
              <a:defRPr sz="85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9496" y="4769032"/>
            <a:ext cx="2057193" cy="273290"/>
          </a:xfrm>
          <a:prstGeom prst="rect">
            <a:avLst/>
          </a:prstGeom>
        </p:spPr>
        <p:txBody>
          <a:bodyPr vert="horz" lIns="91440" tIns="45720" rIns="91440" bIns="45720" rtlCol="0" anchor="ctr"/>
          <a:lstStyle>
            <a:lvl1pPr algn="r">
              <a:defRPr sz="855">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650240" rtl="0" eaLnBrk="1" latinLnBrk="0" hangingPunct="1">
        <a:lnSpc>
          <a:spcPct val="90000"/>
        </a:lnSpc>
        <a:spcBef>
          <a:spcPct val="0"/>
        </a:spcBef>
        <a:buNone/>
        <a:defRPr sz="313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704020202020204" pitchFamily="34" charset="0"/>
        <a:buChar char="•"/>
        <a:defRPr sz="199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704020202020204" pitchFamily="34" charset="0"/>
        <a:buChar char="•"/>
        <a:defRPr sz="1705"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704020202020204" pitchFamily="34" charset="0"/>
        <a:buChar char="•"/>
        <a:defRPr sz="142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704020202020204" pitchFamily="34" charset="0"/>
        <a:buChar char="•"/>
        <a:defRPr sz="128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704020202020204" pitchFamily="34" charset="0"/>
        <a:buChar char="•"/>
        <a:defRPr sz="128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704020202020204" pitchFamily="34" charset="0"/>
        <a:buChar char="•"/>
        <a:defRPr sz="128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704020202020204" pitchFamily="34" charset="0"/>
        <a:buChar char="•"/>
        <a:defRPr sz="128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704020202020204" pitchFamily="34" charset="0"/>
        <a:buChar char="•"/>
        <a:defRPr sz="128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704020202020204" pitchFamily="34" charset="0"/>
        <a:buChar char="•"/>
        <a:defRPr sz="1280" kern="1200">
          <a:solidFill>
            <a:schemeClr val="tx1"/>
          </a:solidFill>
          <a:latin typeface="+mn-lt"/>
          <a:ea typeface="+mn-ea"/>
          <a:cs typeface="+mn-cs"/>
        </a:defRPr>
      </a:lvl9pPr>
    </p:bodyStyle>
    <p:otherStyle>
      <a:defPPr>
        <a:defRPr lang="zh-CN"/>
      </a:defPPr>
      <a:lvl1pPr marL="0" algn="l" defTabSz="650240" rtl="0" eaLnBrk="1" latinLnBrk="0" hangingPunct="1">
        <a:defRPr sz="1280" kern="1200">
          <a:solidFill>
            <a:schemeClr val="tx1"/>
          </a:solidFill>
          <a:latin typeface="+mn-lt"/>
          <a:ea typeface="+mn-ea"/>
          <a:cs typeface="+mn-cs"/>
        </a:defRPr>
      </a:lvl1pPr>
      <a:lvl2pPr marL="325120" algn="l" defTabSz="650240" rtl="0" eaLnBrk="1" latinLnBrk="0" hangingPunct="1">
        <a:defRPr sz="1280" kern="1200">
          <a:solidFill>
            <a:schemeClr val="tx1"/>
          </a:solidFill>
          <a:latin typeface="+mn-lt"/>
          <a:ea typeface="+mn-ea"/>
          <a:cs typeface="+mn-cs"/>
        </a:defRPr>
      </a:lvl2pPr>
      <a:lvl3pPr marL="650240" algn="l" defTabSz="650240" rtl="0" eaLnBrk="1" latinLnBrk="0" hangingPunct="1">
        <a:defRPr sz="1280" kern="1200">
          <a:solidFill>
            <a:schemeClr val="tx1"/>
          </a:solidFill>
          <a:latin typeface="+mn-lt"/>
          <a:ea typeface="+mn-ea"/>
          <a:cs typeface="+mn-cs"/>
        </a:defRPr>
      </a:lvl3pPr>
      <a:lvl4pPr marL="975360" algn="l" defTabSz="650240" rtl="0" eaLnBrk="1" latinLnBrk="0" hangingPunct="1">
        <a:defRPr sz="1280" kern="1200">
          <a:solidFill>
            <a:schemeClr val="tx1"/>
          </a:solidFill>
          <a:latin typeface="+mn-lt"/>
          <a:ea typeface="+mn-ea"/>
          <a:cs typeface="+mn-cs"/>
        </a:defRPr>
      </a:lvl4pPr>
      <a:lvl5pPr marL="1300480" algn="l" defTabSz="650240" rtl="0" eaLnBrk="1" latinLnBrk="0" hangingPunct="1">
        <a:defRPr sz="1280" kern="1200">
          <a:solidFill>
            <a:schemeClr val="tx1"/>
          </a:solidFill>
          <a:latin typeface="+mn-lt"/>
          <a:ea typeface="+mn-ea"/>
          <a:cs typeface="+mn-cs"/>
        </a:defRPr>
      </a:lvl5pPr>
      <a:lvl6pPr marL="1625600" algn="l" defTabSz="650240" rtl="0" eaLnBrk="1" latinLnBrk="0" hangingPunct="1">
        <a:defRPr sz="1280" kern="1200">
          <a:solidFill>
            <a:schemeClr val="tx1"/>
          </a:solidFill>
          <a:latin typeface="+mn-lt"/>
          <a:ea typeface="+mn-ea"/>
          <a:cs typeface="+mn-cs"/>
        </a:defRPr>
      </a:lvl6pPr>
      <a:lvl7pPr marL="1950720" algn="l" defTabSz="650240" rtl="0" eaLnBrk="1" latinLnBrk="0" hangingPunct="1">
        <a:defRPr sz="1280" kern="1200">
          <a:solidFill>
            <a:schemeClr val="tx1"/>
          </a:solidFill>
          <a:latin typeface="+mn-lt"/>
          <a:ea typeface="+mn-ea"/>
          <a:cs typeface="+mn-cs"/>
        </a:defRPr>
      </a:lvl7pPr>
      <a:lvl8pPr marL="2275840" algn="l" defTabSz="650240" rtl="0" eaLnBrk="1" latinLnBrk="0" hangingPunct="1">
        <a:defRPr sz="1280" kern="1200">
          <a:solidFill>
            <a:schemeClr val="tx1"/>
          </a:solidFill>
          <a:latin typeface="+mn-lt"/>
          <a:ea typeface="+mn-ea"/>
          <a:cs typeface="+mn-cs"/>
        </a:defRPr>
      </a:lvl8pPr>
      <a:lvl9pPr marL="2601595" algn="l" defTabSz="650240" rtl="0" eaLnBrk="1" latinLnBrk="0" hangingPunct="1">
        <a:defRPr sz="12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9" Type="http://schemas.openxmlformats.org/officeDocument/2006/relationships/slideLayout" Target="../slideLayouts/slideLayout2.xml"/><Relationship Id="rId18" Type="http://schemas.openxmlformats.org/officeDocument/2006/relationships/image" Target="../media/image58.png"/><Relationship Id="rId17" Type="http://schemas.openxmlformats.org/officeDocument/2006/relationships/image" Target="../media/image57.png"/><Relationship Id="rId16" Type="http://schemas.openxmlformats.org/officeDocument/2006/relationships/image" Target="../media/image56.png"/><Relationship Id="rId15" Type="http://schemas.openxmlformats.org/officeDocument/2006/relationships/image" Target="../media/image55.png"/><Relationship Id="rId14" Type="http://schemas.openxmlformats.org/officeDocument/2006/relationships/image" Target="../media/image54.png"/><Relationship Id="rId13" Type="http://schemas.openxmlformats.org/officeDocument/2006/relationships/image" Target="../media/image53.png"/><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83.png"/><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slideLayout" Target="../slideLayouts/slideLayout4.xml"/><Relationship Id="rId11" Type="http://schemas.openxmlformats.org/officeDocument/2006/relationships/image" Target="../media/image89.jpeg"/><Relationship Id="rId10" Type="http://schemas.openxmlformats.org/officeDocument/2006/relationships/image" Target="../media/image88.jpeg"/><Relationship Id="rId1" Type="http://schemas.openxmlformats.org/officeDocument/2006/relationships/image" Target="../media/image87.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tags" Target="../tags/tag10.xml"/><Relationship Id="rId2" Type="http://schemas.openxmlformats.org/officeDocument/2006/relationships/image" Target="../media/image93.png"/><Relationship Id="rId1" Type="http://schemas.openxmlformats.org/officeDocument/2006/relationships/image" Target="../media/image92.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0.png"/><Relationship Id="rId4" Type="http://schemas.openxmlformats.org/officeDocument/2006/relationships/image" Target="../media/image94.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9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97.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10.jpeg"/><Relationship Id="rId7" Type="http://schemas.openxmlformats.org/officeDocument/2006/relationships/image" Target="../media/image109.png"/><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0" Type="http://schemas.openxmlformats.org/officeDocument/2006/relationships/notesSlide" Target="../notesSlides/notesSlide10.xml"/><Relationship Id="rId1" Type="http://schemas.openxmlformats.org/officeDocument/2006/relationships/image" Target="../media/image103.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05.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98.png"/></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6" Type="http://schemas.openxmlformats.org/officeDocument/2006/relationships/slideLayout" Target="../slideLayouts/slideLayout2.xml"/><Relationship Id="rId35" Type="http://schemas.openxmlformats.org/officeDocument/2006/relationships/image" Target="../media/image37.png"/><Relationship Id="rId34" Type="http://schemas.openxmlformats.org/officeDocument/2006/relationships/image" Target="../media/image36.png"/><Relationship Id="rId33" Type="http://schemas.openxmlformats.org/officeDocument/2006/relationships/image" Target="../media/image35.png"/><Relationship Id="rId32" Type="http://schemas.openxmlformats.org/officeDocument/2006/relationships/image" Target="../media/image34.png"/><Relationship Id="rId31" Type="http://schemas.openxmlformats.org/officeDocument/2006/relationships/image" Target="../media/image33.png"/><Relationship Id="rId30" Type="http://schemas.openxmlformats.org/officeDocument/2006/relationships/image" Target="../media/image32.png"/><Relationship Id="rId3" Type="http://schemas.openxmlformats.org/officeDocument/2006/relationships/image" Target="../media/image5.png"/><Relationship Id="rId29" Type="http://schemas.openxmlformats.org/officeDocument/2006/relationships/image" Target="../media/image31.png"/><Relationship Id="rId28" Type="http://schemas.openxmlformats.org/officeDocument/2006/relationships/image" Target="../media/image30.png"/><Relationship Id="rId27" Type="http://schemas.openxmlformats.org/officeDocument/2006/relationships/image" Target="../media/image29.png"/><Relationship Id="rId26" Type="http://schemas.openxmlformats.org/officeDocument/2006/relationships/image" Target="../media/image28.png"/><Relationship Id="rId25" Type="http://schemas.openxmlformats.org/officeDocument/2006/relationships/image" Target="../media/image27.png"/><Relationship Id="rId24" Type="http://schemas.openxmlformats.org/officeDocument/2006/relationships/image" Target="../media/image26.png"/><Relationship Id="rId23" Type="http://schemas.openxmlformats.org/officeDocument/2006/relationships/image" Target="../media/image25.png"/><Relationship Id="rId22" Type="http://schemas.openxmlformats.org/officeDocument/2006/relationships/image" Target="../media/image24.png"/><Relationship Id="rId21" Type="http://schemas.openxmlformats.org/officeDocument/2006/relationships/image" Target="../media/image23.png"/><Relationship Id="rId20" Type="http://schemas.openxmlformats.org/officeDocument/2006/relationships/image" Target="../media/image22.png"/><Relationship Id="rId2" Type="http://schemas.openxmlformats.org/officeDocument/2006/relationships/image" Target="../media/image4.png"/><Relationship Id="rId19" Type="http://schemas.openxmlformats.org/officeDocument/2006/relationships/image" Target="../media/image21.png"/><Relationship Id="rId18" Type="http://schemas.openxmlformats.org/officeDocument/2006/relationships/image" Target="../media/image20.png"/><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20.png"/><Relationship Id="rId6" Type="http://schemas.openxmlformats.org/officeDocument/2006/relationships/image" Target="../media/image119.jpeg"/><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image" Target="../media/image114.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image" Target="../media/image122.jpeg"/><Relationship Id="rId2" Type="http://schemas.openxmlformats.org/officeDocument/2006/relationships/image" Target="../media/image105.png"/><Relationship Id="rId1" Type="http://schemas.openxmlformats.org/officeDocument/2006/relationships/image" Target="../media/image121.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4.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05.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126.png"/><Relationship Id="rId2" Type="http://schemas.openxmlformats.org/officeDocument/2006/relationships/image" Target="../media/image105.png"/><Relationship Id="rId1" Type="http://schemas.openxmlformats.org/officeDocument/2006/relationships/image" Target="../media/image125.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tags" Target="../tags/tag12.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xml"/><Relationship Id="rId3" Type="http://schemas.openxmlformats.org/officeDocument/2006/relationships/image" Target="../media/image130.png"/><Relationship Id="rId2" Type="http://schemas.openxmlformats.org/officeDocument/2006/relationships/image" Target="../media/image105.png"/><Relationship Id="rId1" Type="http://schemas.openxmlformats.org/officeDocument/2006/relationships/image" Target="../media/image129.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4.xml"/><Relationship Id="rId3" Type="http://schemas.openxmlformats.org/officeDocument/2006/relationships/image" Target="../media/image132.jpeg"/><Relationship Id="rId2" Type="http://schemas.openxmlformats.org/officeDocument/2006/relationships/image" Target="../media/image105.png"/><Relationship Id="rId1" Type="http://schemas.openxmlformats.org/officeDocument/2006/relationships/image" Target="../media/image131.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38.jpeg"/><Relationship Id="rId7" Type="http://schemas.openxmlformats.org/officeDocument/2006/relationships/image" Target="../media/image137.jpeg"/><Relationship Id="rId6" Type="http://schemas.openxmlformats.org/officeDocument/2006/relationships/image" Target="../media/image105.png"/><Relationship Id="rId5" Type="http://schemas.openxmlformats.org/officeDocument/2006/relationships/image" Target="../media/image136.png"/><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1" Type="http://schemas.openxmlformats.org/officeDocument/2006/relationships/notesSlide" Target="../notesSlides/notesSlide19.xml"/><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4.xml"/><Relationship Id="rId5" Type="http://schemas.openxmlformats.org/officeDocument/2006/relationships/image" Target="../media/image149.png"/><Relationship Id="rId4" Type="http://schemas.openxmlformats.org/officeDocument/2006/relationships/image" Target="../media/image148.png"/><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4.xml"/><Relationship Id="rId5" Type="http://schemas.openxmlformats.org/officeDocument/2006/relationships/image" Target="../media/image153.png"/><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8.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0.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9" Type="http://schemas.openxmlformats.org/officeDocument/2006/relationships/image" Target="../media/image161.png"/><Relationship Id="rId8" Type="http://schemas.openxmlformats.org/officeDocument/2006/relationships/image" Target="../media/image160.jpeg"/><Relationship Id="rId7" Type="http://schemas.openxmlformats.org/officeDocument/2006/relationships/image" Target="../media/image159.png"/><Relationship Id="rId6" Type="http://schemas.openxmlformats.org/officeDocument/2006/relationships/image" Target="../media/image158.jpeg"/><Relationship Id="rId5" Type="http://schemas.openxmlformats.org/officeDocument/2006/relationships/image" Target="../media/image105.png"/><Relationship Id="rId4" Type="http://schemas.openxmlformats.org/officeDocument/2006/relationships/image" Target="../media/image157.png"/><Relationship Id="rId3" Type="http://schemas.openxmlformats.org/officeDocument/2006/relationships/image" Target="../media/image156.jpeg"/><Relationship Id="rId2" Type="http://schemas.openxmlformats.org/officeDocument/2006/relationships/image" Target="../media/image155.png"/><Relationship Id="rId11" Type="http://schemas.openxmlformats.org/officeDocument/2006/relationships/notesSlide" Target="../notesSlides/notesSlide25.xml"/><Relationship Id="rId10" Type="http://schemas.openxmlformats.org/officeDocument/2006/relationships/slideLayout" Target="../slideLayouts/slideLayout4.xml"/><Relationship Id="rId1" Type="http://schemas.openxmlformats.org/officeDocument/2006/relationships/image" Target="../media/image1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9" Type="http://schemas.openxmlformats.org/officeDocument/2006/relationships/image" Target="../media/image170.jpeg"/><Relationship Id="rId8" Type="http://schemas.openxmlformats.org/officeDocument/2006/relationships/image" Target="../media/image169.png"/><Relationship Id="rId7" Type="http://schemas.openxmlformats.org/officeDocument/2006/relationships/image" Target="../media/image168.jpeg"/><Relationship Id="rId6" Type="http://schemas.openxmlformats.org/officeDocument/2006/relationships/image" Target="../media/image167.jpeg"/><Relationship Id="rId5" Type="http://schemas.openxmlformats.org/officeDocument/2006/relationships/image" Target="../media/image166.png"/><Relationship Id="rId4" Type="http://schemas.microsoft.com/office/2007/relationships/hdphoto" Target="../media/image165.wdp"/><Relationship Id="rId3" Type="http://schemas.openxmlformats.org/officeDocument/2006/relationships/image" Target="../media/image164.png"/><Relationship Id="rId2" Type="http://schemas.openxmlformats.org/officeDocument/2006/relationships/image" Target="../media/image163.png"/><Relationship Id="rId13" Type="http://schemas.openxmlformats.org/officeDocument/2006/relationships/slideLayout" Target="../slideLayouts/slideLayout4.xml"/><Relationship Id="rId12" Type="http://schemas.openxmlformats.org/officeDocument/2006/relationships/image" Target="../media/image173.jpeg"/><Relationship Id="rId11" Type="http://schemas.openxmlformats.org/officeDocument/2006/relationships/image" Target="../media/image172.png"/><Relationship Id="rId10" Type="http://schemas.openxmlformats.org/officeDocument/2006/relationships/image" Target="../media/image171.png"/><Relationship Id="rId1" Type="http://schemas.openxmlformats.org/officeDocument/2006/relationships/image" Target="../media/image162.png"/></Relationships>
</file>

<file path=ppt/slides/_rels/slide48.xml.rels><?xml version="1.0" encoding="UTF-8" standalone="yes"?>
<Relationships xmlns="http://schemas.openxmlformats.org/package/2006/relationships"><Relationship Id="rId9" Type="http://schemas.openxmlformats.org/officeDocument/2006/relationships/image" Target="../media/image180.png"/><Relationship Id="rId8" Type="http://schemas.openxmlformats.org/officeDocument/2006/relationships/image" Target="../media/image179.jpeg"/><Relationship Id="rId7" Type="http://schemas.openxmlformats.org/officeDocument/2006/relationships/image" Target="../media/image167.jpeg"/><Relationship Id="rId6" Type="http://schemas.openxmlformats.org/officeDocument/2006/relationships/image" Target="../media/image178.jpeg"/><Relationship Id="rId5" Type="http://schemas.openxmlformats.org/officeDocument/2006/relationships/image" Target="../media/image166.png"/><Relationship Id="rId4" Type="http://schemas.openxmlformats.org/officeDocument/2006/relationships/image" Target="../media/image177.png"/><Relationship Id="rId3" Type="http://schemas.openxmlformats.org/officeDocument/2006/relationships/image" Target="../media/image176.jpeg"/><Relationship Id="rId2" Type="http://schemas.microsoft.com/office/2007/relationships/hdphoto" Target="../media/image175.wdp"/><Relationship Id="rId13" Type="http://schemas.openxmlformats.org/officeDocument/2006/relationships/slideLayout" Target="../slideLayouts/slideLayout4.xml"/><Relationship Id="rId12" Type="http://schemas.openxmlformats.org/officeDocument/2006/relationships/image" Target="../media/image183.jpeg"/><Relationship Id="rId11" Type="http://schemas.openxmlformats.org/officeDocument/2006/relationships/image" Target="../media/image182.png"/><Relationship Id="rId10" Type="http://schemas.openxmlformats.org/officeDocument/2006/relationships/image" Target="../media/image181.png"/><Relationship Id="rId1" Type="http://schemas.openxmlformats.org/officeDocument/2006/relationships/image" Target="../media/image174.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image" Target="../media/image1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9" Type="http://schemas.openxmlformats.org/officeDocument/2006/relationships/image" Target="../media/image195.png"/><Relationship Id="rId8" Type="http://schemas.openxmlformats.org/officeDocument/2006/relationships/image" Target="../media/image194.jpeg"/><Relationship Id="rId7" Type="http://schemas.openxmlformats.org/officeDocument/2006/relationships/image" Target="../media/image193.png"/><Relationship Id="rId6" Type="http://schemas.openxmlformats.org/officeDocument/2006/relationships/image" Target="../media/image192.jpeg"/><Relationship Id="rId5" Type="http://schemas.openxmlformats.org/officeDocument/2006/relationships/image" Target="../media/image191.png"/><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image" Target="../media/image188.png"/><Relationship Id="rId10" Type="http://schemas.openxmlformats.org/officeDocument/2006/relationships/slideLayout" Target="../slideLayouts/slideLayout4.xml"/><Relationship Id="rId1" Type="http://schemas.openxmlformats.org/officeDocument/2006/relationships/image" Target="../media/image18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7.jpeg"/><Relationship Id="rId1" Type="http://schemas.openxmlformats.org/officeDocument/2006/relationships/image" Target="../media/image19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9.jpeg"/><Relationship Id="rId1" Type="http://schemas.openxmlformats.org/officeDocument/2006/relationships/image" Target="../media/image19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1.jpeg"/><Relationship Id="rId1" Type="http://schemas.openxmlformats.org/officeDocument/2006/relationships/image" Target="../media/image200.jpe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06.jpeg"/><Relationship Id="rId4" Type="http://schemas.openxmlformats.org/officeDocument/2006/relationships/image" Target="../media/image205.jpeg"/><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image" Target="../media/image202.jpeg"/></Relationships>
</file>

<file path=ppt/slides/_rels/slide55.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4.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jpeg"/><Relationship Id="rId3" Type="http://schemas.openxmlformats.org/officeDocument/2006/relationships/image" Target="../media/image208.png"/><Relationship Id="rId2" Type="http://schemas.openxmlformats.org/officeDocument/2006/relationships/oleObject" Target="../embeddings/oleObject2.bin"/><Relationship Id="rId1" Type="http://schemas.openxmlformats.org/officeDocument/2006/relationships/image" Target="../media/image207.jpeg"/></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15.jpeg"/><Relationship Id="rId5" Type="http://schemas.openxmlformats.org/officeDocument/2006/relationships/image" Target="../media/image214.png"/><Relationship Id="rId4" Type="http://schemas.openxmlformats.org/officeDocument/2006/relationships/image" Target="../media/image213.jpeg"/><Relationship Id="rId3" Type="http://schemas.openxmlformats.org/officeDocument/2006/relationships/image" Target="../media/image212.png"/><Relationship Id="rId2" Type="http://schemas.microsoft.com/office/2007/relationships/media" Target="../media/media1.wmv"/><Relationship Id="rId1" Type="http://schemas.openxmlformats.org/officeDocument/2006/relationships/video" Target="../media/media1.wmv"/></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23.png"/><Relationship Id="rId7" Type="http://schemas.openxmlformats.org/officeDocument/2006/relationships/image" Target="../media/image222.png"/><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3" Type="http://schemas.openxmlformats.org/officeDocument/2006/relationships/image" Target="../media/image218.jpeg"/><Relationship Id="rId2" Type="http://schemas.microsoft.com/office/2007/relationships/hdphoto" Target="../media/image217.wdp"/><Relationship Id="rId1" Type="http://schemas.openxmlformats.org/officeDocument/2006/relationships/image" Target="../media/image216.png"/></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 Id="rId3" Type="http://schemas.openxmlformats.org/officeDocument/2006/relationships/image" Target="../media/image226.png"/><Relationship Id="rId2" Type="http://schemas.openxmlformats.org/officeDocument/2006/relationships/image" Target="../media/image225.jpeg"/><Relationship Id="rId1" Type="http://schemas.openxmlformats.org/officeDocument/2006/relationships/image" Target="../media/image224.jpe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33.jpeg"/><Relationship Id="rId3" Type="http://schemas.openxmlformats.org/officeDocument/2006/relationships/image" Target="../media/image232.png"/><Relationship Id="rId2" Type="http://schemas.microsoft.com/office/2007/relationships/hdphoto" Target="../media/image231.wdp"/><Relationship Id="rId1" Type="http://schemas.openxmlformats.org/officeDocument/2006/relationships/image" Target="../media/image2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40.png"/><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jpe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jpeg"/></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47.png"/><Relationship Id="rId6" Type="http://schemas.openxmlformats.org/officeDocument/2006/relationships/image" Target="../media/image246.png"/><Relationship Id="rId5" Type="http://schemas.microsoft.com/office/2007/relationships/hdphoto" Target="../media/image245.wdp"/><Relationship Id="rId4" Type="http://schemas.openxmlformats.org/officeDocument/2006/relationships/image" Target="../media/image244.png"/><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9.png"/></Relationships>
</file>

<file path=ppt/slides/_rels/slide64.xml.rels><?xml version="1.0" encoding="UTF-8" standalone="yes"?>
<Relationships xmlns="http://schemas.openxmlformats.org/package/2006/relationships"><Relationship Id="rId9" Type="http://schemas.openxmlformats.org/officeDocument/2006/relationships/image" Target="../media/image258.png"/><Relationship Id="rId8" Type="http://schemas.openxmlformats.org/officeDocument/2006/relationships/image" Target="../media/image257.png"/><Relationship Id="rId7" Type="http://schemas.openxmlformats.org/officeDocument/2006/relationships/image" Target="../media/image256.png"/><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 Id="rId3" Type="http://schemas.openxmlformats.org/officeDocument/2006/relationships/image" Target="../media/image252.png"/><Relationship Id="rId2" Type="http://schemas.openxmlformats.org/officeDocument/2006/relationships/image" Target="../media/image251.png"/><Relationship Id="rId18" Type="http://schemas.openxmlformats.org/officeDocument/2006/relationships/slideLayout" Target="../slideLayouts/slideLayout4.xml"/><Relationship Id="rId17" Type="http://schemas.openxmlformats.org/officeDocument/2006/relationships/image" Target="../media/image266.png"/><Relationship Id="rId16" Type="http://schemas.openxmlformats.org/officeDocument/2006/relationships/image" Target="../media/image265.png"/><Relationship Id="rId15" Type="http://schemas.openxmlformats.org/officeDocument/2006/relationships/image" Target="../media/image264.png"/><Relationship Id="rId14" Type="http://schemas.openxmlformats.org/officeDocument/2006/relationships/image" Target="../media/image263.png"/><Relationship Id="rId13" Type="http://schemas.openxmlformats.org/officeDocument/2006/relationships/image" Target="../media/image262.png"/><Relationship Id="rId12" Type="http://schemas.openxmlformats.org/officeDocument/2006/relationships/image" Target="../media/image261.png"/><Relationship Id="rId11" Type="http://schemas.openxmlformats.org/officeDocument/2006/relationships/image" Target="../media/image260.png"/><Relationship Id="rId10" Type="http://schemas.microsoft.com/office/2007/relationships/hdphoto" Target="../media/image259.wdp"/><Relationship Id="rId1" Type="http://schemas.openxmlformats.org/officeDocument/2006/relationships/image" Target="../media/image250.png"/></Relationships>
</file>

<file path=ppt/slides/_rels/slide65.xml.rels><?xml version="1.0" encoding="UTF-8" standalone="yes"?>
<Relationships xmlns="http://schemas.openxmlformats.org/package/2006/relationships"><Relationship Id="rId9" Type="http://schemas.openxmlformats.org/officeDocument/2006/relationships/image" Target="../media/image274.png"/><Relationship Id="rId8" Type="http://schemas.openxmlformats.org/officeDocument/2006/relationships/image" Target="../media/image273.GIF"/><Relationship Id="rId7" Type="http://schemas.openxmlformats.org/officeDocument/2006/relationships/image" Target="../media/image272.png"/><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3" Type="http://schemas.openxmlformats.org/officeDocument/2006/relationships/image" Target="../media/image268.emf"/><Relationship Id="rId2" Type="http://schemas.openxmlformats.org/officeDocument/2006/relationships/oleObject" Target="../embeddings/oleObject3.bin"/><Relationship Id="rId16" Type="http://schemas.openxmlformats.org/officeDocument/2006/relationships/vmlDrawing" Target="../drawings/vmlDrawing3.vml"/><Relationship Id="rId15" Type="http://schemas.openxmlformats.org/officeDocument/2006/relationships/slideLayout" Target="../slideLayouts/slideLayout4.xml"/><Relationship Id="rId14" Type="http://schemas.openxmlformats.org/officeDocument/2006/relationships/image" Target="../media/image279.emf"/><Relationship Id="rId13" Type="http://schemas.openxmlformats.org/officeDocument/2006/relationships/image" Target="../media/image278.png"/><Relationship Id="rId12" Type="http://schemas.openxmlformats.org/officeDocument/2006/relationships/image" Target="../media/image277.png"/><Relationship Id="rId11" Type="http://schemas.openxmlformats.org/officeDocument/2006/relationships/image" Target="../media/image276.png"/><Relationship Id="rId10" Type="http://schemas.openxmlformats.org/officeDocument/2006/relationships/image" Target="../media/image275.png"/><Relationship Id="rId1" Type="http://schemas.openxmlformats.org/officeDocument/2006/relationships/image" Target="../media/image267.png"/></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 Id="rId3" Type="http://schemas.openxmlformats.org/officeDocument/2006/relationships/image" Target="../media/image282.png"/><Relationship Id="rId2" Type="http://schemas.microsoft.com/office/2007/relationships/hdphoto" Target="../media/image281.wdp"/><Relationship Id="rId1" Type="http://schemas.openxmlformats.org/officeDocument/2006/relationships/image" Target="../media/image28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6.jpeg"/></Relationships>
</file>

<file path=ppt/slides/_rels/slide68.xml.rels><?xml version="1.0" encoding="UTF-8" standalone="yes"?>
<Relationships xmlns="http://schemas.openxmlformats.org/package/2006/relationships"><Relationship Id="rId9" Type="http://schemas.openxmlformats.org/officeDocument/2006/relationships/image" Target="../media/image295.png"/><Relationship Id="rId8" Type="http://schemas.openxmlformats.org/officeDocument/2006/relationships/image" Target="../media/image294.jpeg"/><Relationship Id="rId7" Type="http://schemas.openxmlformats.org/officeDocument/2006/relationships/image" Target="../media/image293.png"/><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image" Target="../media/image290.png"/><Relationship Id="rId3" Type="http://schemas.openxmlformats.org/officeDocument/2006/relationships/image" Target="../media/image289.png"/><Relationship Id="rId2" Type="http://schemas.openxmlformats.org/officeDocument/2006/relationships/image" Target="../media/image288.png"/><Relationship Id="rId18" Type="http://schemas.openxmlformats.org/officeDocument/2006/relationships/slideLayout" Target="../slideLayouts/slideLayout2.xml"/><Relationship Id="rId17" Type="http://schemas.openxmlformats.org/officeDocument/2006/relationships/image" Target="../media/image303.jpeg"/><Relationship Id="rId16" Type="http://schemas.openxmlformats.org/officeDocument/2006/relationships/image" Target="../media/image302.png"/><Relationship Id="rId15" Type="http://schemas.openxmlformats.org/officeDocument/2006/relationships/image" Target="../media/image301.jpeg"/><Relationship Id="rId14" Type="http://schemas.openxmlformats.org/officeDocument/2006/relationships/image" Target="../media/image300.png"/><Relationship Id="rId13" Type="http://schemas.openxmlformats.org/officeDocument/2006/relationships/image" Target="../media/image299.png"/><Relationship Id="rId12" Type="http://schemas.openxmlformats.org/officeDocument/2006/relationships/image" Target="../media/image298.png"/><Relationship Id="rId11" Type="http://schemas.openxmlformats.org/officeDocument/2006/relationships/image" Target="../media/image297.png"/><Relationship Id="rId10" Type="http://schemas.openxmlformats.org/officeDocument/2006/relationships/image" Target="../media/image296.png"/><Relationship Id="rId1" Type="http://schemas.openxmlformats.org/officeDocument/2006/relationships/image" Target="../media/image287.jpe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6.jpeg"/><Relationship Id="rId2" Type="http://schemas.openxmlformats.org/officeDocument/2006/relationships/image" Target="../media/image305.jpeg"/><Relationship Id="rId1" Type="http://schemas.openxmlformats.org/officeDocument/2006/relationships/image" Target="../media/image30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8.jpeg"/><Relationship Id="rId1" Type="http://schemas.openxmlformats.org/officeDocument/2006/relationships/image" Target="../media/image307.png"/></Relationships>
</file>

<file path=ppt/slides/_rels/slide71.xml.rels><?xml version="1.0" encoding="UTF-8" standalone="yes"?>
<Relationships xmlns="http://schemas.openxmlformats.org/package/2006/relationships"><Relationship Id="rId9" Type="http://schemas.openxmlformats.org/officeDocument/2006/relationships/image" Target="../media/image317.png"/><Relationship Id="rId8" Type="http://schemas.openxmlformats.org/officeDocument/2006/relationships/image" Target="../media/image316.png"/><Relationship Id="rId7" Type="http://schemas.openxmlformats.org/officeDocument/2006/relationships/image" Target="../media/image315.png"/><Relationship Id="rId6" Type="http://schemas.openxmlformats.org/officeDocument/2006/relationships/image" Target="../media/image314.png"/><Relationship Id="rId5" Type="http://schemas.openxmlformats.org/officeDocument/2006/relationships/image" Target="../media/image313.png"/><Relationship Id="rId4" Type="http://schemas.openxmlformats.org/officeDocument/2006/relationships/image" Target="../media/image312.png"/><Relationship Id="rId3" Type="http://schemas.openxmlformats.org/officeDocument/2006/relationships/image" Target="../media/image311.png"/><Relationship Id="rId2" Type="http://schemas.openxmlformats.org/officeDocument/2006/relationships/image" Target="../media/image310.png"/><Relationship Id="rId13" Type="http://schemas.openxmlformats.org/officeDocument/2006/relationships/slideLayout" Target="../slideLayouts/slideLayout2.xml"/><Relationship Id="rId12" Type="http://schemas.openxmlformats.org/officeDocument/2006/relationships/image" Target="../media/image320.png"/><Relationship Id="rId11" Type="http://schemas.openxmlformats.org/officeDocument/2006/relationships/image" Target="../media/image319.png"/><Relationship Id="rId10" Type="http://schemas.openxmlformats.org/officeDocument/2006/relationships/image" Target="../media/image318.png"/><Relationship Id="rId1" Type="http://schemas.openxmlformats.org/officeDocument/2006/relationships/image" Target="../media/image309.png"/></Relationships>
</file>

<file path=ppt/slides/_rels/slide7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4.png"/><Relationship Id="rId5" Type="http://schemas.openxmlformats.org/officeDocument/2006/relationships/image" Target="../media/image319.png"/><Relationship Id="rId4" Type="http://schemas.openxmlformats.org/officeDocument/2006/relationships/image" Target="../media/image323.png"/><Relationship Id="rId3" Type="http://schemas.openxmlformats.org/officeDocument/2006/relationships/image" Target="../media/image317.png"/><Relationship Id="rId2" Type="http://schemas.openxmlformats.org/officeDocument/2006/relationships/image" Target="../media/image322.jpeg"/><Relationship Id="rId1" Type="http://schemas.openxmlformats.org/officeDocument/2006/relationships/image" Target="../media/image321.jpeg"/></Relationships>
</file>

<file path=ppt/slides/_rels/slide73.xml.rels><?xml version="1.0" encoding="UTF-8" standalone="yes"?>
<Relationships xmlns="http://schemas.openxmlformats.org/package/2006/relationships"><Relationship Id="rId9" Type="http://schemas.openxmlformats.org/officeDocument/2006/relationships/image" Target="../media/image333.png"/><Relationship Id="rId8" Type="http://schemas.openxmlformats.org/officeDocument/2006/relationships/image" Target="../media/image332.png"/><Relationship Id="rId7" Type="http://schemas.openxmlformats.org/officeDocument/2006/relationships/image" Target="../media/image331.jpeg"/><Relationship Id="rId6" Type="http://schemas.openxmlformats.org/officeDocument/2006/relationships/image" Target="../media/image330.jpeg"/><Relationship Id="rId5" Type="http://schemas.openxmlformats.org/officeDocument/2006/relationships/image" Target="../media/image329.png"/><Relationship Id="rId4" Type="http://schemas.openxmlformats.org/officeDocument/2006/relationships/image" Target="../media/image328.png"/><Relationship Id="rId3" Type="http://schemas.openxmlformats.org/officeDocument/2006/relationships/image" Target="../media/image327.png"/><Relationship Id="rId2" Type="http://schemas.openxmlformats.org/officeDocument/2006/relationships/image" Target="../media/image326.png"/><Relationship Id="rId15" Type="http://schemas.openxmlformats.org/officeDocument/2006/relationships/slideLayout" Target="../slideLayouts/slideLayout2.xml"/><Relationship Id="rId14" Type="http://schemas.openxmlformats.org/officeDocument/2006/relationships/image" Target="../media/image338.jpeg"/><Relationship Id="rId13" Type="http://schemas.openxmlformats.org/officeDocument/2006/relationships/image" Target="../media/image337.png"/><Relationship Id="rId12" Type="http://schemas.openxmlformats.org/officeDocument/2006/relationships/image" Target="../media/image336.png"/><Relationship Id="rId11" Type="http://schemas.openxmlformats.org/officeDocument/2006/relationships/image" Target="../media/image335.png"/><Relationship Id="rId10" Type="http://schemas.openxmlformats.org/officeDocument/2006/relationships/image" Target="../media/image334.png"/><Relationship Id="rId1" Type="http://schemas.openxmlformats.org/officeDocument/2006/relationships/image" Target="../media/image325.pn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2.jpeg"/><Relationship Id="rId3" Type="http://schemas.openxmlformats.org/officeDocument/2006/relationships/image" Target="../media/image341.png"/><Relationship Id="rId2" Type="http://schemas.openxmlformats.org/officeDocument/2006/relationships/image" Target="../media/image340.jpeg"/><Relationship Id="rId1" Type="http://schemas.openxmlformats.org/officeDocument/2006/relationships/image" Target="../media/image339.jpeg"/></Relationships>
</file>

<file path=ppt/slides/_rels/slide75.xml.rels><?xml version="1.0" encoding="UTF-8" standalone="yes"?>
<Relationships xmlns="http://schemas.openxmlformats.org/package/2006/relationships"><Relationship Id="rId9" Type="http://schemas.openxmlformats.org/officeDocument/2006/relationships/image" Target="../media/image349.png"/><Relationship Id="rId8" Type="http://schemas.openxmlformats.org/officeDocument/2006/relationships/image" Target="../media/image348.png"/><Relationship Id="rId7" Type="http://schemas.openxmlformats.org/officeDocument/2006/relationships/image" Target="../media/image347.png"/><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19.png"/><Relationship Id="rId35" Type="http://schemas.openxmlformats.org/officeDocument/2006/relationships/slideLayout" Target="../slideLayouts/slideLayout2.xml"/><Relationship Id="rId34" Type="http://schemas.openxmlformats.org/officeDocument/2006/relationships/image" Target="../media/image374.jpeg"/><Relationship Id="rId33" Type="http://schemas.openxmlformats.org/officeDocument/2006/relationships/image" Target="../media/image373.jpeg"/><Relationship Id="rId32" Type="http://schemas.openxmlformats.org/officeDocument/2006/relationships/image" Target="../media/image372.png"/><Relationship Id="rId31" Type="http://schemas.openxmlformats.org/officeDocument/2006/relationships/image" Target="../media/image371.jpeg"/><Relationship Id="rId30" Type="http://schemas.openxmlformats.org/officeDocument/2006/relationships/image" Target="../media/image370.png"/><Relationship Id="rId3" Type="http://schemas.openxmlformats.org/officeDocument/2006/relationships/image" Target="../media/image344.png"/><Relationship Id="rId29" Type="http://schemas.openxmlformats.org/officeDocument/2006/relationships/image" Target="../media/image369.png"/><Relationship Id="rId28" Type="http://schemas.openxmlformats.org/officeDocument/2006/relationships/image" Target="../media/image368.png"/><Relationship Id="rId27" Type="http://schemas.openxmlformats.org/officeDocument/2006/relationships/image" Target="../media/image367.png"/><Relationship Id="rId26" Type="http://schemas.openxmlformats.org/officeDocument/2006/relationships/image" Target="../media/image366.png"/><Relationship Id="rId25" Type="http://schemas.openxmlformats.org/officeDocument/2006/relationships/image" Target="../media/image365.png"/><Relationship Id="rId24" Type="http://schemas.openxmlformats.org/officeDocument/2006/relationships/image" Target="../media/image364.png"/><Relationship Id="rId23" Type="http://schemas.openxmlformats.org/officeDocument/2006/relationships/image" Target="../media/image363.png"/><Relationship Id="rId22" Type="http://schemas.openxmlformats.org/officeDocument/2006/relationships/image" Target="../media/image362.jpeg"/><Relationship Id="rId21" Type="http://schemas.openxmlformats.org/officeDocument/2006/relationships/image" Target="../media/image361.png"/><Relationship Id="rId20" Type="http://schemas.openxmlformats.org/officeDocument/2006/relationships/image" Target="../media/image360.jpeg"/><Relationship Id="rId2" Type="http://schemas.openxmlformats.org/officeDocument/2006/relationships/image" Target="../media/image317.png"/><Relationship Id="rId19" Type="http://schemas.openxmlformats.org/officeDocument/2006/relationships/image" Target="../media/image359.png"/><Relationship Id="rId18" Type="http://schemas.openxmlformats.org/officeDocument/2006/relationships/image" Target="../media/image358.jpeg"/><Relationship Id="rId17" Type="http://schemas.openxmlformats.org/officeDocument/2006/relationships/image" Target="../media/image357.png"/><Relationship Id="rId16" Type="http://schemas.openxmlformats.org/officeDocument/2006/relationships/image" Target="../media/image356.png"/><Relationship Id="rId15" Type="http://schemas.openxmlformats.org/officeDocument/2006/relationships/image" Target="../media/image355.png"/><Relationship Id="rId14" Type="http://schemas.openxmlformats.org/officeDocument/2006/relationships/image" Target="../media/image354.png"/><Relationship Id="rId13" Type="http://schemas.openxmlformats.org/officeDocument/2006/relationships/image" Target="../media/image353.png"/><Relationship Id="rId12" Type="http://schemas.openxmlformats.org/officeDocument/2006/relationships/image" Target="../media/image352.jpeg"/><Relationship Id="rId11" Type="http://schemas.openxmlformats.org/officeDocument/2006/relationships/image" Target="../media/image351.png"/><Relationship Id="rId10" Type="http://schemas.openxmlformats.org/officeDocument/2006/relationships/image" Target="../media/image350.png"/><Relationship Id="rId1" Type="http://schemas.openxmlformats.org/officeDocument/2006/relationships/image" Target="../media/image343.png"/></Relationships>
</file>

<file path=ppt/slides/_rels/slide7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0.jpeg"/><Relationship Id="rId5" Type="http://schemas.openxmlformats.org/officeDocument/2006/relationships/image" Target="../media/image379.jpeg"/><Relationship Id="rId4" Type="http://schemas.openxmlformats.org/officeDocument/2006/relationships/image" Target="../media/image378.jpeg"/><Relationship Id="rId3" Type="http://schemas.openxmlformats.org/officeDocument/2006/relationships/image" Target="../media/image377.jpeg"/><Relationship Id="rId2" Type="http://schemas.openxmlformats.org/officeDocument/2006/relationships/image" Target="../media/image376.jpeg"/><Relationship Id="rId1" Type="http://schemas.openxmlformats.org/officeDocument/2006/relationships/image" Target="../media/image375.jpeg"/></Relationships>
</file>

<file path=ppt/slides/_rels/slide77.xml.rels><?xml version="1.0" encoding="UTF-8" standalone="yes"?>
<Relationships xmlns="http://schemas.openxmlformats.org/package/2006/relationships"><Relationship Id="rId9" Type="http://schemas.openxmlformats.org/officeDocument/2006/relationships/image" Target="../media/image389.jpeg"/><Relationship Id="rId8" Type="http://schemas.openxmlformats.org/officeDocument/2006/relationships/image" Target="../media/image388.jpeg"/><Relationship Id="rId7" Type="http://schemas.openxmlformats.org/officeDocument/2006/relationships/image" Target="../media/image387.jpeg"/><Relationship Id="rId6" Type="http://schemas.openxmlformats.org/officeDocument/2006/relationships/image" Target="../media/image386.png"/><Relationship Id="rId5" Type="http://schemas.openxmlformats.org/officeDocument/2006/relationships/image" Target="../media/image385.png"/><Relationship Id="rId4" Type="http://schemas.openxmlformats.org/officeDocument/2006/relationships/image" Target="../media/image384.png"/><Relationship Id="rId3" Type="http://schemas.openxmlformats.org/officeDocument/2006/relationships/image" Target="../media/image383.png"/><Relationship Id="rId22" Type="http://schemas.openxmlformats.org/officeDocument/2006/relationships/slideLayout" Target="../slideLayouts/slideLayout2.xml"/><Relationship Id="rId21" Type="http://schemas.openxmlformats.org/officeDocument/2006/relationships/image" Target="../media/image400.jpeg"/><Relationship Id="rId20" Type="http://schemas.openxmlformats.org/officeDocument/2006/relationships/image" Target="../media/image399.jpeg"/><Relationship Id="rId2" Type="http://schemas.openxmlformats.org/officeDocument/2006/relationships/image" Target="../media/image382.png"/><Relationship Id="rId19" Type="http://schemas.openxmlformats.org/officeDocument/2006/relationships/image" Target="../media/image398.png"/><Relationship Id="rId18" Type="http://schemas.openxmlformats.org/officeDocument/2006/relationships/image" Target="../media/image367.png"/><Relationship Id="rId17" Type="http://schemas.openxmlformats.org/officeDocument/2006/relationships/image" Target="../media/image397.jpeg"/><Relationship Id="rId16" Type="http://schemas.openxmlformats.org/officeDocument/2006/relationships/image" Target="../media/image396.jpeg"/><Relationship Id="rId15" Type="http://schemas.openxmlformats.org/officeDocument/2006/relationships/image" Target="../media/image395.png"/><Relationship Id="rId14" Type="http://schemas.openxmlformats.org/officeDocument/2006/relationships/image" Target="../media/image394.png"/><Relationship Id="rId13" Type="http://schemas.openxmlformats.org/officeDocument/2006/relationships/image" Target="../media/image393.png"/><Relationship Id="rId12" Type="http://schemas.openxmlformats.org/officeDocument/2006/relationships/image" Target="../media/image392.jpeg"/><Relationship Id="rId11" Type="http://schemas.openxmlformats.org/officeDocument/2006/relationships/image" Target="../media/image391.png"/><Relationship Id="rId10" Type="http://schemas.openxmlformats.org/officeDocument/2006/relationships/image" Target="../media/image390.png"/><Relationship Id="rId1" Type="http://schemas.openxmlformats.org/officeDocument/2006/relationships/image" Target="../media/image381.png"/></Relationships>
</file>

<file path=ppt/slides/_rels/slide78.xml.rels><?xml version="1.0" encoding="UTF-8" standalone="yes"?>
<Relationships xmlns="http://schemas.openxmlformats.org/package/2006/relationships"><Relationship Id="rId9" Type="http://schemas.openxmlformats.org/officeDocument/2006/relationships/image" Target="../media/image409.png"/><Relationship Id="rId8" Type="http://schemas.openxmlformats.org/officeDocument/2006/relationships/image" Target="../media/image408.png"/><Relationship Id="rId7" Type="http://schemas.openxmlformats.org/officeDocument/2006/relationships/image" Target="../media/image407.png"/><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jpeg"/><Relationship Id="rId3" Type="http://schemas.openxmlformats.org/officeDocument/2006/relationships/image" Target="../media/image403.png"/><Relationship Id="rId2" Type="http://schemas.openxmlformats.org/officeDocument/2006/relationships/image" Target="../media/image402.png"/><Relationship Id="rId18" Type="http://schemas.openxmlformats.org/officeDocument/2006/relationships/slideLayout" Target="../slideLayouts/slideLayout2.xml"/><Relationship Id="rId17" Type="http://schemas.openxmlformats.org/officeDocument/2006/relationships/image" Target="../media/image417.jpeg"/><Relationship Id="rId16" Type="http://schemas.openxmlformats.org/officeDocument/2006/relationships/image" Target="../media/image416.jpeg"/><Relationship Id="rId15" Type="http://schemas.openxmlformats.org/officeDocument/2006/relationships/image" Target="../media/image415.jpeg"/><Relationship Id="rId14" Type="http://schemas.openxmlformats.org/officeDocument/2006/relationships/image" Target="../media/image414.jpeg"/><Relationship Id="rId13" Type="http://schemas.openxmlformats.org/officeDocument/2006/relationships/image" Target="../media/image413.jpeg"/><Relationship Id="rId12" Type="http://schemas.openxmlformats.org/officeDocument/2006/relationships/image" Target="../media/image412.jpeg"/><Relationship Id="rId11" Type="http://schemas.openxmlformats.org/officeDocument/2006/relationships/image" Target="../media/image411.jpeg"/><Relationship Id="rId10" Type="http://schemas.openxmlformats.org/officeDocument/2006/relationships/image" Target="../media/image410.png"/><Relationship Id="rId1" Type="http://schemas.openxmlformats.org/officeDocument/2006/relationships/image" Target="../media/image401.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80.xml.rels><?xml version="1.0" encoding="UTF-8" standalone="yes"?>
<Relationships xmlns="http://schemas.openxmlformats.org/package/2006/relationships"><Relationship Id="rId9" Type="http://schemas.openxmlformats.org/officeDocument/2006/relationships/image" Target="../media/image427.png"/><Relationship Id="rId8" Type="http://schemas.openxmlformats.org/officeDocument/2006/relationships/image" Target="../media/image426.png"/><Relationship Id="rId7" Type="http://schemas.openxmlformats.org/officeDocument/2006/relationships/image" Target="../media/image425.png"/><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 Id="rId3" Type="http://schemas.openxmlformats.org/officeDocument/2006/relationships/image" Target="../media/image421.png"/><Relationship Id="rId28" Type="http://schemas.openxmlformats.org/officeDocument/2006/relationships/slideLayout" Target="../slideLayouts/slideLayout2.xml"/><Relationship Id="rId27" Type="http://schemas.openxmlformats.org/officeDocument/2006/relationships/image" Target="../media/image445.jpeg"/><Relationship Id="rId26" Type="http://schemas.openxmlformats.org/officeDocument/2006/relationships/image" Target="../media/image444.jpeg"/><Relationship Id="rId25" Type="http://schemas.openxmlformats.org/officeDocument/2006/relationships/image" Target="../media/image443.png"/><Relationship Id="rId24" Type="http://schemas.openxmlformats.org/officeDocument/2006/relationships/image" Target="../media/image442.png"/><Relationship Id="rId23" Type="http://schemas.openxmlformats.org/officeDocument/2006/relationships/image" Target="../media/image441.png"/><Relationship Id="rId22" Type="http://schemas.openxmlformats.org/officeDocument/2006/relationships/image" Target="../media/image440.png"/><Relationship Id="rId21" Type="http://schemas.openxmlformats.org/officeDocument/2006/relationships/image" Target="../media/image439.png"/><Relationship Id="rId20" Type="http://schemas.openxmlformats.org/officeDocument/2006/relationships/image" Target="../media/image438.png"/><Relationship Id="rId2" Type="http://schemas.openxmlformats.org/officeDocument/2006/relationships/image" Target="../media/image420.png"/><Relationship Id="rId19" Type="http://schemas.openxmlformats.org/officeDocument/2006/relationships/image" Target="../media/image437.png"/><Relationship Id="rId18" Type="http://schemas.openxmlformats.org/officeDocument/2006/relationships/image" Target="../media/image436.png"/><Relationship Id="rId17" Type="http://schemas.openxmlformats.org/officeDocument/2006/relationships/image" Target="../media/image435.png"/><Relationship Id="rId16" Type="http://schemas.openxmlformats.org/officeDocument/2006/relationships/image" Target="../media/image434.png"/><Relationship Id="rId15" Type="http://schemas.openxmlformats.org/officeDocument/2006/relationships/image" Target="../media/image433.png"/><Relationship Id="rId14" Type="http://schemas.openxmlformats.org/officeDocument/2006/relationships/image" Target="../media/image432.png"/><Relationship Id="rId13" Type="http://schemas.openxmlformats.org/officeDocument/2006/relationships/image" Target="../media/image431.png"/><Relationship Id="rId12" Type="http://schemas.openxmlformats.org/officeDocument/2006/relationships/image" Target="../media/image430.png"/><Relationship Id="rId11" Type="http://schemas.openxmlformats.org/officeDocument/2006/relationships/image" Target="../media/image429.png"/><Relationship Id="rId10" Type="http://schemas.openxmlformats.org/officeDocument/2006/relationships/image" Target="../media/image428.png"/><Relationship Id="rId1" Type="http://schemas.openxmlformats.org/officeDocument/2006/relationships/image" Target="../media/image419.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7.jpeg"/><Relationship Id="rId1" Type="http://schemas.openxmlformats.org/officeDocument/2006/relationships/image" Target="../media/image446.jpe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51.png"/><Relationship Id="rId3" Type="http://schemas.openxmlformats.org/officeDocument/2006/relationships/image" Target="../media/image450.jpeg"/><Relationship Id="rId2" Type="http://schemas.openxmlformats.org/officeDocument/2006/relationships/image" Target="../media/image449.jpeg"/><Relationship Id="rId1" Type="http://schemas.openxmlformats.org/officeDocument/2006/relationships/image" Target="../media/image448.jpeg"/></Relationships>
</file>

<file path=ppt/slides/_rels/slide8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59.jpeg"/><Relationship Id="rId7" Type="http://schemas.openxmlformats.org/officeDocument/2006/relationships/image" Target="../media/image458.png"/><Relationship Id="rId6" Type="http://schemas.openxmlformats.org/officeDocument/2006/relationships/image" Target="../media/image457.jpeg"/><Relationship Id="rId5" Type="http://schemas.openxmlformats.org/officeDocument/2006/relationships/image" Target="../media/image456.jpeg"/><Relationship Id="rId4" Type="http://schemas.openxmlformats.org/officeDocument/2006/relationships/image" Target="../media/image455.png"/><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image" Target="../media/image452.jpeg"/></Relationships>
</file>

<file path=ppt/slides/_rels/slide84.xml.rels><?xml version="1.0" encoding="UTF-8" standalone="yes"?>
<Relationships xmlns="http://schemas.openxmlformats.org/package/2006/relationships"><Relationship Id="rId9" Type="http://schemas.openxmlformats.org/officeDocument/2006/relationships/image" Target="../media/image468.png"/><Relationship Id="rId8" Type="http://schemas.openxmlformats.org/officeDocument/2006/relationships/image" Target="../media/image467.png"/><Relationship Id="rId7" Type="http://schemas.openxmlformats.org/officeDocument/2006/relationships/image" Target="../media/image466.png"/><Relationship Id="rId6" Type="http://schemas.openxmlformats.org/officeDocument/2006/relationships/image" Target="../media/image465.png"/><Relationship Id="rId5" Type="http://schemas.openxmlformats.org/officeDocument/2006/relationships/image" Target="../media/image464.jpeg"/><Relationship Id="rId4" Type="http://schemas.openxmlformats.org/officeDocument/2006/relationships/image" Target="../media/image463.jpeg"/><Relationship Id="rId3" Type="http://schemas.openxmlformats.org/officeDocument/2006/relationships/image" Target="../media/image462.png"/><Relationship Id="rId2" Type="http://schemas.openxmlformats.org/officeDocument/2006/relationships/image" Target="../media/image461.png"/><Relationship Id="rId10" Type="http://schemas.openxmlformats.org/officeDocument/2006/relationships/slideLayout" Target="../slideLayouts/slideLayout2.xml"/><Relationship Id="rId1" Type="http://schemas.openxmlformats.org/officeDocument/2006/relationships/image" Target="../media/image460.jpeg"/></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75.jpeg"/><Relationship Id="rId6" Type="http://schemas.openxmlformats.org/officeDocument/2006/relationships/image" Target="../media/image474.png"/><Relationship Id="rId5" Type="http://schemas.openxmlformats.org/officeDocument/2006/relationships/image" Target="../media/image473.jpeg"/><Relationship Id="rId4" Type="http://schemas.openxmlformats.org/officeDocument/2006/relationships/image" Target="../media/image472.png"/><Relationship Id="rId3" Type="http://schemas.openxmlformats.org/officeDocument/2006/relationships/image" Target="../media/image471.jpeg"/><Relationship Id="rId2" Type="http://schemas.openxmlformats.org/officeDocument/2006/relationships/image" Target="../media/image470.jpeg"/><Relationship Id="rId1" Type="http://schemas.openxmlformats.org/officeDocument/2006/relationships/image" Target="../media/image469.jpeg"/></Relationships>
</file>

<file path=ppt/slides/_rels/slide8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81.jpeg"/><Relationship Id="rId5" Type="http://schemas.openxmlformats.org/officeDocument/2006/relationships/image" Target="../media/image480.jpeg"/><Relationship Id="rId4" Type="http://schemas.openxmlformats.org/officeDocument/2006/relationships/image" Target="../media/image479.jpeg"/><Relationship Id="rId3" Type="http://schemas.openxmlformats.org/officeDocument/2006/relationships/image" Target="../media/image478.png"/><Relationship Id="rId2" Type="http://schemas.openxmlformats.org/officeDocument/2006/relationships/image" Target="../media/image477.jpeg"/><Relationship Id="rId1" Type="http://schemas.openxmlformats.org/officeDocument/2006/relationships/image" Target="../media/image476.png"/></Relationships>
</file>

<file path=ppt/slides/_rels/slide87.xml.rels><?xml version="1.0" encoding="UTF-8" standalone="yes"?>
<Relationships xmlns="http://schemas.openxmlformats.org/package/2006/relationships"><Relationship Id="rId9" Type="http://schemas.openxmlformats.org/officeDocument/2006/relationships/image" Target="../media/image490.png"/><Relationship Id="rId8" Type="http://schemas.openxmlformats.org/officeDocument/2006/relationships/image" Target="../media/image489.png"/><Relationship Id="rId7" Type="http://schemas.openxmlformats.org/officeDocument/2006/relationships/image" Target="../media/image488.png"/><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85.png"/><Relationship Id="rId30" Type="http://schemas.openxmlformats.org/officeDocument/2006/relationships/slideLayout" Target="../slideLayouts/slideLayout2.xml"/><Relationship Id="rId3" Type="http://schemas.openxmlformats.org/officeDocument/2006/relationships/image" Target="../media/image484.png"/><Relationship Id="rId29" Type="http://schemas.openxmlformats.org/officeDocument/2006/relationships/image" Target="../media/image510.png"/><Relationship Id="rId28" Type="http://schemas.openxmlformats.org/officeDocument/2006/relationships/image" Target="../media/image509.png"/><Relationship Id="rId27" Type="http://schemas.openxmlformats.org/officeDocument/2006/relationships/image" Target="../media/image508.jpeg"/><Relationship Id="rId26" Type="http://schemas.openxmlformats.org/officeDocument/2006/relationships/image" Target="../media/image507.png"/><Relationship Id="rId25" Type="http://schemas.openxmlformats.org/officeDocument/2006/relationships/image" Target="../media/image506.jpeg"/><Relationship Id="rId24" Type="http://schemas.openxmlformats.org/officeDocument/2006/relationships/image" Target="../media/image505.png"/><Relationship Id="rId23" Type="http://schemas.openxmlformats.org/officeDocument/2006/relationships/image" Target="../media/image504.jpeg"/><Relationship Id="rId22" Type="http://schemas.openxmlformats.org/officeDocument/2006/relationships/image" Target="../media/image503.png"/><Relationship Id="rId21" Type="http://schemas.openxmlformats.org/officeDocument/2006/relationships/image" Target="../media/image502.png"/><Relationship Id="rId20" Type="http://schemas.openxmlformats.org/officeDocument/2006/relationships/image" Target="../media/image501.jpeg"/><Relationship Id="rId2" Type="http://schemas.openxmlformats.org/officeDocument/2006/relationships/image" Target="../media/image483.png"/><Relationship Id="rId19" Type="http://schemas.openxmlformats.org/officeDocument/2006/relationships/image" Target="../media/image500.png"/><Relationship Id="rId18" Type="http://schemas.openxmlformats.org/officeDocument/2006/relationships/image" Target="../media/image499.png"/><Relationship Id="rId17" Type="http://schemas.openxmlformats.org/officeDocument/2006/relationships/image" Target="../media/image498.png"/><Relationship Id="rId16" Type="http://schemas.openxmlformats.org/officeDocument/2006/relationships/image" Target="../media/image497.png"/><Relationship Id="rId15" Type="http://schemas.openxmlformats.org/officeDocument/2006/relationships/image" Target="../media/image496.png"/><Relationship Id="rId14" Type="http://schemas.openxmlformats.org/officeDocument/2006/relationships/image" Target="../media/image495.png"/><Relationship Id="rId13" Type="http://schemas.openxmlformats.org/officeDocument/2006/relationships/image" Target="../media/image494.png"/><Relationship Id="rId12" Type="http://schemas.openxmlformats.org/officeDocument/2006/relationships/image" Target="../media/image493.jpeg"/><Relationship Id="rId11" Type="http://schemas.openxmlformats.org/officeDocument/2006/relationships/image" Target="../media/image492.png"/><Relationship Id="rId10" Type="http://schemas.openxmlformats.org/officeDocument/2006/relationships/image" Target="../media/image491.png"/><Relationship Id="rId1" Type="http://schemas.openxmlformats.org/officeDocument/2006/relationships/image" Target="../media/image482.png"/></Relationships>
</file>

<file path=ppt/slides/_rels/slide88.xml.rels><?xml version="1.0" encoding="UTF-8" standalone="yes"?>
<Relationships xmlns="http://schemas.openxmlformats.org/package/2006/relationships"><Relationship Id="rId9" Type="http://schemas.openxmlformats.org/officeDocument/2006/relationships/image" Target="../media/image519.png"/><Relationship Id="rId8" Type="http://schemas.openxmlformats.org/officeDocument/2006/relationships/image" Target="../media/image518.png"/><Relationship Id="rId7" Type="http://schemas.openxmlformats.org/officeDocument/2006/relationships/image" Target="../media/image517.png"/><Relationship Id="rId6" Type="http://schemas.openxmlformats.org/officeDocument/2006/relationships/image" Target="../media/image516.png"/><Relationship Id="rId54" Type="http://schemas.openxmlformats.org/officeDocument/2006/relationships/slideLayout" Target="../slideLayouts/slideLayout2.xml"/><Relationship Id="rId53" Type="http://schemas.openxmlformats.org/officeDocument/2006/relationships/image" Target="../media/image563.png"/><Relationship Id="rId52" Type="http://schemas.openxmlformats.org/officeDocument/2006/relationships/image" Target="../media/image562.png"/><Relationship Id="rId51" Type="http://schemas.openxmlformats.org/officeDocument/2006/relationships/image" Target="../media/image561.png"/><Relationship Id="rId50" Type="http://schemas.openxmlformats.org/officeDocument/2006/relationships/image" Target="../media/image560.png"/><Relationship Id="rId5" Type="http://schemas.openxmlformats.org/officeDocument/2006/relationships/image" Target="../media/image515.png"/><Relationship Id="rId49" Type="http://schemas.openxmlformats.org/officeDocument/2006/relationships/image" Target="../media/image559.png"/><Relationship Id="rId48" Type="http://schemas.openxmlformats.org/officeDocument/2006/relationships/image" Target="../media/image558.jpeg"/><Relationship Id="rId47" Type="http://schemas.openxmlformats.org/officeDocument/2006/relationships/image" Target="../media/image557.png"/><Relationship Id="rId46" Type="http://schemas.openxmlformats.org/officeDocument/2006/relationships/image" Target="../media/image556.png"/><Relationship Id="rId45" Type="http://schemas.openxmlformats.org/officeDocument/2006/relationships/image" Target="../media/image555.png"/><Relationship Id="rId44" Type="http://schemas.openxmlformats.org/officeDocument/2006/relationships/image" Target="../media/image554.png"/><Relationship Id="rId43" Type="http://schemas.openxmlformats.org/officeDocument/2006/relationships/image" Target="../media/image553.png"/><Relationship Id="rId42" Type="http://schemas.openxmlformats.org/officeDocument/2006/relationships/image" Target="../media/image552.png"/><Relationship Id="rId41" Type="http://schemas.openxmlformats.org/officeDocument/2006/relationships/image" Target="../media/image551.png"/><Relationship Id="rId40" Type="http://schemas.openxmlformats.org/officeDocument/2006/relationships/image" Target="../media/image550.png"/><Relationship Id="rId4" Type="http://schemas.openxmlformats.org/officeDocument/2006/relationships/image" Target="../media/image514.png"/><Relationship Id="rId39" Type="http://schemas.openxmlformats.org/officeDocument/2006/relationships/image" Target="../media/image549.png"/><Relationship Id="rId38" Type="http://schemas.openxmlformats.org/officeDocument/2006/relationships/image" Target="../media/image548.png"/><Relationship Id="rId37" Type="http://schemas.openxmlformats.org/officeDocument/2006/relationships/image" Target="../media/image547.jpeg"/><Relationship Id="rId36" Type="http://schemas.openxmlformats.org/officeDocument/2006/relationships/image" Target="../media/image546.jpeg"/><Relationship Id="rId35" Type="http://schemas.openxmlformats.org/officeDocument/2006/relationships/image" Target="../media/image545.png"/><Relationship Id="rId34" Type="http://schemas.openxmlformats.org/officeDocument/2006/relationships/image" Target="../media/image544.png"/><Relationship Id="rId33" Type="http://schemas.openxmlformats.org/officeDocument/2006/relationships/image" Target="../media/image543.png"/><Relationship Id="rId32" Type="http://schemas.openxmlformats.org/officeDocument/2006/relationships/image" Target="../media/image542.jpeg"/><Relationship Id="rId31" Type="http://schemas.openxmlformats.org/officeDocument/2006/relationships/image" Target="../media/image541.png"/><Relationship Id="rId30" Type="http://schemas.openxmlformats.org/officeDocument/2006/relationships/image" Target="../media/image540.png"/><Relationship Id="rId3" Type="http://schemas.openxmlformats.org/officeDocument/2006/relationships/image" Target="../media/image513.png"/><Relationship Id="rId29" Type="http://schemas.openxmlformats.org/officeDocument/2006/relationships/image" Target="../media/image539.png"/><Relationship Id="rId28" Type="http://schemas.openxmlformats.org/officeDocument/2006/relationships/image" Target="../media/image538.png"/><Relationship Id="rId27" Type="http://schemas.openxmlformats.org/officeDocument/2006/relationships/image" Target="../media/image537.png"/><Relationship Id="rId26" Type="http://schemas.openxmlformats.org/officeDocument/2006/relationships/image" Target="../media/image536.png"/><Relationship Id="rId25" Type="http://schemas.openxmlformats.org/officeDocument/2006/relationships/image" Target="../media/image535.png"/><Relationship Id="rId24" Type="http://schemas.openxmlformats.org/officeDocument/2006/relationships/image" Target="../media/image534.png"/><Relationship Id="rId23" Type="http://schemas.openxmlformats.org/officeDocument/2006/relationships/image" Target="../media/image533.png"/><Relationship Id="rId22" Type="http://schemas.openxmlformats.org/officeDocument/2006/relationships/image" Target="../media/image532.png"/><Relationship Id="rId21" Type="http://schemas.openxmlformats.org/officeDocument/2006/relationships/image" Target="../media/image531.png"/><Relationship Id="rId20" Type="http://schemas.openxmlformats.org/officeDocument/2006/relationships/image" Target="../media/image530.png"/><Relationship Id="rId2" Type="http://schemas.openxmlformats.org/officeDocument/2006/relationships/image" Target="../media/image512.png"/><Relationship Id="rId19" Type="http://schemas.openxmlformats.org/officeDocument/2006/relationships/image" Target="../media/image529.png"/><Relationship Id="rId18" Type="http://schemas.openxmlformats.org/officeDocument/2006/relationships/image" Target="../media/image528.png"/><Relationship Id="rId17" Type="http://schemas.openxmlformats.org/officeDocument/2006/relationships/image" Target="../media/image527.png"/><Relationship Id="rId16" Type="http://schemas.openxmlformats.org/officeDocument/2006/relationships/image" Target="../media/image526.png"/><Relationship Id="rId15" Type="http://schemas.openxmlformats.org/officeDocument/2006/relationships/image" Target="../media/image525.png"/><Relationship Id="rId14" Type="http://schemas.openxmlformats.org/officeDocument/2006/relationships/image" Target="../media/image524.png"/><Relationship Id="rId13" Type="http://schemas.openxmlformats.org/officeDocument/2006/relationships/image" Target="../media/image523.png"/><Relationship Id="rId12" Type="http://schemas.openxmlformats.org/officeDocument/2006/relationships/image" Target="../media/image522.png"/><Relationship Id="rId11" Type="http://schemas.openxmlformats.org/officeDocument/2006/relationships/image" Target="../media/image521.png"/><Relationship Id="rId10" Type="http://schemas.openxmlformats.org/officeDocument/2006/relationships/image" Target="../media/image520.png"/><Relationship Id="rId1" Type="http://schemas.openxmlformats.org/officeDocument/2006/relationships/image" Target="../media/image511.png"/></Relationships>
</file>

<file path=ppt/slides/_rels/slide89.xml.rels><?xml version="1.0" encoding="UTF-8" standalone="yes"?>
<Relationships xmlns="http://schemas.openxmlformats.org/package/2006/relationships"><Relationship Id="rId9" Type="http://schemas.openxmlformats.org/officeDocument/2006/relationships/image" Target="../media/image572.png"/><Relationship Id="rId8" Type="http://schemas.openxmlformats.org/officeDocument/2006/relationships/image" Target="../media/image571.jpeg"/><Relationship Id="rId7" Type="http://schemas.openxmlformats.org/officeDocument/2006/relationships/image" Target="../media/image570.jpeg"/><Relationship Id="rId6" Type="http://schemas.openxmlformats.org/officeDocument/2006/relationships/image" Target="../media/image569.png"/><Relationship Id="rId5" Type="http://schemas.openxmlformats.org/officeDocument/2006/relationships/image" Target="../media/image568.jpeg"/><Relationship Id="rId4" Type="http://schemas.openxmlformats.org/officeDocument/2006/relationships/image" Target="../media/image567.jpeg"/><Relationship Id="rId3" Type="http://schemas.openxmlformats.org/officeDocument/2006/relationships/image" Target="../media/image566.jpeg"/><Relationship Id="rId2" Type="http://schemas.openxmlformats.org/officeDocument/2006/relationships/image" Target="../media/image565.png"/><Relationship Id="rId12" Type="http://schemas.openxmlformats.org/officeDocument/2006/relationships/slideLayout" Target="../slideLayouts/slideLayout2.xml"/><Relationship Id="rId11" Type="http://schemas.openxmlformats.org/officeDocument/2006/relationships/image" Target="../media/image574.jpeg"/><Relationship Id="rId10" Type="http://schemas.openxmlformats.org/officeDocument/2006/relationships/image" Target="../media/image573.jpeg"/><Relationship Id="rId1" Type="http://schemas.openxmlformats.org/officeDocument/2006/relationships/image" Target="../media/image56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9" Type="http://schemas.openxmlformats.org/officeDocument/2006/relationships/image" Target="../media/image583.png"/><Relationship Id="rId8" Type="http://schemas.openxmlformats.org/officeDocument/2006/relationships/image" Target="../media/image582.png"/><Relationship Id="rId7" Type="http://schemas.openxmlformats.org/officeDocument/2006/relationships/image" Target="../media/image581.png"/><Relationship Id="rId6" Type="http://schemas.openxmlformats.org/officeDocument/2006/relationships/image" Target="../media/image580.jpeg"/><Relationship Id="rId5" Type="http://schemas.openxmlformats.org/officeDocument/2006/relationships/image" Target="../media/image579.jpeg"/><Relationship Id="rId4" Type="http://schemas.openxmlformats.org/officeDocument/2006/relationships/image" Target="../media/image578.jpeg"/><Relationship Id="rId3" Type="http://schemas.openxmlformats.org/officeDocument/2006/relationships/image" Target="../media/image577.jpeg"/><Relationship Id="rId2" Type="http://schemas.openxmlformats.org/officeDocument/2006/relationships/image" Target="../media/image576.png"/><Relationship Id="rId16" Type="http://schemas.openxmlformats.org/officeDocument/2006/relationships/slideLayout" Target="../slideLayouts/slideLayout2.xml"/><Relationship Id="rId15" Type="http://schemas.openxmlformats.org/officeDocument/2006/relationships/image" Target="../media/image589.png"/><Relationship Id="rId14" Type="http://schemas.openxmlformats.org/officeDocument/2006/relationships/image" Target="../media/image588.png"/><Relationship Id="rId13" Type="http://schemas.openxmlformats.org/officeDocument/2006/relationships/image" Target="../media/image587.png"/><Relationship Id="rId12" Type="http://schemas.openxmlformats.org/officeDocument/2006/relationships/image" Target="../media/image586.png"/><Relationship Id="rId11" Type="http://schemas.openxmlformats.org/officeDocument/2006/relationships/image" Target="../media/image585.png"/><Relationship Id="rId10" Type="http://schemas.openxmlformats.org/officeDocument/2006/relationships/image" Target="../media/image584.png"/><Relationship Id="rId1" Type="http://schemas.openxmlformats.org/officeDocument/2006/relationships/image" Target="../media/image575.png"/></Relationships>
</file>

<file path=ppt/slides/_rels/slide91.xml.rels><?xml version="1.0" encoding="UTF-8" standalone="yes"?>
<Relationships xmlns="http://schemas.openxmlformats.org/package/2006/relationships"><Relationship Id="rId9" Type="http://schemas.openxmlformats.org/officeDocument/2006/relationships/image" Target="../media/image598.png"/><Relationship Id="rId8" Type="http://schemas.openxmlformats.org/officeDocument/2006/relationships/image" Target="../media/image597.png"/><Relationship Id="rId7" Type="http://schemas.openxmlformats.org/officeDocument/2006/relationships/image" Target="../media/image596.png"/><Relationship Id="rId6" Type="http://schemas.openxmlformats.org/officeDocument/2006/relationships/image" Target="../media/image595.png"/><Relationship Id="rId5" Type="http://schemas.openxmlformats.org/officeDocument/2006/relationships/image" Target="../media/image594.png"/><Relationship Id="rId4" Type="http://schemas.openxmlformats.org/officeDocument/2006/relationships/image" Target="../media/image593.jpeg"/><Relationship Id="rId3" Type="http://schemas.openxmlformats.org/officeDocument/2006/relationships/image" Target="../media/image592.jpeg"/><Relationship Id="rId2" Type="http://schemas.openxmlformats.org/officeDocument/2006/relationships/image" Target="../media/image591.jpeg"/><Relationship Id="rId16" Type="http://schemas.openxmlformats.org/officeDocument/2006/relationships/slideLayout" Target="../slideLayouts/slideLayout2.xml"/><Relationship Id="rId15" Type="http://schemas.openxmlformats.org/officeDocument/2006/relationships/image" Target="../media/image604.jpeg"/><Relationship Id="rId14" Type="http://schemas.openxmlformats.org/officeDocument/2006/relationships/image" Target="../media/image603.jpeg"/><Relationship Id="rId13" Type="http://schemas.openxmlformats.org/officeDocument/2006/relationships/image" Target="../media/image602.jpeg"/><Relationship Id="rId12" Type="http://schemas.openxmlformats.org/officeDocument/2006/relationships/image" Target="../media/image601.png"/><Relationship Id="rId11" Type="http://schemas.openxmlformats.org/officeDocument/2006/relationships/image" Target="../media/image600.png"/><Relationship Id="rId10" Type="http://schemas.openxmlformats.org/officeDocument/2006/relationships/image" Target="../media/image599.png"/><Relationship Id="rId1" Type="http://schemas.openxmlformats.org/officeDocument/2006/relationships/image" Target="../media/image590.jpeg"/></Relationships>
</file>

<file path=ppt/slides/_rels/slide92.xml.rels><?xml version="1.0" encoding="UTF-8" standalone="yes"?>
<Relationships xmlns="http://schemas.openxmlformats.org/package/2006/relationships"><Relationship Id="rId9" Type="http://schemas.openxmlformats.org/officeDocument/2006/relationships/image" Target="../media/image613.jpeg"/><Relationship Id="rId8" Type="http://schemas.openxmlformats.org/officeDocument/2006/relationships/image" Target="../media/image612.png"/><Relationship Id="rId7" Type="http://schemas.openxmlformats.org/officeDocument/2006/relationships/image" Target="../media/image611.jpeg"/><Relationship Id="rId6" Type="http://schemas.openxmlformats.org/officeDocument/2006/relationships/image" Target="../media/image610.png"/><Relationship Id="rId5" Type="http://schemas.openxmlformats.org/officeDocument/2006/relationships/image" Target="../media/image609.jpeg"/><Relationship Id="rId4" Type="http://schemas.openxmlformats.org/officeDocument/2006/relationships/image" Target="../media/image608.png"/><Relationship Id="rId31" Type="http://schemas.openxmlformats.org/officeDocument/2006/relationships/slideLayout" Target="../slideLayouts/slideLayout2.xml"/><Relationship Id="rId30" Type="http://schemas.openxmlformats.org/officeDocument/2006/relationships/image" Target="../media/image634.png"/><Relationship Id="rId3" Type="http://schemas.openxmlformats.org/officeDocument/2006/relationships/image" Target="../media/image607.png"/><Relationship Id="rId29" Type="http://schemas.openxmlformats.org/officeDocument/2006/relationships/image" Target="../media/image633.png"/><Relationship Id="rId28" Type="http://schemas.openxmlformats.org/officeDocument/2006/relationships/image" Target="../media/image632.png"/><Relationship Id="rId27" Type="http://schemas.openxmlformats.org/officeDocument/2006/relationships/image" Target="../media/image631.png"/><Relationship Id="rId26" Type="http://schemas.openxmlformats.org/officeDocument/2006/relationships/image" Target="../media/image630.png"/><Relationship Id="rId25" Type="http://schemas.openxmlformats.org/officeDocument/2006/relationships/image" Target="../media/image629.png"/><Relationship Id="rId24" Type="http://schemas.openxmlformats.org/officeDocument/2006/relationships/image" Target="../media/image628.png"/><Relationship Id="rId23" Type="http://schemas.openxmlformats.org/officeDocument/2006/relationships/image" Target="../media/image627.png"/><Relationship Id="rId22" Type="http://schemas.openxmlformats.org/officeDocument/2006/relationships/image" Target="../media/image626.png"/><Relationship Id="rId21" Type="http://schemas.openxmlformats.org/officeDocument/2006/relationships/image" Target="../media/image625.png"/><Relationship Id="rId20" Type="http://schemas.openxmlformats.org/officeDocument/2006/relationships/image" Target="../media/image624.png"/><Relationship Id="rId2" Type="http://schemas.openxmlformats.org/officeDocument/2006/relationships/image" Target="../media/image606.png"/><Relationship Id="rId19" Type="http://schemas.openxmlformats.org/officeDocument/2006/relationships/image" Target="../media/image623.png"/><Relationship Id="rId18" Type="http://schemas.openxmlformats.org/officeDocument/2006/relationships/image" Target="../media/image622.png"/><Relationship Id="rId17" Type="http://schemas.openxmlformats.org/officeDocument/2006/relationships/image" Target="../media/image621.png"/><Relationship Id="rId16" Type="http://schemas.openxmlformats.org/officeDocument/2006/relationships/image" Target="../media/image620.jpeg"/><Relationship Id="rId15" Type="http://schemas.openxmlformats.org/officeDocument/2006/relationships/image" Target="../media/image619.jpeg"/><Relationship Id="rId14" Type="http://schemas.openxmlformats.org/officeDocument/2006/relationships/image" Target="../media/image618.png"/><Relationship Id="rId13" Type="http://schemas.openxmlformats.org/officeDocument/2006/relationships/image" Target="../media/image617.png"/><Relationship Id="rId12" Type="http://schemas.openxmlformats.org/officeDocument/2006/relationships/image" Target="../media/image616.png"/><Relationship Id="rId11" Type="http://schemas.openxmlformats.org/officeDocument/2006/relationships/image" Target="../media/image615.png"/><Relationship Id="rId10" Type="http://schemas.openxmlformats.org/officeDocument/2006/relationships/image" Target="../media/image614.png"/><Relationship Id="rId1" Type="http://schemas.openxmlformats.org/officeDocument/2006/relationships/image" Target="../media/image605.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5.jpe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8.jpeg"/><Relationship Id="rId2" Type="http://schemas.openxmlformats.org/officeDocument/2006/relationships/image" Target="../media/image637.jpeg"/><Relationship Id="rId1" Type="http://schemas.openxmlformats.org/officeDocument/2006/relationships/image" Target="../media/image636.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0.jpeg"/><Relationship Id="rId1" Type="http://schemas.openxmlformats.org/officeDocument/2006/relationships/image" Target="../media/image639.jpeg"/></Relationships>
</file>

<file path=ppt/slides/_rels/slide96.xml.rels><?xml version="1.0" encoding="UTF-8" standalone="yes"?>
<Relationships xmlns="http://schemas.openxmlformats.org/package/2006/relationships"><Relationship Id="rId9" Type="http://schemas.openxmlformats.org/officeDocument/2006/relationships/image" Target="../media/image649.jpeg"/><Relationship Id="rId8" Type="http://schemas.openxmlformats.org/officeDocument/2006/relationships/image" Target="../media/image648.png"/><Relationship Id="rId7" Type="http://schemas.openxmlformats.org/officeDocument/2006/relationships/image" Target="../media/image647.png"/><Relationship Id="rId6" Type="http://schemas.openxmlformats.org/officeDocument/2006/relationships/image" Target="../media/image646.png"/><Relationship Id="rId5" Type="http://schemas.openxmlformats.org/officeDocument/2006/relationships/image" Target="../media/image645.png"/><Relationship Id="rId4" Type="http://schemas.openxmlformats.org/officeDocument/2006/relationships/image" Target="../media/image644.png"/><Relationship Id="rId3" Type="http://schemas.openxmlformats.org/officeDocument/2006/relationships/image" Target="../media/image643.png"/><Relationship Id="rId2" Type="http://schemas.openxmlformats.org/officeDocument/2006/relationships/image" Target="../media/image642.png"/><Relationship Id="rId11" Type="http://schemas.openxmlformats.org/officeDocument/2006/relationships/slideLayout" Target="../slideLayouts/slideLayout2.xml"/><Relationship Id="rId10" Type="http://schemas.openxmlformats.org/officeDocument/2006/relationships/image" Target="../media/image650.jpeg"/><Relationship Id="rId1" Type="http://schemas.openxmlformats.org/officeDocument/2006/relationships/image" Target="../media/image641.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98.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6.xml"/><Relationship Id="rId6" Type="http://schemas.openxmlformats.org/officeDocument/2006/relationships/image" Target="../media/image654.png"/><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653.jpeg"/><Relationship Id="rId2" Type="http://schemas.openxmlformats.org/officeDocument/2006/relationships/image" Target="../media/image652.png"/><Relationship Id="rId1" Type="http://schemas.openxmlformats.org/officeDocument/2006/relationships/image" Target="../media/image65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7" name="TextBox 17"/>
          <p:cNvSpPr txBox="1"/>
          <p:nvPr/>
        </p:nvSpPr>
        <p:spPr>
          <a:xfrm>
            <a:off x="379003" y="1734768"/>
            <a:ext cx="8387729" cy="1322070"/>
          </a:xfrm>
          <a:prstGeom prst="rect">
            <a:avLst/>
          </a:prstGeom>
          <a:noFill/>
        </p:spPr>
        <p:txBody>
          <a:bodyPr wrap="square" rtlCol="0">
            <a:spAutoFit/>
          </a:bodyPr>
          <a:lstStyle/>
          <a:p>
            <a:pPr lvl="0" algn="ctr" defTabSz="685800">
              <a:defRPr/>
            </a:pPr>
            <a:r>
              <a:rPr lang="zh-CN" altLang="en-US" sz="4000" b="1" dirty="0">
                <a:solidFill>
                  <a:prstClr val="white"/>
                </a:solidFill>
                <a:latin typeface="微软雅黑" panose="020B0503020204020204" pitchFamily="34" charset="-122"/>
                <a:ea typeface="微软雅黑" panose="020B0503020204020204" pitchFamily="34" charset="-122"/>
                <a:cs typeface="Roboto Light"/>
              </a:rPr>
              <a:t>数字孪生赋能的智慧园区物联网</a:t>
            </a:r>
            <a:endParaRPr lang="zh-CN" altLang="en-US" sz="4000" b="1" dirty="0">
              <a:solidFill>
                <a:prstClr val="white"/>
              </a:solidFill>
              <a:latin typeface="微软雅黑" panose="020B0503020204020204" pitchFamily="34" charset="-122"/>
              <a:ea typeface="微软雅黑" panose="020B0503020204020204" pitchFamily="34" charset="-122"/>
              <a:cs typeface="Roboto Light"/>
            </a:endParaRPr>
          </a:p>
          <a:p>
            <a:pPr lvl="0" algn="ctr" defTabSz="685800">
              <a:defRPr/>
            </a:pPr>
            <a:r>
              <a:rPr lang="zh-CN" altLang="en-US" sz="4000" b="1" dirty="0">
                <a:solidFill>
                  <a:prstClr val="white"/>
                </a:solidFill>
                <a:latin typeface="微软雅黑" panose="020B0503020204020204" pitchFamily="34" charset="-122"/>
                <a:ea typeface="微软雅黑" panose="020B0503020204020204" pitchFamily="34" charset="-122"/>
                <a:cs typeface="Roboto Light"/>
              </a:rPr>
              <a:t>云平台建设方案</a:t>
            </a:r>
            <a:endPar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Roboto Light"/>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12711" y="111654"/>
            <a:ext cx="9028113" cy="380873"/>
          </a:xfrm>
          <a:prstGeom prst="rect">
            <a:avLst/>
          </a:prstGeom>
        </p:spPr>
        <p:txBody>
          <a:bodyPr vert="horz" wrap="square" lIns="0" tIns="0" rIns="0" bIns="0" rtlCol="0">
            <a:spAutoFit/>
          </a:bodyPr>
          <a:lstStyle/>
          <a:p>
            <a:pPr marL="27940">
              <a:lnSpc>
                <a:spcPct val="100000"/>
              </a:lnSpc>
            </a:pPr>
            <a:r>
              <a:rPr sz="2475" dirty="0">
                <a:latin typeface="+mn-lt"/>
                <a:ea typeface="微软雅黑" panose="020B0503020204020204" pitchFamily="34" charset="-122"/>
                <a:cs typeface="+mn-cs"/>
              </a:rPr>
              <a:t>总体框架设计</a:t>
            </a:r>
            <a:endParaRPr sz="2475" dirty="0">
              <a:latin typeface="+mn-lt"/>
              <a:ea typeface="微软雅黑" panose="020B0503020204020204" pitchFamily="34" charset="-122"/>
              <a:cs typeface="+mn-cs"/>
            </a:endParaRPr>
          </a:p>
        </p:txBody>
      </p:sp>
      <p:sp>
        <p:nvSpPr>
          <p:cNvPr id="3" name="object 3"/>
          <p:cNvSpPr/>
          <p:nvPr/>
        </p:nvSpPr>
        <p:spPr>
          <a:xfrm>
            <a:off x="1486443" y="731899"/>
            <a:ext cx="500530" cy="164525"/>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4" name="object 4"/>
          <p:cNvSpPr/>
          <p:nvPr/>
        </p:nvSpPr>
        <p:spPr>
          <a:xfrm>
            <a:off x="2013077" y="741807"/>
            <a:ext cx="587699" cy="132516"/>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5" name="object 5"/>
          <p:cNvSpPr/>
          <p:nvPr/>
        </p:nvSpPr>
        <p:spPr>
          <a:xfrm>
            <a:off x="2618491" y="732089"/>
            <a:ext cx="843876" cy="165383"/>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6" name="object 6"/>
          <p:cNvSpPr/>
          <p:nvPr/>
        </p:nvSpPr>
        <p:spPr>
          <a:xfrm>
            <a:off x="3488947" y="741807"/>
            <a:ext cx="56873" cy="132516"/>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7" name="object 7"/>
          <p:cNvSpPr/>
          <p:nvPr/>
        </p:nvSpPr>
        <p:spPr>
          <a:xfrm>
            <a:off x="3582075" y="730755"/>
            <a:ext cx="1194303" cy="166811"/>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p:nvPr/>
        </p:nvSpPr>
        <p:spPr>
          <a:xfrm>
            <a:off x="4802005" y="852126"/>
            <a:ext cx="33343" cy="45346"/>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p:nvPr/>
        </p:nvSpPr>
        <p:spPr>
          <a:xfrm>
            <a:off x="4960243" y="742474"/>
            <a:ext cx="86216" cy="131849"/>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5060231" y="730755"/>
            <a:ext cx="561425" cy="166430"/>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p:nvPr/>
        </p:nvSpPr>
        <p:spPr>
          <a:xfrm>
            <a:off x="5758482" y="744664"/>
            <a:ext cx="115272" cy="129658"/>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p:nvPr/>
        </p:nvSpPr>
        <p:spPr>
          <a:xfrm>
            <a:off x="5891336" y="730947"/>
            <a:ext cx="1253083" cy="166144"/>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p:nvPr/>
        </p:nvSpPr>
        <p:spPr>
          <a:xfrm>
            <a:off x="356677" y="2788627"/>
            <a:ext cx="8231029" cy="355515"/>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14" name="object 14"/>
          <p:cNvSpPr/>
          <p:nvPr/>
        </p:nvSpPr>
        <p:spPr>
          <a:xfrm>
            <a:off x="3351857" y="2788599"/>
            <a:ext cx="2240669" cy="400128"/>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15" name="object 15"/>
          <p:cNvSpPr txBox="1"/>
          <p:nvPr/>
        </p:nvSpPr>
        <p:spPr>
          <a:xfrm>
            <a:off x="396689" y="2800040"/>
            <a:ext cx="8154816" cy="184666"/>
          </a:xfrm>
          <a:prstGeom prst="rect">
            <a:avLst/>
          </a:prstGeom>
          <a:solidFill>
            <a:srgbClr val="0DD09A"/>
          </a:solidFill>
        </p:spPr>
        <p:txBody>
          <a:bodyPr vert="horz" wrap="square" lIns="0" tIns="0" rIns="0" bIns="0" rtlCol="0">
            <a:spAutoFit/>
          </a:bodyPr>
          <a:lstStyle/>
          <a:p>
            <a:pPr marL="1270" algn="ctr" defTabSz="685800"/>
            <a:r>
              <a:rPr sz="1200" b="1" spc="-4" dirty="0">
                <a:latin typeface="微软雅黑" panose="020B0503020204020204" pitchFamily="34" charset="-122"/>
                <a:cs typeface="微软雅黑" panose="020B0503020204020204" pitchFamily="34" charset="-122"/>
              </a:rPr>
              <a:t>数字底座（</a:t>
            </a:r>
            <a:r>
              <a:rPr sz="1200" b="1" spc="-4" dirty="0">
                <a:latin typeface="Calibri" panose="020F0502020204030204"/>
                <a:cs typeface="Calibri" panose="020F0502020204030204"/>
              </a:rPr>
              <a:t>BIM</a:t>
            </a:r>
            <a:r>
              <a:rPr sz="1200" b="1" spc="-11" dirty="0">
                <a:latin typeface="Calibri" panose="020F0502020204030204"/>
                <a:cs typeface="Calibri" panose="020F0502020204030204"/>
              </a:rPr>
              <a:t>+</a:t>
            </a:r>
            <a:r>
              <a:rPr sz="1200" b="1" spc="-8" dirty="0">
                <a:latin typeface="Calibri" panose="020F0502020204030204"/>
                <a:cs typeface="Calibri" panose="020F0502020204030204"/>
              </a:rPr>
              <a:t>GIS</a:t>
            </a:r>
            <a:r>
              <a:rPr sz="1200" b="1" dirty="0">
                <a:latin typeface="Calibri" panose="020F0502020204030204"/>
                <a:cs typeface="Calibri" panose="020F0502020204030204"/>
              </a:rPr>
              <a:t>+</a:t>
            </a:r>
            <a:r>
              <a:rPr sz="1200" b="1" spc="-11" dirty="0">
                <a:latin typeface="Calibri" panose="020F0502020204030204"/>
                <a:cs typeface="Calibri" panose="020F0502020204030204"/>
              </a:rPr>
              <a:t>I</a:t>
            </a:r>
            <a:r>
              <a:rPr sz="1200" b="1" spc="-4" dirty="0">
                <a:latin typeface="Calibri" panose="020F0502020204030204"/>
                <a:cs typeface="Calibri" panose="020F0502020204030204"/>
              </a:rPr>
              <a:t>o</a:t>
            </a:r>
            <a:r>
              <a:rPr sz="1200" b="1" spc="-8" dirty="0">
                <a:latin typeface="Calibri" panose="020F0502020204030204"/>
                <a:cs typeface="Calibri" panose="020F0502020204030204"/>
              </a:rPr>
              <a:t>T</a:t>
            </a:r>
            <a:r>
              <a:rPr sz="1200" b="1" dirty="0">
                <a:latin typeface="Calibri" panose="020F0502020204030204"/>
                <a:cs typeface="Calibri" panose="020F0502020204030204"/>
              </a:rPr>
              <a:t>+</a:t>
            </a:r>
            <a:r>
              <a:rPr sz="1200" b="1" spc="-8" dirty="0">
                <a:latin typeface="Calibri" panose="020F0502020204030204"/>
                <a:cs typeface="Calibri" panose="020F0502020204030204"/>
              </a:rPr>
              <a:t>5</a:t>
            </a:r>
            <a:r>
              <a:rPr sz="1200" b="1" spc="8" dirty="0">
                <a:latin typeface="Calibri" panose="020F0502020204030204"/>
                <a:cs typeface="Calibri" panose="020F0502020204030204"/>
              </a:rPr>
              <a:t>G</a:t>
            </a:r>
            <a:r>
              <a:rPr sz="1200" b="1"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16" name="object 16"/>
          <p:cNvSpPr/>
          <p:nvPr/>
        </p:nvSpPr>
        <p:spPr>
          <a:xfrm>
            <a:off x="360107" y="4804065"/>
            <a:ext cx="8232172" cy="340674"/>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17" name="object 17"/>
          <p:cNvSpPr/>
          <p:nvPr/>
        </p:nvSpPr>
        <p:spPr>
          <a:xfrm>
            <a:off x="2924301" y="4817783"/>
            <a:ext cx="3104927" cy="326956"/>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18" name="object 18"/>
          <p:cNvSpPr/>
          <p:nvPr/>
        </p:nvSpPr>
        <p:spPr>
          <a:xfrm>
            <a:off x="400120" y="4815498"/>
            <a:ext cx="8155768" cy="301042"/>
          </a:xfrm>
          <a:custGeom>
            <a:avLst/>
            <a:gdLst/>
            <a:ahLst/>
            <a:cxnLst/>
            <a:rect l="l" t="t" r="r" b="b"/>
            <a:pathLst>
              <a:path w="10872470" h="401320">
                <a:moveTo>
                  <a:pt x="0" y="400811"/>
                </a:moveTo>
                <a:lnTo>
                  <a:pt x="10872216" y="400811"/>
                </a:lnTo>
                <a:lnTo>
                  <a:pt x="10872216" y="0"/>
                </a:lnTo>
                <a:lnTo>
                  <a:pt x="0" y="0"/>
                </a:lnTo>
                <a:lnTo>
                  <a:pt x="0" y="400811"/>
                </a:lnTo>
                <a:close/>
              </a:path>
            </a:pathLst>
          </a:custGeom>
          <a:solidFill>
            <a:srgbClr val="12CFD9"/>
          </a:solidFill>
        </p:spPr>
        <p:txBody>
          <a:bodyPr wrap="square" lIns="0" tIns="0" rIns="0" bIns="0" rtlCol="0"/>
          <a:lstStyle/>
          <a:p>
            <a:pPr defTabSz="685800"/>
            <a:endParaRPr sz="1350">
              <a:latin typeface="Calibri" panose="020F0502020204030204"/>
            </a:endParaRPr>
          </a:p>
        </p:txBody>
      </p:sp>
      <p:sp>
        <p:nvSpPr>
          <p:cNvPr id="19" name="object 19"/>
          <p:cNvSpPr/>
          <p:nvPr/>
        </p:nvSpPr>
        <p:spPr>
          <a:xfrm>
            <a:off x="2038323" y="3489960"/>
            <a:ext cx="1429" cy="0"/>
          </a:xfrm>
          <a:custGeom>
            <a:avLst/>
            <a:gdLst/>
            <a:ahLst/>
            <a:cxnLst/>
            <a:rect l="l" t="t" r="r" b="b"/>
            <a:pathLst>
              <a:path w="1905">
                <a:moveTo>
                  <a:pt x="0" y="0"/>
                </a:moveTo>
                <a:lnTo>
                  <a:pt x="1524" y="0"/>
                </a:lnTo>
              </a:path>
            </a:pathLst>
          </a:custGeom>
          <a:ln w="22860">
            <a:solidFill>
              <a:srgbClr val="46361C"/>
            </a:solidFill>
          </a:ln>
        </p:spPr>
        <p:txBody>
          <a:bodyPr wrap="square" lIns="0" tIns="0" rIns="0" bIns="0" rtlCol="0"/>
          <a:lstStyle/>
          <a:p>
            <a:pPr defTabSz="685800"/>
            <a:endParaRPr sz="1350">
              <a:latin typeface="Calibri" panose="020F0502020204030204"/>
            </a:endParaRPr>
          </a:p>
        </p:txBody>
      </p:sp>
      <p:sp>
        <p:nvSpPr>
          <p:cNvPr id="20" name="object 20"/>
          <p:cNvSpPr/>
          <p:nvPr/>
        </p:nvSpPr>
        <p:spPr>
          <a:xfrm>
            <a:off x="4481338" y="4166162"/>
            <a:ext cx="4069786" cy="271033"/>
          </a:xfrm>
          <a:custGeom>
            <a:avLst/>
            <a:gdLst/>
            <a:ahLst/>
            <a:cxnLst/>
            <a:rect l="l" t="t" r="r" b="b"/>
            <a:pathLst>
              <a:path w="5425440" h="361314">
                <a:moveTo>
                  <a:pt x="0" y="361188"/>
                </a:moveTo>
                <a:lnTo>
                  <a:pt x="5425439" y="361188"/>
                </a:lnTo>
                <a:lnTo>
                  <a:pt x="5425439" y="0"/>
                </a:lnTo>
                <a:lnTo>
                  <a:pt x="0" y="0"/>
                </a:lnTo>
                <a:lnTo>
                  <a:pt x="0" y="361188"/>
                </a:lnTo>
                <a:close/>
              </a:path>
            </a:pathLst>
          </a:custGeom>
          <a:solidFill>
            <a:srgbClr val="D5DCE4"/>
          </a:solidFill>
        </p:spPr>
        <p:txBody>
          <a:bodyPr wrap="square" lIns="0" tIns="0" rIns="0" bIns="0" rtlCol="0"/>
          <a:lstStyle/>
          <a:p>
            <a:pPr defTabSz="685800"/>
            <a:endParaRPr sz="1350">
              <a:latin typeface="Calibri" panose="020F0502020204030204"/>
            </a:endParaRPr>
          </a:p>
        </p:txBody>
      </p:sp>
      <p:sp>
        <p:nvSpPr>
          <p:cNvPr id="21" name="object 21"/>
          <p:cNvSpPr/>
          <p:nvPr/>
        </p:nvSpPr>
        <p:spPr>
          <a:xfrm>
            <a:off x="356677" y="4454248"/>
            <a:ext cx="8231029" cy="401262"/>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sp>
        <p:nvSpPr>
          <p:cNvPr id="22" name="object 22"/>
          <p:cNvSpPr/>
          <p:nvPr/>
        </p:nvSpPr>
        <p:spPr>
          <a:xfrm>
            <a:off x="2026890" y="4479399"/>
            <a:ext cx="4889460" cy="396670"/>
          </a:xfrm>
          <a:prstGeom prst="rect">
            <a:avLst/>
          </a:prstGeom>
          <a:blipFill>
            <a:blip r:embed="rId16" cstate="print"/>
            <a:stretch>
              <a:fillRect/>
            </a:stretch>
          </a:blipFill>
        </p:spPr>
        <p:txBody>
          <a:bodyPr wrap="square" lIns="0" tIns="0" rIns="0" bIns="0" rtlCol="0"/>
          <a:lstStyle/>
          <a:p>
            <a:pPr defTabSz="685800"/>
            <a:endParaRPr sz="1350">
              <a:latin typeface="Calibri" panose="020F0502020204030204"/>
            </a:endParaRPr>
          </a:p>
        </p:txBody>
      </p:sp>
      <p:sp>
        <p:nvSpPr>
          <p:cNvPr id="23" name="object 23"/>
          <p:cNvSpPr/>
          <p:nvPr/>
        </p:nvSpPr>
        <p:spPr>
          <a:xfrm>
            <a:off x="396689" y="4465681"/>
            <a:ext cx="8154816" cy="324859"/>
          </a:xfrm>
          <a:custGeom>
            <a:avLst/>
            <a:gdLst/>
            <a:ahLst/>
            <a:cxnLst/>
            <a:rect l="l" t="t" r="r" b="b"/>
            <a:pathLst>
              <a:path w="10871200" h="433070">
                <a:moveTo>
                  <a:pt x="0" y="432815"/>
                </a:moveTo>
                <a:lnTo>
                  <a:pt x="10870692" y="432815"/>
                </a:lnTo>
                <a:lnTo>
                  <a:pt x="10870692" y="0"/>
                </a:lnTo>
                <a:lnTo>
                  <a:pt x="0" y="0"/>
                </a:lnTo>
                <a:lnTo>
                  <a:pt x="0" y="432815"/>
                </a:lnTo>
                <a:close/>
              </a:path>
            </a:pathLst>
          </a:custGeom>
          <a:solidFill>
            <a:srgbClr val="039DDA"/>
          </a:solidFill>
        </p:spPr>
        <p:txBody>
          <a:bodyPr wrap="square" lIns="0" tIns="0" rIns="0" bIns="0" rtlCol="0"/>
          <a:lstStyle/>
          <a:p>
            <a:pPr defTabSz="685800"/>
            <a:endParaRPr sz="1350">
              <a:latin typeface="Calibri" panose="020F0502020204030204"/>
            </a:endParaRPr>
          </a:p>
        </p:txBody>
      </p:sp>
      <p:sp>
        <p:nvSpPr>
          <p:cNvPr id="24" name="object 24"/>
          <p:cNvSpPr/>
          <p:nvPr/>
        </p:nvSpPr>
        <p:spPr>
          <a:xfrm>
            <a:off x="8551695" y="2911501"/>
            <a:ext cx="182912" cy="2062521"/>
          </a:xfrm>
          <a:custGeom>
            <a:avLst/>
            <a:gdLst/>
            <a:ahLst/>
            <a:cxnLst/>
            <a:rect l="l" t="t" r="r" b="b"/>
            <a:pathLst>
              <a:path w="243840" h="2749550">
                <a:moveTo>
                  <a:pt x="224536" y="2730207"/>
                </a:moveTo>
                <a:lnTo>
                  <a:pt x="5461" y="2730207"/>
                </a:lnTo>
                <a:lnTo>
                  <a:pt x="5461" y="2749257"/>
                </a:lnTo>
                <a:lnTo>
                  <a:pt x="243586" y="2749257"/>
                </a:lnTo>
                <a:lnTo>
                  <a:pt x="243586" y="2739732"/>
                </a:lnTo>
                <a:lnTo>
                  <a:pt x="224536" y="2739732"/>
                </a:lnTo>
                <a:lnTo>
                  <a:pt x="224536" y="2730207"/>
                </a:lnTo>
                <a:close/>
              </a:path>
              <a:path w="243840" h="2749550">
                <a:moveTo>
                  <a:pt x="224536" y="38099"/>
                </a:moveTo>
                <a:lnTo>
                  <a:pt x="224536" y="2739732"/>
                </a:lnTo>
                <a:lnTo>
                  <a:pt x="234061" y="2730207"/>
                </a:lnTo>
                <a:lnTo>
                  <a:pt x="243586" y="2730207"/>
                </a:lnTo>
                <a:lnTo>
                  <a:pt x="243586" y="47624"/>
                </a:lnTo>
                <a:lnTo>
                  <a:pt x="234061" y="47624"/>
                </a:lnTo>
                <a:lnTo>
                  <a:pt x="224536" y="38099"/>
                </a:lnTo>
                <a:close/>
              </a:path>
              <a:path w="243840" h="2749550">
                <a:moveTo>
                  <a:pt x="243586" y="2730207"/>
                </a:moveTo>
                <a:lnTo>
                  <a:pt x="234061" y="2730207"/>
                </a:lnTo>
                <a:lnTo>
                  <a:pt x="224536" y="2739732"/>
                </a:lnTo>
                <a:lnTo>
                  <a:pt x="243586" y="2739732"/>
                </a:lnTo>
                <a:lnTo>
                  <a:pt x="243586" y="2730207"/>
                </a:lnTo>
                <a:close/>
              </a:path>
              <a:path w="243840" h="2749550">
                <a:moveTo>
                  <a:pt x="76200" y="0"/>
                </a:moveTo>
                <a:lnTo>
                  <a:pt x="0" y="38099"/>
                </a:lnTo>
                <a:lnTo>
                  <a:pt x="76200" y="76199"/>
                </a:lnTo>
                <a:lnTo>
                  <a:pt x="76200" y="47624"/>
                </a:lnTo>
                <a:lnTo>
                  <a:pt x="63500" y="47624"/>
                </a:lnTo>
                <a:lnTo>
                  <a:pt x="63500" y="28574"/>
                </a:lnTo>
                <a:lnTo>
                  <a:pt x="76200" y="28574"/>
                </a:lnTo>
                <a:lnTo>
                  <a:pt x="76200" y="0"/>
                </a:lnTo>
                <a:close/>
              </a:path>
              <a:path w="243840" h="2749550">
                <a:moveTo>
                  <a:pt x="76200" y="28574"/>
                </a:moveTo>
                <a:lnTo>
                  <a:pt x="63500" y="28574"/>
                </a:lnTo>
                <a:lnTo>
                  <a:pt x="63500" y="47624"/>
                </a:lnTo>
                <a:lnTo>
                  <a:pt x="76200" y="47624"/>
                </a:lnTo>
                <a:lnTo>
                  <a:pt x="76200" y="28574"/>
                </a:lnTo>
                <a:close/>
              </a:path>
              <a:path w="243840" h="2749550">
                <a:moveTo>
                  <a:pt x="243586" y="28574"/>
                </a:moveTo>
                <a:lnTo>
                  <a:pt x="76200" y="28574"/>
                </a:lnTo>
                <a:lnTo>
                  <a:pt x="76200" y="47624"/>
                </a:lnTo>
                <a:lnTo>
                  <a:pt x="224536" y="47624"/>
                </a:lnTo>
                <a:lnTo>
                  <a:pt x="224536" y="38099"/>
                </a:lnTo>
                <a:lnTo>
                  <a:pt x="243586" y="38099"/>
                </a:lnTo>
                <a:lnTo>
                  <a:pt x="243586" y="28574"/>
                </a:lnTo>
                <a:close/>
              </a:path>
              <a:path w="243840" h="2749550">
                <a:moveTo>
                  <a:pt x="243586" y="38099"/>
                </a:moveTo>
                <a:lnTo>
                  <a:pt x="224536" y="38099"/>
                </a:lnTo>
                <a:lnTo>
                  <a:pt x="234061" y="47624"/>
                </a:lnTo>
                <a:lnTo>
                  <a:pt x="243586" y="47624"/>
                </a:lnTo>
                <a:lnTo>
                  <a:pt x="243586" y="38099"/>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25" name="object 25"/>
          <p:cNvSpPr txBox="1"/>
          <p:nvPr/>
        </p:nvSpPr>
        <p:spPr>
          <a:xfrm>
            <a:off x="2024700" y="4246769"/>
            <a:ext cx="4922898" cy="823046"/>
          </a:xfrm>
          <a:prstGeom prst="rect">
            <a:avLst/>
          </a:prstGeom>
        </p:spPr>
        <p:txBody>
          <a:bodyPr vert="horz" wrap="square" lIns="0" tIns="0" rIns="0" bIns="0" rtlCol="0">
            <a:spAutoFit/>
          </a:bodyPr>
          <a:lstStyle/>
          <a:p>
            <a:pPr algn="ctr" defTabSz="685800">
              <a:tabLst>
                <a:tab pos="4061460" algn="l"/>
              </a:tabLst>
            </a:pPr>
            <a:r>
              <a:rPr sz="825" b="1" dirty="0">
                <a:latin typeface="微软雅黑" panose="020B0503020204020204" pitchFamily="34" charset="-122"/>
                <a:cs typeface="微软雅黑" panose="020B0503020204020204" pitchFamily="34" charset="-122"/>
              </a:rPr>
              <a:t>园区云计算中心	园区运营指挥中心</a:t>
            </a:r>
            <a:endParaRPr sz="825">
              <a:latin typeface="微软雅黑" panose="020B0503020204020204" pitchFamily="34" charset="-122"/>
              <a:cs typeface="微软雅黑" panose="020B0503020204020204" pitchFamily="34" charset="-122"/>
            </a:endParaRPr>
          </a:p>
          <a:p>
            <a:pPr marL="133985" marR="151765" algn="ctr" defTabSz="685800">
              <a:lnSpc>
                <a:spcPct val="185000"/>
              </a:lnSpc>
              <a:spcBef>
                <a:spcPts val="110"/>
              </a:spcBef>
            </a:pPr>
            <a:r>
              <a:rPr sz="1200" b="1" spc="-4" dirty="0">
                <a:latin typeface="微软雅黑" panose="020B0503020204020204" pitchFamily="34" charset="-122"/>
                <a:cs typeface="微软雅黑" panose="020B0503020204020204" pitchFamily="34" charset="-122"/>
              </a:rPr>
              <a:t>神经元感知层（基于</a:t>
            </a:r>
            <a:r>
              <a:rPr sz="1200" b="1" spc="-8" dirty="0">
                <a:latin typeface="微软雅黑" panose="020B0503020204020204" pitchFamily="34" charset="-122"/>
                <a:cs typeface="微软雅黑" panose="020B0503020204020204" pitchFamily="34" charset="-122"/>
              </a:rPr>
              <a:t>5</a:t>
            </a:r>
            <a:r>
              <a:rPr sz="1200" b="1" spc="-4" dirty="0">
                <a:latin typeface="微软雅黑" panose="020B0503020204020204" pitchFamily="34" charset="-122"/>
                <a:cs typeface="微软雅黑" panose="020B0503020204020204" pitchFamily="34" charset="-122"/>
              </a:rPr>
              <a:t>G、</a:t>
            </a:r>
            <a:r>
              <a:rPr sz="1200" b="1" spc="-8" dirty="0">
                <a:latin typeface="微软雅黑" panose="020B0503020204020204" pitchFamily="34" charset="-122"/>
                <a:cs typeface="微软雅黑" panose="020B0503020204020204" pitchFamily="34" charset="-122"/>
              </a:rPr>
              <a:t>WIF</a:t>
            </a:r>
            <a:r>
              <a:rPr sz="1200" b="1" spc="-4" dirty="0">
                <a:latin typeface="微软雅黑" panose="020B0503020204020204" pitchFamily="34" charset="-122"/>
                <a:cs typeface="微软雅黑" panose="020B0503020204020204" pitchFamily="34" charset="-122"/>
              </a:rPr>
              <a:t>I</a:t>
            </a:r>
            <a:r>
              <a:rPr sz="1200" b="1" spc="38" dirty="0">
                <a:latin typeface="微软雅黑" panose="020B0503020204020204" pitchFamily="34" charset="-122"/>
                <a:cs typeface="微软雅黑" panose="020B0503020204020204" pitchFamily="34" charset="-122"/>
              </a:rPr>
              <a:t> </a:t>
            </a:r>
            <a:r>
              <a:rPr sz="1200" b="1" spc="-4" dirty="0">
                <a:latin typeface="微软雅黑" panose="020B0503020204020204" pitchFamily="34" charset="-122"/>
                <a:cs typeface="微软雅黑" panose="020B0503020204020204" pitchFamily="34" charset="-122"/>
              </a:rPr>
              <a:t>6、NB</a:t>
            </a:r>
            <a:r>
              <a:rPr sz="1200" b="1" spc="-8"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I</a:t>
            </a:r>
            <a:r>
              <a:rPr sz="1200" b="1" spc="-8" dirty="0">
                <a:latin typeface="微软雅黑" panose="020B0503020204020204" pitchFamily="34" charset="-122"/>
                <a:cs typeface="微软雅黑" panose="020B0503020204020204" pitchFamily="34" charset="-122"/>
              </a:rPr>
              <a:t>oT</a:t>
            </a:r>
            <a:r>
              <a:rPr sz="1200" b="1" spc="-4" dirty="0">
                <a:latin typeface="微软雅黑" panose="020B0503020204020204" pitchFamily="34" charset="-122"/>
                <a:cs typeface="微软雅黑" panose="020B0503020204020204" pitchFamily="34" charset="-122"/>
              </a:rPr>
              <a:t>、Eth</a:t>
            </a:r>
            <a:r>
              <a:rPr sz="1200" b="1" spc="-8" dirty="0">
                <a:latin typeface="微软雅黑" panose="020B0503020204020204" pitchFamily="34" charset="-122"/>
                <a:cs typeface="微软雅黑" panose="020B0503020204020204" pitchFamily="34" charset="-122"/>
              </a:rPr>
              <a:t>e</a:t>
            </a:r>
            <a:r>
              <a:rPr sz="1200" b="1" dirty="0">
                <a:latin typeface="微软雅黑" panose="020B0503020204020204" pitchFamily="34" charset="-122"/>
                <a:cs typeface="微软雅黑" panose="020B0503020204020204" pitchFamily="34" charset="-122"/>
              </a:rPr>
              <a:t>rn</a:t>
            </a:r>
            <a:r>
              <a:rPr sz="1200" b="1" spc="-8" dirty="0">
                <a:latin typeface="微软雅黑" panose="020B0503020204020204" pitchFamily="34" charset="-122"/>
                <a:cs typeface="微软雅黑" panose="020B0503020204020204" pitchFamily="34" charset="-122"/>
              </a:rPr>
              <a:t>e</a:t>
            </a:r>
            <a:r>
              <a:rPr sz="1200" b="1" spc="-4" dirty="0">
                <a:latin typeface="微软雅黑" panose="020B0503020204020204" pitchFamily="34" charset="-122"/>
                <a:cs typeface="微软雅黑" panose="020B0503020204020204" pitchFamily="34" charset="-122"/>
              </a:rPr>
              <a:t>t、</a:t>
            </a:r>
            <a:r>
              <a:rPr sz="1200" b="1" dirty="0">
                <a:latin typeface="微软雅黑" panose="020B0503020204020204" pitchFamily="34" charset="-122"/>
                <a:cs typeface="微软雅黑" panose="020B0503020204020204" pitchFamily="34" charset="-122"/>
              </a:rPr>
              <a:t>…</a:t>
            </a:r>
            <a:r>
              <a:rPr sz="1200" b="1" spc="-8"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基</a:t>
            </a:r>
            <a:r>
              <a:rPr sz="1200" b="1" dirty="0">
                <a:latin typeface="微软雅黑" panose="020B0503020204020204" pitchFamily="34" charset="-122"/>
                <a:cs typeface="微软雅黑" panose="020B0503020204020204" pitchFamily="34" charset="-122"/>
              </a:rPr>
              <a:t>础</a:t>
            </a:r>
            <a:r>
              <a:rPr sz="1200" b="1" spc="-4" dirty="0">
                <a:latin typeface="微软雅黑" panose="020B0503020204020204" pitchFamily="34" charset="-122"/>
                <a:cs typeface="微软雅黑" panose="020B0503020204020204" pitchFamily="34" charset="-122"/>
              </a:rPr>
              <a:t>） 现实园区(道路、建筑、管道、设备</a:t>
            </a:r>
            <a:r>
              <a:rPr sz="1200" b="1" spc="4" dirty="0">
                <a:latin typeface="微软雅黑" panose="020B0503020204020204" pitchFamily="34" charset="-122"/>
                <a:cs typeface="微软雅黑" panose="020B0503020204020204" pitchFamily="34" charset="-122"/>
              </a:rPr>
              <a:t>、</a:t>
            </a:r>
            <a:r>
              <a:rPr sz="1200" b="1" spc="-8"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26" name="object 26"/>
          <p:cNvSpPr txBox="1"/>
          <p:nvPr/>
        </p:nvSpPr>
        <p:spPr>
          <a:xfrm>
            <a:off x="8787575" y="3639715"/>
            <a:ext cx="133373" cy="553998"/>
          </a:xfrm>
          <a:prstGeom prst="rect">
            <a:avLst/>
          </a:prstGeom>
        </p:spPr>
        <p:txBody>
          <a:bodyPr vert="horz" wrap="square" lIns="0" tIns="0" rIns="0" bIns="0" rtlCol="0">
            <a:spAutoFit/>
          </a:bodyPr>
          <a:lstStyle/>
          <a:p>
            <a:pPr marL="9525" marR="3810" algn="just" defTabSz="685800"/>
            <a:r>
              <a:rPr sz="900" dirty="0">
                <a:latin typeface="微软雅黑" panose="020B0503020204020204" pitchFamily="34" charset="-122"/>
                <a:cs typeface="微软雅黑" panose="020B0503020204020204" pitchFamily="34" charset="-122"/>
              </a:rPr>
              <a:t>数 字 孪 生</a:t>
            </a:r>
            <a:endParaRPr sz="900">
              <a:latin typeface="微软雅黑" panose="020B0503020204020204" pitchFamily="34" charset="-122"/>
              <a:cs typeface="微软雅黑" panose="020B0503020204020204" pitchFamily="34" charset="-122"/>
            </a:endParaRPr>
          </a:p>
        </p:txBody>
      </p:sp>
      <p:sp>
        <p:nvSpPr>
          <p:cNvPr id="27" name="object 27"/>
          <p:cNvSpPr txBox="1"/>
          <p:nvPr/>
        </p:nvSpPr>
        <p:spPr>
          <a:xfrm>
            <a:off x="392117" y="1431632"/>
            <a:ext cx="1861508" cy="138499"/>
          </a:xfrm>
          <a:prstGeom prst="rect">
            <a:avLst/>
          </a:prstGeom>
          <a:solidFill>
            <a:srgbClr val="555555"/>
          </a:solidFill>
          <a:ln w="12700">
            <a:solidFill>
              <a:srgbClr val="D12325"/>
            </a:solidFill>
          </a:ln>
        </p:spPr>
        <p:txBody>
          <a:bodyPr vert="horz" wrap="square" lIns="0" tIns="0" rIns="0" bIns="0" rtlCol="0">
            <a:spAutoFit/>
          </a:bodyPr>
          <a:lstStyle/>
          <a:p>
            <a:pPr marL="51435" algn="ctr" defTabSz="685800"/>
            <a:r>
              <a:rPr sz="900" b="1" dirty="0">
                <a:latin typeface="微软雅黑" panose="020B0503020204020204" pitchFamily="34" charset="-122"/>
                <a:cs typeface="微软雅黑" panose="020B0503020204020204" pitchFamily="34" charset="-122"/>
              </a:rPr>
              <a:t>疫情防控</a:t>
            </a:r>
            <a:endParaRPr sz="900">
              <a:latin typeface="微软雅黑" panose="020B0503020204020204" pitchFamily="34" charset="-122"/>
              <a:cs typeface="微软雅黑" panose="020B0503020204020204" pitchFamily="34" charset="-122"/>
            </a:endParaRPr>
          </a:p>
        </p:txBody>
      </p:sp>
      <p:sp>
        <p:nvSpPr>
          <p:cNvPr id="28" name="object 28"/>
          <p:cNvSpPr txBox="1"/>
          <p:nvPr/>
        </p:nvSpPr>
        <p:spPr>
          <a:xfrm>
            <a:off x="2463593" y="1448780"/>
            <a:ext cx="1861508" cy="138499"/>
          </a:xfrm>
          <a:prstGeom prst="rect">
            <a:avLst/>
          </a:prstGeom>
          <a:solidFill>
            <a:srgbClr val="555555"/>
          </a:solidFill>
          <a:ln w="12700">
            <a:solidFill>
              <a:srgbClr val="D12325"/>
            </a:solidFill>
          </a:ln>
        </p:spPr>
        <p:txBody>
          <a:bodyPr vert="horz" wrap="square" lIns="0" tIns="0" rIns="0" bIns="0" rtlCol="0">
            <a:spAutoFit/>
          </a:bodyPr>
          <a:lstStyle/>
          <a:p>
            <a:pPr marL="34290" algn="ctr" defTabSz="685800"/>
            <a:r>
              <a:rPr sz="900" b="1" dirty="0">
                <a:latin typeface="微软雅黑" panose="020B0503020204020204" pitchFamily="34" charset="-122"/>
                <a:cs typeface="微软雅黑" panose="020B0503020204020204" pitchFamily="34" charset="-122"/>
              </a:rPr>
              <a:t>环境空间</a:t>
            </a:r>
            <a:endParaRPr sz="900">
              <a:latin typeface="微软雅黑" panose="020B0503020204020204" pitchFamily="34" charset="-122"/>
              <a:cs typeface="微软雅黑" panose="020B0503020204020204" pitchFamily="34" charset="-122"/>
            </a:endParaRPr>
          </a:p>
        </p:txBody>
      </p:sp>
      <p:sp>
        <p:nvSpPr>
          <p:cNvPr id="29" name="object 29"/>
          <p:cNvSpPr/>
          <p:nvPr/>
        </p:nvSpPr>
        <p:spPr>
          <a:xfrm>
            <a:off x="4549930" y="1455638"/>
            <a:ext cx="1861508" cy="611611"/>
          </a:xfrm>
          <a:custGeom>
            <a:avLst/>
            <a:gdLst/>
            <a:ahLst/>
            <a:cxnLst/>
            <a:rect l="l" t="t" r="r" b="b"/>
            <a:pathLst>
              <a:path w="2481579" h="815339">
                <a:moveTo>
                  <a:pt x="0" y="815339"/>
                </a:moveTo>
                <a:lnTo>
                  <a:pt x="2481072" y="815339"/>
                </a:lnTo>
                <a:lnTo>
                  <a:pt x="2481072" y="0"/>
                </a:lnTo>
                <a:lnTo>
                  <a:pt x="0" y="0"/>
                </a:lnTo>
                <a:lnTo>
                  <a:pt x="0" y="815339"/>
                </a:lnTo>
                <a:close/>
              </a:path>
            </a:pathLst>
          </a:custGeom>
          <a:ln w="12700">
            <a:solidFill>
              <a:srgbClr val="D12325"/>
            </a:solidFill>
            <a:prstDash val="dash"/>
          </a:ln>
        </p:spPr>
        <p:txBody>
          <a:bodyPr wrap="square" lIns="0" tIns="0" rIns="0" bIns="0" rtlCol="0"/>
          <a:lstStyle/>
          <a:p>
            <a:pPr defTabSz="685800"/>
            <a:endParaRPr sz="1350">
              <a:latin typeface="Calibri" panose="020F0502020204030204"/>
            </a:endParaRPr>
          </a:p>
        </p:txBody>
      </p:sp>
      <p:sp>
        <p:nvSpPr>
          <p:cNvPr id="30" name="object 30"/>
          <p:cNvSpPr/>
          <p:nvPr/>
        </p:nvSpPr>
        <p:spPr>
          <a:xfrm>
            <a:off x="4629954" y="1620259"/>
            <a:ext cx="285800" cy="417267"/>
          </a:xfrm>
          <a:custGeom>
            <a:avLst/>
            <a:gdLst/>
            <a:ahLst/>
            <a:cxnLst/>
            <a:rect l="l" t="t" r="r" b="b"/>
            <a:pathLst>
              <a:path w="381000" h="556260">
                <a:moveTo>
                  <a:pt x="0" y="556260"/>
                </a:moveTo>
                <a:lnTo>
                  <a:pt x="381000" y="556260"/>
                </a:lnTo>
                <a:lnTo>
                  <a:pt x="381000" y="0"/>
                </a:lnTo>
                <a:lnTo>
                  <a:pt x="0" y="0"/>
                </a:lnTo>
                <a:lnTo>
                  <a:pt x="0" y="556260"/>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31" name="object 31"/>
          <p:cNvSpPr/>
          <p:nvPr/>
        </p:nvSpPr>
        <p:spPr>
          <a:xfrm>
            <a:off x="4984345" y="1620259"/>
            <a:ext cx="284847" cy="417267"/>
          </a:xfrm>
          <a:custGeom>
            <a:avLst/>
            <a:gdLst/>
            <a:ahLst/>
            <a:cxnLst/>
            <a:rect l="l" t="t" r="r" b="b"/>
            <a:pathLst>
              <a:path w="379729" h="556260">
                <a:moveTo>
                  <a:pt x="0" y="556260"/>
                </a:moveTo>
                <a:lnTo>
                  <a:pt x="379475" y="556260"/>
                </a:lnTo>
                <a:lnTo>
                  <a:pt x="379475" y="0"/>
                </a:lnTo>
                <a:lnTo>
                  <a:pt x="0" y="0"/>
                </a:lnTo>
                <a:lnTo>
                  <a:pt x="0" y="556260"/>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32" name="object 32"/>
          <p:cNvSpPr/>
          <p:nvPr/>
        </p:nvSpPr>
        <p:spPr>
          <a:xfrm>
            <a:off x="5338737" y="1620259"/>
            <a:ext cx="284847" cy="417267"/>
          </a:xfrm>
          <a:custGeom>
            <a:avLst/>
            <a:gdLst/>
            <a:ahLst/>
            <a:cxnLst/>
            <a:rect l="l" t="t" r="r" b="b"/>
            <a:pathLst>
              <a:path w="379729" h="556260">
                <a:moveTo>
                  <a:pt x="0" y="556260"/>
                </a:moveTo>
                <a:lnTo>
                  <a:pt x="379475" y="556260"/>
                </a:lnTo>
                <a:lnTo>
                  <a:pt x="379475" y="0"/>
                </a:lnTo>
                <a:lnTo>
                  <a:pt x="0" y="0"/>
                </a:lnTo>
                <a:lnTo>
                  <a:pt x="0" y="556260"/>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33" name="object 33"/>
          <p:cNvSpPr/>
          <p:nvPr/>
        </p:nvSpPr>
        <p:spPr>
          <a:xfrm>
            <a:off x="5693128" y="1620259"/>
            <a:ext cx="284847" cy="417267"/>
          </a:xfrm>
          <a:custGeom>
            <a:avLst/>
            <a:gdLst/>
            <a:ahLst/>
            <a:cxnLst/>
            <a:rect l="l" t="t" r="r" b="b"/>
            <a:pathLst>
              <a:path w="379729" h="556260">
                <a:moveTo>
                  <a:pt x="0" y="556260"/>
                </a:moveTo>
                <a:lnTo>
                  <a:pt x="379475" y="556260"/>
                </a:lnTo>
                <a:lnTo>
                  <a:pt x="379475" y="0"/>
                </a:lnTo>
                <a:lnTo>
                  <a:pt x="0" y="0"/>
                </a:lnTo>
                <a:lnTo>
                  <a:pt x="0" y="556260"/>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34" name="object 34"/>
          <p:cNvSpPr txBox="1"/>
          <p:nvPr/>
        </p:nvSpPr>
        <p:spPr>
          <a:xfrm>
            <a:off x="5080184" y="1477641"/>
            <a:ext cx="803573" cy="600164"/>
          </a:xfrm>
          <a:prstGeom prst="rect">
            <a:avLst/>
          </a:prstGeom>
        </p:spPr>
        <p:txBody>
          <a:bodyPr vert="horz" wrap="square" lIns="0" tIns="0" rIns="0" bIns="0" rtlCol="0">
            <a:spAutoFit/>
          </a:bodyPr>
          <a:lstStyle/>
          <a:p>
            <a:pPr marR="21590" algn="ctr" defTabSz="685800"/>
            <a:r>
              <a:rPr sz="900" b="1" dirty="0">
                <a:latin typeface="微软雅黑" panose="020B0503020204020204" pitchFamily="34" charset="-122"/>
                <a:cs typeface="微软雅黑" panose="020B0503020204020204" pitchFamily="34" charset="-122"/>
              </a:rPr>
              <a:t>车间管理</a:t>
            </a:r>
            <a:endParaRPr sz="900">
              <a:latin typeface="微软雅黑" panose="020B0503020204020204" pitchFamily="34" charset="-122"/>
              <a:cs typeface="微软雅黑" panose="020B0503020204020204" pitchFamily="34" charset="-122"/>
            </a:endParaRPr>
          </a:p>
          <a:p>
            <a:pPr algn="ctr" defTabSz="685800">
              <a:spcBef>
                <a:spcPts val="40"/>
              </a:spcBef>
              <a:tabLst>
                <a:tab pos="353695" algn="l"/>
                <a:tab pos="707390" algn="l"/>
              </a:tabLst>
            </a:pPr>
            <a:r>
              <a:rPr sz="750" spc="-4" dirty="0">
                <a:latin typeface="微软雅黑" panose="020B0503020204020204" pitchFamily="34" charset="-122"/>
                <a:cs typeface="微软雅黑" panose="020B0503020204020204" pitchFamily="34" charset="-122"/>
              </a:rPr>
              <a:t>烟	人	工</a:t>
            </a:r>
            <a:endParaRPr sz="750">
              <a:latin typeface="微软雅黑" panose="020B0503020204020204" pitchFamily="34" charset="-122"/>
              <a:cs typeface="微软雅黑" panose="020B0503020204020204" pitchFamily="34" charset="-122"/>
            </a:endParaRPr>
          </a:p>
          <a:p>
            <a:pPr algn="ctr" defTabSz="685800">
              <a:tabLst>
                <a:tab pos="353695" algn="l"/>
                <a:tab pos="707390" algn="l"/>
              </a:tabLst>
            </a:pPr>
            <a:r>
              <a:rPr sz="750" spc="-4" dirty="0">
                <a:latin typeface="微软雅黑" panose="020B0503020204020204" pitchFamily="34" charset="-122"/>
                <a:cs typeface="微软雅黑" panose="020B0503020204020204" pitchFamily="34" charset="-122"/>
              </a:rPr>
              <a:t>火	员	装</a:t>
            </a:r>
            <a:endParaRPr sz="750">
              <a:latin typeface="微软雅黑" panose="020B0503020204020204" pitchFamily="34" charset="-122"/>
              <a:cs typeface="微软雅黑" panose="020B0503020204020204" pitchFamily="34" charset="-122"/>
            </a:endParaRPr>
          </a:p>
          <a:p>
            <a:pPr algn="ctr" defTabSz="685800">
              <a:tabLst>
                <a:tab pos="353695" algn="l"/>
                <a:tab pos="707390" algn="l"/>
              </a:tabLst>
            </a:pPr>
            <a:r>
              <a:rPr sz="750" spc="-4" dirty="0">
                <a:latin typeface="微软雅黑" panose="020B0503020204020204" pitchFamily="34" charset="-122"/>
                <a:cs typeface="微软雅黑" panose="020B0503020204020204" pitchFamily="34" charset="-122"/>
              </a:rPr>
              <a:t>告	轨	告</a:t>
            </a:r>
            <a:endParaRPr sz="750">
              <a:latin typeface="微软雅黑" panose="020B0503020204020204" pitchFamily="34" charset="-122"/>
              <a:cs typeface="微软雅黑" panose="020B0503020204020204" pitchFamily="34" charset="-122"/>
            </a:endParaRPr>
          </a:p>
          <a:p>
            <a:pPr algn="ctr" defTabSz="685800">
              <a:lnSpc>
                <a:spcPts val="900"/>
              </a:lnSpc>
              <a:tabLst>
                <a:tab pos="353695" algn="l"/>
                <a:tab pos="707390" algn="l"/>
              </a:tabLst>
            </a:pPr>
            <a:r>
              <a:rPr sz="750" spc="-4" dirty="0">
                <a:latin typeface="微软雅黑" panose="020B0503020204020204" pitchFamily="34" charset="-122"/>
                <a:cs typeface="微软雅黑" panose="020B0503020204020204" pitchFamily="34" charset="-122"/>
              </a:rPr>
              <a:t>警	迹	警</a:t>
            </a:r>
            <a:endParaRPr sz="750">
              <a:latin typeface="微软雅黑" panose="020B0503020204020204" pitchFamily="34" charset="-122"/>
              <a:cs typeface="微软雅黑" panose="020B0503020204020204" pitchFamily="34" charset="-122"/>
            </a:endParaRPr>
          </a:p>
        </p:txBody>
      </p:sp>
      <p:sp>
        <p:nvSpPr>
          <p:cNvPr id="35" name="object 35"/>
          <p:cNvSpPr txBox="1"/>
          <p:nvPr/>
        </p:nvSpPr>
        <p:spPr>
          <a:xfrm>
            <a:off x="4725982" y="1616212"/>
            <a:ext cx="95267" cy="461665"/>
          </a:xfrm>
          <a:prstGeom prst="rect">
            <a:avLst/>
          </a:prstGeom>
        </p:spPr>
        <p:txBody>
          <a:bodyPr vert="horz" wrap="square" lIns="0" tIns="0" rIns="0" bIns="0" rtlCol="0">
            <a:spAutoFit/>
          </a:bodyPr>
          <a:lstStyle/>
          <a:p>
            <a:pPr algn="just" defTabSz="685800"/>
            <a:r>
              <a:rPr sz="750" spc="-4" dirty="0">
                <a:latin typeface="微软雅黑" panose="020B0503020204020204" pitchFamily="34" charset="-122"/>
                <a:cs typeface="微软雅黑" panose="020B0503020204020204" pitchFamily="34" charset="-122"/>
              </a:rPr>
              <a:t>离 岗 检 测</a:t>
            </a:r>
            <a:endParaRPr sz="750">
              <a:latin typeface="微软雅黑" panose="020B0503020204020204" pitchFamily="34" charset="-122"/>
              <a:cs typeface="微软雅黑" panose="020B0503020204020204" pitchFamily="34" charset="-122"/>
            </a:endParaRPr>
          </a:p>
        </p:txBody>
      </p:sp>
      <p:sp>
        <p:nvSpPr>
          <p:cNvPr id="36" name="object 36"/>
          <p:cNvSpPr/>
          <p:nvPr/>
        </p:nvSpPr>
        <p:spPr>
          <a:xfrm>
            <a:off x="6046376" y="1620259"/>
            <a:ext cx="285800" cy="417267"/>
          </a:xfrm>
          <a:custGeom>
            <a:avLst/>
            <a:gdLst/>
            <a:ahLst/>
            <a:cxnLst/>
            <a:rect l="l" t="t" r="r" b="b"/>
            <a:pathLst>
              <a:path w="381000" h="556260">
                <a:moveTo>
                  <a:pt x="0" y="556260"/>
                </a:moveTo>
                <a:lnTo>
                  <a:pt x="381000" y="556260"/>
                </a:lnTo>
                <a:lnTo>
                  <a:pt x="381000" y="0"/>
                </a:lnTo>
                <a:lnTo>
                  <a:pt x="0" y="0"/>
                </a:lnTo>
                <a:lnTo>
                  <a:pt x="0" y="556260"/>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37" name="object 37"/>
          <p:cNvSpPr txBox="1"/>
          <p:nvPr/>
        </p:nvSpPr>
        <p:spPr>
          <a:xfrm>
            <a:off x="6142596" y="1616212"/>
            <a:ext cx="95267" cy="461665"/>
          </a:xfrm>
          <a:prstGeom prst="rect">
            <a:avLst/>
          </a:prstGeom>
        </p:spPr>
        <p:txBody>
          <a:bodyPr vert="horz" wrap="square" lIns="0" tIns="0" rIns="0" bIns="0" rtlCol="0">
            <a:spAutoFit/>
          </a:bodyPr>
          <a:lstStyle/>
          <a:p>
            <a:pPr algn="just" defTabSz="685800"/>
            <a:r>
              <a:rPr sz="750" spc="-4" dirty="0">
                <a:latin typeface="微软雅黑" panose="020B0503020204020204" pitchFamily="34" charset="-122"/>
                <a:cs typeface="微软雅黑" panose="020B0503020204020204" pitchFamily="34" charset="-122"/>
              </a:rPr>
              <a:t>其 他 应 用</a:t>
            </a:r>
            <a:endParaRPr sz="750">
              <a:latin typeface="微软雅黑" panose="020B0503020204020204" pitchFamily="34" charset="-122"/>
              <a:cs typeface="微软雅黑" panose="020B0503020204020204" pitchFamily="34" charset="-122"/>
            </a:endParaRPr>
          </a:p>
        </p:txBody>
      </p:sp>
      <p:sp>
        <p:nvSpPr>
          <p:cNvPr id="38" name="object 38"/>
          <p:cNvSpPr/>
          <p:nvPr/>
        </p:nvSpPr>
        <p:spPr>
          <a:xfrm>
            <a:off x="6628265" y="1455638"/>
            <a:ext cx="1861508" cy="611611"/>
          </a:xfrm>
          <a:custGeom>
            <a:avLst/>
            <a:gdLst/>
            <a:ahLst/>
            <a:cxnLst/>
            <a:rect l="l" t="t" r="r" b="b"/>
            <a:pathLst>
              <a:path w="2481579" h="815339">
                <a:moveTo>
                  <a:pt x="0" y="815339"/>
                </a:moveTo>
                <a:lnTo>
                  <a:pt x="2481072" y="815339"/>
                </a:lnTo>
                <a:lnTo>
                  <a:pt x="2481072" y="0"/>
                </a:lnTo>
                <a:lnTo>
                  <a:pt x="0" y="0"/>
                </a:lnTo>
                <a:lnTo>
                  <a:pt x="0" y="815339"/>
                </a:lnTo>
                <a:close/>
              </a:path>
            </a:pathLst>
          </a:custGeom>
          <a:ln w="12700">
            <a:solidFill>
              <a:srgbClr val="D12325"/>
            </a:solidFill>
            <a:prstDash val="dash"/>
          </a:ln>
        </p:spPr>
        <p:txBody>
          <a:bodyPr wrap="square" lIns="0" tIns="0" rIns="0" bIns="0" rtlCol="0"/>
          <a:lstStyle/>
          <a:p>
            <a:pPr defTabSz="685800"/>
            <a:endParaRPr sz="1350">
              <a:latin typeface="Calibri" panose="020F0502020204030204"/>
            </a:endParaRPr>
          </a:p>
        </p:txBody>
      </p:sp>
      <p:sp>
        <p:nvSpPr>
          <p:cNvPr id="39" name="object 39"/>
          <p:cNvSpPr/>
          <p:nvPr/>
        </p:nvSpPr>
        <p:spPr>
          <a:xfrm>
            <a:off x="6708288" y="1620259"/>
            <a:ext cx="285800" cy="417267"/>
          </a:xfrm>
          <a:custGeom>
            <a:avLst/>
            <a:gdLst/>
            <a:ahLst/>
            <a:cxnLst/>
            <a:rect l="l" t="t" r="r" b="b"/>
            <a:pathLst>
              <a:path w="381000" h="556260">
                <a:moveTo>
                  <a:pt x="0" y="556260"/>
                </a:moveTo>
                <a:lnTo>
                  <a:pt x="381000" y="556260"/>
                </a:lnTo>
                <a:lnTo>
                  <a:pt x="381000" y="0"/>
                </a:lnTo>
                <a:lnTo>
                  <a:pt x="0" y="0"/>
                </a:lnTo>
                <a:lnTo>
                  <a:pt x="0" y="556260"/>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40" name="object 40"/>
          <p:cNvSpPr/>
          <p:nvPr/>
        </p:nvSpPr>
        <p:spPr>
          <a:xfrm>
            <a:off x="7062679" y="1620259"/>
            <a:ext cx="285800" cy="417267"/>
          </a:xfrm>
          <a:custGeom>
            <a:avLst/>
            <a:gdLst/>
            <a:ahLst/>
            <a:cxnLst/>
            <a:rect l="l" t="t" r="r" b="b"/>
            <a:pathLst>
              <a:path w="381000" h="556260">
                <a:moveTo>
                  <a:pt x="0" y="556260"/>
                </a:moveTo>
                <a:lnTo>
                  <a:pt x="381000" y="556260"/>
                </a:lnTo>
                <a:lnTo>
                  <a:pt x="381000" y="0"/>
                </a:lnTo>
                <a:lnTo>
                  <a:pt x="0" y="0"/>
                </a:lnTo>
                <a:lnTo>
                  <a:pt x="0" y="556260"/>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41" name="object 41"/>
          <p:cNvSpPr/>
          <p:nvPr/>
        </p:nvSpPr>
        <p:spPr>
          <a:xfrm>
            <a:off x="7417071" y="1620259"/>
            <a:ext cx="284847" cy="417267"/>
          </a:xfrm>
          <a:custGeom>
            <a:avLst/>
            <a:gdLst/>
            <a:ahLst/>
            <a:cxnLst/>
            <a:rect l="l" t="t" r="r" b="b"/>
            <a:pathLst>
              <a:path w="379729" h="556260">
                <a:moveTo>
                  <a:pt x="0" y="556260"/>
                </a:moveTo>
                <a:lnTo>
                  <a:pt x="379475" y="556260"/>
                </a:lnTo>
                <a:lnTo>
                  <a:pt x="379475" y="0"/>
                </a:lnTo>
                <a:lnTo>
                  <a:pt x="0" y="0"/>
                </a:lnTo>
                <a:lnTo>
                  <a:pt x="0" y="556260"/>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42" name="object 42"/>
          <p:cNvSpPr txBox="1"/>
          <p:nvPr/>
        </p:nvSpPr>
        <p:spPr>
          <a:xfrm>
            <a:off x="7158900" y="1477641"/>
            <a:ext cx="616851" cy="738664"/>
          </a:xfrm>
          <a:prstGeom prst="rect">
            <a:avLst/>
          </a:prstGeom>
        </p:spPr>
        <p:txBody>
          <a:bodyPr vert="horz" wrap="square" lIns="0" tIns="0" rIns="0" bIns="0" rtlCol="0">
            <a:spAutoFit/>
          </a:bodyPr>
          <a:lstStyle/>
          <a:p>
            <a:pPr marL="159385" defTabSz="685800"/>
            <a:r>
              <a:rPr sz="900" b="1" dirty="0">
                <a:latin typeface="微软雅黑" panose="020B0503020204020204" pitchFamily="34" charset="-122"/>
                <a:cs typeface="微软雅黑" panose="020B0503020204020204" pitchFamily="34" charset="-122"/>
              </a:rPr>
              <a:t>便捷通行</a:t>
            </a:r>
            <a:endParaRPr sz="900">
              <a:latin typeface="微软雅黑" panose="020B0503020204020204" pitchFamily="34" charset="-122"/>
              <a:cs typeface="微软雅黑" panose="020B0503020204020204" pitchFamily="34" charset="-122"/>
            </a:endParaRPr>
          </a:p>
          <a:p>
            <a:pPr defTabSz="685800">
              <a:spcBef>
                <a:spcPts val="40"/>
              </a:spcBef>
              <a:tabLst>
                <a:tab pos="353695" algn="l"/>
              </a:tabLst>
            </a:pPr>
            <a:r>
              <a:rPr sz="750" spc="-4" dirty="0">
                <a:latin typeface="微软雅黑" panose="020B0503020204020204" pitchFamily="34" charset="-122"/>
                <a:cs typeface="微软雅黑" panose="020B0503020204020204" pitchFamily="34" charset="-122"/>
              </a:rPr>
              <a:t>访	智</a:t>
            </a:r>
            <a:endParaRPr sz="750">
              <a:latin typeface="微软雅黑" panose="020B0503020204020204" pitchFamily="34" charset="-122"/>
              <a:cs typeface="微软雅黑" panose="020B0503020204020204" pitchFamily="34" charset="-122"/>
            </a:endParaRPr>
          </a:p>
          <a:p>
            <a:pPr defTabSz="685800">
              <a:tabLst>
                <a:tab pos="353695" algn="l"/>
              </a:tabLst>
            </a:pPr>
            <a:r>
              <a:rPr sz="750" spc="-4" dirty="0">
                <a:latin typeface="微软雅黑" panose="020B0503020204020204" pitchFamily="34" charset="-122"/>
                <a:cs typeface="微软雅黑" panose="020B0503020204020204" pitchFamily="34" charset="-122"/>
              </a:rPr>
              <a:t>客	慧</a:t>
            </a:r>
            <a:endParaRPr sz="750">
              <a:latin typeface="微软雅黑" panose="020B0503020204020204" pitchFamily="34" charset="-122"/>
              <a:cs typeface="微软雅黑" panose="020B0503020204020204" pitchFamily="34" charset="-122"/>
            </a:endParaRPr>
          </a:p>
          <a:p>
            <a:pPr defTabSz="685800">
              <a:tabLst>
                <a:tab pos="353695" algn="l"/>
              </a:tabLst>
            </a:pPr>
            <a:r>
              <a:rPr sz="750" spc="-4" dirty="0">
                <a:latin typeface="微软雅黑" panose="020B0503020204020204" pitchFamily="34" charset="-122"/>
                <a:cs typeface="微软雅黑" panose="020B0503020204020204" pitchFamily="34" charset="-122"/>
              </a:rPr>
              <a:t>管	停</a:t>
            </a:r>
            <a:endParaRPr sz="750">
              <a:latin typeface="微软雅黑" panose="020B0503020204020204" pitchFamily="34" charset="-122"/>
              <a:cs typeface="微软雅黑" panose="020B0503020204020204" pitchFamily="34" charset="-122"/>
            </a:endParaRPr>
          </a:p>
          <a:p>
            <a:pPr defTabSz="685800">
              <a:lnSpc>
                <a:spcPts val="900"/>
              </a:lnSpc>
              <a:tabLst>
                <a:tab pos="353695" algn="l"/>
              </a:tabLst>
            </a:pPr>
            <a:r>
              <a:rPr sz="750" spc="-4" dirty="0">
                <a:latin typeface="微软雅黑" panose="020B0503020204020204" pitchFamily="34" charset="-122"/>
                <a:cs typeface="微软雅黑" panose="020B0503020204020204" pitchFamily="34" charset="-122"/>
              </a:rPr>
              <a:t>理	车</a:t>
            </a:r>
            <a:endParaRPr sz="750">
              <a:latin typeface="微软雅黑" panose="020B0503020204020204" pitchFamily="34" charset="-122"/>
              <a:cs typeface="微软雅黑" panose="020B0503020204020204" pitchFamily="34" charset="-122"/>
            </a:endParaRPr>
          </a:p>
        </p:txBody>
      </p:sp>
      <p:sp>
        <p:nvSpPr>
          <p:cNvPr id="43" name="object 43"/>
          <p:cNvSpPr txBox="1"/>
          <p:nvPr/>
        </p:nvSpPr>
        <p:spPr>
          <a:xfrm>
            <a:off x="6804793" y="1616212"/>
            <a:ext cx="95267" cy="461665"/>
          </a:xfrm>
          <a:prstGeom prst="rect">
            <a:avLst/>
          </a:prstGeom>
        </p:spPr>
        <p:txBody>
          <a:bodyPr vert="horz" wrap="square" lIns="0" tIns="0" rIns="0" bIns="0" rtlCol="0">
            <a:spAutoFit/>
          </a:bodyPr>
          <a:lstStyle/>
          <a:p>
            <a:pPr algn="just" defTabSz="685800"/>
            <a:r>
              <a:rPr sz="750" spc="-4" dirty="0">
                <a:latin typeface="微软雅黑" panose="020B0503020204020204" pitchFamily="34" charset="-122"/>
                <a:cs typeface="微软雅黑" panose="020B0503020204020204" pitchFamily="34" charset="-122"/>
              </a:rPr>
              <a:t>门 禁 管 理</a:t>
            </a:r>
            <a:endParaRPr sz="750">
              <a:latin typeface="微软雅黑" panose="020B0503020204020204" pitchFamily="34" charset="-122"/>
              <a:cs typeface="微软雅黑" panose="020B0503020204020204" pitchFamily="34" charset="-122"/>
            </a:endParaRPr>
          </a:p>
        </p:txBody>
      </p:sp>
      <p:sp>
        <p:nvSpPr>
          <p:cNvPr id="44" name="object 44"/>
          <p:cNvSpPr txBox="1"/>
          <p:nvPr/>
        </p:nvSpPr>
        <p:spPr>
          <a:xfrm>
            <a:off x="7771463" y="1620259"/>
            <a:ext cx="284847" cy="346249"/>
          </a:xfrm>
          <a:prstGeom prst="rect">
            <a:avLst/>
          </a:prstGeom>
          <a:solidFill>
            <a:srgbClr val="555555"/>
          </a:solidFill>
          <a:ln w="12700">
            <a:solidFill>
              <a:srgbClr val="D12325"/>
            </a:solidFill>
          </a:ln>
        </p:spPr>
        <p:txBody>
          <a:bodyPr vert="horz" wrap="square" lIns="0" tIns="0" rIns="0" bIns="0" rtlCol="0">
            <a:spAutoFit/>
          </a:bodyPr>
          <a:lstStyle/>
          <a:p>
            <a:pPr marL="90805" marR="83185" algn="just" defTabSz="685800"/>
            <a:r>
              <a:rPr sz="750" spc="-4" dirty="0">
                <a:latin typeface="微软雅黑" panose="020B0503020204020204" pitchFamily="34" charset="-122"/>
                <a:cs typeface="微软雅黑" panose="020B0503020204020204" pitchFamily="34" charset="-122"/>
              </a:rPr>
              <a:t>云 对 讲</a:t>
            </a:r>
            <a:endParaRPr sz="750">
              <a:latin typeface="微软雅黑" panose="020B0503020204020204" pitchFamily="34" charset="-122"/>
              <a:cs typeface="微软雅黑" panose="020B0503020204020204" pitchFamily="34" charset="-122"/>
            </a:endParaRPr>
          </a:p>
        </p:txBody>
      </p:sp>
      <p:sp>
        <p:nvSpPr>
          <p:cNvPr id="45" name="object 45"/>
          <p:cNvSpPr/>
          <p:nvPr/>
        </p:nvSpPr>
        <p:spPr>
          <a:xfrm>
            <a:off x="8124711" y="1620259"/>
            <a:ext cx="285800" cy="417267"/>
          </a:xfrm>
          <a:custGeom>
            <a:avLst/>
            <a:gdLst/>
            <a:ahLst/>
            <a:cxnLst/>
            <a:rect l="l" t="t" r="r" b="b"/>
            <a:pathLst>
              <a:path w="381000" h="556260">
                <a:moveTo>
                  <a:pt x="0" y="556260"/>
                </a:moveTo>
                <a:lnTo>
                  <a:pt x="381000" y="556260"/>
                </a:lnTo>
                <a:lnTo>
                  <a:pt x="381000" y="0"/>
                </a:lnTo>
                <a:lnTo>
                  <a:pt x="0" y="0"/>
                </a:lnTo>
                <a:lnTo>
                  <a:pt x="0" y="556260"/>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46" name="object 46"/>
          <p:cNvSpPr txBox="1"/>
          <p:nvPr/>
        </p:nvSpPr>
        <p:spPr>
          <a:xfrm>
            <a:off x="8221406" y="1616212"/>
            <a:ext cx="95267" cy="461665"/>
          </a:xfrm>
          <a:prstGeom prst="rect">
            <a:avLst/>
          </a:prstGeom>
        </p:spPr>
        <p:txBody>
          <a:bodyPr vert="horz" wrap="square" lIns="0" tIns="0" rIns="0" bIns="0" rtlCol="0">
            <a:spAutoFit/>
          </a:bodyPr>
          <a:lstStyle/>
          <a:p>
            <a:pPr algn="just" defTabSz="685800"/>
            <a:r>
              <a:rPr sz="750" spc="-4" dirty="0">
                <a:latin typeface="微软雅黑" panose="020B0503020204020204" pitchFamily="34" charset="-122"/>
                <a:cs typeface="微软雅黑" panose="020B0503020204020204" pitchFamily="34" charset="-122"/>
              </a:rPr>
              <a:t>其 他 应 用</a:t>
            </a:r>
            <a:endParaRPr sz="750">
              <a:latin typeface="微软雅黑" panose="020B0503020204020204" pitchFamily="34" charset="-122"/>
              <a:cs typeface="微软雅黑" panose="020B0503020204020204" pitchFamily="34" charset="-122"/>
            </a:endParaRPr>
          </a:p>
        </p:txBody>
      </p:sp>
      <p:sp>
        <p:nvSpPr>
          <p:cNvPr id="47" name="object 47"/>
          <p:cNvSpPr txBox="1"/>
          <p:nvPr/>
        </p:nvSpPr>
        <p:spPr>
          <a:xfrm>
            <a:off x="403549" y="1688852"/>
            <a:ext cx="1861508" cy="138499"/>
          </a:xfrm>
          <a:prstGeom prst="rect">
            <a:avLst/>
          </a:prstGeom>
          <a:solidFill>
            <a:srgbClr val="555555"/>
          </a:solidFill>
          <a:ln w="12700">
            <a:solidFill>
              <a:srgbClr val="D12325"/>
            </a:solidFill>
          </a:ln>
        </p:spPr>
        <p:txBody>
          <a:bodyPr vert="horz" wrap="square" lIns="0" tIns="0" rIns="0" bIns="0" rtlCol="0">
            <a:spAutoFit/>
          </a:bodyPr>
          <a:lstStyle/>
          <a:p>
            <a:pPr marL="3810" algn="ctr" defTabSz="685800"/>
            <a:r>
              <a:rPr sz="900" b="1" dirty="0">
                <a:latin typeface="微软雅黑" panose="020B0503020204020204" pitchFamily="34" charset="-122"/>
                <a:cs typeface="微软雅黑" panose="020B0503020204020204" pitchFamily="34" charset="-122"/>
              </a:rPr>
              <a:t>设施管理</a:t>
            </a:r>
            <a:endParaRPr sz="900">
              <a:latin typeface="微软雅黑" panose="020B0503020204020204" pitchFamily="34" charset="-122"/>
              <a:cs typeface="微软雅黑" panose="020B0503020204020204" pitchFamily="34" charset="-122"/>
            </a:endParaRPr>
          </a:p>
        </p:txBody>
      </p:sp>
      <p:sp>
        <p:nvSpPr>
          <p:cNvPr id="48" name="object 48"/>
          <p:cNvSpPr txBox="1"/>
          <p:nvPr/>
        </p:nvSpPr>
        <p:spPr>
          <a:xfrm>
            <a:off x="2463593" y="1704856"/>
            <a:ext cx="1861508" cy="138499"/>
          </a:xfrm>
          <a:prstGeom prst="rect">
            <a:avLst/>
          </a:prstGeom>
          <a:solidFill>
            <a:srgbClr val="555555"/>
          </a:solidFill>
          <a:ln w="12700">
            <a:solidFill>
              <a:srgbClr val="D12325"/>
            </a:solidFill>
          </a:ln>
        </p:spPr>
        <p:txBody>
          <a:bodyPr vert="horz" wrap="square" lIns="0" tIns="0" rIns="0" bIns="0" rtlCol="0">
            <a:spAutoFit/>
          </a:bodyPr>
          <a:lstStyle/>
          <a:p>
            <a:pPr marL="60960" algn="ctr" defTabSz="685800"/>
            <a:r>
              <a:rPr sz="900" b="1" dirty="0">
                <a:latin typeface="微软雅黑" panose="020B0503020204020204" pitchFamily="34" charset="-122"/>
                <a:cs typeface="微软雅黑" panose="020B0503020204020204" pitchFamily="34" charset="-122"/>
              </a:rPr>
              <a:t>排水优化</a:t>
            </a:r>
            <a:endParaRPr sz="900">
              <a:latin typeface="微软雅黑" panose="020B0503020204020204" pitchFamily="34" charset="-122"/>
              <a:cs typeface="微软雅黑" panose="020B0503020204020204" pitchFamily="34" charset="-122"/>
            </a:endParaRPr>
          </a:p>
        </p:txBody>
      </p:sp>
      <p:sp>
        <p:nvSpPr>
          <p:cNvPr id="49" name="object 49"/>
          <p:cNvSpPr/>
          <p:nvPr/>
        </p:nvSpPr>
        <p:spPr>
          <a:xfrm>
            <a:off x="4554502" y="2128983"/>
            <a:ext cx="1861508" cy="611611"/>
          </a:xfrm>
          <a:custGeom>
            <a:avLst/>
            <a:gdLst/>
            <a:ahLst/>
            <a:cxnLst/>
            <a:rect l="l" t="t" r="r" b="b"/>
            <a:pathLst>
              <a:path w="2481579" h="815339">
                <a:moveTo>
                  <a:pt x="0" y="815339"/>
                </a:moveTo>
                <a:lnTo>
                  <a:pt x="2481072" y="815339"/>
                </a:lnTo>
                <a:lnTo>
                  <a:pt x="2481072" y="0"/>
                </a:lnTo>
                <a:lnTo>
                  <a:pt x="0" y="0"/>
                </a:lnTo>
                <a:lnTo>
                  <a:pt x="0" y="815339"/>
                </a:lnTo>
                <a:close/>
              </a:path>
            </a:pathLst>
          </a:custGeom>
          <a:ln w="12699">
            <a:solidFill>
              <a:srgbClr val="D12325"/>
            </a:solidFill>
            <a:prstDash val="dash"/>
          </a:ln>
        </p:spPr>
        <p:txBody>
          <a:bodyPr wrap="square" lIns="0" tIns="0" rIns="0" bIns="0" rtlCol="0"/>
          <a:lstStyle/>
          <a:p>
            <a:pPr defTabSz="685800"/>
            <a:endParaRPr sz="1350">
              <a:latin typeface="Calibri" panose="020F0502020204030204"/>
            </a:endParaRPr>
          </a:p>
        </p:txBody>
      </p:sp>
      <p:sp>
        <p:nvSpPr>
          <p:cNvPr id="50" name="object 50"/>
          <p:cNvSpPr/>
          <p:nvPr/>
        </p:nvSpPr>
        <p:spPr>
          <a:xfrm>
            <a:off x="4635670" y="2293604"/>
            <a:ext cx="284847" cy="417267"/>
          </a:xfrm>
          <a:custGeom>
            <a:avLst/>
            <a:gdLst/>
            <a:ahLst/>
            <a:cxnLst/>
            <a:rect l="l" t="t" r="r" b="b"/>
            <a:pathLst>
              <a:path w="379729" h="556260">
                <a:moveTo>
                  <a:pt x="0" y="556259"/>
                </a:moveTo>
                <a:lnTo>
                  <a:pt x="379475" y="556259"/>
                </a:lnTo>
                <a:lnTo>
                  <a:pt x="379475" y="0"/>
                </a:lnTo>
                <a:lnTo>
                  <a:pt x="0" y="0"/>
                </a:lnTo>
                <a:lnTo>
                  <a:pt x="0" y="556259"/>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51" name="object 51"/>
          <p:cNvSpPr/>
          <p:nvPr/>
        </p:nvSpPr>
        <p:spPr>
          <a:xfrm>
            <a:off x="5343310" y="2293604"/>
            <a:ext cx="285800" cy="417267"/>
          </a:xfrm>
          <a:custGeom>
            <a:avLst/>
            <a:gdLst/>
            <a:ahLst/>
            <a:cxnLst/>
            <a:rect l="l" t="t" r="r" b="b"/>
            <a:pathLst>
              <a:path w="381000" h="556260">
                <a:moveTo>
                  <a:pt x="0" y="556259"/>
                </a:moveTo>
                <a:lnTo>
                  <a:pt x="381000" y="556259"/>
                </a:lnTo>
                <a:lnTo>
                  <a:pt x="381000" y="0"/>
                </a:lnTo>
                <a:lnTo>
                  <a:pt x="0" y="0"/>
                </a:lnTo>
                <a:lnTo>
                  <a:pt x="0" y="556259"/>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52" name="object 52"/>
          <p:cNvSpPr/>
          <p:nvPr/>
        </p:nvSpPr>
        <p:spPr>
          <a:xfrm>
            <a:off x="5697701" y="2293604"/>
            <a:ext cx="284847" cy="417267"/>
          </a:xfrm>
          <a:custGeom>
            <a:avLst/>
            <a:gdLst/>
            <a:ahLst/>
            <a:cxnLst/>
            <a:rect l="l" t="t" r="r" b="b"/>
            <a:pathLst>
              <a:path w="379729" h="556260">
                <a:moveTo>
                  <a:pt x="0" y="556259"/>
                </a:moveTo>
                <a:lnTo>
                  <a:pt x="379475" y="556259"/>
                </a:lnTo>
                <a:lnTo>
                  <a:pt x="379475" y="0"/>
                </a:lnTo>
                <a:lnTo>
                  <a:pt x="0" y="0"/>
                </a:lnTo>
                <a:lnTo>
                  <a:pt x="0" y="556259"/>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53" name="object 53"/>
          <p:cNvSpPr txBox="1"/>
          <p:nvPr/>
        </p:nvSpPr>
        <p:spPr>
          <a:xfrm>
            <a:off x="5244519" y="2150985"/>
            <a:ext cx="644001" cy="1523494"/>
          </a:xfrm>
          <a:prstGeom prst="rect">
            <a:avLst/>
          </a:prstGeom>
        </p:spPr>
        <p:txBody>
          <a:bodyPr vert="horz" wrap="square" lIns="0" tIns="0" rIns="0" bIns="0" rtlCol="0">
            <a:spAutoFit/>
          </a:bodyPr>
          <a:lstStyle/>
          <a:p>
            <a:pPr defTabSz="685800"/>
            <a:r>
              <a:rPr sz="900" b="1" dirty="0">
                <a:latin typeface="微软雅黑" panose="020B0503020204020204" pitchFamily="34" charset="-122"/>
                <a:cs typeface="微软雅黑" panose="020B0503020204020204" pitchFamily="34" charset="-122"/>
              </a:rPr>
              <a:t>园区商业</a:t>
            </a:r>
            <a:endParaRPr sz="900">
              <a:latin typeface="微软雅黑" panose="020B0503020204020204" pitchFamily="34" charset="-122"/>
              <a:cs typeface="微软雅黑" panose="020B0503020204020204" pitchFamily="34" charset="-122"/>
            </a:endParaRPr>
          </a:p>
          <a:p>
            <a:pPr marL="194945" defTabSz="685800">
              <a:spcBef>
                <a:spcPts val="40"/>
              </a:spcBef>
              <a:tabLst>
                <a:tab pos="548640" algn="l"/>
              </a:tabLst>
            </a:pPr>
            <a:r>
              <a:rPr sz="750" spc="-4" dirty="0">
                <a:latin typeface="微软雅黑" panose="020B0503020204020204" pitchFamily="34" charset="-122"/>
                <a:cs typeface="微软雅黑" panose="020B0503020204020204" pitchFamily="34" charset="-122"/>
              </a:rPr>
              <a:t>平	智</a:t>
            </a:r>
            <a:endParaRPr sz="750">
              <a:latin typeface="微软雅黑" panose="020B0503020204020204" pitchFamily="34" charset="-122"/>
              <a:cs typeface="微软雅黑" panose="020B0503020204020204" pitchFamily="34" charset="-122"/>
            </a:endParaRPr>
          </a:p>
          <a:p>
            <a:pPr marL="194945" defTabSz="685800">
              <a:tabLst>
                <a:tab pos="548640" algn="l"/>
              </a:tabLst>
            </a:pPr>
            <a:r>
              <a:rPr sz="750" spc="-4" dirty="0">
                <a:latin typeface="微软雅黑" panose="020B0503020204020204" pitchFamily="34" charset="-122"/>
                <a:cs typeface="微软雅黑" panose="020B0503020204020204" pitchFamily="34" charset="-122"/>
              </a:rPr>
              <a:t>安	能</a:t>
            </a:r>
            <a:endParaRPr sz="750">
              <a:latin typeface="微软雅黑" panose="020B0503020204020204" pitchFamily="34" charset="-122"/>
              <a:cs typeface="微软雅黑" panose="020B0503020204020204" pitchFamily="34" charset="-122"/>
            </a:endParaRPr>
          </a:p>
          <a:p>
            <a:pPr marL="194945" defTabSz="685800">
              <a:tabLst>
                <a:tab pos="548640" algn="l"/>
              </a:tabLst>
            </a:pPr>
            <a:r>
              <a:rPr sz="750" spc="-4" dirty="0">
                <a:latin typeface="微软雅黑" panose="020B0503020204020204" pitchFamily="34" charset="-122"/>
                <a:cs typeface="微软雅黑" panose="020B0503020204020204" pitchFamily="34" charset="-122"/>
              </a:rPr>
              <a:t>医	售</a:t>
            </a:r>
            <a:endParaRPr sz="750">
              <a:latin typeface="微软雅黑" panose="020B0503020204020204" pitchFamily="34" charset="-122"/>
              <a:cs typeface="微软雅黑" panose="020B0503020204020204" pitchFamily="34" charset="-122"/>
            </a:endParaRPr>
          </a:p>
          <a:p>
            <a:pPr marL="194945" defTabSz="685800">
              <a:lnSpc>
                <a:spcPts val="900"/>
              </a:lnSpc>
              <a:tabLst>
                <a:tab pos="548640" algn="l"/>
              </a:tabLst>
            </a:pPr>
            <a:r>
              <a:rPr sz="750" spc="-4" dirty="0">
                <a:latin typeface="微软雅黑" panose="020B0503020204020204" pitchFamily="34" charset="-122"/>
                <a:cs typeface="微软雅黑" panose="020B0503020204020204" pitchFamily="34" charset="-122"/>
              </a:rPr>
              <a:t>生	货</a:t>
            </a:r>
            <a:endParaRPr sz="750">
              <a:latin typeface="微软雅黑" panose="020B0503020204020204" pitchFamily="34" charset="-122"/>
              <a:cs typeface="微软雅黑" panose="020B0503020204020204" pitchFamily="34" charset="-122"/>
            </a:endParaRPr>
          </a:p>
        </p:txBody>
      </p:sp>
      <p:sp>
        <p:nvSpPr>
          <p:cNvPr id="54" name="object 54"/>
          <p:cNvSpPr txBox="1"/>
          <p:nvPr/>
        </p:nvSpPr>
        <p:spPr>
          <a:xfrm>
            <a:off x="4731031" y="2289746"/>
            <a:ext cx="95267" cy="461665"/>
          </a:xfrm>
          <a:prstGeom prst="rect">
            <a:avLst/>
          </a:prstGeom>
        </p:spPr>
        <p:txBody>
          <a:bodyPr vert="horz" wrap="square" lIns="0" tIns="0" rIns="0" bIns="0" rtlCol="0">
            <a:spAutoFit/>
          </a:bodyPr>
          <a:lstStyle/>
          <a:p>
            <a:pPr algn="just" defTabSz="685800"/>
            <a:r>
              <a:rPr sz="750" spc="-4" dirty="0">
                <a:latin typeface="微软雅黑" panose="020B0503020204020204" pitchFamily="34" charset="-122"/>
                <a:cs typeface="微软雅黑" panose="020B0503020204020204" pitchFamily="34" charset="-122"/>
              </a:rPr>
              <a:t>智 能 洗 车</a:t>
            </a:r>
            <a:endParaRPr sz="750">
              <a:latin typeface="微软雅黑" panose="020B0503020204020204" pitchFamily="34" charset="-122"/>
              <a:cs typeface="微软雅黑" panose="020B0503020204020204" pitchFamily="34" charset="-122"/>
            </a:endParaRPr>
          </a:p>
        </p:txBody>
      </p:sp>
      <p:sp>
        <p:nvSpPr>
          <p:cNvPr id="55" name="object 55"/>
          <p:cNvSpPr txBox="1"/>
          <p:nvPr/>
        </p:nvSpPr>
        <p:spPr>
          <a:xfrm>
            <a:off x="4988917" y="2293604"/>
            <a:ext cx="285800" cy="346249"/>
          </a:xfrm>
          <a:prstGeom prst="rect">
            <a:avLst/>
          </a:prstGeom>
          <a:solidFill>
            <a:srgbClr val="555555"/>
          </a:solidFill>
          <a:ln w="12700">
            <a:solidFill>
              <a:srgbClr val="D12325"/>
            </a:solidFill>
          </a:ln>
        </p:spPr>
        <p:txBody>
          <a:bodyPr vert="horz" wrap="square" lIns="0" tIns="0" rIns="0" bIns="0" rtlCol="0">
            <a:spAutoFit/>
          </a:bodyPr>
          <a:lstStyle/>
          <a:p>
            <a:pPr marL="91440" marR="83820" algn="just" defTabSz="685800"/>
            <a:r>
              <a:rPr sz="750" spc="-4" dirty="0">
                <a:latin typeface="微软雅黑" panose="020B0503020204020204" pitchFamily="34" charset="-122"/>
                <a:cs typeface="微软雅黑" panose="020B0503020204020204" pitchFamily="34" charset="-122"/>
              </a:rPr>
              <a:t>乒 乓 舱</a:t>
            </a:r>
            <a:endParaRPr sz="750">
              <a:latin typeface="微软雅黑" panose="020B0503020204020204" pitchFamily="34" charset="-122"/>
              <a:cs typeface="微软雅黑" panose="020B0503020204020204" pitchFamily="34" charset="-122"/>
            </a:endParaRPr>
          </a:p>
        </p:txBody>
      </p:sp>
      <p:sp>
        <p:nvSpPr>
          <p:cNvPr id="56" name="object 56"/>
          <p:cNvSpPr/>
          <p:nvPr/>
        </p:nvSpPr>
        <p:spPr>
          <a:xfrm>
            <a:off x="6052093" y="2293604"/>
            <a:ext cx="284847" cy="417267"/>
          </a:xfrm>
          <a:custGeom>
            <a:avLst/>
            <a:gdLst/>
            <a:ahLst/>
            <a:cxnLst/>
            <a:rect l="l" t="t" r="r" b="b"/>
            <a:pathLst>
              <a:path w="379729" h="556260">
                <a:moveTo>
                  <a:pt x="0" y="556259"/>
                </a:moveTo>
                <a:lnTo>
                  <a:pt x="379475" y="556259"/>
                </a:lnTo>
                <a:lnTo>
                  <a:pt x="379475" y="0"/>
                </a:lnTo>
                <a:lnTo>
                  <a:pt x="0" y="0"/>
                </a:lnTo>
                <a:lnTo>
                  <a:pt x="0" y="556259"/>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57" name="object 57"/>
          <p:cNvSpPr txBox="1"/>
          <p:nvPr/>
        </p:nvSpPr>
        <p:spPr>
          <a:xfrm>
            <a:off x="6147644" y="2289746"/>
            <a:ext cx="95267" cy="461665"/>
          </a:xfrm>
          <a:prstGeom prst="rect">
            <a:avLst/>
          </a:prstGeom>
        </p:spPr>
        <p:txBody>
          <a:bodyPr vert="horz" wrap="square" lIns="0" tIns="0" rIns="0" bIns="0" rtlCol="0">
            <a:spAutoFit/>
          </a:bodyPr>
          <a:lstStyle/>
          <a:p>
            <a:pPr algn="just" defTabSz="685800"/>
            <a:r>
              <a:rPr sz="750" spc="-4" dirty="0">
                <a:latin typeface="微软雅黑" panose="020B0503020204020204" pitchFamily="34" charset="-122"/>
                <a:cs typeface="微软雅黑" panose="020B0503020204020204" pitchFamily="34" charset="-122"/>
              </a:rPr>
              <a:t>其 他 应 用</a:t>
            </a:r>
            <a:endParaRPr sz="750">
              <a:latin typeface="微软雅黑" panose="020B0503020204020204" pitchFamily="34" charset="-122"/>
              <a:cs typeface="微软雅黑" panose="020B0503020204020204" pitchFamily="34" charset="-122"/>
            </a:endParaRPr>
          </a:p>
        </p:txBody>
      </p:sp>
      <p:sp>
        <p:nvSpPr>
          <p:cNvPr id="58" name="object 58"/>
          <p:cNvSpPr/>
          <p:nvPr/>
        </p:nvSpPr>
        <p:spPr>
          <a:xfrm>
            <a:off x="6632837" y="2128983"/>
            <a:ext cx="1861508" cy="611611"/>
          </a:xfrm>
          <a:custGeom>
            <a:avLst/>
            <a:gdLst/>
            <a:ahLst/>
            <a:cxnLst/>
            <a:rect l="l" t="t" r="r" b="b"/>
            <a:pathLst>
              <a:path w="2481579" h="815339">
                <a:moveTo>
                  <a:pt x="0" y="815339"/>
                </a:moveTo>
                <a:lnTo>
                  <a:pt x="2481072" y="815339"/>
                </a:lnTo>
                <a:lnTo>
                  <a:pt x="2481072" y="0"/>
                </a:lnTo>
                <a:lnTo>
                  <a:pt x="0" y="0"/>
                </a:lnTo>
                <a:lnTo>
                  <a:pt x="0" y="815339"/>
                </a:lnTo>
                <a:close/>
              </a:path>
            </a:pathLst>
          </a:custGeom>
          <a:ln w="12700">
            <a:solidFill>
              <a:srgbClr val="D12325"/>
            </a:solidFill>
            <a:prstDash val="dash"/>
          </a:ln>
        </p:spPr>
        <p:txBody>
          <a:bodyPr wrap="square" lIns="0" tIns="0" rIns="0" bIns="0" rtlCol="0"/>
          <a:lstStyle/>
          <a:p>
            <a:pPr defTabSz="685800"/>
            <a:endParaRPr sz="1350">
              <a:latin typeface="Calibri" panose="020F0502020204030204"/>
            </a:endParaRPr>
          </a:p>
        </p:txBody>
      </p:sp>
      <p:sp>
        <p:nvSpPr>
          <p:cNvPr id="59" name="object 59"/>
          <p:cNvSpPr/>
          <p:nvPr/>
        </p:nvSpPr>
        <p:spPr>
          <a:xfrm>
            <a:off x="6714005" y="2293604"/>
            <a:ext cx="284847" cy="417267"/>
          </a:xfrm>
          <a:custGeom>
            <a:avLst/>
            <a:gdLst/>
            <a:ahLst/>
            <a:cxnLst/>
            <a:rect l="l" t="t" r="r" b="b"/>
            <a:pathLst>
              <a:path w="379729" h="556260">
                <a:moveTo>
                  <a:pt x="0" y="556259"/>
                </a:moveTo>
                <a:lnTo>
                  <a:pt x="379475" y="556259"/>
                </a:lnTo>
                <a:lnTo>
                  <a:pt x="379475" y="0"/>
                </a:lnTo>
                <a:lnTo>
                  <a:pt x="0" y="0"/>
                </a:lnTo>
                <a:lnTo>
                  <a:pt x="0" y="556259"/>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60" name="object 60"/>
          <p:cNvSpPr/>
          <p:nvPr/>
        </p:nvSpPr>
        <p:spPr>
          <a:xfrm>
            <a:off x="7068396" y="2293604"/>
            <a:ext cx="284847" cy="417267"/>
          </a:xfrm>
          <a:custGeom>
            <a:avLst/>
            <a:gdLst/>
            <a:ahLst/>
            <a:cxnLst/>
            <a:rect l="l" t="t" r="r" b="b"/>
            <a:pathLst>
              <a:path w="379729" h="556260">
                <a:moveTo>
                  <a:pt x="0" y="556259"/>
                </a:moveTo>
                <a:lnTo>
                  <a:pt x="379475" y="556259"/>
                </a:lnTo>
                <a:lnTo>
                  <a:pt x="379475" y="0"/>
                </a:lnTo>
                <a:lnTo>
                  <a:pt x="0" y="0"/>
                </a:lnTo>
                <a:lnTo>
                  <a:pt x="0" y="556259"/>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61" name="object 61"/>
          <p:cNvSpPr/>
          <p:nvPr/>
        </p:nvSpPr>
        <p:spPr>
          <a:xfrm>
            <a:off x="7421644" y="2293604"/>
            <a:ext cx="285800" cy="417267"/>
          </a:xfrm>
          <a:custGeom>
            <a:avLst/>
            <a:gdLst/>
            <a:ahLst/>
            <a:cxnLst/>
            <a:rect l="l" t="t" r="r" b="b"/>
            <a:pathLst>
              <a:path w="381000" h="556260">
                <a:moveTo>
                  <a:pt x="0" y="556259"/>
                </a:moveTo>
                <a:lnTo>
                  <a:pt x="381000" y="556259"/>
                </a:lnTo>
                <a:lnTo>
                  <a:pt x="381000" y="0"/>
                </a:lnTo>
                <a:lnTo>
                  <a:pt x="0" y="0"/>
                </a:lnTo>
                <a:lnTo>
                  <a:pt x="0" y="556259"/>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62" name="object 62"/>
          <p:cNvSpPr/>
          <p:nvPr/>
        </p:nvSpPr>
        <p:spPr>
          <a:xfrm>
            <a:off x="7776035" y="2293604"/>
            <a:ext cx="285800" cy="417267"/>
          </a:xfrm>
          <a:custGeom>
            <a:avLst/>
            <a:gdLst/>
            <a:ahLst/>
            <a:cxnLst/>
            <a:rect l="l" t="t" r="r" b="b"/>
            <a:pathLst>
              <a:path w="381000" h="556260">
                <a:moveTo>
                  <a:pt x="0" y="556259"/>
                </a:moveTo>
                <a:lnTo>
                  <a:pt x="381000" y="556259"/>
                </a:lnTo>
                <a:lnTo>
                  <a:pt x="381000" y="0"/>
                </a:lnTo>
                <a:lnTo>
                  <a:pt x="0" y="0"/>
                </a:lnTo>
                <a:lnTo>
                  <a:pt x="0" y="556259"/>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63" name="object 63"/>
          <p:cNvSpPr txBox="1"/>
          <p:nvPr/>
        </p:nvSpPr>
        <p:spPr>
          <a:xfrm>
            <a:off x="7163948" y="2150985"/>
            <a:ext cx="803573" cy="600164"/>
          </a:xfrm>
          <a:prstGeom prst="rect">
            <a:avLst/>
          </a:prstGeom>
        </p:spPr>
        <p:txBody>
          <a:bodyPr vert="horz" wrap="square" lIns="0" tIns="0" rIns="0" bIns="0" rtlCol="0">
            <a:spAutoFit/>
          </a:bodyPr>
          <a:lstStyle/>
          <a:p>
            <a:pPr marR="22225" algn="ctr" defTabSz="685800"/>
            <a:r>
              <a:rPr sz="900" b="1" dirty="0">
                <a:latin typeface="微软雅黑" panose="020B0503020204020204" pitchFamily="34" charset="-122"/>
                <a:cs typeface="微软雅黑" panose="020B0503020204020204" pitchFamily="34" charset="-122"/>
              </a:rPr>
              <a:t>综合安防</a:t>
            </a:r>
            <a:endParaRPr sz="900">
              <a:latin typeface="微软雅黑" panose="020B0503020204020204" pitchFamily="34" charset="-122"/>
              <a:cs typeface="微软雅黑" panose="020B0503020204020204" pitchFamily="34" charset="-122"/>
            </a:endParaRPr>
          </a:p>
          <a:p>
            <a:pPr algn="ctr" defTabSz="685800">
              <a:spcBef>
                <a:spcPts val="40"/>
              </a:spcBef>
              <a:tabLst>
                <a:tab pos="353695" algn="l"/>
                <a:tab pos="707390" algn="l"/>
              </a:tabLst>
            </a:pPr>
            <a:r>
              <a:rPr sz="750" spc="-4" dirty="0">
                <a:latin typeface="微软雅黑" panose="020B0503020204020204" pitchFamily="34" charset="-122"/>
                <a:cs typeface="微软雅黑" panose="020B0503020204020204" pitchFamily="34" charset="-122"/>
              </a:rPr>
              <a:t>机	入	智</a:t>
            </a:r>
            <a:endParaRPr sz="750">
              <a:latin typeface="微软雅黑" panose="020B0503020204020204" pitchFamily="34" charset="-122"/>
              <a:cs typeface="微软雅黑" panose="020B0503020204020204" pitchFamily="34" charset="-122"/>
            </a:endParaRPr>
          </a:p>
          <a:p>
            <a:pPr algn="ctr" defTabSz="685800">
              <a:tabLst>
                <a:tab pos="353695" algn="l"/>
                <a:tab pos="707390" algn="l"/>
              </a:tabLst>
            </a:pPr>
            <a:r>
              <a:rPr sz="750" spc="-4" dirty="0">
                <a:latin typeface="微软雅黑" panose="020B0503020204020204" pitchFamily="34" charset="-122"/>
                <a:cs typeface="微软雅黑" panose="020B0503020204020204" pitchFamily="34" charset="-122"/>
              </a:rPr>
              <a:t>器	侵	慧</a:t>
            </a:r>
            <a:endParaRPr sz="750">
              <a:latin typeface="微软雅黑" panose="020B0503020204020204" pitchFamily="34" charset="-122"/>
              <a:cs typeface="微软雅黑" panose="020B0503020204020204" pitchFamily="34" charset="-122"/>
            </a:endParaRPr>
          </a:p>
          <a:p>
            <a:pPr algn="ctr" defTabSz="685800">
              <a:tabLst>
                <a:tab pos="353695" algn="l"/>
                <a:tab pos="707390" algn="l"/>
              </a:tabLst>
            </a:pPr>
            <a:r>
              <a:rPr sz="750" spc="-4" dirty="0">
                <a:latin typeface="微软雅黑" panose="020B0503020204020204" pitchFamily="34" charset="-122"/>
                <a:cs typeface="微软雅黑" panose="020B0503020204020204" pitchFamily="34" charset="-122"/>
              </a:rPr>
              <a:t>巡	检	消</a:t>
            </a:r>
            <a:endParaRPr sz="750">
              <a:latin typeface="微软雅黑" panose="020B0503020204020204" pitchFamily="34" charset="-122"/>
              <a:cs typeface="微软雅黑" panose="020B0503020204020204" pitchFamily="34" charset="-122"/>
            </a:endParaRPr>
          </a:p>
          <a:p>
            <a:pPr algn="ctr" defTabSz="685800">
              <a:lnSpc>
                <a:spcPts val="900"/>
              </a:lnSpc>
              <a:tabLst>
                <a:tab pos="353695" algn="l"/>
                <a:tab pos="707390" algn="l"/>
              </a:tabLst>
            </a:pPr>
            <a:r>
              <a:rPr sz="750" spc="-4" dirty="0">
                <a:latin typeface="微软雅黑" panose="020B0503020204020204" pitchFamily="34" charset="-122"/>
                <a:cs typeface="微软雅黑" panose="020B0503020204020204" pitchFamily="34" charset="-122"/>
              </a:rPr>
              <a:t>更	测	防</a:t>
            </a:r>
            <a:endParaRPr sz="750">
              <a:latin typeface="微软雅黑" panose="020B0503020204020204" pitchFamily="34" charset="-122"/>
              <a:cs typeface="微软雅黑" panose="020B0503020204020204" pitchFamily="34" charset="-122"/>
            </a:endParaRPr>
          </a:p>
        </p:txBody>
      </p:sp>
      <p:sp>
        <p:nvSpPr>
          <p:cNvPr id="64" name="object 64"/>
          <p:cNvSpPr txBox="1"/>
          <p:nvPr/>
        </p:nvSpPr>
        <p:spPr>
          <a:xfrm>
            <a:off x="6809843" y="2289746"/>
            <a:ext cx="95267" cy="461665"/>
          </a:xfrm>
          <a:prstGeom prst="rect">
            <a:avLst/>
          </a:prstGeom>
        </p:spPr>
        <p:txBody>
          <a:bodyPr vert="horz" wrap="square" lIns="0" tIns="0" rIns="0" bIns="0" rtlCol="0">
            <a:spAutoFit/>
          </a:bodyPr>
          <a:lstStyle/>
          <a:p>
            <a:pPr algn="just" defTabSz="685800"/>
            <a:r>
              <a:rPr sz="750" spc="-4" dirty="0">
                <a:latin typeface="微软雅黑" panose="020B0503020204020204" pitchFamily="34" charset="-122"/>
                <a:cs typeface="微软雅黑" panose="020B0503020204020204" pitchFamily="34" charset="-122"/>
              </a:rPr>
              <a:t>社 区 治 理</a:t>
            </a:r>
            <a:endParaRPr sz="750">
              <a:latin typeface="微软雅黑" panose="020B0503020204020204" pitchFamily="34" charset="-122"/>
              <a:cs typeface="微软雅黑" panose="020B0503020204020204" pitchFamily="34" charset="-122"/>
            </a:endParaRPr>
          </a:p>
        </p:txBody>
      </p:sp>
      <p:sp>
        <p:nvSpPr>
          <p:cNvPr id="65" name="object 65"/>
          <p:cNvSpPr/>
          <p:nvPr/>
        </p:nvSpPr>
        <p:spPr>
          <a:xfrm>
            <a:off x="8130428" y="2293604"/>
            <a:ext cx="284847" cy="417267"/>
          </a:xfrm>
          <a:custGeom>
            <a:avLst/>
            <a:gdLst/>
            <a:ahLst/>
            <a:cxnLst/>
            <a:rect l="l" t="t" r="r" b="b"/>
            <a:pathLst>
              <a:path w="379729" h="556260">
                <a:moveTo>
                  <a:pt x="0" y="556259"/>
                </a:moveTo>
                <a:lnTo>
                  <a:pt x="379475" y="556259"/>
                </a:lnTo>
                <a:lnTo>
                  <a:pt x="379475" y="0"/>
                </a:lnTo>
                <a:lnTo>
                  <a:pt x="0" y="0"/>
                </a:lnTo>
                <a:lnTo>
                  <a:pt x="0" y="556259"/>
                </a:lnTo>
                <a:close/>
              </a:path>
            </a:pathLst>
          </a:custGeom>
          <a:ln w="12700">
            <a:solidFill>
              <a:srgbClr val="D12325"/>
            </a:solidFill>
          </a:ln>
        </p:spPr>
        <p:txBody>
          <a:bodyPr wrap="square" lIns="0" tIns="0" rIns="0" bIns="0" rtlCol="0"/>
          <a:lstStyle/>
          <a:p>
            <a:pPr defTabSz="685800"/>
            <a:endParaRPr sz="1350">
              <a:latin typeface="Calibri" panose="020F0502020204030204"/>
            </a:endParaRPr>
          </a:p>
        </p:txBody>
      </p:sp>
      <p:sp>
        <p:nvSpPr>
          <p:cNvPr id="66" name="object 66"/>
          <p:cNvSpPr txBox="1"/>
          <p:nvPr/>
        </p:nvSpPr>
        <p:spPr>
          <a:xfrm>
            <a:off x="8226456" y="2289746"/>
            <a:ext cx="95267" cy="461665"/>
          </a:xfrm>
          <a:prstGeom prst="rect">
            <a:avLst/>
          </a:prstGeom>
        </p:spPr>
        <p:txBody>
          <a:bodyPr vert="horz" wrap="square" lIns="0" tIns="0" rIns="0" bIns="0" rtlCol="0">
            <a:spAutoFit/>
          </a:bodyPr>
          <a:lstStyle/>
          <a:p>
            <a:pPr algn="just" defTabSz="685800"/>
            <a:r>
              <a:rPr sz="750" spc="-4" dirty="0">
                <a:latin typeface="微软雅黑" panose="020B0503020204020204" pitchFamily="34" charset="-122"/>
                <a:cs typeface="微软雅黑" panose="020B0503020204020204" pitchFamily="34" charset="-122"/>
              </a:rPr>
              <a:t>其 他 应 用</a:t>
            </a:r>
            <a:endParaRPr sz="750">
              <a:latin typeface="微软雅黑" panose="020B0503020204020204" pitchFamily="34" charset="-122"/>
              <a:cs typeface="微软雅黑" panose="020B0503020204020204" pitchFamily="34" charset="-122"/>
            </a:endParaRPr>
          </a:p>
        </p:txBody>
      </p:sp>
      <p:sp>
        <p:nvSpPr>
          <p:cNvPr id="67" name="object 67"/>
          <p:cNvSpPr/>
          <p:nvPr/>
        </p:nvSpPr>
        <p:spPr>
          <a:xfrm>
            <a:off x="387545" y="4166162"/>
            <a:ext cx="4029774" cy="271033"/>
          </a:xfrm>
          <a:custGeom>
            <a:avLst/>
            <a:gdLst/>
            <a:ahLst/>
            <a:cxnLst/>
            <a:rect l="l" t="t" r="r" b="b"/>
            <a:pathLst>
              <a:path w="5372100" h="361314">
                <a:moveTo>
                  <a:pt x="0" y="361188"/>
                </a:moveTo>
                <a:lnTo>
                  <a:pt x="5372100" y="361188"/>
                </a:lnTo>
                <a:lnTo>
                  <a:pt x="5372100" y="0"/>
                </a:lnTo>
                <a:lnTo>
                  <a:pt x="0" y="0"/>
                </a:lnTo>
                <a:lnTo>
                  <a:pt x="0" y="361188"/>
                </a:lnTo>
                <a:close/>
              </a:path>
            </a:pathLst>
          </a:custGeom>
          <a:solidFill>
            <a:srgbClr val="D5DCE4"/>
          </a:solidFill>
        </p:spPr>
        <p:txBody>
          <a:bodyPr wrap="square" lIns="0" tIns="0" rIns="0" bIns="0" rtlCol="0"/>
          <a:lstStyle/>
          <a:p>
            <a:pPr defTabSz="685800"/>
            <a:endParaRPr sz="1350">
              <a:latin typeface="Calibri" panose="020F0502020204030204"/>
            </a:endParaRPr>
          </a:p>
        </p:txBody>
      </p:sp>
      <p:sp>
        <p:nvSpPr>
          <p:cNvPr id="68" name="object 68"/>
          <p:cNvSpPr/>
          <p:nvPr/>
        </p:nvSpPr>
        <p:spPr>
          <a:xfrm>
            <a:off x="424127" y="1014355"/>
            <a:ext cx="8231029" cy="400128"/>
          </a:xfrm>
          <a:prstGeom prst="rect">
            <a:avLst/>
          </a:prstGeom>
          <a:blipFill>
            <a:blip r:embed="rId17" cstate="print"/>
            <a:stretch>
              <a:fillRect/>
            </a:stretch>
          </a:blipFill>
        </p:spPr>
        <p:txBody>
          <a:bodyPr wrap="square" lIns="0" tIns="0" rIns="0" bIns="0" rtlCol="0"/>
          <a:lstStyle/>
          <a:p>
            <a:pPr defTabSz="685800"/>
            <a:endParaRPr sz="1350">
              <a:latin typeface="Calibri" panose="020F0502020204030204"/>
            </a:endParaRPr>
          </a:p>
        </p:txBody>
      </p:sp>
      <p:sp>
        <p:nvSpPr>
          <p:cNvPr id="69" name="object 69"/>
          <p:cNvSpPr/>
          <p:nvPr/>
        </p:nvSpPr>
        <p:spPr>
          <a:xfrm>
            <a:off x="2878574" y="1038391"/>
            <a:ext cx="3322135" cy="396670"/>
          </a:xfrm>
          <a:prstGeom prst="rect">
            <a:avLst/>
          </a:prstGeom>
          <a:blipFill>
            <a:blip r:embed="rId18" cstate="print"/>
            <a:stretch>
              <a:fillRect/>
            </a:stretch>
          </a:blipFill>
        </p:spPr>
        <p:txBody>
          <a:bodyPr wrap="square" lIns="0" tIns="0" rIns="0" bIns="0" rtlCol="0"/>
          <a:lstStyle/>
          <a:p>
            <a:pPr defTabSz="685800"/>
            <a:endParaRPr sz="1350">
              <a:latin typeface="Calibri" panose="020F0502020204030204"/>
            </a:endParaRPr>
          </a:p>
        </p:txBody>
      </p:sp>
      <p:sp>
        <p:nvSpPr>
          <p:cNvPr id="70" name="object 70"/>
          <p:cNvSpPr txBox="1"/>
          <p:nvPr/>
        </p:nvSpPr>
        <p:spPr>
          <a:xfrm>
            <a:off x="464139" y="1025796"/>
            <a:ext cx="8154816" cy="184666"/>
          </a:xfrm>
          <a:prstGeom prst="rect">
            <a:avLst/>
          </a:prstGeom>
          <a:solidFill>
            <a:srgbClr val="12CFD9"/>
          </a:solidFill>
        </p:spPr>
        <p:txBody>
          <a:bodyPr vert="horz" wrap="square" lIns="0" tIns="0" rIns="0" bIns="0" rtlCol="0">
            <a:spAutoFit/>
          </a:bodyPr>
          <a:lstStyle/>
          <a:p>
            <a:pPr marL="2546350" defTabSz="685800"/>
            <a:r>
              <a:rPr sz="1200" b="1" spc="-8" dirty="0">
                <a:latin typeface="微软雅黑" panose="020B0503020204020204" pitchFamily="34" charset="-122"/>
                <a:cs typeface="微软雅黑" panose="020B0503020204020204" pitchFamily="34" charset="-122"/>
              </a:rPr>
              <a:t>终端展示（指挥大厅、手</a:t>
            </a:r>
            <a:r>
              <a:rPr sz="1200" b="1" spc="-4" dirty="0">
                <a:latin typeface="微软雅黑" panose="020B0503020204020204" pitchFamily="34" charset="-122"/>
                <a:cs typeface="微软雅黑" panose="020B0503020204020204" pitchFamily="34" charset="-122"/>
              </a:rPr>
              <a:t>机A</a:t>
            </a:r>
            <a:r>
              <a:rPr sz="1200" b="1" spc="-11" dirty="0">
                <a:latin typeface="微软雅黑" panose="020B0503020204020204" pitchFamily="34" charset="-122"/>
                <a:cs typeface="微软雅黑" panose="020B0503020204020204" pitchFamily="34" charset="-122"/>
              </a:rPr>
              <a:t>PP</a:t>
            </a:r>
            <a:r>
              <a:rPr sz="1200" b="1" dirty="0">
                <a:latin typeface="微软雅黑" panose="020B0503020204020204" pitchFamily="34" charset="-122"/>
                <a:cs typeface="微软雅黑" panose="020B0503020204020204" pitchFamily="34" charset="-122"/>
              </a:rPr>
              <a:t>、</a:t>
            </a:r>
            <a:r>
              <a:rPr sz="1200" b="1" spc="-8" dirty="0">
                <a:latin typeface="微软雅黑" panose="020B0503020204020204" pitchFamily="34" charset="-122"/>
                <a:cs typeface="微软雅黑" panose="020B0503020204020204" pitchFamily="34" charset="-122"/>
              </a:rPr>
              <a:t>W</a:t>
            </a:r>
            <a:r>
              <a:rPr sz="1200" b="1" dirty="0">
                <a:latin typeface="微软雅黑" panose="020B0503020204020204" pitchFamily="34" charset="-122"/>
                <a:cs typeface="微软雅黑" panose="020B0503020204020204" pitchFamily="34" charset="-122"/>
              </a:rPr>
              <a:t>E</a:t>
            </a:r>
            <a:r>
              <a:rPr sz="1200" b="1" spc="-4" dirty="0">
                <a:latin typeface="微软雅黑" panose="020B0503020204020204" pitchFamily="34" charset="-122"/>
                <a:cs typeface="微软雅黑" panose="020B0503020204020204" pitchFamily="34" charset="-122"/>
              </a:rPr>
              <a:t>B</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71" name="object 71"/>
          <p:cNvSpPr txBox="1"/>
          <p:nvPr/>
        </p:nvSpPr>
        <p:spPr>
          <a:xfrm>
            <a:off x="403549" y="1960933"/>
            <a:ext cx="1861508" cy="138499"/>
          </a:xfrm>
          <a:prstGeom prst="rect">
            <a:avLst/>
          </a:prstGeom>
          <a:solidFill>
            <a:srgbClr val="555555"/>
          </a:solidFill>
          <a:ln w="12699">
            <a:solidFill>
              <a:srgbClr val="D12325"/>
            </a:solidFill>
          </a:ln>
        </p:spPr>
        <p:txBody>
          <a:bodyPr vert="horz" wrap="square" lIns="0" tIns="0" rIns="0" bIns="0" rtlCol="0">
            <a:spAutoFit/>
          </a:bodyPr>
          <a:lstStyle/>
          <a:p>
            <a:pPr marL="26035" algn="ctr" defTabSz="685800"/>
            <a:r>
              <a:rPr sz="900" b="1" dirty="0">
                <a:latin typeface="微软雅黑" panose="020B0503020204020204" pitchFamily="34" charset="-122"/>
                <a:cs typeface="微软雅黑" panose="020B0503020204020204" pitchFamily="34" charset="-122"/>
              </a:rPr>
              <a:t>资产管理</a:t>
            </a:r>
            <a:endParaRPr sz="900">
              <a:latin typeface="微软雅黑" panose="020B0503020204020204" pitchFamily="34" charset="-122"/>
              <a:cs typeface="微软雅黑" panose="020B0503020204020204" pitchFamily="34" charset="-122"/>
            </a:endParaRPr>
          </a:p>
        </p:txBody>
      </p:sp>
      <p:sp>
        <p:nvSpPr>
          <p:cNvPr id="72" name="object 72"/>
          <p:cNvSpPr txBox="1"/>
          <p:nvPr/>
        </p:nvSpPr>
        <p:spPr>
          <a:xfrm>
            <a:off x="2460163" y="1959789"/>
            <a:ext cx="1861508" cy="138499"/>
          </a:xfrm>
          <a:prstGeom prst="rect">
            <a:avLst/>
          </a:prstGeom>
          <a:solidFill>
            <a:srgbClr val="555555"/>
          </a:solidFill>
          <a:ln w="12700">
            <a:solidFill>
              <a:srgbClr val="D12325"/>
            </a:solidFill>
          </a:ln>
        </p:spPr>
        <p:txBody>
          <a:bodyPr vert="horz" wrap="square" lIns="0" tIns="0" rIns="0" bIns="0" rtlCol="0">
            <a:spAutoFit/>
          </a:bodyPr>
          <a:lstStyle/>
          <a:p>
            <a:pPr marL="41275" algn="ctr" defTabSz="685800"/>
            <a:r>
              <a:rPr sz="900" b="1" dirty="0">
                <a:latin typeface="微软雅黑" panose="020B0503020204020204" pitchFamily="34" charset="-122"/>
                <a:cs typeface="微软雅黑" panose="020B0503020204020204" pitchFamily="34" charset="-122"/>
              </a:rPr>
              <a:t>物业服务</a:t>
            </a:r>
            <a:endParaRPr sz="900">
              <a:latin typeface="微软雅黑" panose="020B0503020204020204" pitchFamily="34" charset="-122"/>
              <a:cs typeface="微软雅黑" panose="020B0503020204020204" pitchFamily="34" charset="-122"/>
            </a:endParaRPr>
          </a:p>
        </p:txBody>
      </p:sp>
      <p:sp>
        <p:nvSpPr>
          <p:cNvPr id="73" name="object 73"/>
          <p:cNvSpPr txBox="1"/>
          <p:nvPr/>
        </p:nvSpPr>
        <p:spPr>
          <a:xfrm>
            <a:off x="390974" y="2249019"/>
            <a:ext cx="1861508" cy="138499"/>
          </a:xfrm>
          <a:prstGeom prst="rect">
            <a:avLst/>
          </a:prstGeom>
          <a:solidFill>
            <a:srgbClr val="555555"/>
          </a:solidFill>
          <a:ln w="12699">
            <a:solidFill>
              <a:srgbClr val="D12325"/>
            </a:solidFill>
          </a:ln>
        </p:spPr>
        <p:txBody>
          <a:bodyPr vert="horz" wrap="square" lIns="0" tIns="0" rIns="0" bIns="0" rtlCol="0">
            <a:spAutoFit/>
          </a:bodyPr>
          <a:lstStyle/>
          <a:p>
            <a:pPr marL="41275" algn="ctr" defTabSz="685800"/>
            <a:r>
              <a:rPr sz="900" b="1" dirty="0">
                <a:latin typeface="微软雅黑" panose="020B0503020204020204" pitchFamily="34" charset="-122"/>
                <a:cs typeface="微软雅黑" panose="020B0503020204020204" pitchFamily="34" charset="-122"/>
              </a:rPr>
              <a:t>智能客服</a:t>
            </a:r>
            <a:endParaRPr sz="900">
              <a:latin typeface="微软雅黑" panose="020B0503020204020204" pitchFamily="34" charset="-122"/>
              <a:cs typeface="微软雅黑" panose="020B0503020204020204" pitchFamily="34" charset="-122"/>
            </a:endParaRPr>
          </a:p>
        </p:txBody>
      </p:sp>
      <p:sp>
        <p:nvSpPr>
          <p:cNvPr id="74" name="object 74"/>
          <p:cNvSpPr txBox="1"/>
          <p:nvPr/>
        </p:nvSpPr>
        <p:spPr>
          <a:xfrm>
            <a:off x="2464736" y="2249019"/>
            <a:ext cx="1861508" cy="138499"/>
          </a:xfrm>
          <a:prstGeom prst="rect">
            <a:avLst/>
          </a:prstGeom>
          <a:solidFill>
            <a:srgbClr val="555555"/>
          </a:solidFill>
          <a:ln w="12699">
            <a:solidFill>
              <a:srgbClr val="D12325"/>
            </a:solidFill>
          </a:ln>
        </p:spPr>
        <p:txBody>
          <a:bodyPr vert="horz" wrap="square" lIns="0" tIns="0" rIns="0" bIns="0" rtlCol="0">
            <a:spAutoFit/>
          </a:bodyPr>
          <a:lstStyle/>
          <a:p>
            <a:pPr marL="41275" algn="ctr" defTabSz="685800"/>
            <a:r>
              <a:rPr sz="900" b="1" dirty="0">
                <a:latin typeface="微软雅黑" panose="020B0503020204020204" pitchFamily="34" charset="-122"/>
                <a:cs typeface="微软雅黑" panose="020B0503020204020204" pitchFamily="34" charset="-122"/>
              </a:rPr>
              <a:t>垃圾管理</a:t>
            </a:r>
            <a:endParaRPr sz="900">
              <a:latin typeface="微软雅黑" panose="020B0503020204020204" pitchFamily="34" charset="-122"/>
              <a:cs typeface="微软雅黑" panose="020B0503020204020204" pitchFamily="34" charset="-122"/>
            </a:endParaRPr>
          </a:p>
        </p:txBody>
      </p:sp>
      <p:sp>
        <p:nvSpPr>
          <p:cNvPr id="75" name="object 75"/>
          <p:cNvSpPr txBox="1"/>
          <p:nvPr/>
        </p:nvSpPr>
        <p:spPr>
          <a:xfrm>
            <a:off x="400120" y="2529103"/>
            <a:ext cx="1861508" cy="138499"/>
          </a:xfrm>
          <a:prstGeom prst="rect">
            <a:avLst/>
          </a:prstGeom>
          <a:solidFill>
            <a:srgbClr val="555555"/>
          </a:solidFill>
          <a:ln w="12700">
            <a:solidFill>
              <a:srgbClr val="D12325"/>
            </a:solidFill>
          </a:ln>
        </p:spPr>
        <p:txBody>
          <a:bodyPr vert="horz" wrap="square" lIns="0" tIns="0" rIns="0" bIns="0" rtlCol="0">
            <a:spAutoFit/>
          </a:bodyPr>
          <a:lstStyle/>
          <a:p>
            <a:pPr marL="41275" algn="ctr" defTabSz="685800"/>
            <a:r>
              <a:rPr sz="900" b="1" spc="-4" dirty="0">
                <a:latin typeface="微软雅黑" panose="020B0503020204020204" pitchFamily="34" charset="-122"/>
                <a:cs typeface="微软雅黑" panose="020B0503020204020204" pitchFamily="34" charset="-122"/>
              </a:rPr>
              <a:t>能效管理</a:t>
            </a:r>
            <a:endParaRPr sz="900">
              <a:latin typeface="微软雅黑" panose="020B0503020204020204" pitchFamily="34" charset="-122"/>
              <a:cs typeface="微软雅黑" panose="020B0503020204020204" pitchFamily="34" charset="-122"/>
            </a:endParaRPr>
          </a:p>
        </p:txBody>
      </p:sp>
      <p:sp>
        <p:nvSpPr>
          <p:cNvPr id="76" name="object 76"/>
          <p:cNvSpPr txBox="1"/>
          <p:nvPr/>
        </p:nvSpPr>
        <p:spPr>
          <a:xfrm>
            <a:off x="2476168" y="2522244"/>
            <a:ext cx="1861508" cy="138499"/>
          </a:xfrm>
          <a:prstGeom prst="rect">
            <a:avLst/>
          </a:prstGeom>
          <a:solidFill>
            <a:srgbClr val="555555"/>
          </a:solidFill>
          <a:ln w="12699">
            <a:solidFill>
              <a:srgbClr val="D12325"/>
            </a:solidFill>
          </a:ln>
        </p:spPr>
        <p:txBody>
          <a:bodyPr vert="horz" wrap="square" lIns="0" tIns="0" rIns="0" bIns="0" rtlCol="0">
            <a:spAutoFit/>
          </a:bodyPr>
          <a:lstStyle/>
          <a:p>
            <a:pPr marL="41910" algn="ctr" defTabSz="685800"/>
            <a:r>
              <a:rPr sz="900" b="1" dirty="0">
                <a:latin typeface="微软雅黑" panose="020B0503020204020204" pitchFamily="34" charset="-122"/>
                <a:cs typeface="微软雅黑" panose="020B0503020204020204" pitchFamily="34" charset="-122"/>
              </a:rPr>
              <a:t>高效办公</a:t>
            </a:r>
            <a:endParaRPr sz="900">
              <a:latin typeface="微软雅黑" panose="020B0503020204020204" pitchFamily="34" charset="-122"/>
              <a:cs typeface="微软雅黑" panose="020B0503020204020204" pitchFamily="34" charset="-122"/>
            </a:endParaRPr>
          </a:p>
        </p:txBody>
      </p:sp>
      <p:sp>
        <p:nvSpPr>
          <p:cNvPr id="77" name="object 77"/>
          <p:cNvSpPr/>
          <p:nvPr/>
        </p:nvSpPr>
        <p:spPr>
          <a:xfrm>
            <a:off x="3059199" y="3269895"/>
            <a:ext cx="285800" cy="291516"/>
          </a:xfrm>
          <a:custGeom>
            <a:avLst/>
            <a:gdLst/>
            <a:ahLst/>
            <a:cxnLst/>
            <a:rect l="l" t="t" r="r" b="b"/>
            <a:pathLst>
              <a:path w="381000" h="388620">
                <a:moveTo>
                  <a:pt x="355218" y="0"/>
                </a:moveTo>
                <a:lnTo>
                  <a:pt x="25821" y="0"/>
                </a:lnTo>
                <a:lnTo>
                  <a:pt x="12629" y="3793"/>
                </a:lnTo>
                <a:lnTo>
                  <a:pt x="3378" y="13801"/>
                </a:lnTo>
                <a:lnTo>
                  <a:pt x="0" y="278477"/>
                </a:lnTo>
                <a:lnTo>
                  <a:pt x="3571" y="292525"/>
                </a:lnTo>
                <a:lnTo>
                  <a:pt x="12981" y="302377"/>
                </a:lnTo>
                <a:lnTo>
                  <a:pt x="151803" y="305940"/>
                </a:lnTo>
                <a:lnTo>
                  <a:pt x="152053" y="310091"/>
                </a:lnTo>
                <a:lnTo>
                  <a:pt x="151626" y="320447"/>
                </a:lnTo>
                <a:lnTo>
                  <a:pt x="148893" y="333863"/>
                </a:lnTo>
                <a:lnTo>
                  <a:pt x="142221" y="347198"/>
                </a:lnTo>
                <a:lnTo>
                  <a:pt x="129981" y="357307"/>
                </a:lnTo>
                <a:lnTo>
                  <a:pt x="112246" y="387783"/>
                </a:lnTo>
                <a:lnTo>
                  <a:pt x="150050" y="388581"/>
                </a:lnTo>
                <a:lnTo>
                  <a:pt x="265225" y="388619"/>
                </a:lnTo>
                <a:lnTo>
                  <a:pt x="266444" y="361074"/>
                </a:lnTo>
                <a:lnTo>
                  <a:pt x="247993" y="357106"/>
                </a:lnTo>
                <a:lnTo>
                  <a:pt x="236653" y="347160"/>
                </a:lnTo>
                <a:lnTo>
                  <a:pt x="230758" y="334155"/>
                </a:lnTo>
                <a:lnTo>
                  <a:pt x="228645" y="321012"/>
                </a:lnTo>
                <a:lnTo>
                  <a:pt x="228701" y="310091"/>
                </a:lnTo>
                <a:lnTo>
                  <a:pt x="229101" y="305983"/>
                </a:lnTo>
                <a:lnTo>
                  <a:pt x="355122" y="305940"/>
                </a:lnTo>
                <a:lnTo>
                  <a:pt x="368366" y="302145"/>
                </a:lnTo>
                <a:lnTo>
                  <a:pt x="373843" y="296237"/>
                </a:lnTo>
                <a:lnTo>
                  <a:pt x="196171" y="296237"/>
                </a:lnTo>
                <a:lnTo>
                  <a:pt x="181781" y="292808"/>
                </a:lnTo>
                <a:lnTo>
                  <a:pt x="172166" y="283414"/>
                </a:lnTo>
                <a:lnTo>
                  <a:pt x="169036" y="272288"/>
                </a:lnTo>
                <a:lnTo>
                  <a:pt x="173927" y="259349"/>
                </a:lnTo>
                <a:lnTo>
                  <a:pt x="185535" y="251878"/>
                </a:lnTo>
                <a:lnTo>
                  <a:pt x="378147" y="251878"/>
                </a:lnTo>
                <a:lnTo>
                  <a:pt x="378277" y="241681"/>
                </a:lnTo>
                <a:lnTo>
                  <a:pt x="25821" y="241681"/>
                </a:lnTo>
                <a:lnTo>
                  <a:pt x="25780" y="30617"/>
                </a:lnTo>
                <a:lnTo>
                  <a:pt x="380960" y="30607"/>
                </a:lnTo>
                <a:lnTo>
                  <a:pt x="380999" y="27592"/>
                </a:lnTo>
                <a:lnTo>
                  <a:pt x="377444" y="13484"/>
                </a:lnTo>
                <a:lnTo>
                  <a:pt x="368075" y="3604"/>
                </a:lnTo>
                <a:lnTo>
                  <a:pt x="355218" y="0"/>
                </a:lnTo>
                <a:close/>
              </a:path>
              <a:path w="381000" h="388620">
                <a:moveTo>
                  <a:pt x="378147" y="251878"/>
                </a:moveTo>
                <a:lnTo>
                  <a:pt x="185535" y="251878"/>
                </a:lnTo>
                <a:lnTo>
                  <a:pt x="201552" y="254223"/>
                </a:lnTo>
                <a:lnTo>
                  <a:pt x="211726" y="262023"/>
                </a:lnTo>
                <a:lnTo>
                  <a:pt x="211121" y="279099"/>
                </a:lnTo>
                <a:lnTo>
                  <a:pt x="205217" y="290593"/>
                </a:lnTo>
                <a:lnTo>
                  <a:pt x="196171" y="296237"/>
                </a:lnTo>
                <a:lnTo>
                  <a:pt x="373843" y="296237"/>
                </a:lnTo>
                <a:lnTo>
                  <a:pt x="377635" y="292147"/>
                </a:lnTo>
                <a:lnTo>
                  <a:pt x="378147" y="251878"/>
                </a:lnTo>
                <a:close/>
              </a:path>
              <a:path w="381000" h="388620">
                <a:moveTo>
                  <a:pt x="380960" y="30607"/>
                </a:moveTo>
                <a:lnTo>
                  <a:pt x="352256" y="30607"/>
                </a:lnTo>
                <a:lnTo>
                  <a:pt x="352297" y="241681"/>
                </a:lnTo>
                <a:lnTo>
                  <a:pt x="378277" y="241681"/>
                </a:lnTo>
                <a:lnTo>
                  <a:pt x="380960" y="30607"/>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78" name="object 78"/>
          <p:cNvSpPr/>
          <p:nvPr/>
        </p:nvSpPr>
        <p:spPr>
          <a:xfrm>
            <a:off x="4299570" y="3269895"/>
            <a:ext cx="284847" cy="292945"/>
          </a:xfrm>
          <a:custGeom>
            <a:avLst/>
            <a:gdLst/>
            <a:ahLst/>
            <a:cxnLst/>
            <a:rect l="l" t="t" r="r" b="b"/>
            <a:pathLst>
              <a:path w="379729" h="390525">
                <a:moveTo>
                  <a:pt x="353821" y="0"/>
                </a:moveTo>
                <a:lnTo>
                  <a:pt x="25694" y="0"/>
                </a:lnTo>
                <a:lnTo>
                  <a:pt x="12593" y="3825"/>
                </a:lnTo>
                <a:lnTo>
                  <a:pt x="3376" y="13892"/>
                </a:lnTo>
                <a:lnTo>
                  <a:pt x="0" y="279493"/>
                </a:lnTo>
                <a:lnTo>
                  <a:pt x="3548" y="293632"/>
                </a:lnTo>
                <a:lnTo>
                  <a:pt x="12881" y="303573"/>
                </a:lnTo>
                <a:lnTo>
                  <a:pt x="151178" y="307210"/>
                </a:lnTo>
                <a:lnTo>
                  <a:pt x="151424" y="311371"/>
                </a:lnTo>
                <a:lnTo>
                  <a:pt x="150999" y="321751"/>
                </a:lnTo>
                <a:lnTo>
                  <a:pt x="148275" y="335199"/>
                </a:lnTo>
                <a:lnTo>
                  <a:pt x="141624" y="348564"/>
                </a:lnTo>
                <a:lnTo>
                  <a:pt x="129420" y="358696"/>
                </a:lnTo>
                <a:lnTo>
                  <a:pt x="111745" y="389289"/>
                </a:lnTo>
                <a:lnTo>
                  <a:pt x="149454" y="390105"/>
                </a:lnTo>
                <a:lnTo>
                  <a:pt x="264142" y="390143"/>
                </a:lnTo>
                <a:lnTo>
                  <a:pt x="265301" y="362474"/>
                </a:lnTo>
                <a:lnTo>
                  <a:pt x="246940" y="358487"/>
                </a:lnTo>
                <a:lnTo>
                  <a:pt x="235668" y="348499"/>
                </a:lnTo>
                <a:lnTo>
                  <a:pt x="229824" y="335445"/>
                </a:lnTo>
                <a:lnTo>
                  <a:pt x="227742" y="322262"/>
                </a:lnTo>
                <a:lnTo>
                  <a:pt x="227810" y="311371"/>
                </a:lnTo>
                <a:lnTo>
                  <a:pt x="228213" y="307248"/>
                </a:lnTo>
                <a:lnTo>
                  <a:pt x="353737" y="307210"/>
                </a:lnTo>
                <a:lnTo>
                  <a:pt x="366855" y="303394"/>
                </a:lnTo>
                <a:lnTo>
                  <a:pt x="372393" y="297363"/>
                </a:lnTo>
                <a:lnTo>
                  <a:pt x="195430" y="297363"/>
                </a:lnTo>
                <a:lnTo>
                  <a:pt x="181038" y="293934"/>
                </a:lnTo>
                <a:lnTo>
                  <a:pt x="171479" y="284515"/>
                </a:lnTo>
                <a:lnTo>
                  <a:pt x="168401" y="273431"/>
                </a:lnTo>
                <a:lnTo>
                  <a:pt x="173222" y="260374"/>
                </a:lnTo>
                <a:lnTo>
                  <a:pt x="184715" y="252800"/>
                </a:lnTo>
                <a:lnTo>
                  <a:pt x="376602" y="252800"/>
                </a:lnTo>
                <a:lnTo>
                  <a:pt x="376731" y="242697"/>
                </a:lnTo>
                <a:lnTo>
                  <a:pt x="25694" y="242697"/>
                </a:lnTo>
                <a:lnTo>
                  <a:pt x="25653" y="30748"/>
                </a:lnTo>
                <a:lnTo>
                  <a:pt x="379436" y="30734"/>
                </a:lnTo>
                <a:lnTo>
                  <a:pt x="379475" y="27719"/>
                </a:lnTo>
                <a:lnTo>
                  <a:pt x="375926" y="13580"/>
                </a:lnTo>
                <a:lnTo>
                  <a:pt x="366594" y="3639"/>
                </a:lnTo>
                <a:lnTo>
                  <a:pt x="353821" y="0"/>
                </a:lnTo>
                <a:close/>
              </a:path>
              <a:path w="379729" h="390525">
                <a:moveTo>
                  <a:pt x="376602" y="252800"/>
                </a:moveTo>
                <a:lnTo>
                  <a:pt x="184715" y="252800"/>
                </a:lnTo>
                <a:lnTo>
                  <a:pt x="200639" y="255144"/>
                </a:lnTo>
                <a:lnTo>
                  <a:pt x="210794" y="262988"/>
                </a:lnTo>
                <a:lnTo>
                  <a:pt x="210228" y="280148"/>
                </a:lnTo>
                <a:lnTo>
                  <a:pt x="204383" y="291687"/>
                </a:lnTo>
                <a:lnTo>
                  <a:pt x="195430" y="297363"/>
                </a:lnTo>
                <a:lnTo>
                  <a:pt x="372393" y="297363"/>
                </a:lnTo>
                <a:lnTo>
                  <a:pt x="376084" y="293343"/>
                </a:lnTo>
                <a:lnTo>
                  <a:pt x="376602" y="252800"/>
                </a:lnTo>
                <a:close/>
              </a:path>
              <a:path w="379729" h="390525">
                <a:moveTo>
                  <a:pt x="379436" y="30734"/>
                </a:moveTo>
                <a:lnTo>
                  <a:pt x="350859" y="30734"/>
                </a:lnTo>
                <a:lnTo>
                  <a:pt x="350900" y="242697"/>
                </a:lnTo>
                <a:lnTo>
                  <a:pt x="376731" y="242697"/>
                </a:lnTo>
                <a:lnTo>
                  <a:pt x="379436" y="30734"/>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79" name="object 79"/>
          <p:cNvSpPr txBox="1"/>
          <p:nvPr/>
        </p:nvSpPr>
        <p:spPr>
          <a:xfrm>
            <a:off x="3760551" y="3745602"/>
            <a:ext cx="1154630" cy="323165"/>
          </a:xfrm>
          <a:prstGeom prst="rect">
            <a:avLst/>
          </a:prstGeom>
        </p:spPr>
        <p:txBody>
          <a:bodyPr vert="horz" wrap="square" lIns="0" tIns="0" rIns="0" bIns="0" rtlCol="0">
            <a:spAutoFit/>
          </a:bodyPr>
          <a:lstStyle/>
          <a:p>
            <a:pPr marL="43180" marR="3810" indent="-34290" defTabSz="685800"/>
            <a:r>
              <a:rPr sz="1050" b="1" spc="-4" dirty="0">
                <a:latin typeface="黑体" panose="02010609060101010101" charset="-122"/>
                <a:cs typeface="黑体" panose="02010609060101010101" charset="-122"/>
              </a:rPr>
              <a:t>基于智</a:t>
            </a:r>
            <a:r>
              <a:rPr sz="1050" b="1" spc="-15" dirty="0">
                <a:latin typeface="黑体" panose="02010609060101010101" charset="-122"/>
                <a:cs typeface="黑体" panose="02010609060101010101" charset="-122"/>
              </a:rPr>
              <a:t>能</a:t>
            </a:r>
            <a:r>
              <a:rPr sz="1050" b="1" spc="-4" dirty="0">
                <a:latin typeface="黑体" panose="02010609060101010101" charset="-122"/>
                <a:cs typeface="黑体" panose="02010609060101010101" charset="-122"/>
              </a:rPr>
              <a:t>物联</a:t>
            </a:r>
            <a:r>
              <a:rPr sz="1050" b="1" spc="-11" dirty="0">
                <a:latin typeface="黑体" panose="02010609060101010101" charset="-122"/>
                <a:cs typeface="黑体" panose="02010609060101010101" charset="-122"/>
              </a:rPr>
              <a:t>+</a:t>
            </a:r>
            <a:r>
              <a:rPr sz="1050" b="1" spc="-4" dirty="0">
                <a:latin typeface="黑体" panose="02010609060101010101" charset="-122"/>
                <a:cs typeface="黑体" panose="02010609060101010101" charset="-122"/>
              </a:rPr>
              <a:t>数字 孪生的</a:t>
            </a:r>
            <a:r>
              <a:rPr sz="1050" b="1" spc="-15" dirty="0">
                <a:latin typeface="黑体" panose="02010609060101010101" charset="-122"/>
                <a:cs typeface="黑体" panose="02010609060101010101" charset="-122"/>
              </a:rPr>
              <a:t>云</a:t>
            </a:r>
            <a:r>
              <a:rPr sz="1050" b="1" spc="-4" dirty="0">
                <a:latin typeface="黑体" panose="02010609060101010101" charset="-122"/>
                <a:cs typeface="黑体" panose="02010609060101010101" charset="-122"/>
              </a:rPr>
              <a:t>边端</a:t>
            </a:r>
            <a:r>
              <a:rPr sz="1050" b="1" spc="-15" dirty="0">
                <a:latin typeface="黑体" panose="02010609060101010101" charset="-122"/>
                <a:cs typeface="黑体" panose="02010609060101010101" charset="-122"/>
              </a:rPr>
              <a:t>协</a:t>
            </a:r>
            <a:r>
              <a:rPr sz="1050" b="1" spc="-4" dirty="0">
                <a:latin typeface="黑体" panose="02010609060101010101" charset="-122"/>
                <a:cs typeface="黑体" panose="02010609060101010101" charset="-122"/>
              </a:rPr>
              <a:t>同</a:t>
            </a:r>
            <a:endParaRPr sz="1050">
              <a:latin typeface="黑体" panose="02010609060101010101" charset="-122"/>
              <a:cs typeface="黑体" panose="02010609060101010101" charset="-122"/>
            </a:endParaRPr>
          </a:p>
        </p:txBody>
      </p:sp>
      <p:sp>
        <p:nvSpPr>
          <p:cNvPr id="80" name="object 80"/>
          <p:cNvSpPr/>
          <p:nvPr/>
        </p:nvSpPr>
        <p:spPr>
          <a:xfrm>
            <a:off x="5515933" y="3276754"/>
            <a:ext cx="284847" cy="291516"/>
          </a:xfrm>
          <a:custGeom>
            <a:avLst/>
            <a:gdLst/>
            <a:ahLst/>
            <a:cxnLst/>
            <a:rect l="l" t="t" r="r" b="b"/>
            <a:pathLst>
              <a:path w="379729" h="388620">
                <a:moveTo>
                  <a:pt x="353821" y="0"/>
                </a:moveTo>
                <a:lnTo>
                  <a:pt x="25694" y="0"/>
                </a:lnTo>
                <a:lnTo>
                  <a:pt x="12565" y="3809"/>
                </a:lnTo>
                <a:lnTo>
                  <a:pt x="3343" y="13858"/>
                </a:lnTo>
                <a:lnTo>
                  <a:pt x="0" y="278477"/>
                </a:lnTo>
                <a:lnTo>
                  <a:pt x="3582" y="292554"/>
                </a:lnTo>
                <a:lnTo>
                  <a:pt x="12995" y="302409"/>
                </a:lnTo>
                <a:lnTo>
                  <a:pt x="151181" y="305941"/>
                </a:lnTo>
                <a:lnTo>
                  <a:pt x="151426" y="310101"/>
                </a:lnTo>
                <a:lnTo>
                  <a:pt x="150996" y="320478"/>
                </a:lnTo>
                <a:lnTo>
                  <a:pt x="148259" y="333916"/>
                </a:lnTo>
                <a:lnTo>
                  <a:pt x="141579" y="347260"/>
                </a:lnTo>
                <a:lnTo>
                  <a:pt x="129323" y="357354"/>
                </a:lnTo>
                <a:lnTo>
                  <a:pt x="111723" y="387803"/>
                </a:lnTo>
                <a:lnTo>
                  <a:pt x="149448" y="388582"/>
                </a:lnTo>
                <a:lnTo>
                  <a:pt x="264142" y="388619"/>
                </a:lnTo>
                <a:lnTo>
                  <a:pt x="265302" y="361074"/>
                </a:lnTo>
                <a:lnTo>
                  <a:pt x="246922" y="357088"/>
                </a:lnTo>
                <a:lnTo>
                  <a:pt x="235649" y="347104"/>
                </a:lnTo>
                <a:lnTo>
                  <a:pt x="229810" y="334061"/>
                </a:lnTo>
                <a:lnTo>
                  <a:pt x="227738" y="320899"/>
                </a:lnTo>
                <a:lnTo>
                  <a:pt x="227807" y="310101"/>
                </a:lnTo>
                <a:lnTo>
                  <a:pt x="228214" y="305972"/>
                </a:lnTo>
                <a:lnTo>
                  <a:pt x="353736" y="305941"/>
                </a:lnTo>
                <a:lnTo>
                  <a:pt x="366912" y="302126"/>
                </a:lnTo>
                <a:lnTo>
                  <a:pt x="372296" y="296274"/>
                </a:lnTo>
                <a:lnTo>
                  <a:pt x="195229" y="296274"/>
                </a:lnTo>
                <a:lnTo>
                  <a:pt x="180921" y="292771"/>
                </a:lnTo>
                <a:lnTo>
                  <a:pt x="171407" y="283260"/>
                </a:lnTo>
                <a:lnTo>
                  <a:pt x="168401" y="272288"/>
                </a:lnTo>
                <a:lnTo>
                  <a:pt x="173272" y="259318"/>
                </a:lnTo>
                <a:lnTo>
                  <a:pt x="184864" y="251855"/>
                </a:lnTo>
                <a:lnTo>
                  <a:pt x="376655" y="251855"/>
                </a:lnTo>
                <a:lnTo>
                  <a:pt x="376783" y="241681"/>
                </a:lnTo>
                <a:lnTo>
                  <a:pt x="25694" y="241681"/>
                </a:lnTo>
                <a:lnTo>
                  <a:pt x="25653" y="30617"/>
                </a:lnTo>
                <a:lnTo>
                  <a:pt x="379437" y="30607"/>
                </a:lnTo>
                <a:lnTo>
                  <a:pt x="379475" y="27592"/>
                </a:lnTo>
                <a:lnTo>
                  <a:pt x="375909" y="13456"/>
                </a:lnTo>
                <a:lnTo>
                  <a:pt x="366536" y="3572"/>
                </a:lnTo>
                <a:lnTo>
                  <a:pt x="353821" y="0"/>
                </a:lnTo>
                <a:close/>
              </a:path>
              <a:path w="379729" h="388620">
                <a:moveTo>
                  <a:pt x="376655" y="251855"/>
                </a:moveTo>
                <a:lnTo>
                  <a:pt x="184864" y="251855"/>
                </a:lnTo>
                <a:lnTo>
                  <a:pt x="200792" y="254244"/>
                </a:lnTo>
                <a:lnTo>
                  <a:pt x="210913" y="262125"/>
                </a:lnTo>
                <a:lnTo>
                  <a:pt x="210245" y="279202"/>
                </a:lnTo>
                <a:lnTo>
                  <a:pt x="204286" y="290681"/>
                </a:lnTo>
                <a:lnTo>
                  <a:pt x="195229" y="296274"/>
                </a:lnTo>
                <a:lnTo>
                  <a:pt x="372296" y="296274"/>
                </a:lnTo>
                <a:lnTo>
                  <a:pt x="376149" y="292084"/>
                </a:lnTo>
                <a:lnTo>
                  <a:pt x="376655" y="251855"/>
                </a:lnTo>
                <a:close/>
              </a:path>
              <a:path w="379729" h="388620">
                <a:moveTo>
                  <a:pt x="379437" y="30607"/>
                </a:moveTo>
                <a:lnTo>
                  <a:pt x="350859" y="30607"/>
                </a:lnTo>
                <a:lnTo>
                  <a:pt x="350900" y="241681"/>
                </a:lnTo>
                <a:lnTo>
                  <a:pt x="376783" y="241681"/>
                </a:lnTo>
                <a:lnTo>
                  <a:pt x="379437" y="30607"/>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81" name="object 81"/>
          <p:cNvSpPr txBox="1"/>
          <p:nvPr/>
        </p:nvSpPr>
        <p:spPr>
          <a:xfrm>
            <a:off x="5085899" y="3766180"/>
            <a:ext cx="1154630" cy="323165"/>
          </a:xfrm>
          <a:prstGeom prst="rect">
            <a:avLst/>
          </a:prstGeom>
        </p:spPr>
        <p:txBody>
          <a:bodyPr vert="horz" wrap="square" lIns="0" tIns="0" rIns="0" bIns="0" rtlCol="0">
            <a:spAutoFit/>
          </a:bodyPr>
          <a:lstStyle/>
          <a:p>
            <a:pPr marL="109855" marR="3810" indent="-100965" defTabSz="685800"/>
            <a:r>
              <a:rPr sz="1050" b="1" spc="-4" dirty="0">
                <a:latin typeface="黑体" panose="02010609060101010101" charset="-122"/>
                <a:cs typeface="黑体" panose="02010609060101010101" charset="-122"/>
              </a:rPr>
              <a:t>基于智</a:t>
            </a:r>
            <a:r>
              <a:rPr sz="1050" b="1" spc="-15" dirty="0">
                <a:latin typeface="黑体" panose="02010609060101010101" charset="-122"/>
                <a:cs typeface="黑体" panose="02010609060101010101" charset="-122"/>
              </a:rPr>
              <a:t>能</a:t>
            </a:r>
            <a:r>
              <a:rPr sz="1050" b="1" spc="-4" dirty="0">
                <a:latin typeface="黑体" panose="02010609060101010101" charset="-122"/>
                <a:cs typeface="黑体" panose="02010609060101010101" charset="-122"/>
              </a:rPr>
              <a:t>物联</a:t>
            </a:r>
            <a:r>
              <a:rPr sz="1050" b="1" spc="-11" dirty="0">
                <a:latin typeface="黑体" panose="02010609060101010101" charset="-122"/>
                <a:cs typeface="黑体" panose="02010609060101010101" charset="-122"/>
              </a:rPr>
              <a:t>+</a:t>
            </a:r>
            <a:r>
              <a:rPr sz="1050" b="1" spc="-4" dirty="0">
                <a:latin typeface="黑体" panose="02010609060101010101" charset="-122"/>
                <a:cs typeface="黑体" panose="02010609060101010101" charset="-122"/>
              </a:rPr>
              <a:t>数字 孪生的</a:t>
            </a:r>
            <a:r>
              <a:rPr sz="1050" b="1" spc="-15" dirty="0">
                <a:latin typeface="黑体" panose="02010609060101010101" charset="-122"/>
                <a:cs typeface="黑体" panose="02010609060101010101" charset="-122"/>
              </a:rPr>
              <a:t>资</a:t>
            </a:r>
            <a:r>
              <a:rPr sz="1050" b="1" spc="-4" dirty="0">
                <a:latin typeface="黑体" panose="02010609060101010101" charset="-122"/>
                <a:cs typeface="黑体" panose="02010609060101010101" charset="-122"/>
              </a:rPr>
              <a:t>源配管</a:t>
            </a:r>
            <a:endParaRPr sz="1050">
              <a:latin typeface="黑体" panose="02010609060101010101" charset="-122"/>
              <a:cs typeface="黑体" panose="02010609060101010101" charset="-122"/>
            </a:endParaRPr>
          </a:p>
        </p:txBody>
      </p:sp>
      <p:sp>
        <p:nvSpPr>
          <p:cNvPr id="82" name="object 82"/>
          <p:cNvSpPr/>
          <p:nvPr/>
        </p:nvSpPr>
        <p:spPr>
          <a:xfrm>
            <a:off x="6798601" y="3285900"/>
            <a:ext cx="284847" cy="291516"/>
          </a:xfrm>
          <a:custGeom>
            <a:avLst/>
            <a:gdLst/>
            <a:ahLst/>
            <a:cxnLst/>
            <a:rect l="l" t="t" r="r" b="b"/>
            <a:pathLst>
              <a:path w="379729" h="388620">
                <a:moveTo>
                  <a:pt x="353821" y="0"/>
                </a:moveTo>
                <a:lnTo>
                  <a:pt x="25694" y="0"/>
                </a:lnTo>
                <a:lnTo>
                  <a:pt x="12565" y="3809"/>
                </a:lnTo>
                <a:lnTo>
                  <a:pt x="3343" y="13858"/>
                </a:lnTo>
                <a:lnTo>
                  <a:pt x="0" y="278477"/>
                </a:lnTo>
                <a:lnTo>
                  <a:pt x="3582" y="292554"/>
                </a:lnTo>
                <a:lnTo>
                  <a:pt x="12995" y="302409"/>
                </a:lnTo>
                <a:lnTo>
                  <a:pt x="151181" y="305941"/>
                </a:lnTo>
                <a:lnTo>
                  <a:pt x="151426" y="310101"/>
                </a:lnTo>
                <a:lnTo>
                  <a:pt x="150996" y="320478"/>
                </a:lnTo>
                <a:lnTo>
                  <a:pt x="148259" y="333916"/>
                </a:lnTo>
                <a:lnTo>
                  <a:pt x="141579" y="347260"/>
                </a:lnTo>
                <a:lnTo>
                  <a:pt x="129323" y="357354"/>
                </a:lnTo>
                <a:lnTo>
                  <a:pt x="111723" y="387803"/>
                </a:lnTo>
                <a:lnTo>
                  <a:pt x="149448" y="388582"/>
                </a:lnTo>
                <a:lnTo>
                  <a:pt x="264142" y="388619"/>
                </a:lnTo>
                <a:lnTo>
                  <a:pt x="265302" y="361074"/>
                </a:lnTo>
                <a:lnTo>
                  <a:pt x="246922" y="357088"/>
                </a:lnTo>
                <a:lnTo>
                  <a:pt x="235649" y="347104"/>
                </a:lnTo>
                <a:lnTo>
                  <a:pt x="229810" y="334061"/>
                </a:lnTo>
                <a:lnTo>
                  <a:pt x="227738" y="320899"/>
                </a:lnTo>
                <a:lnTo>
                  <a:pt x="227807" y="310101"/>
                </a:lnTo>
                <a:lnTo>
                  <a:pt x="228214" y="305972"/>
                </a:lnTo>
                <a:lnTo>
                  <a:pt x="353736" y="305941"/>
                </a:lnTo>
                <a:lnTo>
                  <a:pt x="366912" y="302126"/>
                </a:lnTo>
                <a:lnTo>
                  <a:pt x="372296" y="296274"/>
                </a:lnTo>
                <a:lnTo>
                  <a:pt x="195229" y="296274"/>
                </a:lnTo>
                <a:lnTo>
                  <a:pt x="180921" y="292771"/>
                </a:lnTo>
                <a:lnTo>
                  <a:pt x="171407" y="283260"/>
                </a:lnTo>
                <a:lnTo>
                  <a:pt x="168401" y="272288"/>
                </a:lnTo>
                <a:lnTo>
                  <a:pt x="173272" y="259318"/>
                </a:lnTo>
                <a:lnTo>
                  <a:pt x="184864" y="251855"/>
                </a:lnTo>
                <a:lnTo>
                  <a:pt x="376655" y="251855"/>
                </a:lnTo>
                <a:lnTo>
                  <a:pt x="376783" y="241681"/>
                </a:lnTo>
                <a:lnTo>
                  <a:pt x="25694" y="241681"/>
                </a:lnTo>
                <a:lnTo>
                  <a:pt x="25653" y="30617"/>
                </a:lnTo>
                <a:lnTo>
                  <a:pt x="379437" y="30607"/>
                </a:lnTo>
                <a:lnTo>
                  <a:pt x="379475" y="27592"/>
                </a:lnTo>
                <a:lnTo>
                  <a:pt x="375909" y="13456"/>
                </a:lnTo>
                <a:lnTo>
                  <a:pt x="366536" y="3572"/>
                </a:lnTo>
                <a:lnTo>
                  <a:pt x="353821" y="0"/>
                </a:lnTo>
                <a:close/>
              </a:path>
              <a:path w="379729" h="388620">
                <a:moveTo>
                  <a:pt x="376655" y="251855"/>
                </a:moveTo>
                <a:lnTo>
                  <a:pt x="184864" y="251855"/>
                </a:lnTo>
                <a:lnTo>
                  <a:pt x="200792" y="254244"/>
                </a:lnTo>
                <a:lnTo>
                  <a:pt x="210913" y="262125"/>
                </a:lnTo>
                <a:lnTo>
                  <a:pt x="210245" y="279202"/>
                </a:lnTo>
                <a:lnTo>
                  <a:pt x="204286" y="290681"/>
                </a:lnTo>
                <a:lnTo>
                  <a:pt x="195229" y="296274"/>
                </a:lnTo>
                <a:lnTo>
                  <a:pt x="372296" y="296274"/>
                </a:lnTo>
                <a:lnTo>
                  <a:pt x="376149" y="292084"/>
                </a:lnTo>
                <a:lnTo>
                  <a:pt x="376655" y="251855"/>
                </a:lnTo>
                <a:close/>
              </a:path>
              <a:path w="379729" h="388620">
                <a:moveTo>
                  <a:pt x="379437" y="30607"/>
                </a:moveTo>
                <a:lnTo>
                  <a:pt x="350859" y="30607"/>
                </a:lnTo>
                <a:lnTo>
                  <a:pt x="350900" y="241681"/>
                </a:lnTo>
                <a:lnTo>
                  <a:pt x="376783" y="241681"/>
                </a:lnTo>
                <a:lnTo>
                  <a:pt x="379437" y="30607"/>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83" name="object 83"/>
          <p:cNvSpPr txBox="1"/>
          <p:nvPr/>
        </p:nvSpPr>
        <p:spPr>
          <a:xfrm>
            <a:off x="6369330" y="3745602"/>
            <a:ext cx="1086991" cy="323165"/>
          </a:xfrm>
          <a:prstGeom prst="rect">
            <a:avLst/>
          </a:prstGeom>
        </p:spPr>
        <p:txBody>
          <a:bodyPr vert="horz" wrap="square" lIns="0" tIns="0" rIns="0" bIns="0" rtlCol="0">
            <a:spAutoFit/>
          </a:bodyPr>
          <a:lstStyle/>
          <a:p>
            <a:pPr marL="9525" marR="3810" defTabSz="685800"/>
            <a:r>
              <a:rPr sz="1050" b="1" spc="-4" dirty="0">
                <a:latin typeface="黑体" panose="02010609060101010101" charset="-122"/>
                <a:cs typeface="黑体" panose="02010609060101010101" charset="-122"/>
              </a:rPr>
              <a:t>基于多</a:t>
            </a:r>
            <a:r>
              <a:rPr sz="1050" b="1" spc="-15" dirty="0">
                <a:latin typeface="黑体" panose="02010609060101010101" charset="-122"/>
                <a:cs typeface="黑体" panose="02010609060101010101" charset="-122"/>
              </a:rPr>
              <a:t>通</a:t>
            </a:r>
            <a:r>
              <a:rPr sz="1050" b="1" spc="-4" dirty="0">
                <a:latin typeface="黑体" panose="02010609060101010101" charset="-122"/>
                <a:cs typeface="黑体" panose="02010609060101010101" charset="-122"/>
              </a:rPr>
              <a:t>信协</a:t>
            </a:r>
            <a:r>
              <a:rPr sz="1050" b="1" spc="-15" dirty="0">
                <a:latin typeface="黑体" panose="02010609060101010101" charset="-122"/>
                <a:cs typeface="黑体" panose="02010609060101010101" charset="-122"/>
              </a:rPr>
              <a:t>议</a:t>
            </a:r>
            <a:r>
              <a:rPr sz="1050" b="1" spc="-4" dirty="0">
                <a:latin typeface="黑体" panose="02010609060101010101" charset="-122"/>
                <a:cs typeface="黑体" panose="02010609060101010101" charset="-122"/>
              </a:rPr>
              <a:t>互 联模式</a:t>
            </a:r>
            <a:r>
              <a:rPr sz="1050" b="1" spc="-15" dirty="0">
                <a:latin typeface="黑体" panose="02010609060101010101" charset="-122"/>
                <a:cs typeface="黑体" panose="02010609060101010101" charset="-122"/>
              </a:rPr>
              <a:t>的</a:t>
            </a:r>
            <a:r>
              <a:rPr sz="1050" b="1" spc="-4" dirty="0">
                <a:latin typeface="黑体" panose="02010609060101010101" charset="-122"/>
                <a:cs typeface="黑体" panose="02010609060101010101" charset="-122"/>
              </a:rPr>
              <a:t>网络</a:t>
            </a:r>
            <a:r>
              <a:rPr sz="1050" b="1" spc="-15" dirty="0">
                <a:latin typeface="黑体" panose="02010609060101010101" charset="-122"/>
                <a:cs typeface="黑体" panose="02010609060101010101" charset="-122"/>
              </a:rPr>
              <a:t>服</a:t>
            </a:r>
            <a:r>
              <a:rPr sz="1050" b="1" spc="-4" dirty="0">
                <a:latin typeface="黑体" panose="02010609060101010101" charset="-122"/>
                <a:cs typeface="黑体" panose="02010609060101010101" charset="-122"/>
              </a:rPr>
              <a:t>务</a:t>
            </a:r>
            <a:endParaRPr sz="1050">
              <a:latin typeface="黑体" panose="02010609060101010101" charset="-122"/>
              <a:cs typeface="黑体" panose="02010609060101010101" charset="-122"/>
            </a:endParaRPr>
          </a:p>
        </p:txBody>
      </p:sp>
      <p:sp>
        <p:nvSpPr>
          <p:cNvPr id="84" name="object 84"/>
          <p:cNvSpPr/>
          <p:nvPr/>
        </p:nvSpPr>
        <p:spPr>
          <a:xfrm>
            <a:off x="1813113" y="3271038"/>
            <a:ext cx="284847" cy="291516"/>
          </a:xfrm>
          <a:custGeom>
            <a:avLst/>
            <a:gdLst/>
            <a:ahLst/>
            <a:cxnLst/>
            <a:rect l="l" t="t" r="r" b="b"/>
            <a:pathLst>
              <a:path w="379730" h="388620">
                <a:moveTo>
                  <a:pt x="353821" y="0"/>
                </a:moveTo>
                <a:lnTo>
                  <a:pt x="25694" y="0"/>
                </a:lnTo>
                <a:lnTo>
                  <a:pt x="12565" y="3809"/>
                </a:lnTo>
                <a:lnTo>
                  <a:pt x="3343" y="13858"/>
                </a:lnTo>
                <a:lnTo>
                  <a:pt x="0" y="278477"/>
                </a:lnTo>
                <a:lnTo>
                  <a:pt x="3582" y="292554"/>
                </a:lnTo>
                <a:lnTo>
                  <a:pt x="12995" y="302409"/>
                </a:lnTo>
                <a:lnTo>
                  <a:pt x="151181" y="305941"/>
                </a:lnTo>
                <a:lnTo>
                  <a:pt x="151426" y="310101"/>
                </a:lnTo>
                <a:lnTo>
                  <a:pt x="150996" y="320478"/>
                </a:lnTo>
                <a:lnTo>
                  <a:pt x="148259" y="333916"/>
                </a:lnTo>
                <a:lnTo>
                  <a:pt x="141579" y="347260"/>
                </a:lnTo>
                <a:lnTo>
                  <a:pt x="129323" y="357354"/>
                </a:lnTo>
                <a:lnTo>
                  <a:pt x="111723" y="387803"/>
                </a:lnTo>
                <a:lnTo>
                  <a:pt x="149448" y="388582"/>
                </a:lnTo>
                <a:lnTo>
                  <a:pt x="264142" y="388619"/>
                </a:lnTo>
                <a:lnTo>
                  <a:pt x="265302" y="361074"/>
                </a:lnTo>
                <a:lnTo>
                  <a:pt x="246922" y="357088"/>
                </a:lnTo>
                <a:lnTo>
                  <a:pt x="235649" y="347104"/>
                </a:lnTo>
                <a:lnTo>
                  <a:pt x="229810" y="334061"/>
                </a:lnTo>
                <a:lnTo>
                  <a:pt x="227738" y="320899"/>
                </a:lnTo>
                <a:lnTo>
                  <a:pt x="227807" y="310101"/>
                </a:lnTo>
                <a:lnTo>
                  <a:pt x="228214" y="305972"/>
                </a:lnTo>
                <a:lnTo>
                  <a:pt x="353736" y="305941"/>
                </a:lnTo>
                <a:lnTo>
                  <a:pt x="366912" y="302126"/>
                </a:lnTo>
                <a:lnTo>
                  <a:pt x="372296" y="296274"/>
                </a:lnTo>
                <a:lnTo>
                  <a:pt x="195229" y="296274"/>
                </a:lnTo>
                <a:lnTo>
                  <a:pt x="180921" y="292771"/>
                </a:lnTo>
                <a:lnTo>
                  <a:pt x="171407" y="283260"/>
                </a:lnTo>
                <a:lnTo>
                  <a:pt x="168401" y="272288"/>
                </a:lnTo>
                <a:lnTo>
                  <a:pt x="173272" y="259318"/>
                </a:lnTo>
                <a:lnTo>
                  <a:pt x="184864" y="251855"/>
                </a:lnTo>
                <a:lnTo>
                  <a:pt x="376655" y="251855"/>
                </a:lnTo>
                <a:lnTo>
                  <a:pt x="376783" y="241681"/>
                </a:lnTo>
                <a:lnTo>
                  <a:pt x="25694" y="241681"/>
                </a:lnTo>
                <a:lnTo>
                  <a:pt x="25653" y="30617"/>
                </a:lnTo>
                <a:lnTo>
                  <a:pt x="379437" y="30607"/>
                </a:lnTo>
                <a:lnTo>
                  <a:pt x="379475" y="27592"/>
                </a:lnTo>
                <a:lnTo>
                  <a:pt x="375909" y="13456"/>
                </a:lnTo>
                <a:lnTo>
                  <a:pt x="366536" y="3572"/>
                </a:lnTo>
                <a:lnTo>
                  <a:pt x="353821" y="0"/>
                </a:lnTo>
                <a:close/>
              </a:path>
              <a:path w="379730" h="388620">
                <a:moveTo>
                  <a:pt x="376655" y="251855"/>
                </a:moveTo>
                <a:lnTo>
                  <a:pt x="184864" y="251855"/>
                </a:lnTo>
                <a:lnTo>
                  <a:pt x="200792" y="254244"/>
                </a:lnTo>
                <a:lnTo>
                  <a:pt x="210913" y="262125"/>
                </a:lnTo>
                <a:lnTo>
                  <a:pt x="210245" y="279202"/>
                </a:lnTo>
                <a:lnTo>
                  <a:pt x="204286" y="290681"/>
                </a:lnTo>
                <a:lnTo>
                  <a:pt x="195229" y="296274"/>
                </a:lnTo>
                <a:lnTo>
                  <a:pt x="372296" y="296274"/>
                </a:lnTo>
                <a:lnTo>
                  <a:pt x="376149" y="292084"/>
                </a:lnTo>
                <a:lnTo>
                  <a:pt x="376655" y="251855"/>
                </a:lnTo>
                <a:close/>
              </a:path>
              <a:path w="379730" h="388620">
                <a:moveTo>
                  <a:pt x="379437" y="30607"/>
                </a:moveTo>
                <a:lnTo>
                  <a:pt x="350859" y="30607"/>
                </a:lnTo>
                <a:lnTo>
                  <a:pt x="350900" y="241681"/>
                </a:lnTo>
                <a:lnTo>
                  <a:pt x="376783" y="241681"/>
                </a:lnTo>
                <a:lnTo>
                  <a:pt x="379437" y="30607"/>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85" name="object 85"/>
          <p:cNvSpPr txBox="1"/>
          <p:nvPr/>
        </p:nvSpPr>
        <p:spPr>
          <a:xfrm>
            <a:off x="1489682" y="3713873"/>
            <a:ext cx="821198" cy="323165"/>
          </a:xfrm>
          <a:prstGeom prst="rect">
            <a:avLst/>
          </a:prstGeom>
        </p:spPr>
        <p:txBody>
          <a:bodyPr vert="horz" wrap="square" lIns="0" tIns="0" rIns="0" bIns="0" rtlCol="0">
            <a:spAutoFit/>
          </a:bodyPr>
          <a:lstStyle/>
          <a:p>
            <a:pPr marL="9525" defTabSz="685800"/>
            <a:r>
              <a:rPr sz="1050" b="1" dirty="0">
                <a:latin typeface="黑体" panose="02010609060101010101" charset="-122"/>
                <a:cs typeface="黑体" panose="02010609060101010101" charset="-122"/>
              </a:rPr>
              <a:t>基</a:t>
            </a:r>
            <a:r>
              <a:rPr sz="1050" b="1" spc="-4" dirty="0">
                <a:latin typeface="黑体" panose="02010609060101010101" charset="-122"/>
                <a:cs typeface="黑体" panose="02010609060101010101" charset="-122"/>
              </a:rPr>
              <a:t>于</a:t>
            </a:r>
            <a:r>
              <a:rPr sz="1050" b="1" dirty="0">
                <a:latin typeface="黑体" panose="02010609060101010101" charset="-122"/>
                <a:cs typeface="黑体" panose="02010609060101010101" charset="-122"/>
              </a:rPr>
              <a:t>区</a:t>
            </a:r>
            <a:r>
              <a:rPr sz="1050" b="1" spc="-15" dirty="0">
                <a:latin typeface="黑体" panose="02010609060101010101" charset="-122"/>
                <a:cs typeface="黑体" panose="02010609060101010101" charset="-122"/>
              </a:rPr>
              <a:t>块</a:t>
            </a:r>
            <a:r>
              <a:rPr sz="1050" b="1" dirty="0">
                <a:latin typeface="黑体" panose="02010609060101010101" charset="-122"/>
                <a:cs typeface="黑体" panose="02010609060101010101" charset="-122"/>
              </a:rPr>
              <a:t>链技</a:t>
            </a:r>
            <a:endParaRPr sz="1050">
              <a:latin typeface="黑体" panose="02010609060101010101" charset="-122"/>
              <a:cs typeface="黑体" panose="02010609060101010101" charset="-122"/>
            </a:endParaRPr>
          </a:p>
          <a:p>
            <a:pPr marL="9525" defTabSz="685800"/>
            <a:r>
              <a:rPr sz="1050" b="1" spc="-4" dirty="0">
                <a:latin typeface="黑体" panose="02010609060101010101" charset="-122"/>
                <a:cs typeface="黑体" panose="02010609060101010101" charset="-122"/>
              </a:rPr>
              <a:t>术的项</a:t>
            </a:r>
            <a:r>
              <a:rPr sz="1050" b="1" spc="-15" dirty="0">
                <a:latin typeface="黑体" panose="02010609060101010101" charset="-122"/>
                <a:cs typeface="黑体" panose="02010609060101010101" charset="-122"/>
              </a:rPr>
              <a:t>目</a:t>
            </a:r>
            <a:r>
              <a:rPr sz="1050" b="1" spc="-4" dirty="0">
                <a:latin typeface="黑体" panose="02010609060101010101" charset="-122"/>
                <a:cs typeface="黑体" panose="02010609060101010101" charset="-122"/>
              </a:rPr>
              <a:t>管理</a:t>
            </a:r>
            <a:endParaRPr sz="1050">
              <a:latin typeface="黑体" panose="02010609060101010101" charset="-122"/>
              <a:cs typeface="黑体" panose="02010609060101010101" charset="-122"/>
            </a:endParaRPr>
          </a:p>
        </p:txBody>
      </p:sp>
      <p:sp>
        <p:nvSpPr>
          <p:cNvPr id="86" name="object 86"/>
          <p:cNvSpPr txBox="1"/>
          <p:nvPr/>
        </p:nvSpPr>
        <p:spPr>
          <a:xfrm>
            <a:off x="2489695" y="3736266"/>
            <a:ext cx="1154630" cy="323165"/>
          </a:xfrm>
          <a:prstGeom prst="rect">
            <a:avLst/>
          </a:prstGeom>
        </p:spPr>
        <p:txBody>
          <a:bodyPr vert="horz" wrap="square" lIns="0" tIns="0" rIns="0" bIns="0" rtlCol="0">
            <a:spAutoFit/>
          </a:bodyPr>
          <a:lstStyle/>
          <a:p>
            <a:pPr marL="109855" marR="3810" indent="-100965" defTabSz="685800"/>
            <a:r>
              <a:rPr sz="1050" b="1" spc="-4" dirty="0">
                <a:latin typeface="黑体" panose="02010609060101010101" charset="-122"/>
                <a:cs typeface="黑体" panose="02010609060101010101" charset="-122"/>
              </a:rPr>
              <a:t>基于智</a:t>
            </a:r>
            <a:r>
              <a:rPr sz="1050" b="1" spc="-15" dirty="0">
                <a:latin typeface="黑体" panose="02010609060101010101" charset="-122"/>
                <a:cs typeface="黑体" panose="02010609060101010101" charset="-122"/>
              </a:rPr>
              <a:t>能</a:t>
            </a:r>
            <a:r>
              <a:rPr sz="1050" b="1" spc="-4" dirty="0">
                <a:latin typeface="黑体" panose="02010609060101010101" charset="-122"/>
                <a:cs typeface="黑体" panose="02010609060101010101" charset="-122"/>
              </a:rPr>
              <a:t>物联</a:t>
            </a:r>
            <a:r>
              <a:rPr sz="1050" b="1" spc="-11" dirty="0">
                <a:latin typeface="黑体" panose="02010609060101010101" charset="-122"/>
                <a:cs typeface="黑体" panose="02010609060101010101" charset="-122"/>
              </a:rPr>
              <a:t>+</a:t>
            </a:r>
            <a:r>
              <a:rPr sz="1050" b="1" spc="-4" dirty="0">
                <a:latin typeface="黑体" panose="02010609060101010101" charset="-122"/>
                <a:cs typeface="黑体" panose="02010609060101010101" charset="-122"/>
              </a:rPr>
              <a:t>数字 孪生的</a:t>
            </a:r>
            <a:r>
              <a:rPr sz="1050" b="1" spc="-15" dirty="0">
                <a:latin typeface="黑体" panose="02010609060101010101" charset="-122"/>
                <a:cs typeface="黑体" panose="02010609060101010101" charset="-122"/>
              </a:rPr>
              <a:t>场</a:t>
            </a:r>
            <a:r>
              <a:rPr sz="1050" b="1" spc="-4" dirty="0">
                <a:latin typeface="黑体" panose="02010609060101010101" charset="-122"/>
                <a:cs typeface="黑体" panose="02010609060101010101" charset="-122"/>
              </a:rPr>
              <a:t>景智库</a:t>
            </a:r>
            <a:endParaRPr sz="1050">
              <a:latin typeface="黑体" panose="02010609060101010101" charset="-122"/>
              <a:cs typeface="黑体" panose="02010609060101010101" charset="-122"/>
            </a:endParaRPr>
          </a:p>
        </p:txBody>
      </p:sp>
      <p:grpSp>
        <p:nvGrpSpPr>
          <p:cNvPr id="87" name="组合 20"/>
          <p:cNvGrpSpPr/>
          <p:nvPr/>
        </p:nvGrpSpPr>
        <p:grpSpPr bwMode="auto">
          <a:xfrm>
            <a:off x="596" y="114914"/>
            <a:ext cx="521498" cy="379813"/>
            <a:chOff x="0" y="0"/>
            <a:chExt cx="694944" cy="624651"/>
          </a:xfrm>
        </p:grpSpPr>
        <p:sp>
          <p:nvSpPr>
            <p:cNvPr id="88"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p>
          </p:txBody>
        </p:sp>
        <p:sp>
          <p:nvSpPr>
            <p:cNvPr id="89"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84042" y="145845"/>
            <a:ext cx="9028113" cy="380873"/>
          </a:xfrm>
          <a:prstGeom prst="rect">
            <a:avLst/>
          </a:prstGeom>
        </p:spPr>
        <p:txBody>
          <a:bodyPr vert="horz" wrap="square" lIns="0" tIns="0" rIns="0" bIns="0" rtlCol="0">
            <a:spAutoFit/>
          </a:bodyPr>
          <a:lstStyle/>
          <a:p>
            <a:pPr marL="63500">
              <a:lnSpc>
                <a:spcPct val="100000"/>
              </a:lnSpc>
            </a:pPr>
            <a:r>
              <a:rPr sz="2475" dirty="0">
                <a:latin typeface="+mn-lt"/>
                <a:ea typeface="微软雅黑" panose="020B0503020204020204" pitchFamily="34" charset="-122"/>
                <a:cs typeface="+mn-cs"/>
              </a:rPr>
              <a:t>总体框架设计</a:t>
            </a:r>
            <a:endParaRPr sz="2475" dirty="0">
              <a:latin typeface="+mn-lt"/>
              <a:ea typeface="微软雅黑" panose="020B0503020204020204" pitchFamily="34" charset="-122"/>
              <a:cs typeface="+mn-cs"/>
            </a:endParaRPr>
          </a:p>
        </p:txBody>
      </p:sp>
      <p:sp>
        <p:nvSpPr>
          <p:cNvPr id="3" name="object 3"/>
          <p:cNvSpPr txBox="1"/>
          <p:nvPr/>
        </p:nvSpPr>
        <p:spPr>
          <a:xfrm>
            <a:off x="1135196" y="2159849"/>
            <a:ext cx="845967" cy="323165"/>
          </a:xfrm>
          <a:prstGeom prst="rect">
            <a:avLst/>
          </a:prstGeom>
          <a:solidFill>
            <a:schemeClr val="tx2"/>
          </a:solidFill>
          <a:ln w="12700">
            <a:solidFill>
              <a:srgbClr val="F1F1F1"/>
            </a:solidFill>
          </a:ln>
        </p:spPr>
        <p:txBody>
          <a:bodyPr vert="horz" wrap="square" lIns="0" tIns="0" rIns="0" bIns="0" rtlCol="0">
            <a:spAutoFit/>
          </a:bodyPr>
          <a:lstStyle/>
          <a:p>
            <a:pPr marL="283845" marR="145415" indent="-134620" defTabSz="685800"/>
            <a:r>
              <a:rPr sz="1050" b="1" dirty="0">
                <a:solidFill>
                  <a:srgbClr val="F1F1F1"/>
                </a:solidFill>
                <a:latin typeface="微软雅黑" panose="020B0503020204020204" pitchFamily="34" charset="-122"/>
                <a:cs typeface="微软雅黑" panose="020B0503020204020204" pitchFamily="34" charset="-122"/>
              </a:rPr>
              <a:t>通讯基础 统一</a:t>
            </a:r>
            <a:endParaRPr sz="1050">
              <a:solidFill>
                <a:prstClr val="black"/>
              </a:solidFill>
              <a:latin typeface="微软雅黑" panose="020B0503020204020204" pitchFamily="34" charset="-122"/>
              <a:cs typeface="微软雅黑" panose="020B0503020204020204" pitchFamily="34" charset="-122"/>
            </a:endParaRPr>
          </a:p>
        </p:txBody>
      </p:sp>
      <p:sp>
        <p:nvSpPr>
          <p:cNvPr id="4" name="object 4"/>
          <p:cNvSpPr txBox="1"/>
          <p:nvPr/>
        </p:nvSpPr>
        <p:spPr>
          <a:xfrm>
            <a:off x="1135196" y="805159"/>
            <a:ext cx="845967" cy="484748"/>
          </a:xfrm>
          <a:prstGeom prst="rect">
            <a:avLst/>
          </a:prstGeom>
          <a:solidFill>
            <a:schemeClr val="tx2"/>
          </a:solidFill>
          <a:ln w="12700">
            <a:solidFill>
              <a:srgbClr val="F1F1F1"/>
            </a:solidFill>
          </a:ln>
        </p:spPr>
        <p:txBody>
          <a:bodyPr vert="horz" wrap="square" lIns="0" tIns="0" rIns="0" bIns="0" rtlCol="0">
            <a:spAutoFit/>
          </a:bodyPr>
          <a:lstStyle/>
          <a:p>
            <a:pPr marL="149860" marR="145415" defTabSz="685800">
              <a:lnSpc>
                <a:spcPct val="150000"/>
              </a:lnSpc>
            </a:pPr>
            <a:r>
              <a:rPr sz="1050" b="1" dirty="0">
                <a:solidFill>
                  <a:srgbClr val="F1F1F1"/>
                </a:solidFill>
                <a:latin typeface="微软雅黑" panose="020B0503020204020204" pitchFamily="34" charset="-122"/>
                <a:cs typeface="微软雅黑" panose="020B0503020204020204" pitchFamily="34" charset="-122"/>
              </a:rPr>
              <a:t>统一接入 云端迭代</a:t>
            </a:r>
            <a:endParaRPr sz="1050">
              <a:solidFill>
                <a:prstClr val="black"/>
              </a:solidFill>
              <a:latin typeface="微软雅黑" panose="020B0503020204020204" pitchFamily="34" charset="-122"/>
              <a:cs typeface="微软雅黑" panose="020B0503020204020204" pitchFamily="34" charset="-122"/>
            </a:endParaRPr>
          </a:p>
        </p:txBody>
      </p:sp>
      <p:sp>
        <p:nvSpPr>
          <p:cNvPr id="5" name="object 5"/>
          <p:cNvSpPr txBox="1"/>
          <p:nvPr/>
        </p:nvSpPr>
        <p:spPr>
          <a:xfrm>
            <a:off x="1135196" y="2924648"/>
            <a:ext cx="845967" cy="484748"/>
          </a:xfrm>
          <a:prstGeom prst="rect">
            <a:avLst/>
          </a:prstGeom>
          <a:solidFill>
            <a:schemeClr val="tx2"/>
          </a:solidFill>
          <a:ln w="12700">
            <a:solidFill>
              <a:srgbClr val="F1F1F1"/>
            </a:solidFill>
          </a:ln>
        </p:spPr>
        <p:txBody>
          <a:bodyPr vert="horz" wrap="square" lIns="0" tIns="0" rIns="0" bIns="0" rtlCol="0">
            <a:spAutoFit/>
          </a:bodyPr>
          <a:lstStyle/>
          <a:p>
            <a:pPr marL="149860" marR="145415" defTabSz="685800">
              <a:lnSpc>
                <a:spcPct val="150000"/>
              </a:lnSpc>
            </a:pPr>
            <a:r>
              <a:rPr sz="1050" b="1" dirty="0">
                <a:solidFill>
                  <a:srgbClr val="F1F1F1"/>
                </a:solidFill>
                <a:latin typeface="微软雅黑" panose="020B0503020204020204" pitchFamily="34" charset="-122"/>
                <a:cs typeface="微软雅黑" panose="020B0503020204020204" pitchFamily="34" charset="-122"/>
              </a:rPr>
              <a:t>数字终端 共享迭代</a:t>
            </a:r>
            <a:endParaRPr sz="1050">
              <a:solidFill>
                <a:prstClr val="black"/>
              </a:solidFill>
              <a:latin typeface="微软雅黑" panose="020B0503020204020204" pitchFamily="34" charset="-122"/>
              <a:cs typeface="微软雅黑" panose="020B0503020204020204" pitchFamily="34" charset="-122"/>
            </a:endParaRPr>
          </a:p>
        </p:txBody>
      </p:sp>
      <p:sp>
        <p:nvSpPr>
          <p:cNvPr id="6" name="object 6"/>
          <p:cNvSpPr txBox="1"/>
          <p:nvPr/>
        </p:nvSpPr>
        <p:spPr>
          <a:xfrm>
            <a:off x="553309" y="805160"/>
            <a:ext cx="488241" cy="1392689"/>
          </a:xfrm>
          <a:prstGeom prst="rect">
            <a:avLst/>
          </a:prstGeom>
          <a:solidFill>
            <a:srgbClr val="619DD1"/>
          </a:solidFill>
          <a:ln w="12700">
            <a:solidFill>
              <a:srgbClr val="D12325"/>
            </a:solidFill>
          </a:ln>
        </p:spPr>
        <p:txBody>
          <a:bodyPr vert="horz" wrap="square" lIns="0" tIns="0" rIns="0" bIns="0" rtlCol="0">
            <a:spAutoFit/>
          </a:bodyPr>
          <a:lstStyle/>
          <a:p>
            <a:pPr marL="138430" marR="181610" algn="just" defTabSz="685800">
              <a:lnSpc>
                <a:spcPts val="1200"/>
              </a:lnSpc>
            </a:pPr>
            <a:r>
              <a:rPr sz="1200" b="1" spc="-4" dirty="0">
                <a:solidFill>
                  <a:srgbClr val="F1F1F1"/>
                </a:solidFill>
                <a:latin typeface="微软雅黑" panose="020B0503020204020204" pitchFamily="34" charset="-122"/>
                <a:cs typeface="微软雅黑" panose="020B0503020204020204" pitchFamily="34" charset="-122"/>
              </a:rPr>
              <a:t>两 端 迭 代</a:t>
            </a:r>
            <a:endParaRPr sz="1200">
              <a:solidFill>
                <a:prstClr val="black"/>
              </a:solidFill>
              <a:latin typeface="微软雅黑" panose="020B0503020204020204" pitchFamily="34" charset="-122"/>
              <a:cs typeface="微软雅黑" panose="020B0503020204020204" pitchFamily="34" charset="-122"/>
            </a:endParaRPr>
          </a:p>
          <a:p>
            <a:pPr defTabSz="685800">
              <a:spcBef>
                <a:spcPts val="40"/>
              </a:spcBef>
            </a:pPr>
            <a:endParaRPr sz="1050">
              <a:solidFill>
                <a:prstClr val="black"/>
              </a:solidFill>
              <a:latin typeface="Times New Roman" panose="02020603050405020304"/>
              <a:cs typeface="Times New Roman" panose="02020603050405020304"/>
            </a:endParaRPr>
          </a:p>
          <a:p>
            <a:pPr marL="138430" marR="181610" algn="just" defTabSz="685800">
              <a:lnSpc>
                <a:spcPts val="1200"/>
              </a:lnSpc>
            </a:pPr>
            <a:r>
              <a:rPr sz="1200" b="1" spc="-4" dirty="0">
                <a:solidFill>
                  <a:srgbClr val="F1F1F1"/>
                </a:solidFill>
                <a:latin typeface="微软雅黑" panose="020B0503020204020204" pitchFamily="34" charset="-122"/>
                <a:cs typeface="微软雅黑" panose="020B0503020204020204" pitchFamily="34" charset="-122"/>
              </a:rPr>
              <a:t>网 络 统 一</a:t>
            </a:r>
            <a:endParaRPr sz="1200">
              <a:solidFill>
                <a:prstClr val="black"/>
              </a:solidFill>
              <a:latin typeface="微软雅黑" panose="020B0503020204020204" pitchFamily="34" charset="-122"/>
              <a:cs typeface="微软雅黑" panose="020B0503020204020204" pitchFamily="34" charset="-122"/>
            </a:endParaRPr>
          </a:p>
        </p:txBody>
      </p:sp>
      <p:sp>
        <p:nvSpPr>
          <p:cNvPr id="7" name="object 7"/>
          <p:cNvSpPr txBox="1"/>
          <p:nvPr/>
        </p:nvSpPr>
        <p:spPr>
          <a:xfrm>
            <a:off x="684042" y="2484613"/>
            <a:ext cx="184666" cy="86216"/>
          </a:xfrm>
          <a:prstGeom prst="rect">
            <a:avLst/>
          </a:prstGeom>
        </p:spPr>
        <p:txBody>
          <a:bodyPr vert="vert" wrap="square" lIns="0" tIns="0" rIns="0" bIns="0" rtlCol="0">
            <a:spAutoFit/>
          </a:bodyPr>
          <a:lstStyle/>
          <a:p>
            <a:pPr marL="9525" defTabSz="685800"/>
            <a:r>
              <a:rPr sz="1200" b="1" dirty="0">
                <a:solidFill>
                  <a:srgbClr val="F1F1F1"/>
                </a:solidFill>
                <a:latin typeface="微软雅黑" panose="020B0503020204020204" pitchFamily="34" charset="-122"/>
                <a:cs typeface="微软雅黑" panose="020B0503020204020204" pitchFamily="34" charset="-122"/>
              </a:rPr>
              <a:t>·</a:t>
            </a:r>
            <a:endParaRPr sz="1200">
              <a:solidFill>
                <a:prstClr val="black"/>
              </a:solidFill>
              <a:latin typeface="微软雅黑" panose="020B0503020204020204" pitchFamily="34" charset="-122"/>
              <a:cs typeface="微软雅黑" panose="020B0503020204020204" pitchFamily="34" charset="-122"/>
            </a:endParaRPr>
          </a:p>
        </p:txBody>
      </p:sp>
      <p:sp>
        <p:nvSpPr>
          <p:cNvPr id="8" name="object 8"/>
          <p:cNvSpPr/>
          <p:nvPr/>
        </p:nvSpPr>
        <p:spPr>
          <a:xfrm>
            <a:off x="2062330" y="2546250"/>
            <a:ext cx="5806495" cy="323906"/>
          </a:xfrm>
          <a:custGeom>
            <a:avLst/>
            <a:gdLst/>
            <a:ahLst/>
            <a:cxnLst/>
            <a:rect l="l" t="t" r="r" b="b"/>
            <a:pathLst>
              <a:path w="7740650" h="431800">
                <a:moveTo>
                  <a:pt x="0" y="431291"/>
                </a:moveTo>
                <a:lnTo>
                  <a:pt x="7740396" y="431291"/>
                </a:lnTo>
                <a:lnTo>
                  <a:pt x="7740396" y="0"/>
                </a:lnTo>
                <a:lnTo>
                  <a:pt x="0" y="0"/>
                </a:lnTo>
                <a:lnTo>
                  <a:pt x="0" y="431291"/>
                </a:lnTo>
                <a:close/>
              </a:path>
            </a:pathLst>
          </a:custGeom>
          <a:solidFill>
            <a:srgbClr val="2876C4"/>
          </a:solidFill>
        </p:spPr>
        <p:txBody>
          <a:bodyPr wrap="square" lIns="0" tIns="0" rIns="0" bIns="0" rtlCol="0"/>
          <a:lstStyle/>
          <a:p>
            <a:pPr defTabSz="685800"/>
            <a:endParaRPr sz="1350">
              <a:solidFill>
                <a:prstClr val="black"/>
              </a:solidFill>
              <a:latin typeface="Calibri" panose="020F0502020204030204"/>
            </a:endParaRPr>
          </a:p>
        </p:txBody>
      </p:sp>
      <p:sp>
        <p:nvSpPr>
          <p:cNvPr id="9" name="object 9"/>
          <p:cNvSpPr/>
          <p:nvPr/>
        </p:nvSpPr>
        <p:spPr>
          <a:xfrm>
            <a:off x="2062330" y="2546250"/>
            <a:ext cx="5806495" cy="323906"/>
          </a:xfrm>
          <a:custGeom>
            <a:avLst/>
            <a:gdLst/>
            <a:ahLst/>
            <a:cxnLst/>
            <a:rect l="l" t="t" r="r" b="b"/>
            <a:pathLst>
              <a:path w="7740650" h="431800">
                <a:moveTo>
                  <a:pt x="0" y="431291"/>
                </a:moveTo>
                <a:lnTo>
                  <a:pt x="7740396" y="431291"/>
                </a:lnTo>
                <a:lnTo>
                  <a:pt x="7740396" y="0"/>
                </a:lnTo>
                <a:lnTo>
                  <a:pt x="0" y="0"/>
                </a:lnTo>
                <a:lnTo>
                  <a:pt x="0" y="431291"/>
                </a:lnTo>
                <a:close/>
              </a:path>
            </a:pathLst>
          </a:custGeom>
          <a:ln w="12700">
            <a:solidFill>
              <a:srgbClr val="2C2C2C"/>
            </a:solidFill>
          </a:ln>
        </p:spPr>
        <p:txBody>
          <a:bodyPr wrap="square" lIns="0" tIns="0" rIns="0" bIns="0" rtlCol="0"/>
          <a:lstStyle/>
          <a:p>
            <a:pPr defTabSz="685800"/>
            <a:endParaRPr sz="1350">
              <a:solidFill>
                <a:prstClr val="black"/>
              </a:solidFill>
              <a:latin typeface="Calibri" panose="020F0502020204030204"/>
            </a:endParaRPr>
          </a:p>
        </p:txBody>
      </p:sp>
      <p:sp>
        <p:nvSpPr>
          <p:cNvPr id="10" name="object 10"/>
          <p:cNvSpPr txBox="1"/>
          <p:nvPr/>
        </p:nvSpPr>
        <p:spPr>
          <a:xfrm>
            <a:off x="4234026" y="2634039"/>
            <a:ext cx="1462818" cy="167418"/>
          </a:xfrm>
          <a:prstGeom prst="rect">
            <a:avLst/>
          </a:prstGeom>
        </p:spPr>
        <p:txBody>
          <a:bodyPr vert="horz" wrap="square" lIns="0" tIns="0" rIns="0" bIns="0" rtlCol="0">
            <a:spAutoFit/>
          </a:bodyPr>
          <a:lstStyle/>
          <a:p>
            <a:pPr marL="9525" defTabSz="685800"/>
            <a:r>
              <a:rPr sz="1090" b="1" i="1" spc="-38" dirty="0">
                <a:solidFill>
                  <a:srgbClr val="F1F1F1"/>
                </a:solidFill>
                <a:latin typeface="微软雅黑" panose="020B0503020204020204" pitchFamily="34" charset="-122"/>
                <a:cs typeface="微软雅黑" panose="020B0503020204020204" pitchFamily="34" charset="-122"/>
              </a:rPr>
              <a:t>基础</a:t>
            </a:r>
            <a:r>
              <a:rPr sz="1090" b="1" i="1" spc="-23" dirty="0">
                <a:solidFill>
                  <a:srgbClr val="F1F1F1"/>
                </a:solidFill>
                <a:latin typeface="微软雅黑" panose="020B0503020204020204" pitchFamily="34" charset="-122"/>
                <a:cs typeface="微软雅黑" panose="020B0503020204020204" pitchFamily="34" charset="-122"/>
              </a:rPr>
              <a:t>IP</a:t>
            </a:r>
            <a:r>
              <a:rPr sz="1090" b="1" i="1" spc="-38" dirty="0">
                <a:solidFill>
                  <a:srgbClr val="F1F1F1"/>
                </a:solidFill>
                <a:latin typeface="微软雅黑" panose="020B0503020204020204" pitchFamily="34" charset="-122"/>
                <a:cs typeface="微软雅黑" panose="020B0503020204020204" pitchFamily="34" charset="-122"/>
              </a:rPr>
              <a:t>网络</a:t>
            </a:r>
            <a:r>
              <a:rPr sz="1090" b="1" i="1" spc="-15" dirty="0">
                <a:solidFill>
                  <a:srgbClr val="F1F1F1"/>
                </a:solidFill>
                <a:latin typeface="微软雅黑" panose="020B0503020204020204" pitchFamily="34" charset="-122"/>
                <a:cs typeface="微软雅黑" panose="020B0503020204020204" pitchFamily="34" charset="-122"/>
              </a:rPr>
              <a:t>(</a:t>
            </a:r>
            <a:r>
              <a:rPr sz="1090" b="1" i="1" spc="-26" dirty="0">
                <a:solidFill>
                  <a:srgbClr val="F1F1F1"/>
                </a:solidFill>
                <a:latin typeface="微软雅黑" panose="020B0503020204020204" pitchFamily="34" charset="-122"/>
                <a:cs typeface="微软雅黑" panose="020B0503020204020204" pitchFamily="34" charset="-122"/>
              </a:rPr>
              <a:t>POL+WiF</a:t>
            </a:r>
            <a:r>
              <a:rPr sz="1090" b="1" i="1" spc="-11" dirty="0">
                <a:solidFill>
                  <a:srgbClr val="F1F1F1"/>
                </a:solidFill>
                <a:latin typeface="微软雅黑" panose="020B0503020204020204" pitchFamily="34" charset="-122"/>
                <a:cs typeface="微软雅黑" panose="020B0503020204020204" pitchFamily="34" charset="-122"/>
              </a:rPr>
              <a:t>i</a:t>
            </a:r>
            <a:r>
              <a:rPr sz="1090" b="1" i="1" spc="-15" dirty="0">
                <a:solidFill>
                  <a:srgbClr val="F1F1F1"/>
                </a:solidFill>
                <a:latin typeface="微软雅黑" panose="020B0503020204020204" pitchFamily="34" charset="-122"/>
                <a:cs typeface="微软雅黑" panose="020B0503020204020204" pitchFamily="34" charset="-122"/>
              </a:rPr>
              <a:t>)</a:t>
            </a:r>
            <a:endParaRPr sz="1090">
              <a:solidFill>
                <a:prstClr val="black"/>
              </a:solidFill>
              <a:latin typeface="微软雅黑" panose="020B0503020204020204" pitchFamily="34" charset="-122"/>
              <a:cs typeface="微软雅黑" panose="020B0503020204020204" pitchFamily="34" charset="-122"/>
            </a:endParaRPr>
          </a:p>
        </p:txBody>
      </p:sp>
      <p:sp>
        <p:nvSpPr>
          <p:cNvPr id="11" name="object 11"/>
          <p:cNvSpPr/>
          <p:nvPr/>
        </p:nvSpPr>
        <p:spPr>
          <a:xfrm>
            <a:off x="2062330" y="2159849"/>
            <a:ext cx="5813164" cy="323906"/>
          </a:xfrm>
          <a:custGeom>
            <a:avLst/>
            <a:gdLst/>
            <a:ahLst/>
            <a:cxnLst/>
            <a:rect l="l" t="t" r="r" b="b"/>
            <a:pathLst>
              <a:path w="7749540" h="431800">
                <a:moveTo>
                  <a:pt x="0" y="431291"/>
                </a:moveTo>
                <a:lnTo>
                  <a:pt x="7749540" y="431291"/>
                </a:lnTo>
                <a:lnTo>
                  <a:pt x="7749540" y="0"/>
                </a:lnTo>
                <a:lnTo>
                  <a:pt x="0" y="0"/>
                </a:lnTo>
                <a:lnTo>
                  <a:pt x="0" y="431291"/>
                </a:lnTo>
                <a:close/>
              </a:path>
            </a:pathLst>
          </a:custGeom>
          <a:solidFill>
            <a:srgbClr val="2876C4"/>
          </a:solidFill>
        </p:spPr>
        <p:txBody>
          <a:bodyPr wrap="square" lIns="0" tIns="0" rIns="0" bIns="0" rtlCol="0"/>
          <a:lstStyle/>
          <a:p>
            <a:pPr defTabSz="685800"/>
            <a:endParaRPr sz="1350">
              <a:solidFill>
                <a:prstClr val="black"/>
              </a:solidFill>
              <a:latin typeface="Calibri" panose="020F0502020204030204"/>
            </a:endParaRPr>
          </a:p>
        </p:txBody>
      </p:sp>
      <p:sp>
        <p:nvSpPr>
          <p:cNvPr id="12" name="object 12"/>
          <p:cNvSpPr/>
          <p:nvPr/>
        </p:nvSpPr>
        <p:spPr>
          <a:xfrm>
            <a:off x="2062330" y="2159849"/>
            <a:ext cx="5813164" cy="323906"/>
          </a:xfrm>
          <a:custGeom>
            <a:avLst/>
            <a:gdLst/>
            <a:ahLst/>
            <a:cxnLst/>
            <a:rect l="l" t="t" r="r" b="b"/>
            <a:pathLst>
              <a:path w="7749540" h="431800">
                <a:moveTo>
                  <a:pt x="0" y="431291"/>
                </a:moveTo>
                <a:lnTo>
                  <a:pt x="7749540" y="431291"/>
                </a:lnTo>
                <a:lnTo>
                  <a:pt x="7749540" y="0"/>
                </a:lnTo>
                <a:lnTo>
                  <a:pt x="0" y="0"/>
                </a:lnTo>
                <a:lnTo>
                  <a:pt x="0" y="431291"/>
                </a:lnTo>
                <a:close/>
              </a:path>
            </a:pathLst>
          </a:custGeom>
          <a:ln w="12700">
            <a:solidFill>
              <a:srgbClr val="2C2C2C"/>
            </a:solidFill>
          </a:ln>
        </p:spPr>
        <p:txBody>
          <a:bodyPr wrap="square" lIns="0" tIns="0" rIns="0" bIns="0" rtlCol="0"/>
          <a:lstStyle/>
          <a:p>
            <a:pPr defTabSz="685800"/>
            <a:endParaRPr sz="1350">
              <a:solidFill>
                <a:prstClr val="black"/>
              </a:solidFill>
              <a:latin typeface="Calibri" panose="020F0502020204030204"/>
            </a:endParaRPr>
          </a:p>
        </p:txBody>
      </p:sp>
      <p:sp>
        <p:nvSpPr>
          <p:cNvPr id="13" name="object 13"/>
          <p:cNvSpPr txBox="1"/>
          <p:nvPr/>
        </p:nvSpPr>
        <p:spPr>
          <a:xfrm>
            <a:off x="4424750" y="2247450"/>
            <a:ext cx="1091278" cy="167418"/>
          </a:xfrm>
          <a:prstGeom prst="rect">
            <a:avLst/>
          </a:prstGeom>
        </p:spPr>
        <p:txBody>
          <a:bodyPr vert="horz" wrap="square" lIns="0" tIns="0" rIns="0" bIns="0" rtlCol="0">
            <a:spAutoFit/>
          </a:bodyPr>
          <a:lstStyle/>
          <a:p>
            <a:pPr marL="9525" defTabSz="685800"/>
            <a:r>
              <a:rPr sz="1090" b="1" i="1" spc="-38" dirty="0">
                <a:solidFill>
                  <a:srgbClr val="F1F1F1"/>
                </a:solidFill>
                <a:latin typeface="微软雅黑" panose="020B0503020204020204" pitchFamily="34" charset="-122"/>
                <a:cs typeface="微软雅黑" panose="020B0503020204020204" pitchFamily="34" charset="-122"/>
              </a:rPr>
              <a:t>智慧园区运行平台</a:t>
            </a:r>
            <a:endParaRPr sz="1090">
              <a:solidFill>
                <a:prstClr val="black"/>
              </a:solidFill>
              <a:latin typeface="微软雅黑" panose="020B0503020204020204" pitchFamily="34" charset="-122"/>
              <a:cs typeface="微软雅黑" panose="020B0503020204020204" pitchFamily="34" charset="-122"/>
            </a:endParaRPr>
          </a:p>
        </p:txBody>
      </p:sp>
      <p:sp>
        <p:nvSpPr>
          <p:cNvPr id="14" name="object 14"/>
          <p:cNvSpPr txBox="1"/>
          <p:nvPr/>
        </p:nvSpPr>
        <p:spPr>
          <a:xfrm>
            <a:off x="2062901" y="2925220"/>
            <a:ext cx="370587" cy="705321"/>
          </a:xfrm>
          <a:prstGeom prst="rect">
            <a:avLst/>
          </a:prstGeom>
          <a:solidFill>
            <a:srgbClr val="2876C4"/>
          </a:solidFill>
          <a:ln w="19050">
            <a:solidFill>
              <a:srgbClr val="3B3B3B"/>
            </a:solidFill>
          </a:ln>
        </p:spPr>
        <p:txBody>
          <a:bodyPr vert="horz" wrap="square" lIns="0" tIns="0" rIns="0" bIns="0" rtlCol="0">
            <a:spAutoFit/>
          </a:bodyPr>
          <a:lstStyle/>
          <a:p>
            <a:pPr marL="90170" marR="126365"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停 车 场 系 统</a:t>
            </a:r>
            <a:endParaRPr sz="1050">
              <a:solidFill>
                <a:prstClr val="black"/>
              </a:solidFill>
              <a:latin typeface="微软雅黑" panose="020B0503020204020204" pitchFamily="34" charset="-122"/>
              <a:cs typeface="微软雅黑" panose="020B0503020204020204" pitchFamily="34" charset="-122"/>
            </a:endParaRPr>
          </a:p>
        </p:txBody>
      </p:sp>
      <p:sp>
        <p:nvSpPr>
          <p:cNvPr id="15" name="object 15"/>
          <p:cNvSpPr txBox="1"/>
          <p:nvPr/>
        </p:nvSpPr>
        <p:spPr>
          <a:xfrm>
            <a:off x="2514465" y="2925220"/>
            <a:ext cx="370587" cy="564257"/>
          </a:xfrm>
          <a:prstGeom prst="rect">
            <a:avLst/>
          </a:prstGeom>
          <a:solidFill>
            <a:srgbClr val="2876C4"/>
          </a:solidFill>
          <a:ln w="19050">
            <a:solidFill>
              <a:srgbClr val="3B3B3B"/>
            </a:solidFill>
          </a:ln>
        </p:spPr>
        <p:txBody>
          <a:bodyPr vert="horz" wrap="square" lIns="0" tIns="0" rIns="0" bIns="0" rtlCol="0">
            <a:spAutoFit/>
          </a:bodyPr>
          <a:lstStyle/>
          <a:p>
            <a:pPr marL="90170" marR="126365"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门 禁 系 统</a:t>
            </a:r>
            <a:endParaRPr sz="1050">
              <a:solidFill>
                <a:prstClr val="black"/>
              </a:solidFill>
              <a:latin typeface="微软雅黑" panose="020B0503020204020204" pitchFamily="34" charset="-122"/>
              <a:cs typeface="微软雅黑" panose="020B0503020204020204" pitchFamily="34" charset="-122"/>
            </a:endParaRPr>
          </a:p>
        </p:txBody>
      </p:sp>
      <p:sp>
        <p:nvSpPr>
          <p:cNvPr id="16" name="object 16"/>
          <p:cNvSpPr txBox="1"/>
          <p:nvPr/>
        </p:nvSpPr>
        <p:spPr>
          <a:xfrm>
            <a:off x="3031190" y="2925220"/>
            <a:ext cx="370587" cy="564257"/>
          </a:xfrm>
          <a:prstGeom prst="rect">
            <a:avLst/>
          </a:prstGeom>
          <a:solidFill>
            <a:srgbClr val="2876C4"/>
          </a:solidFill>
          <a:ln w="19050">
            <a:solidFill>
              <a:srgbClr val="3B3B3B"/>
            </a:solidFill>
          </a:ln>
        </p:spPr>
        <p:txBody>
          <a:bodyPr vert="horz" wrap="square" lIns="0" tIns="0" rIns="0" bIns="0" rtlCol="0">
            <a:spAutoFit/>
          </a:bodyPr>
          <a:lstStyle/>
          <a:p>
            <a:pPr marL="90170" marR="126365"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访 客 系 统</a:t>
            </a:r>
            <a:endParaRPr sz="1050">
              <a:solidFill>
                <a:prstClr val="black"/>
              </a:solidFill>
              <a:latin typeface="微软雅黑" panose="020B0503020204020204" pitchFamily="34" charset="-122"/>
              <a:cs typeface="微软雅黑" panose="020B0503020204020204" pitchFamily="34" charset="-122"/>
            </a:endParaRPr>
          </a:p>
        </p:txBody>
      </p:sp>
      <p:sp>
        <p:nvSpPr>
          <p:cNvPr id="17" name="object 17"/>
          <p:cNvSpPr txBox="1"/>
          <p:nvPr/>
        </p:nvSpPr>
        <p:spPr>
          <a:xfrm>
            <a:off x="3547917" y="2925220"/>
            <a:ext cx="370587" cy="846386"/>
          </a:xfrm>
          <a:prstGeom prst="rect">
            <a:avLst/>
          </a:prstGeom>
          <a:solidFill>
            <a:srgbClr val="2876C4"/>
          </a:solidFill>
          <a:ln w="19050">
            <a:solidFill>
              <a:srgbClr val="3B3B3B"/>
            </a:solidFill>
          </a:ln>
        </p:spPr>
        <p:txBody>
          <a:bodyPr vert="horz" wrap="square" lIns="0" tIns="0" rIns="0" bIns="0" rtlCol="0">
            <a:spAutoFit/>
          </a:bodyPr>
          <a:lstStyle/>
          <a:p>
            <a:pPr marL="89535" marR="127000"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视 频 监 控 系 统</a:t>
            </a:r>
            <a:endParaRPr sz="1050">
              <a:solidFill>
                <a:prstClr val="black"/>
              </a:solidFill>
              <a:latin typeface="微软雅黑" panose="020B0503020204020204" pitchFamily="34" charset="-122"/>
              <a:cs typeface="微软雅黑" panose="020B0503020204020204" pitchFamily="34" charset="-122"/>
            </a:endParaRPr>
          </a:p>
        </p:txBody>
      </p:sp>
      <p:sp>
        <p:nvSpPr>
          <p:cNvPr id="18" name="object 18"/>
          <p:cNvSpPr txBox="1"/>
          <p:nvPr/>
        </p:nvSpPr>
        <p:spPr>
          <a:xfrm>
            <a:off x="4063499" y="2925220"/>
            <a:ext cx="370587" cy="846386"/>
          </a:xfrm>
          <a:prstGeom prst="rect">
            <a:avLst/>
          </a:prstGeom>
          <a:solidFill>
            <a:srgbClr val="2876C4"/>
          </a:solidFill>
          <a:ln w="19050">
            <a:solidFill>
              <a:srgbClr val="3B3B3B"/>
            </a:solidFill>
          </a:ln>
        </p:spPr>
        <p:txBody>
          <a:bodyPr vert="horz" wrap="square" lIns="0" tIns="0" rIns="0" bIns="0" rtlCol="0">
            <a:spAutoFit/>
          </a:bodyPr>
          <a:lstStyle/>
          <a:p>
            <a:pPr marL="90805" marR="125095"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电 子 巡 更 系 统</a:t>
            </a:r>
            <a:endParaRPr sz="1050">
              <a:solidFill>
                <a:prstClr val="black"/>
              </a:solidFill>
              <a:latin typeface="微软雅黑" panose="020B0503020204020204" pitchFamily="34" charset="-122"/>
              <a:cs typeface="微软雅黑" panose="020B0503020204020204" pitchFamily="34" charset="-122"/>
            </a:endParaRPr>
          </a:p>
        </p:txBody>
      </p:sp>
      <p:sp>
        <p:nvSpPr>
          <p:cNvPr id="19" name="object 19"/>
          <p:cNvSpPr txBox="1"/>
          <p:nvPr/>
        </p:nvSpPr>
        <p:spPr>
          <a:xfrm>
            <a:off x="4580224" y="2925220"/>
            <a:ext cx="370587" cy="846386"/>
          </a:xfrm>
          <a:prstGeom prst="rect">
            <a:avLst/>
          </a:prstGeom>
          <a:solidFill>
            <a:srgbClr val="2876C4"/>
          </a:solidFill>
          <a:ln w="19050">
            <a:solidFill>
              <a:srgbClr val="3B3B3B"/>
            </a:solidFill>
          </a:ln>
        </p:spPr>
        <p:txBody>
          <a:bodyPr vert="horz" wrap="square" lIns="0" tIns="0" rIns="0" bIns="0" rtlCol="0">
            <a:spAutoFit/>
          </a:bodyPr>
          <a:lstStyle/>
          <a:p>
            <a:pPr marL="90805" marR="125730"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周 界 防 范 系 统</a:t>
            </a:r>
            <a:endParaRPr sz="1050">
              <a:solidFill>
                <a:prstClr val="black"/>
              </a:solidFill>
              <a:latin typeface="微软雅黑" panose="020B0503020204020204" pitchFamily="34" charset="-122"/>
              <a:cs typeface="微软雅黑" panose="020B0503020204020204" pitchFamily="34" charset="-122"/>
            </a:endParaRPr>
          </a:p>
        </p:txBody>
      </p:sp>
      <p:sp>
        <p:nvSpPr>
          <p:cNvPr id="20" name="object 20"/>
          <p:cNvSpPr txBox="1"/>
          <p:nvPr/>
        </p:nvSpPr>
        <p:spPr>
          <a:xfrm>
            <a:off x="5096950" y="2917217"/>
            <a:ext cx="370587" cy="846386"/>
          </a:xfrm>
          <a:prstGeom prst="rect">
            <a:avLst/>
          </a:prstGeom>
          <a:solidFill>
            <a:srgbClr val="2876C4"/>
          </a:solidFill>
          <a:ln w="19050">
            <a:solidFill>
              <a:srgbClr val="3B3B3B"/>
            </a:solidFill>
          </a:ln>
        </p:spPr>
        <p:txBody>
          <a:bodyPr vert="horz" wrap="square" lIns="0" tIns="0" rIns="0" bIns="0" rtlCol="0">
            <a:spAutoFit/>
          </a:bodyPr>
          <a:lstStyle/>
          <a:p>
            <a:pPr marL="90805" marR="125730"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信 息 发 布 系 统</a:t>
            </a:r>
            <a:endParaRPr sz="1050">
              <a:solidFill>
                <a:prstClr val="black"/>
              </a:solidFill>
              <a:latin typeface="微软雅黑" panose="020B0503020204020204" pitchFamily="34" charset="-122"/>
              <a:cs typeface="微软雅黑" panose="020B0503020204020204" pitchFamily="34" charset="-122"/>
            </a:endParaRPr>
          </a:p>
        </p:txBody>
      </p:sp>
      <p:sp>
        <p:nvSpPr>
          <p:cNvPr id="21" name="object 21"/>
          <p:cNvSpPr txBox="1"/>
          <p:nvPr/>
        </p:nvSpPr>
        <p:spPr>
          <a:xfrm>
            <a:off x="5613676" y="2925220"/>
            <a:ext cx="370587" cy="846386"/>
          </a:xfrm>
          <a:prstGeom prst="rect">
            <a:avLst/>
          </a:prstGeom>
          <a:solidFill>
            <a:srgbClr val="2876C4"/>
          </a:solidFill>
          <a:ln w="19050">
            <a:solidFill>
              <a:srgbClr val="3B3B3B"/>
            </a:solidFill>
          </a:ln>
        </p:spPr>
        <p:txBody>
          <a:bodyPr vert="horz" wrap="square" lIns="0" tIns="0" rIns="0" bIns="0" rtlCol="0">
            <a:spAutoFit/>
          </a:bodyPr>
          <a:lstStyle/>
          <a:p>
            <a:pPr marL="90805" marR="125730"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背 景 音 乐 系 统</a:t>
            </a:r>
            <a:endParaRPr sz="1050">
              <a:solidFill>
                <a:prstClr val="black"/>
              </a:solidFill>
              <a:latin typeface="微软雅黑" panose="020B0503020204020204" pitchFamily="34" charset="-122"/>
              <a:cs typeface="微软雅黑" panose="020B0503020204020204" pitchFamily="34" charset="-122"/>
            </a:endParaRPr>
          </a:p>
        </p:txBody>
      </p:sp>
      <p:sp>
        <p:nvSpPr>
          <p:cNvPr id="22" name="object 22"/>
          <p:cNvSpPr txBox="1"/>
          <p:nvPr/>
        </p:nvSpPr>
        <p:spPr>
          <a:xfrm>
            <a:off x="6130402" y="2925220"/>
            <a:ext cx="370587" cy="846386"/>
          </a:xfrm>
          <a:prstGeom prst="rect">
            <a:avLst/>
          </a:prstGeom>
          <a:solidFill>
            <a:srgbClr val="006FC0"/>
          </a:solidFill>
          <a:ln w="19050">
            <a:solidFill>
              <a:srgbClr val="3B3B3B"/>
            </a:solidFill>
          </a:ln>
        </p:spPr>
        <p:txBody>
          <a:bodyPr vert="horz" wrap="square" lIns="0" tIns="0" rIns="0" bIns="0" rtlCol="0">
            <a:spAutoFit/>
          </a:bodyPr>
          <a:lstStyle/>
          <a:p>
            <a:pPr marL="90170" marR="126365"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设 备 监 控 系 统</a:t>
            </a:r>
            <a:endParaRPr sz="1050">
              <a:solidFill>
                <a:prstClr val="black"/>
              </a:solidFill>
              <a:latin typeface="微软雅黑" panose="020B0503020204020204" pitchFamily="34" charset="-122"/>
              <a:cs typeface="微软雅黑" panose="020B0503020204020204" pitchFamily="34" charset="-122"/>
            </a:endParaRPr>
          </a:p>
        </p:txBody>
      </p:sp>
      <p:sp>
        <p:nvSpPr>
          <p:cNvPr id="23" name="object 23"/>
          <p:cNvSpPr txBox="1"/>
          <p:nvPr/>
        </p:nvSpPr>
        <p:spPr>
          <a:xfrm>
            <a:off x="6646556" y="2924648"/>
            <a:ext cx="369633" cy="846386"/>
          </a:xfrm>
          <a:prstGeom prst="rect">
            <a:avLst/>
          </a:prstGeom>
          <a:solidFill>
            <a:srgbClr val="006FC0"/>
          </a:solidFill>
        </p:spPr>
        <p:txBody>
          <a:bodyPr vert="horz" wrap="square" lIns="0" tIns="0" rIns="0" bIns="0" rtlCol="0">
            <a:spAutoFit/>
          </a:bodyPr>
          <a:lstStyle/>
          <a:p>
            <a:pPr marL="97790" marR="132715"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车 位 监 测 系 统</a:t>
            </a:r>
            <a:endParaRPr sz="1050">
              <a:solidFill>
                <a:prstClr val="black"/>
              </a:solidFill>
              <a:latin typeface="微软雅黑" panose="020B0503020204020204" pitchFamily="34" charset="-122"/>
              <a:cs typeface="微软雅黑" panose="020B0503020204020204" pitchFamily="34" charset="-122"/>
            </a:endParaRPr>
          </a:p>
        </p:txBody>
      </p:sp>
      <p:sp>
        <p:nvSpPr>
          <p:cNvPr id="24" name="object 24"/>
          <p:cNvSpPr txBox="1"/>
          <p:nvPr/>
        </p:nvSpPr>
        <p:spPr>
          <a:xfrm>
            <a:off x="7162138" y="2924649"/>
            <a:ext cx="370587" cy="705321"/>
          </a:xfrm>
          <a:prstGeom prst="rect">
            <a:avLst/>
          </a:prstGeom>
          <a:solidFill>
            <a:srgbClr val="006FC0"/>
          </a:solidFill>
        </p:spPr>
        <p:txBody>
          <a:bodyPr vert="horz" wrap="square" lIns="0" tIns="0" rIns="0" bIns="0" rtlCol="0">
            <a:spAutoFit/>
          </a:bodyPr>
          <a:lstStyle/>
          <a:p>
            <a:pPr marL="98425" marR="132715"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智 能 快 递 柜</a:t>
            </a:r>
            <a:endParaRPr sz="1050">
              <a:solidFill>
                <a:prstClr val="black"/>
              </a:solidFill>
              <a:latin typeface="微软雅黑" panose="020B0503020204020204" pitchFamily="34" charset="-122"/>
              <a:cs typeface="微软雅黑" panose="020B0503020204020204" pitchFamily="34" charset="-122"/>
            </a:endParaRPr>
          </a:p>
        </p:txBody>
      </p:sp>
      <p:sp>
        <p:nvSpPr>
          <p:cNvPr id="25" name="object 25"/>
          <p:cNvSpPr txBox="1"/>
          <p:nvPr/>
        </p:nvSpPr>
        <p:spPr>
          <a:xfrm>
            <a:off x="7678863" y="2924649"/>
            <a:ext cx="370587" cy="705321"/>
          </a:xfrm>
          <a:prstGeom prst="rect">
            <a:avLst/>
          </a:prstGeom>
          <a:solidFill>
            <a:srgbClr val="006FC0"/>
          </a:solidFill>
        </p:spPr>
        <p:txBody>
          <a:bodyPr vert="horz" wrap="square" lIns="0" tIns="0" rIns="0" bIns="0" rtlCol="0">
            <a:spAutoFit/>
          </a:bodyPr>
          <a:lstStyle/>
          <a:p>
            <a:pPr marL="98425" marR="132080" algn="just" defTabSz="685800">
              <a:lnSpc>
                <a:spcPts val="1050"/>
              </a:lnSpc>
            </a:pPr>
            <a:r>
              <a:rPr sz="1050" b="1" dirty="0">
                <a:solidFill>
                  <a:srgbClr val="F1F1F1"/>
                </a:solidFill>
                <a:latin typeface="微软雅黑" panose="020B0503020204020204" pitchFamily="34" charset="-122"/>
                <a:cs typeface="微软雅黑" panose="020B0503020204020204" pitchFamily="34" charset="-122"/>
              </a:rPr>
              <a:t>智 能 充 电 桩</a:t>
            </a:r>
            <a:endParaRPr sz="1050">
              <a:solidFill>
                <a:prstClr val="black"/>
              </a:solidFill>
              <a:latin typeface="微软雅黑" panose="020B0503020204020204" pitchFamily="34" charset="-122"/>
              <a:cs typeface="微软雅黑" panose="020B0503020204020204" pitchFamily="34" charset="-122"/>
            </a:endParaRPr>
          </a:p>
        </p:txBody>
      </p:sp>
      <p:sp>
        <p:nvSpPr>
          <p:cNvPr id="26" name="object 26"/>
          <p:cNvSpPr/>
          <p:nvPr/>
        </p:nvSpPr>
        <p:spPr>
          <a:xfrm>
            <a:off x="8195590" y="2924648"/>
            <a:ext cx="370587" cy="1296578"/>
          </a:xfrm>
          <a:custGeom>
            <a:avLst/>
            <a:gdLst/>
            <a:ahLst/>
            <a:cxnLst/>
            <a:rect l="l" t="t" r="r" b="b"/>
            <a:pathLst>
              <a:path w="494029" h="1728470">
                <a:moveTo>
                  <a:pt x="0" y="1728216"/>
                </a:moveTo>
                <a:lnTo>
                  <a:pt x="493775" y="1728216"/>
                </a:lnTo>
                <a:lnTo>
                  <a:pt x="493775" y="0"/>
                </a:lnTo>
                <a:lnTo>
                  <a:pt x="0" y="0"/>
                </a:lnTo>
                <a:lnTo>
                  <a:pt x="0" y="1728216"/>
                </a:lnTo>
                <a:close/>
              </a:path>
            </a:pathLst>
          </a:custGeom>
          <a:solidFill>
            <a:srgbClr val="006FC0"/>
          </a:solidFill>
        </p:spPr>
        <p:txBody>
          <a:bodyPr wrap="square" lIns="0" tIns="0" rIns="0" bIns="0" rtlCol="0"/>
          <a:lstStyle/>
          <a:p>
            <a:pPr defTabSz="685800"/>
            <a:endParaRPr sz="1350">
              <a:solidFill>
                <a:prstClr val="black"/>
              </a:solidFill>
              <a:latin typeface="Calibri" panose="020F0502020204030204"/>
            </a:endParaRPr>
          </a:p>
        </p:txBody>
      </p:sp>
      <p:sp>
        <p:nvSpPr>
          <p:cNvPr id="27" name="object 27"/>
          <p:cNvSpPr txBox="1"/>
          <p:nvPr/>
        </p:nvSpPr>
        <p:spPr>
          <a:xfrm>
            <a:off x="8284423" y="3305429"/>
            <a:ext cx="161583" cy="535874"/>
          </a:xfrm>
          <a:prstGeom prst="rect">
            <a:avLst/>
          </a:prstGeom>
        </p:spPr>
        <p:txBody>
          <a:bodyPr vert="vert" wrap="square" lIns="0" tIns="0" rIns="0" bIns="0" rtlCol="0">
            <a:spAutoFit/>
          </a:bodyPr>
          <a:lstStyle/>
          <a:p>
            <a:pPr marL="9525" defTabSz="685800"/>
            <a:r>
              <a:rPr sz="1050" b="1" dirty="0">
                <a:solidFill>
                  <a:srgbClr val="F1F1F1"/>
                </a:solidFill>
                <a:latin typeface="微软雅黑" panose="020B0503020204020204" pitchFamily="34" charset="-122"/>
                <a:cs typeface="微软雅黑" panose="020B0503020204020204" pitchFamily="34" charset="-122"/>
              </a:rPr>
              <a:t>…………</a:t>
            </a:r>
            <a:endParaRPr sz="1050">
              <a:solidFill>
                <a:prstClr val="black"/>
              </a:solidFill>
              <a:latin typeface="微软雅黑" panose="020B0503020204020204" pitchFamily="34" charset="-122"/>
              <a:cs typeface="微软雅黑" panose="020B0503020204020204" pitchFamily="34" charset="-122"/>
            </a:endParaRPr>
          </a:p>
        </p:txBody>
      </p:sp>
      <p:sp>
        <p:nvSpPr>
          <p:cNvPr id="28" name="object 28"/>
          <p:cNvSpPr/>
          <p:nvPr/>
        </p:nvSpPr>
        <p:spPr>
          <a:xfrm>
            <a:off x="2062330" y="805159"/>
            <a:ext cx="6503846" cy="1296578"/>
          </a:xfrm>
          <a:custGeom>
            <a:avLst/>
            <a:gdLst/>
            <a:ahLst/>
            <a:cxnLst/>
            <a:rect l="l" t="t" r="r" b="b"/>
            <a:pathLst>
              <a:path w="8670290" h="1728470">
                <a:moveTo>
                  <a:pt x="0" y="1728215"/>
                </a:moveTo>
                <a:lnTo>
                  <a:pt x="8670036" y="1728215"/>
                </a:lnTo>
                <a:lnTo>
                  <a:pt x="8670036" y="0"/>
                </a:lnTo>
                <a:lnTo>
                  <a:pt x="0" y="0"/>
                </a:lnTo>
                <a:lnTo>
                  <a:pt x="0" y="1728215"/>
                </a:lnTo>
                <a:close/>
              </a:path>
            </a:pathLst>
          </a:custGeom>
          <a:solidFill>
            <a:schemeClr val="tx2"/>
          </a:solidFill>
        </p:spPr>
        <p:txBody>
          <a:bodyPr wrap="square" lIns="0" tIns="0" rIns="0" bIns="0" rtlCol="0"/>
          <a:lstStyle/>
          <a:p>
            <a:pPr defTabSz="685800"/>
            <a:endParaRPr sz="1350">
              <a:solidFill>
                <a:prstClr val="black"/>
              </a:solidFill>
              <a:latin typeface="Calibri" panose="020F0502020204030204"/>
            </a:endParaRPr>
          </a:p>
        </p:txBody>
      </p:sp>
      <p:sp>
        <p:nvSpPr>
          <p:cNvPr id="29" name="object 29"/>
          <p:cNvSpPr/>
          <p:nvPr/>
        </p:nvSpPr>
        <p:spPr>
          <a:xfrm>
            <a:off x="2062330" y="805159"/>
            <a:ext cx="6503846" cy="1296578"/>
          </a:xfrm>
          <a:custGeom>
            <a:avLst/>
            <a:gdLst/>
            <a:ahLst/>
            <a:cxnLst/>
            <a:rect l="l" t="t" r="r" b="b"/>
            <a:pathLst>
              <a:path w="8670290" h="1728470">
                <a:moveTo>
                  <a:pt x="0" y="1728215"/>
                </a:moveTo>
                <a:lnTo>
                  <a:pt x="8670036" y="1728215"/>
                </a:lnTo>
                <a:lnTo>
                  <a:pt x="8670036" y="0"/>
                </a:lnTo>
                <a:lnTo>
                  <a:pt x="0" y="0"/>
                </a:lnTo>
                <a:lnTo>
                  <a:pt x="0" y="1728215"/>
                </a:lnTo>
                <a:close/>
              </a:path>
            </a:pathLst>
          </a:custGeom>
          <a:ln w="12699">
            <a:solidFill>
              <a:srgbClr val="F1F1F1"/>
            </a:solidFill>
          </a:ln>
        </p:spPr>
        <p:txBody>
          <a:bodyPr wrap="square" lIns="0" tIns="0" rIns="0" bIns="0" rtlCol="0"/>
          <a:lstStyle/>
          <a:p>
            <a:pPr defTabSz="685800"/>
            <a:endParaRPr sz="1350">
              <a:solidFill>
                <a:prstClr val="black"/>
              </a:solidFill>
              <a:latin typeface="Calibri" panose="020F0502020204030204"/>
            </a:endParaRPr>
          </a:p>
        </p:txBody>
      </p:sp>
      <p:sp>
        <p:nvSpPr>
          <p:cNvPr id="30" name="object 30"/>
          <p:cNvSpPr/>
          <p:nvPr/>
        </p:nvSpPr>
        <p:spPr>
          <a:xfrm>
            <a:off x="7881210" y="2159849"/>
            <a:ext cx="684966" cy="323906"/>
          </a:xfrm>
          <a:custGeom>
            <a:avLst/>
            <a:gdLst/>
            <a:ahLst/>
            <a:cxnLst/>
            <a:rect l="l" t="t" r="r" b="b"/>
            <a:pathLst>
              <a:path w="913129" h="431800">
                <a:moveTo>
                  <a:pt x="0" y="431291"/>
                </a:moveTo>
                <a:lnTo>
                  <a:pt x="912876" y="431291"/>
                </a:lnTo>
                <a:lnTo>
                  <a:pt x="912876" y="0"/>
                </a:lnTo>
                <a:lnTo>
                  <a:pt x="0" y="0"/>
                </a:lnTo>
                <a:lnTo>
                  <a:pt x="0" y="431291"/>
                </a:lnTo>
                <a:close/>
              </a:path>
            </a:pathLst>
          </a:custGeom>
          <a:solidFill>
            <a:srgbClr val="619DD1"/>
          </a:solidFill>
        </p:spPr>
        <p:txBody>
          <a:bodyPr wrap="square" lIns="0" tIns="0" rIns="0" bIns="0" rtlCol="0"/>
          <a:lstStyle/>
          <a:p>
            <a:pPr defTabSz="685800"/>
            <a:endParaRPr sz="1350">
              <a:solidFill>
                <a:prstClr val="black"/>
              </a:solidFill>
              <a:latin typeface="Calibri" panose="020F0502020204030204"/>
            </a:endParaRPr>
          </a:p>
        </p:txBody>
      </p:sp>
      <p:sp>
        <p:nvSpPr>
          <p:cNvPr id="31" name="object 31"/>
          <p:cNvSpPr/>
          <p:nvPr/>
        </p:nvSpPr>
        <p:spPr>
          <a:xfrm>
            <a:off x="7881210" y="2159849"/>
            <a:ext cx="684966" cy="323906"/>
          </a:xfrm>
          <a:custGeom>
            <a:avLst/>
            <a:gdLst/>
            <a:ahLst/>
            <a:cxnLst/>
            <a:rect l="l" t="t" r="r" b="b"/>
            <a:pathLst>
              <a:path w="913129" h="431800">
                <a:moveTo>
                  <a:pt x="0" y="431291"/>
                </a:moveTo>
                <a:lnTo>
                  <a:pt x="912876" y="431291"/>
                </a:lnTo>
                <a:lnTo>
                  <a:pt x="912876" y="0"/>
                </a:lnTo>
                <a:lnTo>
                  <a:pt x="0" y="0"/>
                </a:lnTo>
                <a:lnTo>
                  <a:pt x="0" y="431291"/>
                </a:lnTo>
                <a:close/>
              </a:path>
            </a:pathLst>
          </a:custGeom>
          <a:ln w="12700">
            <a:solidFill>
              <a:srgbClr val="D12325"/>
            </a:solidFill>
          </a:ln>
        </p:spPr>
        <p:txBody>
          <a:bodyPr wrap="square" lIns="0" tIns="0" rIns="0" bIns="0" rtlCol="0"/>
          <a:lstStyle/>
          <a:p>
            <a:pPr defTabSz="685800"/>
            <a:endParaRPr sz="1350">
              <a:solidFill>
                <a:prstClr val="black"/>
              </a:solidFill>
              <a:latin typeface="Calibri" panose="020F0502020204030204"/>
            </a:endParaRPr>
          </a:p>
        </p:txBody>
      </p:sp>
      <p:sp>
        <p:nvSpPr>
          <p:cNvPr id="32" name="object 32"/>
          <p:cNvSpPr txBox="1"/>
          <p:nvPr/>
        </p:nvSpPr>
        <p:spPr>
          <a:xfrm>
            <a:off x="8004485" y="2265874"/>
            <a:ext cx="440131" cy="126958"/>
          </a:xfrm>
          <a:prstGeom prst="rect">
            <a:avLst/>
          </a:prstGeom>
        </p:spPr>
        <p:txBody>
          <a:bodyPr vert="horz" wrap="square" lIns="0" tIns="0" rIns="0" bIns="0" rtlCol="0">
            <a:spAutoFit/>
          </a:bodyPr>
          <a:lstStyle/>
          <a:p>
            <a:pPr marL="9525" defTabSz="685800"/>
            <a:r>
              <a:rPr sz="825" b="1" dirty="0">
                <a:solidFill>
                  <a:srgbClr val="F1F1F1"/>
                </a:solidFill>
                <a:latin typeface="微软雅黑" panose="020B0503020204020204" pitchFamily="34" charset="-122"/>
                <a:cs typeface="微软雅黑" panose="020B0503020204020204" pitchFamily="34" charset="-122"/>
              </a:rPr>
              <a:t>功能扩充</a:t>
            </a:r>
            <a:endParaRPr sz="825">
              <a:solidFill>
                <a:prstClr val="black"/>
              </a:solidFill>
              <a:latin typeface="微软雅黑" panose="020B0503020204020204" pitchFamily="34" charset="-122"/>
              <a:cs typeface="微软雅黑" panose="020B0503020204020204" pitchFamily="34" charset="-122"/>
            </a:endParaRPr>
          </a:p>
        </p:txBody>
      </p:sp>
      <p:sp>
        <p:nvSpPr>
          <p:cNvPr id="33" name="object 33"/>
          <p:cNvSpPr/>
          <p:nvPr/>
        </p:nvSpPr>
        <p:spPr>
          <a:xfrm>
            <a:off x="7875494" y="2546250"/>
            <a:ext cx="684966" cy="323906"/>
          </a:xfrm>
          <a:custGeom>
            <a:avLst/>
            <a:gdLst/>
            <a:ahLst/>
            <a:cxnLst/>
            <a:rect l="l" t="t" r="r" b="b"/>
            <a:pathLst>
              <a:path w="913129" h="431800">
                <a:moveTo>
                  <a:pt x="0" y="431291"/>
                </a:moveTo>
                <a:lnTo>
                  <a:pt x="912876" y="431291"/>
                </a:lnTo>
                <a:lnTo>
                  <a:pt x="912876" y="0"/>
                </a:lnTo>
                <a:lnTo>
                  <a:pt x="0" y="0"/>
                </a:lnTo>
                <a:lnTo>
                  <a:pt x="0" y="431291"/>
                </a:lnTo>
                <a:close/>
              </a:path>
            </a:pathLst>
          </a:custGeom>
          <a:solidFill>
            <a:srgbClr val="619DD1"/>
          </a:solidFill>
        </p:spPr>
        <p:txBody>
          <a:bodyPr wrap="square" lIns="0" tIns="0" rIns="0" bIns="0" rtlCol="0"/>
          <a:lstStyle/>
          <a:p>
            <a:pPr defTabSz="685800"/>
            <a:endParaRPr sz="1350">
              <a:solidFill>
                <a:prstClr val="black"/>
              </a:solidFill>
              <a:latin typeface="Calibri" panose="020F0502020204030204"/>
            </a:endParaRPr>
          </a:p>
        </p:txBody>
      </p:sp>
      <p:sp>
        <p:nvSpPr>
          <p:cNvPr id="34" name="object 34"/>
          <p:cNvSpPr/>
          <p:nvPr/>
        </p:nvSpPr>
        <p:spPr>
          <a:xfrm>
            <a:off x="7875494" y="2546250"/>
            <a:ext cx="684966" cy="323906"/>
          </a:xfrm>
          <a:custGeom>
            <a:avLst/>
            <a:gdLst/>
            <a:ahLst/>
            <a:cxnLst/>
            <a:rect l="l" t="t" r="r" b="b"/>
            <a:pathLst>
              <a:path w="913129" h="431800">
                <a:moveTo>
                  <a:pt x="0" y="431291"/>
                </a:moveTo>
                <a:lnTo>
                  <a:pt x="912876" y="431291"/>
                </a:lnTo>
                <a:lnTo>
                  <a:pt x="912876" y="0"/>
                </a:lnTo>
                <a:lnTo>
                  <a:pt x="0" y="0"/>
                </a:lnTo>
                <a:lnTo>
                  <a:pt x="0" y="431291"/>
                </a:lnTo>
                <a:close/>
              </a:path>
            </a:pathLst>
          </a:custGeom>
          <a:ln w="12700">
            <a:solidFill>
              <a:srgbClr val="D12325"/>
            </a:solidFill>
          </a:ln>
        </p:spPr>
        <p:txBody>
          <a:bodyPr wrap="square" lIns="0" tIns="0" rIns="0" bIns="0" rtlCol="0"/>
          <a:lstStyle/>
          <a:p>
            <a:pPr defTabSz="685800"/>
            <a:endParaRPr sz="1350">
              <a:solidFill>
                <a:prstClr val="black"/>
              </a:solidFill>
              <a:latin typeface="Calibri" panose="020F0502020204030204"/>
            </a:endParaRPr>
          </a:p>
        </p:txBody>
      </p:sp>
      <p:sp>
        <p:nvSpPr>
          <p:cNvPr id="35" name="object 35"/>
          <p:cNvSpPr txBox="1"/>
          <p:nvPr/>
        </p:nvSpPr>
        <p:spPr>
          <a:xfrm>
            <a:off x="7998769" y="2652655"/>
            <a:ext cx="440131" cy="126958"/>
          </a:xfrm>
          <a:prstGeom prst="rect">
            <a:avLst/>
          </a:prstGeom>
        </p:spPr>
        <p:txBody>
          <a:bodyPr vert="horz" wrap="square" lIns="0" tIns="0" rIns="0" bIns="0" rtlCol="0">
            <a:spAutoFit/>
          </a:bodyPr>
          <a:lstStyle/>
          <a:p>
            <a:pPr marL="9525" defTabSz="685800"/>
            <a:r>
              <a:rPr sz="825" b="1" dirty="0">
                <a:solidFill>
                  <a:srgbClr val="F1F1F1"/>
                </a:solidFill>
                <a:latin typeface="微软雅黑" panose="020B0503020204020204" pitchFamily="34" charset="-122"/>
                <a:cs typeface="微软雅黑" panose="020B0503020204020204" pitchFamily="34" charset="-122"/>
              </a:rPr>
              <a:t>接入扩充</a:t>
            </a:r>
            <a:endParaRPr sz="825">
              <a:solidFill>
                <a:prstClr val="black"/>
              </a:solidFill>
              <a:latin typeface="微软雅黑" panose="020B0503020204020204" pitchFamily="34" charset="-122"/>
              <a:cs typeface="微软雅黑" panose="020B0503020204020204" pitchFamily="34" charset="-122"/>
            </a:endParaRPr>
          </a:p>
        </p:txBody>
      </p:sp>
      <p:sp>
        <p:nvSpPr>
          <p:cNvPr id="36" name="object 36"/>
          <p:cNvSpPr/>
          <p:nvPr/>
        </p:nvSpPr>
        <p:spPr>
          <a:xfrm>
            <a:off x="523585" y="4328497"/>
            <a:ext cx="8101943" cy="51444"/>
          </a:xfrm>
          <a:custGeom>
            <a:avLst/>
            <a:gdLst/>
            <a:ahLst/>
            <a:cxnLst/>
            <a:rect l="l" t="t" r="r" b="b"/>
            <a:pathLst>
              <a:path w="10800715" h="68579">
                <a:moveTo>
                  <a:pt x="0" y="68580"/>
                </a:moveTo>
                <a:lnTo>
                  <a:pt x="10800588" y="68580"/>
                </a:lnTo>
                <a:lnTo>
                  <a:pt x="10800588" y="0"/>
                </a:lnTo>
                <a:lnTo>
                  <a:pt x="0" y="0"/>
                </a:lnTo>
                <a:lnTo>
                  <a:pt x="0" y="68580"/>
                </a:lnTo>
                <a:close/>
              </a:path>
            </a:pathLst>
          </a:custGeom>
          <a:solidFill>
            <a:srgbClr val="C00000"/>
          </a:solidFill>
        </p:spPr>
        <p:txBody>
          <a:bodyPr wrap="square" lIns="0" tIns="0" rIns="0" bIns="0" rtlCol="0"/>
          <a:lstStyle/>
          <a:p>
            <a:pPr defTabSz="685800"/>
            <a:endParaRPr sz="1350">
              <a:solidFill>
                <a:prstClr val="black"/>
              </a:solidFill>
              <a:latin typeface="Calibri" panose="020F0502020204030204"/>
            </a:endParaRPr>
          </a:p>
        </p:txBody>
      </p:sp>
      <p:sp>
        <p:nvSpPr>
          <p:cNvPr id="37" name="object 37"/>
          <p:cNvSpPr txBox="1"/>
          <p:nvPr/>
        </p:nvSpPr>
        <p:spPr>
          <a:xfrm>
            <a:off x="1596191" y="4548110"/>
            <a:ext cx="5957493" cy="190501"/>
          </a:xfrm>
          <a:prstGeom prst="rect">
            <a:avLst/>
          </a:prstGeom>
        </p:spPr>
        <p:txBody>
          <a:bodyPr vert="horz" wrap="square" lIns="0" tIns="0" rIns="0" bIns="0" rtlCol="0">
            <a:spAutoFit/>
          </a:bodyPr>
          <a:lstStyle/>
          <a:p>
            <a:pPr marL="9525" defTabSz="685800"/>
            <a:r>
              <a:rPr sz="1240" b="1" i="1" spc="-45" dirty="0">
                <a:solidFill>
                  <a:srgbClr val="F1F1F1"/>
                </a:solidFill>
                <a:latin typeface="微软雅黑" panose="020B0503020204020204" pitchFamily="34" charset="-122"/>
                <a:cs typeface="微软雅黑" panose="020B0503020204020204" pitchFamily="34" charset="-122"/>
              </a:rPr>
              <a:t>平台和基础网络始终保持不变，而</a:t>
            </a:r>
            <a:r>
              <a:rPr sz="1240" b="1" i="1" spc="-38" dirty="0">
                <a:solidFill>
                  <a:srgbClr val="F1F1F1"/>
                </a:solidFill>
                <a:latin typeface="微软雅黑" panose="020B0503020204020204" pitchFamily="34" charset="-122"/>
                <a:cs typeface="微软雅黑" panose="020B0503020204020204" pitchFamily="34" charset="-122"/>
              </a:rPr>
              <a:t>系</a:t>
            </a:r>
            <a:r>
              <a:rPr sz="1240" b="1" i="1" spc="-45" dirty="0">
                <a:solidFill>
                  <a:srgbClr val="F1F1F1"/>
                </a:solidFill>
                <a:latin typeface="微软雅黑" panose="020B0503020204020204" pitchFamily="34" charset="-122"/>
                <a:cs typeface="微软雅黑" panose="020B0503020204020204" pitchFamily="34" charset="-122"/>
              </a:rPr>
              <a:t>统和</a:t>
            </a:r>
            <a:r>
              <a:rPr sz="1240" b="1" i="1" spc="-38" dirty="0">
                <a:solidFill>
                  <a:srgbClr val="F1F1F1"/>
                </a:solidFill>
                <a:latin typeface="微软雅黑" panose="020B0503020204020204" pitchFamily="34" charset="-122"/>
                <a:cs typeface="微软雅黑" panose="020B0503020204020204" pitchFamily="34" charset="-122"/>
              </a:rPr>
              <a:t>应</a:t>
            </a:r>
            <a:r>
              <a:rPr sz="1240" b="1" i="1" spc="-45" dirty="0">
                <a:solidFill>
                  <a:srgbClr val="F1F1F1"/>
                </a:solidFill>
                <a:latin typeface="微软雅黑" panose="020B0503020204020204" pitchFamily="34" charset="-122"/>
                <a:cs typeface="微软雅黑" panose="020B0503020204020204" pitchFamily="34" charset="-122"/>
              </a:rPr>
              <a:t>用可</a:t>
            </a:r>
            <a:r>
              <a:rPr sz="1240" b="1" i="1" spc="-38" dirty="0">
                <a:solidFill>
                  <a:srgbClr val="F1F1F1"/>
                </a:solidFill>
                <a:latin typeface="微软雅黑" panose="020B0503020204020204" pitchFamily="34" charset="-122"/>
                <a:cs typeface="微软雅黑" panose="020B0503020204020204" pitchFamily="34" charset="-122"/>
              </a:rPr>
              <a:t>以</a:t>
            </a:r>
            <a:r>
              <a:rPr sz="1240" b="1" i="1" spc="-45" dirty="0">
                <a:solidFill>
                  <a:srgbClr val="F1F1F1"/>
                </a:solidFill>
                <a:latin typeface="微软雅黑" panose="020B0503020204020204" pitchFamily="34" charset="-122"/>
                <a:cs typeface="微软雅黑" panose="020B0503020204020204" pitchFamily="34" charset="-122"/>
              </a:rPr>
              <a:t>快速</a:t>
            </a:r>
            <a:r>
              <a:rPr sz="1240" b="1" i="1" spc="-38" dirty="0">
                <a:solidFill>
                  <a:srgbClr val="F1F1F1"/>
                </a:solidFill>
                <a:latin typeface="微软雅黑" panose="020B0503020204020204" pitchFamily="34" charset="-122"/>
                <a:cs typeface="微软雅黑" panose="020B0503020204020204" pitchFamily="34" charset="-122"/>
              </a:rPr>
              <a:t>迭</a:t>
            </a:r>
            <a:r>
              <a:rPr sz="1240" b="1" i="1" spc="-45" dirty="0">
                <a:solidFill>
                  <a:srgbClr val="F1F1F1"/>
                </a:solidFill>
                <a:latin typeface="微软雅黑" panose="020B0503020204020204" pitchFamily="34" charset="-122"/>
                <a:cs typeface="微软雅黑" panose="020B0503020204020204" pitchFamily="34" charset="-122"/>
              </a:rPr>
              <a:t>代，</a:t>
            </a:r>
            <a:r>
              <a:rPr sz="1240" b="1" i="1" spc="-38" dirty="0">
                <a:solidFill>
                  <a:srgbClr val="F1F1F1"/>
                </a:solidFill>
                <a:latin typeface="微软雅黑" panose="020B0503020204020204" pitchFamily="34" charset="-122"/>
                <a:cs typeface="微软雅黑" panose="020B0503020204020204" pitchFamily="34" charset="-122"/>
              </a:rPr>
              <a:t>满</a:t>
            </a:r>
            <a:r>
              <a:rPr sz="1240" b="1" i="1" spc="-45" dirty="0">
                <a:solidFill>
                  <a:srgbClr val="F1F1F1"/>
                </a:solidFill>
                <a:latin typeface="微软雅黑" panose="020B0503020204020204" pitchFamily="34" charset="-122"/>
                <a:cs typeface="微软雅黑" panose="020B0503020204020204" pitchFamily="34" charset="-122"/>
              </a:rPr>
              <a:t>足智</a:t>
            </a:r>
            <a:r>
              <a:rPr sz="1240" b="1" i="1" spc="-38" dirty="0">
                <a:solidFill>
                  <a:srgbClr val="F1F1F1"/>
                </a:solidFill>
                <a:latin typeface="微软雅黑" panose="020B0503020204020204" pitchFamily="34" charset="-122"/>
                <a:cs typeface="微软雅黑" panose="020B0503020204020204" pitchFamily="34" charset="-122"/>
              </a:rPr>
              <a:t>慧</a:t>
            </a:r>
            <a:r>
              <a:rPr sz="1240" b="1" i="1" spc="-45" dirty="0">
                <a:solidFill>
                  <a:srgbClr val="F1F1F1"/>
                </a:solidFill>
                <a:latin typeface="微软雅黑" panose="020B0503020204020204" pitchFamily="34" charset="-122"/>
                <a:cs typeface="微软雅黑" panose="020B0503020204020204" pitchFamily="34" charset="-122"/>
              </a:rPr>
              <a:t>园区</a:t>
            </a:r>
            <a:r>
              <a:rPr sz="1240" b="1" i="1" spc="-38" dirty="0">
                <a:solidFill>
                  <a:srgbClr val="F1F1F1"/>
                </a:solidFill>
                <a:latin typeface="微软雅黑" panose="020B0503020204020204" pitchFamily="34" charset="-122"/>
                <a:cs typeface="微软雅黑" panose="020B0503020204020204" pitchFamily="34" charset="-122"/>
              </a:rPr>
              <a:t>的</a:t>
            </a:r>
            <a:r>
              <a:rPr sz="1240" b="1" i="1" spc="-45" dirty="0">
                <a:solidFill>
                  <a:srgbClr val="F1F1F1"/>
                </a:solidFill>
                <a:latin typeface="微软雅黑" panose="020B0503020204020204" pitchFamily="34" charset="-122"/>
                <a:cs typeface="微软雅黑" panose="020B0503020204020204" pitchFamily="34" charset="-122"/>
              </a:rPr>
              <a:t>可持</a:t>
            </a:r>
            <a:r>
              <a:rPr sz="1240" b="1" i="1" spc="-38" dirty="0">
                <a:solidFill>
                  <a:srgbClr val="F1F1F1"/>
                </a:solidFill>
                <a:latin typeface="微软雅黑" panose="020B0503020204020204" pitchFamily="34" charset="-122"/>
                <a:cs typeface="微软雅黑" panose="020B0503020204020204" pitchFamily="34" charset="-122"/>
              </a:rPr>
              <a:t>续</a:t>
            </a:r>
            <a:r>
              <a:rPr sz="1240" b="1" i="1" spc="-45" dirty="0">
                <a:solidFill>
                  <a:srgbClr val="F1F1F1"/>
                </a:solidFill>
                <a:latin typeface="微软雅黑" panose="020B0503020204020204" pitchFamily="34" charset="-122"/>
                <a:cs typeface="微软雅黑" panose="020B0503020204020204" pitchFamily="34" charset="-122"/>
              </a:rPr>
              <a:t>生长</a:t>
            </a:r>
            <a:endParaRPr sz="1240">
              <a:solidFill>
                <a:prstClr val="black"/>
              </a:solidFill>
              <a:latin typeface="微软雅黑" panose="020B0503020204020204" pitchFamily="34" charset="-122"/>
              <a:cs typeface="微软雅黑" panose="020B0503020204020204" pitchFamily="34" charset="-122"/>
            </a:endParaRPr>
          </a:p>
        </p:txBody>
      </p:sp>
      <p:sp>
        <p:nvSpPr>
          <p:cNvPr id="38" name="object 38"/>
          <p:cNvSpPr/>
          <p:nvPr/>
        </p:nvSpPr>
        <p:spPr>
          <a:xfrm>
            <a:off x="2153787" y="959491"/>
            <a:ext cx="1178923" cy="224353"/>
          </a:xfrm>
          <a:custGeom>
            <a:avLst/>
            <a:gdLst/>
            <a:ahLst/>
            <a:cxnLst/>
            <a:rect l="l" t="t" r="r" b="b"/>
            <a:pathLst>
              <a:path w="1571625" h="299084">
                <a:moveTo>
                  <a:pt x="0" y="298703"/>
                </a:moveTo>
                <a:lnTo>
                  <a:pt x="1571244" y="298703"/>
                </a:lnTo>
                <a:lnTo>
                  <a:pt x="1571244" y="0"/>
                </a:lnTo>
                <a:lnTo>
                  <a:pt x="0" y="0"/>
                </a:lnTo>
                <a:lnTo>
                  <a:pt x="0" y="298703"/>
                </a:lnTo>
                <a:close/>
              </a:path>
            </a:pathLst>
          </a:custGeom>
          <a:solidFill>
            <a:srgbClr val="2876C4"/>
          </a:solidFill>
        </p:spPr>
        <p:txBody>
          <a:bodyPr wrap="square" lIns="0" tIns="0" rIns="0" bIns="0" rtlCol="0"/>
          <a:lstStyle/>
          <a:p>
            <a:pPr defTabSz="685800"/>
            <a:endParaRPr sz="1350">
              <a:solidFill>
                <a:prstClr val="black"/>
              </a:solidFill>
              <a:latin typeface="Calibri" panose="020F0502020204030204"/>
            </a:endParaRPr>
          </a:p>
        </p:txBody>
      </p:sp>
      <p:sp>
        <p:nvSpPr>
          <p:cNvPr id="39" name="object 39"/>
          <p:cNvSpPr txBox="1"/>
          <p:nvPr/>
        </p:nvSpPr>
        <p:spPr>
          <a:xfrm>
            <a:off x="2575435" y="1016071"/>
            <a:ext cx="334862" cy="126958"/>
          </a:xfrm>
          <a:prstGeom prst="rect">
            <a:avLst/>
          </a:prstGeom>
        </p:spPr>
        <p:txBody>
          <a:bodyPr vert="horz" wrap="square" lIns="0" tIns="0" rIns="0" bIns="0" rtlCol="0">
            <a:spAutoFit/>
          </a:bodyPr>
          <a:lstStyle/>
          <a:p>
            <a:pPr marL="9525" defTabSz="685800"/>
            <a:r>
              <a:rPr sz="825" b="1" dirty="0">
                <a:solidFill>
                  <a:srgbClr val="F1F1F1"/>
                </a:solidFill>
                <a:latin typeface="微软雅黑" panose="020B0503020204020204" pitchFamily="34" charset="-122"/>
                <a:cs typeface="微软雅黑" panose="020B0503020204020204" pitchFamily="34" charset="-122"/>
              </a:rPr>
              <a:t>看车行</a:t>
            </a:r>
            <a:endParaRPr sz="825">
              <a:solidFill>
                <a:prstClr val="black"/>
              </a:solidFill>
              <a:latin typeface="微软雅黑" panose="020B0503020204020204" pitchFamily="34" charset="-122"/>
              <a:cs typeface="微软雅黑" panose="020B0503020204020204" pitchFamily="34" charset="-122"/>
            </a:endParaRPr>
          </a:p>
        </p:txBody>
      </p:sp>
      <p:sp>
        <p:nvSpPr>
          <p:cNvPr id="41" name="object 41"/>
          <p:cNvSpPr txBox="1"/>
          <p:nvPr/>
        </p:nvSpPr>
        <p:spPr>
          <a:xfrm>
            <a:off x="2146927" y="1228143"/>
            <a:ext cx="276749" cy="410369"/>
          </a:xfrm>
          <a:prstGeom prst="rect">
            <a:avLst/>
          </a:prstGeom>
          <a:solidFill>
            <a:srgbClr val="6FAC46"/>
          </a:solidFill>
        </p:spPr>
        <p:txBody>
          <a:bodyPr vert="horz" wrap="square" lIns="0" tIns="0" rIns="0" bIns="0" rtlCol="0">
            <a:spAutoFit/>
          </a:bodyPr>
          <a:lstStyle/>
          <a:p>
            <a:pPr marL="71755" marR="99060" algn="just" defTabSz="685800">
              <a:lnSpc>
                <a:spcPts val="795"/>
              </a:lnSpc>
            </a:pPr>
            <a:r>
              <a:rPr sz="790" dirty="0">
                <a:solidFill>
                  <a:srgbClr val="F1F1F1"/>
                </a:solidFill>
                <a:latin typeface="微软雅黑" panose="020B0503020204020204" pitchFamily="34" charset="-122"/>
                <a:cs typeface="微软雅黑" panose="020B0503020204020204" pitchFamily="34" charset="-122"/>
              </a:rPr>
              <a:t>车 牌 识 别</a:t>
            </a:r>
            <a:endParaRPr sz="790">
              <a:solidFill>
                <a:prstClr val="black"/>
              </a:solidFill>
              <a:latin typeface="微软雅黑" panose="020B0503020204020204" pitchFamily="34" charset="-122"/>
              <a:cs typeface="微软雅黑" panose="020B0503020204020204" pitchFamily="34" charset="-122"/>
            </a:endParaRPr>
          </a:p>
        </p:txBody>
      </p:sp>
      <p:graphicFrame>
        <p:nvGraphicFramePr>
          <p:cNvPr id="40" name="object 40"/>
          <p:cNvGraphicFramePr>
            <a:graphicFrameLocks noGrp="1"/>
          </p:cNvGraphicFramePr>
          <p:nvPr>
            <p:custDataLst>
              <p:tags r:id="rId1"/>
            </p:custDataLst>
          </p:nvPr>
        </p:nvGraphicFramePr>
        <p:xfrm>
          <a:off x="2423581" y="959491"/>
          <a:ext cx="6066375" cy="1093133"/>
        </p:xfrm>
        <a:graphic>
          <a:graphicData uri="http://schemas.openxmlformats.org/drawingml/2006/table">
            <a:tbl>
              <a:tblPr firstRow="1" bandRow="1">
                <a:tableStyleId>{2D5ABB26-0587-4C30-8999-92F81FD0307C}</a:tableStyleId>
              </a:tblPr>
              <a:tblGrid>
                <a:gridCol w="303519"/>
                <a:gridCol w="304662"/>
                <a:gridCol w="304091"/>
                <a:gridCol w="304091"/>
                <a:gridCol w="304090"/>
                <a:gridCol w="304091"/>
                <a:gridCol w="304091"/>
                <a:gridCol w="304090"/>
                <a:gridCol w="304090"/>
                <a:gridCol w="304090"/>
                <a:gridCol w="303519"/>
                <a:gridCol w="304090"/>
                <a:gridCol w="304662"/>
                <a:gridCol w="303519"/>
                <a:gridCol w="304090"/>
                <a:gridCol w="303519"/>
                <a:gridCol w="304090"/>
                <a:gridCol w="304090"/>
                <a:gridCol w="304091"/>
                <a:gridCol w="289800"/>
              </a:tblGrid>
              <a:tr h="254933">
                <a:tc gridSpan="3">
                  <a:txBody>
                    <a:bodyPr/>
                    <a:lstStyle/>
                    <a:p>
                      <a:endParaRPr sz="800">
                        <a:latin typeface="微软雅黑" panose="020B0503020204020204" pitchFamily="34" charset="-122"/>
                        <a:cs typeface="微软雅黑" panose="020B0503020204020204" pitchFamily="34" charset="-122"/>
                      </a:endParaRPr>
                    </a:p>
                  </a:txBody>
                  <a:tcPr marL="0" marR="0" marT="0" marB="0">
                    <a:solidFill>
                      <a:srgbClr val="2876C4"/>
                    </a:solidFill>
                  </a:tcPr>
                </a:tc>
                <a:tc hMerge="1">
                  <a:tcPr marL="0" marR="0" marT="0" marB="0"/>
                </a:tc>
                <a:tc hMerge="1">
                  <a:tcPr marL="0" marR="0" marT="0" marB="0"/>
                </a:tc>
                <a:tc gridSpan="3">
                  <a:txBody>
                    <a:bodyPr/>
                    <a:lstStyle/>
                    <a:p>
                      <a:pPr marL="381000">
                        <a:lnSpc>
                          <a:spcPct val="100000"/>
                        </a:lnSpc>
                      </a:pPr>
                      <a:r>
                        <a:rPr sz="800" b="1" dirty="0">
                          <a:solidFill>
                            <a:srgbClr val="F1F1F1"/>
                          </a:solidFill>
                          <a:latin typeface="微软雅黑" panose="020B0503020204020204" pitchFamily="34" charset="-122"/>
                          <a:cs typeface="微软雅黑" panose="020B0503020204020204" pitchFamily="34" charset="-122"/>
                        </a:rPr>
                        <a:t>看人行</a:t>
                      </a:r>
                      <a:endParaRPr sz="800">
                        <a:latin typeface="微软雅黑" panose="020B0503020204020204" pitchFamily="34" charset="-122"/>
                        <a:cs typeface="微软雅黑" panose="020B0503020204020204" pitchFamily="34" charset="-122"/>
                      </a:endParaRPr>
                    </a:p>
                  </a:txBody>
                  <a:tcPr marL="0" marR="0" marT="0" marB="0">
                    <a:solidFill>
                      <a:srgbClr val="2876C4"/>
                    </a:solidFill>
                  </a:tcPr>
                </a:tc>
                <a:tc hMerge="1">
                  <a:tcPr marL="0" marR="0" marT="0" marB="0"/>
                </a:tc>
                <a:tc hMerge="1">
                  <a:tcPr marL="0" marR="0" marT="0" marB="0"/>
                </a:tc>
                <a:tc gridSpan="3">
                  <a:txBody>
                    <a:bodyPr/>
                    <a:lstStyle/>
                    <a:p>
                      <a:pPr marL="382905">
                        <a:lnSpc>
                          <a:spcPct val="100000"/>
                        </a:lnSpc>
                      </a:pPr>
                      <a:r>
                        <a:rPr sz="800" b="1" dirty="0">
                          <a:solidFill>
                            <a:srgbClr val="F1F1F1"/>
                          </a:solidFill>
                          <a:latin typeface="微软雅黑" panose="020B0503020204020204" pitchFamily="34" charset="-122"/>
                          <a:cs typeface="微软雅黑" panose="020B0503020204020204" pitchFamily="34" charset="-122"/>
                        </a:rPr>
                        <a:t>看对讲</a:t>
                      </a:r>
                      <a:endParaRPr sz="800">
                        <a:latin typeface="微软雅黑" panose="020B0503020204020204" pitchFamily="34" charset="-122"/>
                        <a:cs typeface="微软雅黑" panose="020B0503020204020204" pitchFamily="34" charset="-122"/>
                      </a:endParaRPr>
                    </a:p>
                  </a:txBody>
                  <a:tcPr marL="0" marR="0" marT="0" marB="0">
                    <a:solidFill>
                      <a:srgbClr val="2876C4"/>
                    </a:solidFill>
                  </a:tcPr>
                </a:tc>
                <a:tc hMerge="1">
                  <a:tcPr marL="0" marR="0" marT="0" marB="0"/>
                </a:tc>
                <a:tc hMerge="1">
                  <a:tcPr marL="0" marR="0" marT="0" marB="0"/>
                </a:tc>
                <a:tc gridSpan="3">
                  <a:txBody>
                    <a:bodyPr/>
                    <a:lstStyle/>
                    <a:p>
                      <a:pPr marL="377825">
                        <a:lnSpc>
                          <a:spcPct val="100000"/>
                        </a:lnSpc>
                      </a:pPr>
                      <a:r>
                        <a:rPr sz="800" b="1" dirty="0">
                          <a:solidFill>
                            <a:srgbClr val="F1F1F1"/>
                          </a:solidFill>
                          <a:latin typeface="微软雅黑" panose="020B0503020204020204" pitchFamily="34" charset="-122"/>
                          <a:cs typeface="微软雅黑" panose="020B0503020204020204" pitchFamily="34" charset="-122"/>
                        </a:rPr>
                        <a:t>看视频</a:t>
                      </a:r>
                      <a:endParaRPr sz="800">
                        <a:latin typeface="微软雅黑" panose="020B0503020204020204" pitchFamily="34" charset="-122"/>
                        <a:cs typeface="微软雅黑" panose="020B0503020204020204" pitchFamily="34" charset="-122"/>
                      </a:endParaRPr>
                    </a:p>
                  </a:txBody>
                  <a:tcPr marL="0" marR="0" marT="0" marB="0">
                    <a:solidFill>
                      <a:srgbClr val="2876C4"/>
                    </a:solidFill>
                  </a:tcPr>
                </a:tc>
                <a:tc hMerge="1">
                  <a:tcPr marL="0" marR="0" marT="0" marB="0"/>
                </a:tc>
                <a:tc hMerge="1">
                  <a:tcPr marL="0" marR="0" marT="0" marB="0"/>
                </a:tc>
                <a:tc gridSpan="4">
                  <a:txBody>
                    <a:bodyPr/>
                    <a:lstStyle/>
                    <a:p>
                      <a:pPr marL="1905" algn="ctr">
                        <a:lnSpc>
                          <a:spcPct val="100000"/>
                        </a:lnSpc>
                      </a:pPr>
                      <a:r>
                        <a:rPr sz="800" b="1" dirty="0">
                          <a:solidFill>
                            <a:srgbClr val="F1F1F1"/>
                          </a:solidFill>
                          <a:latin typeface="微软雅黑" panose="020B0503020204020204" pitchFamily="34" charset="-122"/>
                          <a:cs typeface="微软雅黑" panose="020B0503020204020204" pitchFamily="34" charset="-122"/>
                        </a:rPr>
                        <a:t>看设备</a:t>
                      </a:r>
                      <a:endParaRPr sz="800">
                        <a:latin typeface="微软雅黑" panose="020B0503020204020204" pitchFamily="34" charset="-122"/>
                        <a:cs typeface="微软雅黑" panose="020B0503020204020204" pitchFamily="34" charset="-122"/>
                      </a:endParaRPr>
                    </a:p>
                  </a:txBody>
                  <a:tcPr marL="0" marR="0" marT="0" marB="0">
                    <a:solidFill>
                      <a:srgbClr val="2876C4"/>
                    </a:solidFill>
                  </a:tcPr>
                </a:tc>
                <a:tc hMerge="1">
                  <a:tcPr marL="0" marR="0" marT="0" marB="0"/>
                </a:tc>
                <a:tc hMerge="1">
                  <a:tcPr marL="0" marR="0" marT="0" marB="0"/>
                </a:tc>
                <a:tc hMerge="1">
                  <a:tcPr marL="0" marR="0" marT="0" marB="0"/>
                </a:tc>
                <a:tc gridSpan="4">
                  <a:txBody>
                    <a:bodyPr/>
                    <a:lstStyle/>
                    <a:p>
                      <a:pPr marL="1905" algn="ctr">
                        <a:lnSpc>
                          <a:spcPct val="100000"/>
                        </a:lnSpc>
                      </a:pPr>
                      <a:r>
                        <a:rPr sz="800" b="1" dirty="0">
                          <a:solidFill>
                            <a:srgbClr val="F1F1F1"/>
                          </a:solidFill>
                          <a:latin typeface="微软雅黑" panose="020B0503020204020204" pitchFamily="34" charset="-122"/>
                          <a:cs typeface="微软雅黑" panose="020B0503020204020204" pitchFamily="34" charset="-122"/>
                        </a:rPr>
                        <a:t>看能效</a:t>
                      </a:r>
                      <a:endParaRPr sz="800">
                        <a:latin typeface="微软雅黑" panose="020B0503020204020204" pitchFamily="34" charset="-122"/>
                        <a:cs typeface="微软雅黑" panose="020B0503020204020204" pitchFamily="34" charset="-122"/>
                      </a:endParaRPr>
                    </a:p>
                  </a:txBody>
                  <a:tcPr marL="0" marR="0" marT="0" marB="0">
                    <a:solidFill>
                      <a:srgbClr val="2876C4"/>
                    </a:solidFill>
                  </a:tcPr>
                </a:tc>
                <a:tc hMerge="1">
                  <a:tcPr marL="0" marR="0" marT="0" marB="0"/>
                </a:tc>
                <a:tc hMerge="1">
                  <a:tcPr marL="0" marR="0" marT="0" marB="0"/>
                </a:tc>
                <a:tc hMerge="1">
                  <a:tcPr marL="0" marR="0" marT="0" marB="0"/>
                </a:tc>
              </a:tr>
              <a:tr h="749937">
                <a:tc>
                  <a:txBody>
                    <a:bodyPr/>
                    <a:lstStyle/>
                    <a:p>
                      <a:pPr marL="93980" marR="130810" algn="just">
                        <a:lnSpc>
                          <a:spcPts val="1060"/>
                        </a:lnSpc>
                      </a:pPr>
                      <a:r>
                        <a:rPr sz="800" dirty="0">
                          <a:solidFill>
                            <a:srgbClr val="F1F1F1"/>
                          </a:solidFill>
                          <a:latin typeface="微软雅黑" panose="020B0503020204020204" pitchFamily="34" charset="-122"/>
                          <a:cs typeface="微软雅黑" panose="020B0503020204020204" pitchFamily="34" charset="-122"/>
                        </a:rPr>
                        <a:t>线 上 缴 费</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5250" marR="132080" algn="just">
                        <a:lnSpc>
                          <a:spcPts val="1060"/>
                        </a:lnSpc>
                      </a:pPr>
                      <a:r>
                        <a:rPr sz="800" dirty="0">
                          <a:solidFill>
                            <a:srgbClr val="F1F1F1"/>
                          </a:solidFill>
                          <a:latin typeface="微软雅黑" panose="020B0503020204020204" pitchFamily="34" charset="-122"/>
                          <a:cs typeface="微软雅黑" panose="020B0503020204020204" pitchFamily="34" charset="-122"/>
                        </a:rPr>
                        <a:t>滞 留 报 警</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4615" marR="131445" algn="just">
                        <a:lnSpc>
                          <a:spcPts val="1060"/>
                        </a:lnSpc>
                      </a:pPr>
                      <a:r>
                        <a:rPr sz="800" dirty="0">
                          <a:solidFill>
                            <a:srgbClr val="F1F1F1"/>
                          </a:solidFill>
                          <a:latin typeface="微软雅黑" panose="020B0503020204020204" pitchFamily="34" charset="-122"/>
                          <a:cs typeface="微软雅黑" panose="020B0503020204020204" pitchFamily="34" charset="-122"/>
                        </a:rPr>
                        <a:t>远 程 开 闸</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4615" marR="130175" algn="just">
                        <a:lnSpc>
                          <a:spcPts val="1060"/>
                        </a:lnSpc>
                      </a:pPr>
                      <a:r>
                        <a:rPr sz="800" dirty="0">
                          <a:solidFill>
                            <a:srgbClr val="F1F1F1"/>
                          </a:solidFill>
                          <a:latin typeface="微软雅黑" panose="020B0503020204020204" pitchFamily="34" charset="-122"/>
                          <a:cs typeface="微软雅黑" panose="020B0503020204020204" pitchFamily="34" charset="-122"/>
                        </a:rPr>
                        <a:t>门 状 态 监 控</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4615" marR="130175" algn="just">
                        <a:lnSpc>
                          <a:spcPts val="1060"/>
                        </a:lnSpc>
                      </a:pPr>
                      <a:r>
                        <a:rPr sz="800" dirty="0">
                          <a:solidFill>
                            <a:srgbClr val="F1F1F1"/>
                          </a:solidFill>
                          <a:latin typeface="微软雅黑" panose="020B0503020204020204" pitchFamily="34" charset="-122"/>
                          <a:cs typeface="微软雅黑" panose="020B0503020204020204" pitchFamily="34" charset="-122"/>
                        </a:rPr>
                        <a:t>陌 生 人 识 别</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5250" marR="130810" algn="just">
                        <a:lnSpc>
                          <a:spcPts val="1060"/>
                        </a:lnSpc>
                      </a:pPr>
                      <a:r>
                        <a:rPr sz="800" dirty="0">
                          <a:solidFill>
                            <a:srgbClr val="F1F1F1"/>
                          </a:solidFill>
                          <a:latin typeface="微软雅黑" panose="020B0503020204020204" pitchFamily="34" charset="-122"/>
                          <a:cs typeface="微软雅黑" panose="020B0503020204020204" pitchFamily="34" charset="-122"/>
                        </a:rPr>
                        <a:t>访 客 登 记</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4615" marR="130175" algn="just">
                        <a:lnSpc>
                          <a:spcPts val="1060"/>
                        </a:lnSpc>
                      </a:pPr>
                      <a:r>
                        <a:rPr sz="800" dirty="0">
                          <a:solidFill>
                            <a:srgbClr val="F1F1F1"/>
                          </a:solidFill>
                          <a:latin typeface="微软雅黑" panose="020B0503020204020204" pitchFamily="34" charset="-122"/>
                          <a:cs typeface="微软雅黑" panose="020B0503020204020204" pitchFamily="34" charset="-122"/>
                        </a:rPr>
                        <a:t>车 场 出 入 对 讲</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4615" marR="130175" algn="just">
                        <a:lnSpc>
                          <a:spcPts val="1060"/>
                        </a:lnSpc>
                      </a:pPr>
                      <a:r>
                        <a:rPr sz="800" dirty="0">
                          <a:solidFill>
                            <a:srgbClr val="F1F1F1"/>
                          </a:solidFill>
                          <a:latin typeface="微软雅黑" panose="020B0503020204020204" pitchFamily="34" charset="-122"/>
                          <a:cs typeface="微软雅黑" panose="020B0503020204020204" pitchFamily="34" charset="-122"/>
                        </a:rPr>
                        <a:t>地 库 对 讲</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5250" marR="130810" algn="just">
                        <a:lnSpc>
                          <a:spcPts val="1060"/>
                        </a:lnSpc>
                      </a:pPr>
                      <a:r>
                        <a:rPr sz="800" dirty="0">
                          <a:solidFill>
                            <a:srgbClr val="F1F1F1"/>
                          </a:solidFill>
                          <a:latin typeface="微软雅黑" panose="020B0503020204020204" pitchFamily="34" charset="-122"/>
                          <a:cs typeface="微软雅黑" panose="020B0503020204020204" pitchFamily="34" charset="-122"/>
                        </a:rPr>
                        <a:t>单 元 门 云 对 讲</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4615" marR="130175" algn="just">
                        <a:lnSpc>
                          <a:spcPts val="1060"/>
                        </a:lnSpc>
                      </a:pPr>
                      <a:r>
                        <a:rPr sz="800" dirty="0">
                          <a:solidFill>
                            <a:srgbClr val="F1F1F1"/>
                          </a:solidFill>
                          <a:latin typeface="微软雅黑" panose="020B0503020204020204" pitchFamily="34" charset="-122"/>
                          <a:cs typeface="微软雅黑" panose="020B0503020204020204" pitchFamily="34" charset="-122"/>
                        </a:rPr>
                        <a:t>异 常 徘 徊 识 别</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4615" marR="130175" algn="just">
                        <a:lnSpc>
                          <a:spcPts val="1060"/>
                        </a:lnSpc>
                      </a:pPr>
                      <a:r>
                        <a:rPr sz="800" dirty="0">
                          <a:solidFill>
                            <a:srgbClr val="F1F1F1"/>
                          </a:solidFill>
                          <a:latin typeface="微软雅黑" panose="020B0503020204020204" pitchFamily="34" charset="-122"/>
                          <a:cs typeface="微软雅黑" panose="020B0503020204020204" pitchFamily="34" charset="-122"/>
                        </a:rPr>
                        <a:t>边 界 翻 越 识 别</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5885" marR="131445" algn="just">
                        <a:lnSpc>
                          <a:spcPts val="1060"/>
                        </a:lnSpc>
                      </a:pPr>
                      <a:r>
                        <a:rPr sz="800" dirty="0">
                          <a:solidFill>
                            <a:srgbClr val="F1F1F1"/>
                          </a:solidFill>
                          <a:latin typeface="微软雅黑" panose="020B0503020204020204" pitchFamily="34" charset="-122"/>
                          <a:cs typeface="微软雅黑" panose="020B0503020204020204" pitchFamily="34" charset="-122"/>
                        </a:rPr>
                        <a:t>云 端 视 频 巡 视</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5250" marR="130810" algn="just">
                        <a:lnSpc>
                          <a:spcPts val="1060"/>
                        </a:lnSpc>
                      </a:pPr>
                      <a:r>
                        <a:rPr sz="800" dirty="0">
                          <a:solidFill>
                            <a:srgbClr val="F1F1F1"/>
                          </a:solidFill>
                          <a:latin typeface="微软雅黑" panose="020B0503020204020204" pitchFamily="34" charset="-122"/>
                          <a:cs typeface="微软雅黑" panose="020B0503020204020204" pitchFamily="34" charset="-122"/>
                        </a:rPr>
                        <a:t>资 产 台 账</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4615" marR="130175" algn="just">
                        <a:lnSpc>
                          <a:spcPts val="1060"/>
                        </a:lnSpc>
                      </a:pPr>
                      <a:r>
                        <a:rPr sz="800" dirty="0">
                          <a:solidFill>
                            <a:srgbClr val="F1F1F1"/>
                          </a:solidFill>
                          <a:latin typeface="微软雅黑" panose="020B0503020204020204" pitchFamily="34" charset="-122"/>
                          <a:cs typeface="微软雅黑" panose="020B0503020204020204" pitchFamily="34" charset="-122"/>
                        </a:rPr>
                        <a:t>监 控 报 告</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5885" marR="131445" algn="just">
                        <a:lnSpc>
                          <a:spcPts val="1060"/>
                        </a:lnSpc>
                      </a:pPr>
                      <a:r>
                        <a:rPr sz="800" dirty="0">
                          <a:solidFill>
                            <a:srgbClr val="F1F1F1"/>
                          </a:solidFill>
                          <a:latin typeface="微软雅黑" panose="020B0503020204020204" pitchFamily="34" charset="-122"/>
                          <a:cs typeface="微软雅黑" panose="020B0503020204020204" pitchFamily="34" charset="-122"/>
                        </a:rPr>
                        <a:t>趋 势 分 析</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5885" marR="128905" algn="just">
                        <a:lnSpc>
                          <a:spcPts val="1060"/>
                        </a:lnSpc>
                      </a:pPr>
                      <a:r>
                        <a:rPr sz="800" dirty="0">
                          <a:solidFill>
                            <a:srgbClr val="F1F1F1"/>
                          </a:solidFill>
                          <a:latin typeface="微软雅黑" panose="020B0503020204020204" pitchFamily="34" charset="-122"/>
                          <a:cs typeface="微软雅黑" panose="020B0503020204020204" pitchFamily="34" charset="-122"/>
                        </a:rPr>
                        <a:t>趋 势 分 析</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5250" marR="129540" algn="just">
                        <a:lnSpc>
                          <a:spcPts val="1060"/>
                        </a:lnSpc>
                      </a:pPr>
                      <a:r>
                        <a:rPr sz="800" dirty="0">
                          <a:solidFill>
                            <a:srgbClr val="F1F1F1"/>
                          </a:solidFill>
                          <a:latin typeface="微软雅黑" panose="020B0503020204020204" pitchFamily="34" charset="-122"/>
                          <a:cs typeface="微软雅黑" panose="020B0503020204020204" pitchFamily="34" charset="-122"/>
                        </a:rPr>
                        <a:t>能 源 统 计</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5250" marR="129540" algn="just">
                        <a:lnSpc>
                          <a:spcPts val="1060"/>
                        </a:lnSpc>
                      </a:pPr>
                      <a:r>
                        <a:rPr sz="800" dirty="0">
                          <a:solidFill>
                            <a:srgbClr val="F1F1F1"/>
                          </a:solidFill>
                          <a:latin typeface="微软雅黑" panose="020B0503020204020204" pitchFamily="34" charset="-122"/>
                          <a:cs typeface="微软雅黑" panose="020B0503020204020204" pitchFamily="34" charset="-122"/>
                        </a:rPr>
                        <a:t>分 项 计 量</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95885" marR="128905" algn="just">
                        <a:lnSpc>
                          <a:spcPts val="1060"/>
                        </a:lnSpc>
                      </a:pPr>
                      <a:r>
                        <a:rPr sz="800" dirty="0">
                          <a:solidFill>
                            <a:srgbClr val="F1F1F1"/>
                          </a:solidFill>
                          <a:latin typeface="微软雅黑" panose="020B0503020204020204" pitchFamily="34" charset="-122"/>
                          <a:cs typeface="微软雅黑" panose="020B0503020204020204" pitchFamily="34" charset="-122"/>
                        </a:rPr>
                        <a:t>趋 势 分 析</a:t>
                      </a:r>
                      <a:endParaRPr sz="800">
                        <a:latin typeface="微软雅黑" panose="020B0503020204020204" pitchFamily="34" charset="-122"/>
                        <a:cs typeface="微软雅黑" panose="020B0503020204020204" pitchFamily="34" charset="-122"/>
                      </a:endParaRPr>
                    </a:p>
                  </a:txBody>
                  <a:tcPr marL="0" marR="0" marT="0" marB="0">
                    <a:solidFill>
                      <a:srgbClr val="6FAC46"/>
                    </a:solidFill>
                  </a:tcPr>
                </a:tc>
                <a:tc>
                  <a:txBody>
                    <a:bodyPr/>
                    <a:lstStyle/>
                    <a:p>
                      <a:pPr marL="33020" algn="ctr">
                        <a:lnSpc>
                          <a:spcPct val="100000"/>
                        </a:lnSpc>
                      </a:pPr>
                      <a:r>
                        <a:rPr sz="800" dirty="0">
                          <a:solidFill>
                            <a:srgbClr val="F1F1F1"/>
                          </a:solidFill>
                          <a:latin typeface="微软雅黑" panose="020B0503020204020204" pitchFamily="34" charset="-122"/>
                          <a:cs typeface="微软雅黑" panose="020B0503020204020204" pitchFamily="34" charset="-122"/>
                        </a:rPr>
                        <a:t>…</a:t>
                      </a:r>
                      <a:endParaRPr sz="800">
                        <a:latin typeface="微软雅黑" panose="020B0503020204020204" pitchFamily="34" charset="-122"/>
                        <a:cs typeface="微软雅黑" panose="020B0503020204020204" pitchFamily="34" charset="-122"/>
                      </a:endParaRPr>
                    </a:p>
                    <a:p>
                      <a:pPr marL="33020" algn="ctr">
                        <a:lnSpc>
                          <a:spcPct val="100000"/>
                        </a:lnSpc>
                      </a:pPr>
                      <a:r>
                        <a:rPr sz="800" dirty="0">
                          <a:solidFill>
                            <a:srgbClr val="F1F1F1"/>
                          </a:solidFill>
                          <a:latin typeface="微软雅黑" panose="020B0503020204020204" pitchFamily="34" charset="-122"/>
                          <a:cs typeface="微软雅黑" panose="020B0503020204020204" pitchFamily="34" charset="-122"/>
                        </a:rPr>
                        <a:t>…</a:t>
                      </a:r>
                      <a:endParaRPr sz="800">
                        <a:latin typeface="微软雅黑" panose="020B0503020204020204" pitchFamily="34" charset="-122"/>
                        <a:cs typeface="微软雅黑" panose="020B0503020204020204" pitchFamily="34" charset="-122"/>
                      </a:endParaRPr>
                    </a:p>
                    <a:p>
                      <a:pPr marL="33020" algn="ctr">
                        <a:lnSpc>
                          <a:spcPts val="970"/>
                        </a:lnSpc>
                      </a:pPr>
                      <a:r>
                        <a:rPr sz="800" dirty="0">
                          <a:solidFill>
                            <a:srgbClr val="F1F1F1"/>
                          </a:solidFill>
                          <a:latin typeface="微软雅黑" panose="020B0503020204020204" pitchFamily="34" charset="-122"/>
                          <a:cs typeface="微软雅黑" panose="020B0503020204020204" pitchFamily="34" charset="-122"/>
                        </a:rPr>
                        <a:t>…</a:t>
                      </a:r>
                      <a:endParaRPr sz="800">
                        <a:latin typeface="微软雅黑" panose="020B0503020204020204" pitchFamily="34" charset="-122"/>
                        <a:cs typeface="微软雅黑" panose="020B0503020204020204" pitchFamily="34" charset="-122"/>
                      </a:endParaRPr>
                    </a:p>
                  </a:txBody>
                  <a:tcPr marL="0" marR="0" marT="0" marB="0" vert="vert">
                    <a:solidFill>
                      <a:srgbClr val="6FAC46"/>
                    </a:solidFill>
                  </a:tcPr>
                </a:tc>
              </a:tr>
            </a:tbl>
          </a:graphicData>
        </a:graphic>
      </p:graphicFrame>
      <p:grpSp>
        <p:nvGrpSpPr>
          <p:cNvPr id="42" name="组合 20"/>
          <p:cNvGrpSpPr/>
          <p:nvPr/>
        </p:nvGrpSpPr>
        <p:grpSpPr bwMode="auto">
          <a:xfrm>
            <a:off x="596" y="114914"/>
            <a:ext cx="521498" cy="379813"/>
            <a:chOff x="0" y="0"/>
            <a:chExt cx="694944" cy="624651"/>
          </a:xfrm>
        </p:grpSpPr>
        <p:sp>
          <p:nvSpPr>
            <p:cNvPr id="43"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p>
          </p:txBody>
        </p:sp>
        <p:sp>
          <p:nvSpPr>
            <p:cNvPr id="44"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14713" y="139788"/>
            <a:ext cx="9028113" cy="380873"/>
          </a:xfrm>
          <a:prstGeom prst="rect">
            <a:avLst/>
          </a:prstGeom>
        </p:spPr>
        <p:txBody>
          <a:bodyPr vert="horz" wrap="square" lIns="0" tIns="0" rIns="0" bIns="0" rtlCol="0">
            <a:spAutoFit/>
          </a:bodyPr>
          <a:lstStyle/>
          <a:p>
            <a:pPr marL="63500">
              <a:lnSpc>
                <a:spcPct val="100000"/>
              </a:lnSpc>
            </a:pPr>
            <a:r>
              <a:rPr sz="2475" dirty="0">
                <a:latin typeface="+mn-lt"/>
                <a:ea typeface="微软雅黑" panose="020B0503020204020204" pitchFamily="34" charset="-122"/>
                <a:cs typeface="+mn-cs"/>
              </a:rPr>
              <a:t>支撑能力设计----数字支柱</a:t>
            </a:r>
            <a:endParaRPr sz="2475" dirty="0">
              <a:latin typeface="+mn-lt"/>
              <a:ea typeface="微软雅黑" panose="020B0503020204020204" pitchFamily="34" charset="-122"/>
              <a:cs typeface="+mn-cs"/>
            </a:endParaRPr>
          </a:p>
        </p:txBody>
      </p:sp>
      <p:sp>
        <p:nvSpPr>
          <p:cNvPr id="3" name="object 3"/>
          <p:cNvSpPr txBox="1"/>
          <p:nvPr/>
        </p:nvSpPr>
        <p:spPr>
          <a:xfrm>
            <a:off x="567152" y="854352"/>
            <a:ext cx="931707" cy="384080"/>
          </a:xfrm>
          <a:prstGeom prst="rect">
            <a:avLst/>
          </a:prstGeom>
        </p:spPr>
        <p:txBody>
          <a:bodyPr vert="horz" wrap="square" lIns="0" tIns="0" rIns="0" bIns="0" rtlCol="0">
            <a:spAutoFit/>
          </a:bodyPr>
          <a:lstStyle/>
          <a:p>
            <a:pPr marL="9525" marR="3810" defTabSz="685800">
              <a:lnSpc>
                <a:spcPct val="104000"/>
              </a:lnSpc>
            </a:pPr>
            <a:r>
              <a:rPr sz="1200" b="1" spc="-4" dirty="0">
                <a:latin typeface="微软雅黑" panose="020B0503020204020204" pitchFamily="34" charset="-122"/>
                <a:cs typeface="微软雅黑" panose="020B0503020204020204" pitchFamily="34" charset="-122"/>
              </a:rPr>
              <a:t>基于区块链技 术的项目管理</a:t>
            </a:r>
            <a:endParaRPr sz="1200">
              <a:latin typeface="微软雅黑" panose="020B0503020204020204" pitchFamily="34" charset="-122"/>
              <a:cs typeface="微软雅黑" panose="020B0503020204020204" pitchFamily="34" charset="-122"/>
            </a:endParaRPr>
          </a:p>
        </p:txBody>
      </p:sp>
      <p:sp>
        <p:nvSpPr>
          <p:cNvPr id="4" name="object 4"/>
          <p:cNvSpPr txBox="1"/>
          <p:nvPr/>
        </p:nvSpPr>
        <p:spPr>
          <a:xfrm>
            <a:off x="326574" y="1377750"/>
            <a:ext cx="1398036" cy="2307555"/>
          </a:xfrm>
          <a:prstGeom prst="rect">
            <a:avLst/>
          </a:prstGeom>
        </p:spPr>
        <p:txBody>
          <a:bodyPr vert="horz" wrap="square" lIns="0" tIns="0" rIns="0" bIns="0" rtlCol="0">
            <a:spAutoFit/>
          </a:bodyPr>
          <a:lstStyle/>
          <a:p>
            <a:pPr marL="9525" marR="3810" algn="just" defTabSz="685800">
              <a:lnSpc>
                <a:spcPct val="119000"/>
              </a:lnSpc>
            </a:pPr>
            <a:r>
              <a:rPr sz="1050" spc="34" dirty="0">
                <a:latin typeface="微软雅黑" panose="020B0503020204020204" pitchFamily="34" charset="-122"/>
                <a:cs typeface="微软雅黑" panose="020B0503020204020204" pitchFamily="34" charset="-122"/>
              </a:rPr>
              <a:t>建</a:t>
            </a:r>
            <a:r>
              <a:rPr sz="1050" spc="26" dirty="0">
                <a:latin typeface="微软雅黑" panose="020B0503020204020204" pitchFamily="34" charset="-122"/>
                <a:cs typeface="微软雅黑" panose="020B0503020204020204" pitchFamily="34" charset="-122"/>
              </a:rPr>
              <a:t>设</a:t>
            </a:r>
            <a:r>
              <a:rPr sz="1050" spc="34" dirty="0">
                <a:latin typeface="微软雅黑" panose="020B0503020204020204" pitchFamily="34" charset="-122"/>
                <a:cs typeface="微软雅黑" panose="020B0503020204020204" pitchFamily="34" charset="-122"/>
              </a:rPr>
              <a:t>一</a:t>
            </a:r>
            <a:r>
              <a:rPr sz="1050" spc="26" dirty="0">
                <a:latin typeface="微软雅黑" panose="020B0503020204020204" pitchFamily="34" charset="-122"/>
                <a:cs typeface="微软雅黑" panose="020B0503020204020204" pitchFamily="34" charset="-122"/>
              </a:rPr>
              <a:t>套</a:t>
            </a:r>
            <a:r>
              <a:rPr sz="1050" spc="34" dirty="0">
                <a:latin typeface="微软雅黑" panose="020B0503020204020204" pitchFamily="34" charset="-122"/>
                <a:cs typeface="微软雅黑" panose="020B0503020204020204" pitchFamily="34" charset="-122"/>
              </a:rPr>
              <a:t>面</a:t>
            </a:r>
            <a:r>
              <a:rPr sz="1050" spc="26" dirty="0">
                <a:latin typeface="微软雅黑" panose="020B0503020204020204" pitchFamily="34" charset="-122"/>
                <a:cs typeface="微软雅黑" panose="020B0503020204020204" pitchFamily="34" charset="-122"/>
              </a:rPr>
              <a:t>向</a:t>
            </a:r>
            <a:r>
              <a:rPr sz="1050" spc="34" dirty="0">
                <a:latin typeface="微软雅黑" panose="020B0503020204020204" pitchFamily="34" charset="-122"/>
                <a:cs typeface="微软雅黑" panose="020B0503020204020204" pitchFamily="34" charset="-122"/>
              </a:rPr>
              <a:t>城</a:t>
            </a:r>
            <a:r>
              <a:rPr sz="1050" spc="26" dirty="0">
                <a:latin typeface="微软雅黑" panose="020B0503020204020204" pitchFamily="34" charset="-122"/>
                <a:cs typeface="微软雅黑" panose="020B0503020204020204" pitchFamily="34" charset="-122"/>
              </a:rPr>
              <a:t>市</a:t>
            </a:r>
            <a:r>
              <a:rPr sz="1050" spc="34" dirty="0">
                <a:latin typeface="微软雅黑" panose="020B0503020204020204" pitchFamily="34" charset="-122"/>
                <a:cs typeface="微软雅黑" panose="020B0503020204020204" pitchFamily="34" charset="-122"/>
              </a:rPr>
              <a:t>智</a:t>
            </a:r>
            <a:r>
              <a:rPr sz="1050" dirty="0">
                <a:latin typeface="微软雅黑" panose="020B0503020204020204" pitchFamily="34" charset="-122"/>
                <a:cs typeface="微软雅黑" panose="020B0503020204020204" pitchFamily="34" charset="-122"/>
              </a:rPr>
              <a:t>能 </a:t>
            </a:r>
            <a:r>
              <a:rPr sz="1050" spc="34" dirty="0">
                <a:latin typeface="微软雅黑" panose="020B0503020204020204" pitchFamily="34" charset="-122"/>
                <a:cs typeface="微软雅黑" panose="020B0503020204020204" pitchFamily="34" charset="-122"/>
              </a:rPr>
              <a:t>物</a:t>
            </a:r>
            <a:r>
              <a:rPr sz="1050" spc="26" dirty="0">
                <a:latin typeface="微软雅黑" panose="020B0503020204020204" pitchFamily="34" charset="-122"/>
                <a:cs typeface="微软雅黑" panose="020B0503020204020204" pitchFamily="34" charset="-122"/>
              </a:rPr>
              <a:t>联</a:t>
            </a:r>
            <a:r>
              <a:rPr sz="1050" spc="34" dirty="0">
                <a:latin typeface="微软雅黑" panose="020B0503020204020204" pitchFamily="34" charset="-122"/>
                <a:cs typeface="微软雅黑" panose="020B0503020204020204" pitchFamily="34" charset="-122"/>
              </a:rPr>
              <a:t>所</a:t>
            </a:r>
            <a:r>
              <a:rPr sz="1050" spc="26" dirty="0">
                <a:latin typeface="微软雅黑" panose="020B0503020204020204" pitchFamily="34" charset="-122"/>
                <a:cs typeface="微软雅黑" panose="020B0503020204020204" pitchFamily="34" charset="-122"/>
              </a:rPr>
              <a:t>涉</a:t>
            </a:r>
            <a:r>
              <a:rPr sz="1050" spc="34" dirty="0">
                <a:latin typeface="微软雅黑" panose="020B0503020204020204" pitchFamily="34" charset="-122"/>
                <a:cs typeface="微软雅黑" panose="020B0503020204020204" pitchFamily="34" charset="-122"/>
              </a:rPr>
              <a:t>的</a:t>
            </a:r>
            <a:r>
              <a:rPr sz="1050" spc="26" dirty="0">
                <a:latin typeface="微软雅黑" panose="020B0503020204020204" pitchFamily="34" charset="-122"/>
                <a:cs typeface="微软雅黑" panose="020B0503020204020204" pitchFamily="34" charset="-122"/>
              </a:rPr>
              <a:t>智</a:t>
            </a:r>
            <a:r>
              <a:rPr sz="1050" spc="34" dirty="0">
                <a:latin typeface="微软雅黑" panose="020B0503020204020204" pitchFamily="34" charset="-122"/>
                <a:cs typeface="微软雅黑" panose="020B0503020204020204" pitchFamily="34" charset="-122"/>
              </a:rPr>
              <a:t>慧</a:t>
            </a:r>
            <a:r>
              <a:rPr sz="1050" spc="26" dirty="0">
                <a:latin typeface="微软雅黑" panose="020B0503020204020204" pitchFamily="34" charset="-122"/>
                <a:cs typeface="微软雅黑" panose="020B0503020204020204" pitchFamily="34" charset="-122"/>
              </a:rPr>
              <a:t>园</a:t>
            </a:r>
            <a:r>
              <a:rPr sz="1050" spc="41" dirty="0">
                <a:latin typeface="微软雅黑" panose="020B0503020204020204" pitchFamily="34" charset="-122"/>
                <a:cs typeface="微软雅黑" panose="020B0503020204020204" pitchFamily="34" charset="-122"/>
              </a:rPr>
              <a:t>区</a:t>
            </a:r>
            <a:r>
              <a:rPr sz="1050" dirty="0">
                <a:latin typeface="微软雅黑" panose="020B0503020204020204" pitchFamily="34" charset="-122"/>
                <a:cs typeface="微软雅黑" panose="020B0503020204020204" pitchFamily="34" charset="-122"/>
              </a:rPr>
              <a:t>、 </a:t>
            </a:r>
            <a:r>
              <a:rPr sz="1050" spc="34" dirty="0">
                <a:latin typeface="微软雅黑" panose="020B0503020204020204" pitchFamily="34" charset="-122"/>
                <a:cs typeface="微软雅黑" panose="020B0503020204020204" pitchFamily="34" charset="-122"/>
              </a:rPr>
              <a:t>道</a:t>
            </a:r>
            <a:r>
              <a:rPr sz="1050" spc="26" dirty="0">
                <a:latin typeface="微软雅黑" panose="020B0503020204020204" pitchFamily="34" charset="-122"/>
                <a:cs typeface="微软雅黑" panose="020B0503020204020204" pitchFamily="34" charset="-122"/>
              </a:rPr>
              <a:t>路</a:t>
            </a:r>
            <a:r>
              <a:rPr sz="1050" spc="34" dirty="0">
                <a:latin typeface="微软雅黑" panose="020B0503020204020204" pitchFamily="34" charset="-122"/>
                <a:cs typeface="微软雅黑" panose="020B0503020204020204" pitchFamily="34" charset="-122"/>
              </a:rPr>
              <a:t>等</a:t>
            </a:r>
            <a:r>
              <a:rPr sz="1050" spc="26" dirty="0">
                <a:latin typeface="微软雅黑" panose="020B0503020204020204" pitchFamily="34" charset="-122"/>
                <a:cs typeface="微软雅黑" panose="020B0503020204020204" pitchFamily="34" charset="-122"/>
              </a:rPr>
              <a:t>重</a:t>
            </a:r>
            <a:r>
              <a:rPr sz="1050" spc="34" dirty="0">
                <a:latin typeface="微软雅黑" panose="020B0503020204020204" pitchFamily="34" charset="-122"/>
                <a:cs typeface="微软雅黑" panose="020B0503020204020204" pitchFamily="34" charset="-122"/>
              </a:rPr>
              <a:t>点</a:t>
            </a:r>
            <a:r>
              <a:rPr sz="1050" spc="26" dirty="0">
                <a:latin typeface="微软雅黑" panose="020B0503020204020204" pitchFamily="34" charset="-122"/>
                <a:cs typeface="微软雅黑" panose="020B0503020204020204" pitchFamily="34" charset="-122"/>
              </a:rPr>
              <a:t>应</a:t>
            </a:r>
            <a:r>
              <a:rPr sz="1050" spc="34" dirty="0">
                <a:latin typeface="微软雅黑" panose="020B0503020204020204" pitchFamily="34" charset="-122"/>
                <a:cs typeface="微软雅黑" panose="020B0503020204020204" pitchFamily="34" charset="-122"/>
              </a:rPr>
              <a:t>用</a:t>
            </a:r>
            <a:r>
              <a:rPr sz="1050" spc="26" dirty="0">
                <a:latin typeface="微软雅黑" panose="020B0503020204020204" pitchFamily="34" charset="-122"/>
                <a:cs typeface="微软雅黑" panose="020B0503020204020204" pitchFamily="34" charset="-122"/>
              </a:rPr>
              <a:t>场</a:t>
            </a:r>
            <a:r>
              <a:rPr sz="1050" spc="34" dirty="0">
                <a:latin typeface="微软雅黑" panose="020B0503020204020204" pitchFamily="34" charset="-122"/>
                <a:cs typeface="微软雅黑" panose="020B0503020204020204" pitchFamily="34" charset="-122"/>
              </a:rPr>
              <a:t>景</a:t>
            </a:r>
            <a:r>
              <a:rPr sz="1050" dirty="0">
                <a:latin typeface="微软雅黑" panose="020B0503020204020204" pitchFamily="34" charset="-122"/>
                <a:cs typeface="微软雅黑" panose="020B0503020204020204" pitchFamily="34" charset="-122"/>
              </a:rPr>
              <a:t>所 </a:t>
            </a:r>
            <a:r>
              <a:rPr sz="1050" spc="34" dirty="0">
                <a:latin typeface="微软雅黑" panose="020B0503020204020204" pitchFamily="34" charset="-122"/>
                <a:cs typeface="微软雅黑" panose="020B0503020204020204" pitchFamily="34" charset="-122"/>
              </a:rPr>
              <a:t>需</a:t>
            </a:r>
            <a:r>
              <a:rPr sz="1050" spc="26" dirty="0">
                <a:latin typeface="微软雅黑" panose="020B0503020204020204" pitchFamily="34" charset="-122"/>
                <a:cs typeface="微软雅黑" panose="020B0503020204020204" pitchFamily="34" charset="-122"/>
              </a:rPr>
              <a:t>的</a:t>
            </a:r>
            <a:r>
              <a:rPr sz="1050" spc="34" dirty="0">
                <a:latin typeface="微软雅黑" panose="020B0503020204020204" pitchFamily="34" charset="-122"/>
                <a:cs typeface="微软雅黑" panose="020B0503020204020204" pitchFamily="34" charset="-122"/>
              </a:rPr>
              <a:t>贯</a:t>
            </a:r>
            <a:r>
              <a:rPr sz="1050" spc="26" dirty="0">
                <a:latin typeface="微软雅黑" panose="020B0503020204020204" pitchFamily="34" charset="-122"/>
                <a:cs typeface="微软雅黑" panose="020B0503020204020204" pitchFamily="34" charset="-122"/>
              </a:rPr>
              <a:t>穿</a:t>
            </a:r>
            <a:r>
              <a:rPr sz="1050" spc="34" dirty="0">
                <a:latin typeface="微软雅黑" panose="020B0503020204020204" pitchFamily="34" charset="-122"/>
                <a:cs typeface="微软雅黑" panose="020B0503020204020204" pitchFamily="34" charset="-122"/>
              </a:rPr>
              <a:t>项</a:t>
            </a:r>
            <a:r>
              <a:rPr sz="1050" spc="26" dirty="0">
                <a:latin typeface="微软雅黑" panose="020B0503020204020204" pitchFamily="34" charset="-122"/>
                <a:cs typeface="微软雅黑" panose="020B0503020204020204" pitchFamily="34" charset="-122"/>
              </a:rPr>
              <a:t>目</a:t>
            </a:r>
            <a:r>
              <a:rPr sz="1050" spc="34" dirty="0">
                <a:latin typeface="微软雅黑" panose="020B0503020204020204" pitchFamily="34" charset="-122"/>
                <a:cs typeface="微软雅黑" panose="020B0503020204020204" pitchFamily="34" charset="-122"/>
              </a:rPr>
              <a:t>立项、</a:t>
            </a:r>
            <a:r>
              <a:rPr sz="1050" dirty="0">
                <a:latin typeface="微软雅黑" panose="020B0503020204020204" pitchFamily="34" charset="-122"/>
                <a:cs typeface="微软雅黑" panose="020B0503020204020204" pitchFamily="34" charset="-122"/>
              </a:rPr>
              <a:t>建 </a:t>
            </a:r>
            <a:r>
              <a:rPr sz="1050" spc="34" dirty="0">
                <a:latin typeface="微软雅黑" panose="020B0503020204020204" pitchFamily="34" charset="-122"/>
                <a:cs typeface="微软雅黑" panose="020B0503020204020204" pitchFamily="34" charset="-122"/>
              </a:rPr>
              <a:t>设</a:t>
            </a:r>
            <a:r>
              <a:rPr sz="1050" spc="26" dirty="0">
                <a:latin typeface="微软雅黑" panose="020B0503020204020204" pitchFamily="34" charset="-122"/>
                <a:cs typeface="微软雅黑" panose="020B0503020204020204" pitchFamily="34" charset="-122"/>
              </a:rPr>
              <a:t>、</a:t>
            </a:r>
            <a:r>
              <a:rPr sz="1050" spc="34" dirty="0">
                <a:latin typeface="微软雅黑" panose="020B0503020204020204" pitchFamily="34" charset="-122"/>
                <a:cs typeface="微软雅黑" panose="020B0503020204020204" pitchFamily="34" charset="-122"/>
              </a:rPr>
              <a:t>运</a:t>
            </a:r>
            <a:r>
              <a:rPr sz="1050" spc="26" dirty="0">
                <a:latin typeface="微软雅黑" panose="020B0503020204020204" pitchFamily="34" charset="-122"/>
                <a:cs typeface="微软雅黑" panose="020B0503020204020204" pitchFamily="34" charset="-122"/>
              </a:rPr>
              <a:t>营</a:t>
            </a:r>
            <a:r>
              <a:rPr sz="1050" spc="34" dirty="0">
                <a:latin typeface="微软雅黑" panose="020B0503020204020204" pitchFamily="34" charset="-122"/>
                <a:cs typeface="微软雅黑" panose="020B0503020204020204" pitchFamily="34" charset="-122"/>
              </a:rPr>
              <a:t>阶</a:t>
            </a:r>
            <a:r>
              <a:rPr sz="1050" spc="30" dirty="0">
                <a:latin typeface="微软雅黑" panose="020B0503020204020204" pitchFamily="34" charset="-122"/>
                <a:cs typeface="微软雅黑" panose="020B0503020204020204" pitchFamily="34" charset="-122"/>
              </a:rPr>
              <a:t>段</a:t>
            </a:r>
            <a:r>
              <a:rPr sz="1050" spc="34" dirty="0">
                <a:latin typeface="微软雅黑" panose="020B0503020204020204" pitchFamily="34" charset="-122"/>
                <a:cs typeface="微软雅黑" panose="020B0503020204020204" pitchFamily="34" charset="-122"/>
              </a:rPr>
              <a:t>，</a:t>
            </a:r>
            <a:r>
              <a:rPr sz="1050" spc="26" dirty="0">
                <a:latin typeface="微软雅黑" panose="020B0503020204020204" pitchFamily="34" charset="-122"/>
                <a:cs typeface="微软雅黑" panose="020B0503020204020204" pitchFamily="34" charset="-122"/>
              </a:rPr>
              <a:t>具</a:t>
            </a:r>
            <a:r>
              <a:rPr sz="1050" spc="34" dirty="0">
                <a:latin typeface="微软雅黑" panose="020B0503020204020204" pitchFamily="34" charset="-122"/>
                <a:cs typeface="微软雅黑" panose="020B0503020204020204" pitchFamily="34" charset="-122"/>
              </a:rPr>
              <a:t>备</a:t>
            </a:r>
            <a:r>
              <a:rPr sz="1050" dirty="0">
                <a:latin typeface="微软雅黑" panose="020B0503020204020204" pitchFamily="34" charset="-122"/>
                <a:cs typeface="微软雅黑" panose="020B0503020204020204" pitchFamily="34" charset="-122"/>
              </a:rPr>
              <a:t>意 </a:t>
            </a:r>
            <a:r>
              <a:rPr sz="1050" spc="34" dirty="0">
                <a:latin typeface="微软雅黑" panose="020B0503020204020204" pitchFamily="34" charset="-122"/>
                <a:cs typeface="微软雅黑" panose="020B0503020204020204" pitchFamily="34" charset="-122"/>
              </a:rPr>
              <a:t>愿</a:t>
            </a:r>
            <a:r>
              <a:rPr sz="1050" spc="26" dirty="0">
                <a:latin typeface="微软雅黑" panose="020B0503020204020204" pitchFamily="34" charset="-122"/>
                <a:cs typeface="微软雅黑" panose="020B0503020204020204" pitchFamily="34" charset="-122"/>
              </a:rPr>
              <a:t>征</a:t>
            </a:r>
            <a:r>
              <a:rPr sz="1050" spc="38" dirty="0">
                <a:latin typeface="微软雅黑" panose="020B0503020204020204" pitchFamily="34" charset="-122"/>
                <a:cs typeface="微软雅黑" panose="020B0503020204020204" pitchFamily="34" charset="-122"/>
              </a:rPr>
              <a:t>求</a:t>
            </a:r>
            <a:r>
              <a:rPr sz="1050" spc="26" dirty="0">
                <a:latin typeface="微软雅黑" panose="020B0503020204020204" pitchFamily="34" charset="-122"/>
                <a:cs typeface="微软雅黑" panose="020B0503020204020204" pitchFamily="34" charset="-122"/>
              </a:rPr>
              <a:t>、</a:t>
            </a:r>
            <a:r>
              <a:rPr sz="1050" spc="34" dirty="0">
                <a:latin typeface="微软雅黑" panose="020B0503020204020204" pitchFamily="34" charset="-122"/>
                <a:cs typeface="微软雅黑" panose="020B0503020204020204" pitchFamily="34" charset="-122"/>
              </a:rPr>
              <a:t>招</a:t>
            </a:r>
            <a:r>
              <a:rPr sz="1050" spc="26" dirty="0">
                <a:latin typeface="微软雅黑" panose="020B0503020204020204" pitchFamily="34" charset="-122"/>
                <a:cs typeface="微软雅黑" panose="020B0503020204020204" pitchFamily="34" charset="-122"/>
              </a:rPr>
              <a:t>标</a:t>
            </a:r>
            <a:r>
              <a:rPr sz="1050" spc="34" dirty="0">
                <a:latin typeface="微软雅黑" panose="020B0503020204020204" pitchFamily="34" charset="-122"/>
                <a:cs typeface="微软雅黑" panose="020B0503020204020204" pitchFamily="34" charset="-122"/>
              </a:rPr>
              <a:t>、</a:t>
            </a:r>
            <a:r>
              <a:rPr sz="1050" spc="26" dirty="0">
                <a:latin typeface="微软雅黑" panose="020B0503020204020204" pitchFamily="34" charset="-122"/>
                <a:cs typeface="微软雅黑" panose="020B0503020204020204" pitchFamily="34" charset="-122"/>
              </a:rPr>
              <a:t>资</a:t>
            </a:r>
            <a:r>
              <a:rPr sz="1050" spc="34" dirty="0">
                <a:latin typeface="微软雅黑" panose="020B0503020204020204" pitchFamily="34" charset="-122"/>
                <a:cs typeface="微软雅黑" panose="020B0503020204020204" pitchFamily="34" charset="-122"/>
              </a:rPr>
              <a:t>金</a:t>
            </a:r>
            <a:r>
              <a:rPr sz="1050" dirty="0">
                <a:latin typeface="微软雅黑" panose="020B0503020204020204" pitchFamily="34" charset="-122"/>
                <a:cs typeface="微软雅黑" panose="020B0503020204020204" pitchFamily="34" charset="-122"/>
              </a:rPr>
              <a:t>管 </a:t>
            </a:r>
            <a:r>
              <a:rPr sz="1050" spc="34" dirty="0">
                <a:latin typeface="微软雅黑" panose="020B0503020204020204" pitchFamily="34" charset="-122"/>
                <a:cs typeface="微软雅黑" panose="020B0503020204020204" pitchFamily="34" charset="-122"/>
              </a:rPr>
              <a:t>理</a:t>
            </a:r>
            <a:r>
              <a:rPr sz="1050" spc="26" dirty="0">
                <a:latin typeface="微软雅黑" panose="020B0503020204020204" pitchFamily="34" charset="-122"/>
                <a:cs typeface="微软雅黑" panose="020B0503020204020204" pitchFamily="34" charset="-122"/>
              </a:rPr>
              <a:t>、</a:t>
            </a:r>
            <a:r>
              <a:rPr sz="1050" spc="34" dirty="0">
                <a:latin typeface="微软雅黑" panose="020B0503020204020204" pitchFamily="34" charset="-122"/>
                <a:cs typeface="微软雅黑" panose="020B0503020204020204" pitchFamily="34" charset="-122"/>
              </a:rPr>
              <a:t>供</a:t>
            </a:r>
            <a:r>
              <a:rPr sz="1050" spc="26" dirty="0">
                <a:latin typeface="微软雅黑" panose="020B0503020204020204" pitchFamily="34" charset="-122"/>
                <a:cs typeface="微软雅黑" panose="020B0503020204020204" pitchFamily="34" charset="-122"/>
              </a:rPr>
              <a:t>应</a:t>
            </a:r>
            <a:r>
              <a:rPr sz="1050" spc="34" dirty="0">
                <a:latin typeface="微软雅黑" panose="020B0503020204020204" pitchFamily="34" charset="-122"/>
                <a:cs typeface="微软雅黑" panose="020B0503020204020204" pitchFamily="34" charset="-122"/>
              </a:rPr>
              <a:t>链</a:t>
            </a:r>
            <a:r>
              <a:rPr sz="1050" spc="26" dirty="0">
                <a:latin typeface="微软雅黑" panose="020B0503020204020204" pitchFamily="34" charset="-122"/>
                <a:cs typeface="微软雅黑" panose="020B0503020204020204" pitchFamily="34" charset="-122"/>
              </a:rPr>
              <a:t>管</a:t>
            </a:r>
            <a:r>
              <a:rPr sz="1050" spc="38" dirty="0">
                <a:latin typeface="微软雅黑" panose="020B0503020204020204" pitchFamily="34" charset="-122"/>
                <a:cs typeface="微软雅黑" panose="020B0503020204020204" pitchFamily="34" charset="-122"/>
              </a:rPr>
              <a:t>理</a:t>
            </a:r>
            <a:r>
              <a:rPr sz="1050" spc="26" dirty="0">
                <a:latin typeface="微软雅黑" panose="020B0503020204020204" pitchFamily="34" charset="-122"/>
                <a:cs typeface="微软雅黑" panose="020B0503020204020204" pitchFamily="34" charset="-122"/>
              </a:rPr>
              <a:t>、</a:t>
            </a:r>
            <a:r>
              <a:rPr sz="1050" spc="34" dirty="0">
                <a:latin typeface="微软雅黑" panose="020B0503020204020204" pitchFamily="34" charset="-122"/>
                <a:cs typeface="微软雅黑" panose="020B0503020204020204" pitchFamily="34" charset="-122"/>
              </a:rPr>
              <a:t>过程 </a:t>
            </a:r>
            <a:r>
              <a:rPr sz="1050" spc="38" dirty="0">
                <a:latin typeface="微软雅黑" panose="020B0503020204020204" pitchFamily="34" charset="-122"/>
                <a:cs typeface="微软雅黑" panose="020B0503020204020204" pitchFamily="34" charset="-122"/>
              </a:rPr>
              <a:t>管</a:t>
            </a:r>
            <a:r>
              <a:rPr sz="1050" spc="26" dirty="0">
                <a:latin typeface="微软雅黑" panose="020B0503020204020204" pitchFamily="34" charset="-122"/>
                <a:cs typeface="微软雅黑" panose="020B0503020204020204" pitchFamily="34" charset="-122"/>
              </a:rPr>
              <a:t>理</a:t>
            </a:r>
            <a:r>
              <a:rPr sz="1050" spc="38" dirty="0">
                <a:latin typeface="微软雅黑" panose="020B0503020204020204" pitchFamily="34" charset="-122"/>
                <a:cs typeface="微软雅黑" panose="020B0503020204020204" pitchFamily="34" charset="-122"/>
              </a:rPr>
              <a:t>、</a:t>
            </a:r>
            <a:r>
              <a:rPr sz="1050" spc="26" dirty="0">
                <a:latin typeface="微软雅黑" panose="020B0503020204020204" pitchFamily="34" charset="-122"/>
                <a:cs typeface="微软雅黑" panose="020B0503020204020204" pitchFamily="34" charset="-122"/>
              </a:rPr>
              <a:t>运</a:t>
            </a:r>
            <a:r>
              <a:rPr sz="1050" spc="34" dirty="0">
                <a:latin typeface="微软雅黑" panose="020B0503020204020204" pitchFamily="34" charset="-122"/>
                <a:cs typeface="微软雅黑" panose="020B0503020204020204" pitchFamily="34" charset="-122"/>
              </a:rPr>
              <a:t>营</a:t>
            </a:r>
            <a:r>
              <a:rPr sz="1050" spc="26" dirty="0">
                <a:latin typeface="微软雅黑" panose="020B0503020204020204" pitchFamily="34" charset="-122"/>
                <a:cs typeface="微软雅黑" panose="020B0503020204020204" pitchFamily="34" charset="-122"/>
              </a:rPr>
              <a:t>管</a:t>
            </a:r>
            <a:r>
              <a:rPr sz="1050" spc="41" dirty="0">
                <a:latin typeface="微软雅黑" panose="020B0503020204020204" pitchFamily="34" charset="-122"/>
                <a:cs typeface="微软雅黑" panose="020B0503020204020204" pitchFamily="34" charset="-122"/>
              </a:rPr>
              <a:t>理</a:t>
            </a:r>
            <a:r>
              <a:rPr sz="1050" spc="26" dirty="0">
                <a:latin typeface="微软雅黑" panose="020B0503020204020204" pitchFamily="34" charset="-122"/>
                <a:cs typeface="微软雅黑" panose="020B0503020204020204" pitchFamily="34" charset="-122"/>
              </a:rPr>
              <a:t>、</a:t>
            </a:r>
            <a:r>
              <a:rPr sz="1050" spc="38" dirty="0">
                <a:latin typeface="微软雅黑" panose="020B0503020204020204" pitchFamily="34" charset="-122"/>
                <a:cs typeface="微软雅黑" panose="020B0503020204020204" pitchFamily="34" charset="-122"/>
              </a:rPr>
              <a:t>流程</a:t>
            </a:r>
            <a:r>
              <a:rPr sz="1050" spc="34" dirty="0">
                <a:latin typeface="微软雅黑" panose="020B0503020204020204" pitchFamily="34" charset="-122"/>
                <a:cs typeface="微软雅黑" panose="020B0503020204020204" pitchFamily="34" charset="-122"/>
              </a:rPr>
              <a:t> 定</a:t>
            </a:r>
            <a:r>
              <a:rPr sz="1050" spc="26" dirty="0">
                <a:latin typeface="微软雅黑" panose="020B0503020204020204" pitchFamily="34" charset="-122"/>
                <a:cs typeface="微软雅黑" panose="020B0503020204020204" pitchFamily="34" charset="-122"/>
              </a:rPr>
              <a:t>制</a:t>
            </a:r>
            <a:r>
              <a:rPr sz="1050" spc="34" dirty="0">
                <a:latin typeface="微软雅黑" panose="020B0503020204020204" pitchFamily="34" charset="-122"/>
                <a:cs typeface="微软雅黑" panose="020B0503020204020204" pitchFamily="34" charset="-122"/>
              </a:rPr>
              <a:t>等</a:t>
            </a:r>
            <a:r>
              <a:rPr sz="1050" spc="26" dirty="0">
                <a:latin typeface="微软雅黑" panose="020B0503020204020204" pitchFamily="34" charset="-122"/>
                <a:cs typeface="微软雅黑" panose="020B0503020204020204" pitchFamily="34" charset="-122"/>
              </a:rPr>
              <a:t>功</a:t>
            </a:r>
            <a:r>
              <a:rPr sz="1050" spc="34" dirty="0">
                <a:latin typeface="微软雅黑" panose="020B0503020204020204" pitchFamily="34" charset="-122"/>
                <a:cs typeface="微软雅黑" panose="020B0503020204020204" pitchFamily="34" charset="-122"/>
              </a:rPr>
              <a:t>能</a:t>
            </a:r>
            <a:r>
              <a:rPr sz="1050" spc="26" dirty="0">
                <a:latin typeface="微软雅黑" panose="020B0503020204020204" pitchFamily="34" charset="-122"/>
                <a:cs typeface="微软雅黑" panose="020B0503020204020204" pitchFamily="34" charset="-122"/>
              </a:rPr>
              <a:t>的</a:t>
            </a:r>
            <a:r>
              <a:rPr sz="1050" spc="34" dirty="0">
                <a:latin typeface="微软雅黑" panose="020B0503020204020204" pitchFamily="34" charset="-122"/>
                <a:cs typeface="微软雅黑" panose="020B0503020204020204" pitchFamily="34" charset="-122"/>
              </a:rPr>
              <a:t>信</a:t>
            </a:r>
            <a:r>
              <a:rPr sz="1050" spc="26" dirty="0">
                <a:latin typeface="微软雅黑" panose="020B0503020204020204" pitchFamily="34" charset="-122"/>
                <a:cs typeface="微软雅黑" panose="020B0503020204020204" pitchFamily="34" charset="-122"/>
              </a:rPr>
              <a:t>息</a:t>
            </a:r>
            <a:r>
              <a:rPr sz="1050" spc="34" dirty="0">
                <a:latin typeface="微软雅黑" panose="020B0503020204020204" pitchFamily="34" charset="-122"/>
                <a:cs typeface="微软雅黑" panose="020B0503020204020204" pitchFamily="34" charset="-122"/>
              </a:rPr>
              <a:t>管</a:t>
            </a:r>
            <a:r>
              <a:rPr sz="1050" dirty="0">
                <a:latin typeface="微软雅黑" panose="020B0503020204020204" pitchFamily="34" charset="-122"/>
                <a:cs typeface="微软雅黑" panose="020B0503020204020204" pitchFamily="34" charset="-122"/>
              </a:rPr>
              <a:t>理 </a:t>
            </a:r>
            <a:r>
              <a:rPr sz="1050" spc="34" dirty="0">
                <a:latin typeface="微软雅黑" panose="020B0503020204020204" pitchFamily="34" charset="-122"/>
                <a:cs typeface="微软雅黑" panose="020B0503020204020204" pitchFamily="34" charset="-122"/>
              </a:rPr>
              <a:t>平</a:t>
            </a:r>
            <a:r>
              <a:rPr sz="1050" spc="26" dirty="0">
                <a:latin typeface="微软雅黑" panose="020B0503020204020204" pitchFamily="34" charset="-122"/>
                <a:cs typeface="微软雅黑" panose="020B0503020204020204" pitchFamily="34" charset="-122"/>
              </a:rPr>
              <a:t>台</a:t>
            </a:r>
            <a:r>
              <a:rPr sz="1050" spc="34" dirty="0">
                <a:latin typeface="微软雅黑" panose="020B0503020204020204" pitchFamily="34" charset="-122"/>
                <a:cs typeface="微软雅黑" panose="020B0503020204020204" pitchFamily="34" charset="-122"/>
              </a:rPr>
              <a:t>，</a:t>
            </a:r>
            <a:r>
              <a:rPr sz="1050" spc="26" dirty="0">
                <a:latin typeface="微软雅黑" panose="020B0503020204020204" pitchFamily="34" charset="-122"/>
                <a:cs typeface="微软雅黑" panose="020B0503020204020204" pitchFamily="34" charset="-122"/>
              </a:rPr>
              <a:t>为</a:t>
            </a:r>
            <a:r>
              <a:rPr sz="1050" spc="34" dirty="0">
                <a:latin typeface="微软雅黑" panose="020B0503020204020204" pitchFamily="34" charset="-122"/>
                <a:cs typeface="微软雅黑" panose="020B0503020204020204" pitchFamily="34" charset="-122"/>
              </a:rPr>
              <a:t>各</a:t>
            </a:r>
            <a:r>
              <a:rPr sz="1050" spc="26" dirty="0">
                <a:latin typeface="微软雅黑" panose="020B0503020204020204" pitchFamily="34" charset="-122"/>
                <a:cs typeface="微软雅黑" panose="020B0503020204020204" pitchFamily="34" charset="-122"/>
              </a:rPr>
              <a:t>种</a:t>
            </a:r>
            <a:r>
              <a:rPr sz="1050" spc="34" dirty="0">
                <a:latin typeface="微软雅黑" panose="020B0503020204020204" pitchFamily="34" charset="-122"/>
                <a:cs typeface="微软雅黑" panose="020B0503020204020204" pitchFamily="34" charset="-122"/>
              </a:rPr>
              <a:t>智</a:t>
            </a:r>
            <a:r>
              <a:rPr sz="1050" spc="26" dirty="0">
                <a:latin typeface="微软雅黑" panose="020B0503020204020204" pitchFamily="34" charset="-122"/>
                <a:cs typeface="微软雅黑" panose="020B0503020204020204" pitchFamily="34" charset="-122"/>
              </a:rPr>
              <a:t>能</a:t>
            </a:r>
            <a:r>
              <a:rPr sz="1050" spc="34" dirty="0">
                <a:latin typeface="微软雅黑" panose="020B0503020204020204" pitchFamily="34" charset="-122"/>
                <a:cs typeface="微软雅黑" panose="020B0503020204020204" pitchFamily="34" charset="-122"/>
              </a:rPr>
              <a:t>应</a:t>
            </a:r>
            <a:r>
              <a:rPr sz="1050" dirty="0">
                <a:latin typeface="微软雅黑" panose="020B0503020204020204" pitchFamily="34" charset="-122"/>
                <a:cs typeface="微软雅黑" panose="020B0503020204020204" pitchFamily="34" charset="-122"/>
              </a:rPr>
              <a:t>用 </a:t>
            </a:r>
            <a:r>
              <a:rPr sz="1050" spc="34" dirty="0">
                <a:latin typeface="微软雅黑" panose="020B0503020204020204" pitchFamily="34" charset="-122"/>
                <a:cs typeface="微软雅黑" panose="020B0503020204020204" pitchFamily="34" charset="-122"/>
              </a:rPr>
              <a:t>场</a:t>
            </a:r>
            <a:r>
              <a:rPr sz="1050" spc="26" dirty="0">
                <a:latin typeface="微软雅黑" panose="020B0503020204020204" pitchFamily="34" charset="-122"/>
                <a:cs typeface="微软雅黑" panose="020B0503020204020204" pitchFamily="34" charset="-122"/>
              </a:rPr>
              <a:t>景</a:t>
            </a:r>
            <a:r>
              <a:rPr sz="1050" spc="34" dirty="0">
                <a:latin typeface="微软雅黑" panose="020B0503020204020204" pitchFamily="34" charset="-122"/>
                <a:cs typeface="微软雅黑" panose="020B0503020204020204" pitchFamily="34" charset="-122"/>
              </a:rPr>
              <a:t>提</a:t>
            </a:r>
            <a:r>
              <a:rPr sz="1050" spc="26" dirty="0">
                <a:latin typeface="微软雅黑" panose="020B0503020204020204" pitchFamily="34" charset="-122"/>
                <a:cs typeface="微软雅黑" panose="020B0503020204020204" pitchFamily="34" charset="-122"/>
              </a:rPr>
              <a:t>供</a:t>
            </a:r>
            <a:r>
              <a:rPr sz="1050" spc="34" dirty="0">
                <a:latin typeface="微软雅黑" panose="020B0503020204020204" pitchFamily="34" charset="-122"/>
                <a:cs typeface="微软雅黑" panose="020B0503020204020204" pitchFamily="34" charset="-122"/>
              </a:rPr>
              <a:t>强</a:t>
            </a:r>
            <a:r>
              <a:rPr sz="1050" spc="26" dirty="0">
                <a:latin typeface="微软雅黑" panose="020B0503020204020204" pitchFamily="34" charset="-122"/>
                <a:cs typeface="微软雅黑" panose="020B0503020204020204" pitchFamily="34" charset="-122"/>
              </a:rPr>
              <a:t>有</a:t>
            </a:r>
            <a:r>
              <a:rPr sz="1050" spc="34" dirty="0">
                <a:latin typeface="微软雅黑" panose="020B0503020204020204" pitchFamily="34" charset="-122"/>
                <a:cs typeface="微软雅黑" panose="020B0503020204020204" pitchFamily="34" charset="-122"/>
              </a:rPr>
              <a:t>力</a:t>
            </a:r>
            <a:r>
              <a:rPr sz="1050" spc="26" dirty="0">
                <a:latin typeface="微软雅黑" panose="020B0503020204020204" pitchFamily="34" charset="-122"/>
                <a:cs typeface="微软雅黑" panose="020B0503020204020204" pitchFamily="34" charset="-122"/>
              </a:rPr>
              <a:t>的</a:t>
            </a:r>
            <a:r>
              <a:rPr sz="1050" spc="34" dirty="0">
                <a:latin typeface="微软雅黑" panose="020B0503020204020204" pitchFamily="34" charset="-122"/>
                <a:cs typeface="微软雅黑" panose="020B0503020204020204" pitchFamily="34" charset="-122"/>
              </a:rPr>
              <a:t>全</a:t>
            </a:r>
            <a:r>
              <a:rPr sz="1050" dirty="0">
                <a:latin typeface="微软雅黑" panose="020B0503020204020204" pitchFamily="34" charset="-122"/>
                <a:cs typeface="微软雅黑" panose="020B0503020204020204" pitchFamily="34" charset="-122"/>
              </a:rPr>
              <a:t>过 程一体化监管服务</a:t>
            </a:r>
            <a:r>
              <a:rPr sz="1050" b="1" dirty="0">
                <a:latin typeface="微软雅黑" panose="020B0503020204020204" pitchFamily="34" charset="-122"/>
                <a:cs typeface="微软雅黑" panose="020B0503020204020204" pitchFamily="34" charset="-122"/>
              </a:rPr>
              <a:t>。</a:t>
            </a:r>
            <a:endParaRPr sz="1050">
              <a:latin typeface="微软雅黑" panose="020B0503020204020204" pitchFamily="34" charset="-122"/>
              <a:cs typeface="微软雅黑" panose="020B0503020204020204" pitchFamily="34" charset="-122"/>
            </a:endParaRPr>
          </a:p>
        </p:txBody>
      </p:sp>
      <p:sp>
        <p:nvSpPr>
          <p:cNvPr id="5" name="object 5"/>
          <p:cNvSpPr txBox="1"/>
          <p:nvPr/>
        </p:nvSpPr>
        <p:spPr>
          <a:xfrm>
            <a:off x="2009775" y="852805"/>
            <a:ext cx="1475105" cy="382905"/>
          </a:xfrm>
          <a:prstGeom prst="rect">
            <a:avLst/>
          </a:prstGeom>
        </p:spPr>
        <p:txBody>
          <a:bodyPr vert="horz" wrap="square" lIns="0" tIns="0" rIns="0" bIns="0" rtlCol="0">
            <a:spAutoFit/>
          </a:bodyPr>
          <a:lstStyle/>
          <a:p>
            <a:pPr marL="142875" marR="3810" indent="-133985" defTabSz="685800">
              <a:lnSpc>
                <a:spcPct val="104000"/>
              </a:lnSpc>
            </a:pPr>
            <a:r>
              <a:rPr sz="1200" b="1" spc="-4" dirty="0">
                <a:latin typeface="微软雅黑" panose="020B0503020204020204" pitchFamily="34" charset="-122"/>
                <a:cs typeface="微软雅黑" panose="020B0503020204020204" pitchFamily="34" charset="-122"/>
              </a:rPr>
              <a:t>基于智能物联</a:t>
            </a:r>
            <a:r>
              <a:rPr sz="1200" b="1" spc="-8"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数字 孪生的场景智库</a:t>
            </a:r>
            <a:endParaRPr sz="1200">
              <a:latin typeface="微软雅黑" panose="020B0503020204020204" pitchFamily="34" charset="-122"/>
              <a:cs typeface="微软雅黑" panose="020B0503020204020204" pitchFamily="34" charset="-122"/>
            </a:endParaRPr>
          </a:p>
        </p:txBody>
      </p:sp>
      <p:sp>
        <p:nvSpPr>
          <p:cNvPr id="6" name="object 6"/>
          <p:cNvSpPr txBox="1"/>
          <p:nvPr/>
        </p:nvSpPr>
        <p:spPr>
          <a:xfrm>
            <a:off x="1899139" y="1377751"/>
            <a:ext cx="1585711" cy="161583"/>
          </a:xfrm>
          <a:prstGeom prst="rect">
            <a:avLst/>
          </a:prstGeom>
        </p:spPr>
        <p:txBody>
          <a:bodyPr vert="horz" wrap="square" lIns="0" tIns="0" rIns="0" bIns="0" rtlCol="0">
            <a:spAutoFit/>
          </a:bodyPr>
          <a:lstStyle/>
          <a:p>
            <a:pPr marL="9525" defTabSz="685800"/>
            <a:r>
              <a:rPr sz="1050" spc="71" dirty="0">
                <a:latin typeface="微软雅黑" panose="020B0503020204020204" pitchFamily="34" charset="-122"/>
                <a:cs typeface="微软雅黑" panose="020B0503020204020204" pitchFamily="34" charset="-122"/>
              </a:rPr>
              <a:t>建设</a:t>
            </a:r>
            <a:r>
              <a:rPr sz="1050" spc="60" dirty="0">
                <a:latin typeface="微软雅黑" panose="020B0503020204020204" pitchFamily="34" charset="-122"/>
                <a:cs typeface="微软雅黑" panose="020B0503020204020204" pitchFamily="34" charset="-122"/>
              </a:rPr>
              <a:t>基</a:t>
            </a:r>
            <a:r>
              <a:rPr sz="1050" spc="71" dirty="0">
                <a:latin typeface="微软雅黑" panose="020B0503020204020204" pitchFamily="34" charset="-122"/>
                <a:cs typeface="微软雅黑" panose="020B0503020204020204" pitchFamily="34" charset="-122"/>
              </a:rPr>
              <a:t>于</a:t>
            </a:r>
            <a:r>
              <a:rPr sz="1050" spc="68" dirty="0">
                <a:latin typeface="微软雅黑" panose="020B0503020204020204" pitchFamily="34" charset="-122"/>
                <a:cs typeface="微软雅黑" panose="020B0503020204020204" pitchFamily="34" charset="-122"/>
              </a:rPr>
              <a:t>**</a:t>
            </a:r>
            <a:r>
              <a:rPr sz="1050" spc="71" dirty="0">
                <a:latin typeface="微软雅黑" panose="020B0503020204020204" pitchFamily="34" charset="-122"/>
                <a:cs typeface="微软雅黑" panose="020B0503020204020204" pitchFamily="34" charset="-122"/>
              </a:rPr>
              <a:t>市政</a:t>
            </a:r>
            <a:r>
              <a:rPr sz="1050" spc="60" dirty="0">
                <a:latin typeface="微软雅黑" panose="020B0503020204020204" pitchFamily="34" charset="-122"/>
                <a:cs typeface="微软雅黑" panose="020B0503020204020204" pitchFamily="34" charset="-122"/>
              </a:rPr>
              <a:t>府</a:t>
            </a:r>
            <a:r>
              <a:rPr sz="1050" spc="71" dirty="0">
                <a:latin typeface="微软雅黑" panose="020B0503020204020204" pitchFamily="34" charset="-122"/>
                <a:cs typeface="微软雅黑" panose="020B0503020204020204" pitchFamily="34" charset="-122"/>
              </a:rPr>
              <a:t>两张网</a:t>
            </a:r>
            <a:endParaRPr sz="1050">
              <a:latin typeface="微软雅黑" panose="020B0503020204020204" pitchFamily="34" charset="-122"/>
              <a:cs typeface="微软雅黑" panose="020B0503020204020204" pitchFamily="34" charset="-122"/>
            </a:endParaRPr>
          </a:p>
        </p:txBody>
      </p:sp>
      <p:sp>
        <p:nvSpPr>
          <p:cNvPr id="7" name="object 7"/>
          <p:cNvSpPr txBox="1"/>
          <p:nvPr/>
        </p:nvSpPr>
        <p:spPr>
          <a:xfrm>
            <a:off x="1899139" y="1568665"/>
            <a:ext cx="3366719" cy="161583"/>
          </a:xfrm>
          <a:prstGeom prst="rect">
            <a:avLst/>
          </a:prstGeom>
        </p:spPr>
        <p:txBody>
          <a:bodyPr vert="horz" wrap="square" lIns="0" tIns="0" rIns="0" bIns="0" rtlCol="0">
            <a:spAutoFit/>
          </a:bodyPr>
          <a:lstStyle/>
          <a:p>
            <a:pPr marL="9525" defTabSz="685800"/>
            <a:r>
              <a:rPr sz="1575" spc="90" baseline="2000" dirty="0">
                <a:latin typeface="微软雅黑" panose="020B0503020204020204" pitchFamily="34" charset="-122"/>
                <a:cs typeface="微软雅黑" panose="020B0503020204020204" pitchFamily="34" charset="-122"/>
              </a:rPr>
              <a:t>（政务</a:t>
            </a:r>
            <a:r>
              <a:rPr sz="1575" spc="78" baseline="2000" dirty="0">
                <a:latin typeface="微软雅黑" panose="020B0503020204020204" pitchFamily="34" charset="-122"/>
                <a:cs typeface="微软雅黑" panose="020B0503020204020204" pitchFamily="34" charset="-122"/>
              </a:rPr>
              <a:t>服</a:t>
            </a:r>
            <a:r>
              <a:rPr sz="1575" spc="101" baseline="2000" dirty="0">
                <a:latin typeface="微软雅黑" panose="020B0503020204020204" pitchFamily="34" charset="-122"/>
                <a:cs typeface="微软雅黑" panose="020B0503020204020204" pitchFamily="34" charset="-122"/>
              </a:rPr>
              <a:t>务</a:t>
            </a:r>
            <a:r>
              <a:rPr sz="1575" spc="90" baseline="2000" dirty="0">
                <a:latin typeface="微软雅黑" panose="020B0503020204020204" pitchFamily="34" charset="-122"/>
                <a:cs typeface="微软雅黑" panose="020B0503020204020204" pitchFamily="34" charset="-122"/>
              </a:rPr>
              <a:t>“</a:t>
            </a:r>
            <a:r>
              <a:rPr sz="1575" spc="78" baseline="2000" dirty="0">
                <a:latin typeface="微软雅黑" panose="020B0503020204020204" pitchFamily="34" charset="-122"/>
                <a:cs typeface="微软雅黑" panose="020B0503020204020204" pitchFamily="34" charset="-122"/>
              </a:rPr>
              <a:t>一网</a:t>
            </a:r>
            <a:r>
              <a:rPr sz="1575" spc="90" baseline="2000" dirty="0">
                <a:latin typeface="微软雅黑" panose="020B0503020204020204" pitchFamily="34" charset="-122"/>
                <a:cs typeface="微软雅黑" panose="020B0503020204020204" pitchFamily="34" charset="-122"/>
              </a:rPr>
              <a:t>通</a:t>
            </a:r>
            <a:r>
              <a:rPr sz="1575" spc="95" baseline="2000" dirty="0">
                <a:latin typeface="微软雅黑" panose="020B0503020204020204" pitchFamily="34" charset="-122"/>
                <a:cs typeface="微软雅黑" panose="020B0503020204020204" pitchFamily="34" charset="-122"/>
              </a:rPr>
              <a:t>办</a:t>
            </a:r>
            <a:r>
              <a:rPr sz="1575" spc="90" baseline="2000" dirty="0">
                <a:latin typeface="微软雅黑" panose="020B0503020204020204" pitchFamily="34" charset="-122"/>
                <a:cs typeface="微软雅黑" panose="020B0503020204020204" pitchFamily="34" charset="-122"/>
              </a:rPr>
              <a:t>”</a:t>
            </a:r>
            <a:r>
              <a:rPr sz="1575" baseline="2000" dirty="0">
                <a:latin typeface="微软雅黑" panose="020B0503020204020204" pitchFamily="34" charset="-122"/>
                <a:cs typeface="微软雅黑" panose="020B0503020204020204" pitchFamily="34" charset="-122"/>
              </a:rPr>
              <a:t>、 </a:t>
            </a:r>
            <a:r>
              <a:rPr sz="1575" spc="-169" baseline="2000" dirty="0">
                <a:latin typeface="微软雅黑" panose="020B0503020204020204" pitchFamily="34" charset="-122"/>
                <a:cs typeface="微软雅黑" panose="020B0503020204020204" pitchFamily="34" charset="-122"/>
              </a:rPr>
              <a:t> </a:t>
            </a:r>
            <a:r>
              <a:rPr sz="1050" spc="90" dirty="0">
                <a:latin typeface="微软雅黑" panose="020B0503020204020204" pitchFamily="34" charset="-122"/>
                <a:cs typeface="微软雅黑" panose="020B0503020204020204" pitchFamily="34" charset="-122"/>
              </a:rPr>
              <a:t>通</a:t>
            </a:r>
            <a:r>
              <a:rPr sz="1050" spc="79" dirty="0">
                <a:latin typeface="微软雅黑" panose="020B0503020204020204" pitchFamily="34" charset="-122"/>
                <a:cs typeface="微软雅黑" panose="020B0503020204020204" pitchFamily="34" charset="-122"/>
              </a:rPr>
              <a:t>互</a:t>
            </a:r>
            <a:r>
              <a:rPr sz="1050" spc="90" dirty="0">
                <a:latin typeface="微软雅黑" panose="020B0503020204020204" pitchFamily="34" charset="-122"/>
                <a:cs typeface="微软雅黑" panose="020B0503020204020204" pitchFamily="34" charset="-122"/>
              </a:rPr>
              <a:t>联</a:t>
            </a:r>
            <a:r>
              <a:rPr sz="1050" spc="79" dirty="0">
                <a:latin typeface="微软雅黑" panose="020B0503020204020204" pitchFamily="34" charset="-122"/>
                <a:cs typeface="微软雅黑" panose="020B0503020204020204" pitchFamily="34" charset="-122"/>
              </a:rPr>
              <a:t>的</a:t>
            </a:r>
            <a:r>
              <a:rPr sz="1050" spc="90" dirty="0">
                <a:latin typeface="微软雅黑" panose="020B0503020204020204" pitchFamily="34" charset="-122"/>
                <a:cs typeface="微软雅黑" panose="020B0503020204020204" pitchFamily="34" charset="-122"/>
              </a:rPr>
              <a:t>统</a:t>
            </a:r>
            <a:r>
              <a:rPr sz="1050" spc="79" dirty="0">
                <a:latin typeface="微软雅黑" panose="020B0503020204020204" pitchFamily="34" charset="-122"/>
                <a:cs typeface="微软雅黑" panose="020B0503020204020204" pitchFamily="34" charset="-122"/>
              </a:rPr>
              <a:t>一</a:t>
            </a:r>
            <a:r>
              <a:rPr sz="1050" spc="90" dirty="0">
                <a:latin typeface="微软雅黑" panose="020B0503020204020204" pitchFamily="34" charset="-122"/>
                <a:cs typeface="微软雅黑" panose="020B0503020204020204" pitchFamily="34" charset="-122"/>
              </a:rPr>
              <a:t>通道，提供</a:t>
            </a:r>
            <a:endParaRPr sz="1050">
              <a:latin typeface="微软雅黑" panose="020B0503020204020204" pitchFamily="34" charset="-122"/>
              <a:cs typeface="微软雅黑" panose="020B0503020204020204" pitchFamily="34" charset="-122"/>
            </a:endParaRPr>
          </a:p>
        </p:txBody>
      </p:sp>
      <p:sp>
        <p:nvSpPr>
          <p:cNvPr id="8" name="object 8"/>
          <p:cNvSpPr txBox="1"/>
          <p:nvPr/>
        </p:nvSpPr>
        <p:spPr>
          <a:xfrm>
            <a:off x="1899139" y="1758626"/>
            <a:ext cx="1577138" cy="1720792"/>
          </a:xfrm>
          <a:prstGeom prst="rect">
            <a:avLst/>
          </a:prstGeom>
        </p:spPr>
        <p:txBody>
          <a:bodyPr vert="horz" wrap="square" lIns="0" tIns="0" rIns="0" bIns="0" rtlCol="0">
            <a:spAutoFit/>
          </a:bodyPr>
          <a:lstStyle/>
          <a:p>
            <a:pPr marL="9525" marR="5080" algn="just" defTabSz="685800">
              <a:lnSpc>
                <a:spcPct val="119000"/>
              </a:lnSpc>
            </a:pPr>
            <a:r>
              <a:rPr sz="1050" spc="68" dirty="0">
                <a:latin typeface="微软雅黑" panose="020B0503020204020204" pitchFamily="34" charset="-122"/>
                <a:cs typeface="微软雅黑" panose="020B0503020204020204" pitchFamily="34" charset="-122"/>
              </a:rPr>
              <a:t>城</a:t>
            </a:r>
            <a:r>
              <a:rPr sz="1050" spc="60" dirty="0">
                <a:latin typeface="微软雅黑" panose="020B0503020204020204" pitchFamily="34" charset="-122"/>
                <a:cs typeface="微软雅黑" panose="020B0503020204020204" pitchFamily="34" charset="-122"/>
              </a:rPr>
              <a:t>市运</a:t>
            </a:r>
            <a:r>
              <a:rPr sz="1050" spc="75" dirty="0">
                <a:latin typeface="微软雅黑" panose="020B0503020204020204" pitchFamily="34" charset="-122"/>
                <a:cs typeface="微软雅黑" panose="020B0503020204020204" pitchFamily="34" charset="-122"/>
              </a:rPr>
              <a:t>行</a:t>
            </a:r>
            <a:r>
              <a:rPr sz="1050" spc="60" dirty="0">
                <a:latin typeface="微软雅黑" panose="020B0503020204020204" pitchFamily="34" charset="-122"/>
                <a:cs typeface="微软雅黑" panose="020B0503020204020204" pitchFamily="34" charset="-122"/>
              </a:rPr>
              <a:t>“</a:t>
            </a:r>
            <a:r>
              <a:rPr sz="1050" spc="68" dirty="0">
                <a:latin typeface="微软雅黑" panose="020B0503020204020204" pitchFamily="34" charset="-122"/>
                <a:cs typeface="微软雅黑" panose="020B0503020204020204" pitchFamily="34" charset="-122"/>
              </a:rPr>
              <a:t>一</a:t>
            </a:r>
            <a:r>
              <a:rPr sz="1050" spc="60" dirty="0">
                <a:latin typeface="微软雅黑" panose="020B0503020204020204" pitchFamily="34" charset="-122"/>
                <a:cs typeface="微软雅黑" panose="020B0503020204020204" pitchFamily="34" charset="-122"/>
              </a:rPr>
              <a:t>网统</a:t>
            </a:r>
            <a:r>
              <a:rPr sz="1050" spc="75" dirty="0">
                <a:latin typeface="微软雅黑" panose="020B0503020204020204" pitchFamily="34" charset="-122"/>
                <a:cs typeface="微软雅黑" panose="020B0503020204020204" pitchFamily="34" charset="-122"/>
              </a:rPr>
              <a:t>管</a:t>
            </a:r>
            <a:r>
              <a:rPr sz="1050" spc="60"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 </a:t>
            </a:r>
            <a:r>
              <a:rPr sz="1050" spc="68" dirty="0">
                <a:latin typeface="微软雅黑" panose="020B0503020204020204" pitchFamily="34" charset="-122"/>
                <a:cs typeface="微软雅黑" panose="020B0503020204020204" pitchFamily="34" charset="-122"/>
              </a:rPr>
              <a:t>互</a:t>
            </a:r>
            <a:r>
              <a:rPr sz="1050" spc="60" dirty="0">
                <a:latin typeface="微软雅黑" panose="020B0503020204020204" pitchFamily="34" charset="-122"/>
                <a:cs typeface="微软雅黑" panose="020B0503020204020204" pitchFamily="34" charset="-122"/>
              </a:rPr>
              <a:t>为支</a:t>
            </a:r>
            <a:r>
              <a:rPr sz="1050" spc="68" dirty="0">
                <a:latin typeface="微软雅黑" panose="020B0503020204020204" pitchFamily="34" charset="-122"/>
                <a:cs typeface="微软雅黑" panose="020B0503020204020204" pitchFamily="34" charset="-122"/>
              </a:rPr>
              <a:t>撑的</a:t>
            </a:r>
            <a:r>
              <a:rPr sz="1050" spc="71" dirty="0">
                <a:latin typeface="微软雅黑" panose="020B0503020204020204" pitchFamily="34" charset="-122"/>
                <a:cs typeface="微软雅黑" panose="020B0503020204020204" pitchFamily="34" charset="-122"/>
              </a:rPr>
              <a:t>“</a:t>
            </a:r>
            <a:r>
              <a:rPr sz="1050" spc="60" dirty="0">
                <a:latin typeface="微软雅黑" panose="020B0503020204020204" pitchFamily="34" charset="-122"/>
                <a:cs typeface="微软雅黑" panose="020B0503020204020204" pitchFamily="34" charset="-122"/>
              </a:rPr>
              <a:t>城市</a:t>
            </a:r>
            <a:r>
              <a:rPr sz="1050" spc="68" dirty="0">
                <a:latin typeface="微软雅黑" panose="020B0503020204020204" pitchFamily="34" charset="-122"/>
                <a:cs typeface="微软雅黑" panose="020B0503020204020204" pitchFamily="34" charset="-122"/>
              </a:rPr>
              <a:t>智</a:t>
            </a:r>
            <a:r>
              <a:rPr sz="1050" spc="60" dirty="0">
                <a:latin typeface="微软雅黑" panose="020B0503020204020204" pitchFamily="34" charset="-122"/>
                <a:cs typeface="微软雅黑" panose="020B0503020204020204" pitchFamily="34" charset="-122"/>
              </a:rPr>
              <a:t>能</a:t>
            </a:r>
            <a:r>
              <a:rPr sz="1050" dirty="0">
                <a:latin typeface="微软雅黑" panose="020B0503020204020204" pitchFamily="34" charset="-122"/>
                <a:cs typeface="微软雅黑" panose="020B0503020204020204" pitchFamily="34" charset="-122"/>
              </a:rPr>
              <a:t>物 联运行管理平台”。</a:t>
            </a:r>
            <a:endParaRPr sz="1050">
              <a:latin typeface="微软雅黑" panose="020B0503020204020204" pitchFamily="34" charset="-122"/>
              <a:cs typeface="微软雅黑" panose="020B0503020204020204" pitchFamily="34" charset="-122"/>
            </a:endParaRPr>
          </a:p>
          <a:p>
            <a:pPr marL="9525" marR="3810" algn="just" defTabSz="685800">
              <a:lnSpc>
                <a:spcPts val="1500"/>
              </a:lnSpc>
              <a:spcBef>
                <a:spcPts val="85"/>
              </a:spcBef>
            </a:pPr>
            <a:r>
              <a:rPr sz="1050" spc="98" dirty="0">
                <a:latin typeface="微软雅黑" panose="020B0503020204020204" pitchFamily="34" charset="-122"/>
                <a:cs typeface="微软雅黑" panose="020B0503020204020204" pitchFamily="34" charset="-122"/>
              </a:rPr>
              <a:t>实</a:t>
            </a:r>
            <a:r>
              <a:rPr sz="1050" spc="105" dirty="0">
                <a:latin typeface="微软雅黑" panose="020B0503020204020204" pitchFamily="34" charset="-122"/>
                <a:cs typeface="微软雅黑" panose="020B0503020204020204" pitchFamily="34" charset="-122"/>
              </a:rPr>
              <a:t>现</a:t>
            </a:r>
            <a:r>
              <a:rPr sz="1050" spc="98" dirty="0">
                <a:latin typeface="微软雅黑" panose="020B0503020204020204" pitchFamily="34" charset="-122"/>
                <a:cs typeface="微软雅黑" panose="020B0503020204020204" pitchFamily="34" charset="-122"/>
              </a:rPr>
              <a:t>经由两</a:t>
            </a:r>
            <a:r>
              <a:rPr sz="1050" spc="105" dirty="0">
                <a:latin typeface="微软雅黑" panose="020B0503020204020204" pitchFamily="34" charset="-122"/>
                <a:cs typeface="微软雅黑" panose="020B0503020204020204" pitchFamily="34" charset="-122"/>
              </a:rPr>
              <a:t>张</a:t>
            </a:r>
            <a:r>
              <a:rPr sz="1050" spc="98" dirty="0">
                <a:latin typeface="微软雅黑" panose="020B0503020204020204" pitchFamily="34" charset="-122"/>
                <a:cs typeface="微软雅黑" panose="020B0503020204020204" pitchFamily="34" charset="-122"/>
              </a:rPr>
              <a:t>网为</a:t>
            </a:r>
            <a:r>
              <a:rPr sz="1050" spc="105" dirty="0">
                <a:latin typeface="微软雅黑" panose="020B0503020204020204" pitchFamily="34" charset="-122"/>
                <a:cs typeface="微软雅黑" panose="020B0503020204020204" pitchFamily="34" charset="-122"/>
              </a:rPr>
              <a:t>各</a:t>
            </a:r>
            <a:r>
              <a:rPr sz="1050" spc="116" dirty="0">
                <a:latin typeface="微软雅黑" panose="020B0503020204020204" pitchFamily="34" charset="-122"/>
                <a:cs typeface="微软雅黑" panose="020B0503020204020204" pitchFamily="34" charset="-122"/>
              </a:rPr>
              <a:t>类</a:t>
            </a:r>
            <a:r>
              <a:rPr sz="1050" dirty="0">
                <a:latin typeface="微软雅黑" panose="020B0503020204020204" pitchFamily="34" charset="-122"/>
                <a:cs typeface="微软雅黑" panose="020B0503020204020204" pitchFamily="34" charset="-122"/>
              </a:rPr>
              <a:t>C </a:t>
            </a:r>
            <a:r>
              <a:rPr sz="1050" spc="26" dirty="0">
                <a:latin typeface="微软雅黑" panose="020B0503020204020204" pitchFamily="34" charset="-122"/>
                <a:cs typeface="微软雅黑" panose="020B0503020204020204" pitchFamily="34" charset="-122"/>
              </a:rPr>
              <a:t>端、G端或</a:t>
            </a:r>
            <a:r>
              <a:rPr sz="1050" spc="23" dirty="0">
                <a:latin typeface="微软雅黑" panose="020B0503020204020204" pitchFamily="34" charset="-122"/>
                <a:cs typeface="微软雅黑" panose="020B0503020204020204" pitchFamily="34" charset="-122"/>
              </a:rPr>
              <a:t>B</a:t>
            </a:r>
            <a:r>
              <a:rPr sz="1050" spc="15" dirty="0">
                <a:latin typeface="微软雅黑" panose="020B0503020204020204" pitchFamily="34" charset="-122"/>
                <a:cs typeface="微软雅黑" panose="020B0503020204020204" pitchFamily="34" charset="-122"/>
              </a:rPr>
              <a:t>端</a:t>
            </a:r>
            <a:r>
              <a:rPr sz="1050" spc="26" dirty="0">
                <a:latin typeface="微软雅黑" panose="020B0503020204020204" pitchFamily="34" charset="-122"/>
                <a:cs typeface="微软雅黑" panose="020B0503020204020204" pitchFamily="34" charset="-122"/>
              </a:rPr>
              <a:t>用</a:t>
            </a:r>
            <a:r>
              <a:rPr sz="1050" spc="15" dirty="0">
                <a:latin typeface="微软雅黑" panose="020B0503020204020204" pitchFamily="34" charset="-122"/>
                <a:cs typeface="微软雅黑" panose="020B0503020204020204" pitchFamily="34" charset="-122"/>
              </a:rPr>
              <a:t>户</a:t>
            </a:r>
            <a:r>
              <a:rPr sz="1050" spc="26" dirty="0">
                <a:latin typeface="微软雅黑" panose="020B0503020204020204" pitchFamily="34" charset="-122"/>
                <a:cs typeface="微软雅黑" panose="020B0503020204020204" pitchFamily="34" charset="-122"/>
              </a:rPr>
              <a:t>提供</a:t>
            </a:r>
            <a:r>
              <a:rPr sz="1050" dirty="0">
                <a:latin typeface="微软雅黑" panose="020B0503020204020204" pitchFamily="34" charset="-122"/>
                <a:cs typeface="微软雅黑" panose="020B0503020204020204" pitchFamily="34" charset="-122"/>
              </a:rPr>
              <a:t>城 </a:t>
            </a:r>
            <a:r>
              <a:rPr sz="1050" spc="71" dirty="0">
                <a:latin typeface="微软雅黑" panose="020B0503020204020204" pitchFamily="34" charset="-122"/>
                <a:cs typeface="微软雅黑" panose="020B0503020204020204" pitchFamily="34" charset="-122"/>
              </a:rPr>
              <a:t>市</a:t>
            </a:r>
            <a:r>
              <a:rPr sz="1050" spc="64" dirty="0">
                <a:latin typeface="微软雅黑" panose="020B0503020204020204" pitchFamily="34" charset="-122"/>
                <a:cs typeface="微软雅黑" panose="020B0503020204020204" pitchFamily="34" charset="-122"/>
              </a:rPr>
              <a:t>数字</a:t>
            </a:r>
            <a:r>
              <a:rPr sz="1050" spc="71" dirty="0">
                <a:latin typeface="微软雅黑" panose="020B0503020204020204" pitchFamily="34" charset="-122"/>
                <a:cs typeface="微软雅黑" panose="020B0503020204020204" pitchFamily="34" charset="-122"/>
              </a:rPr>
              <a:t>化</a:t>
            </a:r>
            <a:r>
              <a:rPr sz="1050" spc="64" dirty="0">
                <a:latin typeface="微软雅黑" panose="020B0503020204020204" pitchFamily="34" charset="-122"/>
                <a:cs typeface="微软雅黑" panose="020B0503020204020204" pitchFamily="34" charset="-122"/>
              </a:rPr>
              <a:t>转</a:t>
            </a:r>
            <a:r>
              <a:rPr sz="1050" spc="71" dirty="0">
                <a:latin typeface="微软雅黑" panose="020B0503020204020204" pitchFamily="34" charset="-122"/>
                <a:cs typeface="微软雅黑" panose="020B0503020204020204" pitchFamily="34" charset="-122"/>
              </a:rPr>
              <a:t>型</a:t>
            </a:r>
            <a:r>
              <a:rPr sz="1050" spc="64" dirty="0">
                <a:latin typeface="微软雅黑" panose="020B0503020204020204" pitchFamily="34" charset="-122"/>
                <a:cs typeface="微软雅黑" panose="020B0503020204020204" pitchFamily="34" charset="-122"/>
              </a:rPr>
              <a:t>重点</a:t>
            </a:r>
            <a:r>
              <a:rPr sz="1050" spc="71" dirty="0">
                <a:latin typeface="微软雅黑" panose="020B0503020204020204" pitchFamily="34" charset="-122"/>
                <a:cs typeface="微软雅黑" panose="020B0503020204020204" pitchFamily="34" charset="-122"/>
              </a:rPr>
              <a:t>应</a:t>
            </a:r>
            <a:r>
              <a:rPr sz="1050" spc="64" dirty="0">
                <a:latin typeface="微软雅黑" panose="020B0503020204020204" pitchFamily="34" charset="-122"/>
                <a:cs typeface="微软雅黑" panose="020B0503020204020204" pitchFamily="34" charset="-122"/>
              </a:rPr>
              <a:t>用</a:t>
            </a:r>
            <a:r>
              <a:rPr sz="1050" spc="4" dirty="0">
                <a:latin typeface="微软雅黑" panose="020B0503020204020204" pitchFamily="34" charset="-122"/>
                <a:cs typeface="微软雅黑" panose="020B0503020204020204" pitchFamily="34" charset="-122"/>
              </a:rPr>
              <a:t>场</a:t>
            </a:r>
            <a:endParaRPr sz="1050">
              <a:latin typeface="微软雅黑" panose="020B0503020204020204" pitchFamily="34" charset="-122"/>
              <a:cs typeface="微软雅黑" panose="020B0503020204020204" pitchFamily="34" charset="-122"/>
            </a:endParaRPr>
          </a:p>
          <a:p>
            <a:pPr marL="9525" algn="just" defTabSz="685800">
              <a:spcBef>
                <a:spcPts val="145"/>
              </a:spcBef>
            </a:pPr>
            <a:r>
              <a:rPr sz="1050" spc="68" dirty="0">
                <a:latin typeface="微软雅黑" panose="020B0503020204020204" pitchFamily="34" charset="-122"/>
                <a:cs typeface="微软雅黑" panose="020B0503020204020204" pitchFamily="34" charset="-122"/>
              </a:rPr>
              <a:t>景</a:t>
            </a:r>
            <a:r>
              <a:rPr sz="1050" spc="60" dirty="0">
                <a:latin typeface="微软雅黑" panose="020B0503020204020204" pitchFamily="34" charset="-122"/>
                <a:cs typeface="微软雅黑" panose="020B0503020204020204" pitchFamily="34" charset="-122"/>
              </a:rPr>
              <a:t>全生</a:t>
            </a:r>
            <a:r>
              <a:rPr sz="1050" spc="68" dirty="0">
                <a:latin typeface="微软雅黑" panose="020B0503020204020204" pitchFamily="34" charset="-122"/>
                <a:cs typeface="微软雅黑" panose="020B0503020204020204" pitchFamily="34" charset="-122"/>
              </a:rPr>
              <a:t>命</a:t>
            </a:r>
            <a:r>
              <a:rPr sz="1050" spc="60" dirty="0">
                <a:latin typeface="微软雅黑" panose="020B0503020204020204" pitchFamily="34" charset="-122"/>
                <a:cs typeface="微软雅黑" panose="020B0503020204020204" pitchFamily="34" charset="-122"/>
              </a:rPr>
              <a:t>周</a:t>
            </a:r>
            <a:r>
              <a:rPr sz="1050" spc="68" dirty="0">
                <a:latin typeface="微软雅黑" panose="020B0503020204020204" pitchFamily="34" charset="-122"/>
                <a:cs typeface="微软雅黑" panose="020B0503020204020204" pitchFamily="34" charset="-122"/>
              </a:rPr>
              <a:t>期</a:t>
            </a:r>
            <a:r>
              <a:rPr sz="1050" spc="60" dirty="0">
                <a:latin typeface="微软雅黑" panose="020B0503020204020204" pitchFamily="34" charset="-122"/>
                <a:cs typeface="微软雅黑" panose="020B0503020204020204" pitchFamily="34" charset="-122"/>
              </a:rPr>
              <a:t>的场</a:t>
            </a:r>
            <a:r>
              <a:rPr sz="1050" spc="68" dirty="0">
                <a:latin typeface="微软雅黑" panose="020B0503020204020204" pitchFamily="34" charset="-122"/>
                <a:cs typeface="微软雅黑" panose="020B0503020204020204" pitchFamily="34" charset="-122"/>
              </a:rPr>
              <a:t>景</a:t>
            </a:r>
            <a:r>
              <a:rPr sz="1050" spc="60" dirty="0">
                <a:latin typeface="微软雅黑" panose="020B0503020204020204" pitchFamily="34" charset="-122"/>
                <a:cs typeface="微软雅黑" panose="020B0503020204020204" pitchFamily="34" charset="-122"/>
              </a:rPr>
              <a:t>化</a:t>
            </a:r>
            <a:r>
              <a:rPr sz="1050" dirty="0">
                <a:latin typeface="微软雅黑" panose="020B0503020204020204" pitchFamily="34" charset="-122"/>
                <a:cs typeface="微软雅黑" panose="020B0503020204020204" pitchFamily="34" charset="-122"/>
              </a:rPr>
              <a:t>数</a:t>
            </a:r>
            <a:endParaRPr sz="1050">
              <a:latin typeface="微软雅黑" panose="020B0503020204020204" pitchFamily="34" charset="-122"/>
              <a:cs typeface="微软雅黑" panose="020B0503020204020204" pitchFamily="34" charset="-122"/>
            </a:endParaRPr>
          </a:p>
          <a:p>
            <a:pPr marL="9525" algn="just" defTabSz="685800">
              <a:spcBef>
                <a:spcPts val="240"/>
              </a:spcBef>
            </a:pPr>
            <a:r>
              <a:rPr sz="1050" dirty="0">
                <a:latin typeface="微软雅黑" panose="020B0503020204020204" pitchFamily="34" charset="-122"/>
                <a:cs typeface="微软雅黑" panose="020B0503020204020204" pitchFamily="34" charset="-122"/>
              </a:rPr>
              <a:t>据服务。</a:t>
            </a:r>
            <a:endParaRPr sz="1050">
              <a:latin typeface="微软雅黑" panose="020B0503020204020204" pitchFamily="34" charset="-122"/>
              <a:cs typeface="微软雅黑" panose="020B0503020204020204" pitchFamily="34" charset="-122"/>
            </a:endParaRPr>
          </a:p>
        </p:txBody>
      </p:sp>
      <p:sp>
        <p:nvSpPr>
          <p:cNvPr id="9" name="object 9"/>
          <p:cNvSpPr txBox="1"/>
          <p:nvPr/>
        </p:nvSpPr>
        <p:spPr>
          <a:xfrm>
            <a:off x="3597275" y="852805"/>
            <a:ext cx="1651635" cy="382905"/>
          </a:xfrm>
          <a:prstGeom prst="rect">
            <a:avLst/>
          </a:prstGeom>
        </p:spPr>
        <p:txBody>
          <a:bodyPr vert="horz" wrap="square" lIns="0" tIns="0" rIns="0" bIns="0" rtlCol="0">
            <a:spAutoFit/>
          </a:bodyPr>
          <a:lstStyle/>
          <a:p>
            <a:pPr marL="66675" marR="3810" indent="-57150" algn="ctr" defTabSz="685800">
              <a:lnSpc>
                <a:spcPct val="104000"/>
              </a:lnSpc>
            </a:pPr>
            <a:r>
              <a:rPr sz="1200" b="1" spc="-4" dirty="0">
                <a:latin typeface="微软雅黑" panose="020B0503020204020204" pitchFamily="34" charset="-122"/>
                <a:cs typeface="微软雅黑" panose="020B0503020204020204" pitchFamily="34" charset="-122"/>
              </a:rPr>
              <a:t>基于智能物联</a:t>
            </a:r>
            <a:r>
              <a:rPr sz="1200" b="1" spc="-8"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数字孪生的云边端协同</a:t>
            </a:r>
            <a:endParaRPr sz="1200">
              <a:latin typeface="微软雅黑" panose="020B0503020204020204" pitchFamily="34" charset="-122"/>
              <a:cs typeface="微软雅黑" panose="020B0503020204020204" pitchFamily="34" charset="-122"/>
            </a:endParaRPr>
          </a:p>
        </p:txBody>
      </p:sp>
      <p:sp>
        <p:nvSpPr>
          <p:cNvPr id="10" name="object 10"/>
          <p:cNvSpPr txBox="1"/>
          <p:nvPr/>
        </p:nvSpPr>
        <p:spPr>
          <a:xfrm>
            <a:off x="3653948" y="1383467"/>
            <a:ext cx="1598572" cy="161583"/>
          </a:xfrm>
          <a:prstGeom prst="rect">
            <a:avLst/>
          </a:prstGeom>
        </p:spPr>
        <p:txBody>
          <a:bodyPr vert="horz" wrap="square" lIns="0" tIns="0" rIns="0" bIns="0" rtlCol="0">
            <a:spAutoFit/>
          </a:bodyPr>
          <a:lstStyle/>
          <a:p>
            <a:pPr marL="9525" defTabSz="685800"/>
            <a:r>
              <a:rPr sz="1050" spc="86" dirty="0">
                <a:latin typeface="微软雅黑" panose="020B0503020204020204" pitchFamily="34" charset="-122"/>
                <a:cs typeface="微软雅黑" panose="020B0503020204020204" pitchFamily="34" charset="-122"/>
              </a:rPr>
              <a:t>致</a:t>
            </a:r>
            <a:r>
              <a:rPr sz="1050" spc="79" dirty="0">
                <a:latin typeface="微软雅黑" panose="020B0503020204020204" pitchFamily="34" charset="-122"/>
                <a:cs typeface="微软雅黑" panose="020B0503020204020204" pitchFamily="34" charset="-122"/>
              </a:rPr>
              <a:t>力</a:t>
            </a:r>
            <a:r>
              <a:rPr sz="1050" spc="86" dirty="0">
                <a:latin typeface="微软雅黑" panose="020B0503020204020204" pitchFamily="34" charset="-122"/>
                <a:cs typeface="微软雅黑" panose="020B0503020204020204" pitchFamily="34" charset="-122"/>
              </a:rPr>
              <a:t>于</a:t>
            </a:r>
            <a:r>
              <a:rPr sz="1050" spc="79" dirty="0">
                <a:latin typeface="微软雅黑" panose="020B0503020204020204" pitchFamily="34" charset="-122"/>
                <a:cs typeface="微软雅黑" panose="020B0503020204020204" pitchFamily="34" charset="-122"/>
              </a:rPr>
              <a:t>打</a:t>
            </a:r>
            <a:r>
              <a:rPr sz="1050" spc="86" dirty="0">
                <a:latin typeface="微软雅黑" panose="020B0503020204020204" pitchFamily="34" charset="-122"/>
                <a:cs typeface="微软雅黑" panose="020B0503020204020204" pitchFamily="34" charset="-122"/>
              </a:rPr>
              <a:t>造</a:t>
            </a:r>
            <a:r>
              <a:rPr sz="1050" spc="79" dirty="0">
                <a:latin typeface="微软雅黑" panose="020B0503020204020204" pitchFamily="34" charset="-122"/>
                <a:cs typeface="微软雅黑" panose="020B0503020204020204" pitchFamily="34" charset="-122"/>
              </a:rPr>
              <a:t>云</a:t>
            </a:r>
            <a:r>
              <a:rPr sz="1050" spc="86" dirty="0">
                <a:latin typeface="微软雅黑" panose="020B0503020204020204" pitchFamily="34" charset="-122"/>
                <a:cs typeface="微软雅黑" panose="020B0503020204020204" pitchFamily="34" charset="-122"/>
              </a:rPr>
              <a:t>边</a:t>
            </a:r>
            <a:r>
              <a:rPr sz="1050" spc="79" dirty="0">
                <a:latin typeface="微软雅黑" panose="020B0503020204020204" pitchFamily="34" charset="-122"/>
                <a:cs typeface="微软雅黑" panose="020B0503020204020204" pitchFamily="34" charset="-122"/>
              </a:rPr>
              <a:t>端</a:t>
            </a:r>
            <a:r>
              <a:rPr sz="1050" spc="86" dirty="0">
                <a:latin typeface="微软雅黑" panose="020B0503020204020204" pitchFamily="34" charset="-122"/>
                <a:cs typeface="微软雅黑" panose="020B0503020204020204" pitchFamily="34" charset="-122"/>
              </a:rPr>
              <a:t>设备</a:t>
            </a:r>
            <a:r>
              <a:rPr sz="1050" dirty="0">
                <a:latin typeface="微软雅黑" panose="020B0503020204020204" pitchFamily="34" charset="-122"/>
                <a:cs typeface="微软雅黑" panose="020B0503020204020204" pitchFamily="34" charset="-122"/>
              </a:rPr>
              <a:t>互</a:t>
            </a:r>
            <a:endParaRPr sz="1050">
              <a:latin typeface="微软雅黑" panose="020B0503020204020204" pitchFamily="34" charset="-122"/>
              <a:cs typeface="微软雅黑" panose="020B0503020204020204" pitchFamily="34" charset="-122"/>
            </a:endParaRPr>
          </a:p>
        </p:txBody>
      </p:sp>
      <p:sp>
        <p:nvSpPr>
          <p:cNvPr id="11" name="object 11"/>
          <p:cNvSpPr txBox="1"/>
          <p:nvPr/>
        </p:nvSpPr>
        <p:spPr>
          <a:xfrm>
            <a:off x="3653947" y="1764342"/>
            <a:ext cx="1611910" cy="1538370"/>
          </a:xfrm>
          <a:prstGeom prst="rect">
            <a:avLst/>
          </a:prstGeom>
        </p:spPr>
        <p:txBody>
          <a:bodyPr vert="horz" wrap="square" lIns="0" tIns="0" rIns="0" bIns="0" rtlCol="0">
            <a:spAutoFit/>
          </a:bodyPr>
          <a:lstStyle/>
          <a:p>
            <a:pPr marL="9525" marR="3810" algn="just" defTabSz="685800">
              <a:lnSpc>
                <a:spcPct val="119000"/>
              </a:lnSpc>
            </a:pPr>
            <a:r>
              <a:rPr sz="1050" spc="86" dirty="0">
                <a:latin typeface="微软雅黑" panose="020B0503020204020204" pitchFamily="34" charset="-122"/>
                <a:cs typeface="微软雅黑" panose="020B0503020204020204" pitchFamily="34" charset="-122"/>
              </a:rPr>
              <a:t>数</a:t>
            </a:r>
            <a:r>
              <a:rPr sz="1050" spc="79" dirty="0">
                <a:latin typeface="微软雅黑" panose="020B0503020204020204" pitchFamily="34" charset="-122"/>
                <a:cs typeface="微软雅黑" panose="020B0503020204020204" pitchFamily="34" charset="-122"/>
              </a:rPr>
              <a:t>据</a:t>
            </a:r>
            <a:r>
              <a:rPr sz="1050" spc="86" dirty="0">
                <a:latin typeface="微软雅黑" panose="020B0503020204020204" pitchFamily="34" charset="-122"/>
                <a:cs typeface="微软雅黑" panose="020B0503020204020204" pitchFamily="34" charset="-122"/>
              </a:rPr>
              <a:t>协同</a:t>
            </a:r>
            <a:r>
              <a:rPr sz="1050" spc="90" dirty="0">
                <a:latin typeface="微软雅黑" panose="020B0503020204020204" pitchFamily="34" charset="-122"/>
                <a:cs typeface="微软雅黑" panose="020B0503020204020204" pitchFamily="34" charset="-122"/>
              </a:rPr>
              <a:t>、</a:t>
            </a:r>
            <a:r>
              <a:rPr sz="1050" spc="79" dirty="0">
                <a:latin typeface="微软雅黑" panose="020B0503020204020204" pitchFamily="34" charset="-122"/>
                <a:cs typeface="微软雅黑" panose="020B0503020204020204" pitchFamily="34" charset="-122"/>
              </a:rPr>
              <a:t>云</a:t>
            </a:r>
            <a:r>
              <a:rPr sz="1050" spc="86" dirty="0">
                <a:latin typeface="微软雅黑" panose="020B0503020204020204" pitchFamily="34" charset="-122"/>
                <a:cs typeface="微软雅黑" panose="020B0503020204020204" pitchFamily="34" charset="-122"/>
              </a:rPr>
              <a:t>边</a:t>
            </a:r>
            <a:r>
              <a:rPr sz="1050" spc="79" dirty="0">
                <a:latin typeface="微软雅黑" panose="020B0503020204020204" pitchFamily="34" charset="-122"/>
                <a:cs typeface="微软雅黑" panose="020B0503020204020204" pitchFamily="34" charset="-122"/>
              </a:rPr>
              <a:t>端</a:t>
            </a:r>
            <a:r>
              <a:rPr sz="1050" spc="86" dirty="0">
                <a:latin typeface="微软雅黑" panose="020B0503020204020204" pitchFamily="34" charset="-122"/>
                <a:cs typeface="微软雅黑" panose="020B0503020204020204" pitchFamily="34" charset="-122"/>
              </a:rPr>
              <a:t>计</a:t>
            </a:r>
            <a:r>
              <a:rPr sz="1050" spc="94" dirty="0">
                <a:latin typeface="微软雅黑" panose="020B0503020204020204" pitchFamily="34" charset="-122"/>
                <a:cs typeface="微软雅黑" panose="020B0503020204020204" pitchFamily="34" charset="-122"/>
              </a:rPr>
              <a:t>算</a:t>
            </a:r>
            <a:r>
              <a:rPr sz="1050" dirty="0">
                <a:latin typeface="微软雅黑" panose="020B0503020204020204" pitchFamily="34" charset="-122"/>
                <a:cs typeface="微软雅黑" panose="020B0503020204020204" pitchFamily="34" charset="-122"/>
              </a:rPr>
              <a:t>、 </a:t>
            </a:r>
            <a:r>
              <a:rPr sz="1050" spc="86" dirty="0">
                <a:latin typeface="微软雅黑" panose="020B0503020204020204" pitchFamily="34" charset="-122"/>
                <a:cs typeface="微软雅黑" panose="020B0503020204020204" pitchFamily="34" charset="-122"/>
              </a:rPr>
              <a:t>安</a:t>
            </a:r>
            <a:r>
              <a:rPr sz="1050" spc="79" dirty="0">
                <a:latin typeface="微软雅黑" panose="020B0503020204020204" pitchFamily="34" charset="-122"/>
                <a:cs typeface="微软雅黑" panose="020B0503020204020204" pitchFamily="34" charset="-122"/>
              </a:rPr>
              <a:t>全</a:t>
            </a:r>
            <a:r>
              <a:rPr sz="1050" spc="86" dirty="0">
                <a:latin typeface="微软雅黑" panose="020B0503020204020204" pitchFamily="34" charset="-122"/>
                <a:cs typeface="微软雅黑" panose="020B0503020204020204" pitchFamily="34" charset="-122"/>
              </a:rPr>
              <a:t>传</a:t>
            </a:r>
            <a:r>
              <a:rPr sz="1050" spc="79" dirty="0">
                <a:latin typeface="微软雅黑" panose="020B0503020204020204" pitchFamily="34" charset="-122"/>
                <a:cs typeface="微软雅黑" panose="020B0503020204020204" pitchFamily="34" charset="-122"/>
              </a:rPr>
              <a:t>输</a:t>
            </a:r>
            <a:r>
              <a:rPr sz="1050" spc="86" dirty="0">
                <a:latin typeface="微软雅黑" panose="020B0503020204020204" pitchFamily="34" charset="-122"/>
                <a:cs typeface="微软雅黑" panose="020B0503020204020204" pitchFamily="34" charset="-122"/>
              </a:rPr>
              <a:t>等</a:t>
            </a:r>
            <a:r>
              <a:rPr sz="1050" spc="79" dirty="0">
                <a:latin typeface="微软雅黑" panose="020B0503020204020204" pitchFamily="34" charset="-122"/>
                <a:cs typeface="微软雅黑" panose="020B0503020204020204" pitchFamily="34" charset="-122"/>
              </a:rPr>
              <a:t>服</a:t>
            </a:r>
            <a:r>
              <a:rPr sz="1050" spc="98" dirty="0">
                <a:latin typeface="微软雅黑" panose="020B0503020204020204" pitchFamily="34" charset="-122"/>
                <a:cs typeface="微软雅黑" panose="020B0503020204020204" pitchFamily="34" charset="-122"/>
              </a:rPr>
              <a:t>务</a:t>
            </a:r>
            <a:r>
              <a:rPr sz="1050" spc="79" dirty="0">
                <a:latin typeface="微软雅黑" panose="020B0503020204020204" pitchFamily="34" charset="-122"/>
                <a:cs typeface="微软雅黑" panose="020B0503020204020204" pitchFamily="34" charset="-122"/>
              </a:rPr>
              <a:t>，</a:t>
            </a:r>
            <a:r>
              <a:rPr sz="1050" spc="90" dirty="0">
                <a:latin typeface="微软雅黑" panose="020B0503020204020204" pitchFamily="34" charset="-122"/>
                <a:cs typeface="微软雅黑" panose="020B0503020204020204" pitchFamily="34" charset="-122"/>
              </a:rPr>
              <a:t>实现不 </a:t>
            </a:r>
            <a:r>
              <a:rPr sz="1050" spc="86" dirty="0">
                <a:latin typeface="微软雅黑" panose="020B0503020204020204" pitchFamily="34" charset="-122"/>
                <a:cs typeface="微软雅黑" panose="020B0503020204020204" pitchFamily="34" charset="-122"/>
              </a:rPr>
              <a:t>同</a:t>
            </a:r>
            <a:r>
              <a:rPr sz="1050" spc="79" dirty="0">
                <a:latin typeface="微软雅黑" panose="020B0503020204020204" pitchFamily="34" charset="-122"/>
                <a:cs typeface="微软雅黑" panose="020B0503020204020204" pitchFamily="34" charset="-122"/>
              </a:rPr>
              <a:t>网</a:t>
            </a:r>
            <a:r>
              <a:rPr sz="1050" spc="86" dirty="0">
                <a:latin typeface="微软雅黑" panose="020B0503020204020204" pitchFamily="34" charset="-122"/>
                <a:cs typeface="微软雅黑" panose="020B0503020204020204" pitchFamily="34" charset="-122"/>
              </a:rPr>
              <a:t>络</a:t>
            </a:r>
            <a:r>
              <a:rPr sz="1050" spc="79" dirty="0">
                <a:latin typeface="微软雅黑" panose="020B0503020204020204" pitchFamily="34" charset="-122"/>
                <a:cs typeface="微软雅黑" panose="020B0503020204020204" pitchFamily="34" charset="-122"/>
              </a:rPr>
              <a:t>环</a:t>
            </a:r>
            <a:r>
              <a:rPr sz="1050" spc="94" dirty="0">
                <a:latin typeface="微软雅黑" panose="020B0503020204020204" pitchFamily="34" charset="-122"/>
                <a:cs typeface="微软雅黑" panose="020B0503020204020204" pitchFamily="34" charset="-122"/>
              </a:rPr>
              <a:t>境</a:t>
            </a:r>
            <a:r>
              <a:rPr sz="1050" spc="79" dirty="0">
                <a:latin typeface="微软雅黑" panose="020B0503020204020204" pitchFamily="34" charset="-122"/>
                <a:cs typeface="微软雅黑" panose="020B0503020204020204" pitchFamily="34" charset="-122"/>
              </a:rPr>
              <a:t>、</a:t>
            </a:r>
            <a:r>
              <a:rPr sz="1050" spc="86" dirty="0">
                <a:latin typeface="微软雅黑" panose="020B0503020204020204" pitchFamily="34" charset="-122"/>
                <a:cs typeface="微软雅黑" panose="020B0503020204020204" pitchFamily="34" charset="-122"/>
              </a:rPr>
              <a:t>不</a:t>
            </a:r>
            <a:r>
              <a:rPr sz="1050" spc="79" dirty="0">
                <a:latin typeface="微软雅黑" panose="020B0503020204020204" pitchFamily="34" charset="-122"/>
                <a:cs typeface="微软雅黑" panose="020B0503020204020204" pitchFamily="34" charset="-122"/>
              </a:rPr>
              <a:t>同</a:t>
            </a:r>
            <a:r>
              <a:rPr sz="1050" spc="86" dirty="0">
                <a:latin typeface="微软雅黑" panose="020B0503020204020204" pitchFamily="34" charset="-122"/>
                <a:cs typeface="微软雅黑" panose="020B0503020204020204" pitchFamily="34" charset="-122"/>
              </a:rPr>
              <a:t>数据</a:t>
            </a:r>
            <a:r>
              <a:rPr sz="1050" dirty="0">
                <a:latin typeface="微软雅黑" panose="020B0503020204020204" pitchFamily="34" charset="-122"/>
                <a:cs typeface="微软雅黑" panose="020B0503020204020204" pitchFamily="34" charset="-122"/>
              </a:rPr>
              <a:t>通 </a:t>
            </a:r>
            <a:r>
              <a:rPr sz="1050" spc="86" dirty="0">
                <a:latin typeface="微软雅黑" panose="020B0503020204020204" pitchFamily="34" charset="-122"/>
                <a:cs typeface="微软雅黑" panose="020B0503020204020204" pitchFamily="34" charset="-122"/>
              </a:rPr>
              <a:t>信</a:t>
            </a:r>
            <a:r>
              <a:rPr sz="1050" spc="79" dirty="0">
                <a:latin typeface="微软雅黑" panose="020B0503020204020204" pitchFamily="34" charset="-122"/>
                <a:cs typeface="微软雅黑" panose="020B0503020204020204" pitchFamily="34" charset="-122"/>
              </a:rPr>
              <a:t>方</a:t>
            </a:r>
            <a:r>
              <a:rPr sz="1050" spc="86" dirty="0">
                <a:latin typeface="微软雅黑" panose="020B0503020204020204" pitchFamily="34" charset="-122"/>
                <a:cs typeface="微软雅黑" panose="020B0503020204020204" pitchFamily="34" charset="-122"/>
              </a:rPr>
              <a:t>式</a:t>
            </a:r>
            <a:r>
              <a:rPr sz="1050" spc="79" dirty="0">
                <a:latin typeface="微软雅黑" panose="020B0503020204020204" pitchFamily="34" charset="-122"/>
                <a:cs typeface="微软雅黑" panose="020B0503020204020204" pitchFamily="34" charset="-122"/>
              </a:rPr>
              <a:t>的</a:t>
            </a:r>
            <a:r>
              <a:rPr sz="1050" spc="86" dirty="0">
                <a:latin typeface="微软雅黑" panose="020B0503020204020204" pitchFamily="34" charset="-122"/>
                <a:cs typeface="微软雅黑" panose="020B0503020204020204" pitchFamily="34" charset="-122"/>
              </a:rPr>
              <a:t>各</a:t>
            </a:r>
            <a:r>
              <a:rPr sz="1050" spc="79" dirty="0">
                <a:latin typeface="微软雅黑" panose="020B0503020204020204" pitchFamily="34" charset="-122"/>
                <a:cs typeface="微软雅黑" panose="020B0503020204020204" pitchFamily="34" charset="-122"/>
              </a:rPr>
              <a:t>类</a:t>
            </a:r>
            <a:r>
              <a:rPr sz="1050" spc="98" dirty="0">
                <a:latin typeface="微软雅黑" panose="020B0503020204020204" pitchFamily="34" charset="-122"/>
                <a:cs typeface="微软雅黑" panose="020B0503020204020204" pitchFamily="34" charset="-122"/>
              </a:rPr>
              <a:t>端</a:t>
            </a:r>
            <a:r>
              <a:rPr sz="1050" spc="79" dirty="0">
                <a:latin typeface="微软雅黑" panose="020B0503020204020204" pitchFamily="34" charset="-122"/>
                <a:cs typeface="微软雅黑" panose="020B0503020204020204" pitchFamily="34" charset="-122"/>
              </a:rPr>
              <a:t>、</a:t>
            </a:r>
            <a:r>
              <a:rPr sz="1050" spc="90" dirty="0">
                <a:latin typeface="微软雅黑" panose="020B0503020204020204" pitchFamily="34" charset="-122"/>
                <a:cs typeface="微软雅黑" panose="020B0503020204020204" pitchFamily="34" charset="-122"/>
              </a:rPr>
              <a:t>边侧设 </a:t>
            </a:r>
            <a:r>
              <a:rPr sz="1050" spc="86" dirty="0">
                <a:latin typeface="微软雅黑" panose="020B0503020204020204" pitchFamily="34" charset="-122"/>
                <a:cs typeface="微软雅黑" panose="020B0503020204020204" pitchFamily="34" charset="-122"/>
              </a:rPr>
              <a:t>备</a:t>
            </a:r>
            <a:r>
              <a:rPr sz="1050" spc="79" dirty="0">
                <a:latin typeface="微软雅黑" panose="020B0503020204020204" pitchFamily="34" charset="-122"/>
                <a:cs typeface="微软雅黑" panose="020B0503020204020204" pitchFamily="34" charset="-122"/>
              </a:rPr>
              <a:t>的</a:t>
            </a:r>
            <a:r>
              <a:rPr sz="1050" spc="86" dirty="0">
                <a:latin typeface="微软雅黑" panose="020B0503020204020204" pitchFamily="34" charset="-122"/>
                <a:cs typeface="微软雅黑" panose="020B0503020204020204" pitchFamily="34" charset="-122"/>
              </a:rPr>
              <a:t>数</a:t>
            </a:r>
            <a:r>
              <a:rPr sz="1050" spc="79" dirty="0">
                <a:latin typeface="微软雅黑" panose="020B0503020204020204" pitchFamily="34" charset="-122"/>
                <a:cs typeface="微软雅黑" panose="020B0503020204020204" pitchFamily="34" charset="-122"/>
              </a:rPr>
              <a:t>据</a:t>
            </a:r>
            <a:r>
              <a:rPr sz="1050" spc="86" dirty="0">
                <a:latin typeface="微软雅黑" panose="020B0503020204020204" pitchFamily="34" charset="-122"/>
                <a:cs typeface="微软雅黑" panose="020B0503020204020204" pitchFamily="34" charset="-122"/>
              </a:rPr>
              <a:t>采集</a:t>
            </a:r>
            <a:r>
              <a:rPr sz="1050" spc="90" dirty="0">
                <a:latin typeface="微软雅黑" panose="020B0503020204020204" pitchFamily="34" charset="-122"/>
                <a:cs typeface="微软雅黑" panose="020B0503020204020204" pitchFamily="34" charset="-122"/>
              </a:rPr>
              <a:t>、</a:t>
            </a:r>
            <a:r>
              <a:rPr sz="1050" spc="79" dirty="0">
                <a:latin typeface="微软雅黑" panose="020B0503020204020204" pitchFamily="34" charset="-122"/>
                <a:cs typeface="微软雅黑" panose="020B0503020204020204" pitchFamily="34" charset="-122"/>
              </a:rPr>
              <a:t>解</a:t>
            </a:r>
            <a:r>
              <a:rPr sz="1050" spc="90" dirty="0">
                <a:latin typeface="微软雅黑" panose="020B0503020204020204" pitchFamily="34" charset="-122"/>
                <a:cs typeface="微软雅黑" panose="020B0503020204020204" pitchFamily="34" charset="-122"/>
              </a:rPr>
              <a:t>析、</a:t>
            </a:r>
            <a:r>
              <a:rPr sz="1050" dirty="0">
                <a:latin typeface="微软雅黑" panose="020B0503020204020204" pitchFamily="34" charset="-122"/>
                <a:cs typeface="微软雅黑" panose="020B0503020204020204" pitchFamily="34" charset="-122"/>
              </a:rPr>
              <a:t>清 </a:t>
            </a:r>
            <a:r>
              <a:rPr sz="1050" spc="90" dirty="0">
                <a:latin typeface="微软雅黑" panose="020B0503020204020204" pitchFamily="34" charset="-122"/>
                <a:cs typeface="微软雅黑" panose="020B0503020204020204" pitchFamily="34" charset="-122"/>
              </a:rPr>
              <a:t>洗</a:t>
            </a:r>
            <a:r>
              <a:rPr sz="1050" spc="79" dirty="0">
                <a:latin typeface="微软雅黑" panose="020B0503020204020204" pitchFamily="34" charset="-122"/>
                <a:cs typeface="微软雅黑" panose="020B0503020204020204" pitchFamily="34" charset="-122"/>
              </a:rPr>
              <a:t>、</a:t>
            </a:r>
            <a:r>
              <a:rPr sz="1050" spc="90" dirty="0">
                <a:latin typeface="微软雅黑" panose="020B0503020204020204" pitchFamily="34" charset="-122"/>
                <a:cs typeface="微软雅黑" panose="020B0503020204020204" pitchFamily="34" charset="-122"/>
              </a:rPr>
              <a:t>汇</a:t>
            </a:r>
            <a:r>
              <a:rPr sz="1050" spc="79" dirty="0">
                <a:latin typeface="微软雅黑" panose="020B0503020204020204" pitchFamily="34" charset="-122"/>
                <a:cs typeface="微软雅黑" panose="020B0503020204020204" pitchFamily="34" charset="-122"/>
              </a:rPr>
              <a:t>聚</a:t>
            </a:r>
            <a:r>
              <a:rPr sz="1050" spc="90" dirty="0">
                <a:latin typeface="微软雅黑" panose="020B0503020204020204" pitchFamily="34" charset="-122"/>
                <a:cs typeface="微软雅黑" panose="020B0503020204020204" pitchFamily="34" charset="-122"/>
              </a:rPr>
              <a:t>、</a:t>
            </a:r>
            <a:r>
              <a:rPr sz="1050" spc="79" dirty="0">
                <a:latin typeface="微软雅黑" panose="020B0503020204020204" pitchFamily="34" charset="-122"/>
                <a:cs typeface="微软雅黑" panose="020B0503020204020204" pitchFamily="34" charset="-122"/>
              </a:rPr>
              <a:t>挖</a:t>
            </a:r>
            <a:r>
              <a:rPr sz="1050" spc="90" dirty="0">
                <a:latin typeface="微软雅黑" panose="020B0503020204020204" pitchFamily="34" charset="-122"/>
                <a:cs typeface="微软雅黑" panose="020B0503020204020204" pitchFamily="34" charset="-122"/>
              </a:rPr>
              <a:t>掘</a:t>
            </a:r>
            <a:r>
              <a:rPr sz="1050" spc="79" dirty="0">
                <a:latin typeface="微软雅黑" panose="020B0503020204020204" pitchFamily="34" charset="-122"/>
                <a:cs typeface="微软雅黑" panose="020B0503020204020204" pitchFamily="34" charset="-122"/>
              </a:rPr>
              <a:t>，</a:t>
            </a:r>
            <a:r>
              <a:rPr sz="1050" spc="90" dirty="0">
                <a:latin typeface="微软雅黑" panose="020B0503020204020204" pitchFamily="34" charset="-122"/>
                <a:cs typeface="微软雅黑" panose="020B0503020204020204" pitchFamily="34" charset="-122"/>
              </a:rPr>
              <a:t>通过分 类</a:t>
            </a:r>
            <a:r>
              <a:rPr sz="1050" spc="79" dirty="0">
                <a:latin typeface="微软雅黑" panose="020B0503020204020204" pitchFamily="34" charset="-122"/>
                <a:cs typeface="微软雅黑" panose="020B0503020204020204" pitchFamily="34" charset="-122"/>
              </a:rPr>
              <a:t>、</a:t>
            </a:r>
            <a:r>
              <a:rPr sz="1050" spc="90" dirty="0">
                <a:latin typeface="微软雅黑" panose="020B0503020204020204" pitchFamily="34" charset="-122"/>
                <a:cs typeface="微软雅黑" panose="020B0503020204020204" pitchFamily="34" charset="-122"/>
              </a:rPr>
              <a:t>分</a:t>
            </a:r>
            <a:r>
              <a:rPr sz="1050" spc="79" dirty="0">
                <a:latin typeface="微软雅黑" panose="020B0503020204020204" pitchFamily="34" charset="-122"/>
                <a:cs typeface="微软雅黑" panose="020B0503020204020204" pitchFamily="34" charset="-122"/>
              </a:rPr>
              <a:t>级</a:t>
            </a:r>
            <a:r>
              <a:rPr sz="1050" spc="90" dirty="0">
                <a:latin typeface="微软雅黑" panose="020B0503020204020204" pitchFamily="34" charset="-122"/>
                <a:cs typeface="微软雅黑" panose="020B0503020204020204" pitchFamily="34" charset="-122"/>
              </a:rPr>
              <a:t>传</a:t>
            </a:r>
            <a:r>
              <a:rPr sz="1050" spc="79" dirty="0">
                <a:latin typeface="微软雅黑" panose="020B0503020204020204" pitchFamily="34" charset="-122"/>
                <a:cs typeface="微软雅黑" panose="020B0503020204020204" pitchFamily="34" charset="-122"/>
              </a:rPr>
              <a:t>输</a:t>
            </a:r>
            <a:r>
              <a:rPr sz="1050" spc="90" dirty="0">
                <a:latin typeface="微软雅黑" panose="020B0503020204020204" pitchFamily="34" charset="-122"/>
                <a:cs typeface="微软雅黑" panose="020B0503020204020204" pitchFamily="34" charset="-122"/>
              </a:rPr>
              <a:t>，</a:t>
            </a:r>
            <a:r>
              <a:rPr sz="1050" spc="79" dirty="0">
                <a:latin typeface="微软雅黑" panose="020B0503020204020204" pitchFamily="34" charset="-122"/>
                <a:cs typeface="微软雅黑" panose="020B0503020204020204" pitchFamily="34" charset="-122"/>
              </a:rPr>
              <a:t>无</a:t>
            </a:r>
            <a:r>
              <a:rPr sz="1050" spc="86" dirty="0">
                <a:latin typeface="微软雅黑" panose="020B0503020204020204" pitchFamily="34" charset="-122"/>
                <a:cs typeface="微软雅黑" panose="020B0503020204020204" pitchFamily="34" charset="-122"/>
              </a:rPr>
              <a:t>缝接</a:t>
            </a:r>
            <a:r>
              <a:rPr sz="1050" dirty="0">
                <a:latin typeface="微软雅黑" panose="020B0503020204020204" pitchFamily="34" charset="-122"/>
                <a:cs typeface="微软雅黑" panose="020B0503020204020204" pitchFamily="34" charset="-122"/>
              </a:rPr>
              <a:t>入 各种智能应用场景。</a:t>
            </a:r>
            <a:endParaRPr sz="1050">
              <a:latin typeface="微软雅黑" panose="020B0503020204020204" pitchFamily="34" charset="-122"/>
              <a:cs typeface="微软雅黑" panose="020B0503020204020204" pitchFamily="34" charset="-122"/>
            </a:endParaRPr>
          </a:p>
        </p:txBody>
      </p:sp>
      <p:sp>
        <p:nvSpPr>
          <p:cNvPr id="12" name="object 12"/>
          <p:cNvSpPr txBox="1"/>
          <p:nvPr/>
        </p:nvSpPr>
        <p:spPr>
          <a:xfrm>
            <a:off x="5405120" y="852805"/>
            <a:ext cx="1666240" cy="382905"/>
          </a:xfrm>
          <a:prstGeom prst="rect">
            <a:avLst/>
          </a:prstGeom>
        </p:spPr>
        <p:txBody>
          <a:bodyPr vert="horz" wrap="square" lIns="0" tIns="0" rIns="0" bIns="0" rtlCol="0">
            <a:spAutoFit/>
          </a:bodyPr>
          <a:lstStyle/>
          <a:p>
            <a:pPr marL="142875" marR="3810" indent="-133985" algn="ctr" defTabSz="685800">
              <a:lnSpc>
                <a:spcPct val="104000"/>
              </a:lnSpc>
            </a:pPr>
            <a:r>
              <a:rPr sz="1200" b="1" spc="-4" dirty="0">
                <a:latin typeface="微软雅黑" panose="020B0503020204020204" pitchFamily="34" charset="-122"/>
                <a:cs typeface="微软雅黑" panose="020B0503020204020204" pitchFamily="34" charset="-122"/>
              </a:rPr>
              <a:t>基于智能物联</a:t>
            </a:r>
            <a:r>
              <a:rPr sz="1200" b="1" spc="-8"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数字孪生的资源配管</a:t>
            </a:r>
            <a:endParaRPr sz="1200">
              <a:latin typeface="微软雅黑" panose="020B0503020204020204" pitchFamily="34" charset="-122"/>
              <a:cs typeface="微软雅黑" panose="020B0503020204020204" pitchFamily="34" charset="-122"/>
            </a:endParaRPr>
          </a:p>
        </p:txBody>
      </p:sp>
      <p:sp>
        <p:nvSpPr>
          <p:cNvPr id="13" name="object 13"/>
          <p:cNvSpPr txBox="1"/>
          <p:nvPr/>
        </p:nvSpPr>
        <p:spPr>
          <a:xfrm>
            <a:off x="5432288" y="1377750"/>
            <a:ext cx="1611910" cy="1922962"/>
          </a:xfrm>
          <a:prstGeom prst="rect">
            <a:avLst/>
          </a:prstGeom>
        </p:spPr>
        <p:txBody>
          <a:bodyPr vert="horz" wrap="square" lIns="0" tIns="0" rIns="0" bIns="0" rtlCol="0">
            <a:spAutoFit/>
          </a:bodyPr>
          <a:lstStyle/>
          <a:p>
            <a:pPr marL="9525" marR="3810" algn="just" defTabSz="685800">
              <a:lnSpc>
                <a:spcPct val="119000"/>
              </a:lnSpc>
            </a:pPr>
            <a:r>
              <a:rPr sz="1050" spc="86" dirty="0">
                <a:latin typeface="微软雅黑" panose="020B0503020204020204" pitchFamily="34" charset="-122"/>
                <a:cs typeface="微软雅黑" panose="020B0503020204020204" pitchFamily="34" charset="-122"/>
              </a:rPr>
              <a:t>建</a:t>
            </a:r>
            <a:r>
              <a:rPr sz="1050" spc="79" dirty="0">
                <a:latin typeface="微软雅黑" panose="020B0503020204020204" pitchFamily="34" charset="-122"/>
                <a:cs typeface="微软雅黑" panose="020B0503020204020204" pitchFamily="34" charset="-122"/>
              </a:rPr>
              <a:t>设</a:t>
            </a:r>
            <a:r>
              <a:rPr sz="1050" spc="86" dirty="0">
                <a:latin typeface="微软雅黑" panose="020B0503020204020204" pitchFamily="34" charset="-122"/>
                <a:cs typeface="微软雅黑" panose="020B0503020204020204" pitchFamily="34" charset="-122"/>
              </a:rPr>
              <a:t>一</a:t>
            </a:r>
            <a:r>
              <a:rPr sz="1050" spc="79" dirty="0">
                <a:latin typeface="微软雅黑" panose="020B0503020204020204" pitchFamily="34" charset="-122"/>
                <a:cs typeface="微软雅黑" panose="020B0503020204020204" pitchFamily="34" charset="-122"/>
              </a:rPr>
              <a:t>套</a:t>
            </a:r>
            <a:r>
              <a:rPr sz="1050" spc="86" dirty="0">
                <a:latin typeface="微软雅黑" panose="020B0503020204020204" pitchFamily="34" charset="-122"/>
                <a:cs typeface="微软雅黑" panose="020B0503020204020204" pitchFamily="34" charset="-122"/>
              </a:rPr>
              <a:t>对</a:t>
            </a:r>
            <a:r>
              <a:rPr sz="1050" spc="79" dirty="0">
                <a:latin typeface="微软雅黑" panose="020B0503020204020204" pitchFamily="34" charset="-122"/>
                <a:cs typeface="微软雅黑" panose="020B0503020204020204" pitchFamily="34" charset="-122"/>
              </a:rPr>
              <a:t>智</a:t>
            </a:r>
            <a:r>
              <a:rPr sz="1050" spc="86" dirty="0">
                <a:latin typeface="微软雅黑" panose="020B0503020204020204" pitchFamily="34" charset="-122"/>
                <a:cs typeface="微软雅黑" panose="020B0503020204020204" pitchFamily="34" charset="-122"/>
              </a:rPr>
              <a:t>能</a:t>
            </a:r>
            <a:r>
              <a:rPr sz="1050" spc="79" dirty="0">
                <a:latin typeface="微软雅黑" panose="020B0503020204020204" pitchFamily="34" charset="-122"/>
                <a:cs typeface="微软雅黑" panose="020B0503020204020204" pitchFamily="34" charset="-122"/>
              </a:rPr>
              <a:t>物</a:t>
            </a:r>
            <a:r>
              <a:rPr sz="1050" spc="86" dirty="0">
                <a:latin typeface="微软雅黑" panose="020B0503020204020204" pitchFamily="34" charset="-122"/>
                <a:cs typeface="微软雅黑" panose="020B0503020204020204" pitchFamily="34" charset="-122"/>
              </a:rPr>
              <a:t>联体</a:t>
            </a:r>
            <a:r>
              <a:rPr sz="1050" dirty="0">
                <a:latin typeface="微软雅黑" panose="020B0503020204020204" pitchFamily="34" charset="-122"/>
                <a:cs typeface="微软雅黑" panose="020B0503020204020204" pitchFamily="34" charset="-122"/>
              </a:rPr>
              <a:t>系 </a:t>
            </a:r>
            <a:r>
              <a:rPr sz="1050" spc="86" dirty="0">
                <a:latin typeface="微软雅黑" panose="020B0503020204020204" pitchFamily="34" charset="-122"/>
                <a:cs typeface="微软雅黑" panose="020B0503020204020204" pitchFamily="34" charset="-122"/>
              </a:rPr>
              <a:t>的</a:t>
            </a:r>
            <a:r>
              <a:rPr sz="1050" spc="79" dirty="0">
                <a:latin typeface="微软雅黑" panose="020B0503020204020204" pitchFamily="34" charset="-122"/>
                <a:cs typeface="微软雅黑" panose="020B0503020204020204" pitchFamily="34" charset="-122"/>
              </a:rPr>
              <a:t>云</a:t>
            </a:r>
            <a:r>
              <a:rPr sz="1050" spc="86" dirty="0">
                <a:latin typeface="微软雅黑" panose="020B0503020204020204" pitchFamily="34" charset="-122"/>
                <a:cs typeface="微软雅黑" panose="020B0503020204020204" pitchFamily="34" charset="-122"/>
              </a:rPr>
              <a:t>边</a:t>
            </a:r>
            <a:r>
              <a:rPr sz="1050" spc="79" dirty="0">
                <a:latin typeface="微软雅黑" panose="020B0503020204020204" pitchFamily="34" charset="-122"/>
                <a:cs typeface="微软雅黑" panose="020B0503020204020204" pitchFamily="34" charset="-122"/>
              </a:rPr>
              <a:t>端</a:t>
            </a:r>
            <a:r>
              <a:rPr sz="1050" spc="86" dirty="0">
                <a:latin typeface="微软雅黑" panose="020B0503020204020204" pitchFamily="34" charset="-122"/>
                <a:cs typeface="微软雅黑" panose="020B0503020204020204" pitchFamily="34" charset="-122"/>
              </a:rPr>
              <a:t>设</a:t>
            </a:r>
            <a:r>
              <a:rPr sz="1050" spc="79" dirty="0">
                <a:latin typeface="微软雅黑" panose="020B0503020204020204" pitchFamily="34" charset="-122"/>
                <a:cs typeface="微软雅黑" panose="020B0503020204020204" pitchFamily="34" charset="-122"/>
              </a:rPr>
              <a:t>备</a:t>
            </a:r>
            <a:r>
              <a:rPr sz="1050" spc="86" dirty="0">
                <a:latin typeface="微软雅黑" panose="020B0503020204020204" pitchFamily="34" charset="-122"/>
                <a:cs typeface="微软雅黑" panose="020B0503020204020204" pitchFamily="34" charset="-122"/>
              </a:rPr>
              <a:t>资</a:t>
            </a:r>
            <a:r>
              <a:rPr sz="1050" spc="79" dirty="0">
                <a:latin typeface="微软雅黑" panose="020B0503020204020204" pitchFamily="34" charset="-122"/>
                <a:cs typeface="微软雅黑" panose="020B0503020204020204" pitchFamily="34" charset="-122"/>
              </a:rPr>
              <a:t>源</a:t>
            </a:r>
            <a:r>
              <a:rPr sz="1050" spc="86" dirty="0">
                <a:latin typeface="微软雅黑" panose="020B0503020204020204" pitchFamily="34" charset="-122"/>
                <a:cs typeface="微软雅黑" panose="020B0503020204020204" pitchFamily="34" charset="-122"/>
              </a:rPr>
              <a:t>进行</a:t>
            </a:r>
            <a:r>
              <a:rPr sz="1050" dirty="0">
                <a:latin typeface="微软雅黑" panose="020B0503020204020204" pitchFamily="34" charset="-122"/>
                <a:cs typeface="微软雅黑" panose="020B0503020204020204" pitchFamily="34" charset="-122"/>
              </a:rPr>
              <a:t>动 </a:t>
            </a:r>
            <a:r>
              <a:rPr sz="1050" spc="86" dirty="0">
                <a:latin typeface="微软雅黑" panose="020B0503020204020204" pitchFamily="34" charset="-122"/>
                <a:cs typeface="微软雅黑" panose="020B0503020204020204" pitchFamily="34" charset="-122"/>
              </a:rPr>
              <a:t>态</a:t>
            </a:r>
            <a:r>
              <a:rPr sz="1050" spc="79" dirty="0">
                <a:latin typeface="微软雅黑" panose="020B0503020204020204" pitchFamily="34" charset="-122"/>
                <a:cs typeface="微软雅黑" panose="020B0503020204020204" pitchFamily="34" charset="-122"/>
              </a:rPr>
              <a:t>配</a:t>
            </a:r>
            <a:r>
              <a:rPr sz="1050" spc="86" dirty="0">
                <a:latin typeface="微软雅黑" panose="020B0503020204020204" pitchFamily="34" charset="-122"/>
                <a:cs typeface="微软雅黑" panose="020B0503020204020204" pitchFamily="34" charset="-122"/>
              </a:rPr>
              <a:t>置</a:t>
            </a:r>
            <a:r>
              <a:rPr sz="1050" spc="79" dirty="0">
                <a:latin typeface="微软雅黑" panose="020B0503020204020204" pitchFamily="34" charset="-122"/>
                <a:cs typeface="微软雅黑" panose="020B0503020204020204" pitchFamily="34" charset="-122"/>
              </a:rPr>
              <a:t>和</a:t>
            </a:r>
            <a:r>
              <a:rPr sz="1050" spc="86" dirty="0">
                <a:latin typeface="微软雅黑" panose="020B0503020204020204" pitchFamily="34" charset="-122"/>
                <a:cs typeface="微软雅黑" panose="020B0503020204020204" pitchFamily="34" charset="-122"/>
              </a:rPr>
              <a:t>管</a:t>
            </a:r>
            <a:r>
              <a:rPr sz="1050" spc="79" dirty="0">
                <a:latin typeface="微软雅黑" panose="020B0503020204020204" pitchFamily="34" charset="-122"/>
                <a:cs typeface="微软雅黑" panose="020B0503020204020204" pitchFamily="34" charset="-122"/>
              </a:rPr>
              <a:t>控</a:t>
            </a:r>
            <a:r>
              <a:rPr sz="1050" spc="86" dirty="0">
                <a:latin typeface="微软雅黑" panose="020B0503020204020204" pitchFamily="34" charset="-122"/>
                <a:cs typeface="微软雅黑" panose="020B0503020204020204" pitchFamily="34" charset="-122"/>
              </a:rPr>
              <a:t>的</a:t>
            </a:r>
            <a:r>
              <a:rPr sz="1050" spc="79" dirty="0">
                <a:latin typeface="微软雅黑" panose="020B0503020204020204" pitchFamily="34" charset="-122"/>
                <a:cs typeface="微软雅黑" panose="020B0503020204020204" pitchFamily="34" charset="-122"/>
              </a:rPr>
              <a:t>创</a:t>
            </a:r>
            <a:r>
              <a:rPr sz="1050" spc="86" dirty="0">
                <a:latin typeface="微软雅黑" panose="020B0503020204020204" pitchFamily="34" charset="-122"/>
                <a:cs typeface="微软雅黑" panose="020B0503020204020204" pitchFamily="34" charset="-122"/>
              </a:rPr>
              <a:t>新性</a:t>
            </a:r>
            <a:r>
              <a:rPr sz="1050" dirty="0">
                <a:latin typeface="微软雅黑" panose="020B0503020204020204" pitchFamily="34" charset="-122"/>
                <a:cs typeface="微软雅黑" panose="020B0503020204020204" pitchFamily="34" charset="-122"/>
              </a:rPr>
              <a:t>平 </a:t>
            </a:r>
            <a:r>
              <a:rPr sz="1050" spc="90" dirty="0">
                <a:latin typeface="微软雅黑" panose="020B0503020204020204" pitchFamily="34" charset="-122"/>
                <a:cs typeface="微软雅黑" panose="020B0503020204020204" pitchFamily="34" charset="-122"/>
              </a:rPr>
              <a:t>台</a:t>
            </a:r>
            <a:r>
              <a:rPr sz="1050" spc="79" dirty="0">
                <a:latin typeface="微软雅黑" panose="020B0503020204020204" pitchFamily="34" charset="-122"/>
                <a:cs typeface="微软雅黑" panose="020B0503020204020204" pitchFamily="34" charset="-122"/>
              </a:rPr>
              <a:t>，</a:t>
            </a:r>
            <a:r>
              <a:rPr sz="1050" spc="86" dirty="0">
                <a:latin typeface="微软雅黑" panose="020B0503020204020204" pitchFamily="34" charset="-122"/>
                <a:cs typeface="微软雅黑" panose="020B0503020204020204" pitchFamily="34" charset="-122"/>
              </a:rPr>
              <a:t>作</a:t>
            </a:r>
            <a:r>
              <a:rPr sz="1050" spc="79" dirty="0">
                <a:latin typeface="微软雅黑" panose="020B0503020204020204" pitchFamily="34" charset="-122"/>
                <a:cs typeface="微软雅黑" panose="020B0503020204020204" pitchFamily="34" charset="-122"/>
              </a:rPr>
              <a:t>为</a:t>
            </a:r>
            <a:r>
              <a:rPr sz="1050" spc="86" dirty="0">
                <a:latin typeface="微软雅黑" panose="020B0503020204020204" pitchFamily="34" charset="-122"/>
                <a:cs typeface="微软雅黑" panose="020B0503020204020204" pitchFamily="34" charset="-122"/>
              </a:rPr>
              <a:t>上</a:t>
            </a:r>
            <a:r>
              <a:rPr sz="1050" spc="79" dirty="0">
                <a:latin typeface="微软雅黑" panose="020B0503020204020204" pitchFamily="34" charset="-122"/>
                <a:cs typeface="微软雅黑" panose="020B0503020204020204" pitchFamily="34" charset="-122"/>
              </a:rPr>
              <a:t>层</a:t>
            </a:r>
            <a:r>
              <a:rPr sz="1050" spc="86" dirty="0">
                <a:latin typeface="微软雅黑" panose="020B0503020204020204" pitchFamily="34" charset="-122"/>
                <a:cs typeface="微软雅黑" panose="020B0503020204020204" pitchFamily="34" charset="-122"/>
              </a:rPr>
              <a:t>业务</a:t>
            </a:r>
            <a:r>
              <a:rPr sz="1050" spc="90" dirty="0">
                <a:latin typeface="微软雅黑" panose="020B0503020204020204" pitchFamily="34" charset="-122"/>
                <a:cs typeface="微软雅黑" panose="020B0503020204020204" pitchFamily="34" charset="-122"/>
              </a:rPr>
              <a:t>、数据 </a:t>
            </a:r>
            <a:r>
              <a:rPr sz="1050" spc="124" dirty="0">
                <a:latin typeface="微软雅黑" panose="020B0503020204020204" pitchFamily="34" charset="-122"/>
                <a:cs typeface="微软雅黑" panose="020B0503020204020204" pitchFamily="34" charset="-122"/>
              </a:rPr>
              <a:t>服</a:t>
            </a:r>
            <a:r>
              <a:rPr sz="1050" spc="113" dirty="0">
                <a:latin typeface="微软雅黑" panose="020B0503020204020204" pitchFamily="34" charset="-122"/>
                <a:cs typeface="微软雅黑" panose="020B0503020204020204" pitchFamily="34" charset="-122"/>
              </a:rPr>
              <a:t>务</a:t>
            </a:r>
            <a:r>
              <a:rPr sz="1050" spc="124" dirty="0">
                <a:latin typeface="微软雅黑" panose="020B0503020204020204" pitchFamily="34" charset="-122"/>
                <a:cs typeface="微软雅黑" panose="020B0503020204020204" pitchFamily="34" charset="-122"/>
              </a:rPr>
              <a:t>以</a:t>
            </a:r>
            <a:r>
              <a:rPr sz="1050" spc="116" dirty="0">
                <a:latin typeface="微软雅黑" panose="020B0503020204020204" pitchFamily="34" charset="-122"/>
                <a:cs typeface="微软雅黑" panose="020B0503020204020204" pitchFamily="34" charset="-122"/>
              </a:rPr>
              <a:t>及</a:t>
            </a:r>
            <a:r>
              <a:rPr sz="1050" dirty="0">
                <a:latin typeface="微软雅黑" panose="020B0503020204020204" pitchFamily="34" charset="-122"/>
                <a:cs typeface="微软雅黑" panose="020B0503020204020204" pitchFamily="34" charset="-122"/>
              </a:rPr>
              <a:t>G/</a:t>
            </a:r>
            <a:r>
              <a:rPr sz="1050" spc="-8" dirty="0">
                <a:latin typeface="微软雅黑" panose="020B0503020204020204" pitchFamily="34" charset="-122"/>
                <a:cs typeface="微软雅黑" panose="020B0503020204020204" pitchFamily="34" charset="-122"/>
              </a:rPr>
              <a:t>B</a:t>
            </a:r>
            <a:r>
              <a:rPr sz="1050" spc="-4"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C</a:t>
            </a:r>
            <a:r>
              <a:rPr sz="1050" spc="-188" dirty="0">
                <a:latin typeface="微软雅黑" panose="020B0503020204020204" pitchFamily="34" charset="-122"/>
                <a:cs typeface="微软雅黑" panose="020B0503020204020204" pitchFamily="34" charset="-122"/>
              </a:rPr>
              <a:t> </a:t>
            </a:r>
            <a:r>
              <a:rPr sz="1050" spc="113" dirty="0">
                <a:latin typeface="微软雅黑" panose="020B0503020204020204" pitchFamily="34" charset="-122"/>
                <a:cs typeface="微软雅黑" panose="020B0503020204020204" pitchFamily="34" charset="-122"/>
              </a:rPr>
              <a:t>端</a:t>
            </a:r>
            <a:r>
              <a:rPr sz="1050" spc="124" dirty="0">
                <a:latin typeface="微软雅黑" panose="020B0503020204020204" pitchFamily="34" charset="-122"/>
                <a:cs typeface="微软雅黑" panose="020B0503020204020204" pitchFamily="34" charset="-122"/>
              </a:rPr>
              <a:t>各类</a:t>
            </a:r>
            <a:r>
              <a:rPr sz="1050" dirty="0">
                <a:latin typeface="微软雅黑" panose="020B0503020204020204" pitchFamily="34" charset="-122"/>
                <a:cs typeface="微软雅黑" panose="020B0503020204020204" pitchFamily="34" charset="-122"/>
              </a:rPr>
              <a:t>物 </a:t>
            </a:r>
            <a:r>
              <a:rPr sz="1050" spc="86" dirty="0">
                <a:latin typeface="微软雅黑" panose="020B0503020204020204" pitchFamily="34" charset="-122"/>
                <a:cs typeface="微软雅黑" panose="020B0503020204020204" pitchFamily="34" charset="-122"/>
              </a:rPr>
              <a:t>联</a:t>
            </a:r>
            <a:r>
              <a:rPr sz="1050" spc="79" dirty="0">
                <a:latin typeface="微软雅黑" panose="020B0503020204020204" pitchFamily="34" charset="-122"/>
                <a:cs typeface="微软雅黑" panose="020B0503020204020204" pitchFamily="34" charset="-122"/>
              </a:rPr>
              <a:t>网</a:t>
            </a:r>
            <a:r>
              <a:rPr sz="1050" spc="86" dirty="0">
                <a:latin typeface="微软雅黑" panose="020B0503020204020204" pitchFamily="34" charset="-122"/>
                <a:cs typeface="微软雅黑" panose="020B0503020204020204" pitchFamily="34" charset="-122"/>
              </a:rPr>
              <a:t>应</a:t>
            </a:r>
            <a:r>
              <a:rPr sz="1050" spc="79" dirty="0">
                <a:latin typeface="微软雅黑" panose="020B0503020204020204" pitchFamily="34" charset="-122"/>
                <a:cs typeface="微软雅黑" panose="020B0503020204020204" pitchFamily="34" charset="-122"/>
              </a:rPr>
              <a:t>用</a:t>
            </a:r>
            <a:r>
              <a:rPr sz="1050" spc="86" dirty="0">
                <a:latin typeface="微软雅黑" panose="020B0503020204020204" pitchFamily="34" charset="-122"/>
                <a:cs typeface="微软雅黑" panose="020B0503020204020204" pitchFamily="34" charset="-122"/>
              </a:rPr>
              <a:t>场</a:t>
            </a:r>
            <a:r>
              <a:rPr sz="1050" spc="79" dirty="0">
                <a:latin typeface="微软雅黑" panose="020B0503020204020204" pitchFamily="34" charset="-122"/>
                <a:cs typeface="微软雅黑" panose="020B0503020204020204" pitchFamily="34" charset="-122"/>
              </a:rPr>
              <a:t>景</a:t>
            </a:r>
            <a:r>
              <a:rPr sz="1050" spc="86" dirty="0">
                <a:latin typeface="微软雅黑" panose="020B0503020204020204" pitchFamily="34" charset="-122"/>
                <a:cs typeface="微软雅黑" panose="020B0503020204020204" pitchFamily="34" charset="-122"/>
              </a:rPr>
              <a:t>提</a:t>
            </a:r>
            <a:r>
              <a:rPr sz="1050" spc="79" dirty="0">
                <a:latin typeface="微软雅黑" panose="020B0503020204020204" pitchFamily="34" charset="-122"/>
                <a:cs typeface="微软雅黑" panose="020B0503020204020204" pitchFamily="34" charset="-122"/>
              </a:rPr>
              <a:t>供</a:t>
            </a:r>
            <a:r>
              <a:rPr sz="1050" spc="86" dirty="0">
                <a:latin typeface="微软雅黑" panose="020B0503020204020204" pitchFamily="34" charset="-122"/>
                <a:cs typeface="微软雅黑" panose="020B0503020204020204" pitchFamily="34" charset="-122"/>
              </a:rPr>
              <a:t>资源</a:t>
            </a:r>
            <a:r>
              <a:rPr sz="1050" dirty="0">
                <a:latin typeface="微软雅黑" panose="020B0503020204020204" pitchFamily="34" charset="-122"/>
                <a:cs typeface="微软雅黑" panose="020B0503020204020204" pitchFamily="34" charset="-122"/>
              </a:rPr>
              <a:t>配 </a:t>
            </a:r>
            <a:r>
              <a:rPr sz="1050" spc="86" dirty="0">
                <a:latin typeface="微软雅黑" panose="020B0503020204020204" pitchFamily="34" charset="-122"/>
                <a:cs typeface="微软雅黑" panose="020B0503020204020204" pitchFamily="34" charset="-122"/>
              </a:rPr>
              <a:t>置</a:t>
            </a:r>
            <a:r>
              <a:rPr sz="1050" spc="79" dirty="0">
                <a:latin typeface="微软雅黑" panose="020B0503020204020204" pitchFamily="34" charset="-122"/>
                <a:cs typeface="微软雅黑" panose="020B0503020204020204" pitchFamily="34" charset="-122"/>
              </a:rPr>
              <a:t>和</a:t>
            </a:r>
            <a:r>
              <a:rPr sz="1050" spc="86" dirty="0">
                <a:latin typeface="微软雅黑" panose="020B0503020204020204" pitchFamily="34" charset="-122"/>
                <a:cs typeface="微软雅黑" panose="020B0503020204020204" pitchFamily="34" charset="-122"/>
              </a:rPr>
              <a:t>设</a:t>
            </a:r>
            <a:r>
              <a:rPr sz="1050" spc="79" dirty="0">
                <a:latin typeface="微软雅黑" panose="020B0503020204020204" pitchFamily="34" charset="-122"/>
                <a:cs typeface="微软雅黑" panose="020B0503020204020204" pitchFamily="34" charset="-122"/>
              </a:rPr>
              <a:t>备</a:t>
            </a:r>
            <a:r>
              <a:rPr sz="1050" spc="86" dirty="0">
                <a:latin typeface="微软雅黑" panose="020B0503020204020204" pitchFamily="34" charset="-122"/>
                <a:cs typeface="微软雅黑" panose="020B0503020204020204" pitchFamily="34" charset="-122"/>
              </a:rPr>
              <a:t>管</a:t>
            </a:r>
            <a:r>
              <a:rPr sz="1050" spc="79" dirty="0">
                <a:latin typeface="微软雅黑" panose="020B0503020204020204" pitchFamily="34" charset="-122"/>
                <a:cs typeface="微软雅黑" panose="020B0503020204020204" pitchFamily="34" charset="-122"/>
              </a:rPr>
              <a:t>控</a:t>
            </a:r>
            <a:r>
              <a:rPr sz="1050" spc="86" dirty="0">
                <a:latin typeface="微软雅黑" panose="020B0503020204020204" pitchFamily="34" charset="-122"/>
                <a:cs typeface="微软雅黑" panose="020B0503020204020204" pitchFamily="34" charset="-122"/>
              </a:rPr>
              <a:t>的</a:t>
            </a:r>
            <a:r>
              <a:rPr sz="1050" spc="79" dirty="0">
                <a:latin typeface="微软雅黑" panose="020B0503020204020204" pitchFamily="34" charset="-122"/>
                <a:cs typeface="微软雅黑" panose="020B0503020204020204" pitchFamily="34" charset="-122"/>
              </a:rPr>
              <a:t>底</a:t>
            </a:r>
            <a:r>
              <a:rPr sz="1050" spc="86" dirty="0">
                <a:latin typeface="微软雅黑" panose="020B0503020204020204" pitchFamily="34" charset="-122"/>
                <a:cs typeface="微软雅黑" panose="020B0503020204020204" pitchFamily="34" charset="-122"/>
              </a:rPr>
              <a:t>层支</a:t>
            </a:r>
            <a:r>
              <a:rPr sz="1050" dirty="0">
                <a:latin typeface="微软雅黑" panose="020B0503020204020204" pitchFamily="34" charset="-122"/>
                <a:cs typeface="微软雅黑" panose="020B0503020204020204" pitchFamily="34" charset="-122"/>
              </a:rPr>
              <a:t>撑</a:t>
            </a:r>
            <a:endParaRPr sz="1050">
              <a:latin typeface="微软雅黑" panose="020B0503020204020204" pitchFamily="34" charset="-122"/>
              <a:cs typeface="微软雅黑" panose="020B0503020204020204" pitchFamily="34" charset="-122"/>
            </a:endParaRPr>
          </a:p>
          <a:p>
            <a:pPr marL="9525" marR="15875" algn="just" defTabSz="685800">
              <a:lnSpc>
                <a:spcPct val="119000"/>
              </a:lnSpc>
              <a:spcBef>
                <a:spcPts val="5"/>
              </a:spcBef>
            </a:pPr>
            <a:r>
              <a:rPr sz="1050" spc="90" dirty="0">
                <a:latin typeface="微软雅黑" panose="020B0503020204020204" pitchFamily="34" charset="-122"/>
                <a:cs typeface="微软雅黑" panose="020B0503020204020204" pitchFamily="34" charset="-122"/>
              </a:rPr>
              <a:t>服</a:t>
            </a:r>
            <a:r>
              <a:rPr sz="1050" spc="83" dirty="0">
                <a:latin typeface="微软雅黑" panose="020B0503020204020204" pitchFamily="34" charset="-122"/>
                <a:cs typeface="微软雅黑" panose="020B0503020204020204" pitchFamily="34" charset="-122"/>
              </a:rPr>
              <a:t>务</a:t>
            </a:r>
            <a:r>
              <a:rPr sz="1050" spc="90" dirty="0">
                <a:latin typeface="微软雅黑" panose="020B0503020204020204" pitchFamily="34" charset="-122"/>
                <a:cs typeface="微软雅黑" panose="020B0503020204020204" pitchFamily="34" charset="-122"/>
              </a:rPr>
              <a:t>，</a:t>
            </a:r>
            <a:r>
              <a:rPr sz="1050" spc="79" dirty="0">
                <a:latin typeface="微软雅黑" panose="020B0503020204020204" pitchFamily="34" charset="-122"/>
                <a:cs typeface="微软雅黑" panose="020B0503020204020204" pitchFamily="34" charset="-122"/>
              </a:rPr>
              <a:t>并</a:t>
            </a:r>
            <a:r>
              <a:rPr sz="1050" spc="90" dirty="0">
                <a:latin typeface="微软雅黑" panose="020B0503020204020204" pitchFamily="34" charset="-122"/>
                <a:cs typeface="微软雅黑" panose="020B0503020204020204" pitchFamily="34" charset="-122"/>
              </a:rPr>
              <a:t>成</a:t>
            </a:r>
            <a:r>
              <a:rPr sz="1050" spc="79" dirty="0">
                <a:latin typeface="微软雅黑" panose="020B0503020204020204" pitchFamily="34" charset="-122"/>
                <a:cs typeface="微软雅黑" panose="020B0503020204020204" pitchFamily="34" charset="-122"/>
              </a:rPr>
              <a:t>为</a:t>
            </a:r>
            <a:r>
              <a:rPr sz="1050" spc="90" dirty="0">
                <a:latin typeface="微软雅黑" panose="020B0503020204020204" pitchFamily="34" charset="-122"/>
                <a:cs typeface="微软雅黑" panose="020B0503020204020204" pitchFamily="34" charset="-122"/>
              </a:rPr>
              <a:t>城</a:t>
            </a:r>
            <a:r>
              <a:rPr sz="1050" spc="79" dirty="0">
                <a:latin typeface="微软雅黑" panose="020B0503020204020204" pitchFamily="34" charset="-122"/>
                <a:cs typeface="微软雅黑" panose="020B0503020204020204" pitchFamily="34" charset="-122"/>
              </a:rPr>
              <a:t>市</a:t>
            </a:r>
            <a:r>
              <a:rPr sz="1050" spc="90" dirty="0">
                <a:latin typeface="微软雅黑" panose="020B0503020204020204" pitchFamily="34" charset="-122"/>
                <a:cs typeface="微软雅黑" panose="020B0503020204020204" pitchFamily="34" charset="-122"/>
              </a:rPr>
              <a:t>智能</a:t>
            </a:r>
            <a:r>
              <a:rPr sz="1050" spc="4" dirty="0">
                <a:latin typeface="微软雅黑" panose="020B0503020204020204" pitchFamily="34" charset="-122"/>
                <a:cs typeface="微软雅黑" panose="020B0503020204020204" pitchFamily="34" charset="-122"/>
              </a:rPr>
              <a:t>物</a:t>
            </a:r>
            <a:r>
              <a:rPr sz="1050" dirty="0">
                <a:latin typeface="微软雅黑" panose="020B0503020204020204" pitchFamily="34" charset="-122"/>
                <a:cs typeface="微软雅黑" panose="020B0503020204020204" pitchFamily="34" charset="-122"/>
              </a:rPr>
              <a:t> </a:t>
            </a:r>
            <a:r>
              <a:rPr sz="1050" spc="86" dirty="0">
                <a:latin typeface="微软雅黑" panose="020B0503020204020204" pitchFamily="34" charset="-122"/>
                <a:cs typeface="微软雅黑" panose="020B0503020204020204" pitchFamily="34" charset="-122"/>
              </a:rPr>
              <a:t>联</a:t>
            </a:r>
            <a:r>
              <a:rPr sz="1050" spc="79" dirty="0">
                <a:latin typeface="微软雅黑" panose="020B0503020204020204" pitchFamily="34" charset="-122"/>
                <a:cs typeface="微软雅黑" panose="020B0503020204020204" pitchFamily="34" charset="-122"/>
              </a:rPr>
              <a:t>平</a:t>
            </a:r>
            <a:r>
              <a:rPr sz="1050" spc="86" dirty="0">
                <a:latin typeface="微软雅黑" panose="020B0503020204020204" pitchFamily="34" charset="-122"/>
                <a:cs typeface="微软雅黑" panose="020B0503020204020204" pitchFamily="34" charset="-122"/>
              </a:rPr>
              <a:t>台</a:t>
            </a:r>
            <a:r>
              <a:rPr sz="1050" spc="79" dirty="0">
                <a:latin typeface="微软雅黑" panose="020B0503020204020204" pitchFamily="34" charset="-122"/>
                <a:cs typeface="微软雅黑" panose="020B0503020204020204" pitchFamily="34" charset="-122"/>
              </a:rPr>
              <a:t>的</a:t>
            </a:r>
            <a:r>
              <a:rPr sz="1050" spc="86" dirty="0">
                <a:latin typeface="微软雅黑" panose="020B0503020204020204" pitchFamily="34" charset="-122"/>
                <a:cs typeface="微软雅黑" panose="020B0503020204020204" pitchFamily="34" charset="-122"/>
              </a:rPr>
              <a:t>底</a:t>
            </a:r>
            <a:r>
              <a:rPr sz="1050" spc="79" dirty="0">
                <a:latin typeface="微软雅黑" panose="020B0503020204020204" pitchFamily="34" charset="-122"/>
                <a:cs typeface="微软雅黑" panose="020B0503020204020204" pitchFamily="34" charset="-122"/>
              </a:rPr>
              <a:t>座</a:t>
            </a:r>
            <a:r>
              <a:rPr sz="1050" spc="86" dirty="0">
                <a:latin typeface="微软雅黑" panose="020B0503020204020204" pitchFamily="34" charset="-122"/>
                <a:cs typeface="微软雅黑" panose="020B0503020204020204" pitchFamily="34" charset="-122"/>
              </a:rPr>
              <a:t>支</a:t>
            </a:r>
            <a:r>
              <a:rPr sz="1050" spc="79" dirty="0">
                <a:latin typeface="微软雅黑" panose="020B0503020204020204" pitchFamily="34" charset="-122"/>
                <a:cs typeface="微软雅黑" panose="020B0503020204020204" pitchFamily="34" charset="-122"/>
              </a:rPr>
              <a:t>撑</a:t>
            </a:r>
            <a:r>
              <a:rPr sz="1050" spc="86" dirty="0">
                <a:latin typeface="微软雅黑" panose="020B0503020204020204" pitchFamily="34" charset="-122"/>
                <a:cs typeface="微软雅黑" panose="020B0503020204020204" pitchFamily="34" charset="-122"/>
              </a:rPr>
              <a:t>服务</a:t>
            </a:r>
            <a:r>
              <a:rPr sz="1050" dirty="0">
                <a:latin typeface="微软雅黑" panose="020B0503020204020204" pitchFamily="34" charset="-122"/>
                <a:cs typeface="微软雅黑" panose="020B0503020204020204" pitchFamily="34" charset="-122"/>
              </a:rPr>
              <a:t>之 一。</a:t>
            </a:r>
            <a:endParaRPr sz="1050">
              <a:latin typeface="微软雅黑" panose="020B0503020204020204" pitchFamily="34" charset="-122"/>
              <a:cs typeface="微软雅黑" panose="020B0503020204020204" pitchFamily="34" charset="-122"/>
            </a:endParaRPr>
          </a:p>
        </p:txBody>
      </p:sp>
      <p:sp>
        <p:nvSpPr>
          <p:cNvPr id="14" name="object 14"/>
          <p:cNvSpPr txBox="1"/>
          <p:nvPr/>
        </p:nvSpPr>
        <p:spPr>
          <a:xfrm>
            <a:off x="7392621" y="852739"/>
            <a:ext cx="1235606" cy="382156"/>
          </a:xfrm>
          <a:prstGeom prst="rect">
            <a:avLst/>
          </a:prstGeom>
        </p:spPr>
        <p:txBody>
          <a:bodyPr vert="horz" wrap="square" lIns="0" tIns="0" rIns="0" bIns="0" rtlCol="0">
            <a:spAutoFit/>
          </a:bodyPr>
          <a:lstStyle/>
          <a:p>
            <a:pPr marL="9525" defTabSz="685800"/>
            <a:r>
              <a:rPr sz="1200" b="1" spc="-8" dirty="0">
                <a:latin typeface="微软雅黑" panose="020B0503020204020204" pitchFamily="34" charset="-122"/>
                <a:cs typeface="微软雅黑" panose="020B0503020204020204" pitchFamily="34" charset="-122"/>
              </a:rPr>
              <a:t>基于多通信协议互</a:t>
            </a:r>
            <a:endParaRPr sz="1200">
              <a:latin typeface="微软雅黑" panose="020B0503020204020204" pitchFamily="34" charset="-122"/>
              <a:cs typeface="微软雅黑" panose="020B0503020204020204" pitchFamily="34" charset="-122"/>
            </a:endParaRPr>
          </a:p>
          <a:p>
            <a:pPr marL="9525" defTabSz="685800">
              <a:spcBef>
                <a:spcPts val="65"/>
              </a:spcBef>
            </a:pPr>
            <a:r>
              <a:rPr sz="1200" b="1" spc="-4" dirty="0">
                <a:latin typeface="微软雅黑" panose="020B0503020204020204" pitchFamily="34" charset="-122"/>
                <a:cs typeface="微软雅黑" panose="020B0503020204020204" pitchFamily="34" charset="-122"/>
              </a:rPr>
              <a:t>联模式的网络服务</a:t>
            </a:r>
            <a:endParaRPr sz="1200">
              <a:latin typeface="微软雅黑" panose="020B0503020204020204" pitchFamily="34" charset="-122"/>
              <a:cs typeface="微软雅黑" panose="020B0503020204020204" pitchFamily="34" charset="-122"/>
            </a:endParaRPr>
          </a:p>
        </p:txBody>
      </p:sp>
      <p:sp>
        <p:nvSpPr>
          <p:cNvPr id="15" name="object 15"/>
          <p:cNvSpPr txBox="1"/>
          <p:nvPr/>
        </p:nvSpPr>
        <p:spPr>
          <a:xfrm>
            <a:off x="7222156" y="1372701"/>
            <a:ext cx="1611910" cy="2499852"/>
          </a:xfrm>
          <a:prstGeom prst="rect">
            <a:avLst/>
          </a:prstGeom>
        </p:spPr>
        <p:txBody>
          <a:bodyPr vert="horz" wrap="square" lIns="0" tIns="0" rIns="0" bIns="0" rtlCol="0">
            <a:spAutoFit/>
          </a:bodyPr>
          <a:lstStyle/>
          <a:p>
            <a:pPr marL="9525" marR="15875" algn="just" defTabSz="685800">
              <a:lnSpc>
                <a:spcPct val="119000"/>
              </a:lnSpc>
            </a:pPr>
            <a:r>
              <a:rPr sz="1050" spc="86" dirty="0">
                <a:latin typeface="微软雅黑" panose="020B0503020204020204" pitchFamily="34" charset="-122"/>
                <a:cs typeface="微软雅黑" panose="020B0503020204020204" pitchFamily="34" charset="-122"/>
              </a:rPr>
              <a:t>统</a:t>
            </a:r>
            <a:r>
              <a:rPr sz="1050" spc="79" dirty="0">
                <a:latin typeface="微软雅黑" panose="020B0503020204020204" pitchFamily="34" charset="-122"/>
                <a:cs typeface="微软雅黑" panose="020B0503020204020204" pitchFamily="34" charset="-122"/>
              </a:rPr>
              <a:t>一</a:t>
            </a:r>
            <a:r>
              <a:rPr sz="1050" spc="86" dirty="0">
                <a:latin typeface="微软雅黑" panose="020B0503020204020204" pitchFamily="34" charset="-122"/>
                <a:cs typeface="微软雅黑" panose="020B0503020204020204" pitchFamily="34" charset="-122"/>
              </a:rPr>
              <a:t>未</a:t>
            </a:r>
            <a:r>
              <a:rPr sz="1050" spc="79" dirty="0">
                <a:latin typeface="微软雅黑" panose="020B0503020204020204" pitchFamily="34" charset="-122"/>
                <a:cs typeface="微软雅黑" panose="020B0503020204020204" pitchFamily="34" charset="-122"/>
              </a:rPr>
              <a:t>来</a:t>
            </a:r>
            <a:r>
              <a:rPr sz="1050" spc="86" dirty="0">
                <a:latin typeface="微软雅黑" panose="020B0503020204020204" pitchFamily="34" charset="-122"/>
                <a:cs typeface="微软雅黑" panose="020B0503020204020204" pitchFamily="34" charset="-122"/>
              </a:rPr>
              <a:t>社</a:t>
            </a:r>
            <a:r>
              <a:rPr sz="1050" spc="79" dirty="0">
                <a:latin typeface="微软雅黑" panose="020B0503020204020204" pitchFamily="34" charset="-122"/>
                <a:cs typeface="微软雅黑" panose="020B0503020204020204" pitchFamily="34" charset="-122"/>
              </a:rPr>
              <a:t>区</a:t>
            </a:r>
            <a:r>
              <a:rPr sz="1050" spc="86" dirty="0">
                <a:latin typeface="微软雅黑" panose="020B0503020204020204" pitchFamily="34" charset="-122"/>
                <a:cs typeface="微软雅黑" panose="020B0503020204020204" pitchFamily="34" charset="-122"/>
              </a:rPr>
              <a:t>网</a:t>
            </a:r>
            <a:r>
              <a:rPr sz="1050" spc="79" dirty="0">
                <a:latin typeface="微软雅黑" panose="020B0503020204020204" pitchFamily="34" charset="-122"/>
                <a:cs typeface="微软雅黑" panose="020B0503020204020204" pitchFamily="34" charset="-122"/>
              </a:rPr>
              <a:t>络</a:t>
            </a:r>
            <a:r>
              <a:rPr sz="1050" spc="86" dirty="0">
                <a:latin typeface="微软雅黑" panose="020B0503020204020204" pitchFamily="34" charset="-122"/>
                <a:cs typeface="微软雅黑" panose="020B0503020204020204" pitchFamily="34" charset="-122"/>
              </a:rPr>
              <a:t>底座</a:t>
            </a:r>
            <a:r>
              <a:rPr sz="1050" dirty="0">
                <a:latin typeface="微软雅黑" panose="020B0503020204020204" pitchFamily="34" charset="-122"/>
                <a:cs typeface="微软雅黑" panose="020B0503020204020204" pitchFamily="34" charset="-122"/>
              </a:rPr>
              <a:t>建 </a:t>
            </a:r>
            <a:r>
              <a:rPr sz="1050" spc="86" dirty="0">
                <a:latin typeface="微软雅黑" panose="020B0503020204020204" pitchFamily="34" charset="-122"/>
                <a:cs typeface="微软雅黑" panose="020B0503020204020204" pitchFamily="34" charset="-122"/>
              </a:rPr>
              <a:t>设</a:t>
            </a:r>
            <a:r>
              <a:rPr sz="1050" spc="79" dirty="0">
                <a:latin typeface="微软雅黑" panose="020B0503020204020204" pitchFamily="34" charset="-122"/>
                <a:cs typeface="微软雅黑" panose="020B0503020204020204" pitchFamily="34" charset="-122"/>
              </a:rPr>
              <a:t>的</a:t>
            </a:r>
            <a:r>
              <a:rPr sz="1050" spc="86" dirty="0">
                <a:latin typeface="微软雅黑" panose="020B0503020204020204" pitchFamily="34" charset="-122"/>
                <a:cs typeface="微软雅黑" panose="020B0503020204020204" pitchFamily="34" charset="-122"/>
              </a:rPr>
              <a:t>标</a:t>
            </a:r>
            <a:r>
              <a:rPr sz="1050" spc="83" dirty="0">
                <a:latin typeface="微软雅黑" panose="020B0503020204020204" pitchFamily="34" charset="-122"/>
                <a:cs typeface="微软雅黑" panose="020B0503020204020204" pitchFamily="34" charset="-122"/>
              </a:rPr>
              <a:t>准</a:t>
            </a:r>
            <a:r>
              <a:rPr sz="1050" spc="90" dirty="0">
                <a:latin typeface="微软雅黑" panose="020B0503020204020204" pitchFamily="34" charset="-122"/>
                <a:cs typeface="微软雅黑" panose="020B0503020204020204" pitchFamily="34" charset="-122"/>
              </a:rPr>
              <a:t>，</a:t>
            </a:r>
            <a:r>
              <a:rPr sz="1050" spc="79" dirty="0">
                <a:latin typeface="微软雅黑" panose="020B0503020204020204" pitchFamily="34" charset="-122"/>
                <a:cs typeface="微软雅黑" panose="020B0503020204020204" pitchFamily="34" charset="-122"/>
              </a:rPr>
              <a:t>以</a:t>
            </a:r>
            <a:r>
              <a:rPr sz="1050" spc="86" dirty="0">
                <a:latin typeface="微软雅黑" panose="020B0503020204020204" pitchFamily="34" charset="-122"/>
                <a:cs typeface="微软雅黑" panose="020B0503020204020204" pitchFamily="34" charset="-122"/>
              </a:rPr>
              <a:t>推</a:t>
            </a:r>
            <a:r>
              <a:rPr sz="1050" spc="79" dirty="0">
                <a:latin typeface="微软雅黑" panose="020B0503020204020204" pitchFamily="34" charset="-122"/>
                <a:cs typeface="微软雅黑" panose="020B0503020204020204" pitchFamily="34" charset="-122"/>
              </a:rPr>
              <a:t>动</a:t>
            </a:r>
            <a:r>
              <a:rPr sz="1050" spc="86" dirty="0">
                <a:latin typeface="微软雅黑" panose="020B0503020204020204" pitchFamily="34" charset="-122"/>
                <a:cs typeface="微软雅黑" panose="020B0503020204020204" pitchFamily="34" charset="-122"/>
              </a:rPr>
              <a:t>社区</a:t>
            </a:r>
            <a:r>
              <a:rPr sz="1050" dirty="0">
                <a:latin typeface="微软雅黑" panose="020B0503020204020204" pitchFamily="34" charset="-122"/>
                <a:cs typeface="微软雅黑" panose="020B0503020204020204" pitchFamily="34" charset="-122"/>
              </a:rPr>
              <a:t>的 </a:t>
            </a:r>
            <a:r>
              <a:rPr sz="1050" spc="90" dirty="0">
                <a:latin typeface="微软雅黑" panose="020B0503020204020204" pitchFamily="34" charset="-122"/>
                <a:cs typeface="微软雅黑" panose="020B0503020204020204" pitchFamily="34" charset="-122"/>
              </a:rPr>
              <a:t>生</a:t>
            </a:r>
            <a:r>
              <a:rPr sz="1050" spc="79" dirty="0">
                <a:latin typeface="微软雅黑" panose="020B0503020204020204" pitchFamily="34" charset="-122"/>
                <a:cs typeface="微软雅黑" panose="020B0503020204020204" pitchFamily="34" charset="-122"/>
              </a:rPr>
              <a:t>活</a:t>
            </a:r>
            <a:r>
              <a:rPr sz="1050" spc="90" dirty="0">
                <a:latin typeface="微软雅黑" panose="020B0503020204020204" pitchFamily="34" charset="-122"/>
                <a:cs typeface="微软雅黑" panose="020B0503020204020204" pitchFamily="34" charset="-122"/>
              </a:rPr>
              <a:t>及</a:t>
            </a:r>
            <a:r>
              <a:rPr sz="1050" spc="79" dirty="0">
                <a:latin typeface="微软雅黑" panose="020B0503020204020204" pitchFamily="34" charset="-122"/>
                <a:cs typeface="微软雅黑" panose="020B0503020204020204" pitchFamily="34" charset="-122"/>
              </a:rPr>
              <a:t>治</a:t>
            </a:r>
            <a:r>
              <a:rPr sz="1050" spc="90" dirty="0">
                <a:latin typeface="微软雅黑" panose="020B0503020204020204" pitchFamily="34" charset="-122"/>
                <a:cs typeface="微软雅黑" panose="020B0503020204020204" pitchFamily="34" charset="-122"/>
              </a:rPr>
              <a:t>理</a:t>
            </a:r>
            <a:r>
              <a:rPr sz="1050" spc="79" dirty="0">
                <a:latin typeface="微软雅黑" panose="020B0503020204020204" pitchFamily="34" charset="-122"/>
                <a:cs typeface="微软雅黑" panose="020B0503020204020204" pitchFamily="34" charset="-122"/>
              </a:rPr>
              <a:t>数</a:t>
            </a:r>
            <a:r>
              <a:rPr sz="1050" spc="90" dirty="0">
                <a:latin typeface="微软雅黑" panose="020B0503020204020204" pitchFamily="34" charset="-122"/>
                <a:cs typeface="微软雅黑" panose="020B0503020204020204" pitchFamily="34" charset="-122"/>
              </a:rPr>
              <a:t>字</a:t>
            </a:r>
            <a:r>
              <a:rPr sz="1050" spc="79" dirty="0">
                <a:latin typeface="微软雅黑" panose="020B0503020204020204" pitchFamily="34" charset="-122"/>
                <a:cs typeface="微软雅黑" panose="020B0503020204020204" pitchFamily="34" charset="-122"/>
              </a:rPr>
              <a:t>化</a:t>
            </a:r>
            <a:r>
              <a:rPr sz="1050" spc="90" dirty="0">
                <a:latin typeface="微软雅黑" panose="020B0503020204020204" pitchFamily="34" charset="-122"/>
                <a:cs typeface="微软雅黑" panose="020B0503020204020204" pitchFamily="34" charset="-122"/>
              </a:rPr>
              <a:t>转型</a:t>
            </a:r>
            <a:r>
              <a:rPr sz="1050" spc="4" dirty="0">
                <a:latin typeface="微软雅黑" panose="020B0503020204020204" pitchFamily="34" charset="-122"/>
                <a:cs typeface="微软雅黑" panose="020B0503020204020204" pitchFamily="34" charset="-122"/>
              </a:rPr>
              <a:t>为</a:t>
            </a:r>
            <a:r>
              <a:rPr sz="1050" dirty="0">
                <a:latin typeface="微软雅黑" panose="020B0503020204020204" pitchFamily="34" charset="-122"/>
                <a:cs typeface="微软雅黑" panose="020B0503020204020204" pitchFamily="34" charset="-122"/>
              </a:rPr>
              <a:t> </a:t>
            </a:r>
            <a:r>
              <a:rPr sz="1050" spc="90" dirty="0">
                <a:latin typeface="微软雅黑" panose="020B0503020204020204" pitchFamily="34" charset="-122"/>
                <a:cs typeface="微软雅黑" panose="020B0503020204020204" pitchFamily="34" charset="-122"/>
              </a:rPr>
              <a:t>目</a:t>
            </a:r>
            <a:r>
              <a:rPr sz="1050" spc="79" dirty="0">
                <a:latin typeface="微软雅黑" panose="020B0503020204020204" pitchFamily="34" charset="-122"/>
                <a:cs typeface="微软雅黑" panose="020B0503020204020204" pitchFamily="34" charset="-122"/>
              </a:rPr>
              <a:t>标</a:t>
            </a:r>
            <a:r>
              <a:rPr sz="1050" spc="90" dirty="0">
                <a:latin typeface="微软雅黑" panose="020B0503020204020204" pitchFamily="34" charset="-122"/>
                <a:cs typeface="微软雅黑" panose="020B0503020204020204" pitchFamily="34" charset="-122"/>
              </a:rPr>
              <a:t>，</a:t>
            </a:r>
            <a:r>
              <a:rPr sz="1050" spc="79" dirty="0">
                <a:latin typeface="微软雅黑" panose="020B0503020204020204" pitchFamily="34" charset="-122"/>
                <a:cs typeface="微软雅黑" panose="020B0503020204020204" pitchFamily="34" charset="-122"/>
              </a:rPr>
              <a:t>通</a:t>
            </a:r>
            <a:r>
              <a:rPr sz="1050" spc="86" dirty="0">
                <a:latin typeface="微软雅黑" panose="020B0503020204020204" pitchFamily="34" charset="-122"/>
                <a:cs typeface="微软雅黑" panose="020B0503020204020204" pitchFamily="34" charset="-122"/>
              </a:rPr>
              <a:t>过</a:t>
            </a:r>
            <a:r>
              <a:rPr sz="1050" spc="79" dirty="0">
                <a:latin typeface="微软雅黑" panose="020B0503020204020204" pitchFamily="34" charset="-122"/>
                <a:cs typeface="微软雅黑" panose="020B0503020204020204" pitchFamily="34" charset="-122"/>
              </a:rPr>
              <a:t>实</a:t>
            </a:r>
            <a:r>
              <a:rPr sz="1050" spc="86" dirty="0">
                <a:latin typeface="微软雅黑" panose="020B0503020204020204" pitchFamily="34" charset="-122"/>
                <a:cs typeface="微软雅黑" panose="020B0503020204020204" pitchFamily="34" charset="-122"/>
              </a:rPr>
              <a:t>现</a:t>
            </a:r>
            <a:r>
              <a:rPr sz="1050" spc="79" dirty="0">
                <a:latin typeface="微软雅黑" panose="020B0503020204020204" pitchFamily="34" charset="-122"/>
                <a:cs typeface="微软雅黑" panose="020B0503020204020204" pitchFamily="34" charset="-122"/>
              </a:rPr>
              <a:t>这</a:t>
            </a:r>
            <a:r>
              <a:rPr sz="1050" spc="86" dirty="0">
                <a:latin typeface="微软雅黑" panose="020B0503020204020204" pitchFamily="34" charset="-122"/>
                <a:cs typeface="微软雅黑" panose="020B0503020204020204" pitchFamily="34" charset="-122"/>
              </a:rPr>
              <a:t>些区</a:t>
            </a:r>
            <a:r>
              <a:rPr sz="1050" dirty="0">
                <a:latin typeface="微软雅黑" panose="020B0503020204020204" pitchFamily="34" charset="-122"/>
                <a:cs typeface="微软雅黑" panose="020B0503020204020204" pitchFamily="34" charset="-122"/>
              </a:rPr>
              <a:t>域</a:t>
            </a:r>
            <a:endParaRPr sz="1050">
              <a:latin typeface="微软雅黑" panose="020B0503020204020204" pitchFamily="34" charset="-122"/>
              <a:cs typeface="微软雅黑" panose="020B0503020204020204" pitchFamily="34" charset="-122"/>
            </a:endParaRPr>
          </a:p>
          <a:p>
            <a:pPr marL="9525" marR="3810" algn="just" defTabSz="685800">
              <a:lnSpc>
                <a:spcPct val="119000"/>
              </a:lnSpc>
              <a:spcBef>
                <a:spcPts val="5"/>
              </a:spcBef>
            </a:pPr>
            <a:r>
              <a:rPr sz="1050" spc="86" dirty="0">
                <a:latin typeface="微软雅黑" panose="020B0503020204020204" pitchFamily="34" charset="-122"/>
                <a:cs typeface="微软雅黑" panose="020B0503020204020204" pitchFamily="34" charset="-122"/>
              </a:rPr>
              <a:t>数</a:t>
            </a:r>
            <a:r>
              <a:rPr sz="1050" spc="79" dirty="0">
                <a:latin typeface="微软雅黑" panose="020B0503020204020204" pitchFamily="34" charset="-122"/>
                <a:cs typeface="微软雅黑" panose="020B0503020204020204" pitchFamily="34" charset="-122"/>
              </a:rPr>
              <a:t>字</a:t>
            </a:r>
            <a:r>
              <a:rPr sz="1050" spc="86" dirty="0">
                <a:latin typeface="微软雅黑" panose="020B0503020204020204" pitchFamily="34" charset="-122"/>
                <a:cs typeface="微软雅黑" panose="020B0503020204020204" pitchFamily="34" charset="-122"/>
              </a:rPr>
              <a:t>化</a:t>
            </a:r>
            <a:r>
              <a:rPr sz="1050" spc="79" dirty="0">
                <a:latin typeface="微软雅黑" panose="020B0503020204020204" pitchFamily="34" charset="-122"/>
                <a:cs typeface="微软雅黑" panose="020B0503020204020204" pitchFamily="34" charset="-122"/>
              </a:rPr>
              <a:t>的</a:t>
            </a:r>
            <a:r>
              <a:rPr sz="1050" spc="86" dirty="0">
                <a:latin typeface="微软雅黑" panose="020B0503020204020204" pitchFamily="34" charset="-122"/>
                <a:cs typeface="微软雅黑" panose="020B0503020204020204" pitchFamily="34" charset="-122"/>
              </a:rPr>
              <a:t>网</a:t>
            </a:r>
            <a:r>
              <a:rPr sz="1050" spc="79" dirty="0">
                <a:latin typeface="微软雅黑" panose="020B0503020204020204" pitchFamily="34" charset="-122"/>
                <a:cs typeface="微软雅黑" panose="020B0503020204020204" pitchFamily="34" charset="-122"/>
              </a:rPr>
              <a:t>络</a:t>
            </a:r>
            <a:r>
              <a:rPr sz="1050" spc="86" dirty="0">
                <a:latin typeface="微软雅黑" panose="020B0503020204020204" pitchFamily="34" charset="-122"/>
                <a:cs typeface="微软雅黑" panose="020B0503020204020204" pitchFamily="34" charset="-122"/>
              </a:rPr>
              <a:t>底</a:t>
            </a:r>
            <a:r>
              <a:rPr sz="1050" spc="90" dirty="0">
                <a:latin typeface="微软雅黑" panose="020B0503020204020204" pitchFamily="34" charset="-122"/>
                <a:cs typeface="微软雅黑" panose="020B0503020204020204" pitchFamily="34" charset="-122"/>
              </a:rPr>
              <a:t>座，从而 </a:t>
            </a:r>
            <a:r>
              <a:rPr sz="1050" spc="86" dirty="0">
                <a:latin typeface="微软雅黑" panose="020B0503020204020204" pitchFamily="34" charset="-122"/>
                <a:cs typeface="微软雅黑" panose="020B0503020204020204" pitchFamily="34" charset="-122"/>
              </a:rPr>
              <a:t>提</a:t>
            </a:r>
            <a:r>
              <a:rPr sz="1050" spc="79" dirty="0">
                <a:latin typeface="微软雅黑" panose="020B0503020204020204" pitchFamily="34" charset="-122"/>
                <a:cs typeface="微软雅黑" panose="020B0503020204020204" pitchFamily="34" charset="-122"/>
              </a:rPr>
              <a:t>高</a:t>
            </a:r>
            <a:r>
              <a:rPr sz="1050" spc="86" dirty="0">
                <a:latin typeface="微软雅黑" panose="020B0503020204020204" pitchFamily="34" charset="-122"/>
                <a:cs typeface="微软雅黑" panose="020B0503020204020204" pitchFamily="34" charset="-122"/>
              </a:rPr>
              <a:t>城</a:t>
            </a:r>
            <a:r>
              <a:rPr sz="1050" spc="79" dirty="0">
                <a:latin typeface="微软雅黑" panose="020B0503020204020204" pitchFamily="34" charset="-122"/>
                <a:cs typeface="微软雅黑" panose="020B0503020204020204" pitchFamily="34" charset="-122"/>
              </a:rPr>
              <a:t>市</a:t>
            </a:r>
            <a:r>
              <a:rPr sz="1050" spc="86" dirty="0">
                <a:latin typeface="微软雅黑" panose="020B0503020204020204" pitchFamily="34" charset="-122"/>
                <a:cs typeface="微软雅黑" panose="020B0503020204020204" pitchFamily="34" charset="-122"/>
              </a:rPr>
              <a:t>生</a:t>
            </a:r>
            <a:r>
              <a:rPr sz="1050" spc="79" dirty="0">
                <a:latin typeface="微软雅黑" panose="020B0503020204020204" pitchFamily="34" charset="-122"/>
                <a:cs typeface="微软雅黑" panose="020B0503020204020204" pitchFamily="34" charset="-122"/>
              </a:rPr>
              <a:t>活</a:t>
            </a:r>
            <a:r>
              <a:rPr sz="1050" spc="86" dirty="0">
                <a:latin typeface="微软雅黑" panose="020B0503020204020204" pitchFamily="34" charset="-122"/>
                <a:cs typeface="微软雅黑" panose="020B0503020204020204" pitchFamily="34" charset="-122"/>
              </a:rPr>
              <a:t>品</a:t>
            </a:r>
            <a:r>
              <a:rPr sz="1050" spc="79" dirty="0">
                <a:latin typeface="微软雅黑" panose="020B0503020204020204" pitchFamily="34" charset="-122"/>
                <a:cs typeface="微软雅黑" panose="020B0503020204020204" pitchFamily="34" charset="-122"/>
              </a:rPr>
              <a:t>质</a:t>
            </a:r>
            <a:r>
              <a:rPr sz="1050" spc="86" dirty="0">
                <a:latin typeface="微软雅黑" panose="020B0503020204020204" pitchFamily="34" charset="-122"/>
                <a:cs typeface="微软雅黑" panose="020B0503020204020204" pitchFamily="34" charset="-122"/>
              </a:rPr>
              <a:t>和现</a:t>
            </a:r>
            <a:r>
              <a:rPr sz="1050" dirty="0">
                <a:latin typeface="微软雅黑" panose="020B0503020204020204" pitchFamily="34" charset="-122"/>
                <a:cs typeface="微软雅黑" panose="020B0503020204020204" pitchFamily="34" charset="-122"/>
              </a:rPr>
              <a:t>代 </a:t>
            </a:r>
            <a:r>
              <a:rPr sz="1050" spc="86" dirty="0">
                <a:latin typeface="微软雅黑" panose="020B0503020204020204" pitchFamily="34" charset="-122"/>
                <a:cs typeface="微软雅黑" panose="020B0503020204020204" pitchFamily="34" charset="-122"/>
              </a:rPr>
              <a:t>化</a:t>
            </a:r>
            <a:r>
              <a:rPr sz="1050" spc="79" dirty="0">
                <a:latin typeface="微软雅黑" panose="020B0503020204020204" pitchFamily="34" charset="-122"/>
                <a:cs typeface="微软雅黑" panose="020B0503020204020204" pitchFamily="34" charset="-122"/>
              </a:rPr>
              <a:t>治</a:t>
            </a:r>
            <a:r>
              <a:rPr sz="1050" spc="86" dirty="0">
                <a:latin typeface="微软雅黑" panose="020B0503020204020204" pitchFamily="34" charset="-122"/>
                <a:cs typeface="微软雅黑" panose="020B0503020204020204" pitchFamily="34" charset="-122"/>
              </a:rPr>
              <a:t>理</a:t>
            </a:r>
            <a:r>
              <a:rPr sz="1050" spc="79" dirty="0">
                <a:latin typeface="微软雅黑" panose="020B0503020204020204" pitchFamily="34" charset="-122"/>
                <a:cs typeface="微软雅黑" panose="020B0503020204020204" pitchFamily="34" charset="-122"/>
              </a:rPr>
              <a:t>效</a:t>
            </a:r>
            <a:r>
              <a:rPr sz="1050" spc="94" dirty="0">
                <a:latin typeface="微软雅黑" panose="020B0503020204020204" pitchFamily="34" charset="-122"/>
                <a:cs typeface="微软雅黑" panose="020B0503020204020204" pitchFamily="34" charset="-122"/>
              </a:rPr>
              <a:t>能</a:t>
            </a:r>
            <a:r>
              <a:rPr sz="1050" spc="79" dirty="0">
                <a:latin typeface="微软雅黑" panose="020B0503020204020204" pitchFamily="34" charset="-122"/>
                <a:cs typeface="微软雅黑" panose="020B0503020204020204" pitchFamily="34" charset="-122"/>
              </a:rPr>
              <a:t>。</a:t>
            </a:r>
            <a:r>
              <a:rPr sz="1050" spc="86" dirty="0">
                <a:latin typeface="微软雅黑" panose="020B0503020204020204" pitchFamily="34" charset="-122"/>
                <a:cs typeface="微软雅黑" panose="020B0503020204020204" pitchFamily="34" charset="-122"/>
              </a:rPr>
              <a:t>实</a:t>
            </a:r>
            <a:r>
              <a:rPr sz="1050" spc="79" dirty="0">
                <a:latin typeface="微软雅黑" panose="020B0503020204020204" pitchFamily="34" charset="-122"/>
                <a:cs typeface="微软雅黑" panose="020B0503020204020204" pitchFamily="34" charset="-122"/>
              </a:rPr>
              <a:t>现</a:t>
            </a:r>
            <a:r>
              <a:rPr sz="1050" spc="86" dirty="0">
                <a:latin typeface="微软雅黑" panose="020B0503020204020204" pitchFamily="34" charset="-122"/>
                <a:cs typeface="微软雅黑" panose="020B0503020204020204" pitchFamily="34" charset="-122"/>
              </a:rPr>
              <a:t>绿色</a:t>
            </a:r>
            <a:r>
              <a:rPr sz="1050" dirty="0">
                <a:latin typeface="微软雅黑" panose="020B0503020204020204" pitchFamily="34" charset="-122"/>
                <a:cs typeface="微软雅黑" panose="020B0503020204020204" pitchFamily="34" charset="-122"/>
              </a:rPr>
              <a:t>全</a:t>
            </a:r>
            <a:endParaRPr sz="1050">
              <a:latin typeface="微软雅黑" panose="020B0503020204020204" pitchFamily="34" charset="-122"/>
              <a:cs typeface="微软雅黑" panose="020B0503020204020204" pitchFamily="34" charset="-122"/>
            </a:endParaRPr>
          </a:p>
          <a:p>
            <a:pPr marL="9525" marR="14605" algn="just" defTabSz="685800">
              <a:lnSpc>
                <a:spcPct val="119000"/>
              </a:lnSpc>
              <a:spcBef>
                <a:spcPts val="5"/>
              </a:spcBef>
            </a:pPr>
            <a:r>
              <a:rPr sz="1050" spc="8" dirty="0">
                <a:latin typeface="微软雅黑" panose="020B0503020204020204" pitchFamily="34" charset="-122"/>
                <a:cs typeface="微软雅黑" panose="020B0503020204020204" pitchFamily="34" charset="-122"/>
              </a:rPr>
              <a:t>光通信的高宽带</a:t>
            </a:r>
            <a:r>
              <a:rPr sz="1050" spc="15" dirty="0">
                <a:latin typeface="微软雅黑" panose="020B0503020204020204" pitchFamily="34" charset="-122"/>
                <a:cs typeface="微软雅黑" panose="020B0503020204020204" pitchFamily="34" charset="-122"/>
              </a:rPr>
              <a:t>接</a:t>
            </a:r>
            <a:r>
              <a:rPr sz="1050" spc="8" dirty="0">
                <a:latin typeface="微软雅黑" panose="020B0503020204020204" pitchFamily="34" charset="-122"/>
                <a:cs typeface="微软雅黑" panose="020B0503020204020204" pitchFamily="34" charset="-122"/>
              </a:rPr>
              <a:t>入、</a:t>
            </a:r>
            <a:r>
              <a:rPr sz="1050" spc="-4" dirty="0">
                <a:latin typeface="微软雅黑" panose="020B0503020204020204" pitchFamily="34" charset="-122"/>
                <a:cs typeface="微软雅黑" panose="020B0503020204020204" pitchFamily="34" charset="-122"/>
              </a:rPr>
              <a:t>W</a:t>
            </a:r>
            <a:r>
              <a:rPr sz="1050" dirty="0">
                <a:latin typeface="微软雅黑" panose="020B0503020204020204" pitchFamily="34" charset="-122"/>
                <a:cs typeface="微软雅黑" panose="020B0503020204020204" pitchFamily="34" charset="-122"/>
              </a:rPr>
              <a:t>i- </a:t>
            </a:r>
            <a:r>
              <a:rPr sz="1050" spc="-4" dirty="0">
                <a:latin typeface="微软雅黑" panose="020B0503020204020204" pitchFamily="34" charset="-122"/>
                <a:cs typeface="微软雅黑" panose="020B0503020204020204" pitchFamily="34" charset="-122"/>
              </a:rPr>
              <a:t>F</a:t>
            </a:r>
            <a:r>
              <a:rPr sz="1050" dirty="0">
                <a:latin typeface="微软雅黑" panose="020B0503020204020204" pitchFamily="34" charset="-122"/>
                <a:cs typeface="微软雅黑" panose="020B0503020204020204" pitchFamily="34" charset="-122"/>
              </a:rPr>
              <a:t>i </a:t>
            </a:r>
            <a:r>
              <a:rPr sz="1050" spc="-146"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6</a:t>
            </a:r>
            <a:r>
              <a:rPr sz="1050" spc="4" dirty="0">
                <a:latin typeface="微软雅黑" panose="020B0503020204020204" pitchFamily="34" charset="-122"/>
                <a:cs typeface="微软雅黑" panose="020B0503020204020204" pitchFamily="34" charset="-122"/>
              </a:rPr>
              <a:t>千</a:t>
            </a:r>
            <a:r>
              <a:rPr sz="1050" dirty="0">
                <a:latin typeface="微软雅黑" panose="020B0503020204020204" pitchFamily="34" charset="-122"/>
                <a:cs typeface="微软雅黑" panose="020B0503020204020204" pitchFamily="34" charset="-122"/>
              </a:rPr>
              <a:t>兆</a:t>
            </a:r>
            <a:r>
              <a:rPr sz="1050" spc="-8" dirty="0">
                <a:latin typeface="微软雅黑" panose="020B0503020204020204" pitchFamily="34" charset="-122"/>
                <a:cs typeface="微软雅黑" panose="020B0503020204020204" pitchFamily="34" charset="-122"/>
              </a:rPr>
              <a:t>无</a:t>
            </a:r>
            <a:r>
              <a:rPr sz="1050" spc="4" dirty="0">
                <a:latin typeface="微软雅黑" panose="020B0503020204020204" pitchFamily="34" charset="-122"/>
                <a:cs typeface="微软雅黑" panose="020B0503020204020204" pitchFamily="34" charset="-122"/>
              </a:rPr>
              <a:t>线</a:t>
            </a:r>
            <a:r>
              <a:rPr sz="1050" dirty="0">
                <a:latin typeface="微软雅黑" panose="020B0503020204020204" pitchFamily="34" charset="-122"/>
                <a:cs typeface="微软雅黑" panose="020B0503020204020204" pitchFamily="34" charset="-122"/>
              </a:rPr>
              <a:t>宽</a:t>
            </a:r>
            <a:r>
              <a:rPr sz="1050" spc="-8" dirty="0">
                <a:latin typeface="微软雅黑" panose="020B0503020204020204" pitchFamily="34" charset="-122"/>
                <a:cs typeface="微软雅黑" panose="020B0503020204020204" pitchFamily="34" charset="-122"/>
              </a:rPr>
              <a:t>带</a:t>
            </a:r>
            <a:r>
              <a:rPr sz="1050" spc="4" dirty="0">
                <a:latin typeface="微软雅黑" panose="020B0503020204020204" pitchFamily="34" charset="-122"/>
                <a:cs typeface="微软雅黑" panose="020B0503020204020204" pitchFamily="34" charset="-122"/>
              </a:rPr>
              <a:t>接</a:t>
            </a:r>
            <a:r>
              <a:rPr sz="1050" spc="-4" dirty="0">
                <a:latin typeface="微软雅黑" panose="020B0503020204020204" pitchFamily="34" charset="-122"/>
                <a:cs typeface="微软雅黑" panose="020B0503020204020204" pitchFamily="34" charset="-122"/>
              </a:rPr>
              <a:t>入</a:t>
            </a:r>
            <a:r>
              <a:rPr sz="1050" dirty="0">
                <a:latin typeface="微软雅黑" panose="020B0503020204020204" pitchFamily="34" charset="-122"/>
                <a:cs typeface="微软雅黑" panose="020B0503020204020204" pitchFamily="34" charset="-122"/>
              </a:rPr>
              <a:t>、</a:t>
            </a:r>
            <a:r>
              <a:rPr sz="1050" spc="4" dirty="0">
                <a:latin typeface="微软雅黑" panose="020B0503020204020204" pitchFamily="34" charset="-122"/>
                <a:cs typeface="微软雅黑" panose="020B0503020204020204" pitchFamily="34" charset="-122"/>
              </a:rPr>
              <a:t>超</a:t>
            </a:r>
            <a:r>
              <a:rPr sz="1050" dirty="0">
                <a:latin typeface="微软雅黑" panose="020B0503020204020204" pitchFamily="34" charset="-122"/>
                <a:cs typeface="微软雅黑" panose="020B0503020204020204" pitchFamily="34" charset="-122"/>
              </a:rPr>
              <a:t> </a:t>
            </a:r>
            <a:r>
              <a:rPr sz="1050" spc="86" dirty="0">
                <a:latin typeface="微软雅黑" panose="020B0503020204020204" pitchFamily="34" charset="-122"/>
                <a:cs typeface="微软雅黑" panose="020B0503020204020204" pitchFamily="34" charset="-122"/>
              </a:rPr>
              <a:t>高</a:t>
            </a:r>
            <a:r>
              <a:rPr sz="1050" spc="79" dirty="0">
                <a:latin typeface="微软雅黑" panose="020B0503020204020204" pitchFamily="34" charset="-122"/>
                <a:cs typeface="微软雅黑" panose="020B0503020204020204" pitchFamily="34" charset="-122"/>
              </a:rPr>
              <a:t>精</a:t>
            </a:r>
            <a:r>
              <a:rPr sz="1050" spc="86" dirty="0">
                <a:latin typeface="微软雅黑" panose="020B0503020204020204" pitchFamily="34" charset="-122"/>
                <a:cs typeface="微软雅黑" panose="020B0503020204020204" pitchFamily="34" charset="-122"/>
              </a:rPr>
              <a:t>度</a:t>
            </a:r>
            <a:r>
              <a:rPr sz="1050" spc="79" dirty="0">
                <a:latin typeface="微软雅黑" panose="020B0503020204020204" pitchFamily="34" charset="-122"/>
                <a:cs typeface="微软雅黑" panose="020B0503020204020204" pitchFamily="34" charset="-122"/>
              </a:rPr>
              <a:t>无</a:t>
            </a:r>
            <a:r>
              <a:rPr sz="1050" spc="86" dirty="0">
                <a:latin typeface="微软雅黑" panose="020B0503020204020204" pitchFamily="34" charset="-122"/>
                <a:cs typeface="微软雅黑" panose="020B0503020204020204" pitchFamily="34" charset="-122"/>
              </a:rPr>
              <a:t>线</a:t>
            </a:r>
            <a:r>
              <a:rPr sz="1050" spc="79" dirty="0">
                <a:latin typeface="微软雅黑" panose="020B0503020204020204" pitchFamily="34" charset="-122"/>
                <a:cs typeface="微软雅黑" panose="020B0503020204020204" pitchFamily="34" charset="-122"/>
              </a:rPr>
              <a:t>信</a:t>
            </a:r>
            <a:r>
              <a:rPr sz="1050" spc="86" dirty="0">
                <a:latin typeface="微软雅黑" panose="020B0503020204020204" pitchFamily="34" charset="-122"/>
                <a:cs typeface="微软雅黑" panose="020B0503020204020204" pitchFamily="34" charset="-122"/>
              </a:rPr>
              <a:t>号</a:t>
            </a:r>
            <a:r>
              <a:rPr sz="1050" spc="79" dirty="0">
                <a:latin typeface="微软雅黑" panose="020B0503020204020204" pitchFamily="34" charset="-122"/>
                <a:cs typeface="微软雅黑" panose="020B0503020204020204" pitchFamily="34" charset="-122"/>
              </a:rPr>
              <a:t>感</a:t>
            </a:r>
            <a:r>
              <a:rPr sz="1050" spc="98" dirty="0">
                <a:latin typeface="微软雅黑" panose="020B0503020204020204" pitchFamily="34" charset="-122"/>
                <a:cs typeface="微软雅黑" panose="020B0503020204020204" pitchFamily="34" charset="-122"/>
              </a:rPr>
              <a:t>知</a:t>
            </a:r>
            <a:r>
              <a:rPr sz="1050" spc="90"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全 </a:t>
            </a:r>
            <a:r>
              <a:rPr sz="1050" spc="86" dirty="0">
                <a:latin typeface="微软雅黑" panose="020B0503020204020204" pitchFamily="34" charset="-122"/>
                <a:cs typeface="微软雅黑" panose="020B0503020204020204" pitchFamily="34" charset="-122"/>
              </a:rPr>
              <a:t>方</a:t>
            </a:r>
            <a:r>
              <a:rPr sz="1050" spc="79" dirty="0">
                <a:latin typeface="微软雅黑" panose="020B0503020204020204" pitchFamily="34" charset="-122"/>
                <a:cs typeface="微软雅黑" panose="020B0503020204020204" pitchFamily="34" charset="-122"/>
              </a:rPr>
              <a:t>位</a:t>
            </a:r>
            <a:r>
              <a:rPr sz="1050" spc="86" dirty="0">
                <a:latin typeface="微软雅黑" panose="020B0503020204020204" pitchFamily="34" charset="-122"/>
                <a:cs typeface="微软雅黑" panose="020B0503020204020204" pitchFamily="34" charset="-122"/>
              </a:rPr>
              <a:t>的</a:t>
            </a:r>
            <a:r>
              <a:rPr sz="1050" spc="79" dirty="0">
                <a:latin typeface="微软雅黑" panose="020B0503020204020204" pitchFamily="34" charset="-122"/>
                <a:cs typeface="微软雅黑" panose="020B0503020204020204" pitchFamily="34" charset="-122"/>
              </a:rPr>
              <a:t>社</a:t>
            </a:r>
            <a:r>
              <a:rPr sz="1050" spc="86" dirty="0">
                <a:latin typeface="微软雅黑" panose="020B0503020204020204" pitchFamily="34" charset="-122"/>
                <a:cs typeface="微软雅黑" panose="020B0503020204020204" pitchFamily="34" charset="-122"/>
              </a:rPr>
              <a:t>区</a:t>
            </a:r>
            <a:r>
              <a:rPr sz="1050" spc="79" dirty="0">
                <a:latin typeface="微软雅黑" panose="020B0503020204020204" pitchFamily="34" charset="-122"/>
                <a:cs typeface="微软雅黑" panose="020B0503020204020204" pitchFamily="34" charset="-122"/>
              </a:rPr>
              <a:t>物</a:t>
            </a:r>
            <a:r>
              <a:rPr sz="1050" spc="86" dirty="0">
                <a:latin typeface="微软雅黑" panose="020B0503020204020204" pitchFamily="34" charset="-122"/>
                <a:cs typeface="微软雅黑" panose="020B0503020204020204" pitchFamily="34" charset="-122"/>
              </a:rPr>
              <a:t>联</a:t>
            </a:r>
            <a:r>
              <a:rPr sz="1050" spc="79" dirty="0">
                <a:latin typeface="微软雅黑" panose="020B0503020204020204" pitchFamily="34" charset="-122"/>
                <a:cs typeface="微软雅黑" panose="020B0503020204020204" pitchFamily="34" charset="-122"/>
              </a:rPr>
              <a:t>网</a:t>
            </a:r>
            <a:r>
              <a:rPr sz="1050" spc="86" dirty="0">
                <a:latin typeface="微软雅黑" panose="020B0503020204020204" pitchFamily="34" charset="-122"/>
                <a:cs typeface="微软雅黑" panose="020B0503020204020204" pitchFamily="34" charset="-122"/>
              </a:rPr>
              <a:t>安全</a:t>
            </a:r>
            <a:r>
              <a:rPr sz="1050" dirty="0">
                <a:latin typeface="微软雅黑" panose="020B0503020204020204" pitchFamily="34" charset="-122"/>
                <a:cs typeface="微软雅黑" panose="020B0503020204020204" pitchFamily="34" charset="-122"/>
              </a:rPr>
              <a:t>体 系。</a:t>
            </a:r>
            <a:endParaRPr sz="1050">
              <a:latin typeface="微软雅黑" panose="020B0503020204020204" pitchFamily="34" charset="-122"/>
              <a:cs typeface="微软雅黑" panose="020B0503020204020204" pitchFamily="34" charset="-122"/>
            </a:endParaRPr>
          </a:p>
        </p:txBody>
      </p:sp>
      <p:sp>
        <p:nvSpPr>
          <p:cNvPr id="16" name="object 16"/>
          <p:cNvSpPr/>
          <p:nvPr/>
        </p:nvSpPr>
        <p:spPr>
          <a:xfrm>
            <a:off x="177196" y="3809484"/>
            <a:ext cx="1602764" cy="1175208"/>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17" name="object 17"/>
          <p:cNvSpPr/>
          <p:nvPr/>
        </p:nvSpPr>
        <p:spPr>
          <a:xfrm>
            <a:off x="1872559" y="3809484"/>
            <a:ext cx="1603907" cy="1175208"/>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18" name="object 18"/>
          <p:cNvSpPr/>
          <p:nvPr/>
        </p:nvSpPr>
        <p:spPr>
          <a:xfrm>
            <a:off x="3651375" y="3815201"/>
            <a:ext cx="1602764" cy="1182067"/>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9" name="object 19"/>
          <p:cNvSpPr/>
          <p:nvPr/>
        </p:nvSpPr>
        <p:spPr>
          <a:xfrm>
            <a:off x="7257024" y="3790050"/>
            <a:ext cx="1602764" cy="1194642"/>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20" name="object 20"/>
          <p:cNvSpPr/>
          <p:nvPr/>
        </p:nvSpPr>
        <p:spPr>
          <a:xfrm>
            <a:off x="5429050" y="3790050"/>
            <a:ext cx="1602764" cy="1194642"/>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grpSp>
        <p:nvGrpSpPr>
          <p:cNvPr id="21" name="组合 20"/>
          <p:cNvGrpSpPr/>
          <p:nvPr/>
        </p:nvGrpSpPr>
        <p:grpSpPr bwMode="auto">
          <a:xfrm>
            <a:off x="596" y="114914"/>
            <a:ext cx="521498" cy="379813"/>
            <a:chOff x="0" y="0"/>
            <a:chExt cx="694944" cy="624651"/>
          </a:xfrm>
        </p:grpSpPr>
        <p:sp>
          <p:nvSpPr>
            <p:cNvPr id="22"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p>
          </p:txBody>
        </p:sp>
        <p:sp>
          <p:nvSpPr>
            <p:cNvPr id="2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65870" y="3746608"/>
            <a:ext cx="1314678" cy="1318489"/>
          </a:xfrm>
          <a:custGeom>
            <a:avLst/>
            <a:gdLst/>
            <a:ahLst/>
            <a:cxnLst/>
            <a:rect l="l" t="t" r="r" b="b"/>
            <a:pathLst>
              <a:path w="1752600" h="1757679">
                <a:moveTo>
                  <a:pt x="876300" y="0"/>
                </a:moveTo>
                <a:lnTo>
                  <a:pt x="804425" y="2912"/>
                </a:lnTo>
                <a:lnTo>
                  <a:pt x="734152" y="11498"/>
                </a:lnTo>
                <a:lnTo>
                  <a:pt x="665705" y="25531"/>
                </a:lnTo>
                <a:lnTo>
                  <a:pt x="599309" y="44787"/>
                </a:lnTo>
                <a:lnTo>
                  <a:pt x="535191" y="69038"/>
                </a:lnTo>
                <a:lnTo>
                  <a:pt x="473576" y="98059"/>
                </a:lnTo>
                <a:lnTo>
                  <a:pt x="414689" y="131623"/>
                </a:lnTo>
                <a:lnTo>
                  <a:pt x="358755" y="169505"/>
                </a:lnTo>
                <a:lnTo>
                  <a:pt x="306001" y="211478"/>
                </a:lnTo>
                <a:lnTo>
                  <a:pt x="256651" y="257317"/>
                </a:lnTo>
                <a:lnTo>
                  <a:pt x="210931" y="306796"/>
                </a:lnTo>
                <a:lnTo>
                  <a:pt x="169066" y="359688"/>
                </a:lnTo>
                <a:lnTo>
                  <a:pt x="131282" y="415767"/>
                </a:lnTo>
                <a:lnTo>
                  <a:pt x="97805" y="474808"/>
                </a:lnTo>
                <a:lnTo>
                  <a:pt x="68859" y="536584"/>
                </a:lnTo>
                <a:lnTo>
                  <a:pt x="44671" y="600870"/>
                </a:lnTo>
                <a:lnTo>
                  <a:pt x="25465" y="667439"/>
                </a:lnTo>
                <a:lnTo>
                  <a:pt x="11468" y="736065"/>
                </a:lnTo>
                <a:lnTo>
                  <a:pt x="2904" y="806523"/>
                </a:lnTo>
                <a:lnTo>
                  <a:pt x="0" y="878585"/>
                </a:lnTo>
                <a:lnTo>
                  <a:pt x="2904" y="950643"/>
                </a:lnTo>
                <a:lnTo>
                  <a:pt x="11468" y="1021097"/>
                </a:lnTo>
                <a:lnTo>
                  <a:pt x="25465" y="1089720"/>
                </a:lnTo>
                <a:lnTo>
                  <a:pt x="44671" y="1156286"/>
                </a:lnTo>
                <a:lnTo>
                  <a:pt x="68859" y="1220571"/>
                </a:lnTo>
                <a:lnTo>
                  <a:pt x="97805" y="1282346"/>
                </a:lnTo>
                <a:lnTo>
                  <a:pt x="131282" y="1341387"/>
                </a:lnTo>
                <a:lnTo>
                  <a:pt x="169066" y="1397467"/>
                </a:lnTo>
                <a:lnTo>
                  <a:pt x="210931" y="1450360"/>
                </a:lnTo>
                <a:lnTo>
                  <a:pt x="256651" y="1499839"/>
                </a:lnTo>
                <a:lnTo>
                  <a:pt x="306001" y="1545680"/>
                </a:lnTo>
                <a:lnTo>
                  <a:pt x="358755" y="1587655"/>
                </a:lnTo>
                <a:lnTo>
                  <a:pt x="414689" y="1625539"/>
                </a:lnTo>
                <a:lnTo>
                  <a:pt x="473576" y="1659105"/>
                </a:lnTo>
                <a:lnTo>
                  <a:pt x="535191" y="1688128"/>
                </a:lnTo>
                <a:lnTo>
                  <a:pt x="599309" y="1712381"/>
                </a:lnTo>
                <a:lnTo>
                  <a:pt x="665705" y="1731637"/>
                </a:lnTo>
                <a:lnTo>
                  <a:pt x="734152" y="1745672"/>
                </a:lnTo>
                <a:lnTo>
                  <a:pt x="804425" y="1754259"/>
                </a:lnTo>
                <a:lnTo>
                  <a:pt x="876300" y="1757171"/>
                </a:lnTo>
                <a:lnTo>
                  <a:pt x="948174" y="1754259"/>
                </a:lnTo>
                <a:lnTo>
                  <a:pt x="1018447" y="1745672"/>
                </a:lnTo>
                <a:lnTo>
                  <a:pt x="1086894" y="1731637"/>
                </a:lnTo>
                <a:lnTo>
                  <a:pt x="1153290" y="1712381"/>
                </a:lnTo>
                <a:lnTo>
                  <a:pt x="1217408" y="1688128"/>
                </a:lnTo>
                <a:lnTo>
                  <a:pt x="1279023" y="1659105"/>
                </a:lnTo>
                <a:lnTo>
                  <a:pt x="1337910" y="1625539"/>
                </a:lnTo>
                <a:lnTo>
                  <a:pt x="1393844" y="1587655"/>
                </a:lnTo>
                <a:lnTo>
                  <a:pt x="1446598" y="1545680"/>
                </a:lnTo>
                <a:lnTo>
                  <a:pt x="1495948" y="1499839"/>
                </a:lnTo>
                <a:lnTo>
                  <a:pt x="1541668" y="1450360"/>
                </a:lnTo>
                <a:lnTo>
                  <a:pt x="1583533" y="1397467"/>
                </a:lnTo>
                <a:lnTo>
                  <a:pt x="1621317" y="1341387"/>
                </a:lnTo>
                <a:lnTo>
                  <a:pt x="1654794" y="1282346"/>
                </a:lnTo>
                <a:lnTo>
                  <a:pt x="1683740" y="1220571"/>
                </a:lnTo>
                <a:lnTo>
                  <a:pt x="1707928" y="1156286"/>
                </a:lnTo>
                <a:lnTo>
                  <a:pt x="1727134" y="1089720"/>
                </a:lnTo>
                <a:lnTo>
                  <a:pt x="1741131" y="1021097"/>
                </a:lnTo>
                <a:lnTo>
                  <a:pt x="1749695" y="950643"/>
                </a:lnTo>
                <a:lnTo>
                  <a:pt x="1752600" y="878585"/>
                </a:lnTo>
                <a:lnTo>
                  <a:pt x="1749695" y="806523"/>
                </a:lnTo>
                <a:lnTo>
                  <a:pt x="1741131" y="736065"/>
                </a:lnTo>
                <a:lnTo>
                  <a:pt x="1727134" y="667439"/>
                </a:lnTo>
                <a:lnTo>
                  <a:pt x="1707928" y="600870"/>
                </a:lnTo>
                <a:lnTo>
                  <a:pt x="1683740" y="536584"/>
                </a:lnTo>
                <a:lnTo>
                  <a:pt x="1654794" y="474808"/>
                </a:lnTo>
                <a:lnTo>
                  <a:pt x="1621317" y="415767"/>
                </a:lnTo>
                <a:lnTo>
                  <a:pt x="1583533" y="359688"/>
                </a:lnTo>
                <a:lnTo>
                  <a:pt x="1541668" y="306796"/>
                </a:lnTo>
                <a:lnTo>
                  <a:pt x="1495948" y="257317"/>
                </a:lnTo>
                <a:lnTo>
                  <a:pt x="1446598" y="211478"/>
                </a:lnTo>
                <a:lnTo>
                  <a:pt x="1393844" y="169505"/>
                </a:lnTo>
                <a:lnTo>
                  <a:pt x="1337910" y="131623"/>
                </a:lnTo>
                <a:lnTo>
                  <a:pt x="1279023" y="98059"/>
                </a:lnTo>
                <a:lnTo>
                  <a:pt x="1217408" y="69038"/>
                </a:lnTo>
                <a:lnTo>
                  <a:pt x="1153290" y="44787"/>
                </a:lnTo>
                <a:lnTo>
                  <a:pt x="1086894" y="25531"/>
                </a:lnTo>
                <a:lnTo>
                  <a:pt x="1018447" y="11498"/>
                </a:lnTo>
                <a:lnTo>
                  <a:pt x="948174" y="2912"/>
                </a:lnTo>
                <a:lnTo>
                  <a:pt x="876300" y="0"/>
                </a:lnTo>
                <a:close/>
              </a:path>
            </a:pathLst>
          </a:custGeom>
          <a:solidFill>
            <a:srgbClr val="385622"/>
          </a:solidFill>
        </p:spPr>
        <p:txBody>
          <a:bodyPr wrap="square" lIns="0" tIns="0" rIns="0" bIns="0" rtlCol="0"/>
          <a:lstStyle/>
          <a:p>
            <a:pPr defTabSz="685800"/>
            <a:endParaRPr sz="1350">
              <a:latin typeface="Calibri" panose="020F0502020204030204"/>
            </a:endParaRPr>
          </a:p>
        </p:txBody>
      </p:sp>
      <p:sp>
        <p:nvSpPr>
          <p:cNvPr id="3" name="object 3"/>
          <p:cNvSpPr txBox="1"/>
          <p:nvPr/>
        </p:nvSpPr>
        <p:spPr>
          <a:xfrm>
            <a:off x="6476314" y="4167602"/>
            <a:ext cx="895982" cy="507255"/>
          </a:xfrm>
          <a:prstGeom prst="rect">
            <a:avLst/>
          </a:prstGeom>
        </p:spPr>
        <p:txBody>
          <a:bodyPr vert="horz" wrap="square" lIns="0" tIns="0" rIns="0" bIns="0" rtlCol="0">
            <a:spAutoFit/>
          </a:bodyPr>
          <a:lstStyle/>
          <a:p>
            <a:pPr marL="8890" marR="3810" algn="ctr" defTabSz="685800">
              <a:lnSpc>
                <a:spcPct val="101000"/>
              </a:lnSpc>
            </a:pPr>
            <a:r>
              <a:rPr sz="1090" spc="8" dirty="0">
                <a:latin typeface="微软雅黑" panose="020B0503020204020204" pitchFamily="34" charset="-122"/>
                <a:cs typeface="微软雅黑" panose="020B0503020204020204" pitchFamily="34" charset="-122"/>
              </a:rPr>
              <a:t>GP</a:t>
            </a:r>
            <a:r>
              <a:rPr sz="1090" dirty="0">
                <a:latin typeface="微软雅黑" panose="020B0503020204020204" pitchFamily="34" charset="-122"/>
                <a:cs typeface="微软雅黑" panose="020B0503020204020204" pitchFamily="34" charset="-122"/>
              </a:rPr>
              <a:t>O</a:t>
            </a:r>
            <a:r>
              <a:rPr sz="1090" spc="8" dirty="0">
                <a:latin typeface="微软雅黑" panose="020B0503020204020204" pitchFamily="34" charset="-122"/>
                <a:cs typeface="微软雅黑" panose="020B0503020204020204" pitchFamily="34" charset="-122"/>
              </a:rPr>
              <a:t>N 是全球 发展最快的光 接入技术</a:t>
            </a:r>
            <a:endParaRPr sz="1090">
              <a:latin typeface="微软雅黑" panose="020B0503020204020204" pitchFamily="34" charset="-122"/>
              <a:cs typeface="微软雅黑" panose="020B0503020204020204" pitchFamily="34" charset="-122"/>
            </a:endParaRPr>
          </a:p>
        </p:txBody>
      </p:sp>
      <p:sp>
        <p:nvSpPr>
          <p:cNvPr id="4" name="object 4"/>
          <p:cNvSpPr/>
          <p:nvPr/>
        </p:nvSpPr>
        <p:spPr>
          <a:xfrm>
            <a:off x="7818333" y="1840896"/>
            <a:ext cx="1023163" cy="1040311"/>
          </a:xfrm>
          <a:custGeom>
            <a:avLst/>
            <a:gdLst/>
            <a:ahLst/>
            <a:cxnLst/>
            <a:rect l="l" t="t" r="r" b="b"/>
            <a:pathLst>
              <a:path w="1363979" h="1386839">
                <a:moveTo>
                  <a:pt x="681990" y="0"/>
                </a:moveTo>
                <a:lnTo>
                  <a:pt x="626052" y="2299"/>
                </a:lnTo>
                <a:lnTo>
                  <a:pt x="571360" y="9077"/>
                </a:lnTo>
                <a:lnTo>
                  <a:pt x="518090" y="20156"/>
                </a:lnTo>
                <a:lnTo>
                  <a:pt x="466417" y="35356"/>
                </a:lnTo>
                <a:lnTo>
                  <a:pt x="416516" y="54500"/>
                </a:lnTo>
                <a:lnTo>
                  <a:pt x="368563" y="77409"/>
                </a:lnTo>
                <a:lnTo>
                  <a:pt x="322733" y="103904"/>
                </a:lnTo>
                <a:lnTo>
                  <a:pt x="279202" y="133807"/>
                </a:lnTo>
                <a:lnTo>
                  <a:pt x="238146" y="166938"/>
                </a:lnTo>
                <a:lnTo>
                  <a:pt x="199739" y="203120"/>
                </a:lnTo>
                <a:lnTo>
                  <a:pt x="164157" y="242174"/>
                </a:lnTo>
                <a:lnTo>
                  <a:pt x="131576" y="283921"/>
                </a:lnTo>
                <a:lnTo>
                  <a:pt x="102170" y="328182"/>
                </a:lnTo>
                <a:lnTo>
                  <a:pt x="76116" y="374780"/>
                </a:lnTo>
                <a:lnTo>
                  <a:pt x="53590" y="423535"/>
                </a:lnTo>
                <a:lnTo>
                  <a:pt x="34765" y="474268"/>
                </a:lnTo>
                <a:lnTo>
                  <a:pt x="19818" y="526802"/>
                </a:lnTo>
                <a:lnTo>
                  <a:pt x="8925" y="580958"/>
                </a:lnTo>
                <a:lnTo>
                  <a:pt x="2260" y="636556"/>
                </a:lnTo>
                <a:lnTo>
                  <a:pt x="0" y="693420"/>
                </a:lnTo>
                <a:lnTo>
                  <a:pt x="2260" y="750283"/>
                </a:lnTo>
                <a:lnTo>
                  <a:pt x="8925" y="805881"/>
                </a:lnTo>
                <a:lnTo>
                  <a:pt x="19818" y="860037"/>
                </a:lnTo>
                <a:lnTo>
                  <a:pt x="34765" y="912571"/>
                </a:lnTo>
                <a:lnTo>
                  <a:pt x="53590" y="963304"/>
                </a:lnTo>
                <a:lnTo>
                  <a:pt x="76116" y="1012059"/>
                </a:lnTo>
                <a:lnTo>
                  <a:pt x="102170" y="1058657"/>
                </a:lnTo>
                <a:lnTo>
                  <a:pt x="131576" y="1102918"/>
                </a:lnTo>
                <a:lnTo>
                  <a:pt x="164157" y="1144665"/>
                </a:lnTo>
                <a:lnTo>
                  <a:pt x="199739" y="1183719"/>
                </a:lnTo>
                <a:lnTo>
                  <a:pt x="238146" y="1219901"/>
                </a:lnTo>
                <a:lnTo>
                  <a:pt x="279202" y="1253032"/>
                </a:lnTo>
                <a:lnTo>
                  <a:pt x="322733" y="1282935"/>
                </a:lnTo>
                <a:lnTo>
                  <a:pt x="368563" y="1309430"/>
                </a:lnTo>
                <a:lnTo>
                  <a:pt x="416516" y="1332339"/>
                </a:lnTo>
                <a:lnTo>
                  <a:pt x="466417" y="1351483"/>
                </a:lnTo>
                <a:lnTo>
                  <a:pt x="518090" y="1366683"/>
                </a:lnTo>
                <a:lnTo>
                  <a:pt x="571360" y="1377762"/>
                </a:lnTo>
                <a:lnTo>
                  <a:pt x="626052" y="1384540"/>
                </a:lnTo>
                <a:lnTo>
                  <a:pt x="681990" y="1386840"/>
                </a:lnTo>
                <a:lnTo>
                  <a:pt x="737927" y="1384540"/>
                </a:lnTo>
                <a:lnTo>
                  <a:pt x="792619" y="1377762"/>
                </a:lnTo>
                <a:lnTo>
                  <a:pt x="845889" y="1366683"/>
                </a:lnTo>
                <a:lnTo>
                  <a:pt x="897562" y="1351483"/>
                </a:lnTo>
                <a:lnTo>
                  <a:pt x="947463" y="1332339"/>
                </a:lnTo>
                <a:lnTo>
                  <a:pt x="995416" y="1309430"/>
                </a:lnTo>
                <a:lnTo>
                  <a:pt x="1041246" y="1282935"/>
                </a:lnTo>
                <a:lnTo>
                  <a:pt x="1084777" y="1253032"/>
                </a:lnTo>
                <a:lnTo>
                  <a:pt x="1125833" y="1219901"/>
                </a:lnTo>
                <a:lnTo>
                  <a:pt x="1164240" y="1183719"/>
                </a:lnTo>
                <a:lnTo>
                  <a:pt x="1199822" y="1144665"/>
                </a:lnTo>
                <a:lnTo>
                  <a:pt x="1232403" y="1102918"/>
                </a:lnTo>
                <a:lnTo>
                  <a:pt x="1261809" y="1058657"/>
                </a:lnTo>
                <a:lnTo>
                  <a:pt x="1287863" y="1012059"/>
                </a:lnTo>
                <a:lnTo>
                  <a:pt x="1310389" y="963304"/>
                </a:lnTo>
                <a:lnTo>
                  <a:pt x="1329214" y="912571"/>
                </a:lnTo>
                <a:lnTo>
                  <a:pt x="1344161" y="860037"/>
                </a:lnTo>
                <a:lnTo>
                  <a:pt x="1355054" y="805881"/>
                </a:lnTo>
                <a:lnTo>
                  <a:pt x="1361719" y="750283"/>
                </a:lnTo>
                <a:lnTo>
                  <a:pt x="1363980" y="693420"/>
                </a:lnTo>
                <a:lnTo>
                  <a:pt x="1361719" y="636556"/>
                </a:lnTo>
                <a:lnTo>
                  <a:pt x="1355054" y="580958"/>
                </a:lnTo>
                <a:lnTo>
                  <a:pt x="1344161" y="526802"/>
                </a:lnTo>
                <a:lnTo>
                  <a:pt x="1329214" y="474268"/>
                </a:lnTo>
                <a:lnTo>
                  <a:pt x="1310389" y="423535"/>
                </a:lnTo>
                <a:lnTo>
                  <a:pt x="1287863" y="374780"/>
                </a:lnTo>
                <a:lnTo>
                  <a:pt x="1261809" y="328182"/>
                </a:lnTo>
                <a:lnTo>
                  <a:pt x="1232403" y="283921"/>
                </a:lnTo>
                <a:lnTo>
                  <a:pt x="1199822" y="242174"/>
                </a:lnTo>
                <a:lnTo>
                  <a:pt x="1164240" y="203120"/>
                </a:lnTo>
                <a:lnTo>
                  <a:pt x="1125833" y="166938"/>
                </a:lnTo>
                <a:lnTo>
                  <a:pt x="1084777" y="133807"/>
                </a:lnTo>
                <a:lnTo>
                  <a:pt x="1041246" y="103904"/>
                </a:lnTo>
                <a:lnTo>
                  <a:pt x="995416" y="77409"/>
                </a:lnTo>
                <a:lnTo>
                  <a:pt x="947463" y="54500"/>
                </a:lnTo>
                <a:lnTo>
                  <a:pt x="897562" y="35356"/>
                </a:lnTo>
                <a:lnTo>
                  <a:pt x="845889" y="20156"/>
                </a:lnTo>
                <a:lnTo>
                  <a:pt x="792619" y="9077"/>
                </a:lnTo>
                <a:lnTo>
                  <a:pt x="737927" y="2299"/>
                </a:lnTo>
                <a:lnTo>
                  <a:pt x="681990" y="0"/>
                </a:lnTo>
                <a:close/>
              </a:path>
            </a:pathLst>
          </a:custGeom>
          <a:solidFill>
            <a:srgbClr val="1F3863"/>
          </a:solidFill>
        </p:spPr>
        <p:txBody>
          <a:bodyPr wrap="square" lIns="0" tIns="0" rIns="0" bIns="0" rtlCol="0"/>
          <a:lstStyle/>
          <a:p>
            <a:pPr defTabSz="685800"/>
            <a:endParaRPr sz="1350">
              <a:latin typeface="Calibri" panose="020F0502020204030204"/>
            </a:endParaRPr>
          </a:p>
        </p:txBody>
      </p:sp>
      <p:sp>
        <p:nvSpPr>
          <p:cNvPr id="5" name="object 5"/>
          <p:cNvSpPr/>
          <p:nvPr/>
        </p:nvSpPr>
        <p:spPr>
          <a:xfrm>
            <a:off x="7818333" y="1840896"/>
            <a:ext cx="1023163" cy="1040311"/>
          </a:xfrm>
          <a:custGeom>
            <a:avLst/>
            <a:gdLst/>
            <a:ahLst/>
            <a:cxnLst/>
            <a:rect l="l" t="t" r="r" b="b"/>
            <a:pathLst>
              <a:path w="1363979" h="1386839">
                <a:moveTo>
                  <a:pt x="0" y="693420"/>
                </a:moveTo>
                <a:lnTo>
                  <a:pt x="2260" y="636556"/>
                </a:lnTo>
                <a:lnTo>
                  <a:pt x="8925" y="580958"/>
                </a:lnTo>
                <a:lnTo>
                  <a:pt x="19818" y="526802"/>
                </a:lnTo>
                <a:lnTo>
                  <a:pt x="34765" y="474268"/>
                </a:lnTo>
                <a:lnTo>
                  <a:pt x="53590" y="423535"/>
                </a:lnTo>
                <a:lnTo>
                  <a:pt x="76116" y="374780"/>
                </a:lnTo>
                <a:lnTo>
                  <a:pt x="102170" y="328182"/>
                </a:lnTo>
                <a:lnTo>
                  <a:pt x="131576" y="283921"/>
                </a:lnTo>
                <a:lnTo>
                  <a:pt x="164157" y="242174"/>
                </a:lnTo>
                <a:lnTo>
                  <a:pt x="199739" y="203120"/>
                </a:lnTo>
                <a:lnTo>
                  <a:pt x="238146" y="166938"/>
                </a:lnTo>
                <a:lnTo>
                  <a:pt x="279202" y="133807"/>
                </a:lnTo>
                <a:lnTo>
                  <a:pt x="322733" y="103904"/>
                </a:lnTo>
                <a:lnTo>
                  <a:pt x="368563" y="77409"/>
                </a:lnTo>
                <a:lnTo>
                  <a:pt x="416516" y="54500"/>
                </a:lnTo>
                <a:lnTo>
                  <a:pt x="466417" y="35356"/>
                </a:lnTo>
                <a:lnTo>
                  <a:pt x="518090" y="20156"/>
                </a:lnTo>
                <a:lnTo>
                  <a:pt x="571360" y="9077"/>
                </a:lnTo>
                <a:lnTo>
                  <a:pt x="626052" y="2299"/>
                </a:lnTo>
                <a:lnTo>
                  <a:pt x="681990" y="0"/>
                </a:lnTo>
                <a:lnTo>
                  <a:pt x="737927" y="2299"/>
                </a:lnTo>
                <a:lnTo>
                  <a:pt x="792619" y="9077"/>
                </a:lnTo>
                <a:lnTo>
                  <a:pt x="845889" y="20156"/>
                </a:lnTo>
                <a:lnTo>
                  <a:pt x="897562" y="35356"/>
                </a:lnTo>
                <a:lnTo>
                  <a:pt x="947463" y="54500"/>
                </a:lnTo>
                <a:lnTo>
                  <a:pt x="995416" y="77409"/>
                </a:lnTo>
                <a:lnTo>
                  <a:pt x="1041246" y="103904"/>
                </a:lnTo>
                <a:lnTo>
                  <a:pt x="1084777" y="133807"/>
                </a:lnTo>
                <a:lnTo>
                  <a:pt x="1125833" y="166938"/>
                </a:lnTo>
                <a:lnTo>
                  <a:pt x="1164240" y="203120"/>
                </a:lnTo>
                <a:lnTo>
                  <a:pt x="1199822" y="242174"/>
                </a:lnTo>
                <a:lnTo>
                  <a:pt x="1232403" y="283921"/>
                </a:lnTo>
                <a:lnTo>
                  <a:pt x="1261809" y="328182"/>
                </a:lnTo>
                <a:lnTo>
                  <a:pt x="1287863" y="374780"/>
                </a:lnTo>
                <a:lnTo>
                  <a:pt x="1310389" y="423535"/>
                </a:lnTo>
                <a:lnTo>
                  <a:pt x="1329214" y="474268"/>
                </a:lnTo>
                <a:lnTo>
                  <a:pt x="1344161" y="526802"/>
                </a:lnTo>
                <a:lnTo>
                  <a:pt x="1355054" y="580958"/>
                </a:lnTo>
                <a:lnTo>
                  <a:pt x="1361719" y="636556"/>
                </a:lnTo>
                <a:lnTo>
                  <a:pt x="1363980" y="693420"/>
                </a:lnTo>
                <a:lnTo>
                  <a:pt x="1361719" y="750283"/>
                </a:lnTo>
                <a:lnTo>
                  <a:pt x="1355054" y="805881"/>
                </a:lnTo>
                <a:lnTo>
                  <a:pt x="1344161" y="860037"/>
                </a:lnTo>
                <a:lnTo>
                  <a:pt x="1329214" y="912571"/>
                </a:lnTo>
                <a:lnTo>
                  <a:pt x="1310389" y="963304"/>
                </a:lnTo>
                <a:lnTo>
                  <a:pt x="1287863" y="1012059"/>
                </a:lnTo>
                <a:lnTo>
                  <a:pt x="1261809" y="1058657"/>
                </a:lnTo>
                <a:lnTo>
                  <a:pt x="1232403" y="1102918"/>
                </a:lnTo>
                <a:lnTo>
                  <a:pt x="1199822" y="1144665"/>
                </a:lnTo>
                <a:lnTo>
                  <a:pt x="1164240" y="1183719"/>
                </a:lnTo>
                <a:lnTo>
                  <a:pt x="1125833" y="1219901"/>
                </a:lnTo>
                <a:lnTo>
                  <a:pt x="1084777" y="1253032"/>
                </a:lnTo>
                <a:lnTo>
                  <a:pt x="1041246" y="1282935"/>
                </a:lnTo>
                <a:lnTo>
                  <a:pt x="995416" y="1309430"/>
                </a:lnTo>
                <a:lnTo>
                  <a:pt x="947463" y="1332339"/>
                </a:lnTo>
                <a:lnTo>
                  <a:pt x="897562" y="1351483"/>
                </a:lnTo>
                <a:lnTo>
                  <a:pt x="845889" y="1366683"/>
                </a:lnTo>
                <a:lnTo>
                  <a:pt x="792619" y="1377762"/>
                </a:lnTo>
                <a:lnTo>
                  <a:pt x="737927" y="1384540"/>
                </a:lnTo>
                <a:lnTo>
                  <a:pt x="681990" y="1386840"/>
                </a:lnTo>
                <a:lnTo>
                  <a:pt x="626052" y="1384540"/>
                </a:lnTo>
                <a:lnTo>
                  <a:pt x="571360" y="1377762"/>
                </a:lnTo>
                <a:lnTo>
                  <a:pt x="518090" y="1366683"/>
                </a:lnTo>
                <a:lnTo>
                  <a:pt x="466417" y="1351483"/>
                </a:lnTo>
                <a:lnTo>
                  <a:pt x="416516" y="1332339"/>
                </a:lnTo>
                <a:lnTo>
                  <a:pt x="368563" y="1309430"/>
                </a:lnTo>
                <a:lnTo>
                  <a:pt x="322733" y="1282935"/>
                </a:lnTo>
                <a:lnTo>
                  <a:pt x="279202" y="1253032"/>
                </a:lnTo>
                <a:lnTo>
                  <a:pt x="238146" y="1219901"/>
                </a:lnTo>
                <a:lnTo>
                  <a:pt x="199739" y="1183719"/>
                </a:lnTo>
                <a:lnTo>
                  <a:pt x="164157" y="1144665"/>
                </a:lnTo>
                <a:lnTo>
                  <a:pt x="131576" y="1102918"/>
                </a:lnTo>
                <a:lnTo>
                  <a:pt x="102170" y="1058657"/>
                </a:lnTo>
                <a:lnTo>
                  <a:pt x="76116" y="1012059"/>
                </a:lnTo>
                <a:lnTo>
                  <a:pt x="53590" y="963304"/>
                </a:lnTo>
                <a:lnTo>
                  <a:pt x="34765" y="912571"/>
                </a:lnTo>
                <a:lnTo>
                  <a:pt x="19818" y="860037"/>
                </a:lnTo>
                <a:lnTo>
                  <a:pt x="8925" y="805881"/>
                </a:lnTo>
                <a:lnTo>
                  <a:pt x="2260" y="750283"/>
                </a:lnTo>
                <a:lnTo>
                  <a:pt x="0" y="693420"/>
                </a:lnTo>
                <a:close/>
              </a:path>
            </a:pathLst>
          </a:custGeom>
          <a:ln w="9525">
            <a:solidFill>
              <a:srgbClr val="3B3B3B"/>
            </a:solidFill>
          </a:ln>
        </p:spPr>
        <p:txBody>
          <a:bodyPr wrap="square" lIns="0" tIns="0" rIns="0" bIns="0" rtlCol="0"/>
          <a:lstStyle/>
          <a:p>
            <a:pPr defTabSz="685800"/>
            <a:endParaRPr sz="1350">
              <a:latin typeface="Calibri" panose="020F0502020204030204"/>
            </a:endParaRPr>
          </a:p>
        </p:txBody>
      </p:sp>
      <p:sp>
        <p:nvSpPr>
          <p:cNvPr id="6" name="object 6"/>
          <p:cNvSpPr txBox="1"/>
          <p:nvPr/>
        </p:nvSpPr>
        <p:spPr>
          <a:xfrm>
            <a:off x="7972761" y="2122439"/>
            <a:ext cx="717833" cy="505588"/>
          </a:xfrm>
          <a:prstGeom prst="rect">
            <a:avLst/>
          </a:prstGeom>
        </p:spPr>
        <p:txBody>
          <a:bodyPr vert="horz" wrap="square" lIns="0" tIns="0" rIns="0" bIns="0" rtlCol="0">
            <a:spAutoFit/>
          </a:bodyPr>
          <a:lstStyle/>
          <a:p>
            <a:pPr algn="ctr" defTabSz="685800"/>
            <a:r>
              <a:rPr sz="1090" dirty="0">
                <a:latin typeface="微软雅黑" panose="020B0503020204020204" pitchFamily="34" charset="-122"/>
                <a:cs typeface="微软雅黑" panose="020B0503020204020204" pitchFamily="34" charset="-122"/>
              </a:rPr>
              <a:t>&gt;</a:t>
            </a:r>
            <a:r>
              <a:rPr sz="1090" spc="4" dirty="0">
                <a:latin typeface="微软雅黑" panose="020B0503020204020204" pitchFamily="34" charset="-122"/>
                <a:cs typeface="微软雅黑" panose="020B0503020204020204" pitchFamily="34" charset="-122"/>
              </a:rPr>
              <a:t>100</a:t>
            </a:r>
            <a:r>
              <a:rPr sz="1090" spc="8" dirty="0">
                <a:latin typeface="微软雅黑" panose="020B0503020204020204" pitchFamily="34" charset="-122"/>
                <a:cs typeface="微软雅黑" panose="020B0503020204020204" pitchFamily="34" charset="-122"/>
              </a:rPr>
              <a:t>M </a:t>
            </a:r>
            <a:r>
              <a:rPr sz="1090" spc="4" dirty="0">
                <a:latin typeface="微软雅黑" panose="020B0503020204020204" pitchFamily="34" charset="-122"/>
                <a:cs typeface="微软雅黑" panose="020B0503020204020204" pitchFamily="34" charset="-122"/>
              </a:rPr>
              <a:t>/</a:t>
            </a:r>
            <a:endParaRPr sz="1090">
              <a:latin typeface="微软雅黑" panose="020B0503020204020204" pitchFamily="34" charset="-122"/>
              <a:cs typeface="微软雅黑" panose="020B0503020204020204" pitchFamily="34" charset="-122"/>
            </a:endParaRPr>
          </a:p>
          <a:p>
            <a:pPr marL="9525" marR="3810" algn="ctr" defTabSz="685800">
              <a:lnSpc>
                <a:spcPct val="101000"/>
              </a:lnSpc>
              <a:spcBef>
                <a:spcPts val="10"/>
              </a:spcBef>
            </a:pPr>
            <a:r>
              <a:rPr sz="1090" spc="8" dirty="0">
                <a:latin typeface="微软雅黑" panose="020B0503020204020204" pitchFamily="34" charset="-122"/>
                <a:cs typeface="微软雅黑" panose="020B0503020204020204" pitchFamily="34" charset="-122"/>
              </a:rPr>
              <a:t>用户连接速 率</a:t>
            </a:r>
            <a:endParaRPr sz="1090">
              <a:latin typeface="微软雅黑" panose="020B0503020204020204" pitchFamily="34" charset="-122"/>
              <a:cs typeface="微软雅黑" panose="020B0503020204020204" pitchFamily="34" charset="-122"/>
            </a:endParaRPr>
          </a:p>
        </p:txBody>
      </p:sp>
      <p:sp>
        <p:nvSpPr>
          <p:cNvPr id="7" name="object 7"/>
          <p:cNvSpPr/>
          <p:nvPr/>
        </p:nvSpPr>
        <p:spPr>
          <a:xfrm>
            <a:off x="7387349" y="2925792"/>
            <a:ext cx="1224651" cy="1197024"/>
          </a:xfrm>
          <a:custGeom>
            <a:avLst/>
            <a:gdLst/>
            <a:ahLst/>
            <a:cxnLst/>
            <a:rect l="l" t="t" r="r" b="b"/>
            <a:pathLst>
              <a:path w="1632584" h="1595754">
                <a:moveTo>
                  <a:pt x="816101" y="0"/>
                </a:moveTo>
                <a:lnTo>
                  <a:pt x="749168" y="2645"/>
                </a:lnTo>
                <a:lnTo>
                  <a:pt x="683725" y="10443"/>
                </a:lnTo>
                <a:lnTo>
                  <a:pt x="619982" y="23189"/>
                </a:lnTo>
                <a:lnTo>
                  <a:pt x="558149" y="40678"/>
                </a:lnTo>
                <a:lnTo>
                  <a:pt x="498437" y="62704"/>
                </a:lnTo>
                <a:lnTo>
                  <a:pt x="441055" y="89061"/>
                </a:lnTo>
                <a:lnTo>
                  <a:pt x="386213" y="119544"/>
                </a:lnTo>
                <a:lnTo>
                  <a:pt x="334121" y="153948"/>
                </a:lnTo>
                <a:lnTo>
                  <a:pt x="284990" y="192067"/>
                </a:lnTo>
                <a:lnTo>
                  <a:pt x="239029" y="233695"/>
                </a:lnTo>
                <a:lnTo>
                  <a:pt x="196449" y="278628"/>
                </a:lnTo>
                <a:lnTo>
                  <a:pt x="157459" y="326660"/>
                </a:lnTo>
                <a:lnTo>
                  <a:pt x="122270" y="377585"/>
                </a:lnTo>
                <a:lnTo>
                  <a:pt x="91091" y="431197"/>
                </a:lnTo>
                <a:lnTo>
                  <a:pt x="64133" y="487293"/>
                </a:lnTo>
                <a:lnTo>
                  <a:pt x="41605" y="545665"/>
                </a:lnTo>
                <a:lnTo>
                  <a:pt x="23717" y="606108"/>
                </a:lnTo>
                <a:lnTo>
                  <a:pt x="10681" y="668418"/>
                </a:lnTo>
                <a:lnTo>
                  <a:pt x="2705" y="732388"/>
                </a:lnTo>
                <a:lnTo>
                  <a:pt x="0" y="797813"/>
                </a:lnTo>
                <a:lnTo>
                  <a:pt x="2705" y="863239"/>
                </a:lnTo>
                <a:lnTo>
                  <a:pt x="10681" y="927209"/>
                </a:lnTo>
                <a:lnTo>
                  <a:pt x="23717" y="989519"/>
                </a:lnTo>
                <a:lnTo>
                  <a:pt x="41605" y="1049962"/>
                </a:lnTo>
                <a:lnTo>
                  <a:pt x="64133" y="1108334"/>
                </a:lnTo>
                <a:lnTo>
                  <a:pt x="91091" y="1164430"/>
                </a:lnTo>
                <a:lnTo>
                  <a:pt x="122270" y="1218042"/>
                </a:lnTo>
                <a:lnTo>
                  <a:pt x="157459" y="1268967"/>
                </a:lnTo>
                <a:lnTo>
                  <a:pt x="196449" y="1316999"/>
                </a:lnTo>
                <a:lnTo>
                  <a:pt x="239029" y="1361932"/>
                </a:lnTo>
                <a:lnTo>
                  <a:pt x="284990" y="1403560"/>
                </a:lnTo>
                <a:lnTo>
                  <a:pt x="334121" y="1441679"/>
                </a:lnTo>
                <a:lnTo>
                  <a:pt x="386213" y="1476083"/>
                </a:lnTo>
                <a:lnTo>
                  <a:pt x="441055" y="1506566"/>
                </a:lnTo>
                <a:lnTo>
                  <a:pt x="498437" y="1532923"/>
                </a:lnTo>
                <a:lnTo>
                  <a:pt x="558149" y="1554949"/>
                </a:lnTo>
                <a:lnTo>
                  <a:pt x="619982" y="1572438"/>
                </a:lnTo>
                <a:lnTo>
                  <a:pt x="683725" y="1585184"/>
                </a:lnTo>
                <a:lnTo>
                  <a:pt x="749168" y="1592982"/>
                </a:lnTo>
                <a:lnTo>
                  <a:pt x="816101" y="1595627"/>
                </a:lnTo>
                <a:lnTo>
                  <a:pt x="883035" y="1592982"/>
                </a:lnTo>
                <a:lnTo>
                  <a:pt x="948478" y="1585184"/>
                </a:lnTo>
                <a:lnTo>
                  <a:pt x="1012221" y="1572438"/>
                </a:lnTo>
                <a:lnTo>
                  <a:pt x="1074054" y="1554949"/>
                </a:lnTo>
                <a:lnTo>
                  <a:pt x="1133766" y="1532923"/>
                </a:lnTo>
                <a:lnTo>
                  <a:pt x="1191148" y="1506566"/>
                </a:lnTo>
                <a:lnTo>
                  <a:pt x="1245990" y="1476083"/>
                </a:lnTo>
                <a:lnTo>
                  <a:pt x="1298082" y="1441679"/>
                </a:lnTo>
                <a:lnTo>
                  <a:pt x="1347213" y="1403560"/>
                </a:lnTo>
                <a:lnTo>
                  <a:pt x="1393174" y="1361932"/>
                </a:lnTo>
                <a:lnTo>
                  <a:pt x="1435754" y="1316999"/>
                </a:lnTo>
                <a:lnTo>
                  <a:pt x="1474744" y="1268967"/>
                </a:lnTo>
                <a:lnTo>
                  <a:pt x="1509933" y="1218042"/>
                </a:lnTo>
                <a:lnTo>
                  <a:pt x="1541112" y="1164430"/>
                </a:lnTo>
                <a:lnTo>
                  <a:pt x="1568070" y="1108334"/>
                </a:lnTo>
                <a:lnTo>
                  <a:pt x="1590598" y="1049962"/>
                </a:lnTo>
                <a:lnTo>
                  <a:pt x="1608486" y="989519"/>
                </a:lnTo>
                <a:lnTo>
                  <a:pt x="1621522" y="927209"/>
                </a:lnTo>
                <a:lnTo>
                  <a:pt x="1629498" y="863239"/>
                </a:lnTo>
                <a:lnTo>
                  <a:pt x="1632203" y="797813"/>
                </a:lnTo>
                <a:lnTo>
                  <a:pt x="1629498" y="732388"/>
                </a:lnTo>
                <a:lnTo>
                  <a:pt x="1621522" y="668418"/>
                </a:lnTo>
                <a:lnTo>
                  <a:pt x="1608486" y="606108"/>
                </a:lnTo>
                <a:lnTo>
                  <a:pt x="1590598" y="545665"/>
                </a:lnTo>
                <a:lnTo>
                  <a:pt x="1568070" y="487293"/>
                </a:lnTo>
                <a:lnTo>
                  <a:pt x="1541112" y="431197"/>
                </a:lnTo>
                <a:lnTo>
                  <a:pt x="1509933" y="377585"/>
                </a:lnTo>
                <a:lnTo>
                  <a:pt x="1474744" y="326660"/>
                </a:lnTo>
                <a:lnTo>
                  <a:pt x="1435754" y="278628"/>
                </a:lnTo>
                <a:lnTo>
                  <a:pt x="1393174" y="233695"/>
                </a:lnTo>
                <a:lnTo>
                  <a:pt x="1347213" y="192067"/>
                </a:lnTo>
                <a:lnTo>
                  <a:pt x="1298082" y="153948"/>
                </a:lnTo>
                <a:lnTo>
                  <a:pt x="1245990" y="119544"/>
                </a:lnTo>
                <a:lnTo>
                  <a:pt x="1191148" y="89061"/>
                </a:lnTo>
                <a:lnTo>
                  <a:pt x="1133766" y="62704"/>
                </a:lnTo>
                <a:lnTo>
                  <a:pt x="1074054" y="40678"/>
                </a:lnTo>
                <a:lnTo>
                  <a:pt x="1012221" y="23189"/>
                </a:lnTo>
                <a:lnTo>
                  <a:pt x="948478" y="10443"/>
                </a:lnTo>
                <a:lnTo>
                  <a:pt x="883035" y="2645"/>
                </a:lnTo>
                <a:lnTo>
                  <a:pt x="816101" y="0"/>
                </a:lnTo>
                <a:close/>
              </a:path>
            </a:pathLst>
          </a:custGeom>
          <a:solidFill>
            <a:srgbClr val="491F6A"/>
          </a:solidFill>
        </p:spPr>
        <p:txBody>
          <a:bodyPr wrap="square" lIns="0" tIns="0" rIns="0" bIns="0" rtlCol="0"/>
          <a:lstStyle/>
          <a:p>
            <a:pPr defTabSz="685800"/>
            <a:endParaRPr sz="1350">
              <a:latin typeface="Calibri" panose="020F0502020204030204"/>
            </a:endParaRPr>
          </a:p>
        </p:txBody>
      </p:sp>
      <p:sp>
        <p:nvSpPr>
          <p:cNvPr id="8" name="object 8"/>
          <p:cNvSpPr/>
          <p:nvPr/>
        </p:nvSpPr>
        <p:spPr>
          <a:xfrm>
            <a:off x="7387349" y="2925792"/>
            <a:ext cx="1224651" cy="1197024"/>
          </a:xfrm>
          <a:custGeom>
            <a:avLst/>
            <a:gdLst/>
            <a:ahLst/>
            <a:cxnLst/>
            <a:rect l="l" t="t" r="r" b="b"/>
            <a:pathLst>
              <a:path w="1632584" h="1595754">
                <a:moveTo>
                  <a:pt x="0" y="797813"/>
                </a:moveTo>
                <a:lnTo>
                  <a:pt x="2705" y="732388"/>
                </a:lnTo>
                <a:lnTo>
                  <a:pt x="10681" y="668418"/>
                </a:lnTo>
                <a:lnTo>
                  <a:pt x="23717" y="606108"/>
                </a:lnTo>
                <a:lnTo>
                  <a:pt x="41605" y="545665"/>
                </a:lnTo>
                <a:lnTo>
                  <a:pt x="64133" y="487293"/>
                </a:lnTo>
                <a:lnTo>
                  <a:pt x="91091" y="431197"/>
                </a:lnTo>
                <a:lnTo>
                  <a:pt x="122270" y="377585"/>
                </a:lnTo>
                <a:lnTo>
                  <a:pt x="157459" y="326660"/>
                </a:lnTo>
                <a:lnTo>
                  <a:pt x="196449" y="278628"/>
                </a:lnTo>
                <a:lnTo>
                  <a:pt x="239029" y="233695"/>
                </a:lnTo>
                <a:lnTo>
                  <a:pt x="284990" y="192067"/>
                </a:lnTo>
                <a:lnTo>
                  <a:pt x="334121" y="153948"/>
                </a:lnTo>
                <a:lnTo>
                  <a:pt x="386213" y="119544"/>
                </a:lnTo>
                <a:lnTo>
                  <a:pt x="441055" y="89061"/>
                </a:lnTo>
                <a:lnTo>
                  <a:pt x="498437" y="62704"/>
                </a:lnTo>
                <a:lnTo>
                  <a:pt x="558149" y="40678"/>
                </a:lnTo>
                <a:lnTo>
                  <a:pt x="619982" y="23189"/>
                </a:lnTo>
                <a:lnTo>
                  <a:pt x="683725" y="10443"/>
                </a:lnTo>
                <a:lnTo>
                  <a:pt x="749168" y="2645"/>
                </a:lnTo>
                <a:lnTo>
                  <a:pt x="816101" y="0"/>
                </a:lnTo>
                <a:lnTo>
                  <a:pt x="883035" y="2645"/>
                </a:lnTo>
                <a:lnTo>
                  <a:pt x="948478" y="10443"/>
                </a:lnTo>
                <a:lnTo>
                  <a:pt x="1012221" y="23189"/>
                </a:lnTo>
                <a:lnTo>
                  <a:pt x="1074054" y="40678"/>
                </a:lnTo>
                <a:lnTo>
                  <a:pt x="1133766" y="62704"/>
                </a:lnTo>
                <a:lnTo>
                  <a:pt x="1191148" y="89061"/>
                </a:lnTo>
                <a:lnTo>
                  <a:pt x="1245990" y="119544"/>
                </a:lnTo>
                <a:lnTo>
                  <a:pt x="1298082" y="153948"/>
                </a:lnTo>
                <a:lnTo>
                  <a:pt x="1347213" y="192067"/>
                </a:lnTo>
                <a:lnTo>
                  <a:pt x="1393174" y="233695"/>
                </a:lnTo>
                <a:lnTo>
                  <a:pt x="1435754" y="278628"/>
                </a:lnTo>
                <a:lnTo>
                  <a:pt x="1474744" y="326660"/>
                </a:lnTo>
                <a:lnTo>
                  <a:pt x="1509933" y="377585"/>
                </a:lnTo>
                <a:lnTo>
                  <a:pt x="1541112" y="431197"/>
                </a:lnTo>
                <a:lnTo>
                  <a:pt x="1568070" y="487293"/>
                </a:lnTo>
                <a:lnTo>
                  <a:pt x="1590598" y="545665"/>
                </a:lnTo>
                <a:lnTo>
                  <a:pt x="1608486" y="606108"/>
                </a:lnTo>
                <a:lnTo>
                  <a:pt x="1621522" y="668418"/>
                </a:lnTo>
                <a:lnTo>
                  <a:pt x="1629498" y="732388"/>
                </a:lnTo>
                <a:lnTo>
                  <a:pt x="1632203" y="797813"/>
                </a:lnTo>
                <a:lnTo>
                  <a:pt x="1629498" y="863239"/>
                </a:lnTo>
                <a:lnTo>
                  <a:pt x="1621522" y="927209"/>
                </a:lnTo>
                <a:lnTo>
                  <a:pt x="1608486" y="989519"/>
                </a:lnTo>
                <a:lnTo>
                  <a:pt x="1590598" y="1049962"/>
                </a:lnTo>
                <a:lnTo>
                  <a:pt x="1568070" y="1108334"/>
                </a:lnTo>
                <a:lnTo>
                  <a:pt x="1541112" y="1164430"/>
                </a:lnTo>
                <a:lnTo>
                  <a:pt x="1509933" y="1218042"/>
                </a:lnTo>
                <a:lnTo>
                  <a:pt x="1474744" y="1268967"/>
                </a:lnTo>
                <a:lnTo>
                  <a:pt x="1435754" y="1316999"/>
                </a:lnTo>
                <a:lnTo>
                  <a:pt x="1393174" y="1361932"/>
                </a:lnTo>
                <a:lnTo>
                  <a:pt x="1347213" y="1403560"/>
                </a:lnTo>
                <a:lnTo>
                  <a:pt x="1298082" y="1441679"/>
                </a:lnTo>
                <a:lnTo>
                  <a:pt x="1245990" y="1476083"/>
                </a:lnTo>
                <a:lnTo>
                  <a:pt x="1191148" y="1506566"/>
                </a:lnTo>
                <a:lnTo>
                  <a:pt x="1133766" y="1532923"/>
                </a:lnTo>
                <a:lnTo>
                  <a:pt x="1074054" y="1554949"/>
                </a:lnTo>
                <a:lnTo>
                  <a:pt x="1012221" y="1572438"/>
                </a:lnTo>
                <a:lnTo>
                  <a:pt x="948478" y="1585184"/>
                </a:lnTo>
                <a:lnTo>
                  <a:pt x="883035" y="1592982"/>
                </a:lnTo>
                <a:lnTo>
                  <a:pt x="816101" y="1595627"/>
                </a:lnTo>
                <a:lnTo>
                  <a:pt x="749168" y="1592982"/>
                </a:lnTo>
                <a:lnTo>
                  <a:pt x="683725" y="1585184"/>
                </a:lnTo>
                <a:lnTo>
                  <a:pt x="619982" y="1572438"/>
                </a:lnTo>
                <a:lnTo>
                  <a:pt x="558149" y="1554949"/>
                </a:lnTo>
                <a:lnTo>
                  <a:pt x="498437" y="1532923"/>
                </a:lnTo>
                <a:lnTo>
                  <a:pt x="441055" y="1506566"/>
                </a:lnTo>
                <a:lnTo>
                  <a:pt x="386213" y="1476083"/>
                </a:lnTo>
                <a:lnTo>
                  <a:pt x="334121" y="1441679"/>
                </a:lnTo>
                <a:lnTo>
                  <a:pt x="284990" y="1403560"/>
                </a:lnTo>
                <a:lnTo>
                  <a:pt x="239029" y="1361932"/>
                </a:lnTo>
                <a:lnTo>
                  <a:pt x="196449" y="1316999"/>
                </a:lnTo>
                <a:lnTo>
                  <a:pt x="157459" y="1268967"/>
                </a:lnTo>
                <a:lnTo>
                  <a:pt x="122270" y="1218042"/>
                </a:lnTo>
                <a:lnTo>
                  <a:pt x="91091" y="1164430"/>
                </a:lnTo>
                <a:lnTo>
                  <a:pt x="64133" y="1108334"/>
                </a:lnTo>
                <a:lnTo>
                  <a:pt x="41605" y="1049962"/>
                </a:lnTo>
                <a:lnTo>
                  <a:pt x="23717" y="989519"/>
                </a:lnTo>
                <a:lnTo>
                  <a:pt x="10681" y="927209"/>
                </a:lnTo>
                <a:lnTo>
                  <a:pt x="2705" y="863239"/>
                </a:lnTo>
                <a:lnTo>
                  <a:pt x="0" y="797813"/>
                </a:lnTo>
                <a:close/>
              </a:path>
            </a:pathLst>
          </a:custGeom>
          <a:ln w="9524">
            <a:solidFill>
              <a:srgbClr val="3B3B3B"/>
            </a:solidFill>
          </a:ln>
        </p:spPr>
        <p:txBody>
          <a:bodyPr wrap="square" lIns="0" tIns="0" rIns="0" bIns="0" rtlCol="0"/>
          <a:lstStyle/>
          <a:p>
            <a:pPr defTabSz="685800"/>
            <a:endParaRPr sz="1350">
              <a:latin typeface="Calibri" panose="020F0502020204030204"/>
            </a:endParaRPr>
          </a:p>
        </p:txBody>
      </p:sp>
      <p:sp>
        <p:nvSpPr>
          <p:cNvPr id="9" name="object 9"/>
          <p:cNvSpPr txBox="1"/>
          <p:nvPr/>
        </p:nvSpPr>
        <p:spPr>
          <a:xfrm>
            <a:off x="7572356" y="3370145"/>
            <a:ext cx="855970" cy="338169"/>
          </a:xfrm>
          <a:prstGeom prst="rect">
            <a:avLst/>
          </a:prstGeom>
        </p:spPr>
        <p:txBody>
          <a:bodyPr vert="horz" wrap="square" lIns="0" tIns="0" rIns="0" bIns="0" rtlCol="0">
            <a:spAutoFit/>
          </a:bodyPr>
          <a:lstStyle/>
          <a:p>
            <a:pPr marL="9525" marR="3810" defTabSz="685800">
              <a:lnSpc>
                <a:spcPct val="101000"/>
              </a:lnSpc>
            </a:pPr>
            <a:r>
              <a:rPr sz="1090" spc="8" dirty="0">
                <a:latin typeface="微软雅黑" panose="020B0503020204020204" pitchFamily="34" charset="-122"/>
                <a:cs typeface="微软雅黑" panose="020B0503020204020204" pitchFamily="34" charset="-122"/>
              </a:rPr>
              <a:t>全球电信运营 商的首选技术</a:t>
            </a:r>
            <a:endParaRPr sz="1090">
              <a:latin typeface="微软雅黑" panose="020B0503020204020204" pitchFamily="34" charset="-122"/>
              <a:cs typeface="微软雅黑" panose="020B0503020204020204" pitchFamily="34" charset="-122"/>
            </a:endParaRPr>
          </a:p>
        </p:txBody>
      </p:sp>
      <p:sp>
        <p:nvSpPr>
          <p:cNvPr id="11" name="object 11"/>
          <p:cNvSpPr/>
          <p:nvPr/>
        </p:nvSpPr>
        <p:spPr>
          <a:xfrm>
            <a:off x="6470503" y="3253890"/>
            <a:ext cx="966003" cy="605895"/>
          </a:xfrm>
          <a:custGeom>
            <a:avLst/>
            <a:gdLst/>
            <a:ahLst/>
            <a:cxnLst/>
            <a:rect l="l" t="t" r="r" b="b"/>
            <a:pathLst>
              <a:path w="1287779" h="807720">
                <a:moveTo>
                  <a:pt x="278985" y="294639"/>
                </a:moveTo>
                <a:lnTo>
                  <a:pt x="237894" y="307864"/>
                </a:lnTo>
                <a:lnTo>
                  <a:pt x="229742" y="770962"/>
                </a:lnTo>
                <a:lnTo>
                  <a:pt x="232476" y="785472"/>
                </a:lnTo>
                <a:lnTo>
                  <a:pt x="239971" y="797014"/>
                </a:lnTo>
                <a:lnTo>
                  <a:pt x="251170" y="804716"/>
                </a:lnTo>
                <a:lnTo>
                  <a:pt x="265016" y="807709"/>
                </a:lnTo>
                <a:lnTo>
                  <a:pt x="1251510" y="807709"/>
                </a:lnTo>
                <a:lnTo>
                  <a:pt x="1265334" y="804940"/>
                </a:lnTo>
                <a:lnTo>
                  <a:pt x="1277485" y="797452"/>
                </a:lnTo>
                <a:lnTo>
                  <a:pt x="1285644" y="786533"/>
                </a:lnTo>
                <a:lnTo>
                  <a:pt x="1287779" y="542730"/>
                </a:lnTo>
                <a:lnTo>
                  <a:pt x="1284500" y="529150"/>
                </a:lnTo>
                <a:lnTo>
                  <a:pt x="1275756" y="518549"/>
                </a:lnTo>
                <a:lnTo>
                  <a:pt x="1263187" y="512504"/>
                </a:lnTo>
                <a:lnTo>
                  <a:pt x="1256029" y="511682"/>
                </a:lnTo>
                <a:lnTo>
                  <a:pt x="1062461" y="511682"/>
                </a:lnTo>
                <a:lnTo>
                  <a:pt x="1062455" y="501776"/>
                </a:lnTo>
                <a:lnTo>
                  <a:pt x="598552" y="501776"/>
                </a:lnTo>
                <a:lnTo>
                  <a:pt x="598425" y="407434"/>
                </a:lnTo>
                <a:lnTo>
                  <a:pt x="864282" y="407415"/>
                </a:lnTo>
                <a:lnTo>
                  <a:pt x="1062399" y="407415"/>
                </a:lnTo>
                <a:lnTo>
                  <a:pt x="1062354" y="331327"/>
                </a:lnTo>
                <a:lnTo>
                  <a:pt x="1059616" y="316844"/>
                </a:lnTo>
                <a:lnTo>
                  <a:pt x="1052108" y="305317"/>
                </a:lnTo>
                <a:lnTo>
                  <a:pt x="1040890" y="297626"/>
                </a:lnTo>
                <a:lnTo>
                  <a:pt x="1027023" y="294649"/>
                </a:lnTo>
                <a:lnTo>
                  <a:pt x="278985" y="294639"/>
                </a:lnTo>
                <a:close/>
              </a:path>
              <a:path w="1287779" h="807720">
                <a:moveTo>
                  <a:pt x="814" y="140162"/>
                </a:moveTo>
                <a:lnTo>
                  <a:pt x="0" y="749858"/>
                </a:lnTo>
                <a:lnTo>
                  <a:pt x="14686" y="787813"/>
                </a:lnTo>
                <a:lnTo>
                  <a:pt x="51437" y="807212"/>
                </a:lnTo>
                <a:lnTo>
                  <a:pt x="187788" y="807719"/>
                </a:lnTo>
                <a:lnTo>
                  <a:pt x="187832" y="311592"/>
                </a:lnTo>
                <a:lnTo>
                  <a:pt x="189639" y="293861"/>
                </a:lnTo>
                <a:lnTo>
                  <a:pt x="219325" y="256776"/>
                </a:lnTo>
                <a:lnTo>
                  <a:pt x="472566" y="253745"/>
                </a:lnTo>
                <a:lnTo>
                  <a:pt x="472566" y="159255"/>
                </a:lnTo>
                <a:lnTo>
                  <a:pt x="61426" y="159255"/>
                </a:lnTo>
                <a:lnTo>
                  <a:pt x="47765" y="158454"/>
                </a:lnTo>
                <a:lnTo>
                  <a:pt x="34912" y="156085"/>
                </a:lnTo>
                <a:lnTo>
                  <a:pt x="22829" y="152208"/>
                </a:lnTo>
                <a:lnTo>
                  <a:pt x="11476" y="146881"/>
                </a:lnTo>
                <a:lnTo>
                  <a:pt x="814" y="140162"/>
                </a:lnTo>
                <a:close/>
              </a:path>
              <a:path w="1287779" h="807720">
                <a:moveTo>
                  <a:pt x="864235" y="407415"/>
                </a:moveTo>
                <a:lnTo>
                  <a:pt x="670558" y="407415"/>
                </a:lnTo>
                <a:lnTo>
                  <a:pt x="670686" y="501776"/>
                </a:lnTo>
                <a:lnTo>
                  <a:pt x="793575" y="501776"/>
                </a:lnTo>
                <a:lnTo>
                  <a:pt x="793495" y="407434"/>
                </a:lnTo>
                <a:lnTo>
                  <a:pt x="864235" y="407415"/>
                </a:lnTo>
                <a:close/>
              </a:path>
              <a:path w="1287779" h="807720">
                <a:moveTo>
                  <a:pt x="1062399" y="407415"/>
                </a:moveTo>
                <a:lnTo>
                  <a:pt x="864282" y="407415"/>
                </a:lnTo>
                <a:lnTo>
                  <a:pt x="864361" y="501776"/>
                </a:lnTo>
                <a:lnTo>
                  <a:pt x="1062455" y="501776"/>
                </a:lnTo>
                <a:lnTo>
                  <a:pt x="1062399" y="407415"/>
                </a:lnTo>
                <a:close/>
              </a:path>
              <a:path w="1287779" h="807720">
                <a:moveTo>
                  <a:pt x="145957" y="0"/>
                </a:moveTo>
                <a:lnTo>
                  <a:pt x="152594" y="10960"/>
                </a:lnTo>
                <a:lnTo>
                  <a:pt x="157947" y="22596"/>
                </a:lnTo>
                <a:lnTo>
                  <a:pt x="161852" y="34816"/>
                </a:lnTo>
                <a:lnTo>
                  <a:pt x="164148" y="47531"/>
                </a:lnTo>
                <a:lnTo>
                  <a:pt x="163344" y="63663"/>
                </a:lnTo>
                <a:lnTo>
                  <a:pt x="150535" y="105909"/>
                </a:lnTo>
                <a:lnTo>
                  <a:pt x="124674" y="137233"/>
                </a:lnTo>
                <a:lnTo>
                  <a:pt x="89022" y="155458"/>
                </a:lnTo>
                <a:lnTo>
                  <a:pt x="61426" y="159255"/>
                </a:lnTo>
                <a:lnTo>
                  <a:pt x="472566" y="159255"/>
                </a:lnTo>
                <a:lnTo>
                  <a:pt x="472566" y="59306"/>
                </a:lnTo>
                <a:lnTo>
                  <a:pt x="457722" y="20482"/>
                </a:lnTo>
                <a:lnTo>
                  <a:pt x="421883" y="642"/>
                </a:lnTo>
                <a:lnTo>
                  <a:pt x="145957" y="0"/>
                </a:lnTo>
                <a:close/>
              </a:path>
              <a:path w="1287779" h="807720">
                <a:moveTo>
                  <a:pt x="70815" y="19311"/>
                </a:moveTo>
                <a:lnTo>
                  <a:pt x="29894" y="34766"/>
                </a:lnTo>
                <a:lnTo>
                  <a:pt x="21717" y="57626"/>
                </a:lnTo>
                <a:lnTo>
                  <a:pt x="24281" y="71412"/>
                </a:lnTo>
                <a:lnTo>
                  <a:pt x="31430" y="82913"/>
                </a:lnTo>
                <a:lnTo>
                  <a:pt x="42349" y="91241"/>
                </a:lnTo>
                <a:lnTo>
                  <a:pt x="56220" y="95510"/>
                </a:lnTo>
                <a:lnTo>
                  <a:pt x="62102" y="95884"/>
                </a:lnTo>
                <a:lnTo>
                  <a:pt x="76390" y="93302"/>
                </a:lnTo>
                <a:lnTo>
                  <a:pt x="88289" y="86186"/>
                </a:lnTo>
                <a:lnTo>
                  <a:pt x="96811" y="75486"/>
                </a:lnTo>
                <a:lnTo>
                  <a:pt x="100969" y="62151"/>
                </a:lnTo>
                <a:lnTo>
                  <a:pt x="98805" y="46793"/>
                </a:lnTo>
                <a:lnTo>
                  <a:pt x="92525" y="34078"/>
                </a:lnTo>
                <a:lnTo>
                  <a:pt x="82928" y="24690"/>
                </a:lnTo>
                <a:lnTo>
                  <a:pt x="70815" y="19311"/>
                </a:lnTo>
                <a:close/>
              </a:path>
            </a:pathLst>
          </a:custGeom>
          <a:solidFill>
            <a:srgbClr val="F4B083"/>
          </a:solidFill>
        </p:spPr>
        <p:txBody>
          <a:bodyPr wrap="square" lIns="0" tIns="0" rIns="0" bIns="0" rtlCol="0"/>
          <a:lstStyle/>
          <a:p>
            <a:pPr defTabSz="685800"/>
            <a:endParaRPr sz="1350">
              <a:latin typeface="Calibri" panose="020F0502020204030204"/>
            </a:endParaRPr>
          </a:p>
        </p:txBody>
      </p:sp>
      <p:sp>
        <p:nvSpPr>
          <p:cNvPr id="12" name="object 12"/>
          <p:cNvSpPr/>
          <p:nvPr/>
        </p:nvSpPr>
        <p:spPr>
          <a:xfrm>
            <a:off x="6582538" y="2659427"/>
            <a:ext cx="742126" cy="447276"/>
          </a:xfrm>
          <a:custGeom>
            <a:avLst/>
            <a:gdLst/>
            <a:ahLst/>
            <a:cxnLst/>
            <a:rect l="l" t="t" r="r" b="b"/>
            <a:pathLst>
              <a:path w="989329" h="596264">
                <a:moveTo>
                  <a:pt x="5926" y="100095"/>
                </a:moveTo>
                <a:lnTo>
                  <a:pt x="0" y="554679"/>
                </a:lnTo>
                <a:lnTo>
                  <a:pt x="2551" y="568016"/>
                </a:lnTo>
                <a:lnTo>
                  <a:pt x="9577" y="579554"/>
                </a:lnTo>
                <a:lnTo>
                  <a:pt x="20138" y="588539"/>
                </a:lnTo>
                <a:lnTo>
                  <a:pt x="33289" y="594218"/>
                </a:lnTo>
                <a:lnTo>
                  <a:pt x="52704" y="595883"/>
                </a:lnTo>
                <a:lnTo>
                  <a:pt x="52704" y="251503"/>
                </a:lnTo>
                <a:lnTo>
                  <a:pt x="54795" y="235294"/>
                </a:lnTo>
                <a:lnTo>
                  <a:pt x="59387" y="223624"/>
                </a:lnTo>
                <a:lnTo>
                  <a:pt x="68060" y="216050"/>
                </a:lnTo>
                <a:lnTo>
                  <a:pt x="82397" y="212132"/>
                </a:lnTo>
                <a:lnTo>
                  <a:pt x="988386" y="211328"/>
                </a:lnTo>
                <a:lnTo>
                  <a:pt x="988559" y="168275"/>
                </a:lnTo>
                <a:lnTo>
                  <a:pt x="302431" y="168275"/>
                </a:lnTo>
                <a:lnTo>
                  <a:pt x="302391" y="110030"/>
                </a:lnTo>
                <a:lnTo>
                  <a:pt x="57505" y="110030"/>
                </a:lnTo>
                <a:lnTo>
                  <a:pt x="40890" y="109551"/>
                </a:lnTo>
                <a:lnTo>
                  <a:pt x="27174" y="107547"/>
                </a:lnTo>
                <a:lnTo>
                  <a:pt x="15729" y="104301"/>
                </a:lnTo>
                <a:lnTo>
                  <a:pt x="5926" y="100095"/>
                </a:lnTo>
                <a:close/>
              </a:path>
              <a:path w="989329" h="596264">
                <a:moveTo>
                  <a:pt x="988386" y="211328"/>
                </a:moveTo>
                <a:lnTo>
                  <a:pt x="902739" y="211328"/>
                </a:lnTo>
                <a:lnTo>
                  <a:pt x="917253" y="214308"/>
                </a:lnTo>
                <a:lnTo>
                  <a:pt x="928424" y="222400"/>
                </a:lnTo>
                <a:lnTo>
                  <a:pt x="934622" y="234326"/>
                </a:lnTo>
                <a:lnTo>
                  <a:pt x="935354" y="595838"/>
                </a:lnTo>
                <a:lnTo>
                  <a:pt x="942088" y="595883"/>
                </a:lnTo>
                <a:lnTo>
                  <a:pt x="957055" y="593705"/>
                </a:lnTo>
                <a:lnTo>
                  <a:pt x="970096" y="587658"/>
                </a:lnTo>
                <a:lnTo>
                  <a:pt x="980348" y="578472"/>
                </a:lnTo>
                <a:lnTo>
                  <a:pt x="986955" y="566876"/>
                </a:lnTo>
                <a:lnTo>
                  <a:pt x="988386" y="211328"/>
                </a:lnTo>
                <a:close/>
              </a:path>
              <a:path w="989329" h="596264">
                <a:moveTo>
                  <a:pt x="873759" y="238759"/>
                </a:moveTo>
                <a:lnTo>
                  <a:pt x="123227" y="238766"/>
                </a:lnTo>
                <a:lnTo>
                  <a:pt x="87225" y="257100"/>
                </a:lnTo>
                <a:lnTo>
                  <a:pt x="85089" y="570446"/>
                </a:lnTo>
                <a:lnTo>
                  <a:pt x="88908" y="583220"/>
                </a:lnTo>
                <a:lnTo>
                  <a:pt x="99026" y="592423"/>
                </a:lnTo>
                <a:lnTo>
                  <a:pt x="873662" y="595883"/>
                </a:lnTo>
                <a:lnTo>
                  <a:pt x="888016" y="592447"/>
                </a:lnTo>
                <a:lnTo>
                  <a:pt x="898532" y="583505"/>
                </a:lnTo>
                <a:lnTo>
                  <a:pt x="902833" y="571106"/>
                </a:lnTo>
                <a:lnTo>
                  <a:pt x="902835" y="494157"/>
                </a:lnTo>
                <a:lnTo>
                  <a:pt x="214039" y="494156"/>
                </a:lnTo>
                <a:lnTo>
                  <a:pt x="213994" y="427615"/>
                </a:lnTo>
                <a:lnTo>
                  <a:pt x="643993" y="427609"/>
                </a:lnTo>
                <a:lnTo>
                  <a:pt x="902837" y="427609"/>
                </a:lnTo>
                <a:lnTo>
                  <a:pt x="902838" y="380619"/>
                </a:lnTo>
                <a:lnTo>
                  <a:pt x="214039" y="380619"/>
                </a:lnTo>
                <a:lnTo>
                  <a:pt x="213995" y="315088"/>
                </a:lnTo>
                <a:lnTo>
                  <a:pt x="394309" y="315087"/>
                </a:lnTo>
                <a:lnTo>
                  <a:pt x="902840" y="315087"/>
                </a:lnTo>
                <a:lnTo>
                  <a:pt x="902842" y="264198"/>
                </a:lnTo>
                <a:lnTo>
                  <a:pt x="898880" y="251648"/>
                </a:lnTo>
                <a:lnTo>
                  <a:pt x="888600" y="242488"/>
                </a:lnTo>
                <a:lnTo>
                  <a:pt x="874411" y="238766"/>
                </a:lnTo>
                <a:lnTo>
                  <a:pt x="873759" y="238759"/>
                </a:lnTo>
                <a:close/>
              </a:path>
              <a:path w="989329" h="596264">
                <a:moveTo>
                  <a:pt x="643972" y="427609"/>
                </a:moveTo>
                <a:lnTo>
                  <a:pt x="269956" y="427609"/>
                </a:lnTo>
                <a:lnTo>
                  <a:pt x="270001" y="494156"/>
                </a:lnTo>
                <a:lnTo>
                  <a:pt x="589174" y="494157"/>
                </a:lnTo>
                <a:lnTo>
                  <a:pt x="589152" y="427615"/>
                </a:lnTo>
                <a:lnTo>
                  <a:pt x="643972" y="427609"/>
                </a:lnTo>
                <a:close/>
              </a:path>
              <a:path w="989329" h="596264">
                <a:moveTo>
                  <a:pt x="902837" y="427609"/>
                </a:moveTo>
                <a:lnTo>
                  <a:pt x="643993" y="427609"/>
                </a:lnTo>
                <a:lnTo>
                  <a:pt x="644016" y="494156"/>
                </a:lnTo>
                <a:lnTo>
                  <a:pt x="713530" y="494156"/>
                </a:lnTo>
                <a:lnTo>
                  <a:pt x="713485" y="427615"/>
                </a:lnTo>
                <a:lnTo>
                  <a:pt x="902837" y="427609"/>
                </a:lnTo>
                <a:close/>
              </a:path>
              <a:path w="989329" h="596264">
                <a:moveTo>
                  <a:pt x="902837" y="427609"/>
                </a:moveTo>
                <a:lnTo>
                  <a:pt x="769447" y="427609"/>
                </a:lnTo>
                <a:lnTo>
                  <a:pt x="769492" y="494156"/>
                </a:lnTo>
                <a:lnTo>
                  <a:pt x="902835" y="494157"/>
                </a:lnTo>
                <a:lnTo>
                  <a:pt x="902837" y="427609"/>
                </a:lnTo>
                <a:close/>
              </a:path>
              <a:path w="989329" h="596264">
                <a:moveTo>
                  <a:pt x="394290" y="315087"/>
                </a:moveTo>
                <a:lnTo>
                  <a:pt x="269956" y="315087"/>
                </a:lnTo>
                <a:lnTo>
                  <a:pt x="270001" y="380619"/>
                </a:lnTo>
                <a:lnTo>
                  <a:pt x="339367" y="380618"/>
                </a:lnTo>
                <a:lnTo>
                  <a:pt x="339343" y="315088"/>
                </a:lnTo>
                <a:lnTo>
                  <a:pt x="394290" y="315087"/>
                </a:lnTo>
                <a:close/>
              </a:path>
              <a:path w="989329" h="596264">
                <a:moveTo>
                  <a:pt x="902840" y="315087"/>
                </a:moveTo>
                <a:lnTo>
                  <a:pt x="394309" y="315087"/>
                </a:lnTo>
                <a:lnTo>
                  <a:pt x="394334" y="380619"/>
                </a:lnTo>
                <a:lnTo>
                  <a:pt x="463721" y="380619"/>
                </a:lnTo>
                <a:lnTo>
                  <a:pt x="463677" y="315088"/>
                </a:lnTo>
                <a:lnTo>
                  <a:pt x="902840" y="315087"/>
                </a:lnTo>
                <a:close/>
              </a:path>
              <a:path w="989329" h="596264">
                <a:moveTo>
                  <a:pt x="902840" y="315087"/>
                </a:moveTo>
                <a:lnTo>
                  <a:pt x="519638" y="315087"/>
                </a:lnTo>
                <a:lnTo>
                  <a:pt x="519683" y="380619"/>
                </a:lnTo>
                <a:lnTo>
                  <a:pt x="902838" y="380619"/>
                </a:lnTo>
                <a:lnTo>
                  <a:pt x="902840" y="315087"/>
                </a:lnTo>
                <a:close/>
              </a:path>
              <a:path w="989329" h="596264">
                <a:moveTo>
                  <a:pt x="508463" y="102743"/>
                </a:moveTo>
                <a:lnTo>
                  <a:pt x="358348" y="102743"/>
                </a:lnTo>
                <a:lnTo>
                  <a:pt x="358393" y="168275"/>
                </a:lnTo>
                <a:lnTo>
                  <a:pt x="453665" y="168275"/>
                </a:lnTo>
                <a:lnTo>
                  <a:pt x="453643" y="102744"/>
                </a:lnTo>
                <a:lnTo>
                  <a:pt x="508463" y="102743"/>
                </a:lnTo>
                <a:close/>
              </a:path>
              <a:path w="989329" h="596264">
                <a:moveTo>
                  <a:pt x="815443" y="102743"/>
                </a:moveTo>
                <a:lnTo>
                  <a:pt x="508484" y="102743"/>
                </a:lnTo>
                <a:lnTo>
                  <a:pt x="508507" y="168275"/>
                </a:lnTo>
                <a:lnTo>
                  <a:pt x="760624" y="168275"/>
                </a:lnTo>
                <a:lnTo>
                  <a:pt x="760602" y="102744"/>
                </a:lnTo>
                <a:lnTo>
                  <a:pt x="815443" y="102743"/>
                </a:lnTo>
                <a:close/>
              </a:path>
              <a:path w="989329" h="596264">
                <a:moveTo>
                  <a:pt x="988823" y="102743"/>
                </a:moveTo>
                <a:lnTo>
                  <a:pt x="815443" y="102743"/>
                </a:lnTo>
                <a:lnTo>
                  <a:pt x="815466" y="168275"/>
                </a:lnTo>
                <a:lnTo>
                  <a:pt x="988559" y="168275"/>
                </a:lnTo>
                <a:lnTo>
                  <a:pt x="988823" y="102743"/>
                </a:lnTo>
                <a:close/>
              </a:path>
              <a:path w="989329" h="596264">
                <a:moveTo>
                  <a:pt x="949832" y="0"/>
                </a:moveTo>
                <a:lnTo>
                  <a:pt x="113260" y="0"/>
                </a:lnTo>
                <a:lnTo>
                  <a:pt x="120198" y="10565"/>
                </a:lnTo>
                <a:lnTo>
                  <a:pt x="125053" y="22575"/>
                </a:lnTo>
                <a:lnTo>
                  <a:pt x="127447" y="35445"/>
                </a:lnTo>
                <a:lnTo>
                  <a:pt x="126123" y="50042"/>
                </a:lnTo>
                <a:lnTo>
                  <a:pt x="122186" y="63477"/>
                </a:lnTo>
                <a:lnTo>
                  <a:pt x="97165" y="95091"/>
                </a:lnTo>
                <a:lnTo>
                  <a:pt x="57505" y="110030"/>
                </a:lnTo>
                <a:lnTo>
                  <a:pt x="302391" y="110030"/>
                </a:lnTo>
                <a:lnTo>
                  <a:pt x="302387" y="102744"/>
                </a:lnTo>
                <a:lnTo>
                  <a:pt x="508484" y="102743"/>
                </a:lnTo>
                <a:lnTo>
                  <a:pt x="988823" y="102743"/>
                </a:lnTo>
                <a:lnTo>
                  <a:pt x="989074" y="40197"/>
                </a:lnTo>
                <a:lnTo>
                  <a:pt x="987024" y="25805"/>
                </a:lnTo>
                <a:lnTo>
                  <a:pt x="980924" y="13797"/>
                </a:lnTo>
                <a:lnTo>
                  <a:pt x="970855" y="5058"/>
                </a:lnTo>
                <a:lnTo>
                  <a:pt x="956896" y="474"/>
                </a:lnTo>
                <a:lnTo>
                  <a:pt x="949832" y="0"/>
                </a:lnTo>
                <a:close/>
              </a:path>
              <a:path w="989329" h="596264">
                <a:moveTo>
                  <a:pt x="52988" y="13034"/>
                </a:moveTo>
                <a:lnTo>
                  <a:pt x="36042" y="15439"/>
                </a:lnTo>
                <a:lnTo>
                  <a:pt x="24094" y="22382"/>
                </a:lnTo>
                <a:lnTo>
                  <a:pt x="17705" y="32603"/>
                </a:lnTo>
                <a:lnTo>
                  <a:pt x="19914" y="47910"/>
                </a:lnTo>
                <a:lnTo>
                  <a:pt x="27281" y="58955"/>
                </a:lnTo>
                <a:lnTo>
                  <a:pt x="38617" y="65242"/>
                </a:lnTo>
                <a:lnTo>
                  <a:pt x="48132" y="66548"/>
                </a:lnTo>
                <a:lnTo>
                  <a:pt x="62571" y="63181"/>
                </a:lnTo>
                <a:lnTo>
                  <a:pt x="73177" y="54365"/>
                </a:lnTo>
                <a:lnTo>
                  <a:pt x="78183" y="42028"/>
                </a:lnTo>
                <a:lnTo>
                  <a:pt x="74948" y="27942"/>
                </a:lnTo>
                <a:lnTo>
                  <a:pt x="66009" y="17945"/>
                </a:lnTo>
                <a:lnTo>
                  <a:pt x="52988" y="13034"/>
                </a:lnTo>
                <a:close/>
              </a:path>
            </a:pathLst>
          </a:custGeom>
          <a:solidFill>
            <a:srgbClr val="F4B083"/>
          </a:solidFill>
        </p:spPr>
        <p:txBody>
          <a:bodyPr wrap="square" lIns="0" tIns="0" rIns="0" bIns="0" rtlCol="0"/>
          <a:lstStyle/>
          <a:p>
            <a:pPr defTabSz="685800"/>
            <a:endParaRPr sz="1350">
              <a:latin typeface="Calibri" panose="020F0502020204030204"/>
            </a:endParaRPr>
          </a:p>
        </p:txBody>
      </p:sp>
      <p:sp>
        <p:nvSpPr>
          <p:cNvPr id="13" name="object 13"/>
          <p:cNvSpPr/>
          <p:nvPr/>
        </p:nvSpPr>
        <p:spPr>
          <a:xfrm>
            <a:off x="6530000" y="1776877"/>
            <a:ext cx="847396" cy="659721"/>
          </a:xfrm>
          <a:custGeom>
            <a:avLst/>
            <a:gdLst/>
            <a:ahLst/>
            <a:cxnLst/>
            <a:rect l="l" t="t" r="r" b="b"/>
            <a:pathLst>
              <a:path w="1129665" h="879475">
                <a:moveTo>
                  <a:pt x="491804" y="113537"/>
                </a:moveTo>
                <a:lnTo>
                  <a:pt x="446224" y="122780"/>
                </a:lnTo>
                <a:lnTo>
                  <a:pt x="424875" y="414494"/>
                </a:lnTo>
                <a:lnTo>
                  <a:pt x="541587" y="414527"/>
                </a:lnTo>
                <a:lnTo>
                  <a:pt x="541588" y="148750"/>
                </a:lnTo>
                <a:lnTo>
                  <a:pt x="535014" y="132405"/>
                </a:lnTo>
                <a:lnTo>
                  <a:pt x="521790" y="122044"/>
                </a:lnTo>
                <a:lnTo>
                  <a:pt x="506899" y="116335"/>
                </a:lnTo>
                <a:lnTo>
                  <a:pt x="495325" y="113949"/>
                </a:lnTo>
                <a:lnTo>
                  <a:pt x="491804" y="113537"/>
                </a:lnTo>
                <a:close/>
              </a:path>
              <a:path w="1129665" h="879475">
                <a:moveTo>
                  <a:pt x="984945" y="453136"/>
                </a:moveTo>
                <a:lnTo>
                  <a:pt x="237389" y="453136"/>
                </a:lnTo>
                <a:lnTo>
                  <a:pt x="222944" y="456043"/>
                </a:lnTo>
                <a:lnTo>
                  <a:pt x="211824" y="464038"/>
                </a:lnTo>
                <a:lnTo>
                  <a:pt x="205470" y="476028"/>
                </a:lnTo>
                <a:lnTo>
                  <a:pt x="204530" y="633470"/>
                </a:lnTo>
                <a:lnTo>
                  <a:pt x="30185" y="633475"/>
                </a:lnTo>
                <a:lnTo>
                  <a:pt x="15271" y="636752"/>
                </a:lnTo>
                <a:lnTo>
                  <a:pt x="4623" y="645370"/>
                </a:lnTo>
                <a:lnTo>
                  <a:pt x="0" y="657517"/>
                </a:lnTo>
                <a:lnTo>
                  <a:pt x="57" y="853914"/>
                </a:lnTo>
                <a:lnTo>
                  <a:pt x="4152" y="865513"/>
                </a:lnTo>
                <a:lnTo>
                  <a:pt x="14745" y="874547"/>
                </a:lnTo>
                <a:lnTo>
                  <a:pt x="28608" y="879093"/>
                </a:lnTo>
                <a:lnTo>
                  <a:pt x="995394" y="879348"/>
                </a:lnTo>
                <a:lnTo>
                  <a:pt x="1009809" y="876554"/>
                </a:lnTo>
                <a:lnTo>
                  <a:pt x="1021325" y="868859"/>
                </a:lnTo>
                <a:lnTo>
                  <a:pt x="1028260" y="857287"/>
                </a:lnTo>
                <a:lnTo>
                  <a:pt x="1029050" y="629919"/>
                </a:lnTo>
                <a:lnTo>
                  <a:pt x="351593" y="629919"/>
                </a:lnTo>
                <a:lnTo>
                  <a:pt x="351470" y="530597"/>
                </a:lnTo>
                <a:lnTo>
                  <a:pt x="848467" y="530479"/>
                </a:lnTo>
                <a:lnTo>
                  <a:pt x="1029396" y="530479"/>
                </a:lnTo>
                <a:lnTo>
                  <a:pt x="1029522" y="494202"/>
                </a:lnTo>
                <a:lnTo>
                  <a:pt x="1027244" y="478008"/>
                </a:lnTo>
                <a:lnTo>
                  <a:pt x="1022699" y="466144"/>
                </a:lnTo>
                <a:lnTo>
                  <a:pt x="1014289" y="458278"/>
                </a:lnTo>
                <a:lnTo>
                  <a:pt x="1000414" y="454079"/>
                </a:lnTo>
                <a:lnTo>
                  <a:pt x="984945" y="453136"/>
                </a:lnTo>
                <a:close/>
              </a:path>
              <a:path w="1129665" h="879475">
                <a:moveTo>
                  <a:pt x="1074099" y="229488"/>
                </a:moveTo>
                <a:lnTo>
                  <a:pt x="863036" y="229488"/>
                </a:lnTo>
                <a:lnTo>
                  <a:pt x="823172" y="244881"/>
                </a:lnTo>
                <a:lnTo>
                  <a:pt x="809177" y="419161"/>
                </a:lnTo>
                <a:lnTo>
                  <a:pt x="1015084" y="419227"/>
                </a:lnTo>
                <a:lnTo>
                  <a:pt x="1035165" y="421053"/>
                </a:lnTo>
                <a:lnTo>
                  <a:pt x="1065694" y="458125"/>
                </a:lnTo>
                <a:lnTo>
                  <a:pt x="1066225" y="879295"/>
                </a:lnTo>
                <a:lnTo>
                  <a:pt x="1074099" y="879348"/>
                </a:lnTo>
                <a:lnTo>
                  <a:pt x="1114247" y="864322"/>
                </a:lnTo>
                <a:lnTo>
                  <a:pt x="1129217" y="277565"/>
                </a:lnTo>
                <a:lnTo>
                  <a:pt x="1127067" y="264117"/>
                </a:lnTo>
                <a:lnTo>
                  <a:pt x="1121030" y="252215"/>
                </a:lnTo>
                <a:lnTo>
                  <a:pt x="1111717" y="242336"/>
                </a:lnTo>
                <a:lnTo>
                  <a:pt x="1099745" y="234957"/>
                </a:lnTo>
                <a:lnTo>
                  <a:pt x="1085727" y="230552"/>
                </a:lnTo>
                <a:lnTo>
                  <a:pt x="1074099" y="229488"/>
                </a:lnTo>
                <a:close/>
              </a:path>
              <a:path w="1129665" h="879475">
                <a:moveTo>
                  <a:pt x="848425" y="530479"/>
                </a:moveTo>
                <a:lnTo>
                  <a:pt x="423481" y="530479"/>
                </a:lnTo>
                <a:lnTo>
                  <a:pt x="423605" y="629919"/>
                </a:lnTo>
                <a:lnTo>
                  <a:pt x="777760" y="629919"/>
                </a:lnTo>
                <a:lnTo>
                  <a:pt x="777681" y="530597"/>
                </a:lnTo>
                <a:lnTo>
                  <a:pt x="848425" y="530479"/>
                </a:lnTo>
                <a:close/>
              </a:path>
              <a:path w="1129665" h="879475">
                <a:moveTo>
                  <a:pt x="1029396" y="530479"/>
                </a:moveTo>
                <a:lnTo>
                  <a:pt x="848467" y="530479"/>
                </a:lnTo>
                <a:lnTo>
                  <a:pt x="848547" y="629919"/>
                </a:lnTo>
                <a:lnTo>
                  <a:pt x="1029050" y="629919"/>
                </a:lnTo>
                <a:lnTo>
                  <a:pt x="1029396" y="530479"/>
                </a:lnTo>
                <a:close/>
              </a:path>
              <a:path w="1129665" h="879475">
                <a:moveTo>
                  <a:pt x="89087" y="371220"/>
                </a:moveTo>
                <a:lnTo>
                  <a:pt x="87817" y="371220"/>
                </a:lnTo>
                <a:lnTo>
                  <a:pt x="89086" y="601792"/>
                </a:lnTo>
                <a:lnTo>
                  <a:pt x="162433" y="601852"/>
                </a:lnTo>
                <a:lnTo>
                  <a:pt x="162620" y="463750"/>
                </a:lnTo>
                <a:lnTo>
                  <a:pt x="164803" y="450287"/>
                </a:lnTo>
                <a:lnTo>
                  <a:pt x="193232" y="422428"/>
                </a:lnTo>
                <a:lnTo>
                  <a:pt x="347435" y="419227"/>
                </a:lnTo>
                <a:lnTo>
                  <a:pt x="347453" y="372363"/>
                </a:lnTo>
                <a:lnTo>
                  <a:pt x="91754" y="372363"/>
                </a:lnTo>
                <a:lnTo>
                  <a:pt x="89087" y="371220"/>
                </a:lnTo>
                <a:close/>
              </a:path>
              <a:path w="1129665" h="879475">
                <a:moveTo>
                  <a:pt x="649157" y="0"/>
                </a:moveTo>
                <a:lnTo>
                  <a:pt x="606620" y="11183"/>
                </a:lnTo>
                <a:lnTo>
                  <a:pt x="591499" y="414480"/>
                </a:lnTo>
                <a:lnTo>
                  <a:pt x="709478" y="414527"/>
                </a:lnTo>
                <a:lnTo>
                  <a:pt x="709482" y="35226"/>
                </a:lnTo>
                <a:lnTo>
                  <a:pt x="704225" y="19295"/>
                </a:lnTo>
                <a:lnTo>
                  <a:pt x="660175" y="715"/>
                </a:lnTo>
                <a:lnTo>
                  <a:pt x="649157" y="0"/>
                </a:lnTo>
                <a:close/>
              </a:path>
              <a:path w="1129665" h="879475">
                <a:moveTo>
                  <a:pt x="347517" y="206120"/>
                </a:moveTo>
                <a:lnTo>
                  <a:pt x="93024" y="206120"/>
                </a:lnTo>
                <a:lnTo>
                  <a:pt x="108372" y="207263"/>
                </a:lnTo>
                <a:lnTo>
                  <a:pt x="122848" y="210525"/>
                </a:lnTo>
                <a:lnTo>
                  <a:pt x="159721" y="231365"/>
                </a:lnTo>
                <a:lnTo>
                  <a:pt x="182080" y="264740"/>
                </a:lnTo>
                <a:lnTo>
                  <a:pt x="185361" y="277810"/>
                </a:lnTo>
                <a:lnTo>
                  <a:pt x="184474" y="293566"/>
                </a:lnTo>
                <a:lnTo>
                  <a:pt x="169561" y="333508"/>
                </a:lnTo>
                <a:lnTo>
                  <a:pt x="139936" y="360519"/>
                </a:lnTo>
                <a:lnTo>
                  <a:pt x="100321" y="372107"/>
                </a:lnTo>
                <a:lnTo>
                  <a:pt x="91754" y="372363"/>
                </a:lnTo>
                <a:lnTo>
                  <a:pt x="347453" y="372363"/>
                </a:lnTo>
                <a:lnTo>
                  <a:pt x="347517" y="206120"/>
                </a:lnTo>
                <a:close/>
              </a:path>
              <a:path w="1129665" h="879475">
                <a:moveTo>
                  <a:pt x="95468" y="256725"/>
                </a:moveTo>
                <a:lnTo>
                  <a:pt x="78951" y="258957"/>
                </a:lnTo>
                <a:lnTo>
                  <a:pt x="66301" y="265457"/>
                </a:lnTo>
                <a:lnTo>
                  <a:pt x="58133" y="275237"/>
                </a:lnTo>
                <a:lnTo>
                  <a:pt x="55060" y="287311"/>
                </a:lnTo>
                <a:lnTo>
                  <a:pt x="58145" y="300745"/>
                </a:lnTo>
                <a:lnTo>
                  <a:pt x="66538" y="311327"/>
                </a:lnTo>
                <a:lnTo>
                  <a:pt x="78924" y="317951"/>
                </a:lnTo>
                <a:lnTo>
                  <a:pt x="90484" y="319658"/>
                </a:lnTo>
                <a:lnTo>
                  <a:pt x="105210" y="316827"/>
                </a:lnTo>
                <a:lnTo>
                  <a:pt x="116851" y="309155"/>
                </a:lnTo>
                <a:lnTo>
                  <a:pt x="124074" y="297873"/>
                </a:lnTo>
                <a:lnTo>
                  <a:pt x="122693" y="281204"/>
                </a:lnTo>
                <a:lnTo>
                  <a:pt x="116832" y="268751"/>
                </a:lnTo>
                <a:lnTo>
                  <a:pt x="107440" y="260571"/>
                </a:lnTo>
                <a:lnTo>
                  <a:pt x="95468" y="256725"/>
                </a:lnTo>
                <a:close/>
              </a:path>
              <a:path w="1129665" h="879475">
                <a:moveTo>
                  <a:pt x="112835" y="141733"/>
                </a:moveTo>
                <a:lnTo>
                  <a:pt x="99013" y="144528"/>
                </a:lnTo>
                <a:lnTo>
                  <a:pt x="90126" y="153899"/>
                </a:lnTo>
                <a:lnTo>
                  <a:pt x="87817" y="207257"/>
                </a:lnTo>
                <a:lnTo>
                  <a:pt x="89100" y="207253"/>
                </a:lnTo>
                <a:lnTo>
                  <a:pt x="90484" y="206120"/>
                </a:lnTo>
                <a:lnTo>
                  <a:pt x="347517" y="206120"/>
                </a:lnTo>
                <a:lnTo>
                  <a:pt x="347532" y="166267"/>
                </a:lnTo>
                <a:lnTo>
                  <a:pt x="344144" y="153117"/>
                </a:lnTo>
                <a:lnTo>
                  <a:pt x="334267" y="143671"/>
                </a:lnTo>
                <a:lnTo>
                  <a:pt x="112835" y="141733"/>
                </a:lnTo>
                <a:close/>
              </a:path>
            </a:pathLst>
          </a:custGeom>
          <a:solidFill>
            <a:srgbClr val="F4B083"/>
          </a:solidFill>
        </p:spPr>
        <p:txBody>
          <a:bodyPr wrap="square" lIns="0" tIns="0" rIns="0" bIns="0" rtlCol="0"/>
          <a:lstStyle/>
          <a:p>
            <a:pPr defTabSz="685800"/>
            <a:endParaRPr sz="1350">
              <a:latin typeface="Calibri" panose="020F0502020204030204"/>
            </a:endParaRPr>
          </a:p>
        </p:txBody>
      </p:sp>
      <p:sp>
        <p:nvSpPr>
          <p:cNvPr id="14" name="object 14"/>
          <p:cNvSpPr/>
          <p:nvPr/>
        </p:nvSpPr>
        <p:spPr>
          <a:xfrm>
            <a:off x="5843459" y="3704882"/>
            <a:ext cx="838346" cy="3334"/>
          </a:xfrm>
          <a:custGeom>
            <a:avLst/>
            <a:gdLst/>
            <a:ahLst/>
            <a:cxnLst/>
            <a:rect l="l" t="t" r="r" b="b"/>
            <a:pathLst>
              <a:path w="1117600" h="4445">
                <a:moveTo>
                  <a:pt x="0" y="4063"/>
                </a:moveTo>
                <a:lnTo>
                  <a:pt x="1117473" y="0"/>
                </a:lnTo>
              </a:path>
            </a:pathLst>
          </a:custGeom>
          <a:ln w="28575">
            <a:solidFill>
              <a:srgbClr val="A9D18E"/>
            </a:solidFill>
          </a:ln>
        </p:spPr>
        <p:txBody>
          <a:bodyPr wrap="square" lIns="0" tIns="0" rIns="0" bIns="0" rtlCol="0"/>
          <a:lstStyle/>
          <a:p>
            <a:pPr defTabSz="685800"/>
            <a:endParaRPr sz="1350">
              <a:latin typeface="Calibri" panose="020F0502020204030204"/>
            </a:endParaRPr>
          </a:p>
        </p:txBody>
      </p:sp>
      <p:sp>
        <p:nvSpPr>
          <p:cNvPr id="15" name="object 15"/>
          <p:cNvSpPr/>
          <p:nvPr/>
        </p:nvSpPr>
        <p:spPr>
          <a:xfrm>
            <a:off x="5844602" y="3635147"/>
            <a:ext cx="783091" cy="3334"/>
          </a:xfrm>
          <a:custGeom>
            <a:avLst/>
            <a:gdLst/>
            <a:ahLst/>
            <a:cxnLst/>
            <a:rect l="l" t="t" r="r" b="b"/>
            <a:pathLst>
              <a:path w="1043940" h="4445">
                <a:moveTo>
                  <a:pt x="0" y="4064"/>
                </a:moveTo>
                <a:lnTo>
                  <a:pt x="1043813" y="0"/>
                </a:lnTo>
              </a:path>
            </a:pathLst>
          </a:custGeom>
          <a:ln w="28575">
            <a:solidFill>
              <a:srgbClr val="A9D18E"/>
            </a:solidFill>
          </a:ln>
        </p:spPr>
        <p:txBody>
          <a:bodyPr wrap="square" lIns="0" tIns="0" rIns="0" bIns="0" rtlCol="0"/>
          <a:lstStyle/>
          <a:p>
            <a:pPr defTabSz="685800"/>
            <a:endParaRPr sz="1350">
              <a:latin typeface="Calibri" panose="020F0502020204030204"/>
            </a:endParaRPr>
          </a:p>
        </p:txBody>
      </p:sp>
      <p:sp>
        <p:nvSpPr>
          <p:cNvPr id="16" name="object 16"/>
          <p:cNvSpPr/>
          <p:nvPr/>
        </p:nvSpPr>
        <p:spPr>
          <a:xfrm>
            <a:off x="5842316" y="3774617"/>
            <a:ext cx="920275" cy="6192"/>
          </a:xfrm>
          <a:custGeom>
            <a:avLst/>
            <a:gdLst/>
            <a:ahLst/>
            <a:cxnLst/>
            <a:rect l="l" t="t" r="r" b="b"/>
            <a:pathLst>
              <a:path w="1226820" h="8254">
                <a:moveTo>
                  <a:pt x="0" y="8127"/>
                </a:moveTo>
                <a:lnTo>
                  <a:pt x="1226439" y="0"/>
                </a:lnTo>
              </a:path>
            </a:pathLst>
          </a:custGeom>
          <a:ln w="28574">
            <a:solidFill>
              <a:srgbClr val="A9D18E"/>
            </a:solidFill>
          </a:ln>
        </p:spPr>
        <p:txBody>
          <a:bodyPr wrap="square" lIns="0" tIns="0" rIns="0" bIns="0" rtlCol="0"/>
          <a:lstStyle/>
          <a:p>
            <a:pPr defTabSz="685800"/>
            <a:endParaRPr sz="1350">
              <a:latin typeface="Calibri" panose="020F0502020204030204"/>
            </a:endParaRPr>
          </a:p>
        </p:txBody>
      </p:sp>
      <p:sp>
        <p:nvSpPr>
          <p:cNvPr id="17" name="object 17"/>
          <p:cNvSpPr/>
          <p:nvPr/>
        </p:nvSpPr>
        <p:spPr>
          <a:xfrm>
            <a:off x="5593791" y="3549006"/>
            <a:ext cx="256743" cy="309616"/>
          </a:xfrm>
          <a:custGeom>
            <a:avLst/>
            <a:gdLst/>
            <a:ahLst/>
            <a:cxnLst/>
            <a:rect l="l" t="t" r="r" b="b"/>
            <a:pathLst>
              <a:path w="342265" h="412750">
                <a:moveTo>
                  <a:pt x="305556" y="0"/>
                </a:moveTo>
                <a:lnTo>
                  <a:pt x="18627" y="169785"/>
                </a:lnTo>
                <a:lnTo>
                  <a:pt x="0" y="202292"/>
                </a:lnTo>
                <a:lnTo>
                  <a:pt x="522" y="214502"/>
                </a:lnTo>
                <a:lnTo>
                  <a:pt x="282757" y="407742"/>
                </a:lnTo>
                <a:lnTo>
                  <a:pt x="311000" y="412525"/>
                </a:lnTo>
                <a:lnTo>
                  <a:pt x="323375" y="407022"/>
                </a:lnTo>
                <a:lnTo>
                  <a:pt x="333239" y="397554"/>
                </a:lnTo>
                <a:lnTo>
                  <a:pt x="339764" y="385019"/>
                </a:lnTo>
                <a:lnTo>
                  <a:pt x="342123" y="370318"/>
                </a:lnTo>
                <a:lnTo>
                  <a:pt x="342118" y="42489"/>
                </a:lnTo>
                <a:lnTo>
                  <a:pt x="316749" y="2767"/>
                </a:lnTo>
                <a:lnTo>
                  <a:pt x="305556" y="0"/>
                </a:lnTo>
                <a:close/>
              </a:path>
            </a:pathLst>
          </a:custGeom>
          <a:solidFill>
            <a:srgbClr val="2C1E53"/>
          </a:solidFill>
        </p:spPr>
        <p:txBody>
          <a:bodyPr wrap="square" lIns="0" tIns="0" rIns="0" bIns="0" rtlCol="0"/>
          <a:lstStyle/>
          <a:p>
            <a:pPr defTabSz="685800"/>
            <a:endParaRPr sz="1350">
              <a:latin typeface="Calibri" panose="020F0502020204030204"/>
            </a:endParaRPr>
          </a:p>
        </p:txBody>
      </p:sp>
      <p:sp>
        <p:nvSpPr>
          <p:cNvPr id="18" name="object 18"/>
          <p:cNvSpPr/>
          <p:nvPr/>
        </p:nvSpPr>
        <p:spPr>
          <a:xfrm>
            <a:off x="5593791" y="3549006"/>
            <a:ext cx="256743" cy="309616"/>
          </a:xfrm>
          <a:custGeom>
            <a:avLst/>
            <a:gdLst/>
            <a:ahLst/>
            <a:cxnLst/>
            <a:rect l="l" t="t" r="r" b="b"/>
            <a:pathLst>
              <a:path w="342265" h="412750">
                <a:moveTo>
                  <a:pt x="282757" y="407742"/>
                </a:moveTo>
                <a:lnTo>
                  <a:pt x="19788" y="243848"/>
                </a:lnTo>
                <a:lnTo>
                  <a:pt x="10594" y="236052"/>
                </a:lnTo>
                <a:lnTo>
                  <a:pt x="4112" y="226013"/>
                </a:lnTo>
                <a:lnTo>
                  <a:pt x="522" y="214502"/>
                </a:lnTo>
                <a:lnTo>
                  <a:pt x="0" y="202292"/>
                </a:lnTo>
                <a:lnTo>
                  <a:pt x="2724" y="190156"/>
                </a:lnTo>
                <a:lnTo>
                  <a:pt x="282757" y="5749"/>
                </a:lnTo>
                <a:lnTo>
                  <a:pt x="305556" y="0"/>
                </a:lnTo>
                <a:lnTo>
                  <a:pt x="316749" y="2767"/>
                </a:lnTo>
                <a:lnTo>
                  <a:pt x="342118" y="42489"/>
                </a:lnTo>
                <a:lnTo>
                  <a:pt x="342123" y="370318"/>
                </a:lnTo>
                <a:lnTo>
                  <a:pt x="339764" y="385019"/>
                </a:lnTo>
                <a:lnTo>
                  <a:pt x="333239" y="397554"/>
                </a:lnTo>
                <a:lnTo>
                  <a:pt x="323375" y="407022"/>
                </a:lnTo>
                <a:lnTo>
                  <a:pt x="311000" y="412525"/>
                </a:lnTo>
                <a:lnTo>
                  <a:pt x="294890" y="412258"/>
                </a:lnTo>
                <a:lnTo>
                  <a:pt x="285044" y="409110"/>
                </a:lnTo>
                <a:lnTo>
                  <a:pt x="282757" y="407742"/>
                </a:lnTo>
                <a:close/>
              </a:path>
            </a:pathLst>
          </a:custGeom>
          <a:ln w="32578">
            <a:solidFill>
              <a:srgbClr val="FFFFFF"/>
            </a:solidFill>
          </a:ln>
        </p:spPr>
        <p:txBody>
          <a:bodyPr wrap="square" lIns="0" tIns="0" rIns="0" bIns="0" rtlCol="0"/>
          <a:lstStyle/>
          <a:p>
            <a:pPr defTabSz="685800"/>
            <a:endParaRPr sz="1350">
              <a:latin typeface="Calibri" panose="020F0502020204030204"/>
            </a:endParaRPr>
          </a:p>
        </p:txBody>
      </p:sp>
      <p:sp>
        <p:nvSpPr>
          <p:cNvPr id="19" name="object 19"/>
          <p:cNvSpPr/>
          <p:nvPr/>
        </p:nvSpPr>
        <p:spPr>
          <a:xfrm>
            <a:off x="5805895" y="3854865"/>
            <a:ext cx="0" cy="0"/>
          </a:xfrm>
          <a:custGeom>
            <a:avLst/>
            <a:gdLst/>
            <a:ahLst/>
            <a:cxnLst/>
            <a:rect l="l" t="t" r="r" b="b"/>
            <a:pathLst>
              <a:path>
                <a:moveTo>
                  <a:pt x="0" y="0"/>
                </a:moveTo>
                <a:lnTo>
                  <a:pt x="0" y="0"/>
                </a:lnTo>
              </a:path>
            </a:pathLst>
          </a:custGeom>
          <a:ln w="34203">
            <a:solidFill>
              <a:srgbClr val="FFFFFF"/>
            </a:solidFill>
          </a:ln>
        </p:spPr>
        <p:txBody>
          <a:bodyPr wrap="square" lIns="0" tIns="0" rIns="0" bIns="0" rtlCol="0"/>
          <a:lstStyle/>
          <a:p>
            <a:pPr defTabSz="685800"/>
            <a:endParaRPr sz="1350">
              <a:latin typeface="Calibri" panose="020F0502020204030204"/>
            </a:endParaRPr>
          </a:p>
        </p:txBody>
      </p:sp>
      <p:sp>
        <p:nvSpPr>
          <p:cNvPr id="20" name="object 20"/>
          <p:cNvSpPr/>
          <p:nvPr/>
        </p:nvSpPr>
        <p:spPr>
          <a:xfrm>
            <a:off x="5591325" y="3654847"/>
            <a:ext cx="90980" cy="98601"/>
          </a:xfrm>
          <a:custGeom>
            <a:avLst/>
            <a:gdLst/>
            <a:ahLst/>
            <a:cxnLst/>
            <a:rect l="l" t="t" r="r" b="b"/>
            <a:pathLst>
              <a:path w="121284" h="131445">
                <a:moveTo>
                  <a:pt x="58409" y="0"/>
                </a:moveTo>
                <a:lnTo>
                  <a:pt x="14229" y="22351"/>
                </a:lnTo>
                <a:lnTo>
                  <a:pt x="0" y="68078"/>
                </a:lnTo>
                <a:lnTo>
                  <a:pt x="1519" y="80306"/>
                </a:lnTo>
                <a:lnTo>
                  <a:pt x="28016" y="121816"/>
                </a:lnTo>
                <a:lnTo>
                  <a:pt x="61335" y="131450"/>
                </a:lnTo>
                <a:lnTo>
                  <a:pt x="72998" y="129807"/>
                </a:lnTo>
                <a:lnTo>
                  <a:pt x="112427" y="99593"/>
                </a:lnTo>
                <a:lnTo>
                  <a:pt x="121001" y="64043"/>
                </a:lnTo>
                <a:lnTo>
                  <a:pt x="119685" y="51824"/>
                </a:lnTo>
                <a:lnTo>
                  <a:pt x="101087" y="16666"/>
                </a:lnTo>
                <a:lnTo>
                  <a:pt x="58409" y="0"/>
                </a:lnTo>
                <a:close/>
              </a:path>
            </a:pathLst>
          </a:custGeom>
          <a:solidFill>
            <a:srgbClr val="2C1E53"/>
          </a:solidFill>
        </p:spPr>
        <p:txBody>
          <a:bodyPr wrap="square" lIns="0" tIns="0" rIns="0" bIns="0" rtlCol="0"/>
          <a:lstStyle/>
          <a:p>
            <a:pPr defTabSz="685800"/>
            <a:endParaRPr sz="1350">
              <a:latin typeface="Calibri" panose="020F0502020204030204"/>
            </a:endParaRPr>
          </a:p>
        </p:txBody>
      </p:sp>
      <p:sp>
        <p:nvSpPr>
          <p:cNvPr id="21" name="object 21"/>
          <p:cNvSpPr/>
          <p:nvPr/>
        </p:nvSpPr>
        <p:spPr>
          <a:xfrm>
            <a:off x="5591325" y="3654847"/>
            <a:ext cx="90980" cy="98601"/>
          </a:xfrm>
          <a:custGeom>
            <a:avLst/>
            <a:gdLst/>
            <a:ahLst/>
            <a:cxnLst/>
            <a:rect l="l" t="t" r="r" b="b"/>
            <a:pathLst>
              <a:path w="121284" h="131445">
                <a:moveTo>
                  <a:pt x="103212" y="18868"/>
                </a:moveTo>
                <a:lnTo>
                  <a:pt x="110790" y="28893"/>
                </a:lnTo>
                <a:lnTo>
                  <a:pt x="116281" y="39993"/>
                </a:lnTo>
                <a:lnTo>
                  <a:pt x="119685" y="51824"/>
                </a:lnTo>
                <a:lnTo>
                  <a:pt x="121001" y="64043"/>
                </a:lnTo>
                <a:lnTo>
                  <a:pt x="120230" y="76306"/>
                </a:lnTo>
                <a:lnTo>
                  <a:pt x="95333" y="119075"/>
                </a:lnTo>
                <a:lnTo>
                  <a:pt x="61335" y="131450"/>
                </a:lnTo>
                <a:lnTo>
                  <a:pt x="49747" y="130647"/>
                </a:lnTo>
                <a:lnTo>
                  <a:pt x="10746" y="103504"/>
                </a:lnTo>
                <a:lnTo>
                  <a:pt x="0" y="68078"/>
                </a:lnTo>
                <a:lnTo>
                  <a:pt x="525" y="55853"/>
                </a:lnTo>
                <a:lnTo>
                  <a:pt x="24410" y="12975"/>
                </a:lnTo>
                <a:lnTo>
                  <a:pt x="58409" y="0"/>
                </a:lnTo>
                <a:lnTo>
                  <a:pt x="69937" y="601"/>
                </a:lnTo>
                <a:lnTo>
                  <a:pt x="81084" y="3605"/>
                </a:lnTo>
                <a:lnTo>
                  <a:pt x="91563" y="8972"/>
                </a:lnTo>
                <a:lnTo>
                  <a:pt x="101087" y="16666"/>
                </a:lnTo>
                <a:lnTo>
                  <a:pt x="103212" y="18868"/>
                </a:lnTo>
                <a:close/>
              </a:path>
            </a:pathLst>
          </a:custGeom>
          <a:ln w="32719">
            <a:solidFill>
              <a:srgbClr val="FFFFFF"/>
            </a:solidFill>
          </a:ln>
        </p:spPr>
        <p:txBody>
          <a:bodyPr wrap="square" lIns="0" tIns="0" rIns="0" bIns="0" rtlCol="0"/>
          <a:lstStyle/>
          <a:p>
            <a:pPr defTabSz="685800"/>
            <a:endParaRPr sz="1350">
              <a:latin typeface="Calibri" panose="020F0502020204030204"/>
            </a:endParaRPr>
          </a:p>
        </p:txBody>
      </p:sp>
      <p:sp>
        <p:nvSpPr>
          <p:cNvPr id="22" name="object 22"/>
          <p:cNvSpPr txBox="1"/>
          <p:nvPr/>
        </p:nvSpPr>
        <p:spPr>
          <a:xfrm>
            <a:off x="2163027" y="3233673"/>
            <a:ext cx="556833" cy="121252"/>
          </a:xfrm>
          <a:prstGeom prst="rect">
            <a:avLst/>
          </a:prstGeom>
        </p:spPr>
        <p:txBody>
          <a:bodyPr vert="horz" wrap="square" lIns="0" tIns="0" rIns="0" bIns="0" rtlCol="0">
            <a:spAutoFit/>
          </a:bodyPr>
          <a:lstStyle/>
          <a:p>
            <a:pPr marL="9525" defTabSz="685800"/>
            <a:r>
              <a:rPr sz="790" spc="4" dirty="0">
                <a:latin typeface="微软雅黑" panose="020B0503020204020204" pitchFamily="34" charset="-122"/>
                <a:cs typeface="微软雅黑" panose="020B0503020204020204" pitchFamily="34" charset="-122"/>
              </a:rPr>
              <a:t>IP</a:t>
            </a:r>
            <a:r>
              <a:rPr sz="790" spc="-8" dirty="0">
                <a:latin typeface="微软雅黑" panose="020B0503020204020204" pitchFamily="34" charset="-122"/>
                <a:cs typeface="微软雅黑" panose="020B0503020204020204" pitchFamily="34" charset="-122"/>
              </a:rPr>
              <a:t> </a:t>
            </a:r>
            <a:r>
              <a:rPr sz="790" spc="4" dirty="0">
                <a:latin typeface="微软雅黑" panose="020B0503020204020204" pitchFamily="34" charset="-122"/>
                <a:cs typeface="微软雅黑" panose="020B0503020204020204" pitchFamily="34" charset="-122"/>
              </a:rPr>
              <a:t>N</a:t>
            </a:r>
            <a:r>
              <a:rPr sz="790" dirty="0">
                <a:latin typeface="微软雅黑" panose="020B0503020204020204" pitchFamily="34" charset="-122"/>
                <a:cs typeface="微软雅黑" panose="020B0503020204020204" pitchFamily="34" charset="-122"/>
              </a:rPr>
              <a:t>e</a:t>
            </a:r>
            <a:r>
              <a:rPr sz="790" spc="4" dirty="0">
                <a:latin typeface="微软雅黑" panose="020B0503020204020204" pitchFamily="34" charset="-122"/>
                <a:cs typeface="微软雅黑" panose="020B0503020204020204" pitchFamily="34" charset="-122"/>
              </a:rPr>
              <a:t>t</a:t>
            </a:r>
            <a:r>
              <a:rPr sz="790" dirty="0">
                <a:latin typeface="微软雅黑" panose="020B0503020204020204" pitchFamily="34" charset="-122"/>
                <a:cs typeface="微软雅黑" panose="020B0503020204020204" pitchFamily="34" charset="-122"/>
              </a:rPr>
              <a:t>w</a:t>
            </a:r>
            <a:r>
              <a:rPr sz="790" spc="8" dirty="0">
                <a:latin typeface="微软雅黑" panose="020B0503020204020204" pitchFamily="34" charset="-122"/>
                <a:cs typeface="微软雅黑" panose="020B0503020204020204" pitchFamily="34" charset="-122"/>
              </a:rPr>
              <a:t>o</a:t>
            </a:r>
            <a:r>
              <a:rPr sz="790" spc="4" dirty="0">
                <a:latin typeface="微软雅黑" panose="020B0503020204020204" pitchFamily="34" charset="-122"/>
                <a:cs typeface="微软雅黑" panose="020B0503020204020204" pitchFamily="34" charset="-122"/>
              </a:rPr>
              <a:t>rk</a:t>
            </a:r>
            <a:endParaRPr sz="790">
              <a:latin typeface="微软雅黑" panose="020B0503020204020204" pitchFamily="34" charset="-122"/>
              <a:cs typeface="微软雅黑" panose="020B0503020204020204" pitchFamily="34" charset="-122"/>
            </a:endParaRPr>
          </a:p>
        </p:txBody>
      </p:sp>
      <p:sp>
        <p:nvSpPr>
          <p:cNvPr id="23" name="object 23"/>
          <p:cNvSpPr/>
          <p:nvPr/>
        </p:nvSpPr>
        <p:spPr>
          <a:xfrm>
            <a:off x="3147225" y="2610269"/>
            <a:ext cx="573886" cy="674487"/>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24" name="object 24"/>
          <p:cNvSpPr/>
          <p:nvPr/>
        </p:nvSpPr>
        <p:spPr>
          <a:xfrm>
            <a:off x="2717954" y="2948085"/>
            <a:ext cx="430128" cy="7145"/>
          </a:xfrm>
          <a:custGeom>
            <a:avLst/>
            <a:gdLst/>
            <a:ahLst/>
            <a:cxnLst/>
            <a:rect l="l" t="t" r="r" b="b"/>
            <a:pathLst>
              <a:path w="573404" h="9525">
                <a:moveTo>
                  <a:pt x="0" y="9271"/>
                </a:moveTo>
                <a:lnTo>
                  <a:pt x="573277" y="0"/>
                </a:lnTo>
              </a:path>
            </a:pathLst>
          </a:custGeom>
          <a:ln w="28575">
            <a:solidFill>
              <a:srgbClr val="A9D18E"/>
            </a:solidFill>
          </a:ln>
        </p:spPr>
        <p:txBody>
          <a:bodyPr wrap="square" lIns="0" tIns="0" rIns="0" bIns="0" rtlCol="0"/>
          <a:lstStyle/>
          <a:p>
            <a:pPr defTabSz="685800"/>
            <a:endParaRPr sz="1350">
              <a:latin typeface="Calibri" panose="020F0502020204030204"/>
            </a:endParaRPr>
          </a:p>
        </p:txBody>
      </p:sp>
      <p:sp>
        <p:nvSpPr>
          <p:cNvPr id="25" name="object 25"/>
          <p:cNvSpPr/>
          <p:nvPr/>
        </p:nvSpPr>
        <p:spPr>
          <a:xfrm>
            <a:off x="3721683" y="2948085"/>
            <a:ext cx="828819" cy="8098"/>
          </a:xfrm>
          <a:custGeom>
            <a:avLst/>
            <a:gdLst/>
            <a:ahLst/>
            <a:cxnLst/>
            <a:rect l="l" t="t" r="r" b="b"/>
            <a:pathLst>
              <a:path w="1104900" h="10795">
                <a:moveTo>
                  <a:pt x="0" y="0"/>
                </a:moveTo>
                <a:lnTo>
                  <a:pt x="1104900" y="10287"/>
                </a:lnTo>
              </a:path>
            </a:pathLst>
          </a:custGeom>
          <a:ln w="28575">
            <a:solidFill>
              <a:srgbClr val="A9D18E"/>
            </a:solidFill>
          </a:ln>
        </p:spPr>
        <p:txBody>
          <a:bodyPr wrap="square" lIns="0" tIns="0" rIns="0" bIns="0" rtlCol="0"/>
          <a:lstStyle/>
          <a:p>
            <a:pPr defTabSz="685800"/>
            <a:endParaRPr sz="1350">
              <a:latin typeface="Calibri" panose="020F0502020204030204"/>
            </a:endParaRPr>
          </a:p>
        </p:txBody>
      </p:sp>
      <p:sp>
        <p:nvSpPr>
          <p:cNvPr id="26" name="object 26"/>
          <p:cNvSpPr/>
          <p:nvPr/>
        </p:nvSpPr>
        <p:spPr>
          <a:xfrm>
            <a:off x="5841173" y="2264452"/>
            <a:ext cx="900269" cy="2858"/>
          </a:xfrm>
          <a:custGeom>
            <a:avLst/>
            <a:gdLst/>
            <a:ahLst/>
            <a:cxnLst/>
            <a:rect l="l" t="t" r="r" b="b"/>
            <a:pathLst>
              <a:path w="1200150" h="3810">
                <a:moveTo>
                  <a:pt x="0" y="0"/>
                </a:moveTo>
                <a:lnTo>
                  <a:pt x="1200023" y="3428"/>
                </a:lnTo>
              </a:path>
            </a:pathLst>
          </a:custGeom>
          <a:ln w="28575">
            <a:solidFill>
              <a:srgbClr val="A9D18E"/>
            </a:solidFill>
          </a:ln>
        </p:spPr>
        <p:txBody>
          <a:bodyPr wrap="square" lIns="0" tIns="0" rIns="0" bIns="0" rtlCol="0"/>
          <a:lstStyle/>
          <a:p>
            <a:pPr defTabSz="685800"/>
            <a:endParaRPr sz="1350">
              <a:latin typeface="Calibri" panose="020F0502020204030204"/>
            </a:endParaRPr>
          </a:p>
        </p:txBody>
      </p:sp>
      <p:sp>
        <p:nvSpPr>
          <p:cNvPr id="27" name="object 27"/>
          <p:cNvSpPr/>
          <p:nvPr/>
        </p:nvSpPr>
        <p:spPr>
          <a:xfrm>
            <a:off x="4855736" y="2956087"/>
            <a:ext cx="1849600" cy="8574"/>
          </a:xfrm>
          <a:custGeom>
            <a:avLst/>
            <a:gdLst/>
            <a:ahLst/>
            <a:cxnLst/>
            <a:rect l="l" t="t" r="r" b="b"/>
            <a:pathLst>
              <a:path w="2465704" h="11429">
                <a:moveTo>
                  <a:pt x="0" y="11430"/>
                </a:moveTo>
                <a:lnTo>
                  <a:pt x="2465705" y="0"/>
                </a:lnTo>
              </a:path>
            </a:pathLst>
          </a:custGeom>
          <a:ln w="28575">
            <a:solidFill>
              <a:srgbClr val="A9D18E"/>
            </a:solidFill>
          </a:ln>
        </p:spPr>
        <p:txBody>
          <a:bodyPr wrap="square" lIns="0" tIns="0" rIns="0" bIns="0" rtlCol="0"/>
          <a:lstStyle/>
          <a:p>
            <a:pPr defTabSz="685800"/>
            <a:endParaRPr sz="1350">
              <a:latin typeface="Calibri" panose="020F0502020204030204"/>
            </a:endParaRPr>
          </a:p>
        </p:txBody>
      </p:sp>
      <p:sp>
        <p:nvSpPr>
          <p:cNvPr id="28" name="object 28"/>
          <p:cNvSpPr/>
          <p:nvPr/>
        </p:nvSpPr>
        <p:spPr>
          <a:xfrm>
            <a:off x="5853748" y="2194716"/>
            <a:ext cx="701161" cy="2858"/>
          </a:xfrm>
          <a:custGeom>
            <a:avLst/>
            <a:gdLst/>
            <a:ahLst/>
            <a:cxnLst/>
            <a:rect l="l" t="t" r="r" b="b"/>
            <a:pathLst>
              <a:path w="934720" h="3810">
                <a:moveTo>
                  <a:pt x="0" y="0"/>
                </a:moveTo>
                <a:lnTo>
                  <a:pt x="934338" y="3429"/>
                </a:lnTo>
              </a:path>
            </a:pathLst>
          </a:custGeom>
          <a:ln w="28574">
            <a:solidFill>
              <a:srgbClr val="A9D18E"/>
            </a:solidFill>
          </a:ln>
        </p:spPr>
        <p:txBody>
          <a:bodyPr wrap="square" lIns="0" tIns="0" rIns="0" bIns="0" rtlCol="0"/>
          <a:lstStyle/>
          <a:p>
            <a:pPr defTabSz="685800"/>
            <a:endParaRPr sz="1350">
              <a:latin typeface="Calibri" panose="020F0502020204030204"/>
            </a:endParaRPr>
          </a:p>
        </p:txBody>
      </p:sp>
      <p:sp>
        <p:nvSpPr>
          <p:cNvPr id="29" name="object 29"/>
          <p:cNvSpPr/>
          <p:nvPr/>
        </p:nvSpPr>
        <p:spPr>
          <a:xfrm>
            <a:off x="5833170" y="2337616"/>
            <a:ext cx="1036024" cy="5716"/>
          </a:xfrm>
          <a:custGeom>
            <a:avLst/>
            <a:gdLst/>
            <a:ahLst/>
            <a:cxnLst/>
            <a:rect l="l" t="t" r="r" b="b"/>
            <a:pathLst>
              <a:path w="1381125" h="7619">
                <a:moveTo>
                  <a:pt x="0" y="0"/>
                </a:moveTo>
                <a:lnTo>
                  <a:pt x="1380871" y="7239"/>
                </a:lnTo>
              </a:path>
            </a:pathLst>
          </a:custGeom>
          <a:ln w="28575">
            <a:solidFill>
              <a:srgbClr val="A9D18E"/>
            </a:solidFill>
          </a:ln>
        </p:spPr>
        <p:txBody>
          <a:bodyPr wrap="square" lIns="0" tIns="0" rIns="0" bIns="0" rtlCol="0"/>
          <a:lstStyle/>
          <a:p>
            <a:pPr defTabSz="685800"/>
            <a:endParaRPr sz="1350">
              <a:latin typeface="Calibri" panose="020F0502020204030204"/>
            </a:endParaRPr>
          </a:p>
        </p:txBody>
      </p:sp>
      <p:sp>
        <p:nvSpPr>
          <p:cNvPr id="30" name="object 30"/>
          <p:cNvSpPr/>
          <p:nvPr/>
        </p:nvSpPr>
        <p:spPr>
          <a:xfrm>
            <a:off x="4848877" y="2254163"/>
            <a:ext cx="780709" cy="626854"/>
          </a:xfrm>
          <a:custGeom>
            <a:avLst/>
            <a:gdLst/>
            <a:ahLst/>
            <a:cxnLst/>
            <a:rect l="l" t="t" r="r" b="b"/>
            <a:pathLst>
              <a:path w="1040765" h="835660">
                <a:moveTo>
                  <a:pt x="0" y="835660"/>
                </a:moveTo>
                <a:lnTo>
                  <a:pt x="520446" y="835660"/>
                </a:lnTo>
                <a:lnTo>
                  <a:pt x="520446" y="0"/>
                </a:lnTo>
                <a:lnTo>
                  <a:pt x="1040764" y="0"/>
                </a:lnTo>
              </a:path>
            </a:pathLst>
          </a:custGeom>
          <a:ln w="28575">
            <a:solidFill>
              <a:srgbClr val="A9D18E"/>
            </a:solidFill>
          </a:ln>
        </p:spPr>
        <p:txBody>
          <a:bodyPr wrap="square" lIns="0" tIns="0" rIns="0" bIns="0" rtlCol="0"/>
          <a:lstStyle/>
          <a:p>
            <a:pPr defTabSz="685800"/>
            <a:endParaRPr sz="1350">
              <a:latin typeface="Calibri" panose="020F0502020204030204"/>
            </a:endParaRPr>
          </a:p>
        </p:txBody>
      </p:sp>
      <p:sp>
        <p:nvSpPr>
          <p:cNvPr id="31" name="object 31"/>
          <p:cNvSpPr/>
          <p:nvPr/>
        </p:nvSpPr>
        <p:spPr>
          <a:xfrm>
            <a:off x="5229562" y="3050973"/>
            <a:ext cx="316761" cy="652099"/>
          </a:xfrm>
          <a:custGeom>
            <a:avLst/>
            <a:gdLst/>
            <a:ahLst/>
            <a:cxnLst/>
            <a:rect l="l" t="t" r="r" b="b"/>
            <a:pathLst>
              <a:path w="422275" h="869314">
                <a:moveTo>
                  <a:pt x="0" y="0"/>
                </a:moveTo>
                <a:lnTo>
                  <a:pt x="0" y="869060"/>
                </a:lnTo>
                <a:lnTo>
                  <a:pt x="421893" y="869060"/>
                </a:lnTo>
              </a:path>
            </a:pathLst>
          </a:custGeom>
          <a:ln w="28575">
            <a:solidFill>
              <a:srgbClr val="A9D18E"/>
            </a:solidFill>
          </a:ln>
        </p:spPr>
        <p:txBody>
          <a:bodyPr wrap="square" lIns="0" tIns="0" rIns="0" bIns="0" rtlCol="0"/>
          <a:lstStyle/>
          <a:p>
            <a:pPr defTabSz="685800"/>
            <a:endParaRPr sz="1350">
              <a:latin typeface="Calibri" panose="020F0502020204030204"/>
            </a:endParaRPr>
          </a:p>
        </p:txBody>
      </p:sp>
      <p:sp>
        <p:nvSpPr>
          <p:cNvPr id="32" name="object 32"/>
          <p:cNvSpPr/>
          <p:nvPr/>
        </p:nvSpPr>
        <p:spPr>
          <a:xfrm>
            <a:off x="4852305" y="3046399"/>
            <a:ext cx="382019" cy="4763"/>
          </a:xfrm>
          <a:custGeom>
            <a:avLst/>
            <a:gdLst/>
            <a:ahLst/>
            <a:cxnLst/>
            <a:rect l="l" t="t" r="r" b="b"/>
            <a:pathLst>
              <a:path w="509270" h="6350">
                <a:moveTo>
                  <a:pt x="0" y="0"/>
                </a:moveTo>
                <a:lnTo>
                  <a:pt x="509015" y="5968"/>
                </a:lnTo>
              </a:path>
            </a:pathLst>
          </a:custGeom>
          <a:ln w="28575">
            <a:solidFill>
              <a:srgbClr val="A9D18E"/>
            </a:solidFill>
          </a:ln>
        </p:spPr>
        <p:txBody>
          <a:bodyPr wrap="square" lIns="0" tIns="0" rIns="0" bIns="0" rtlCol="0"/>
          <a:lstStyle/>
          <a:p>
            <a:pPr defTabSz="685800"/>
            <a:endParaRPr sz="1350">
              <a:latin typeface="Calibri" panose="020F0502020204030204"/>
            </a:endParaRPr>
          </a:p>
        </p:txBody>
      </p:sp>
      <p:sp>
        <p:nvSpPr>
          <p:cNvPr id="33" name="object 33"/>
          <p:cNvSpPr/>
          <p:nvPr/>
        </p:nvSpPr>
        <p:spPr>
          <a:xfrm>
            <a:off x="4599201" y="2801477"/>
            <a:ext cx="256743" cy="310569"/>
          </a:xfrm>
          <a:custGeom>
            <a:avLst/>
            <a:gdLst/>
            <a:ahLst/>
            <a:cxnLst/>
            <a:rect l="l" t="t" r="r" b="b"/>
            <a:pathLst>
              <a:path w="342264" h="414020">
                <a:moveTo>
                  <a:pt x="305541" y="0"/>
                </a:moveTo>
                <a:lnTo>
                  <a:pt x="18531" y="170354"/>
                </a:lnTo>
                <a:lnTo>
                  <a:pt x="0" y="202986"/>
                </a:lnTo>
                <a:lnTo>
                  <a:pt x="544" y="215203"/>
                </a:lnTo>
                <a:lnTo>
                  <a:pt x="282766" y="408928"/>
                </a:lnTo>
                <a:lnTo>
                  <a:pt x="311093" y="413704"/>
                </a:lnTo>
                <a:lnTo>
                  <a:pt x="323437" y="408170"/>
                </a:lnTo>
                <a:lnTo>
                  <a:pt x="333274" y="398675"/>
                </a:lnTo>
                <a:lnTo>
                  <a:pt x="339780" y="386117"/>
                </a:lnTo>
                <a:lnTo>
                  <a:pt x="342132" y="371395"/>
                </a:lnTo>
                <a:lnTo>
                  <a:pt x="342126" y="42501"/>
                </a:lnTo>
                <a:lnTo>
                  <a:pt x="316725" y="2764"/>
                </a:lnTo>
                <a:lnTo>
                  <a:pt x="305541" y="0"/>
                </a:lnTo>
                <a:close/>
              </a:path>
            </a:pathLst>
          </a:custGeom>
          <a:solidFill>
            <a:srgbClr val="2C1E53"/>
          </a:solidFill>
        </p:spPr>
        <p:txBody>
          <a:bodyPr wrap="square" lIns="0" tIns="0" rIns="0" bIns="0" rtlCol="0"/>
          <a:lstStyle/>
          <a:p>
            <a:pPr defTabSz="685800"/>
            <a:endParaRPr sz="1350">
              <a:latin typeface="Calibri" panose="020F0502020204030204"/>
            </a:endParaRPr>
          </a:p>
        </p:txBody>
      </p:sp>
      <p:sp>
        <p:nvSpPr>
          <p:cNvPr id="34" name="object 34"/>
          <p:cNvSpPr/>
          <p:nvPr/>
        </p:nvSpPr>
        <p:spPr>
          <a:xfrm>
            <a:off x="4599201" y="2801477"/>
            <a:ext cx="256743" cy="310569"/>
          </a:xfrm>
          <a:custGeom>
            <a:avLst/>
            <a:gdLst/>
            <a:ahLst/>
            <a:cxnLst/>
            <a:rect l="l" t="t" r="r" b="b"/>
            <a:pathLst>
              <a:path w="342264" h="414020">
                <a:moveTo>
                  <a:pt x="282766" y="408928"/>
                </a:moveTo>
                <a:lnTo>
                  <a:pt x="19797" y="244558"/>
                </a:lnTo>
                <a:lnTo>
                  <a:pt x="10619" y="236759"/>
                </a:lnTo>
                <a:lnTo>
                  <a:pt x="4143" y="226717"/>
                </a:lnTo>
                <a:lnTo>
                  <a:pt x="544" y="215203"/>
                </a:lnTo>
                <a:lnTo>
                  <a:pt x="0" y="202986"/>
                </a:lnTo>
                <a:lnTo>
                  <a:pt x="2686" y="190836"/>
                </a:lnTo>
                <a:lnTo>
                  <a:pt x="282766" y="5768"/>
                </a:lnTo>
                <a:lnTo>
                  <a:pt x="305541" y="0"/>
                </a:lnTo>
                <a:lnTo>
                  <a:pt x="316725" y="2764"/>
                </a:lnTo>
                <a:lnTo>
                  <a:pt x="342126" y="42501"/>
                </a:lnTo>
                <a:lnTo>
                  <a:pt x="342132" y="371395"/>
                </a:lnTo>
                <a:lnTo>
                  <a:pt x="339780" y="386117"/>
                </a:lnTo>
                <a:lnTo>
                  <a:pt x="333274" y="398675"/>
                </a:lnTo>
                <a:lnTo>
                  <a:pt x="323437" y="408170"/>
                </a:lnTo>
                <a:lnTo>
                  <a:pt x="311093" y="413704"/>
                </a:lnTo>
                <a:lnTo>
                  <a:pt x="294952" y="413459"/>
                </a:lnTo>
                <a:lnTo>
                  <a:pt x="285104" y="410328"/>
                </a:lnTo>
                <a:lnTo>
                  <a:pt x="282766" y="408928"/>
                </a:lnTo>
                <a:close/>
              </a:path>
            </a:pathLst>
          </a:custGeom>
          <a:ln w="32615">
            <a:solidFill>
              <a:srgbClr val="FFFFFF"/>
            </a:solidFill>
          </a:ln>
        </p:spPr>
        <p:txBody>
          <a:bodyPr wrap="square" lIns="0" tIns="0" rIns="0" bIns="0" rtlCol="0"/>
          <a:lstStyle/>
          <a:p>
            <a:pPr defTabSz="685800"/>
            <a:endParaRPr sz="1350">
              <a:latin typeface="Calibri" panose="020F0502020204030204"/>
            </a:endParaRPr>
          </a:p>
        </p:txBody>
      </p:sp>
      <p:sp>
        <p:nvSpPr>
          <p:cNvPr id="35" name="object 35"/>
          <p:cNvSpPr/>
          <p:nvPr/>
        </p:nvSpPr>
        <p:spPr>
          <a:xfrm>
            <a:off x="4811312" y="3108226"/>
            <a:ext cx="0" cy="0"/>
          </a:xfrm>
          <a:custGeom>
            <a:avLst/>
            <a:gdLst/>
            <a:ahLst/>
            <a:cxnLst/>
            <a:rect l="l" t="t" r="r" b="b"/>
            <a:pathLst>
              <a:path>
                <a:moveTo>
                  <a:pt x="0" y="0"/>
                </a:moveTo>
                <a:lnTo>
                  <a:pt x="0" y="0"/>
                </a:lnTo>
              </a:path>
            </a:pathLst>
          </a:custGeom>
          <a:ln w="34303">
            <a:solidFill>
              <a:srgbClr val="FFFFFF"/>
            </a:solidFill>
          </a:ln>
        </p:spPr>
        <p:txBody>
          <a:bodyPr wrap="square" lIns="0" tIns="0" rIns="0" bIns="0" rtlCol="0"/>
          <a:lstStyle/>
          <a:p>
            <a:pPr defTabSz="685800"/>
            <a:endParaRPr sz="1350">
              <a:latin typeface="Calibri" panose="020F0502020204030204"/>
            </a:endParaRPr>
          </a:p>
        </p:txBody>
      </p:sp>
      <p:sp>
        <p:nvSpPr>
          <p:cNvPr id="36" name="object 36"/>
          <p:cNvSpPr/>
          <p:nvPr/>
        </p:nvSpPr>
        <p:spPr>
          <a:xfrm>
            <a:off x="4596772" y="2907677"/>
            <a:ext cx="90980" cy="99077"/>
          </a:xfrm>
          <a:custGeom>
            <a:avLst/>
            <a:gdLst/>
            <a:ahLst/>
            <a:cxnLst/>
            <a:rect l="l" t="t" r="r" b="b"/>
            <a:pathLst>
              <a:path w="121285" h="132079">
                <a:moveTo>
                  <a:pt x="58086" y="0"/>
                </a:moveTo>
                <a:lnTo>
                  <a:pt x="13888" y="22739"/>
                </a:lnTo>
                <a:lnTo>
                  <a:pt x="0" y="68485"/>
                </a:lnTo>
                <a:lnTo>
                  <a:pt x="1572" y="80710"/>
                </a:lnTo>
                <a:lnTo>
                  <a:pt x="28182" y="122241"/>
                </a:lnTo>
                <a:lnTo>
                  <a:pt x="61451" y="131735"/>
                </a:lnTo>
                <a:lnTo>
                  <a:pt x="73097" y="130046"/>
                </a:lnTo>
                <a:lnTo>
                  <a:pt x="105503" y="110002"/>
                </a:lnTo>
                <a:lnTo>
                  <a:pt x="120958" y="64048"/>
                </a:lnTo>
                <a:lnTo>
                  <a:pt x="119628" y="51823"/>
                </a:lnTo>
                <a:lnTo>
                  <a:pt x="100675" y="16281"/>
                </a:lnTo>
                <a:lnTo>
                  <a:pt x="58086" y="0"/>
                </a:lnTo>
                <a:close/>
              </a:path>
            </a:pathLst>
          </a:custGeom>
          <a:solidFill>
            <a:srgbClr val="2C1E53"/>
          </a:solidFill>
        </p:spPr>
        <p:txBody>
          <a:bodyPr wrap="square" lIns="0" tIns="0" rIns="0" bIns="0" rtlCol="0"/>
          <a:lstStyle/>
          <a:p>
            <a:pPr defTabSz="685800"/>
            <a:endParaRPr sz="1350">
              <a:latin typeface="Calibri" panose="020F0502020204030204"/>
            </a:endParaRPr>
          </a:p>
        </p:txBody>
      </p:sp>
      <p:sp>
        <p:nvSpPr>
          <p:cNvPr id="37" name="object 37"/>
          <p:cNvSpPr/>
          <p:nvPr/>
        </p:nvSpPr>
        <p:spPr>
          <a:xfrm>
            <a:off x="4596772" y="2907677"/>
            <a:ext cx="90980" cy="99077"/>
          </a:xfrm>
          <a:custGeom>
            <a:avLst/>
            <a:gdLst/>
            <a:ahLst/>
            <a:cxnLst/>
            <a:rect l="l" t="t" r="r" b="b"/>
            <a:pathLst>
              <a:path w="121285" h="132079">
                <a:moveTo>
                  <a:pt x="103171" y="18855"/>
                </a:moveTo>
                <a:lnTo>
                  <a:pt x="110735" y="28885"/>
                </a:lnTo>
                <a:lnTo>
                  <a:pt x="116220" y="39989"/>
                </a:lnTo>
                <a:lnTo>
                  <a:pt x="119628" y="51823"/>
                </a:lnTo>
                <a:lnTo>
                  <a:pt x="120958" y="64048"/>
                </a:lnTo>
                <a:lnTo>
                  <a:pt x="120211" y="76320"/>
                </a:lnTo>
                <a:lnTo>
                  <a:pt x="95423" y="119208"/>
                </a:lnTo>
                <a:lnTo>
                  <a:pt x="61451" y="131735"/>
                </a:lnTo>
                <a:lnTo>
                  <a:pt x="49882" y="130978"/>
                </a:lnTo>
                <a:lnTo>
                  <a:pt x="10882" y="103938"/>
                </a:lnTo>
                <a:lnTo>
                  <a:pt x="0" y="68485"/>
                </a:lnTo>
                <a:lnTo>
                  <a:pt x="460" y="56264"/>
                </a:lnTo>
                <a:lnTo>
                  <a:pt x="24111" y="13252"/>
                </a:lnTo>
                <a:lnTo>
                  <a:pt x="58086" y="0"/>
                </a:lnTo>
                <a:lnTo>
                  <a:pt x="69583" y="514"/>
                </a:lnTo>
                <a:lnTo>
                  <a:pt x="80700" y="3427"/>
                </a:lnTo>
                <a:lnTo>
                  <a:pt x="91157" y="8696"/>
                </a:lnTo>
                <a:lnTo>
                  <a:pt x="100675" y="16281"/>
                </a:lnTo>
                <a:lnTo>
                  <a:pt x="103171" y="18855"/>
                </a:lnTo>
                <a:close/>
              </a:path>
            </a:pathLst>
          </a:custGeom>
          <a:ln w="32761">
            <a:solidFill>
              <a:srgbClr val="FFFFFF"/>
            </a:solidFill>
          </a:ln>
        </p:spPr>
        <p:txBody>
          <a:bodyPr wrap="square" lIns="0" tIns="0" rIns="0" bIns="0" rtlCol="0"/>
          <a:lstStyle/>
          <a:p>
            <a:pPr defTabSz="685800"/>
            <a:endParaRPr sz="1350">
              <a:latin typeface="Calibri" panose="020F0502020204030204"/>
            </a:endParaRPr>
          </a:p>
        </p:txBody>
      </p:sp>
      <p:sp>
        <p:nvSpPr>
          <p:cNvPr id="38" name="object 38"/>
          <p:cNvSpPr/>
          <p:nvPr/>
        </p:nvSpPr>
        <p:spPr>
          <a:xfrm>
            <a:off x="5592466" y="2105272"/>
            <a:ext cx="255791" cy="310569"/>
          </a:xfrm>
          <a:custGeom>
            <a:avLst/>
            <a:gdLst/>
            <a:ahLst/>
            <a:cxnLst/>
            <a:rect l="l" t="t" r="r" b="b"/>
            <a:pathLst>
              <a:path w="340995" h="414019">
                <a:moveTo>
                  <a:pt x="304497" y="0"/>
                </a:moveTo>
                <a:lnTo>
                  <a:pt x="18519" y="170308"/>
                </a:lnTo>
                <a:lnTo>
                  <a:pt x="0" y="202933"/>
                </a:lnTo>
                <a:lnTo>
                  <a:pt x="532" y="215163"/>
                </a:lnTo>
                <a:lnTo>
                  <a:pt x="281750" y="408924"/>
                </a:lnTo>
                <a:lnTo>
                  <a:pt x="309889" y="413721"/>
                </a:lnTo>
                <a:lnTo>
                  <a:pt x="322221" y="408203"/>
                </a:lnTo>
                <a:lnTo>
                  <a:pt x="332050" y="398707"/>
                </a:lnTo>
                <a:lnTo>
                  <a:pt x="338553" y="386135"/>
                </a:lnTo>
                <a:lnTo>
                  <a:pt x="340904" y="371391"/>
                </a:lnTo>
                <a:lnTo>
                  <a:pt x="340899" y="42622"/>
                </a:lnTo>
                <a:lnTo>
                  <a:pt x="315661" y="2790"/>
                </a:lnTo>
                <a:lnTo>
                  <a:pt x="304497" y="0"/>
                </a:lnTo>
                <a:close/>
              </a:path>
            </a:pathLst>
          </a:custGeom>
          <a:solidFill>
            <a:srgbClr val="2C1E53"/>
          </a:solidFill>
        </p:spPr>
        <p:txBody>
          <a:bodyPr wrap="square" lIns="0" tIns="0" rIns="0" bIns="0" rtlCol="0"/>
          <a:lstStyle/>
          <a:p>
            <a:pPr defTabSz="685800"/>
            <a:endParaRPr sz="1350">
              <a:latin typeface="Calibri" panose="020F0502020204030204"/>
            </a:endParaRPr>
          </a:p>
        </p:txBody>
      </p:sp>
      <p:sp>
        <p:nvSpPr>
          <p:cNvPr id="39" name="object 39"/>
          <p:cNvSpPr/>
          <p:nvPr/>
        </p:nvSpPr>
        <p:spPr>
          <a:xfrm>
            <a:off x="5592466" y="2105272"/>
            <a:ext cx="255791" cy="310569"/>
          </a:xfrm>
          <a:custGeom>
            <a:avLst/>
            <a:gdLst/>
            <a:ahLst/>
            <a:cxnLst/>
            <a:rect l="l" t="t" r="r" b="b"/>
            <a:pathLst>
              <a:path w="340995" h="414019">
                <a:moveTo>
                  <a:pt x="281750" y="408924"/>
                </a:moveTo>
                <a:lnTo>
                  <a:pt x="19722" y="244554"/>
                </a:lnTo>
                <a:lnTo>
                  <a:pt x="10569" y="236746"/>
                </a:lnTo>
                <a:lnTo>
                  <a:pt x="4114" y="226691"/>
                </a:lnTo>
                <a:lnTo>
                  <a:pt x="532" y="215163"/>
                </a:lnTo>
                <a:lnTo>
                  <a:pt x="0" y="202933"/>
                </a:lnTo>
                <a:lnTo>
                  <a:pt x="2694" y="190773"/>
                </a:lnTo>
                <a:lnTo>
                  <a:pt x="281750" y="5763"/>
                </a:lnTo>
                <a:lnTo>
                  <a:pt x="304497" y="0"/>
                </a:lnTo>
                <a:lnTo>
                  <a:pt x="315661" y="2790"/>
                </a:lnTo>
                <a:lnTo>
                  <a:pt x="340899" y="42622"/>
                </a:lnTo>
                <a:lnTo>
                  <a:pt x="340904" y="371391"/>
                </a:lnTo>
                <a:lnTo>
                  <a:pt x="338553" y="386135"/>
                </a:lnTo>
                <a:lnTo>
                  <a:pt x="332050" y="398707"/>
                </a:lnTo>
                <a:lnTo>
                  <a:pt x="322221" y="408203"/>
                </a:lnTo>
                <a:lnTo>
                  <a:pt x="309889" y="413721"/>
                </a:lnTo>
                <a:lnTo>
                  <a:pt x="293798" y="413447"/>
                </a:lnTo>
                <a:lnTo>
                  <a:pt x="283975" y="410266"/>
                </a:lnTo>
                <a:lnTo>
                  <a:pt x="281750" y="408924"/>
                </a:lnTo>
                <a:close/>
              </a:path>
            </a:pathLst>
          </a:custGeom>
          <a:ln w="32543">
            <a:solidFill>
              <a:srgbClr val="FFFFFF"/>
            </a:solidFill>
          </a:ln>
        </p:spPr>
        <p:txBody>
          <a:bodyPr wrap="square" lIns="0" tIns="0" rIns="0" bIns="0" rtlCol="0"/>
          <a:lstStyle/>
          <a:p>
            <a:pPr defTabSz="685800"/>
            <a:endParaRPr sz="1350">
              <a:latin typeface="Calibri" panose="020F0502020204030204"/>
            </a:endParaRPr>
          </a:p>
        </p:txBody>
      </p:sp>
      <p:sp>
        <p:nvSpPr>
          <p:cNvPr id="40" name="object 40"/>
          <p:cNvSpPr/>
          <p:nvPr/>
        </p:nvSpPr>
        <p:spPr>
          <a:xfrm>
            <a:off x="5803816" y="2412018"/>
            <a:ext cx="0" cy="0"/>
          </a:xfrm>
          <a:custGeom>
            <a:avLst/>
            <a:gdLst/>
            <a:ahLst/>
            <a:cxnLst/>
            <a:rect l="l" t="t" r="r" b="b"/>
            <a:pathLst>
              <a:path>
                <a:moveTo>
                  <a:pt x="0" y="0"/>
                </a:moveTo>
                <a:lnTo>
                  <a:pt x="0" y="0"/>
                </a:lnTo>
              </a:path>
            </a:pathLst>
          </a:custGeom>
          <a:ln w="34303">
            <a:solidFill>
              <a:srgbClr val="FFFFFF"/>
            </a:solidFill>
          </a:ln>
        </p:spPr>
        <p:txBody>
          <a:bodyPr wrap="square" lIns="0" tIns="0" rIns="0" bIns="0" rtlCol="0"/>
          <a:lstStyle/>
          <a:p>
            <a:pPr defTabSz="685800"/>
            <a:endParaRPr sz="1350">
              <a:latin typeface="Calibri" panose="020F0502020204030204"/>
            </a:endParaRPr>
          </a:p>
        </p:txBody>
      </p:sp>
      <p:sp>
        <p:nvSpPr>
          <p:cNvPr id="41" name="object 41"/>
          <p:cNvSpPr/>
          <p:nvPr/>
        </p:nvSpPr>
        <p:spPr>
          <a:xfrm>
            <a:off x="5590013" y="2211428"/>
            <a:ext cx="90503" cy="99077"/>
          </a:xfrm>
          <a:custGeom>
            <a:avLst/>
            <a:gdLst/>
            <a:ahLst/>
            <a:cxnLst/>
            <a:rect l="l" t="t" r="r" b="b"/>
            <a:pathLst>
              <a:path w="120650" h="132080">
                <a:moveTo>
                  <a:pt x="58220" y="0"/>
                </a:moveTo>
                <a:lnTo>
                  <a:pt x="14101" y="22505"/>
                </a:lnTo>
                <a:lnTo>
                  <a:pt x="0" y="68323"/>
                </a:lnTo>
                <a:lnTo>
                  <a:pt x="1518" y="80567"/>
                </a:lnTo>
                <a:lnTo>
                  <a:pt x="27892" y="122141"/>
                </a:lnTo>
                <a:lnTo>
                  <a:pt x="61114" y="131804"/>
                </a:lnTo>
                <a:lnTo>
                  <a:pt x="72752" y="130144"/>
                </a:lnTo>
                <a:lnTo>
                  <a:pt x="112091" y="99749"/>
                </a:lnTo>
                <a:lnTo>
                  <a:pt x="120567" y="64139"/>
                </a:lnTo>
                <a:lnTo>
                  <a:pt x="119246" y="51905"/>
                </a:lnTo>
                <a:lnTo>
                  <a:pt x="100772" y="16747"/>
                </a:lnTo>
                <a:lnTo>
                  <a:pt x="58220" y="0"/>
                </a:lnTo>
                <a:close/>
              </a:path>
            </a:pathLst>
          </a:custGeom>
          <a:solidFill>
            <a:srgbClr val="2C1E53"/>
          </a:solidFill>
        </p:spPr>
        <p:txBody>
          <a:bodyPr wrap="square" lIns="0" tIns="0" rIns="0" bIns="0" rtlCol="0"/>
          <a:lstStyle/>
          <a:p>
            <a:pPr defTabSz="685800"/>
            <a:endParaRPr sz="1350">
              <a:latin typeface="Calibri" panose="020F0502020204030204"/>
            </a:endParaRPr>
          </a:p>
        </p:txBody>
      </p:sp>
      <p:sp>
        <p:nvSpPr>
          <p:cNvPr id="42" name="object 42"/>
          <p:cNvSpPr/>
          <p:nvPr/>
        </p:nvSpPr>
        <p:spPr>
          <a:xfrm>
            <a:off x="5590013" y="2211428"/>
            <a:ext cx="90503" cy="99077"/>
          </a:xfrm>
          <a:custGeom>
            <a:avLst/>
            <a:gdLst/>
            <a:ahLst/>
            <a:cxnLst/>
            <a:rect l="l" t="t" r="r" b="b"/>
            <a:pathLst>
              <a:path w="120650" h="132080">
                <a:moveTo>
                  <a:pt x="102843" y="18910"/>
                </a:moveTo>
                <a:lnTo>
                  <a:pt x="110384" y="28948"/>
                </a:lnTo>
                <a:lnTo>
                  <a:pt x="115852" y="40060"/>
                </a:lnTo>
                <a:lnTo>
                  <a:pt x="119246" y="51905"/>
                </a:lnTo>
                <a:lnTo>
                  <a:pt x="120567" y="64139"/>
                </a:lnTo>
                <a:lnTo>
                  <a:pt x="119815" y="76419"/>
                </a:lnTo>
                <a:lnTo>
                  <a:pt x="95057" y="119328"/>
                </a:lnTo>
                <a:lnTo>
                  <a:pt x="61114" y="131804"/>
                </a:lnTo>
                <a:lnTo>
                  <a:pt x="49556" y="131004"/>
                </a:lnTo>
                <a:lnTo>
                  <a:pt x="10701" y="103790"/>
                </a:lnTo>
                <a:lnTo>
                  <a:pt x="0" y="68323"/>
                </a:lnTo>
                <a:lnTo>
                  <a:pt x="512" y="56079"/>
                </a:lnTo>
                <a:lnTo>
                  <a:pt x="24278" y="13063"/>
                </a:lnTo>
                <a:lnTo>
                  <a:pt x="58220" y="0"/>
                </a:lnTo>
                <a:lnTo>
                  <a:pt x="69719" y="603"/>
                </a:lnTo>
                <a:lnTo>
                  <a:pt x="80835" y="3621"/>
                </a:lnTo>
                <a:lnTo>
                  <a:pt x="91281" y="9015"/>
                </a:lnTo>
                <a:lnTo>
                  <a:pt x="100772" y="16747"/>
                </a:lnTo>
                <a:lnTo>
                  <a:pt x="102843" y="18910"/>
                </a:lnTo>
                <a:close/>
              </a:path>
            </a:pathLst>
          </a:custGeom>
          <a:ln w="32694">
            <a:solidFill>
              <a:srgbClr val="FFFFFF"/>
            </a:solidFill>
          </a:ln>
        </p:spPr>
        <p:txBody>
          <a:bodyPr wrap="square" lIns="0" tIns="0" rIns="0" bIns="0" rtlCol="0"/>
          <a:lstStyle/>
          <a:p>
            <a:pPr defTabSz="685800"/>
            <a:endParaRPr sz="1350">
              <a:latin typeface="Calibri" panose="020F0502020204030204"/>
            </a:endParaRPr>
          </a:p>
        </p:txBody>
      </p:sp>
      <p:sp>
        <p:nvSpPr>
          <p:cNvPr id="43" name="object 43"/>
          <p:cNvSpPr/>
          <p:nvPr/>
        </p:nvSpPr>
        <p:spPr>
          <a:xfrm>
            <a:off x="6549384" y="2122124"/>
            <a:ext cx="258649" cy="90503"/>
          </a:xfrm>
          <a:custGeom>
            <a:avLst/>
            <a:gdLst/>
            <a:ahLst/>
            <a:cxnLst/>
            <a:rect l="l" t="t" r="r" b="b"/>
            <a:pathLst>
              <a:path w="344804" h="120650">
                <a:moveTo>
                  <a:pt x="0" y="67817"/>
                </a:moveTo>
                <a:lnTo>
                  <a:pt x="0" y="89788"/>
                </a:lnTo>
                <a:lnTo>
                  <a:pt x="3131" y="105136"/>
                </a:lnTo>
                <a:lnTo>
                  <a:pt x="11296" y="116179"/>
                </a:lnTo>
                <a:lnTo>
                  <a:pt x="321779" y="120395"/>
                </a:lnTo>
                <a:lnTo>
                  <a:pt x="333149" y="116152"/>
                </a:lnTo>
                <a:lnTo>
                  <a:pt x="341307" y="105099"/>
                </a:lnTo>
                <a:lnTo>
                  <a:pt x="342474" y="77215"/>
                </a:lnTo>
                <a:lnTo>
                  <a:pt x="12819" y="77212"/>
                </a:lnTo>
                <a:lnTo>
                  <a:pt x="5969" y="73786"/>
                </a:lnTo>
                <a:lnTo>
                  <a:pt x="0" y="67817"/>
                </a:lnTo>
                <a:close/>
              </a:path>
              <a:path w="344804" h="120650">
                <a:moveTo>
                  <a:pt x="321818" y="0"/>
                </a:moveTo>
                <a:lnTo>
                  <a:pt x="47278" y="0"/>
                </a:lnTo>
                <a:lnTo>
                  <a:pt x="52425" y="10992"/>
                </a:lnTo>
                <a:lnTo>
                  <a:pt x="55291" y="23822"/>
                </a:lnTo>
                <a:lnTo>
                  <a:pt x="41453" y="67443"/>
                </a:lnTo>
                <a:lnTo>
                  <a:pt x="12826" y="77215"/>
                </a:lnTo>
                <a:lnTo>
                  <a:pt x="342474" y="77215"/>
                </a:lnTo>
                <a:lnTo>
                  <a:pt x="344413" y="30850"/>
                </a:lnTo>
                <a:lnTo>
                  <a:pt x="341321" y="15404"/>
                </a:lnTo>
                <a:lnTo>
                  <a:pt x="333233" y="4311"/>
                </a:lnTo>
                <a:lnTo>
                  <a:pt x="321964" y="0"/>
                </a:lnTo>
                <a:lnTo>
                  <a:pt x="321818" y="0"/>
                </a:lnTo>
                <a:close/>
              </a:path>
              <a:path w="344804" h="120650">
                <a:moveTo>
                  <a:pt x="26670" y="8635"/>
                </a:moveTo>
                <a:lnTo>
                  <a:pt x="11302" y="8635"/>
                </a:lnTo>
                <a:lnTo>
                  <a:pt x="4952" y="17271"/>
                </a:lnTo>
                <a:lnTo>
                  <a:pt x="4952" y="37972"/>
                </a:lnTo>
                <a:lnTo>
                  <a:pt x="11302" y="46608"/>
                </a:lnTo>
                <a:lnTo>
                  <a:pt x="26670" y="46608"/>
                </a:lnTo>
                <a:lnTo>
                  <a:pt x="33020" y="37972"/>
                </a:lnTo>
                <a:lnTo>
                  <a:pt x="33020" y="17271"/>
                </a:lnTo>
                <a:lnTo>
                  <a:pt x="26670" y="8635"/>
                </a:lnTo>
                <a:close/>
              </a:path>
            </a:pathLst>
          </a:custGeom>
          <a:solidFill>
            <a:srgbClr val="6F2F9F"/>
          </a:solidFill>
        </p:spPr>
        <p:txBody>
          <a:bodyPr wrap="square" lIns="0" tIns="0" rIns="0" bIns="0" rtlCol="0"/>
          <a:lstStyle/>
          <a:p>
            <a:pPr defTabSz="685800"/>
            <a:endParaRPr sz="1350">
              <a:latin typeface="Calibri" panose="020F0502020204030204"/>
            </a:endParaRPr>
          </a:p>
        </p:txBody>
      </p:sp>
      <p:sp>
        <p:nvSpPr>
          <p:cNvPr id="44" name="object 44"/>
          <p:cNvSpPr/>
          <p:nvPr/>
        </p:nvSpPr>
        <p:spPr>
          <a:xfrm>
            <a:off x="6779166" y="2225012"/>
            <a:ext cx="257220" cy="90503"/>
          </a:xfrm>
          <a:custGeom>
            <a:avLst/>
            <a:gdLst/>
            <a:ahLst/>
            <a:cxnLst/>
            <a:rect l="l" t="t" r="r" b="b"/>
            <a:pathLst>
              <a:path w="342900" h="120650">
                <a:moveTo>
                  <a:pt x="0" y="67818"/>
                </a:moveTo>
                <a:lnTo>
                  <a:pt x="0" y="89788"/>
                </a:lnTo>
                <a:lnTo>
                  <a:pt x="3131" y="105136"/>
                </a:lnTo>
                <a:lnTo>
                  <a:pt x="11296" y="116179"/>
                </a:lnTo>
                <a:lnTo>
                  <a:pt x="320255" y="120395"/>
                </a:lnTo>
                <a:lnTo>
                  <a:pt x="331625" y="116152"/>
                </a:lnTo>
                <a:lnTo>
                  <a:pt x="339783" y="105099"/>
                </a:lnTo>
                <a:lnTo>
                  <a:pt x="340950" y="77216"/>
                </a:lnTo>
                <a:lnTo>
                  <a:pt x="12695" y="77213"/>
                </a:lnTo>
                <a:lnTo>
                  <a:pt x="5841" y="73787"/>
                </a:lnTo>
                <a:lnTo>
                  <a:pt x="0" y="67818"/>
                </a:lnTo>
                <a:close/>
              </a:path>
              <a:path w="342900" h="120650">
                <a:moveTo>
                  <a:pt x="320294" y="0"/>
                </a:moveTo>
                <a:lnTo>
                  <a:pt x="47151" y="0"/>
                </a:lnTo>
                <a:lnTo>
                  <a:pt x="52201" y="11005"/>
                </a:lnTo>
                <a:lnTo>
                  <a:pt x="55041" y="23851"/>
                </a:lnTo>
                <a:lnTo>
                  <a:pt x="41242" y="67486"/>
                </a:lnTo>
                <a:lnTo>
                  <a:pt x="12700" y="77216"/>
                </a:lnTo>
                <a:lnTo>
                  <a:pt x="340950" y="77216"/>
                </a:lnTo>
                <a:lnTo>
                  <a:pt x="342889" y="30850"/>
                </a:lnTo>
                <a:lnTo>
                  <a:pt x="339797" y="15404"/>
                </a:lnTo>
                <a:lnTo>
                  <a:pt x="331709" y="4311"/>
                </a:lnTo>
                <a:lnTo>
                  <a:pt x="320440" y="0"/>
                </a:lnTo>
                <a:lnTo>
                  <a:pt x="320294" y="0"/>
                </a:lnTo>
                <a:close/>
              </a:path>
              <a:path w="342900" h="120650">
                <a:moveTo>
                  <a:pt x="26543" y="8636"/>
                </a:moveTo>
                <a:lnTo>
                  <a:pt x="11302" y="8636"/>
                </a:lnTo>
                <a:lnTo>
                  <a:pt x="4952" y="17272"/>
                </a:lnTo>
                <a:lnTo>
                  <a:pt x="4952" y="37973"/>
                </a:lnTo>
                <a:lnTo>
                  <a:pt x="11302" y="46609"/>
                </a:lnTo>
                <a:lnTo>
                  <a:pt x="26543" y="46609"/>
                </a:lnTo>
                <a:lnTo>
                  <a:pt x="32893" y="37973"/>
                </a:lnTo>
                <a:lnTo>
                  <a:pt x="32893" y="17272"/>
                </a:lnTo>
                <a:lnTo>
                  <a:pt x="26543" y="8636"/>
                </a:lnTo>
                <a:close/>
              </a:path>
            </a:pathLst>
          </a:custGeom>
          <a:solidFill>
            <a:srgbClr val="6F2F9F"/>
          </a:solidFill>
        </p:spPr>
        <p:txBody>
          <a:bodyPr wrap="square" lIns="0" tIns="0" rIns="0" bIns="0" rtlCol="0"/>
          <a:lstStyle/>
          <a:p>
            <a:pPr defTabSz="685800"/>
            <a:endParaRPr sz="1350">
              <a:latin typeface="Calibri" panose="020F0502020204030204"/>
            </a:endParaRPr>
          </a:p>
        </p:txBody>
      </p:sp>
      <p:sp>
        <p:nvSpPr>
          <p:cNvPr id="45" name="object 45"/>
          <p:cNvSpPr/>
          <p:nvPr/>
        </p:nvSpPr>
        <p:spPr>
          <a:xfrm>
            <a:off x="6896917" y="2326756"/>
            <a:ext cx="258649" cy="91456"/>
          </a:xfrm>
          <a:custGeom>
            <a:avLst/>
            <a:gdLst/>
            <a:ahLst/>
            <a:cxnLst/>
            <a:rect l="l" t="t" r="r" b="b"/>
            <a:pathLst>
              <a:path w="344804" h="121919">
                <a:moveTo>
                  <a:pt x="0" y="68706"/>
                </a:moveTo>
                <a:lnTo>
                  <a:pt x="73" y="91300"/>
                </a:lnTo>
                <a:lnTo>
                  <a:pt x="3083" y="106380"/>
                </a:lnTo>
                <a:lnTo>
                  <a:pt x="11135" y="117529"/>
                </a:lnTo>
                <a:lnTo>
                  <a:pt x="22358" y="121918"/>
                </a:lnTo>
                <a:lnTo>
                  <a:pt x="321785" y="121918"/>
                </a:lnTo>
                <a:lnTo>
                  <a:pt x="333069" y="117698"/>
                </a:lnTo>
                <a:lnTo>
                  <a:pt x="341212" y="106673"/>
                </a:lnTo>
                <a:lnTo>
                  <a:pt x="344422" y="91300"/>
                </a:lnTo>
                <a:lnTo>
                  <a:pt x="344422" y="78104"/>
                </a:lnTo>
                <a:lnTo>
                  <a:pt x="12826" y="78104"/>
                </a:lnTo>
                <a:lnTo>
                  <a:pt x="5968" y="74802"/>
                </a:lnTo>
                <a:lnTo>
                  <a:pt x="0" y="68706"/>
                </a:lnTo>
                <a:close/>
              </a:path>
              <a:path w="344804" h="121919">
                <a:moveTo>
                  <a:pt x="321818" y="0"/>
                </a:moveTo>
                <a:lnTo>
                  <a:pt x="47278" y="0"/>
                </a:lnTo>
                <a:lnTo>
                  <a:pt x="52376" y="11006"/>
                </a:lnTo>
                <a:lnTo>
                  <a:pt x="55256" y="23816"/>
                </a:lnTo>
                <a:lnTo>
                  <a:pt x="41753" y="67900"/>
                </a:lnTo>
                <a:lnTo>
                  <a:pt x="12826" y="78104"/>
                </a:lnTo>
                <a:lnTo>
                  <a:pt x="344422" y="78104"/>
                </a:lnTo>
                <a:lnTo>
                  <a:pt x="344423" y="31224"/>
                </a:lnTo>
                <a:lnTo>
                  <a:pt x="341369" y="15678"/>
                </a:lnTo>
                <a:lnTo>
                  <a:pt x="333386" y="4481"/>
                </a:lnTo>
                <a:lnTo>
                  <a:pt x="322247" y="5"/>
                </a:lnTo>
                <a:lnTo>
                  <a:pt x="321818" y="0"/>
                </a:lnTo>
                <a:close/>
              </a:path>
              <a:path w="344804" h="121919">
                <a:moveTo>
                  <a:pt x="26669" y="8762"/>
                </a:moveTo>
                <a:lnTo>
                  <a:pt x="11302" y="8762"/>
                </a:lnTo>
                <a:lnTo>
                  <a:pt x="4952" y="17525"/>
                </a:lnTo>
                <a:lnTo>
                  <a:pt x="4952" y="38353"/>
                </a:lnTo>
                <a:lnTo>
                  <a:pt x="11302" y="47116"/>
                </a:lnTo>
                <a:lnTo>
                  <a:pt x="26669" y="47116"/>
                </a:lnTo>
                <a:lnTo>
                  <a:pt x="33019" y="38353"/>
                </a:lnTo>
                <a:lnTo>
                  <a:pt x="33019" y="17525"/>
                </a:lnTo>
                <a:lnTo>
                  <a:pt x="26669" y="8762"/>
                </a:lnTo>
                <a:close/>
              </a:path>
            </a:pathLst>
          </a:custGeom>
          <a:solidFill>
            <a:srgbClr val="6F2F9F"/>
          </a:solidFill>
        </p:spPr>
        <p:txBody>
          <a:bodyPr wrap="square" lIns="0" tIns="0" rIns="0" bIns="0" rtlCol="0"/>
          <a:lstStyle/>
          <a:p>
            <a:pPr defTabSz="685800"/>
            <a:endParaRPr sz="1350">
              <a:latin typeface="Calibri" panose="020F0502020204030204"/>
            </a:endParaRPr>
          </a:p>
        </p:txBody>
      </p:sp>
      <p:sp>
        <p:nvSpPr>
          <p:cNvPr id="46" name="object 46"/>
          <p:cNvSpPr/>
          <p:nvPr/>
        </p:nvSpPr>
        <p:spPr>
          <a:xfrm>
            <a:off x="6694569" y="2923505"/>
            <a:ext cx="257220" cy="90503"/>
          </a:xfrm>
          <a:custGeom>
            <a:avLst/>
            <a:gdLst/>
            <a:ahLst/>
            <a:cxnLst/>
            <a:rect l="l" t="t" r="r" b="b"/>
            <a:pathLst>
              <a:path w="342900" h="120650">
                <a:moveTo>
                  <a:pt x="0" y="67817"/>
                </a:moveTo>
                <a:lnTo>
                  <a:pt x="0" y="89788"/>
                </a:lnTo>
                <a:lnTo>
                  <a:pt x="3131" y="105136"/>
                </a:lnTo>
                <a:lnTo>
                  <a:pt x="11296" y="116179"/>
                </a:lnTo>
                <a:lnTo>
                  <a:pt x="320255" y="120395"/>
                </a:lnTo>
                <a:lnTo>
                  <a:pt x="331625" y="116152"/>
                </a:lnTo>
                <a:lnTo>
                  <a:pt x="339783" y="105099"/>
                </a:lnTo>
                <a:lnTo>
                  <a:pt x="340950" y="77215"/>
                </a:lnTo>
                <a:lnTo>
                  <a:pt x="12695" y="77213"/>
                </a:lnTo>
                <a:lnTo>
                  <a:pt x="5841" y="73786"/>
                </a:lnTo>
                <a:lnTo>
                  <a:pt x="0" y="67817"/>
                </a:lnTo>
                <a:close/>
              </a:path>
              <a:path w="342900" h="120650">
                <a:moveTo>
                  <a:pt x="320294" y="0"/>
                </a:moveTo>
                <a:lnTo>
                  <a:pt x="47151" y="0"/>
                </a:lnTo>
                <a:lnTo>
                  <a:pt x="52201" y="11005"/>
                </a:lnTo>
                <a:lnTo>
                  <a:pt x="55041" y="23851"/>
                </a:lnTo>
                <a:lnTo>
                  <a:pt x="41242" y="67486"/>
                </a:lnTo>
                <a:lnTo>
                  <a:pt x="12700" y="77215"/>
                </a:lnTo>
                <a:lnTo>
                  <a:pt x="340950" y="77215"/>
                </a:lnTo>
                <a:lnTo>
                  <a:pt x="342889" y="30850"/>
                </a:lnTo>
                <a:lnTo>
                  <a:pt x="339797" y="15404"/>
                </a:lnTo>
                <a:lnTo>
                  <a:pt x="331709" y="4311"/>
                </a:lnTo>
                <a:lnTo>
                  <a:pt x="320440" y="0"/>
                </a:lnTo>
                <a:lnTo>
                  <a:pt x="320294" y="0"/>
                </a:lnTo>
                <a:close/>
              </a:path>
              <a:path w="342900" h="120650">
                <a:moveTo>
                  <a:pt x="26542" y="8635"/>
                </a:moveTo>
                <a:lnTo>
                  <a:pt x="11302" y="8635"/>
                </a:lnTo>
                <a:lnTo>
                  <a:pt x="4952" y="17271"/>
                </a:lnTo>
                <a:lnTo>
                  <a:pt x="4952" y="37972"/>
                </a:lnTo>
                <a:lnTo>
                  <a:pt x="11302" y="46608"/>
                </a:lnTo>
                <a:lnTo>
                  <a:pt x="26542" y="46608"/>
                </a:lnTo>
                <a:lnTo>
                  <a:pt x="32892" y="37972"/>
                </a:lnTo>
                <a:lnTo>
                  <a:pt x="32892" y="17271"/>
                </a:lnTo>
                <a:lnTo>
                  <a:pt x="26542" y="8635"/>
                </a:lnTo>
                <a:close/>
              </a:path>
            </a:pathLst>
          </a:custGeom>
          <a:solidFill>
            <a:srgbClr val="6F2F9F"/>
          </a:solidFill>
        </p:spPr>
        <p:txBody>
          <a:bodyPr wrap="square" lIns="0" tIns="0" rIns="0" bIns="0" rtlCol="0"/>
          <a:lstStyle/>
          <a:p>
            <a:pPr defTabSz="685800"/>
            <a:endParaRPr sz="1350">
              <a:latin typeface="Calibri" panose="020F0502020204030204"/>
            </a:endParaRPr>
          </a:p>
        </p:txBody>
      </p:sp>
      <p:sp>
        <p:nvSpPr>
          <p:cNvPr id="47" name="object 47"/>
          <p:cNvSpPr/>
          <p:nvPr/>
        </p:nvSpPr>
        <p:spPr>
          <a:xfrm>
            <a:off x="6622548" y="3583131"/>
            <a:ext cx="258649" cy="90503"/>
          </a:xfrm>
          <a:custGeom>
            <a:avLst/>
            <a:gdLst/>
            <a:ahLst/>
            <a:cxnLst/>
            <a:rect l="l" t="t" r="r" b="b"/>
            <a:pathLst>
              <a:path w="344804" h="120650">
                <a:moveTo>
                  <a:pt x="0" y="67817"/>
                </a:moveTo>
                <a:lnTo>
                  <a:pt x="0" y="89788"/>
                </a:lnTo>
                <a:lnTo>
                  <a:pt x="3131" y="105136"/>
                </a:lnTo>
                <a:lnTo>
                  <a:pt x="11296" y="116179"/>
                </a:lnTo>
                <a:lnTo>
                  <a:pt x="321779" y="120395"/>
                </a:lnTo>
                <a:lnTo>
                  <a:pt x="333149" y="116152"/>
                </a:lnTo>
                <a:lnTo>
                  <a:pt x="341307" y="105099"/>
                </a:lnTo>
                <a:lnTo>
                  <a:pt x="342474" y="77215"/>
                </a:lnTo>
                <a:lnTo>
                  <a:pt x="12819" y="77212"/>
                </a:lnTo>
                <a:lnTo>
                  <a:pt x="5969" y="73786"/>
                </a:lnTo>
                <a:lnTo>
                  <a:pt x="0" y="67817"/>
                </a:lnTo>
                <a:close/>
              </a:path>
              <a:path w="344804" h="120650">
                <a:moveTo>
                  <a:pt x="321818" y="0"/>
                </a:moveTo>
                <a:lnTo>
                  <a:pt x="47278" y="0"/>
                </a:lnTo>
                <a:lnTo>
                  <a:pt x="52425" y="10992"/>
                </a:lnTo>
                <a:lnTo>
                  <a:pt x="55291" y="23822"/>
                </a:lnTo>
                <a:lnTo>
                  <a:pt x="41453" y="67443"/>
                </a:lnTo>
                <a:lnTo>
                  <a:pt x="12826" y="77215"/>
                </a:lnTo>
                <a:lnTo>
                  <a:pt x="342474" y="77215"/>
                </a:lnTo>
                <a:lnTo>
                  <a:pt x="344413" y="30850"/>
                </a:lnTo>
                <a:lnTo>
                  <a:pt x="341321" y="15404"/>
                </a:lnTo>
                <a:lnTo>
                  <a:pt x="333233" y="4311"/>
                </a:lnTo>
                <a:lnTo>
                  <a:pt x="321964" y="0"/>
                </a:lnTo>
                <a:lnTo>
                  <a:pt x="321818" y="0"/>
                </a:lnTo>
                <a:close/>
              </a:path>
              <a:path w="344804" h="120650">
                <a:moveTo>
                  <a:pt x="26670" y="8635"/>
                </a:moveTo>
                <a:lnTo>
                  <a:pt x="11302" y="8635"/>
                </a:lnTo>
                <a:lnTo>
                  <a:pt x="4952" y="17271"/>
                </a:lnTo>
                <a:lnTo>
                  <a:pt x="4952" y="37972"/>
                </a:lnTo>
                <a:lnTo>
                  <a:pt x="11302" y="46608"/>
                </a:lnTo>
                <a:lnTo>
                  <a:pt x="26670" y="46608"/>
                </a:lnTo>
                <a:lnTo>
                  <a:pt x="33020" y="37972"/>
                </a:lnTo>
                <a:lnTo>
                  <a:pt x="33020" y="17271"/>
                </a:lnTo>
                <a:lnTo>
                  <a:pt x="26670" y="8635"/>
                </a:lnTo>
                <a:close/>
              </a:path>
            </a:pathLst>
          </a:custGeom>
          <a:solidFill>
            <a:srgbClr val="6F2F9F"/>
          </a:solidFill>
        </p:spPr>
        <p:txBody>
          <a:bodyPr wrap="square" lIns="0" tIns="0" rIns="0" bIns="0" rtlCol="0"/>
          <a:lstStyle/>
          <a:p>
            <a:pPr defTabSz="685800"/>
            <a:endParaRPr sz="1350">
              <a:latin typeface="Calibri" panose="020F0502020204030204"/>
            </a:endParaRPr>
          </a:p>
        </p:txBody>
      </p:sp>
      <p:sp>
        <p:nvSpPr>
          <p:cNvPr id="48" name="object 48"/>
          <p:cNvSpPr/>
          <p:nvPr/>
        </p:nvSpPr>
        <p:spPr>
          <a:xfrm>
            <a:off x="6768878" y="3720315"/>
            <a:ext cx="258649" cy="90503"/>
          </a:xfrm>
          <a:custGeom>
            <a:avLst/>
            <a:gdLst/>
            <a:ahLst/>
            <a:cxnLst/>
            <a:rect l="l" t="t" r="r" b="b"/>
            <a:pathLst>
              <a:path w="344804" h="120650">
                <a:moveTo>
                  <a:pt x="0" y="67817"/>
                </a:moveTo>
                <a:lnTo>
                  <a:pt x="0" y="89788"/>
                </a:lnTo>
                <a:lnTo>
                  <a:pt x="3131" y="105136"/>
                </a:lnTo>
                <a:lnTo>
                  <a:pt x="11296" y="116179"/>
                </a:lnTo>
                <a:lnTo>
                  <a:pt x="321779" y="120395"/>
                </a:lnTo>
                <a:lnTo>
                  <a:pt x="333149" y="116152"/>
                </a:lnTo>
                <a:lnTo>
                  <a:pt x="341307" y="105099"/>
                </a:lnTo>
                <a:lnTo>
                  <a:pt x="342474" y="77215"/>
                </a:lnTo>
                <a:lnTo>
                  <a:pt x="12819" y="77212"/>
                </a:lnTo>
                <a:lnTo>
                  <a:pt x="5969" y="73786"/>
                </a:lnTo>
                <a:lnTo>
                  <a:pt x="0" y="67817"/>
                </a:lnTo>
                <a:close/>
              </a:path>
              <a:path w="344804" h="120650">
                <a:moveTo>
                  <a:pt x="321818" y="0"/>
                </a:moveTo>
                <a:lnTo>
                  <a:pt x="47278" y="0"/>
                </a:lnTo>
                <a:lnTo>
                  <a:pt x="52425" y="10992"/>
                </a:lnTo>
                <a:lnTo>
                  <a:pt x="55291" y="23822"/>
                </a:lnTo>
                <a:lnTo>
                  <a:pt x="41453" y="67443"/>
                </a:lnTo>
                <a:lnTo>
                  <a:pt x="12826" y="77215"/>
                </a:lnTo>
                <a:lnTo>
                  <a:pt x="342474" y="77215"/>
                </a:lnTo>
                <a:lnTo>
                  <a:pt x="344413" y="30850"/>
                </a:lnTo>
                <a:lnTo>
                  <a:pt x="341321" y="15404"/>
                </a:lnTo>
                <a:lnTo>
                  <a:pt x="333233" y="4311"/>
                </a:lnTo>
                <a:lnTo>
                  <a:pt x="321964" y="0"/>
                </a:lnTo>
                <a:lnTo>
                  <a:pt x="321818" y="0"/>
                </a:lnTo>
                <a:close/>
              </a:path>
              <a:path w="344804" h="120650">
                <a:moveTo>
                  <a:pt x="26670" y="8635"/>
                </a:moveTo>
                <a:lnTo>
                  <a:pt x="11302" y="8635"/>
                </a:lnTo>
                <a:lnTo>
                  <a:pt x="4952" y="17271"/>
                </a:lnTo>
                <a:lnTo>
                  <a:pt x="4952" y="37972"/>
                </a:lnTo>
                <a:lnTo>
                  <a:pt x="11302" y="46608"/>
                </a:lnTo>
                <a:lnTo>
                  <a:pt x="26670" y="46608"/>
                </a:lnTo>
                <a:lnTo>
                  <a:pt x="33020" y="37972"/>
                </a:lnTo>
                <a:lnTo>
                  <a:pt x="33020" y="17271"/>
                </a:lnTo>
                <a:lnTo>
                  <a:pt x="26670" y="8635"/>
                </a:lnTo>
                <a:close/>
              </a:path>
            </a:pathLst>
          </a:custGeom>
          <a:solidFill>
            <a:srgbClr val="6F2F9F"/>
          </a:solidFill>
        </p:spPr>
        <p:txBody>
          <a:bodyPr wrap="square" lIns="0" tIns="0" rIns="0" bIns="0" rtlCol="0"/>
          <a:lstStyle/>
          <a:p>
            <a:pPr defTabSz="685800"/>
            <a:endParaRPr sz="1350">
              <a:latin typeface="Calibri" panose="020F0502020204030204"/>
            </a:endParaRPr>
          </a:p>
        </p:txBody>
      </p:sp>
      <p:sp>
        <p:nvSpPr>
          <p:cNvPr id="49" name="object 49"/>
          <p:cNvSpPr txBox="1"/>
          <p:nvPr/>
        </p:nvSpPr>
        <p:spPr>
          <a:xfrm>
            <a:off x="3281742" y="2446447"/>
            <a:ext cx="287229" cy="167418"/>
          </a:xfrm>
          <a:prstGeom prst="rect">
            <a:avLst/>
          </a:prstGeom>
        </p:spPr>
        <p:txBody>
          <a:bodyPr vert="horz" wrap="square" lIns="0" tIns="0" rIns="0" bIns="0" rtlCol="0">
            <a:spAutoFit/>
          </a:bodyPr>
          <a:lstStyle/>
          <a:p>
            <a:pPr marL="9525" defTabSz="685800"/>
            <a:r>
              <a:rPr sz="1090" b="1" spc="4" dirty="0">
                <a:latin typeface="微软雅黑" panose="020B0503020204020204" pitchFamily="34" charset="-122"/>
                <a:cs typeface="微软雅黑" panose="020B0503020204020204" pitchFamily="34" charset="-122"/>
              </a:rPr>
              <a:t>O</a:t>
            </a:r>
            <a:r>
              <a:rPr sz="1090" b="1" spc="-75" dirty="0">
                <a:latin typeface="微软雅黑" panose="020B0503020204020204" pitchFamily="34" charset="-122"/>
                <a:cs typeface="微软雅黑" panose="020B0503020204020204" pitchFamily="34" charset="-122"/>
              </a:rPr>
              <a:t>L</a:t>
            </a:r>
            <a:r>
              <a:rPr sz="1090" b="1" spc="8" dirty="0">
                <a:latin typeface="微软雅黑" panose="020B0503020204020204" pitchFamily="34" charset="-122"/>
                <a:cs typeface="微软雅黑" panose="020B0503020204020204" pitchFamily="34" charset="-122"/>
              </a:rPr>
              <a:t>T</a:t>
            </a:r>
            <a:endParaRPr sz="1090">
              <a:latin typeface="微软雅黑" panose="020B0503020204020204" pitchFamily="34" charset="-122"/>
              <a:cs typeface="微软雅黑" panose="020B0503020204020204" pitchFamily="34" charset="-122"/>
            </a:endParaRPr>
          </a:p>
        </p:txBody>
      </p:sp>
      <p:sp>
        <p:nvSpPr>
          <p:cNvPr id="50" name="object 50"/>
          <p:cNvSpPr txBox="1"/>
          <p:nvPr/>
        </p:nvSpPr>
        <p:spPr>
          <a:xfrm>
            <a:off x="4426559" y="3117028"/>
            <a:ext cx="716404" cy="167418"/>
          </a:xfrm>
          <a:prstGeom prst="rect">
            <a:avLst/>
          </a:prstGeom>
        </p:spPr>
        <p:txBody>
          <a:bodyPr vert="horz" wrap="square" lIns="0" tIns="0" rIns="0" bIns="0" rtlCol="0">
            <a:spAutoFit/>
          </a:bodyPr>
          <a:lstStyle/>
          <a:p>
            <a:pPr marL="9525" defTabSz="685800"/>
            <a:r>
              <a:rPr sz="1090" spc="8" dirty="0">
                <a:latin typeface="微软雅黑" panose="020B0503020204020204" pitchFamily="34" charset="-122"/>
                <a:cs typeface="微软雅黑" panose="020B0503020204020204" pitchFamily="34" charset="-122"/>
              </a:rPr>
              <a:t>无源分光器</a:t>
            </a:r>
            <a:endParaRPr sz="1090">
              <a:latin typeface="微软雅黑" panose="020B0503020204020204" pitchFamily="34" charset="-122"/>
              <a:cs typeface="微软雅黑" panose="020B0503020204020204" pitchFamily="34" charset="-122"/>
            </a:endParaRPr>
          </a:p>
        </p:txBody>
      </p:sp>
      <p:sp>
        <p:nvSpPr>
          <p:cNvPr id="51" name="object 51"/>
          <p:cNvSpPr txBox="1"/>
          <p:nvPr/>
        </p:nvSpPr>
        <p:spPr>
          <a:xfrm>
            <a:off x="5292627" y="2903434"/>
            <a:ext cx="298661" cy="167418"/>
          </a:xfrm>
          <a:prstGeom prst="rect">
            <a:avLst/>
          </a:prstGeom>
        </p:spPr>
        <p:txBody>
          <a:bodyPr vert="horz" wrap="square" lIns="0" tIns="0" rIns="0" bIns="0" rtlCol="0">
            <a:spAutoFit/>
          </a:bodyPr>
          <a:lstStyle/>
          <a:p>
            <a:pPr marL="9525" defTabSz="685800"/>
            <a:r>
              <a:rPr sz="1090" spc="8" dirty="0">
                <a:latin typeface="微软雅黑" panose="020B0503020204020204" pitchFamily="34" charset="-122"/>
                <a:cs typeface="微软雅黑" panose="020B0503020204020204" pitchFamily="34" charset="-122"/>
              </a:rPr>
              <a:t>光纤</a:t>
            </a:r>
            <a:endParaRPr sz="1090">
              <a:latin typeface="微软雅黑" panose="020B0503020204020204" pitchFamily="34" charset="-122"/>
              <a:cs typeface="微软雅黑" panose="020B0503020204020204" pitchFamily="34" charset="-122"/>
            </a:endParaRPr>
          </a:p>
        </p:txBody>
      </p:sp>
      <p:sp>
        <p:nvSpPr>
          <p:cNvPr id="52" name="object 52"/>
          <p:cNvSpPr txBox="1"/>
          <p:nvPr/>
        </p:nvSpPr>
        <p:spPr>
          <a:xfrm>
            <a:off x="6515660" y="1690977"/>
            <a:ext cx="359631" cy="167418"/>
          </a:xfrm>
          <a:prstGeom prst="rect">
            <a:avLst/>
          </a:prstGeom>
        </p:spPr>
        <p:txBody>
          <a:bodyPr vert="horz" wrap="square" lIns="0" tIns="0" rIns="0" bIns="0" rtlCol="0">
            <a:spAutoFit/>
          </a:bodyPr>
          <a:lstStyle/>
          <a:p>
            <a:pPr marL="9525" defTabSz="685800"/>
            <a:r>
              <a:rPr sz="1090" b="1" spc="4" dirty="0">
                <a:latin typeface="微软雅黑" panose="020B0503020204020204" pitchFamily="34" charset="-122"/>
                <a:cs typeface="微软雅黑" panose="020B0503020204020204" pitchFamily="34" charset="-122"/>
              </a:rPr>
              <a:t>ONU</a:t>
            </a:r>
            <a:endParaRPr sz="1090">
              <a:latin typeface="微软雅黑" panose="020B0503020204020204" pitchFamily="34" charset="-122"/>
              <a:cs typeface="微软雅黑" panose="020B0503020204020204" pitchFamily="34" charset="-122"/>
            </a:endParaRPr>
          </a:p>
        </p:txBody>
      </p:sp>
      <p:sp>
        <p:nvSpPr>
          <p:cNvPr id="53" name="object 53"/>
          <p:cNvSpPr/>
          <p:nvPr/>
        </p:nvSpPr>
        <p:spPr>
          <a:xfrm>
            <a:off x="2221340" y="2920076"/>
            <a:ext cx="80977" cy="59542"/>
          </a:xfrm>
          <a:custGeom>
            <a:avLst/>
            <a:gdLst/>
            <a:ahLst/>
            <a:cxnLst/>
            <a:rect l="l" t="t" r="r" b="b"/>
            <a:pathLst>
              <a:path w="107950" h="79375">
                <a:moveTo>
                  <a:pt x="96379" y="0"/>
                </a:moveTo>
                <a:lnTo>
                  <a:pt x="58104" y="8044"/>
                </a:lnTo>
                <a:lnTo>
                  <a:pt x="16892" y="23196"/>
                </a:lnTo>
                <a:lnTo>
                  <a:pt x="0" y="40346"/>
                </a:lnTo>
                <a:lnTo>
                  <a:pt x="1477" y="46603"/>
                </a:lnTo>
                <a:lnTo>
                  <a:pt x="34580" y="66680"/>
                </a:lnTo>
                <a:lnTo>
                  <a:pt x="82556" y="76828"/>
                </a:lnTo>
                <a:lnTo>
                  <a:pt x="101928" y="79331"/>
                </a:lnTo>
                <a:lnTo>
                  <a:pt x="107740" y="69987"/>
                </a:lnTo>
                <a:lnTo>
                  <a:pt x="104994" y="60375"/>
                </a:lnTo>
                <a:lnTo>
                  <a:pt x="100655" y="45894"/>
                </a:lnTo>
                <a:lnTo>
                  <a:pt x="98091" y="33023"/>
                </a:lnTo>
                <a:lnTo>
                  <a:pt x="96834" y="21114"/>
                </a:lnTo>
                <a:lnTo>
                  <a:pt x="96535" y="12755"/>
                </a:lnTo>
                <a:lnTo>
                  <a:pt x="96413" y="8044"/>
                </a:lnTo>
                <a:lnTo>
                  <a:pt x="96379" y="0"/>
                </a:lnTo>
                <a:close/>
              </a:path>
            </a:pathLst>
          </a:custGeom>
          <a:solidFill>
            <a:srgbClr val="2C2C2C"/>
          </a:solidFill>
        </p:spPr>
        <p:txBody>
          <a:bodyPr wrap="square" lIns="0" tIns="0" rIns="0" bIns="0" rtlCol="0"/>
          <a:lstStyle/>
          <a:p>
            <a:pPr defTabSz="685800"/>
            <a:endParaRPr sz="1350">
              <a:latin typeface="Calibri" panose="020F0502020204030204"/>
            </a:endParaRPr>
          </a:p>
        </p:txBody>
      </p:sp>
      <p:sp>
        <p:nvSpPr>
          <p:cNvPr id="54" name="object 54"/>
          <p:cNvSpPr/>
          <p:nvPr/>
        </p:nvSpPr>
        <p:spPr>
          <a:xfrm>
            <a:off x="2346837" y="2851413"/>
            <a:ext cx="90503" cy="46681"/>
          </a:xfrm>
          <a:custGeom>
            <a:avLst/>
            <a:gdLst/>
            <a:ahLst/>
            <a:cxnLst/>
            <a:rect l="l" t="t" r="r" b="b"/>
            <a:pathLst>
              <a:path w="120650" h="62229">
                <a:moveTo>
                  <a:pt x="6280" y="56363"/>
                </a:moveTo>
                <a:lnTo>
                  <a:pt x="0" y="60423"/>
                </a:lnTo>
                <a:lnTo>
                  <a:pt x="10851" y="61688"/>
                </a:lnTo>
                <a:lnTo>
                  <a:pt x="24027" y="61008"/>
                </a:lnTo>
                <a:lnTo>
                  <a:pt x="33981" y="59149"/>
                </a:lnTo>
                <a:lnTo>
                  <a:pt x="33856" y="56966"/>
                </a:lnTo>
                <a:lnTo>
                  <a:pt x="18879" y="56966"/>
                </a:lnTo>
                <a:lnTo>
                  <a:pt x="12866" y="56368"/>
                </a:lnTo>
                <a:lnTo>
                  <a:pt x="6280" y="56363"/>
                </a:lnTo>
                <a:close/>
              </a:path>
              <a:path w="120650" h="62229">
                <a:moveTo>
                  <a:pt x="119938" y="26372"/>
                </a:moveTo>
                <a:lnTo>
                  <a:pt x="44325" y="26372"/>
                </a:lnTo>
                <a:lnTo>
                  <a:pt x="47776" y="28359"/>
                </a:lnTo>
                <a:lnTo>
                  <a:pt x="48715" y="34909"/>
                </a:lnTo>
                <a:lnTo>
                  <a:pt x="52780" y="45542"/>
                </a:lnTo>
                <a:lnTo>
                  <a:pt x="64478" y="46607"/>
                </a:lnTo>
                <a:lnTo>
                  <a:pt x="77918" y="48359"/>
                </a:lnTo>
                <a:lnTo>
                  <a:pt x="87034" y="55592"/>
                </a:lnTo>
                <a:lnTo>
                  <a:pt x="94941" y="59149"/>
                </a:lnTo>
                <a:lnTo>
                  <a:pt x="104593" y="59149"/>
                </a:lnTo>
                <a:lnTo>
                  <a:pt x="114118" y="52799"/>
                </a:lnTo>
                <a:lnTo>
                  <a:pt x="114118" y="46449"/>
                </a:lnTo>
                <a:lnTo>
                  <a:pt x="117420" y="46449"/>
                </a:lnTo>
                <a:lnTo>
                  <a:pt x="118977" y="33837"/>
                </a:lnTo>
                <a:lnTo>
                  <a:pt x="119938" y="26372"/>
                </a:lnTo>
                <a:close/>
              </a:path>
              <a:path w="120650" h="62229">
                <a:moveTo>
                  <a:pt x="63246" y="0"/>
                </a:moveTo>
                <a:lnTo>
                  <a:pt x="28433" y="34296"/>
                </a:lnTo>
                <a:lnTo>
                  <a:pt x="25518" y="46607"/>
                </a:lnTo>
                <a:lnTo>
                  <a:pt x="23438" y="54682"/>
                </a:lnTo>
                <a:lnTo>
                  <a:pt x="18879" y="56966"/>
                </a:lnTo>
                <a:lnTo>
                  <a:pt x="33856" y="56966"/>
                </a:lnTo>
                <a:lnTo>
                  <a:pt x="33191" y="45336"/>
                </a:lnTo>
                <a:lnTo>
                  <a:pt x="35604" y="35106"/>
                </a:lnTo>
                <a:lnTo>
                  <a:pt x="39792" y="28703"/>
                </a:lnTo>
                <a:lnTo>
                  <a:pt x="44325" y="26372"/>
                </a:lnTo>
                <a:lnTo>
                  <a:pt x="119938" y="26372"/>
                </a:lnTo>
                <a:lnTo>
                  <a:pt x="120593" y="21280"/>
                </a:lnTo>
                <a:lnTo>
                  <a:pt x="110295" y="14589"/>
                </a:lnTo>
                <a:lnTo>
                  <a:pt x="99293" y="8941"/>
                </a:lnTo>
                <a:lnTo>
                  <a:pt x="87705" y="4510"/>
                </a:lnTo>
                <a:lnTo>
                  <a:pt x="75650" y="1472"/>
                </a:lnTo>
                <a:lnTo>
                  <a:pt x="63246" y="0"/>
                </a:lnTo>
                <a:close/>
              </a:path>
            </a:pathLst>
          </a:custGeom>
          <a:solidFill>
            <a:srgbClr val="2C2C2C"/>
          </a:solidFill>
        </p:spPr>
        <p:txBody>
          <a:bodyPr wrap="square" lIns="0" tIns="0" rIns="0" bIns="0" rtlCol="0"/>
          <a:lstStyle/>
          <a:p>
            <a:pPr defTabSz="685800"/>
            <a:endParaRPr sz="1350">
              <a:latin typeface="Calibri" panose="020F0502020204030204"/>
            </a:endParaRPr>
          </a:p>
        </p:txBody>
      </p:sp>
      <p:sp>
        <p:nvSpPr>
          <p:cNvPr id="55" name="object 55"/>
          <p:cNvSpPr/>
          <p:nvPr/>
        </p:nvSpPr>
        <p:spPr>
          <a:xfrm>
            <a:off x="2346837" y="2851413"/>
            <a:ext cx="90503" cy="46681"/>
          </a:xfrm>
          <a:custGeom>
            <a:avLst/>
            <a:gdLst/>
            <a:ahLst/>
            <a:cxnLst/>
            <a:rect l="l" t="t" r="r" b="b"/>
            <a:pathLst>
              <a:path w="120650" h="62229">
                <a:moveTo>
                  <a:pt x="33981" y="59149"/>
                </a:moveTo>
                <a:lnTo>
                  <a:pt x="33191" y="45336"/>
                </a:lnTo>
                <a:lnTo>
                  <a:pt x="35604" y="35106"/>
                </a:lnTo>
                <a:lnTo>
                  <a:pt x="39792" y="28703"/>
                </a:lnTo>
                <a:lnTo>
                  <a:pt x="44325" y="26372"/>
                </a:lnTo>
                <a:lnTo>
                  <a:pt x="47776" y="28359"/>
                </a:lnTo>
                <a:lnTo>
                  <a:pt x="48715" y="34909"/>
                </a:lnTo>
                <a:lnTo>
                  <a:pt x="52780" y="45542"/>
                </a:lnTo>
                <a:lnTo>
                  <a:pt x="64478" y="46607"/>
                </a:lnTo>
                <a:lnTo>
                  <a:pt x="77918" y="48359"/>
                </a:lnTo>
                <a:lnTo>
                  <a:pt x="87034" y="55592"/>
                </a:lnTo>
                <a:lnTo>
                  <a:pt x="94941" y="59149"/>
                </a:lnTo>
                <a:lnTo>
                  <a:pt x="101291" y="59149"/>
                </a:lnTo>
                <a:lnTo>
                  <a:pt x="104593" y="59149"/>
                </a:lnTo>
                <a:lnTo>
                  <a:pt x="114118" y="52799"/>
                </a:lnTo>
                <a:lnTo>
                  <a:pt x="114118" y="46449"/>
                </a:lnTo>
                <a:lnTo>
                  <a:pt x="117420" y="46449"/>
                </a:lnTo>
                <a:lnTo>
                  <a:pt x="118977" y="33837"/>
                </a:lnTo>
                <a:lnTo>
                  <a:pt x="87705" y="4510"/>
                </a:lnTo>
                <a:lnTo>
                  <a:pt x="63246" y="0"/>
                </a:lnTo>
                <a:lnTo>
                  <a:pt x="50612" y="268"/>
                </a:lnTo>
                <a:lnTo>
                  <a:pt x="39914" y="10528"/>
                </a:lnTo>
                <a:lnTo>
                  <a:pt x="32852" y="22164"/>
                </a:lnTo>
                <a:lnTo>
                  <a:pt x="28433" y="34296"/>
                </a:lnTo>
                <a:lnTo>
                  <a:pt x="25664" y="46043"/>
                </a:lnTo>
                <a:lnTo>
                  <a:pt x="23438" y="54682"/>
                </a:lnTo>
                <a:lnTo>
                  <a:pt x="18879" y="56966"/>
                </a:lnTo>
                <a:lnTo>
                  <a:pt x="12866" y="56368"/>
                </a:lnTo>
                <a:lnTo>
                  <a:pt x="6280" y="56363"/>
                </a:lnTo>
                <a:lnTo>
                  <a:pt x="0" y="60423"/>
                </a:lnTo>
                <a:lnTo>
                  <a:pt x="10851" y="61688"/>
                </a:lnTo>
                <a:lnTo>
                  <a:pt x="24027" y="61008"/>
                </a:lnTo>
                <a:lnTo>
                  <a:pt x="33981" y="59149"/>
                </a:lnTo>
                <a:close/>
              </a:path>
            </a:pathLst>
          </a:custGeom>
          <a:ln w="9525">
            <a:solidFill>
              <a:srgbClr val="D12325"/>
            </a:solidFill>
          </a:ln>
        </p:spPr>
        <p:txBody>
          <a:bodyPr wrap="square" lIns="0" tIns="0" rIns="0" bIns="0" rtlCol="0"/>
          <a:lstStyle/>
          <a:p>
            <a:pPr defTabSz="685800"/>
            <a:endParaRPr sz="1350">
              <a:latin typeface="Calibri" panose="020F0502020204030204"/>
            </a:endParaRPr>
          </a:p>
        </p:txBody>
      </p:sp>
      <p:sp>
        <p:nvSpPr>
          <p:cNvPr id="56" name="object 56"/>
          <p:cNvSpPr/>
          <p:nvPr/>
        </p:nvSpPr>
        <p:spPr>
          <a:xfrm>
            <a:off x="2449875" y="2881207"/>
            <a:ext cx="2382" cy="7145"/>
          </a:xfrm>
          <a:custGeom>
            <a:avLst/>
            <a:gdLst/>
            <a:ahLst/>
            <a:cxnLst/>
            <a:rect l="l" t="t" r="r" b="b"/>
            <a:pathLst>
              <a:path w="3175" h="9525">
                <a:moveTo>
                  <a:pt x="3047" y="0"/>
                </a:moveTo>
                <a:lnTo>
                  <a:pt x="0" y="3048"/>
                </a:lnTo>
                <a:lnTo>
                  <a:pt x="0" y="9144"/>
                </a:lnTo>
                <a:lnTo>
                  <a:pt x="3047" y="6096"/>
                </a:lnTo>
                <a:lnTo>
                  <a:pt x="3047" y="0"/>
                </a:lnTo>
                <a:close/>
              </a:path>
            </a:pathLst>
          </a:custGeom>
          <a:solidFill>
            <a:srgbClr val="2C2C2C"/>
          </a:solidFill>
        </p:spPr>
        <p:txBody>
          <a:bodyPr wrap="square" lIns="0" tIns="0" rIns="0" bIns="0" rtlCol="0"/>
          <a:lstStyle/>
          <a:p>
            <a:pPr defTabSz="685800"/>
            <a:endParaRPr sz="1350">
              <a:latin typeface="Calibri" panose="020F0502020204030204"/>
            </a:endParaRPr>
          </a:p>
        </p:txBody>
      </p:sp>
      <p:sp>
        <p:nvSpPr>
          <p:cNvPr id="57" name="object 57"/>
          <p:cNvSpPr/>
          <p:nvPr/>
        </p:nvSpPr>
        <p:spPr>
          <a:xfrm>
            <a:off x="2389734" y="2773746"/>
            <a:ext cx="54302" cy="73832"/>
          </a:xfrm>
          <a:custGeom>
            <a:avLst/>
            <a:gdLst/>
            <a:ahLst/>
            <a:cxnLst/>
            <a:rect l="l" t="t" r="r" b="b"/>
            <a:pathLst>
              <a:path w="72389" h="98425">
                <a:moveTo>
                  <a:pt x="62138" y="0"/>
                </a:moveTo>
                <a:lnTo>
                  <a:pt x="24120" y="39781"/>
                </a:lnTo>
                <a:lnTo>
                  <a:pt x="3885" y="78133"/>
                </a:lnTo>
                <a:lnTo>
                  <a:pt x="0" y="82887"/>
                </a:lnTo>
                <a:lnTo>
                  <a:pt x="38939" y="88373"/>
                </a:lnTo>
                <a:lnTo>
                  <a:pt x="62061" y="98097"/>
                </a:lnTo>
                <a:lnTo>
                  <a:pt x="67158" y="78117"/>
                </a:lnTo>
                <a:lnTo>
                  <a:pt x="70375" y="60001"/>
                </a:lnTo>
                <a:lnTo>
                  <a:pt x="71942" y="43889"/>
                </a:lnTo>
                <a:lnTo>
                  <a:pt x="72076" y="29986"/>
                </a:lnTo>
                <a:lnTo>
                  <a:pt x="70998" y="18479"/>
                </a:lnTo>
                <a:lnTo>
                  <a:pt x="68926" y="9556"/>
                </a:lnTo>
                <a:lnTo>
                  <a:pt x="66083" y="3405"/>
                </a:lnTo>
                <a:lnTo>
                  <a:pt x="62688" y="214"/>
                </a:lnTo>
                <a:lnTo>
                  <a:pt x="62138" y="0"/>
                </a:lnTo>
                <a:close/>
              </a:path>
            </a:pathLst>
          </a:custGeom>
          <a:solidFill>
            <a:srgbClr val="2C2C2C"/>
          </a:solidFill>
        </p:spPr>
        <p:txBody>
          <a:bodyPr wrap="square" lIns="0" tIns="0" rIns="0" bIns="0" rtlCol="0"/>
          <a:lstStyle/>
          <a:p>
            <a:pPr defTabSz="685800"/>
            <a:endParaRPr sz="1350">
              <a:latin typeface="Calibri" panose="020F0502020204030204"/>
            </a:endParaRPr>
          </a:p>
        </p:txBody>
      </p:sp>
      <p:sp>
        <p:nvSpPr>
          <p:cNvPr id="58" name="object 58"/>
          <p:cNvSpPr/>
          <p:nvPr/>
        </p:nvSpPr>
        <p:spPr>
          <a:xfrm>
            <a:off x="2120633" y="2737643"/>
            <a:ext cx="45728" cy="45252"/>
          </a:xfrm>
          <a:custGeom>
            <a:avLst/>
            <a:gdLst/>
            <a:ahLst/>
            <a:cxnLst/>
            <a:rect l="l" t="t" r="r" b="b"/>
            <a:pathLst>
              <a:path w="60960" h="60325">
                <a:moveTo>
                  <a:pt x="24838" y="0"/>
                </a:moveTo>
                <a:lnTo>
                  <a:pt x="12090" y="5736"/>
                </a:lnTo>
                <a:lnTo>
                  <a:pt x="3285" y="16190"/>
                </a:lnTo>
                <a:lnTo>
                  <a:pt x="0" y="29842"/>
                </a:lnTo>
                <a:lnTo>
                  <a:pt x="976" y="37427"/>
                </a:lnTo>
                <a:lnTo>
                  <a:pt x="7268" y="49223"/>
                </a:lnTo>
                <a:lnTo>
                  <a:pt x="18393" y="57297"/>
                </a:lnTo>
                <a:lnTo>
                  <a:pt x="33184" y="60264"/>
                </a:lnTo>
                <a:lnTo>
                  <a:pt x="44623" y="57158"/>
                </a:lnTo>
                <a:lnTo>
                  <a:pt x="53694" y="49309"/>
                </a:lnTo>
                <a:lnTo>
                  <a:pt x="59339" y="36695"/>
                </a:lnTo>
                <a:lnTo>
                  <a:pt x="60502" y="19293"/>
                </a:lnTo>
                <a:lnTo>
                  <a:pt x="53301" y="9011"/>
                </a:lnTo>
                <a:lnTo>
                  <a:pt x="41263" y="2196"/>
                </a:lnTo>
                <a:lnTo>
                  <a:pt x="24838" y="0"/>
                </a:lnTo>
                <a:close/>
              </a:path>
            </a:pathLst>
          </a:custGeom>
          <a:solidFill>
            <a:srgbClr val="2C2C2C"/>
          </a:solidFill>
        </p:spPr>
        <p:txBody>
          <a:bodyPr wrap="square" lIns="0" tIns="0" rIns="0" bIns="0" rtlCol="0"/>
          <a:lstStyle/>
          <a:p>
            <a:pPr defTabSz="685800"/>
            <a:endParaRPr sz="1350">
              <a:latin typeface="Calibri" panose="020F0502020204030204"/>
            </a:endParaRPr>
          </a:p>
        </p:txBody>
      </p:sp>
      <p:sp>
        <p:nvSpPr>
          <p:cNvPr id="59" name="object 59"/>
          <p:cNvSpPr/>
          <p:nvPr/>
        </p:nvSpPr>
        <p:spPr>
          <a:xfrm>
            <a:off x="2336281" y="3011711"/>
            <a:ext cx="51444" cy="74308"/>
          </a:xfrm>
          <a:custGeom>
            <a:avLst/>
            <a:gdLst/>
            <a:ahLst/>
            <a:cxnLst/>
            <a:rect l="l" t="t" r="r" b="b"/>
            <a:pathLst>
              <a:path w="68580" h="99060">
                <a:moveTo>
                  <a:pt x="7919" y="0"/>
                </a:moveTo>
                <a:lnTo>
                  <a:pt x="3468" y="22918"/>
                </a:lnTo>
                <a:lnTo>
                  <a:pt x="930" y="42528"/>
                </a:lnTo>
                <a:lnTo>
                  <a:pt x="0" y="58972"/>
                </a:lnTo>
                <a:lnTo>
                  <a:pt x="368" y="72390"/>
                </a:lnTo>
                <a:lnTo>
                  <a:pt x="9063" y="98821"/>
                </a:lnTo>
                <a:lnTo>
                  <a:pt x="12377" y="97909"/>
                </a:lnTo>
                <a:lnTo>
                  <a:pt x="51567" y="55409"/>
                </a:lnTo>
                <a:lnTo>
                  <a:pt x="56972" y="42138"/>
                </a:lnTo>
                <a:lnTo>
                  <a:pt x="62498" y="31107"/>
                </a:lnTo>
                <a:lnTo>
                  <a:pt x="68096" y="20780"/>
                </a:lnTo>
                <a:lnTo>
                  <a:pt x="55428" y="17925"/>
                </a:lnTo>
                <a:lnTo>
                  <a:pt x="42980" y="14587"/>
                </a:lnTo>
                <a:lnTo>
                  <a:pt x="30847" y="10599"/>
                </a:lnTo>
                <a:lnTo>
                  <a:pt x="19128" y="5792"/>
                </a:lnTo>
                <a:lnTo>
                  <a:pt x="7919" y="0"/>
                </a:lnTo>
                <a:close/>
              </a:path>
            </a:pathLst>
          </a:custGeom>
          <a:solidFill>
            <a:srgbClr val="2C2C2C"/>
          </a:solidFill>
        </p:spPr>
        <p:txBody>
          <a:bodyPr wrap="square" lIns="0" tIns="0" rIns="0" bIns="0" rtlCol="0"/>
          <a:lstStyle/>
          <a:p>
            <a:pPr defTabSz="685800"/>
            <a:endParaRPr sz="1350">
              <a:latin typeface="Calibri" panose="020F0502020204030204"/>
            </a:endParaRPr>
          </a:p>
        </p:txBody>
      </p:sp>
      <p:sp>
        <p:nvSpPr>
          <p:cNvPr id="60" name="object 60"/>
          <p:cNvSpPr/>
          <p:nvPr/>
        </p:nvSpPr>
        <p:spPr>
          <a:xfrm>
            <a:off x="2473881" y="2915504"/>
            <a:ext cx="72403" cy="56207"/>
          </a:xfrm>
          <a:custGeom>
            <a:avLst/>
            <a:gdLst/>
            <a:ahLst/>
            <a:cxnLst/>
            <a:rect l="l" t="t" r="r" b="b"/>
            <a:pathLst>
              <a:path w="96520" h="74929">
                <a:moveTo>
                  <a:pt x="13208" y="0"/>
                </a:moveTo>
                <a:lnTo>
                  <a:pt x="13208" y="42163"/>
                </a:lnTo>
                <a:lnTo>
                  <a:pt x="9905" y="45466"/>
                </a:lnTo>
                <a:lnTo>
                  <a:pt x="9905" y="55244"/>
                </a:lnTo>
                <a:lnTo>
                  <a:pt x="6603" y="58419"/>
                </a:lnTo>
                <a:lnTo>
                  <a:pt x="6603" y="64897"/>
                </a:lnTo>
                <a:lnTo>
                  <a:pt x="3301" y="64897"/>
                </a:lnTo>
                <a:lnTo>
                  <a:pt x="3301" y="71374"/>
                </a:lnTo>
                <a:lnTo>
                  <a:pt x="0" y="74675"/>
                </a:lnTo>
                <a:lnTo>
                  <a:pt x="20600" y="70849"/>
                </a:lnTo>
                <a:lnTo>
                  <a:pt x="68775" y="56654"/>
                </a:lnTo>
                <a:lnTo>
                  <a:pt x="95906" y="34017"/>
                </a:lnTo>
                <a:lnTo>
                  <a:pt x="93995" y="26933"/>
                </a:lnTo>
                <a:lnTo>
                  <a:pt x="52001" y="6619"/>
                </a:lnTo>
                <a:lnTo>
                  <a:pt x="14396" y="156"/>
                </a:lnTo>
                <a:lnTo>
                  <a:pt x="13208" y="0"/>
                </a:lnTo>
                <a:close/>
              </a:path>
            </a:pathLst>
          </a:custGeom>
          <a:solidFill>
            <a:srgbClr val="2C2C2C"/>
          </a:solidFill>
        </p:spPr>
        <p:txBody>
          <a:bodyPr wrap="square" lIns="0" tIns="0" rIns="0" bIns="0" rtlCol="0"/>
          <a:lstStyle/>
          <a:p>
            <a:pPr defTabSz="685800"/>
            <a:endParaRPr sz="1350">
              <a:latin typeface="Calibri" panose="020F0502020204030204"/>
            </a:endParaRPr>
          </a:p>
        </p:txBody>
      </p:sp>
      <p:sp>
        <p:nvSpPr>
          <p:cNvPr id="61" name="object 61"/>
          <p:cNvSpPr/>
          <p:nvPr/>
        </p:nvSpPr>
        <p:spPr>
          <a:xfrm>
            <a:off x="1942308" y="2670095"/>
            <a:ext cx="882644" cy="510629"/>
          </a:xfrm>
          <a:custGeom>
            <a:avLst/>
            <a:gdLst/>
            <a:ahLst/>
            <a:cxnLst/>
            <a:rect l="l" t="t" r="r" b="b"/>
            <a:pathLst>
              <a:path w="1176654" h="680720">
                <a:moveTo>
                  <a:pt x="811669" y="588009"/>
                </a:moveTo>
                <a:lnTo>
                  <a:pt x="460534" y="588009"/>
                </a:lnTo>
                <a:lnTo>
                  <a:pt x="468040" y="598169"/>
                </a:lnTo>
                <a:lnTo>
                  <a:pt x="476141" y="607059"/>
                </a:lnTo>
                <a:lnTo>
                  <a:pt x="484814" y="617219"/>
                </a:lnTo>
                <a:lnTo>
                  <a:pt x="494043" y="624839"/>
                </a:lnTo>
                <a:lnTo>
                  <a:pt x="503805" y="633730"/>
                </a:lnTo>
                <a:lnTo>
                  <a:pt x="514083" y="641350"/>
                </a:lnTo>
                <a:lnTo>
                  <a:pt x="547809" y="660400"/>
                </a:lnTo>
                <a:lnTo>
                  <a:pt x="585466" y="674369"/>
                </a:lnTo>
                <a:lnTo>
                  <a:pt x="626523" y="680719"/>
                </a:lnTo>
                <a:lnTo>
                  <a:pt x="655582" y="680719"/>
                </a:lnTo>
                <a:lnTo>
                  <a:pt x="697555" y="674369"/>
                </a:lnTo>
                <a:lnTo>
                  <a:pt x="735598" y="659130"/>
                </a:lnTo>
                <a:lnTo>
                  <a:pt x="768811" y="637539"/>
                </a:lnTo>
                <a:lnTo>
                  <a:pt x="796292" y="610869"/>
                </a:lnTo>
                <a:lnTo>
                  <a:pt x="810985" y="589280"/>
                </a:lnTo>
                <a:lnTo>
                  <a:pt x="811669" y="588009"/>
                </a:lnTo>
                <a:close/>
              </a:path>
              <a:path w="1176654" h="680720">
                <a:moveTo>
                  <a:pt x="215448" y="172719"/>
                </a:moveTo>
                <a:lnTo>
                  <a:pt x="193221" y="218439"/>
                </a:lnTo>
                <a:lnTo>
                  <a:pt x="184886" y="269239"/>
                </a:lnTo>
                <a:lnTo>
                  <a:pt x="184767" y="294639"/>
                </a:lnTo>
                <a:lnTo>
                  <a:pt x="168255" y="299719"/>
                </a:lnTo>
                <a:lnTo>
                  <a:pt x="122004" y="316230"/>
                </a:lnTo>
                <a:lnTo>
                  <a:pt x="81552" y="336550"/>
                </a:lnTo>
                <a:lnTo>
                  <a:pt x="58355" y="353059"/>
                </a:lnTo>
                <a:lnTo>
                  <a:pt x="48011" y="360680"/>
                </a:lnTo>
                <a:lnTo>
                  <a:pt x="38560" y="369569"/>
                </a:lnTo>
                <a:lnTo>
                  <a:pt x="30041" y="379730"/>
                </a:lnTo>
                <a:lnTo>
                  <a:pt x="22497" y="388619"/>
                </a:lnTo>
                <a:lnTo>
                  <a:pt x="2887" y="429259"/>
                </a:lnTo>
                <a:lnTo>
                  <a:pt x="0" y="450850"/>
                </a:lnTo>
                <a:lnTo>
                  <a:pt x="957" y="466089"/>
                </a:lnTo>
                <a:lnTo>
                  <a:pt x="14721" y="505459"/>
                </a:lnTo>
                <a:lnTo>
                  <a:pt x="43191" y="542289"/>
                </a:lnTo>
                <a:lnTo>
                  <a:pt x="55586" y="552450"/>
                </a:lnTo>
                <a:lnTo>
                  <a:pt x="69303" y="563880"/>
                </a:lnTo>
                <a:lnTo>
                  <a:pt x="117612" y="590550"/>
                </a:lnTo>
                <a:lnTo>
                  <a:pt x="155004" y="604519"/>
                </a:lnTo>
                <a:lnTo>
                  <a:pt x="195819" y="614680"/>
                </a:lnTo>
                <a:lnTo>
                  <a:pt x="262095" y="623569"/>
                </a:lnTo>
                <a:lnTo>
                  <a:pt x="299152" y="623569"/>
                </a:lnTo>
                <a:lnTo>
                  <a:pt x="353440" y="618489"/>
                </a:lnTo>
                <a:lnTo>
                  <a:pt x="391972" y="610869"/>
                </a:lnTo>
                <a:lnTo>
                  <a:pt x="404269" y="607059"/>
                </a:lnTo>
                <a:lnTo>
                  <a:pt x="416250" y="604519"/>
                </a:lnTo>
                <a:lnTo>
                  <a:pt x="427892" y="600709"/>
                </a:lnTo>
                <a:lnTo>
                  <a:pt x="439170" y="596900"/>
                </a:lnTo>
                <a:lnTo>
                  <a:pt x="450059" y="591819"/>
                </a:lnTo>
                <a:lnTo>
                  <a:pt x="460534" y="588009"/>
                </a:lnTo>
                <a:lnTo>
                  <a:pt x="811669" y="588009"/>
                </a:lnTo>
                <a:lnTo>
                  <a:pt x="817143" y="577850"/>
                </a:lnTo>
                <a:lnTo>
                  <a:pt x="821820" y="575309"/>
                </a:lnTo>
                <a:lnTo>
                  <a:pt x="532690" y="575309"/>
                </a:lnTo>
                <a:lnTo>
                  <a:pt x="519495" y="568959"/>
                </a:lnTo>
                <a:lnTo>
                  <a:pt x="504204" y="523239"/>
                </a:lnTo>
                <a:lnTo>
                  <a:pt x="503240" y="504189"/>
                </a:lnTo>
                <a:lnTo>
                  <a:pt x="503359" y="488950"/>
                </a:lnTo>
                <a:lnTo>
                  <a:pt x="507376" y="445769"/>
                </a:lnTo>
                <a:lnTo>
                  <a:pt x="508871" y="436880"/>
                </a:lnTo>
                <a:lnTo>
                  <a:pt x="505569" y="434339"/>
                </a:lnTo>
                <a:lnTo>
                  <a:pt x="505569" y="430530"/>
                </a:lnTo>
                <a:lnTo>
                  <a:pt x="465395" y="427989"/>
                </a:lnTo>
                <a:lnTo>
                  <a:pt x="446976" y="425450"/>
                </a:lnTo>
                <a:lnTo>
                  <a:pt x="399703" y="415289"/>
                </a:lnTo>
                <a:lnTo>
                  <a:pt x="359384" y="396239"/>
                </a:lnTo>
                <a:lnTo>
                  <a:pt x="350927" y="384809"/>
                </a:lnTo>
                <a:lnTo>
                  <a:pt x="351845" y="375919"/>
                </a:lnTo>
                <a:lnTo>
                  <a:pt x="388445" y="341630"/>
                </a:lnTo>
                <a:lnTo>
                  <a:pt x="401459" y="336550"/>
                </a:lnTo>
                <a:lnTo>
                  <a:pt x="416137" y="330200"/>
                </a:lnTo>
                <a:lnTo>
                  <a:pt x="432376" y="325119"/>
                </a:lnTo>
                <a:lnTo>
                  <a:pt x="450077" y="320039"/>
                </a:lnTo>
                <a:lnTo>
                  <a:pt x="469137" y="316230"/>
                </a:lnTo>
                <a:lnTo>
                  <a:pt x="476486" y="312419"/>
                </a:lnTo>
                <a:lnTo>
                  <a:pt x="476486" y="306069"/>
                </a:lnTo>
                <a:lnTo>
                  <a:pt x="479661" y="302259"/>
                </a:lnTo>
                <a:lnTo>
                  <a:pt x="479661" y="298450"/>
                </a:lnTo>
                <a:lnTo>
                  <a:pt x="509299" y="257810"/>
                </a:lnTo>
                <a:lnTo>
                  <a:pt x="541804" y="234950"/>
                </a:lnTo>
                <a:lnTo>
                  <a:pt x="560687" y="228600"/>
                </a:lnTo>
                <a:lnTo>
                  <a:pt x="567164" y="224789"/>
                </a:lnTo>
                <a:lnTo>
                  <a:pt x="573641" y="224789"/>
                </a:lnTo>
                <a:lnTo>
                  <a:pt x="576943" y="218439"/>
                </a:lnTo>
                <a:lnTo>
                  <a:pt x="576943" y="212089"/>
                </a:lnTo>
                <a:lnTo>
                  <a:pt x="580118" y="209550"/>
                </a:lnTo>
                <a:lnTo>
                  <a:pt x="585042" y="199389"/>
                </a:lnTo>
                <a:lnTo>
                  <a:pt x="273339" y="199389"/>
                </a:lnTo>
                <a:lnTo>
                  <a:pt x="258619" y="198119"/>
                </a:lnTo>
                <a:lnTo>
                  <a:pt x="245505" y="194310"/>
                </a:lnTo>
                <a:lnTo>
                  <a:pt x="233961" y="187960"/>
                </a:lnTo>
                <a:lnTo>
                  <a:pt x="223953" y="181610"/>
                </a:lnTo>
                <a:lnTo>
                  <a:pt x="215448" y="172719"/>
                </a:lnTo>
                <a:close/>
              </a:path>
              <a:path w="1176654" h="680720">
                <a:moveTo>
                  <a:pt x="798776" y="118110"/>
                </a:moveTo>
                <a:lnTo>
                  <a:pt x="660527" y="118110"/>
                </a:lnTo>
                <a:lnTo>
                  <a:pt x="668415" y="121919"/>
                </a:lnTo>
                <a:lnTo>
                  <a:pt x="675029" y="128269"/>
                </a:lnTo>
                <a:lnTo>
                  <a:pt x="689769" y="167639"/>
                </a:lnTo>
                <a:lnTo>
                  <a:pt x="690764" y="198119"/>
                </a:lnTo>
                <a:lnTo>
                  <a:pt x="689975" y="212089"/>
                </a:lnTo>
                <a:lnTo>
                  <a:pt x="688254" y="228600"/>
                </a:lnTo>
                <a:lnTo>
                  <a:pt x="685724" y="246379"/>
                </a:lnTo>
                <a:lnTo>
                  <a:pt x="692245" y="259079"/>
                </a:lnTo>
                <a:lnTo>
                  <a:pt x="698823" y="270510"/>
                </a:lnTo>
                <a:lnTo>
                  <a:pt x="705106" y="281939"/>
                </a:lnTo>
                <a:lnTo>
                  <a:pt x="710745" y="292100"/>
                </a:lnTo>
                <a:lnTo>
                  <a:pt x="715389" y="303530"/>
                </a:lnTo>
                <a:lnTo>
                  <a:pt x="716262" y="306069"/>
                </a:lnTo>
                <a:lnTo>
                  <a:pt x="716262" y="308609"/>
                </a:lnTo>
                <a:lnTo>
                  <a:pt x="736465" y="311150"/>
                </a:lnTo>
                <a:lnTo>
                  <a:pt x="786313" y="322580"/>
                </a:lnTo>
                <a:lnTo>
                  <a:pt x="824461" y="345439"/>
                </a:lnTo>
                <a:lnTo>
                  <a:pt x="828370" y="351789"/>
                </a:lnTo>
                <a:lnTo>
                  <a:pt x="827550" y="359409"/>
                </a:lnTo>
                <a:lnTo>
                  <a:pt x="791882" y="392430"/>
                </a:lnTo>
                <a:lnTo>
                  <a:pt x="779152" y="398780"/>
                </a:lnTo>
                <a:lnTo>
                  <a:pt x="764795" y="403859"/>
                </a:lnTo>
                <a:lnTo>
                  <a:pt x="748914" y="408939"/>
                </a:lnTo>
                <a:lnTo>
                  <a:pt x="731612" y="414019"/>
                </a:lnTo>
                <a:lnTo>
                  <a:pt x="712991" y="417830"/>
                </a:lnTo>
                <a:lnTo>
                  <a:pt x="700006" y="421639"/>
                </a:lnTo>
                <a:lnTo>
                  <a:pt x="692065" y="429259"/>
                </a:lnTo>
                <a:lnTo>
                  <a:pt x="682919" y="439419"/>
                </a:lnTo>
                <a:lnTo>
                  <a:pt x="677400" y="443230"/>
                </a:lnTo>
                <a:lnTo>
                  <a:pt x="674098" y="447039"/>
                </a:lnTo>
                <a:lnTo>
                  <a:pt x="670923" y="447039"/>
                </a:lnTo>
                <a:lnTo>
                  <a:pt x="670923" y="449580"/>
                </a:lnTo>
                <a:lnTo>
                  <a:pt x="667621" y="449580"/>
                </a:lnTo>
                <a:lnTo>
                  <a:pt x="667621" y="453389"/>
                </a:lnTo>
                <a:lnTo>
                  <a:pt x="661144" y="453389"/>
                </a:lnTo>
                <a:lnTo>
                  <a:pt x="661144" y="455930"/>
                </a:lnTo>
                <a:lnTo>
                  <a:pt x="657969" y="455930"/>
                </a:lnTo>
                <a:lnTo>
                  <a:pt x="654667" y="459739"/>
                </a:lnTo>
                <a:lnTo>
                  <a:pt x="651492" y="459739"/>
                </a:lnTo>
                <a:lnTo>
                  <a:pt x="648190" y="462280"/>
                </a:lnTo>
                <a:lnTo>
                  <a:pt x="641713" y="462280"/>
                </a:lnTo>
                <a:lnTo>
                  <a:pt x="638538" y="466089"/>
                </a:lnTo>
                <a:lnTo>
                  <a:pt x="632061" y="466089"/>
                </a:lnTo>
                <a:lnTo>
                  <a:pt x="625457" y="469900"/>
                </a:lnTo>
                <a:lnTo>
                  <a:pt x="618980" y="469900"/>
                </a:lnTo>
                <a:lnTo>
                  <a:pt x="614307" y="482600"/>
                </a:lnTo>
                <a:lnTo>
                  <a:pt x="609375" y="494030"/>
                </a:lnTo>
                <a:lnTo>
                  <a:pt x="587134" y="530859"/>
                </a:lnTo>
                <a:lnTo>
                  <a:pt x="558084" y="565150"/>
                </a:lnTo>
                <a:lnTo>
                  <a:pt x="532690" y="575309"/>
                </a:lnTo>
                <a:lnTo>
                  <a:pt x="821820" y="575309"/>
                </a:lnTo>
                <a:lnTo>
                  <a:pt x="826498" y="572769"/>
                </a:lnTo>
                <a:lnTo>
                  <a:pt x="902288" y="572769"/>
                </a:lnTo>
                <a:lnTo>
                  <a:pt x="948241" y="570230"/>
                </a:lnTo>
                <a:lnTo>
                  <a:pt x="1011585" y="560069"/>
                </a:lnTo>
                <a:lnTo>
                  <a:pt x="1049425" y="549909"/>
                </a:lnTo>
                <a:lnTo>
                  <a:pt x="1066858" y="542289"/>
                </a:lnTo>
                <a:lnTo>
                  <a:pt x="1083224" y="535939"/>
                </a:lnTo>
                <a:lnTo>
                  <a:pt x="1098465" y="527050"/>
                </a:lnTo>
                <a:lnTo>
                  <a:pt x="1112525" y="519430"/>
                </a:lnTo>
                <a:lnTo>
                  <a:pt x="1125347" y="509269"/>
                </a:lnTo>
                <a:lnTo>
                  <a:pt x="1155813" y="478789"/>
                </a:lnTo>
                <a:lnTo>
                  <a:pt x="1173085" y="443230"/>
                </a:lnTo>
                <a:lnTo>
                  <a:pt x="1176510" y="417830"/>
                </a:lnTo>
                <a:lnTo>
                  <a:pt x="1175742" y="405130"/>
                </a:lnTo>
                <a:lnTo>
                  <a:pt x="1158222" y="359409"/>
                </a:lnTo>
                <a:lnTo>
                  <a:pt x="1131485" y="327659"/>
                </a:lnTo>
                <a:lnTo>
                  <a:pt x="1094773" y="302259"/>
                </a:lnTo>
                <a:lnTo>
                  <a:pt x="1049599" y="281939"/>
                </a:lnTo>
                <a:lnTo>
                  <a:pt x="1032921" y="275589"/>
                </a:lnTo>
                <a:lnTo>
                  <a:pt x="1015527" y="271779"/>
                </a:lnTo>
                <a:lnTo>
                  <a:pt x="997473" y="266700"/>
                </a:lnTo>
                <a:lnTo>
                  <a:pt x="959608" y="261619"/>
                </a:lnTo>
                <a:lnTo>
                  <a:pt x="939909" y="260350"/>
                </a:lnTo>
                <a:lnTo>
                  <a:pt x="934483" y="247650"/>
                </a:lnTo>
                <a:lnTo>
                  <a:pt x="928094" y="236219"/>
                </a:lnTo>
                <a:lnTo>
                  <a:pt x="903664" y="204469"/>
                </a:lnTo>
                <a:lnTo>
                  <a:pt x="872420" y="180339"/>
                </a:lnTo>
                <a:lnTo>
                  <a:pt x="835751" y="163829"/>
                </a:lnTo>
                <a:lnTo>
                  <a:pt x="808977" y="158750"/>
                </a:lnTo>
                <a:lnTo>
                  <a:pt x="806569" y="144779"/>
                </a:lnTo>
                <a:lnTo>
                  <a:pt x="803156" y="130810"/>
                </a:lnTo>
                <a:lnTo>
                  <a:pt x="798776" y="118110"/>
                </a:lnTo>
                <a:close/>
              </a:path>
              <a:path w="1176654" h="680720">
                <a:moveTo>
                  <a:pt x="404832" y="68579"/>
                </a:moveTo>
                <a:lnTo>
                  <a:pt x="373716" y="68579"/>
                </a:lnTo>
                <a:lnTo>
                  <a:pt x="361121" y="69850"/>
                </a:lnTo>
                <a:lnTo>
                  <a:pt x="349879" y="72389"/>
                </a:lnTo>
                <a:lnTo>
                  <a:pt x="339523" y="74929"/>
                </a:lnTo>
                <a:lnTo>
                  <a:pt x="341127" y="86360"/>
                </a:lnTo>
                <a:lnTo>
                  <a:pt x="343755" y="99060"/>
                </a:lnTo>
                <a:lnTo>
                  <a:pt x="346077" y="111760"/>
                </a:lnTo>
                <a:lnTo>
                  <a:pt x="336800" y="157479"/>
                </a:lnTo>
                <a:lnTo>
                  <a:pt x="310868" y="187960"/>
                </a:lnTo>
                <a:lnTo>
                  <a:pt x="273339" y="199389"/>
                </a:lnTo>
                <a:lnTo>
                  <a:pt x="585042" y="199389"/>
                </a:lnTo>
                <a:lnTo>
                  <a:pt x="609697" y="158750"/>
                </a:lnTo>
                <a:lnTo>
                  <a:pt x="634847" y="129539"/>
                </a:lnTo>
                <a:lnTo>
                  <a:pt x="660527" y="118110"/>
                </a:lnTo>
                <a:lnTo>
                  <a:pt x="798776" y="118110"/>
                </a:lnTo>
                <a:lnTo>
                  <a:pt x="793468" y="104139"/>
                </a:lnTo>
                <a:lnTo>
                  <a:pt x="787268" y="92710"/>
                </a:lnTo>
                <a:lnTo>
                  <a:pt x="786563" y="91439"/>
                </a:lnTo>
                <a:lnTo>
                  <a:pt x="490205" y="91439"/>
                </a:lnTo>
                <a:lnTo>
                  <a:pt x="467116" y="81279"/>
                </a:lnTo>
                <a:lnTo>
                  <a:pt x="443027" y="73660"/>
                </a:lnTo>
                <a:lnTo>
                  <a:pt x="430581" y="71119"/>
                </a:lnTo>
                <a:lnTo>
                  <a:pt x="404832" y="68579"/>
                </a:lnTo>
                <a:close/>
              </a:path>
              <a:path w="1176654" h="680720">
                <a:moveTo>
                  <a:pt x="642793" y="0"/>
                </a:moveTo>
                <a:lnTo>
                  <a:pt x="599189" y="5079"/>
                </a:lnTo>
                <a:lnTo>
                  <a:pt x="560923" y="19050"/>
                </a:lnTo>
                <a:lnTo>
                  <a:pt x="528682" y="40639"/>
                </a:lnTo>
                <a:lnTo>
                  <a:pt x="503154" y="69850"/>
                </a:lnTo>
                <a:lnTo>
                  <a:pt x="490205" y="91439"/>
                </a:lnTo>
                <a:lnTo>
                  <a:pt x="786563" y="91439"/>
                </a:lnTo>
                <a:lnTo>
                  <a:pt x="780216" y="80010"/>
                </a:lnTo>
                <a:lnTo>
                  <a:pt x="772347" y="69850"/>
                </a:lnTo>
                <a:lnTo>
                  <a:pt x="763702" y="58419"/>
                </a:lnTo>
                <a:lnTo>
                  <a:pt x="733477" y="31750"/>
                </a:lnTo>
                <a:lnTo>
                  <a:pt x="697615" y="11429"/>
                </a:lnTo>
                <a:lnTo>
                  <a:pt x="657136" y="1270"/>
                </a:lnTo>
                <a:lnTo>
                  <a:pt x="642793" y="0"/>
                </a:lnTo>
                <a:close/>
              </a:path>
            </a:pathLst>
          </a:custGeom>
          <a:solidFill>
            <a:srgbClr val="00AFEF"/>
          </a:solidFill>
        </p:spPr>
        <p:txBody>
          <a:bodyPr wrap="square" lIns="0" tIns="0" rIns="0" bIns="0" rtlCol="0"/>
          <a:lstStyle/>
          <a:p>
            <a:pPr defTabSz="685800"/>
            <a:endParaRPr sz="1350">
              <a:latin typeface="Calibri" panose="020F0502020204030204"/>
            </a:endParaRPr>
          </a:p>
        </p:txBody>
      </p:sp>
      <p:sp>
        <p:nvSpPr>
          <p:cNvPr id="62" name="object 62"/>
          <p:cNvSpPr/>
          <p:nvPr/>
        </p:nvSpPr>
        <p:spPr>
          <a:xfrm>
            <a:off x="2417865" y="2938853"/>
            <a:ext cx="46204" cy="60494"/>
          </a:xfrm>
          <a:custGeom>
            <a:avLst/>
            <a:gdLst/>
            <a:ahLst/>
            <a:cxnLst/>
            <a:rect l="l" t="t" r="r" b="b"/>
            <a:pathLst>
              <a:path w="61595" h="80645">
                <a:moveTo>
                  <a:pt x="31034" y="0"/>
                </a:moveTo>
                <a:lnTo>
                  <a:pt x="26288" y="1003"/>
                </a:lnTo>
                <a:lnTo>
                  <a:pt x="26288" y="4178"/>
                </a:lnTo>
                <a:lnTo>
                  <a:pt x="22987" y="7353"/>
                </a:lnTo>
                <a:lnTo>
                  <a:pt x="18814" y="19368"/>
                </a:lnTo>
                <a:lnTo>
                  <a:pt x="14699" y="31362"/>
                </a:lnTo>
                <a:lnTo>
                  <a:pt x="16438" y="44014"/>
                </a:lnTo>
                <a:lnTo>
                  <a:pt x="15526" y="56587"/>
                </a:lnTo>
                <a:lnTo>
                  <a:pt x="6603" y="64249"/>
                </a:lnTo>
                <a:lnTo>
                  <a:pt x="3301" y="64249"/>
                </a:lnTo>
                <a:lnTo>
                  <a:pt x="3301" y="67424"/>
                </a:lnTo>
                <a:lnTo>
                  <a:pt x="0" y="70599"/>
                </a:lnTo>
                <a:lnTo>
                  <a:pt x="6603" y="76949"/>
                </a:lnTo>
                <a:lnTo>
                  <a:pt x="6603" y="80124"/>
                </a:lnTo>
                <a:lnTo>
                  <a:pt x="39383" y="57663"/>
                </a:lnTo>
                <a:lnTo>
                  <a:pt x="61068" y="26534"/>
                </a:lnTo>
                <a:lnTo>
                  <a:pt x="59181" y="19926"/>
                </a:lnTo>
                <a:lnTo>
                  <a:pt x="55879" y="16878"/>
                </a:lnTo>
                <a:lnTo>
                  <a:pt x="52577" y="16878"/>
                </a:lnTo>
                <a:lnTo>
                  <a:pt x="41248" y="5777"/>
                </a:lnTo>
                <a:lnTo>
                  <a:pt x="31034" y="0"/>
                </a:lnTo>
                <a:close/>
              </a:path>
            </a:pathLst>
          </a:custGeom>
          <a:solidFill>
            <a:srgbClr val="2C2C2C"/>
          </a:solidFill>
        </p:spPr>
        <p:txBody>
          <a:bodyPr wrap="square" lIns="0" tIns="0" rIns="0" bIns="0" rtlCol="0"/>
          <a:lstStyle/>
          <a:p>
            <a:pPr defTabSz="685800"/>
            <a:endParaRPr sz="1350">
              <a:latin typeface="Calibri" panose="020F0502020204030204"/>
            </a:endParaRPr>
          </a:p>
        </p:txBody>
      </p:sp>
      <p:sp>
        <p:nvSpPr>
          <p:cNvPr id="63" name="object 63"/>
          <p:cNvSpPr/>
          <p:nvPr/>
        </p:nvSpPr>
        <p:spPr>
          <a:xfrm>
            <a:off x="2349269" y="2941841"/>
            <a:ext cx="65258" cy="65734"/>
          </a:xfrm>
          <a:custGeom>
            <a:avLst/>
            <a:gdLst/>
            <a:ahLst/>
            <a:cxnLst/>
            <a:rect l="l" t="t" r="r" b="b"/>
            <a:pathLst>
              <a:path w="86994" h="87629">
                <a:moveTo>
                  <a:pt x="60870" y="0"/>
                </a:moveTo>
                <a:lnTo>
                  <a:pt x="54107" y="68"/>
                </a:lnTo>
                <a:lnTo>
                  <a:pt x="42814" y="8122"/>
                </a:lnTo>
                <a:lnTo>
                  <a:pt x="40614" y="15661"/>
                </a:lnTo>
                <a:lnTo>
                  <a:pt x="43352" y="23088"/>
                </a:lnTo>
                <a:lnTo>
                  <a:pt x="46869" y="30806"/>
                </a:lnTo>
                <a:lnTo>
                  <a:pt x="44020" y="43270"/>
                </a:lnTo>
                <a:lnTo>
                  <a:pt x="35177" y="51964"/>
                </a:lnTo>
                <a:lnTo>
                  <a:pt x="8123" y="64483"/>
                </a:lnTo>
                <a:lnTo>
                  <a:pt x="0" y="70930"/>
                </a:lnTo>
                <a:lnTo>
                  <a:pt x="10685" y="77327"/>
                </a:lnTo>
                <a:lnTo>
                  <a:pt x="22180" y="82280"/>
                </a:lnTo>
                <a:lnTo>
                  <a:pt x="34304" y="85658"/>
                </a:lnTo>
                <a:lnTo>
                  <a:pt x="46877" y="87330"/>
                </a:lnTo>
                <a:lnTo>
                  <a:pt x="59717" y="87166"/>
                </a:lnTo>
                <a:lnTo>
                  <a:pt x="77743" y="53373"/>
                </a:lnTo>
                <a:lnTo>
                  <a:pt x="86873" y="19372"/>
                </a:lnTo>
                <a:lnTo>
                  <a:pt x="80269" y="12895"/>
                </a:lnTo>
                <a:lnTo>
                  <a:pt x="72770" y="6267"/>
                </a:lnTo>
                <a:lnTo>
                  <a:pt x="60870" y="0"/>
                </a:lnTo>
                <a:close/>
              </a:path>
            </a:pathLst>
          </a:custGeom>
          <a:solidFill>
            <a:srgbClr val="2C2C2C"/>
          </a:solidFill>
        </p:spPr>
        <p:txBody>
          <a:bodyPr wrap="square" lIns="0" tIns="0" rIns="0" bIns="0" rtlCol="0"/>
          <a:lstStyle/>
          <a:p>
            <a:pPr defTabSz="685800"/>
            <a:endParaRPr sz="1350">
              <a:latin typeface="Calibri" panose="020F0502020204030204"/>
            </a:endParaRPr>
          </a:p>
        </p:txBody>
      </p:sp>
      <p:sp>
        <p:nvSpPr>
          <p:cNvPr id="64" name="object 64"/>
          <p:cNvSpPr/>
          <p:nvPr/>
        </p:nvSpPr>
        <p:spPr>
          <a:xfrm>
            <a:off x="2411006" y="2940654"/>
            <a:ext cx="10479" cy="11432"/>
          </a:xfrm>
          <a:custGeom>
            <a:avLst/>
            <a:gdLst/>
            <a:ahLst/>
            <a:cxnLst/>
            <a:rect l="l" t="t" r="r" b="b"/>
            <a:pathLst>
              <a:path w="13969" h="15239">
                <a:moveTo>
                  <a:pt x="13715" y="0"/>
                </a:moveTo>
                <a:lnTo>
                  <a:pt x="0" y="0"/>
                </a:lnTo>
                <a:lnTo>
                  <a:pt x="3428" y="7620"/>
                </a:lnTo>
                <a:lnTo>
                  <a:pt x="3428" y="11430"/>
                </a:lnTo>
                <a:lnTo>
                  <a:pt x="6857" y="15240"/>
                </a:lnTo>
                <a:lnTo>
                  <a:pt x="10286" y="11430"/>
                </a:lnTo>
                <a:lnTo>
                  <a:pt x="10286" y="3810"/>
                </a:lnTo>
                <a:lnTo>
                  <a:pt x="13715" y="0"/>
                </a:lnTo>
                <a:close/>
              </a:path>
            </a:pathLst>
          </a:custGeom>
          <a:solidFill>
            <a:srgbClr val="2C2C2C"/>
          </a:solidFill>
        </p:spPr>
        <p:txBody>
          <a:bodyPr wrap="square" lIns="0" tIns="0" rIns="0" bIns="0" rtlCol="0"/>
          <a:lstStyle/>
          <a:p>
            <a:pPr defTabSz="685800"/>
            <a:endParaRPr sz="1350">
              <a:latin typeface="Calibri" panose="020F0502020204030204"/>
            </a:endParaRPr>
          </a:p>
        </p:txBody>
      </p:sp>
      <p:sp>
        <p:nvSpPr>
          <p:cNvPr id="65" name="object 65"/>
          <p:cNvSpPr txBox="1"/>
          <p:nvPr/>
        </p:nvSpPr>
        <p:spPr>
          <a:xfrm>
            <a:off x="5416570" y="2490073"/>
            <a:ext cx="716404" cy="167418"/>
          </a:xfrm>
          <a:prstGeom prst="rect">
            <a:avLst/>
          </a:prstGeom>
        </p:spPr>
        <p:txBody>
          <a:bodyPr vert="horz" wrap="square" lIns="0" tIns="0" rIns="0" bIns="0" rtlCol="0">
            <a:spAutoFit/>
          </a:bodyPr>
          <a:lstStyle/>
          <a:p>
            <a:pPr marL="9525" defTabSz="685800"/>
            <a:r>
              <a:rPr sz="1090" spc="8" dirty="0">
                <a:latin typeface="微软雅黑" panose="020B0503020204020204" pitchFamily="34" charset="-122"/>
                <a:cs typeface="微软雅黑" panose="020B0503020204020204" pitchFamily="34" charset="-122"/>
              </a:rPr>
              <a:t>无源分光器</a:t>
            </a:r>
            <a:endParaRPr sz="1090">
              <a:latin typeface="微软雅黑" panose="020B0503020204020204" pitchFamily="34" charset="-122"/>
              <a:cs typeface="微软雅黑" panose="020B0503020204020204" pitchFamily="34" charset="-122"/>
            </a:endParaRPr>
          </a:p>
        </p:txBody>
      </p:sp>
      <p:sp>
        <p:nvSpPr>
          <p:cNvPr id="66" name="object 66"/>
          <p:cNvSpPr txBox="1"/>
          <p:nvPr/>
        </p:nvSpPr>
        <p:spPr>
          <a:xfrm>
            <a:off x="4391311" y="2239522"/>
            <a:ext cx="362966" cy="167418"/>
          </a:xfrm>
          <a:prstGeom prst="rect">
            <a:avLst/>
          </a:prstGeom>
        </p:spPr>
        <p:txBody>
          <a:bodyPr vert="horz" wrap="square" lIns="0" tIns="0" rIns="0" bIns="0" rtlCol="0">
            <a:spAutoFit/>
          </a:bodyPr>
          <a:lstStyle/>
          <a:p>
            <a:pPr marL="9525" defTabSz="685800"/>
            <a:r>
              <a:rPr sz="1090" b="1" spc="8" dirty="0">
                <a:latin typeface="微软雅黑" panose="020B0503020204020204" pitchFamily="34" charset="-122"/>
                <a:cs typeface="微软雅黑" panose="020B0503020204020204" pitchFamily="34" charset="-122"/>
              </a:rPr>
              <a:t>O</a:t>
            </a:r>
            <a:r>
              <a:rPr sz="1090" b="1" spc="11" dirty="0">
                <a:latin typeface="微软雅黑" panose="020B0503020204020204" pitchFamily="34" charset="-122"/>
                <a:cs typeface="微软雅黑" panose="020B0503020204020204" pitchFamily="34" charset="-122"/>
              </a:rPr>
              <a:t>D</a:t>
            </a:r>
            <a:r>
              <a:rPr sz="1090" b="1" spc="8" dirty="0">
                <a:latin typeface="微软雅黑" panose="020B0503020204020204" pitchFamily="34" charset="-122"/>
                <a:cs typeface="微软雅黑" panose="020B0503020204020204" pitchFamily="34" charset="-122"/>
              </a:rPr>
              <a:t>N</a:t>
            </a:r>
            <a:endParaRPr sz="1090">
              <a:latin typeface="微软雅黑" panose="020B0503020204020204" pitchFamily="34" charset="-122"/>
              <a:cs typeface="微软雅黑" panose="020B0503020204020204" pitchFamily="34" charset="-122"/>
            </a:endParaRPr>
          </a:p>
        </p:txBody>
      </p:sp>
      <p:sp>
        <p:nvSpPr>
          <p:cNvPr id="67" name="object 67"/>
          <p:cNvSpPr/>
          <p:nvPr/>
        </p:nvSpPr>
        <p:spPr>
          <a:xfrm>
            <a:off x="4042350" y="2048958"/>
            <a:ext cx="2344986" cy="1867224"/>
          </a:xfrm>
          <a:custGeom>
            <a:avLst/>
            <a:gdLst/>
            <a:ahLst/>
            <a:cxnLst/>
            <a:rect l="l" t="t" r="r" b="b"/>
            <a:pathLst>
              <a:path w="3126104" h="2489200">
                <a:moveTo>
                  <a:pt x="0" y="296544"/>
                </a:moveTo>
                <a:lnTo>
                  <a:pt x="3879" y="248431"/>
                </a:lnTo>
                <a:lnTo>
                  <a:pt x="15113" y="202793"/>
                </a:lnTo>
                <a:lnTo>
                  <a:pt x="33089" y="160242"/>
                </a:lnTo>
                <a:lnTo>
                  <a:pt x="57200" y="121386"/>
                </a:lnTo>
                <a:lnTo>
                  <a:pt x="86836" y="86836"/>
                </a:lnTo>
                <a:lnTo>
                  <a:pt x="121386" y="57200"/>
                </a:lnTo>
                <a:lnTo>
                  <a:pt x="160242" y="33089"/>
                </a:lnTo>
                <a:lnTo>
                  <a:pt x="202793" y="15112"/>
                </a:lnTo>
                <a:lnTo>
                  <a:pt x="248431" y="3879"/>
                </a:lnTo>
                <a:lnTo>
                  <a:pt x="296545" y="0"/>
                </a:lnTo>
                <a:lnTo>
                  <a:pt x="2829179" y="0"/>
                </a:lnTo>
                <a:lnTo>
                  <a:pt x="2877292" y="3879"/>
                </a:lnTo>
                <a:lnTo>
                  <a:pt x="2922930" y="15112"/>
                </a:lnTo>
                <a:lnTo>
                  <a:pt x="2965481" y="33089"/>
                </a:lnTo>
                <a:lnTo>
                  <a:pt x="3004337" y="57200"/>
                </a:lnTo>
                <a:lnTo>
                  <a:pt x="3038887" y="86836"/>
                </a:lnTo>
                <a:lnTo>
                  <a:pt x="3068523" y="121386"/>
                </a:lnTo>
                <a:lnTo>
                  <a:pt x="3092634" y="160242"/>
                </a:lnTo>
                <a:lnTo>
                  <a:pt x="3110611" y="202793"/>
                </a:lnTo>
                <a:lnTo>
                  <a:pt x="3121844" y="248431"/>
                </a:lnTo>
                <a:lnTo>
                  <a:pt x="3125724" y="296544"/>
                </a:lnTo>
                <a:lnTo>
                  <a:pt x="3125724" y="2192147"/>
                </a:lnTo>
                <a:lnTo>
                  <a:pt x="3121844" y="2240260"/>
                </a:lnTo>
                <a:lnTo>
                  <a:pt x="3110611" y="2285898"/>
                </a:lnTo>
                <a:lnTo>
                  <a:pt x="3092634" y="2328449"/>
                </a:lnTo>
                <a:lnTo>
                  <a:pt x="3068523" y="2367305"/>
                </a:lnTo>
                <a:lnTo>
                  <a:pt x="3038887" y="2401855"/>
                </a:lnTo>
                <a:lnTo>
                  <a:pt x="3004337" y="2431491"/>
                </a:lnTo>
                <a:lnTo>
                  <a:pt x="2965481" y="2455602"/>
                </a:lnTo>
                <a:lnTo>
                  <a:pt x="2922930" y="2473579"/>
                </a:lnTo>
                <a:lnTo>
                  <a:pt x="2877292" y="2484812"/>
                </a:lnTo>
                <a:lnTo>
                  <a:pt x="2829179" y="2488691"/>
                </a:lnTo>
                <a:lnTo>
                  <a:pt x="296545" y="2488691"/>
                </a:lnTo>
                <a:lnTo>
                  <a:pt x="248431" y="2484812"/>
                </a:lnTo>
                <a:lnTo>
                  <a:pt x="202793" y="2473578"/>
                </a:lnTo>
                <a:lnTo>
                  <a:pt x="160242" y="2455602"/>
                </a:lnTo>
                <a:lnTo>
                  <a:pt x="121386" y="2431491"/>
                </a:lnTo>
                <a:lnTo>
                  <a:pt x="86836" y="2401855"/>
                </a:lnTo>
                <a:lnTo>
                  <a:pt x="57200" y="2367305"/>
                </a:lnTo>
                <a:lnTo>
                  <a:pt x="33089" y="2328449"/>
                </a:lnTo>
                <a:lnTo>
                  <a:pt x="15112" y="2285898"/>
                </a:lnTo>
                <a:lnTo>
                  <a:pt x="3879" y="2240260"/>
                </a:lnTo>
                <a:lnTo>
                  <a:pt x="0" y="2192147"/>
                </a:lnTo>
                <a:lnTo>
                  <a:pt x="0" y="296544"/>
                </a:lnTo>
                <a:close/>
              </a:path>
            </a:pathLst>
          </a:custGeom>
          <a:ln w="9525">
            <a:solidFill>
              <a:srgbClr val="E7E6E6"/>
            </a:solidFill>
            <a:prstDash val="dash"/>
          </a:ln>
        </p:spPr>
        <p:txBody>
          <a:bodyPr wrap="square" lIns="0" tIns="0" rIns="0" bIns="0" rtlCol="0"/>
          <a:lstStyle/>
          <a:p>
            <a:pPr defTabSz="685800"/>
            <a:endParaRPr sz="1350">
              <a:latin typeface="Calibri" panose="020F0502020204030204"/>
            </a:endParaRPr>
          </a:p>
        </p:txBody>
      </p:sp>
      <p:sp>
        <p:nvSpPr>
          <p:cNvPr id="68" name="object 68"/>
          <p:cNvSpPr txBox="1"/>
          <p:nvPr/>
        </p:nvSpPr>
        <p:spPr>
          <a:xfrm>
            <a:off x="375503" y="1752250"/>
            <a:ext cx="4635193" cy="369332"/>
          </a:xfrm>
          <a:prstGeom prst="rect">
            <a:avLst/>
          </a:prstGeom>
        </p:spPr>
        <p:txBody>
          <a:bodyPr vert="horz" wrap="square" lIns="0" tIns="0" rIns="0" bIns="0" rtlCol="0">
            <a:spAutoFit/>
          </a:bodyPr>
          <a:lstStyle/>
          <a:p>
            <a:pPr marL="9525" marR="3810" defTabSz="685800"/>
            <a:r>
              <a:rPr sz="1200" spc="-4" dirty="0">
                <a:latin typeface="Calibri" panose="020F0502020204030204"/>
                <a:cs typeface="Calibri" panose="020F0502020204030204"/>
              </a:rPr>
              <a:t>GPO</a:t>
            </a:r>
            <a:r>
              <a:rPr sz="1200" dirty="0">
                <a:latin typeface="Calibri" panose="020F0502020204030204"/>
                <a:cs typeface="Calibri" panose="020F0502020204030204"/>
              </a:rPr>
              <a:t>N</a:t>
            </a:r>
            <a:r>
              <a:rPr sz="1200" spc="-4" dirty="0">
                <a:latin typeface="微软雅黑" panose="020B0503020204020204" pitchFamily="34" charset="-122"/>
                <a:cs typeface="微软雅黑" panose="020B0503020204020204" pitchFamily="34" charset="-122"/>
              </a:rPr>
              <a:t>（</a:t>
            </a:r>
            <a:r>
              <a:rPr sz="1200" spc="-4" dirty="0">
                <a:latin typeface="Calibri" panose="020F0502020204030204"/>
                <a:cs typeface="Calibri" panose="020F0502020204030204"/>
              </a:rPr>
              <a:t>G</a:t>
            </a:r>
            <a:r>
              <a:rPr sz="1200" dirty="0">
                <a:latin typeface="Calibri" panose="020F0502020204030204"/>
                <a:cs typeface="Calibri" panose="020F0502020204030204"/>
              </a:rPr>
              <a:t>i</a:t>
            </a:r>
            <a:r>
              <a:rPr sz="1200" spc="-19" dirty="0">
                <a:latin typeface="Calibri" panose="020F0502020204030204"/>
                <a:cs typeface="Calibri" panose="020F0502020204030204"/>
              </a:rPr>
              <a:t>g</a:t>
            </a:r>
            <a:r>
              <a:rPr sz="1200" spc="-4" dirty="0">
                <a:latin typeface="Calibri" panose="020F0502020204030204"/>
                <a:cs typeface="Calibri" panose="020F0502020204030204"/>
              </a:rPr>
              <a:t>abit</a:t>
            </a:r>
            <a:r>
              <a:rPr sz="1200" spc="-11" dirty="0">
                <a:latin typeface="Calibri" panose="020F0502020204030204"/>
                <a:cs typeface="Calibri" panose="020F0502020204030204"/>
              </a:rPr>
              <a:t> </a:t>
            </a:r>
            <a:r>
              <a:rPr sz="1200" spc="-30" dirty="0">
                <a:latin typeface="Calibri" panose="020F0502020204030204"/>
                <a:cs typeface="Calibri" panose="020F0502020204030204"/>
              </a:rPr>
              <a:t>P</a:t>
            </a:r>
            <a:r>
              <a:rPr sz="1200" spc="-4" dirty="0">
                <a:latin typeface="Calibri" panose="020F0502020204030204"/>
                <a:cs typeface="Calibri" panose="020F0502020204030204"/>
              </a:rPr>
              <a:t>ass</a:t>
            </a:r>
            <a:r>
              <a:rPr sz="1200" dirty="0">
                <a:latin typeface="Calibri" panose="020F0502020204030204"/>
                <a:cs typeface="Calibri" panose="020F0502020204030204"/>
              </a:rPr>
              <a:t>i</a:t>
            </a:r>
            <a:r>
              <a:rPr sz="1200" spc="-15" dirty="0">
                <a:latin typeface="Calibri" panose="020F0502020204030204"/>
                <a:cs typeface="Calibri" panose="020F0502020204030204"/>
              </a:rPr>
              <a:t>v</a:t>
            </a:r>
            <a:r>
              <a:rPr sz="1200" spc="-4" dirty="0">
                <a:latin typeface="Calibri" panose="020F0502020204030204"/>
                <a:cs typeface="Calibri" panose="020F0502020204030204"/>
              </a:rPr>
              <a:t>e</a:t>
            </a:r>
            <a:r>
              <a:rPr sz="1200" spc="-15" dirty="0">
                <a:latin typeface="Calibri" panose="020F0502020204030204"/>
                <a:cs typeface="Calibri" panose="020F0502020204030204"/>
              </a:rPr>
              <a:t> </a:t>
            </a:r>
            <a:r>
              <a:rPr sz="1200" spc="-8" dirty="0">
                <a:latin typeface="Calibri" panose="020F0502020204030204"/>
                <a:cs typeface="Calibri" panose="020F0502020204030204"/>
              </a:rPr>
              <a:t>O</a:t>
            </a:r>
            <a:r>
              <a:rPr sz="1200" spc="-15" dirty="0">
                <a:latin typeface="Calibri" panose="020F0502020204030204"/>
                <a:cs typeface="Calibri" panose="020F0502020204030204"/>
              </a:rPr>
              <a:t>p</a:t>
            </a:r>
            <a:r>
              <a:rPr sz="1200" spc="-4" dirty="0">
                <a:latin typeface="Calibri" panose="020F0502020204030204"/>
                <a:cs typeface="Calibri" panose="020F0502020204030204"/>
              </a:rPr>
              <a:t>ti</a:t>
            </a:r>
            <a:r>
              <a:rPr sz="1200" spc="-15" dirty="0">
                <a:latin typeface="Calibri" panose="020F0502020204030204"/>
                <a:cs typeface="Calibri" panose="020F0502020204030204"/>
              </a:rPr>
              <a:t>c</a:t>
            </a:r>
            <a:r>
              <a:rPr sz="1200" spc="-4" dirty="0">
                <a:latin typeface="Calibri" panose="020F0502020204030204"/>
                <a:cs typeface="Calibri" panose="020F0502020204030204"/>
              </a:rPr>
              <a:t>al</a:t>
            </a:r>
            <a:r>
              <a:rPr sz="1200" spc="-8" dirty="0">
                <a:latin typeface="Calibri" panose="020F0502020204030204"/>
                <a:cs typeface="Calibri" panose="020F0502020204030204"/>
              </a:rPr>
              <a:t> </a:t>
            </a:r>
            <a:r>
              <a:rPr sz="1200" spc="-4" dirty="0">
                <a:latin typeface="Calibri" panose="020F0502020204030204"/>
                <a:cs typeface="Calibri" panose="020F0502020204030204"/>
              </a:rPr>
              <a:t>N</a:t>
            </a:r>
            <a:r>
              <a:rPr sz="1200" spc="-15" dirty="0">
                <a:latin typeface="Calibri" panose="020F0502020204030204"/>
                <a:cs typeface="Calibri" panose="020F0502020204030204"/>
              </a:rPr>
              <a:t>e</a:t>
            </a:r>
            <a:r>
              <a:rPr sz="1200" spc="-4" dirty="0">
                <a:latin typeface="Calibri" panose="020F0502020204030204"/>
                <a:cs typeface="Calibri" panose="020F0502020204030204"/>
              </a:rPr>
              <a:t>t</a:t>
            </a:r>
            <a:r>
              <a:rPr sz="1200" spc="-15" dirty="0">
                <a:latin typeface="Calibri" panose="020F0502020204030204"/>
                <a:cs typeface="Calibri" panose="020F0502020204030204"/>
              </a:rPr>
              <a:t>w</a:t>
            </a:r>
            <a:r>
              <a:rPr sz="1200" spc="-8" dirty="0">
                <a:latin typeface="Calibri" panose="020F0502020204030204"/>
                <a:cs typeface="Calibri" panose="020F0502020204030204"/>
              </a:rPr>
              <a:t>o</a:t>
            </a:r>
            <a:r>
              <a:rPr sz="1200" spc="-11" dirty="0">
                <a:latin typeface="Calibri" panose="020F0502020204030204"/>
                <a:cs typeface="Calibri" panose="020F0502020204030204"/>
              </a:rPr>
              <a:t>r</a:t>
            </a:r>
            <a:r>
              <a:rPr sz="1200" dirty="0">
                <a:latin typeface="Calibri" panose="020F0502020204030204"/>
                <a:cs typeface="Calibri" panose="020F0502020204030204"/>
              </a:rPr>
              <a:t>k</a:t>
            </a:r>
            <a:r>
              <a:rPr sz="1200" spc="-4" dirty="0">
                <a:latin typeface="微软雅黑" panose="020B0503020204020204" pitchFamily="34" charset="-122"/>
                <a:cs typeface="微软雅黑" panose="020B0503020204020204" pitchFamily="34" charset="-122"/>
              </a:rPr>
              <a:t>）是</a:t>
            </a:r>
            <a:r>
              <a:rPr sz="1200" dirty="0">
                <a:latin typeface="微软雅黑" panose="020B0503020204020204" pitchFamily="34" charset="-122"/>
                <a:cs typeface="微软雅黑" panose="020B0503020204020204" pitchFamily="34" charset="-122"/>
              </a:rPr>
              <a:t>电</a:t>
            </a:r>
            <a:r>
              <a:rPr sz="1200" spc="-4" dirty="0">
                <a:latin typeface="微软雅黑" panose="020B0503020204020204" pitchFamily="34" charset="-122"/>
                <a:cs typeface="微软雅黑" panose="020B0503020204020204" pitchFamily="34" charset="-122"/>
              </a:rPr>
              <a:t>信运</a:t>
            </a:r>
            <a:r>
              <a:rPr sz="1200" dirty="0">
                <a:latin typeface="微软雅黑" panose="020B0503020204020204" pitchFamily="34" charset="-122"/>
                <a:cs typeface="微软雅黑" panose="020B0503020204020204" pitchFamily="34" charset="-122"/>
              </a:rPr>
              <a:t>营</a:t>
            </a:r>
            <a:r>
              <a:rPr sz="1200" spc="-4" dirty="0">
                <a:latin typeface="微软雅黑" panose="020B0503020204020204" pitchFamily="34" charset="-122"/>
                <a:cs typeface="微软雅黑" panose="020B0503020204020204" pitchFamily="34" charset="-122"/>
              </a:rPr>
              <a:t>商用</a:t>
            </a:r>
            <a:r>
              <a:rPr sz="1200" dirty="0">
                <a:latin typeface="微软雅黑" panose="020B0503020204020204" pitchFamily="34" charset="-122"/>
                <a:cs typeface="微软雅黑" panose="020B0503020204020204" pitchFamily="34" charset="-122"/>
              </a:rPr>
              <a:t>于</a:t>
            </a:r>
            <a:r>
              <a:rPr sz="1200" spc="-4" dirty="0">
                <a:latin typeface="微软雅黑" panose="020B0503020204020204" pitchFamily="34" charset="-122"/>
                <a:cs typeface="微软雅黑" panose="020B0503020204020204" pitchFamily="34" charset="-122"/>
              </a:rPr>
              <a:t>家庭</a:t>
            </a:r>
            <a:r>
              <a:rPr sz="1200" dirty="0">
                <a:latin typeface="微软雅黑" panose="020B0503020204020204" pitchFamily="34" charset="-122"/>
                <a:cs typeface="微软雅黑" panose="020B0503020204020204" pitchFamily="34" charset="-122"/>
              </a:rPr>
              <a:t>宽</a:t>
            </a:r>
            <a:r>
              <a:rPr sz="1200" spc="-4" dirty="0">
                <a:latin typeface="微软雅黑" panose="020B0503020204020204" pitchFamily="34" charset="-122"/>
                <a:cs typeface="微软雅黑" panose="020B0503020204020204" pitchFamily="34" charset="-122"/>
              </a:rPr>
              <a:t>带接 入的技术，它是一种点到多点的无</a:t>
            </a:r>
            <a:r>
              <a:rPr sz="1200" dirty="0">
                <a:latin typeface="微软雅黑" panose="020B0503020204020204" pitchFamily="34" charset="-122"/>
                <a:cs typeface="微软雅黑" panose="020B0503020204020204" pitchFamily="34" charset="-122"/>
              </a:rPr>
              <a:t>源</a:t>
            </a:r>
            <a:r>
              <a:rPr sz="1200" spc="-4" dirty="0">
                <a:latin typeface="微软雅黑" panose="020B0503020204020204" pitchFamily="34" charset="-122"/>
                <a:cs typeface="微软雅黑" panose="020B0503020204020204" pitchFamily="34" charset="-122"/>
              </a:rPr>
              <a:t>光网</a:t>
            </a:r>
            <a:r>
              <a:rPr sz="1200" dirty="0">
                <a:latin typeface="微软雅黑" panose="020B0503020204020204" pitchFamily="34" charset="-122"/>
                <a:cs typeface="微软雅黑" panose="020B0503020204020204" pitchFamily="34" charset="-122"/>
              </a:rPr>
              <a:t>络</a:t>
            </a:r>
            <a:r>
              <a:rPr sz="1200" spc="-4" dirty="0">
                <a:latin typeface="微软雅黑" panose="020B0503020204020204" pitchFamily="34" charset="-122"/>
                <a:cs typeface="微软雅黑" panose="020B0503020204020204" pitchFamily="34" charset="-122"/>
              </a:rPr>
              <a:t>，它</a:t>
            </a:r>
            <a:r>
              <a:rPr sz="1200" dirty="0">
                <a:latin typeface="微软雅黑" panose="020B0503020204020204" pitchFamily="34" charset="-122"/>
                <a:cs typeface="微软雅黑" panose="020B0503020204020204" pitchFamily="34" charset="-122"/>
              </a:rPr>
              <a:t>包</a:t>
            </a:r>
            <a:r>
              <a:rPr sz="1200" spc="-4" dirty="0">
                <a:latin typeface="微软雅黑" panose="020B0503020204020204" pitchFamily="34" charset="-122"/>
                <a:cs typeface="微软雅黑" panose="020B0503020204020204" pitchFamily="34" charset="-122"/>
              </a:rPr>
              <a:t>括：</a:t>
            </a:r>
            <a:endParaRPr sz="1200">
              <a:latin typeface="微软雅黑" panose="020B0503020204020204" pitchFamily="34" charset="-122"/>
              <a:cs typeface="微软雅黑" panose="020B0503020204020204" pitchFamily="34" charset="-122"/>
            </a:endParaRPr>
          </a:p>
        </p:txBody>
      </p:sp>
      <p:sp>
        <p:nvSpPr>
          <p:cNvPr id="69" name="object 69"/>
          <p:cNvSpPr txBox="1"/>
          <p:nvPr/>
        </p:nvSpPr>
        <p:spPr>
          <a:xfrm>
            <a:off x="432662" y="2118263"/>
            <a:ext cx="1749094" cy="553998"/>
          </a:xfrm>
          <a:prstGeom prst="rect">
            <a:avLst/>
          </a:prstGeom>
        </p:spPr>
        <p:txBody>
          <a:bodyPr vert="horz" wrap="square" lIns="0" tIns="0" rIns="0" bIns="0" rtlCol="0">
            <a:spAutoFit/>
          </a:bodyPr>
          <a:lstStyle/>
          <a:p>
            <a:pPr marL="9525" defTabSz="685800">
              <a:tabLst>
                <a:tab pos="294640" algn="l"/>
              </a:tabLst>
            </a:pPr>
            <a:r>
              <a:rPr sz="1200" spc="-4" dirty="0">
                <a:latin typeface="Calibri" panose="020F0502020204030204"/>
                <a:cs typeface="Calibri" panose="020F0502020204030204"/>
              </a:rPr>
              <a:t>•	</a:t>
            </a:r>
            <a:r>
              <a:rPr sz="1200" spc="-8" dirty="0">
                <a:latin typeface="Calibri" panose="020F0502020204030204"/>
                <a:cs typeface="Calibri" panose="020F0502020204030204"/>
              </a:rPr>
              <a:t>O</a:t>
            </a:r>
            <a:r>
              <a:rPr sz="1200" spc="-94" dirty="0">
                <a:latin typeface="Calibri" panose="020F0502020204030204"/>
                <a:cs typeface="Calibri" panose="020F0502020204030204"/>
              </a:rPr>
              <a:t>L</a:t>
            </a:r>
            <a:r>
              <a:rPr sz="1200" spc="-4" dirty="0">
                <a:latin typeface="Calibri" panose="020F0502020204030204"/>
                <a:cs typeface="Calibri" panose="020F0502020204030204"/>
              </a:rPr>
              <a:t>T</a:t>
            </a:r>
            <a:r>
              <a:rPr sz="1200" spc="-4" dirty="0">
                <a:latin typeface="微软雅黑" panose="020B0503020204020204" pitchFamily="34" charset="-122"/>
                <a:cs typeface="微软雅黑" panose="020B0503020204020204" pitchFamily="34" charset="-122"/>
              </a:rPr>
              <a:t>（集中接入设备）</a:t>
            </a:r>
            <a:endParaRPr sz="1200">
              <a:latin typeface="微软雅黑" panose="020B0503020204020204" pitchFamily="34" charset="-122"/>
              <a:cs typeface="微软雅黑" panose="020B0503020204020204" pitchFamily="34" charset="-122"/>
            </a:endParaRPr>
          </a:p>
          <a:p>
            <a:pPr marL="9525" defTabSz="685800">
              <a:tabLst>
                <a:tab pos="294640" algn="l"/>
              </a:tabLst>
            </a:pPr>
            <a:r>
              <a:rPr sz="1200" spc="-4" dirty="0">
                <a:latin typeface="Calibri" panose="020F0502020204030204"/>
                <a:cs typeface="Calibri" panose="020F0502020204030204"/>
              </a:rPr>
              <a:t>•	</a:t>
            </a:r>
            <a:r>
              <a:rPr sz="1200" spc="-8" dirty="0">
                <a:latin typeface="Calibri" panose="020F0502020204030204"/>
                <a:cs typeface="Calibri" panose="020F0502020204030204"/>
              </a:rPr>
              <a:t>ONU</a:t>
            </a:r>
            <a:r>
              <a:rPr sz="1200" spc="-4" dirty="0">
                <a:latin typeface="微软雅黑" panose="020B0503020204020204" pitchFamily="34" charset="-122"/>
                <a:cs typeface="微软雅黑" panose="020B0503020204020204" pitchFamily="34" charset="-122"/>
              </a:rPr>
              <a:t>（用户设备）</a:t>
            </a:r>
            <a:endParaRPr sz="1200">
              <a:latin typeface="微软雅黑" panose="020B0503020204020204" pitchFamily="34" charset="-122"/>
              <a:cs typeface="微软雅黑" panose="020B0503020204020204" pitchFamily="34" charset="-122"/>
            </a:endParaRPr>
          </a:p>
          <a:p>
            <a:pPr marL="9525" defTabSz="685800">
              <a:tabLst>
                <a:tab pos="294640" algn="l"/>
              </a:tabLst>
            </a:pPr>
            <a:r>
              <a:rPr sz="1200" spc="-4" dirty="0">
                <a:latin typeface="Calibri" panose="020F0502020204030204"/>
                <a:cs typeface="Calibri" panose="020F0502020204030204"/>
              </a:rPr>
              <a:t>•	</a:t>
            </a:r>
            <a:r>
              <a:rPr sz="1200" spc="-8" dirty="0">
                <a:latin typeface="Calibri" panose="020F0502020204030204"/>
                <a:cs typeface="Calibri" panose="020F0502020204030204"/>
              </a:rPr>
              <a:t>OD</a:t>
            </a:r>
            <a:r>
              <a:rPr sz="1200" spc="-4" dirty="0">
                <a:latin typeface="Calibri" panose="020F0502020204030204"/>
                <a:cs typeface="Calibri" panose="020F0502020204030204"/>
              </a:rPr>
              <a:t>N</a:t>
            </a:r>
            <a:r>
              <a:rPr sz="1200" spc="-4" dirty="0">
                <a:latin typeface="微软雅黑" panose="020B0503020204020204" pitchFamily="34" charset="-122"/>
                <a:cs typeface="微软雅黑" panose="020B0503020204020204" pitchFamily="34" charset="-122"/>
              </a:rPr>
              <a:t>（光纤分布网）</a:t>
            </a:r>
            <a:endParaRPr sz="1200">
              <a:latin typeface="微软雅黑" panose="020B0503020204020204" pitchFamily="34" charset="-122"/>
              <a:cs typeface="微软雅黑" panose="020B0503020204020204" pitchFamily="34" charset="-122"/>
            </a:endParaRPr>
          </a:p>
        </p:txBody>
      </p:sp>
      <p:sp>
        <p:nvSpPr>
          <p:cNvPr id="70" name="object 70"/>
          <p:cNvSpPr txBox="1">
            <a:spLocks noGrp="1"/>
          </p:cNvSpPr>
          <p:nvPr>
            <p:ph type="title" idx="4294967295"/>
          </p:nvPr>
        </p:nvSpPr>
        <p:spPr>
          <a:xfrm>
            <a:off x="569719" y="124719"/>
            <a:ext cx="9028113" cy="380873"/>
          </a:xfrm>
          <a:prstGeom prst="rect">
            <a:avLst/>
          </a:prstGeom>
        </p:spPr>
        <p:txBody>
          <a:bodyPr vert="horz" wrap="square" lIns="0" tIns="0" rIns="0" bIns="0" rtlCol="0">
            <a:spAutoFit/>
          </a:bodyPr>
          <a:lstStyle/>
          <a:p>
            <a:pPr marL="63500">
              <a:lnSpc>
                <a:spcPct val="100000"/>
              </a:lnSpc>
            </a:pPr>
            <a:r>
              <a:rPr sz="2475" dirty="0">
                <a:latin typeface="+mn-lt"/>
                <a:ea typeface="微软雅黑" panose="020B0503020204020204" pitchFamily="34" charset="-122"/>
                <a:cs typeface="+mn-cs"/>
              </a:rPr>
              <a:t>支撑能力设计----两张网（无源全光有线网络覆盖）</a:t>
            </a:r>
            <a:endParaRPr sz="2475" dirty="0">
              <a:latin typeface="+mn-lt"/>
              <a:ea typeface="微软雅黑" panose="020B0503020204020204" pitchFamily="34" charset="-122"/>
              <a:cs typeface="+mn-cs"/>
            </a:endParaRPr>
          </a:p>
        </p:txBody>
      </p:sp>
      <p:sp>
        <p:nvSpPr>
          <p:cNvPr id="71" name="object 71"/>
          <p:cNvSpPr txBox="1"/>
          <p:nvPr/>
        </p:nvSpPr>
        <p:spPr>
          <a:xfrm>
            <a:off x="341664" y="918844"/>
            <a:ext cx="8341062" cy="368935"/>
          </a:xfrm>
          <a:prstGeom prst="rect">
            <a:avLst/>
          </a:prstGeom>
        </p:spPr>
        <p:txBody>
          <a:bodyPr vert="horz" wrap="square" lIns="0" tIns="0" rIns="0" bIns="0" rtlCol="0">
            <a:spAutoFit/>
          </a:bodyPr>
          <a:lstStyle/>
          <a:p>
            <a:pPr marL="9525" defTabSz="685800"/>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b="1" spc="-4" dirty="0">
                <a:latin typeface="微软雅黑" panose="020B0503020204020204" pitchFamily="34" charset="-122"/>
                <a:cs typeface="微软雅黑" panose="020B0503020204020204" pitchFamily="34" charset="-122"/>
              </a:rPr>
              <a:t>园区两张网优势</a:t>
            </a:r>
            <a:r>
              <a:rPr sz="1200" b="1" spc="-60" dirty="0">
                <a:latin typeface="微软雅黑" panose="020B0503020204020204" pitchFamily="34" charset="-122"/>
                <a:cs typeface="微软雅黑" panose="020B0503020204020204" pitchFamily="34" charset="-122"/>
              </a:rPr>
              <a:t> </a:t>
            </a:r>
            <a:r>
              <a:rPr sz="1200" b="1" spc="-4" dirty="0">
                <a:latin typeface="微软雅黑" panose="020B0503020204020204" pitchFamily="34" charset="-122"/>
                <a:cs typeface="微软雅黑" panose="020B0503020204020204" pitchFamily="34" charset="-122"/>
              </a:rPr>
              <a:t>：网管平台统一，故障定位快速准确</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安全</a:t>
            </a:r>
            <a:r>
              <a:rPr sz="1200" b="1" dirty="0">
                <a:latin typeface="微软雅黑" panose="020B0503020204020204" pitchFamily="34" charset="-122"/>
                <a:cs typeface="微软雅黑" panose="020B0503020204020204" pitchFamily="34" charset="-122"/>
              </a:rPr>
              <a:t>策</a:t>
            </a:r>
            <a:r>
              <a:rPr sz="1200" b="1" spc="-4" dirty="0">
                <a:latin typeface="微软雅黑" panose="020B0503020204020204" pitchFamily="34" charset="-122"/>
                <a:cs typeface="微软雅黑" panose="020B0503020204020204" pitchFamily="34" charset="-122"/>
              </a:rPr>
              <a:t>略统</a:t>
            </a:r>
            <a:r>
              <a:rPr sz="1200" b="1" dirty="0">
                <a:latin typeface="微软雅黑" panose="020B0503020204020204" pitchFamily="34" charset="-122"/>
                <a:cs typeface="微软雅黑" panose="020B0503020204020204" pitchFamily="34" charset="-122"/>
              </a:rPr>
              <a:t>一</a:t>
            </a:r>
            <a:r>
              <a:rPr sz="1200" b="1" spc="-4" dirty="0">
                <a:latin typeface="微软雅黑" panose="020B0503020204020204" pitchFamily="34" charset="-122"/>
                <a:cs typeface="微软雅黑" panose="020B0503020204020204" pitchFamily="34" charset="-122"/>
              </a:rPr>
              <a:t>，实</a:t>
            </a:r>
            <a:r>
              <a:rPr sz="1200" b="1" dirty="0">
                <a:latin typeface="微软雅黑" panose="020B0503020204020204" pitchFamily="34" charset="-122"/>
                <a:cs typeface="微软雅黑" panose="020B0503020204020204" pitchFamily="34" charset="-122"/>
              </a:rPr>
              <a:t>现</a:t>
            </a:r>
            <a:r>
              <a:rPr sz="1200" b="1" spc="-4" dirty="0">
                <a:latin typeface="微软雅黑" panose="020B0503020204020204" pitchFamily="34" charset="-122"/>
                <a:cs typeface="微软雅黑" panose="020B0503020204020204" pitchFamily="34" charset="-122"/>
              </a:rPr>
              <a:t>整网</a:t>
            </a:r>
            <a:r>
              <a:rPr sz="1200" b="1" dirty="0">
                <a:latin typeface="微软雅黑" panose="020B0503020204020204" pitchFamily="34" charset="-122"/>
                <a:cs typeface="微软雅黑" panose="020B0503020204020204" pitchFamily="34" charset="-122"/>
              </a:rPr>
              <a:t>安</a:t>
            </a:r>
            <a:r>
              <a:rPr sz="1200" b="1" spc="-4" dirty="0">
                <a:latin typeface="微软雅黑" panose="020B0503020204020204" pitchFamily="34" charset="-122"/>
                <a:cs typeface="微软雅黑" panose="020B0503020204020204" pitchFamily="34" charset="-122"/>
              </a:rPr>
              <a:t>全，</a:t>
            </a:r>
            <a:r>
              <a:rPr sz="1200" b="1" dirty="0">
                <a:latin typeface="微软雅黑" panose="020B0503020204020204" pitchFamily="34" charset="-122"/>
                <a:cs typeface="微软雅黑" panose="020B0503020204020204" pitchFamily="34" charset="-122"/>
              </a:rPr>
              <a:t>从</a:t>
            </a:r>
            <a:r>
              <a:rPr sz="1200" b="1" spc="-4" dirty="0">
                <a:latin typeface="微软雅黑" panose="020B0503020204020204" pitchFamily="34" charset="-122"/>
                <a:cs typeface="微软雅黑" panose="020B0503020204020204" pitchFamily="34" charset="-122"/>
              </a:rPr>
              <a:t>而真</a:t>
            </a:r>
            <a:r>
              <a:rPr sz="1200" b="1" dirty="0">
                <a:latin typeface="微软雅黑" panose="020B0503020204020204" pitchFamily="34" charset="-122"/>
                <a:cs typeface="微软雅黑" panose="020B0503020204020204" pitchFamily="34" charset="-122"/>
              </a:rPr>
              <a:t>正</a:t>
            </a:r>
            <a:r>
              <a:rPr sz="1200" b="1" spc="-4" dirty="0">
                <a:latin typeface="微软雅黑" panose="020B0503020204020204" pitchFamily="34" charset="-122"/>
                <a:cs typeface="微软雅黑" panose="020B0503020204020204" pitchFamily="34" charset="-122"/>
              </a:rPr>
              <a:t>实现</a:t>
            </a:r>
            <a:r>
              <a:rPr sz="1200" b="1" dirty="0">
                <a:latin typeface="微软雅黑" panose="020B0503020204020204" pitchFamily="34" charset="-122"/>
                <a:cs typeface="微软雅黑" panose="020B0503020204020204" pitchFamily="34" charset="-122"/>
              </a:rPr>
              <a:t>有</a:t>
            </a:r>
            <a:r>
              <a:rPr sz="1200" b="1" spc="-4" dirty="0">
                <a:latin typeface="微软雅黑" panose="020B0503020204020204" pitchFamily="34" charset="-122"/>
                <a:cs typeface="微软雅黑" panose="020B0503020204020204" pitchFamily="34" charset="-122"/>
              </a:rPr>
              <a:t>线无</a:t>
            </a:r>
            <a:r>
              <a:rPr sz="1200" b="1" dirty="0">
                <a:latin typeface="微软雅黑" panose="020B0503020204020204" pitchFamily="34" charset="-122"/>
                <a:cs typeface="微软雅黑" panose="020B0503020204020204" pitchFamily="34" charset="-122"/>
              </a:rPr>
              <a:t>线</a:t>
            </a:r>
            <a:r>
              <a:rPr sz="1200" b="1" spc="-4" dirty="0">
                <a:latin typeface="微软雅黑" panose="020B0503020204020204" pitchFamily="34" charset="-122"/>
                <a:cs typeface="微软雅黑" panose="020B0503020204020204" pitchFamily="34" charset="-122"/>
              </a:rPr>
              <a:t>一体</a:t>
            </a:r>
            <a:r>
              <a:rPr sz="1200" b="1" dirty="0">
                <a:latin typeface="微软雅黑" panose="020B0503020204020204" pitchFamily="34" charset="-122"/>
                <a:cs typeface="微软雅黑" panose="020B0503020204020204" pitchFamily="34" charset="-122"/>
              </a:rPr>
              <a:t>化</a:t>
            </a:r>
            <a:r>
              <a:rPr sz="1200" b="1" spc="-4" dirty="0">
                <a:latin typeface="微软雅黑" panose="020B0503020204020204" pitchFamily="34" charset="-122"/>
                <a:cs typeface="微软雅黑" panose="020B0503020204020204" pitchFamily="34" charset="-122"/>
              </a:rPr>
              <a:t>管理特征：经济节能、高可靠性、极简</a:t>
            </a:r>
            <a:r>
              <a:rPr sz="1200" b="1" dirty="0">
                <a:latin typeface="微软雅黑" panose="020B0503020204020204" pitchFamily="34" charset="-122"/>
                <a:cs typeface="微软雅黑" panose="020B0503020204020204" pitchFamily="34" charset="-122"/>
              </a:rPr>
              <a:t>运</a:t>
            </a:r>
            <a:r>
              <a:rPr sz="1200" b="1" spc="-4" dirty="0">
                <a:latin typeface="微软雅黑" panose="020B0503020204020204" pitchFamily="34" charset="-122"/>
                <a:cs typeface="微软雅黑" panose="020B0503020204020204" pitchFamily="34" charset="-122"/>
              </a:rPr>
              <a:t>维，</a:t>
            </a:r>
            <a:r>
              <a:rPr sz="1200" b="1" dirty="0">
                <a:latin typeface="微软雅黑" panose="020B0503020204020204" pitchFamily="34" charset="-122"/>
                <a:cs typeface="微软雅黑" panose="020B0503020204020204" pitchFamily="34" charset="-122"/>
              </a:rPr>
              <a:t>同</a:t>
            </a:r>
            <a:r>
              <a:rPr sz="1200" b="1" spc="-4" dirty="0">
                <a:latin typeface="微软雅黑" panose="020B0503020204020204" pitchFamily="34" charset="-122"/>
                <a:cs typeface="微软雅黑" panose="020B0503020204020204" pitchFamily="34" charset="-122"/>
              </a:rPr>
              <a:t>时具</a:t>
            </a:r>
            <a:r>
              <a:rPr sz="1200" b="1" dirty="0">
                <a:latin typeface="微软雅黑" panose="020B0503020204020204" pitchFamily="34" charset="-122"/>
                <a:cs typeface="微软雅黑" panose="020B0503020204020204" pitchFamily="34" charset="-122"/>
              </a:rPr>
              <a:t>备</a:t>
            </a:r>
            <a:r>
              <a:rPr sz="1200" b="1" spc="-4" dirty="0">
                <a:latin typeface="微软雅黑" panose="020B0503020204020204" pitchFamily="34" charset="-122"/>
                <a:cs typeface="微软雅黑" panose="020B0503020204020204" pitchFamily="34" charset="-122"/>
              </a:rPr>
              <a:t>较强</a:t>
            </a:r>
            <a:r>
              <a:rPr sz="1200" b="1" dirty="0">
                <a:latin typeface="微软雅黑" panose="020B0503020204020204" pitchFamily="34" charset="-122"/>
                <a:cs typeface="微软雅黑" panose="020B0503020204020204" pitchFamily="34" charset="-122"/>
              </a:rPr>
              <a:t>的</a:t>
            </a:r>
            <a:r>
              <a:rPr sz="1200" b="1" spc="-4" dirty="0">
                <a:latin typeface="微软雅黑" panose="020B0503020204020204" pitchFamily="34" charset="-122"/>
                <a:cs typeface="微软雅黑" panose="020B0503020204020204" pitchFamily="34" charset="-122"/>
              </a:rPr>
              <a:t>持续</a:t>
            </a:r>
            <a:r>
              <a:rPr sz="1200" b="1" dirty="0">
                <a:latin typeface="微软雅黑" panose="020B0503020204020204" pitchFamily="34" charset="-122"/>
                <a:cs typeface="微软雅黑" panose="020B0503020204020204" pitchFamily="34" charset="-122"/>
              </a:rPr>
              <a:t>扩</a:t>
            </a:r>
            <a:r>
              <a:rPr sz="1200" b="1" spc="-4" dirty="0">
                <a:latin typeface="微软雅黑" panose="020B0503020204020204" pitchFamily="34" charset="-122"/>
                <a:cs typeface="微软雅黑" panose="020B0503020204020204" pitchFamily="34" charset="-122"/>
              </a:rPr>
              <a:t>展性。</a:t>
            </a:r>
            <a:endParaRPr sz="1200">
              <a:latin typeface="微软雅黑" panose="020B0503020204020204" pitchFamily="34" charset="-122"/>
              <a:cs typeface="微软雅黑" panose="020B0503020204020204" pitchFamily="34" charset="-122"/>
            </a:endParaRPr>
          </a:p>
        </p:txBody>
      </p:sp>
      <p:graphicFrame>
        <p:nvGraphicFramePr>
          <p:cNvPr id="10" name="object 10"/>
          <p:cNvGraphicFramePr>
            <a:graphicFrameLocks noGrp="1"/>
          </p:cNvGraphicFramePr>
          <p:nvPr/>
        </p:nvGraphicFramePr>
        <p:xfrm>
          <a:off x="356221" y="3697260"/>
          <a:ext cx="4211819" cy="1295146"/>
        </p:xfrm>
        <a:graphic>
          <a:graphicData uri="http://schemas.openxmlformats.org/drawingml/2006/table">
            <a:tbl>
              <a:tblPr firstRow="1" bandRow="1">
                <a:tableStyleId>{2D5ABB26-0587-4C30-8999-92F81FD0307C}</a:tableStyleId>
              </a:tblPr>
              <a:tblGrid>
                <a:gridCol w="928534"/>
                <a:gridCol w="3283285"/>
              </a:tblGrid>
              <a:tr h="237532">
                <a:tc gridSpan="2">
                  <a:txBody>
                    <a:bodyPr/>
                    <a:lstStyle/>
                    <a:p>
                      <a:endParaRPr sz="1100">
                        <a:latin typeface="微软雅黑" panose="020B0503020204020204" pitchFamily="34" charset="-122"/>
                        <a:cs typeface="微软雅黑" panose="020B0503020204020204" pitchFamily="34" charset="-122"/>
                      </a:endParaRPr>
                    </a:p>
                  </a:txBody>
                  <a:tcPr marL="0" marR="0" marT="0" marB="0">
                    <a:lnT w="12700">
                      <a:solidFill>
                        <a:srgbClr val="EC7C30"/>
                      </a:solidFill>
                      <a:prstDash val="solid"/>
                    </a:lnT>
                    <a:solidFill>
                      <a:srgbClr val="F1F1F1"/>
                    </a:solidFill>
                  </a:tcPr>
                </a:tc>
                <a:tc hMerge="1">
                  <a:tcPr marL="0" marR="0" marT="0" marB="0"/>
                </a:tc>
              </a:tr>
              <a:tr h="211553">
                <a:tc>
                  <a:txBody>
                    <a:bodyPr/>
                    <a:lstStyle/>
                    <a:p>
                      <a:pPr marL="93345">
                        <a:lnSpc>
                          <a:spcPct val="100000"/>
                        </a:lnSpc>
                      </a:pPr>
                      <a:r>
                        <a:rPr sz="1000" dirty="0">
                          <a:solidFill>
                            <a:srgbClr val="F1F1F1"/>
                          </a:solidFill>
                          <a:latin typeface="微软雅黑" panose="020B0503020204020204" pitchFamily="34" charset="-122"/>
                          <a:cs typeface="微软雅黑" panose="020B0503020204020204" pitchFamily="34" charset="-122"/>
                        </a:rPr>
                        <a:t>带宽</a:t>
                      </a:r>
                      <a:endParaRPr sz="1000">
                        <a:latin typeface="微软雅黑" panose="020B0503020204020204" pitchFamily="34" charset="-122"/>
                        <a:cs typeface="微软雅黑" panose="020B0503020204020204" pitchFamily="34" charset="-122"/>
                      </a:endParaRPr>
                    </a:p>
                  </a:txBody>
                  <a:tcPr marL="0" marR="0" marT="0" marB="0">
                    <a:solidFill>
                      <a:srgbClr val="EC7C30"/>
                    </a:solidFill>
                  </a:tcPr>
                </a:tc>
                <a:tc>
                  <a:txBody>
                    <a:bodyPr/>
                    <a:lstStyle/>
                    <a:p>
                      <a:pPr marL="320675">
                        <a:lnSpc>
                          <a:spcPct val="100000"/>
                        </a:lnSpc>
                      </a:pPr>
                      <a:r>
                        <a:rPr sz="1000" dirty="0">
                          <a:solidFill>
                            <a:srgbClr val="F1F1F1"/>
                          </a:solidFill>
                          <a:latin typeface="微软雅黑" panose="020B0503020204020204" pitchFamily="34" charset="-122"/>
                          <a:cs typeface="微软雅黑" panose="020B0503020204020204" pitchFamily="34" charset="-122"/>
                        </a:rPr>
                        <a:t>下行</a:t>
                      </a:r>
                      <a:r>
                        <a:rPr sz="1000" dirty="0">
                          <a:solidFill>
                            <a:srgbClr val="F1F1F1"/>
                          </a:solidFill>
                          <a:latin typeface="Calibri" panose="020F0502020204030204"/>
                          <a:cs typeface="Calibri" panose="020F0502020204030204"/>
                        </a:rPr>
                        <a:t>:</a:t>
                      </a:r>
                      <a:r>
                        <a:rPr sz="1000" spc="15" dirty="0">
                          <a:solidFill>
                            <a:srgbClr val="F1F1F1"/>
                          </a:solidFill>
                          <a:latin typeface="Calibri" panose="020F0502020204030204"/>
                          <a:cs typeface="Calibri" panose="020F0502020204030204"/>
                        </a:rPr>
                        <a:t> </a:t>
                      </a:r>
                      <a:r>
                        <a:rPr sz="1000" dirty="0">
                          <a:solidFill>
                            <a:srgbClr val="F1F1F1"/>
                          </a:solidFill>
                          <a:latin typeface="Calibri" panose="020F0502020204030204"/>
                          <a:cs typeface="Calibri" panose="020F0502020204030204"/>
                        </a:rPr>
                        <a:t>2.5Gb</a:t>
                      </a:r>
                      <a:r>
                        <a:rPr sz="1000" spc="5" dirty="0">
                          <a:solidFill>
                            <a:srgbClr val="F1F1F1"/>
                          </a:solidFill>
                          <a:latin typeface="Calibri" panose="020F0502020204030204"/>
                          <a:cs typeface="Calibri" panose="020F0502020204030204"/>
                        </a:rPr>
                        <a:t>/</a:t>
                      </a:r>
                      <a:r>
                        <a:rPr sz="1000" dirty="0">
                          <a:solidFill>
                            <a:srgbClr val="F1F1F1"/>
                          </a:solidFill>
                          <a:latin typeface="微软雅黑" panose="020B0503020204020204" pitchFamily="34" charset="-122"/>
                          <a:cs typeface="微软雅黑" panose="020B0503020204020204" pitchFamily="34" charset="-122"/>
                        </a:rPr>
                        <a:t>秒</a:t>
                      </a:r>
                      <a:r>
                        <a:rPr sz="1000" dirty="0">
                          <a:solidFill>
                            <a:srgbClr val="F1F1F1"/>
                          </a:solidFill>
                          <a:latin typeface="Calibri" panose="020F0502020204030204"/>
                          <a:cs typeface="Calibri" panose="020F0502020204030204"/>
                        </a:rPr>
                        <a:t>,</a:t>
                      </a:r>
                      <a:r>
                        <a:rPr sz="1000" spc="15" dirty="0">
                          <a:solidFill>
                            <a:srgbClr val="F1F1F1"/>
                          </a:solidFill>
                          <a:latin typeface="Calibri" panose="020F0502020204030204"/>
                          <a:cs typeface="Calibri" panose="020F0502020204030204"/>
                        </a:rPr>
                        <a:t> </a:t>
                      </a:r>
                      <a:r>
                        <a:rPr sz="1000" dirty="0">
                          <a:solidFill>
                            <a:srgbClr val="F1F1F1"/>
                          </a:solidFill>
                          <a:latin typeface="微软雅黑" panose="020B0503020204020204" pitchFamily="34" charset="-122"/>
                          <a:cs typeface="微软雅黑" panose="020B0503020204020204" pitchFamily="34" charset="-122"/>
                        </a:rPr>
                        <a:t>上行</a:t>
                      </a:r>
                      <a:r>
                        <a:rPr sz="1000" dirty="0">
                          <a:solidFill>
                            <a:srgbClr val="F1F1F1"/>
                          </a:solidFill>
                          <a:latin typeface="Calibri" panose="020F0502020204030204"/>
                          <a:cs typeface="Calibri" panose="020F0502020204030204"/>
                        </a:rPr>
                        <a:t>:</a:t>
                      </a:r>
                      <a:r>
                        <a:rPr sz="1000" spc="15" dirty="0">
                          <a:solidFill>
                            <a:srgbClr val="F1F1F1"/>
                          </a:solidFill>
                          <a:latin typeface="Calibri" panose="020F0502020204030204"/>
                          <a:cs typeface="Calibri" panose="020F0502020204030204"/>
                        </a:rPr>
                        <a:t> </a:t>
                      </a:r>
                      <a:r>
                        <a:rPr sz="1000" dirty="0">
                          <a:solidFill>
                            <a:srgbClr val="F1F1F1"/>
                          </a:solidFill>
                          <a:latin typeface="Calibri" panose="020F0502020204030204"/>
                          <a:cs typeface="Calibri" panose="020F0502020204030204"/>
                        </a:rPr>
                        <a:t>1.2Gb/</a:t>
                      </a:r>
                      <a:r>
                        <a:rPr sz="1000" dirty="0">
                          <a:solidFill>
                            <a:srgbClr val="F1F1F1"/>
                          </a:solidFill>
                          <a:latin typeface="微软雅黑" panose="020B0503020204020204" pitchFamily="34" charset="-122"/>
                          <a:cs typeface="微软雅黑" panose="020B0503020204020204" pitchFamily="34" charset="-122"/>
                        </a:rPr>
                        <a:t>秒</a:t>
                      </a:r>
                      <a:endParaRPr sz="1000">
                        <a:latin typeface="微软雅黑" panose="020B0503020204020204" pitchFamily="34" charset="-122"/>
                        <a:cs typeface="微软雅黑" panose="020B0503020204020204" pitchFamily="34" charset="-122"/>
                      </a:endParaRPr>
                    </a:p>
                  </a:txBody>
                  <a:tcPr marL="0" marR="0" marT="0" marB="0">
                    <a:solidFill>
                      <a:srgbClr val="EC7C30"/>
                    </a:solidFill>
                  </a:tcPr>
                </a:tc>
              </a:tr>
              <a:tr h="211501">
                <a:tc>
                  <a:txBody>
                    <a:bodyPr/>
                    <a:lstStyle/>
                    <a:p>
                      <a:pPr marL="93345">
                        <a:lnSpc>
                          <a:spcPct val="100000"/>
                        </a:lnSpc>
                      </a:pPr>
                      <a:r>
                        <a:rPr sz="1000" dirty="0">
                          <a:solidFill>
                            <a:srgbClr val="F1F1F1"/>
                          </a:solidFill>
                          <a:latin typeface="微软雅黑" panose="020B0503020204020204" pitchFamily="34" charset="-122"/>
                          <a:cs typeface="微软雅黑" panose="020B0503020204020204" pitchFamily="34" charset="-122"/>
                        </a:rPr>
                        <a:t>用户</a:t>
                      </a:r>
                      <a:r>
                        <a:rPr sz="1000" dirty="0">
                          <a:solidFill>
                            <a:srgbClr val="F1F1F1"/>
                          </a:solidFill>
                          <a:latin typeface="Calibri" panose="020F0502020204030204"/>
                          <a:cs typeface="Calibri" panose="020F0502020204030204"/>
                        </a:rPr>
                        <a:t>/</a:t>
                      </a:r>
                      <a:r>
                        <a:rPr sz="1000" dirty="0">
                          <a:solidFill>
                            <a:srgbClr val="F1F1F1"/>
                          </a:solidFill>
                          <a:latin typeface="微软雅黑" panose="020B0503020204020204" pitchFamily="34" charset="-122"/>
                          <a:cs typeface="微软雅黑" panose="020B0503020204020204" pitchFamily="34" charset="-122"/>
                        </a:rPr>
                        <a:t>端口</a:t>
                      </a:r>
                      <a:endParaRPr sz="1000">
                        <a:latin typeface="微软雅黑" panose="020B0503020204020204" pitchFamily="34" charset="-122"/>
                        <a:cs typeface="微软雅黑" panose="020B0503020204020204" pitchFamily="34" charset="-122"/>
                      </a:endParaRPr>
                    </a:p>
                  </a:txBody>
                  <a:tcPr marL="0" marR="0" marT="0" marB="0">
                    <a:solidFill>
                      <a:srgbClr val="555555"/>
                    </a:solidFill>
                  </a:tcPr>
                </a:tc>
                <a:tc>
                  <a:txBody>
                    <a:bodyPr/>
                    <a:lstStyle/>
                    <a:p>
                      <a:pPr marL="320675">
                        <a:lnSpc>
                          <a:spcPct val="100000"/>
                        </a:lnSpc>
                      </a:pPr>
                      <a:r>
                        <a:rPr sz="1000" dirty="0">
                          <a:solidFill>
                            <a:srgbClr val="F1F1F1"/>
                          </a:solidFill>
                          <a:latin typeface="Calibri" panose="020F0502020204030204"/>
                          <a:cs typeface="Calibri" panose="020F0502020204030204"/>
                        </a:rPr>
                        <a:t>128</a:t>
                      </a:r>
                      <a:r>
                        <a:rPr sz="1000" dirty="0">
                          <a:solidFill>
                            <a:srgbClr val="F1F1F1"/>
                          </a:solidFill>
                          <a:latin typeface="微软雅黑" panose="020B0503020204020204" pitchFamily="34" charset="-122"/>
                          <a:cs typeface="微软雅黑" panose="020B0503020204020204" pitchFamily="34" charset="-122"/>
                        </a:rPr>
                        <a:t>个用户</a:t>
                      </a:r>
                      <a:endParaRPr sz="1000">
                        <a:latin typeface="微软雅黑" panose="020B0503020204020204" pitchFamily="34" charset="-122"/>
                        <a:cs typeface="微软雅黑" panose="020B0503020204020204" pitchFamily="34" charset="-122"/>
                      </a:endParaRPr>
                    </a:p>
                  </a:txBody>
                  <a:tcPr marL="0" marR="0" marT="0" marB="0">
                    <a:solidFill>
                      <a:srgbClr val="555555"/>
                    </a:solidFill>
                  </a:tcPr>
                </a:tc>
              </a:tr>
              <a:tr h="211520">
                <a:tc>
                  <a:txBody>
                    <a:bodyPr/>
                    <a:lstStyle/>
                    <a:p>
                      <a:pPr marL="93345">
                        <a:lnSpc>
                          <a:spcPct val="100000"/>
                        </a:lnSpc>
                      </a:pPr>
                      <a:r>
                        <a:rPr sz="1000" dirty="0">
                          <a:solidFill>
                            <a:srgbClr val="F1F1F1"/>
                          </a:solidFill>
                          <a:latin typeface="微软雅黑" panose="020B0503020204020204" pitchFamily="34" charset="-122"/>
                          <a:cs typeface="微软雅黑" panose="020B0503020204020204" pitchFamily="34" charset="-122"/>
                        </a:rPr>
                        <a:t>分布网络</a:t>
                      </a:r>
                      <a:endParaRPr sz="1000">
                        <a:latin typeface="微软雅黑" panose="020B0503020204020204" pitchFamily="34" charset="-122"/>
                        <a:cs typeface="微软雅黑" panose="020B0503020204020204" pitchFamily="34" charset="-122"/>
                      </a:endParaRPr>
                    </a:p>
                  </a:txBody>
                  <a:tcPr marL="0" marR="0" marT="0" marB="0">
                    <a:solidFill>
                      <a:srgbClr val="EC7C30"/>
                    </a:solidFill>
                  </a:tcPr>
                </a:tc>
                <a:tc>
                  <a:txBody>
                    <a:bodyPr/>
                    <a:lstStyle/>
                    <a:p>
                      <a:pPr marL="320675">
                        <a:lnSpc>
                          <a:spcPct val="100000"/>
                        </a:lnSpc>
                      </a:pPr>
                      <a:r>
                        <a:rPr sz="1000" dirty="0">
                          <a:solidFill>
                            <a:srgbClr val="F1F1F1"/>
                          </a:solidFill>
                          <a:latin typeface="微软雅黑" panose="020B0503020204020204" pitchFamily="34" charset="-122"/>
                          <a:cs typeface="微软雅黑" panose="020B0503020204020204" pitchFamily="34" charset="-122"/>
                        </a:rPr>
                        <a:t>无源光网络，可传输</a:t>
                      </a:r>
                      <a:r>
                        <a:rPr sz="1000" dirty="0">
                          <a:solidFill>
                            <a:srgbClr val="F1F1F1"/>
                          </a:solidFill>
                          <a:latin typeface="Calibri" panose="020F0502020204030204"/>
                          <a:cs typeface="Calibri" panose="020F0502020204030204"/>
                        </a:rPr>
                        <a:t>20</a:t>
                      </a:r>
                      <a:r>
                        <a:rPr sz="1000" dirty="0">
                          <a:solidFill>
                            <a:srgbClr val="F1F1F1"/>
                          </a:solidFill>
                          <a:latin typeface="微软雅黑" panose="020B0503020204020204" pitchFamily="34" charset="-122"/>
                          <a:cs typeface="微软雅黑" panose="020B0503020204020204" pitchFamily="34" charset="-122"/>
                        </a:rPr>
                        <a:t>公里以上</a:t>
                      </a:r>
                      <a:endParaRPr sz="1000">
                        <a:latin typeface="微软雅黑" panose="020B0503020204020204" pitchFamily="34" charset="-122"/>
                        <a:cs typeface="微软雅黑" panose="020B0503020204020204" pitchFamily="34" charset="-122"/>
                      </a:endParaRPr>
                    </a:p>
                  </a:txBody>
                  <a:tcPr marL="0" marR="0" marT="0" marB="0">
                    <a:solidFill>
                      <a:srgbClr val="EC7C30"/>
                    </a:solidFill>
                  </a:tcPr>
                </a:tc>
              </a:tr>
              <a:tr h="211520">
                <a:tc>
                  <a:txBody>
                    <a:bodyPr/>
                    <a:lstStyle/>
                    <a:p>
                      <a:pPr marL="93345">
                        <a:lnSpc>
                          <a:spcPct val="100000"/>
                        </a:lnSpc>
                      </a:pPr>
                      <a:r>
                        <a:rPr sz="1000" dirty="0">
                          <a:solidFill>
                            <a:srgbClr val="F1F1F1"/>
                          </a:solidFill>
                          <a:latin typeface="微软雅黑" panose="020B0503020204020204" pitchFamily="34" charset="-122"/>
                          <a:cs typeface="微软雅黑" panose="020B0503020204020204" pitchFamily="34" charset="-122"/>
                        </a:rPr>
                        <a:t>多业务支持</a:t>
                      </a:r>
                      <a:endParaRPr sz="1000">
                        <a:latin typeface="微软雅黑" panose="020B0503020204020204" pitchFamily="34" charset="-122"/>
                        <a:cs typeface="微软雅黑" panose="020B0503020204020204" pitchFamily="34" charset="-122"/>
                      </a:endParaRPr>
                    </a:p>
                  </a:txBody>
                  <a:tcPr marL="0" marR="0" marT="0" marB="0">
                    <a:solidFill>
                      <a:srgbClr val="555555"/>
                    </a:solidFill>
                  </a:tcPr>
                </a:tc>
                <a:tc>
                  <a:txBody>
                    <a:bodyPr/>
                    <a:lstStyle/>
                    <a:p>
                      <a:pPr marL="320675">
                        <a:lnSpc>
                          <a:spcPct val="100000"/>
                        </a:lnSpc>
                      </a:pPr>
                      <a:r>
                        <a:rPr sz="1000" dirty="0">
                          <a:solidFill>
                            <a:srgbClr val="F1F1F1"/>
                          </a:solidFill>
                          <a:latin typeface="微软雅黑" panose="020B0503020204020204" pitchFamily="34" charset="-122"/>
                          <a:cs typeface="微软雅黑" panose="020B0503020204020204" pitchFamily="34" charset="-122"/>
                        </a:rPr>
                        <a:t>数据、语音、</a:t>
                      </a:r>
                      <a:r>
                        <a:rPr sz="1000" spc="-65" dirty="0">
                          <a:solidFill>
                            <a:srgbClr val="F1F1F1"/>
                          </a:solidFill>
                          <a:latin typeface="微软雅黑" panose="020B0503020204020204" pitchFamily="34" charset="-122"/>
                          <a:cs typeface="微软雅黑" panose="020B0503020204020204" pitchFamily="34" charset="-122"/>
                        </a:rPr>
                        <a:t> </a:t>
                      </a:r>
                      <a:r>
                        <a:rPr sz="1000" dirty="0">
                          <a:solidFill>
                            <a:srgbClr val="F1F1F1"/>
                          </a:solidFill>
                          <a:latin typeface="微软雅黑" panose="020B0503020204020204" pitchFamily="34" charset="-122"/>
                          <a:cs typeface="微软雅黑" panose="020B0503020204020204" pitchFamily="34" charset="-122"/>
                        </a:rPr>
                        <a:t>视频、</a:t>
                      </a:r>
                      <a:r>
                        <a:rPr sz="1000" spc="-70" dirty="0">
                          <a:solidFill>
                            <a:srgbClr val="F1F1F1"/>
                          </a:solidFill>
                          <a:latin typeface="微软雅黑" panose="020B0503020204020204" pitchFamily="34" charset="-122"/>
                          <a:cs typeface="微软雅黑" panose="020B0503020204020204" pitchFamily="34" charset="-122"/>
                        </a:rPr>
                        <a:t> </a:t>
                      </a:r>
                      <a:r>
                        <a:rPr sz="1000" spc="-5" dirty="0">
                          <a:solidFill>
                            <a:srgbClr val="F1F1F1"/>
                          </a:solidFill>
                          <a:latin typeface="Calibri" panose="020F0502020204030204"/>
                          <a:cs typeface="Calibri" panose="020F0502020204030204"/>
                        </a:rPr>
                        <a:t>W</a:t>
                      </a:r>
                      <a:r>
                        <a:rPr sz="1000" dirty="0">
                          <a:solidFill>
                            <a:srgbClr val="F1F1F1"/>
                          </a:solidFill>
                          <a:latin typeface="Calibri" panose="020F0502020204030204"/>
                          <a:cs typeface="Calibri" panose="020F0502020204030204"/>
                        </a:rPr>
                        <a:t>IF</a:t>
                      </a:r>
                      <a:r>
                        <a:rPr sz="1000" spc="-5" dirty="0">
                          <a:solidFill>
                            <a:srgbClr val="F1F1F1"/>
                          </a:solidFill>
                          <a:latin typeface="Calibri" panose="020F0502020204030204"/>
                          <a:cs typeface="Calibri" panose="020F0502020204030204"/>
                        </a:rPr>
                        <a:t>I</a:t>
                      </a:r>
                      <a:r>
                        <a:rPr sz="1000" dirty="0">
                          <a:solidFill>
                            <a:srgbClr val="F1F1F1"/>
                          </a:solidFill>
                          <a:latin typeface="微软雅黑" panose="020B0503020204020204" pitchFamily="34" charset="-122"/>
                          <a:cs typeface="微软雅黑" panose="020B0503020204020204" pitchFamily="34" charset="-122"/>
                        </a:rPr>
                        <a:t>回传等</a:t>
                      </a:r>
                      <a:endParaRPr sz="1000">
                        <a:latin typeface="微软雅黑" panose="020B0503020204020204" pitchFamily="34" charset="-122"/>
                        <a:cs typeface="微软雅黑" panose="020B0503020204020204" pitchFamily="34" charset="-122"/>
                      </a:endParaRPr>
                    </a:p>
                  </a:txBody>
                  <a:tcPr marL="0" marR="0" marT="0" marB="0">
                    <a:solidFill>
                      <a:srgbClr val="555555"/>
                    </a:solidFill>
                  </a:tcPr>
                </a:tc>
              </a:tr>
              <a:tr h="211520">
                <a:tc>
                  <a:txBody>
                    <a:bodyPr/>
                    <a:lstStyle/>
                    <a:p>
                      <a:pPr marL="93345">
                        <a:lnSpc>
                          <a:spcPct val="100000"/>
                        </a:lnSpc>
                      </a:pPr>
                      <a:r>
                        <a:rPr sz="1000" dirty="0">
                          <a:solidFill>
                            <a:srgbClr val="F1F1F1"/>
                          </a:solidFill>
                          <a:latin typeface="微软雅黑" panose="020B0503020204020204" pitchFamily="34" charset="-122"/>
                          <a:cs typeface="微软雅黑" panose="020B0503020204020204" pitchFamily="34" charset="-122"/>
                        </a:rPr>
                        <a:t>技术演进</a:t>
                      </a:r>
                      <a:endParaRPr sz="1000">
                        <a:latin typeface="微软雅黑" panose="020B0503020204020204" pitchFamily="34" charset="-122"/>
                        <a:cs typeface="微软雅黑" panose="020B0503020204020204" pitchFamily="34" charset="-122"/>
                      </a:endParaRPr>
                    </a:p>
                  </a:txBody>
                  <a:tcPr marL="0" marR="0" marT="0" marB="0">
                    <a:solidFill>
                      <a:srgbClr val="EC7C30"/>
                    </a:solidFill>
                  </a:tcPr>
                </a:tc>
                <a:tc>
                  <a:txBody>
                    <a:bodyPr/>
                    <a:lstStyle/>
                    <a:p>
                      <a:pPr marL="320675">
                        <a:lnSpc>
                          <a:spcPct val="100000"/>
                        </a:lnSpc>
                      </a:pPr>
                      <a:r>
                        <a:rPr sz="1000" dirty="0">
                          <a:solidFill>
                            <a:srgbClr val="F1F1F1"/>
                          </a:solidFill>
                          <a:latin typeface="微软雅黑" panose="020B0503020204020204" pitchFamily="34" charset="-122"/>
                          <a:cs typeface="微软雅黑" panose="020B0503020204020204" pitchFamily="34" charset="-122"/>
                        </a:rPr>
                        <a:t>平滑演进到</a:t>
                      </a:r>
                      <a:r>
                        <a:rPr sz="1000" dirty="0">
                          <a:solidFill>
                            <a:srgbClr val="F1F1F1"/>
                          </a:solidFill>
                          <a:latin typeface="Calibri" panose="020F0502020204030204"/>
                          <a:cs typeface="Calibri" panose="020F0502020204030204"/>
                        </a:rPr>
                        <a:t>1</a:t>
                      </a:r>
                      <a:r>
                        <a:rPr sz="1000" spc="5" dirty="0">
                          <a:solidFill>
                            <a:srgbClr val="F1F1F1"/>
                          </a:solidFill>
                          <a:latin typeface="Calibri" panose="020F0502020204030204"/>
                          <a:cs typeface="Calibri" panose="020F0502020204030204"/>
                        </a:rPr>
                        <a:t>0</a:t>
                      </a:r>
                      <a:r>
                        <a:rPr sz="1000" dirty="0">
                          <a:solidFill>
                            <a:srgbClr val="F1F1F1"/>
                          </a:solidFill>
                          <a:latin typeface="Calibri" panose="020F0502020204030204"/>
                          <a:cs typeface="Calibri" panose="020F0502020204030204"/>
                        </a:rPr>
                        <a:t>G</a:t>
                      </a:r>
                      <a:r>
                        <a:rPr sz="1000" spc="35" dirty="0">
                          <a:solidFill>
                            <a:srgbClr val="F1F1F1"/>
                          </a:solidFill>
                          <a:latin typeface="Calibri" panose="020F0502020204030204"/>
                          <a:cs typeface="Calibri" panose="020F0502020204030204"/>
                        </a:rPr>
                        <a:t> </a:t>
                      </a:r>
                      <a:r>
                        <a:rPr sz="1000" dirty="0">
                          <a:solidFill>
                            <a:srgbClr val="F1F1F1"/>
                          </a:solidFill>
                          <a:latin typeface="Calibri" panose="020F0502020204030204"/>
                          <a:cs typeface="Calibri" panose="020F0502020204030204"/>
                        </a:rPr>
                        <a:t>P</a:t>
                      </a:r>
                      <a:r>
                        <a:rPr sz="1000" spc="5" dirty="0">
                          <a:solidFill>
                            <a:srgbClr val="F1F1F1"/>
                          </a:solidFill>
                          <a:latin typeface="Calibri" panose="020F0502020204030204"/>
                          <a:cs typeface="Calibri" panose="020F0502020204030204"/>
                        </a:rPr>
                        <a:t>ON</a:t>
                      </a:r>
                      <a:r>
                        <a:rPr sz="1000" dirty="0">
                          <a:solidFill>
                            <a:srgbClr val="F1F1F1"/>
                          </a:solidFill>
                          <a:latin typeface="微软雅黑" panose="020B0503020204020204" pitchFamily="34" charset="-122"/>
                          <a:cs typeface="微软雅黑" panose="020B0503020204020204" pitchFamily="34" charset="-122"/>
                        </a:rPr>
                        <a:t>和</a:t>
                      </a:r>
                      <a:r>
                        <a:rPr sz="1000" dirty="0">
                          <a:solidFill>
                            <a:srgbClr val="F1F1F1"/>
                          </a:solidFill>
                          <a:latin typeface="Calibri" panose="020F0502020204030204"/>
                          <a:cs typeface="Calibri" panose="020F0502020204030204"/>
                        </a:rPr>
                        <a:t>4</a:t>
                      </a:r>
                      <a:r>
                        <a:rPr sz="1000" spc="5" dirty="0">
                          <a:solidFill>
                            <a:srgbClr val="F1F1F1"/>
                          </a:solidFill>
                          <a:latin typeface="Calibri" panose="020F0502020204030204"/>
                          <a:cs typeface="Calibri" panose="020F0502020204030204"/>
                        </a:rPr>
                        <a:t>0</a:t>
                      </a:r>
                      <a:r>
                        <a:rPr sz="1000" dirty="0">
                          <a:solidFill>
                            <a:srgbClr val="F1F1F1"/>
                          </a:solidFill>
                          <a:latin typeface="Calibri" panose="020F0502020204030204"/>
                          <a:cs typeface="Calibri" panose="020F0502020204030204"/>
                        </a:rPr>
                        <a:t>G/80G</a:t>
                      </a:r>
                      <a:r>
                        <a:rPr sz="1000" spc="30" dirty="0">
                          <a:solidFill>
                            <a:srgbClr val="F1F1F1"/>
                          </a:solidFill>
                          <a:latin typeface="Calibri" panose="020F0502020204030204"/>
                          <a:cs typeface="Calibri" panose="020F0502020204030204"/>
                        </a:rPr>
                        <a:t> </a:t>
                      </a:r>
                      <a:r>
                        <a:rPr sz="1000" dirty="0">
                          <a:solidFill>
                            <a:srgbClr val="F1F1F1"/>
                          </a:solidFill>
                          <a:latin typeface="Calibri" panose="020F0502020204030204"/>
                          <a:cs typeface="Calibri" panose="020F0502020204030204"/>
                        </a:rPr>
                        <a:t>P</a:t>
                      </a:r>
                      <a:r>
                        <a:rPr sz="1000" spc="5" dirty="0">
                          <a:solidFill>
                            <a:srgbClr val="F1F1F1"/>
                          </a:solidFill>
                          <a:latin typeface="Calibri" panose="020F0502020204030204"/>
                          <a:cs typeface="Calibri" panose="020F0502020204030204"/>
                        </a:rPr>
                        <a:t>O</a:t>
                      </a:r>
                      <a:r>
                        <a:rPr sz="1000" dirty="0">
                          <a:solidFill>
                            <a:srgbClr val="F1F1F1"/>
                          </a:solidFill>
                          <a:latin typeface="Calibri" panose="020F0502020204030204"/>
                          <a:cs typeface="Calibri" panose="020F0502020204030204"/>
                        </a:rPr>
                        <a:t>N</a:t>
                      </a:r>
                      <a:endParaRPr sz="1000">
                        <a:latin typeface="Calibri" panose="020F0502020204030204"/>
                        <a:cs typeface="Calibri" panose="020F0502020204030204"/>
                      </a:endParaRPr>
                    </a:p>
                  </a:txBody>
                  <a:tcPr marL="0" marR="0" marT="0" marB="0">
                    <a:solidFill>
                      <a:srgbClr val="EC7C30"/>
                    </a:solidFill>
                  </a:tcPr>
                </a:tc>
              </a:tr>
            </a:tbl>
          </a:graphicData>
        </a:graphic>
      </p:graphicFrame>
      <p:grpSp>
        <p:nvGrpSpPr>
          <p:cNvPr id="72" name="组合 20"/>
          <p:cNvGrpSpPr/>
          <p:nvPr/>
        </p:nvGrpSpPr>
        <p:grpSpPr bwMode="auto">
          <a:xfrm>
            <a:off x="596" y="114914"/>
            <a:ext cx="521498" cy="379813"/>
            <a:chOff x="0" y="0"/>
            <a:chExt cx="694944" cy="624651"/>
          </a:xfrm>
        </p:grpSpPr>
        <p:sp>
          <p:nvSpPr>
            <p:cNvPr id="73"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p>
          </p:txBody>
        </p:sp>
        <p:sp>
          <p:nvSpPr>
            <p:cNvPr id="74"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69719" y="121543"/>
            <a:ext cx="9028113" cy="380873"/>
          </a:xfrm>
          <a:prstGeom prst="rect">
            <a:avLst/>
          </a:prstGeom>
        </p:spPr>
        <p:txBody>
          <a:bodyPr vert="horz" wrap="square" lIns="0" tIns="0" rIns="0" bIns="0" rtlCol="0">
            <a:spAutoFit/>
          </a:bodyPr>
          <a:lstStyle/>
          <a:p>
            <a:pPr marL="63500">
              <a:lnSpc>
                <a:spcPct val="100000"/>
              </a:lnSpc>
            </a:pPr>
            <a:r>
              <a:rPr sz="2475" dirty="0">
                <a:latin typeface="+mn-lt"/>
                <a:ea typeface="微软雅黑" panose="020B0503020204020204" pitchFamily="34" charset="-122"/>
                <a:cs typeface="+mn-cs"/>
              </a:rPr>
              <a:t>支撑能力设计----两张网（场景化Wi-Fi 6无线建设方案）</a:t>
            </a:r>
            <a:endParaRPr sz="2475" dirty="0">
              <a:latin typeface="+mn-lt"/>
              <a:ea typeface="微软雅黑" panose="020B0503020204020204" pitchFamily="34" charset="-122"/>
              <a:cs typeface="+mn-cs"/>
            </a:endParaRPr>
          </a:p>
        </p:txBody>
      </p:sp>
      <p:sp>
        <p:nvSpPr>
          <p:cNvPr id="3" name="object 3"/>
          <p:cNvSpPr txBox="1"/>
          <p:nvPr/>
        </p:nvSpPr>
        <p:spPr>
          <a:xfrm>
            <a:off x="1902093" y="1897239"/>
            <a:ext cx="1591427" cy="961482"/>
          </a:xfrm>
          <a:prstGeom prst="rect">
            <a:avLst/>
          </a:prstGeom>
        </p:spPr>
        <p:txBody>
          <a:bodyPr vert="horz" wrap="square" lIns="0" tIns="0" rIns="0" bIns="0" rtlCol="0">
            <a:spAutoFit/>
          </a:bodyPr>
          <a:lstStyle/>
          <a:p>
            <a:pPr marL="9525" marR="3810" algn="just" defTabSz="685800">
              <a:lnSpc>
                <a:spcPct val="119000"/>
              </a:lnSpc>
            </a:pPr>
            <a:r>
              <a:rPr sz="1050" b="1" dirty="0">
                <a:latin typeface="微软雅黑" panose="020B0503020204020204" pitchFamily="34" charset="-122"/>
                <a:cs typeface="微软雅黑" panose="020B0503020204020204" pitchFamily="34" charset="-122"/>
              </a:rPr>
              <a:t>W</a:t>
            </a:r>
            <a:r>
              <a:rPr sz="1050" b="1" spc="4" dirty="0">
                <a:latin typeface="微软雅黑" panose="020B0503020204020204" pitchFamily="34" charset="-122"/>
                <a:cs typeface="微软雅黑" panose="020B0503020204020204" pitchFamily="34" charset="-122"/>
              </a:rPr>
              <a:t>i</a:t>
            </a:r>
            <a:r>
              <a:rPr sz="1050" b="1" spc="-4" dirty="0">
                <a:latin typeface="微软雅黑" panose="020B0503020204020204" pitchFamily="34" charset="-122"/>
                <a:cs typeface="微软雅黑" panose="020B0503020204020204" pitchFamily="34" charset="-122"/>
              </a:rPr>
              <a:t>-F</a:t>
            </a:r>
            <a:r>
              <a:rPr sz="1050" b="1" dirty="0">
                <a:latin typeface="微软雅黑" panose="020B0503020204020204" pitchFamily="34" charset="-122"/>
                <a:cs typeface="微软雅黑" panose="020B0503020204020204" pitchFamily="34" charset="-122"/>
              </a:rPr>
              <a:t>i </a:t>
            </a:r>
            <a:r>
              <a:rPr sz="1050" b="1" spc="-56" dirty="0">
                <a:latin typeface="微软雅黑" panose="020B0503020204020204" pitchFamily="34" charset="-122"/>
                <a:cs typeface="微软雅黑" panose="020B0503020204020204" pitchFamily="34" charset="-122"/>
              </a:rPr>
              <a:t> </a:t>
            </a:r>
            <a:r>
              <a:rPr sz="1050" b="1" spc="34" dirty="0">
                <a:latin typeface="微软雅黑" panose="020B0503020204020204" pitchFamily="34" charset="-122"/>
                <a:cs typeface="微软雅黑" panose="020B0503020204020204" pitchFamily="34" charset="-122"/>
              </a:rPr>
              <a:t>6</a:t>
            </a:r>
            <a:r>
              <a:rPr sz="1050" b="1" spc="41" dirty="0">
                <a:latin typeface="微软雅黑" panose="020B0503020204020204" pitchFamily="34" charset="-122"/>
                <a:cs typeface="微软雅黑" panose="020B0503020204020204" pitchFamily="34" charset="-122"/>
              </a:rPr>
              <a:t>建</a:t>
            </a:r>
            <a:r>
              <a:rPr sz="1050" b="1" spc="34" dirty="0">
                <a:latin typeface="微软雅黑" panose="020B0503020204020204" pitchFamily="34" charset="-122"/>
                <a:cs typeface="微软雅黑" panose="020B0503020204020204" pitchFamily="34" charset="-122"/>
              </a:rPr>
              <a:t>设方式</a:t>
            </a:r>
            <a:r>
              <a:rPr sz="1050" b="1" spc="49" dirty="0">
                <a:latin typeface="微软雅黑" panose="020B0503020204020204" pitchFamily="34" charset="-122"/>
                <a:cs typeface="微软雅黑" panose="020B0503020204020204" pitchFamily="34" charset="-122"/>
              </a:rPr>
              <a:t>：</a:t>
            </a:r>
            <a:r>
              <a:rPr sz="1050" spc="34" dirty="0">
                <a:latin typeface="微软雅黑" panose="020B0503020204020204" pitchFamily="34" charset="-122"/>
                <a:cs typeface="微软雅黑" panose="020B0503020204020204" pitchFamily="34" charset="-122"/>
              </a:rPr>
              <a:t>部</a:t>
            </a:r>
            <a:r>
              <a:rPr sz="1050" spc="45" dirty="0">
                <a:latin typeface="微软雅黑" panose="020B0503020204020204" pitchFamily="34" charset="-122"/>
                <a:cs typeface="微软雅黑" panose="020B0503020204020204" pitchFamily="34" charset="-122"/>
              </a:rPr>
              <a:t>署</a:t>
            </a:r>
            <a:r>
              <a:rPr sz="1050" dirty="0">
                <a:latin typeface="微软雅黑" panose="020B0503020204020204" pitchFamily="34" charset="-122"/>
                <a:cs typeface="微软雅黑" panose="020B0503020204020204" pitchFamily="34" charset="-122"/>
              </a:rPr>
              <a:t>3 </a:t>
            </a:r>
            <a:r>
              <a:rPr sz="1050" spc="53" dirty="0">
                <a:latin typeface="微软雅黑" panose="020B0503020204020204" pitchFamily="34" charset="-122"/>
                <a:cs typeface="微软雅黑" panose="020B0503020204020204" pitchFamily="34" charset="-122"/>
              </a:rPr>
              <a:t>射</a:t>
            </a:r>
            <a:r>
              <a:rPr sz="1050" spc="56" dirty="0">
                <a:latin typeface="微软雅黑" panose="020B0503020204020204" pitchFamily="34" charset="-122"/>
                <a:cs typeface="微软雅黑" panose="020B0503020204020204" pitchFamily="34" charset="-122"/>
              </a:rPr>
              <a:t>频</a:t>
            </a:r>
            <a:r>
              <a:rPr sz="1050" dirty="0">
                <a:latin typeface="微软雅黑" panose="020B0503020204020204" pitchFamily="34" charset="-122"/>
                <a:cs typeface="微软雅黑" panose="020B0503020204020204" pitchFamily="34" charset="-122"/>
              </a:rPr>
              <a:t>+W</a:t>
            </a:r>
            <a:r>
              <a:rPr sz="1050" spc="-11" dirty="0">
                <a:latin typeface="微软雅黑" panose="020B0503020204020204" pitchFamily="34" charset="-122"/>
                <a:cs typeface="微软雅黑" panose="020B0503020204020204" pitchFamily="34" charset="-122"/>
              </a:rPr>
              <a:t>i</a:t>
            </a:r>
            <a:r>
              <a:rPr sz="1050" dirty="0">
                <a:latin typeface="微软雅黑" panose="020B0503020204020204" pitchFamily="34" charset="-122"/>
                <a:cs typeface="微软雅黑" panose="020B0503020204020204" pitchFamily="34" charset="-122"/>
              </a:rPr>
              <a:t>-</a:t>
            </a:r>
            <a:r>
              <a:rPr sz="1050" spc="-4" dirty="0">
                <a:latin typeface="微软雅黑" panose="020B0503020204020204" pitchFamily="34" charset="-122"/>
                <a:cs typeface="微软雅黑" panose="020B0503020204020204" pitchFamily="34" charset="-122"/>
              </a:rPr>
              <a:t>Fi</a:t>
            </a:r>
            <a:r>
              <a:rPr sz="1050" dirty="0">
                <a:latin typeface="微软雅黑" panose="020B0503020204020204" pitchFamily="34" charset="-122"/>
                <a:cs typeface="微软雅黑" panose="020B0503020204020204" pitchFamily="34" charset="-122"/>
              </a:rPr>
              <a:t>6 </a:t>
            </a:r>
            <a:r>
              <a:rPr sz="1050" spc="-34" dirty="0">
                <a:latin typeface="微软雅黑" panose="020B0503020204020204" pitchFamily="34" charset="-122"/>
                <a:cs typeface="微软雅黑" panose="020B0503020204020204" pitchFamily="34" charset="-122"/>
              </a:rPr>
              <a:t> </a:t>
            </a:r>
            <a:r>
              <a:rPr sz="1050" spc="-4" dirty="0">
                <a:latin typeface="微软雅黑" panose="020B0503020204020204" pitchFamily="34" charset="-122"/>
                <a:cs typeface="微软雅黑" panose="020B0503020204020204" pitchFamily="34" charset="-122"/>
              </a:rPr>
              <a:t>A</a:t>
            </a:r>
            <a:r>
              <a:rPr sz="1050" dirty="0">
                <a:latin typeface="微软雅黑" panose="020B0503020204020204" pitchFamily="34" charset="-122"/>
                <a:cs typeface="微软雅黑" panose="020B0503020204020204" pitchFamily="34" charset="-122"/>
              </a:rPr>
              <a:t>P</a:t>
            </a:r>
            <a:r>
              <a:rPr sz="1050" spc="45" dirty="0">
                <a:latin typeface="微软雅黑" panose="020B0503020204020204" pitchFamily="34" charset="-122"/>
                <a:cs typeface="微软雅黑" panose="020B0503020204020204" pitchFamily="34" charset="-122"/>
              </a:rPr>
              <a:t>+</a:t>
            </a:r>
            <a:r>
              <a:rPr sz="1050" spc="53" dirty="0">
                <a:latin typeface="微软雅黑" panose="020B0503020204020204" pitchFamily="34" charset="-122"/>
                <a:cs typeface="微软雅黑" panose="020B0503020204020204" pitchFamily="34" charset="-122"/>
              </a:rPr>
              <a:t>物联网 </a:t>
            </a:r>
            <a:r>
              <a:rPr sz="1050" spc="45" dirty="0">
                <a:latin typeface="微软雅黑" panose="020B0503020204020204" pitchFamily="34" charset="-122"/>
                <a:cs typeface="微软雅黑" panose="020B0503020204020204" pitchFamily="34" charset="-122"/>
              </a:rPr>
              <a:t>卡，为</a:t>
            </a:r>
            <a:r>
              <a:rPr sz="1050" spc="4" dirty="0">
                <a:latin typeface="微软雅黑" panose="020B0503020204020204" pitchFamily="34" charset="-122"/>
                <a:cs typeface="微软雅黑" panose="020B0503020204020204" pitchFamily="34" charset="-122"/>
              </a:rPr>
              <a:t>P</a:t>
            </a:r>
            <a:r>
              <a:rPr sz="1050" spc="41" dirty="0">
                <a:latin typeface="微软雅黑" panose="020B0503020204020204" pitchFamily="34" charset="-122"/>
                <a:cs typeface="微软雅黑" panose="020B0503020204020204" pitchFamily="34" charset="-122"/>
              </a:rPr>
              <a:t>C提供高</a:t>
            </a:r>
            <a:r>
              <a:rPr sz="1050" spc="34" dirty="0">
                <a:latin typeface="微软雅黑" panose="020B0503020204020204" pitchFamily="34" charset="-122"/>
                <a:cs typeface="微软雅黑" panose="020B0503020204020204" pitchFamily="34" charset="-122"/>
              </a:rPr>
              <a:t>密</a:t>
            </a:r>
            <a:r>
              <a:rPr sz="1050" spc="41" dirty="0">
                <a:latin typeface="微软雅黑" panose="020B0503020204020204" pitchFamily="34" charset="-122"/>
                <a:cs typeface="微软雅黑" panose="020B0503020204020204" pitchFamily="34" charset="-122"/>
              </a:rPr>
              <a:t>度和</a:t>
            </a:r>
            <a:r>
              <a:rPr sz="1050" dirty="0">
                <a:latin typeface="微软雅黑" panose="020B0503020204020204" pitchFamily="34" charset="-122"/>
                <a:cs typeface="微软雅黑" panose="020B0503020204020204" pitchFamily="34" charset="-122"/>
              </a:rPr>
              <a:t>高 </a:t>
            </a:r>
            <a:r>
              <a:rPr sz="1050" spc="68" dirty="0">
                <a:latin typeface="微软雅黑" panose="020B0503020204020204" pitchFamily="34" charset="-122"/>
                <a:cs typeface="微软雅黑" panose="020B0503020204020204" pitchFamily="34" charset="-122"/>
              </a:rPr>
              <a:t>性</a:t>
            </a:r>
            <a:r>
              <a:rPr sz="1050" spc="79" dirty="0">
                <a:latin typeface="微软雅黑" panose="020B0503020204020204" pitchFamily="34" charset="-122"/>
                <a:cs typeface="微软雅黑" panose="020B0503020204020204" pitchFamily="34" charset="-122"/>
              </a:rPr>
              <a:t>能</a:t>
            </a:r>
            <a:r>
              <a:rPr sz="1050" spc="68" dirty="0">
                <a:latin typeface="微软雅黑" panose="020B0503020204020204" pitchFamily="34" charset="-122"/>
                <a:cs typeface="微软雅黑" panose="020B0503020204020204" pitchFamily="34" charset="-122"/>
              </a:rPr>
              <a:t>访</a:t>
            </a:r>
            <a:r>
              <a:rPr sz="1050" spc="75" dirty="0">
                <a:latin typeface="微软雅黑" panose="020B0503020204020204" pitchFamily="34" charset="-122"/>
                <a:cs typeface="微软雅黑" panose="020B0503020204020204" pitchFamily="34" charset="-122"/>
              </a:rPr>
              <a:t>问</a:t>
            </a:r>
            <a:r>
              <a:rPr sz="1050" spc="71" dirty="0">
                <a:latin typeface="微软雅黑" panose="020B0503020204020204" pitchFamily="34" charset="-122"/>
                <a:cs typeface="微软雅黑" panose="020B0503020204020204" pitchFamily="34" charset="-122"/>
              </a:rPr>
              <a:t>，</a:t>
            </a:r>
            <a:r>
              <a:rPr sz="1050" spc="68" dirty="0">
                <a:latin typeface="微软雅黑" panose="020B0503020204020204" pitchFamily="34" charset="-122"/>
                <a:cs typeface="微软雅黑" panose="020B0503020204020204" pitchFamily="34" charset="-122"/>
              </a:rPr>
              <a:t>为</a:t>
            </a:r>
            <a:r>
              <a:rPr sz="1050" spc="79" dirty="0">
                <a:latin typeface="微软雅黑" panose="020B0503020204020204" pitchFamily="34" charset="-122"/>
                <a:cs typeface="微软雅黑" panose="020B0503020204020204" pitchFamily="34" charset="-122"/>
              </a:rPr>
              <a:t>物</a:t>
            </a:r>
            <a:r>
              <a:rPr sz="1050" spc="68" dirty="0">
                <a:latin typeface="微软雅黑" panose="020B0503020204020204" pitchFamily="34" charset="-122"/>
                <a:cs typeface="微软雅黑" panose="020B0503020204020204" pitchFamily="34" charset="-122"/>
              </a:rPr>
              <a:t>联网</a:t>
            </a:r>
            <a:r>
              <a:rPr sz="1050" spc="79" dirty="0">
                <a:latin typeface="微软雅黑" panose="020B0503020204020204" pitchFamily="34" charset="-122"/>
                <a:cs typeface="微软雅黑" panose="020B0503020204020204" pitchFamily="34" charset="-122"/>
              </a:rPr>
              <a:t>设</a:t>
            </a:r>
            <a:r>
              <a:rPr sz="1050" dirty="0">
                <a:latin typeface="微软雅黑" panose="020B0503020204020204" pitchFamily="34" charset="-122"/>
                <a:cs typeface="微软雅黑" panose="020B0503020204020204" pitchFamily="34" charset="-122"/>
              </a:rPr>
              <a:t>备 提供局域网接入。</a:t>
            </a:r>
            <a:endParaRPr sz="1050">
              <a:latin typeface="微软雅黑" panose="020B0503020204020204" pitchFamily="34" charset="-122"/>
              <a:cs typeface="微软雅黑" panose="020B0503020204020204" pitchFamily="34" charset="-122"/>
            </a:endParaRPr>
          </a:p>
        </p:txBody>
      </p:sp>
      <p:sp>
        <p:nvSpPr>
          <p:cNvPr id="4" name="object 4"/>
          <p:cNvSpPr txBox="1"/>
          <p:nvPr/>
        </p:nvSpPr>
        <p:spPr>
          <a:xfrm>
            <a:off x="3667952" y="1897239"/>
            <a:ext cx="1981068" cy="769185"/>
          </a:xfrm>
          <a:prstGeom prst="rect">
            <a:avLst/>
          </a:prstGeom>
        </p:spPr>
        <p:txBody>
          <a:bodyPr vert="horz" wrap="square" lIns="0" tIns="0" rIns="0" bIns="0" rtlCol="0">
            <a:spAutoFit/>
          </a:bodyPr>
          <a:lstStyle/>
          <a:p>
            <a:pPr marL="9525" marR="3810" algn="just" defTabSz="685800">
              <a:lnSpc>
                <a:spcPct val="119000"/>
              </a:lnSpc>
            </a:pPr>
            <a:r>
              <a:rPr sz="1050" b="1" dirty="0">
                <a:latin typeface="微软雅黑" panose="020B0503020204020204" pitchFamily="34" charset="-122"/>
                <a:cs typeface="微软雅黑" panose="020B0503020204020204" pitchFamily="34" charset="-122"/>
              </a:rPr>
              <a:t>W</a:t>
            </a:r>
            <a:r>
              <a:rPr sz="1050" b="1" spc="4" dirty="0">
                <a:latin typeface="微软雅黑" panose="020B0503020204020204" pitchFamily="34" charset="-122"/>
                <a:cs typeface="微软雅黑" panose="020B0503020204020204" pitchFamily="34" charset="-122"/>
              </a:rPr>
              <a:t>i</a:t>
            </a:r>
            <a:r>
              <a:rPr sz="1050" b="1" spc="-4" dirty="0">
                <a:latin typeface="微软雅黑" panose="020B0503020204020204" pitchFamily="34" charset="-122"/>
                <a:cs typeface="微软雅黑" panose="020B0503020204020204" pitchFamily="34" charset="-122"/>
              </a:rPr>
              <a:t>-F</a:t>
            </a:r>
            <a:r>
              <a:rPr sz="1050" b="1" dirty="0">
                <a:latin typeface="微软雅黑" panose="020B0503020204020204" pitchFamily="34" charset="-122"/>
                <a:cs typeface="微软雅黑" panose="020B0503020204020204" pitchFamily="34" charset="-122"/>
              </a:rPr>
              <a:t>i </a:t>
            </a:r>
            <a:r>
              <a:rPr sz="1050" b="1" spc="-38" dirty="0">
                <a:latin typeface="微软雅黑" panose="020B0503020204020204" pitchFamily="34" charset="-122"/>
                <a:cs typeface="微软雅黑" panose="020B0503020204020204" pitchFamily="34" charset="-122"/>
              </a:rPr>
              <a:t> </a:t>
            </a:r>
            <a:r>
              <a:rPr sz="1050" b="1" spc="53" dirty="0">
                <a:latin typeface="微软雅黑" panose="020B0503020204020204" pitchFamily="34" charset="-122"/>
                <a:cs typeface="微软雅黑" panose="020B0503020204020204" pitchFamily="34" charset="-122"/>
              </a:rPr>
              <a:t>6建设方式：</a:t>
            </a:r>
            <a:r>
              <a:rPr sz="1050" spc="53" dirty="0">
                <a:latin typeface="微软雅黑" panose="020B0503020204020204" pitchFamily="34" charset="-122"/>
                <a:cs typeface="微软雅黑" panose="020B0503020204020204" pitchFamily="34" charset="-122"/>
              </a:rPr>
              <a:t>部署面板</a:t>
            </a:r>
            <a:r>
              <a:rPr sz="1050" spc="-4" dirty="0">
                <a:latin typeface="微软雅黑" panose="020B0503020204020204" pitchFamily="34" charset="-122"/>
                <a:cs typeface="微软雅黑" panose="020B0503020204020204" pitchFamily="34" charset="-122"/>
              </a:rPr>
              <a:t>AP </a:t>
            </a:r>
            <a:r>
              <a:rPr sz="1050" spc="53" dirty="0">
                <a:latin typeface="微软雅黑" panose="020B0503020204020204" pitchFamily="34" charset="-122"/>
                <a:cs typeface="微软雅黑" panose="020B0503020204020204" pitchFamily="34" charset="-122"/>
              </a:rPr>
              <a:t>入室，或者采用</a:t>
            </a:r>
            <a:r>
              <a:rPr sz="1050" spc="60" dirty="0">
                <a:latin typeface="微软雅黑" panose="020B0503020204020204" pitchFamily="34" charset="-122"/>
                <a:cs typeface="微软雅黑" panose="020B0503020204020204" pitchFamily="34" charset="-122"/>
              </a:rPr>
              <a:t>易</a:t>
            </a:r>
            <a:r>
              <a:rPr sz="1050" spc="53" dirty="0">
                <a:latin typeface="微软雅黑" panose="020B0503020204020204" pitchFamily="34" charset="-122"/>
                <a:cs typeface="微软雅黑" panose="020B0503020204020204" pitchFamily="34" charset="-122"/>
              </a:rPr>
              <a:t>管理的智分</a:t>
            </a:r>
            <a:r>
              <a:rPr sz="1050" dirty="0">
                <a:latin typeface="微软雅黑" panose="020B0503020204020204" pitchFamily="34" charset="-122"/>
                <a:cs typeface="微软雅黑" panose="020B0503020204020204" pitchFamily="34" charset="-122"/>
              </a:rPr>
              <a:t>入 </a:t>
            </a:r>
            <a:r>
              <a:rPr sz="1050" spc="53" dirty="0">
                <a:latin typeface="微软雅黑" panose="020B0503020204020204" pitchFamily="34" charset="-122"/>
                <a:cs typeface="微软雅黑" panose="020B0503020204020204" pitchFamily="34" charset="-122"/>
              </a:rPr>
              <a:t>室方案，为大流</a:t>
            </a:r>
            <a:r>
              <a:rPr sz="1050" spc="60" dirty="0">
                <a:latin typeface="微软雅黑" panose="020B0503020204020204" pitchFamily="34" charset="-122"/>
                <a:cs typeface="微软雅黑" panose="020B0503020204020204" pitchFamily="34" charset="-122"/>
              </a:rPr>
              <a:t>量</a:t>
            </a:r>
            <a:r>
              <a:rPr sz="1050" spc="53" dirty="0">
                <a:latin typeface="微软雅黑" panose="020B0503020204020204" pitchFamily="34" charset="-122"/>
                <a:cs typeface="微软雅黑" panose="020B0503020204020204" pitchFamily="34" charset="-122"/>
              </a:rPr>
              <a:t>应用提供低</a:t>
            </a:r>
            <a:r>
              <a:rPr sz="1050" dirty="0">
                <a:latin typeface="微软雅黑" panose="020B0503020204020204" pitchFamily="34" charset="-122"/>
                <a:cs typeface="微软雅黑" panose="020B0503020204020204" pitchFamily="34" charset="-122"/>
              </a:rPr>
              <a:t>成 本、大带宽接入。</a:t>
            </a:r>
            <a:endParaRPr sz="1050">
              <a:latin typeface="微软雅黑" panose="020B0503020204020204" pitchFamily="34" charset="-122"/>
              <a:cs typeface="微软雅黑" panose="020B0503020204020204" pitchFamily="34" charset="-122"/>
            </a:endParaRPr>
          </a:p>
        </p:txBody>
      </p:sp>
      <p:sp>
        <p:nvSpPr>
          <p:cNvPr id="5" name="object 5"/>
          <p:cNvSpPr txBox="1"/>
          <p:nvPr/>
        </p:nvSpPr>
        <p:spPr>
          <a:xfrm>
            <a:off x="5789252" y="1896953"/>
            <a:ext cx="1414231" cy="1153777"/>
          </a:xfrm>
          <a:prstGeom prst="rect">
            <a:avLst/>
          </a:prstGeom>
        </p:spPr>
        <p:txBody>
          <a:bodyPr vert="horz" wrap="square" lIns="0" tIns="0" rIns="0" bIns="0" rtlCol="0">
            <a:spAutoFit/>
          </a:bodyPr>
          <a:lstStyle/>
          <a:p>
            <a:pPr marL="9525" marR="3810" algn="just" defTabSz="685800">
              <a:lnSpc>
                <a:spcPct val="119000"/>
              </a:lnSpc>
            </a:pPr>
            <a:r>
              <a:rPr sz="1050" spc="-4" dirty="0">
                <a:latin typeface="微软雅黑" panose="020B0503020204020204" pitchFamily="34" charset="-122"/>
                <a:cs typeface="微软雅黑" panose="020B0503020204020204" pitchFamily="34" charset="-122"/>
              </a:rPr>
              <a:t>Wi</a:t>
            </a:r>
            <a:r>
              <a:rPr sz="1050" spc="4" dirty="0">
                <a:latin typeface="微软雅黑" panose="020B0503020204020204" pitchFamily="34" charset="-122"/>
                <a:cs typeface="微软雅黑" panose="020B0503020204020204" pitchFamily="34" charset="-122"/>
              </a:rPr>
              <a:t>-</a:t>
            </a:r>
            <a:r>
              <a:rPr sz="1050" spc="-4" dirty="0">
                <a:latin typeface="微软雅黑" panose="020B0503020204020204" pitchFamily="34" charset="-122"/>
                <a:cs typeface="微软雅黑" panose="020B0503020204020204" pitchFamily="34" charset="-122"/>
              </a:rPr>
              <a:t>F</a:t>
            </a:r>
            <a:r>
              <a:rPr sz="1050" dirty="0">
                <a:latin typeface="微软雅黑" panose="020B0503020204020204" pitchFamily="34" charset="-122"/>
                <a:cs typeface="微软雅黑" panose="020B0503020204020204" pitchFamily="34" charset="-122"/>
              </a:rPr>
              <a:t>i </a:t>
            </a:r>
            <a:r>
              <a:rPr sz="1050" spc="15"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6</a:t>
            </a:r>
            <a:r>
              <a:rPr sz="1050" spc="-203" dirty="0">
                <a:latin typeface="微软雅黑" panose="020B0503020204020204" pitchFamily="34" charset="-122"/>
                <a:cs typeface="微软雅黑" panose="020B0503020204020204" pitchFamily="34" charset="-122"/>
              </a:rPr>
              <a:t> </a:t>
            </a:r>
            <a:r>
              <a:rPr sz="1050" spc="105" dirty="0">
                <a:latin typeface="微软雅黑" panose="020B0503020204020204" pitchFamily="34" charset="-122"/>
                <a:cs typeface="微软雅黑" panose="020B0503020204020204" pitchFamily="34" charset="-122"/>
              </a:rPr>
              <a:t>建设方式：</a:t>
            </a:r>
            <a:r>
              <a:rPr sz="1050" dirty="0">
                <a:latin typeface="微软雅黑" panose="020B0503020204020204" pitchFamily="34" charset="-122"/>
                <a:cs typeface="微软雅黑" panose="020B0503020204020204" pitchFamily="34" charset="-122"/>
              </a:rPr>
              <a:t>部</a:t>
            </a:r>
            <a:r>
              <a:rPr sz="1050" spc="-206" dirty="0">
                <a:latin typeface="微软雅黑" panose="020B0503020204020204" pitchFamily="34" charset="-122"/>
                <a:cs typeface="微软雅黑" panose="020B0503020204020204" pitchFamily="34" charset="-122"/>
              </a:rPr>
              <a:t> </a:t>
            </a:r>
            <a:r>
              <a:rPr sz="1050" spc="135" dirty="0">
                <a:latin typeface="微软雅黑" panose="020B0503020204020204" pitchFamily="34" charset="-122"/>
                <a:cs typeface="微软雅黑" panose="020B0503020204020204" pitchFamily="34" charset="-122"/>
              </a:rPr>
              <a:t>署普通吸</a:t>
            </a:r>
            <a:r>
              <a:rPr sz="1050" dirty="0">
                <a:latin typeface="微软雅黑" panose="020B0503020204020204" pitchFamily="34" charset="-122"/>
                <a:cs typeface="微软雅黑" panose="020B0503020204020204" pitchFamily="34" charset="-122"/>
              </a:rPr>
              <a:t>顶</a:t>
            </a:r>
            <a:r>
              <a:rPr sz="1050" spc="-176" dirty="0">
                <a:latin typeface="微软雅黑" panose="020B0503020204020204" pitchFamily="34" charset="-122"/>
                <a:cs typeface="微软雅黑" panose="020B0503020204020204" pitchFamily="34" charset="-122"/>
              </a:rPr>
              <a:t> </a:t>
            </a:r>
            <a:r>
              <a:rPr sz="1050" spc="-4" dirty="0">
                <a:latin typeface="微软雅黑" panose="020B0503020204020204" pitchFamily="34" charset="-122"/>
                <a:cs typeface="微软雅黑" panose="020B0503020204020204" pitchFamily="34" charset="-122"/>
              </a:rPr>
              <a:t>A</a:t>
            </a:r>
            <a:r>
              <a:rPr sz="1050" dirty="0">
                <a:latin typeface="微软雅黑" panose="020B0503020204020204" pitchFamily="34" charset="-122"/>
                <a:cs typeface="微软雅黑" panose="020B0503020204020204" pitchFamily="34" charset="-122"/>
              </a:rPr>
              <a:t>P</a:t>
            </a:r>
            <a:r>
              <a:rPr sz="1050" spc="-172" dirty="0">
                <a:latin typeface="微软雅黑" panose="020B0503020204020204" pitchFamily="34" charset="-122"/>
                <a:cs typeface="微软雅黑" panose="020B0503020204020204" pitchFamily="34" charset="-122"/>
              </a:rPr>
              <a:t> </a:t>
            </a:r>
            <a:r>
              <a:rPr sz="1050" spc="124" dirty="0">
                <a:latin typeface="微软雅黑" panose="020B0503020204020204" pitchFamily="34" charset="-122"/>
                <a:cs typeface="微软雅黑" panose="020B0503020204020204" pitchFamily="34" charset="-122"/>
              </a:rPr>
              <a:t>或</a:t>
            </a:r>
            <a:r>
              <a:rPr sz="1050" dirty="0">
                <a:latin typeface="微软雅黑" panose="020B0503020204020204" pitchFamily="34" charset="-122"/>
                <a:cs typeface="微软雅黑" panose="020B0503020204020204" pitchFamily="34" charset="-122"/>
              </a:rPr>
              <a:t>面</a:t>
            </a:r>
            <a:r>
              <a:rPr sz="1050" spc="-180"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板 </a:t>
            </a:r>
            <a:r>
              <a:rPr sz="1050" spc="-4" dirty="0">
                <a:latin typeface="微软雅黑" panose="020B0503020204020204" pitchFamily="34" charset="-122"/>
                <a:cs typeface="微软雅黑" panose="020B0503020204020204" pitchFamily="34" charset="-122"/>
              </a:rPr>
              <a:t>A</a:t>
            </a:r>
            <a:r>
              <a:rPr sz="1050" dirty="0">
                <a:latin typeface="微软雅黑" panose="020B0503020204020204" pitchFamily="34" charset="-122"/>
                <a:cs typeface="微软雅黑" panose="020B0503020204020204" pitchFamily="34" charset="-122"/>
              </a:rPr>
              <a:t>P</a:t>
            </a:r>
            <a:r>
              <a:rPr sz="1050" spc="-210"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a:t>
            </a:r>
            <a:r>
              <a:rPr sz="1050" spc="-214" dirty="0">
                <a:latin typeface="微软雅黑" panose="020B0503020204020204" pitchFamily="34" charset="-122"/>
                <a:cs typeface="微软雅黑" panose="020B0503020204020204" pitchFamily="34" charset="-122"/>
              </a:rPr>
              <a:t> </a:t>
            </a:r>
            <a:r>
              <a:rPr sz="1050" spc="98" dirty="0">
                <a:latin typeface="微软雅黑" panose="020B0503020204020204" pitchFamily="34" charset="-122"/>
                <a:cs typeface="微软雅黑" panose="020B0503020204020204" pitchFamily="34" charset="-122"/>
              </a:rPr>
              <a:t>为</a:t>
            </a:r>
            <a:r>
              <a:rPr sz="1050" spc="4" dirty="0">
                <a:latin typeface="微软雅黑" panose="020B0503020204020204" pitchFamily="34" charset="-122"/>
                <a:cs typeface="微软雅黑" panose="020B0503020204020204" pitchFamily="34" charset="-122"/>
              </a:rPr>
              <a:t>P</a:t>
            </a:r>
            <a:r>
              <a:rPr sz="1050" spc="94" dirty="0">
                <a:latin typeface="微软雅黑" panose="020B0503020204020204" pitchFamily="34" charset="-122"/>
                <a:cs typeface="微软雅黑" panose="020B0503020204020204" pitchFamily="34" charset="-122"/>
              </a:rPr>
              <a:t>C</a:t>
            </a:r>
            <a:r>
              <a:rPr sz="1050" spc="86" dirty="0">
                <a:latin typeface="微软雅黑" panose="020B0503020204020204" pitchFamily="34" charset="-122"/>
                <a:cs typeface="微软雅黑" panose="020B0503020204020204" pitchFamily="34" charset="-122"/>
              </a:rPr>
              <a:t>提</a:t>
            </a:r>
            <a:r>
              <a:rPr sz="1050" spc="98" dirty="0">
                <a:latin typeface="微软雅黑" panose="020B0503020204020204" pitchFamily="34" charset="-122"/>
                <a:cs typeface="微软雅黑" panose="020B0503020204020204" pitchFamily="34" charset="-122"/>
              </a:rPr>
              <a:t>供</a:t>
            </a:r>
            <a:r>
              <a:rPr sz="1050" spc="86" dirty="0">
                <a:latin typeface="微软雅黑" panose="020B0503020204020204" pitchFamily="34" charset="-122"/>
                <a:cs typeface="微软雅黑" panose="020B0503020204020204" pitchFamily="34" charset="-122"/>
              </a:rPr>
              <a:t>局</a:t>
            </a:r>
            <a:r>
              <a:rPr sz="1050" spc="98" dirty="0">
                <a:latin typeface="微软雅黑" panose="020B0503020204020204" pitchFamily="34" charset="-122"/>
                <a:cs typeface="微软雅黑" panose="020B0503020204020204" pitchFamily="34" charset="-122"/>
              </a:rPr>
              <a:t>域</a:t>
            </a:r>
            <a:r>
              <a:rPr sz="1050" dirty="0">
                <a:latin typeface="微软雅黑" panose="020B0503020204020204" pitchFamily="34" charset="-122"/>
                <a:cs typeface="微软雅黑" panose="020B0503020204020204" pitchFamily="34" charset="-122"/>
              </a:rPr>
              <a:t>网 </a:t>
            </a:r>
            <a:r>
              <a:rPr sz="1050" spc="41" dirty="0">
                <a:latin typeface="微软雅黑" panose="020B0503020204020204" pitchFamily="34" charset="-122"/>
                <a:cs typeface="微软雅黑" panose="020B0503020204020204" pitchFamily="34" charset="-122"/>
              </a:rPr>
              <a:t>保</a:t>
            </a:r>
            <a:r>
              <a:rPr sz="1050" spc="34" dirty="0">
                <a:latin typeface="微软雅黑" panose="020B0503020204020204" pitchFamily="34" charset="-122"/>
                <a:cs typeface="微软雅黑" panose="020B0503020204020204" pitchFamily="34" charset="-122"/>
              </a:rPr>
              <a:t>密性内</a:t>
            </a:r>
            <a:r>
              <a:rPr sz="1050" spc="41" dirty="0">
                <a:latin typeface="微软雅黑" panose="020B0503020204020204" pitchFamily="34" charset="-122"/>
                <a:cs typeface="微软雅黑" panose="020B0503020204020204" pitchFamily="34" charset="-122"/>
              </a:rPr>
              <a:t>容</a:t>
            </a:r>
            <a:r>
              <a:rPr sz="1050" spc="34" dirty="0">
                <a:latin typeface="微软雅黑" panose="020B0503020204020204" pitchFamily="34" charset="-122"/>
                <a:cs typeface="微软雅黑" panose="020B0503020204020204" pitchFamily="34" charset="-122"/>
              </a:rPr>
              <a:t>访</a:t>
            </a:r>
            <a:r>
              <a:rPr sz="1050" spc="41" dirty="0">
                <a:latin typeface="微软雅黑" panose="020B0503020204020204" pitchFamily="34" charset="-122"/>
                <a:cs typeface="微软雅黑" panose="020B0503020204020204" pitchFamily="34" charset="-122"/>
              </a:rPr>
              <a:t>问</a:t>
            </a:r>
            <a:r>
              <a:rPr sz="1050" spc="34" dirty="0">
                <a:latin typeface="微软雅黑" panose="020B0503020204020204" pitchFamily="34" charset="-122"/>
                <a:cs typeface="微软雅黑" panose="020B0503020204020204" pitchFamily="34" charset="-122"/>
              </a:rPr>
              <a:t>，</a:t>
            </a:r>
            <a:r>
              <a:rPr sz="1050" spc="45" dirty="0">
                <a:latin typeface="微软雅黑" panose="020B0503020204020204" pitchFamily="34" charset="-122"/>
                <a:cs typeface="微软雅黑" panose="020B0503020204020204" pitchFamily="34" charset="-122"/>
              </a:rPr>
              <a:t>为办 </a:t>
            </a:r>
            <a:r>
              <a:rPr sz="1050" dirty="0">
                <a:latin typeface="微软雅黑" panose="020B0503020204020204" pitchFamily="34" charset="-122"/>
                <a:cs typeface="微软雅黑" panose="020B0503020204020204" pitchFamily="34" charset="-122"/>
              </a:rPr>
              <a:t>公设备提供局域网接入</a:t>
            </a:r>
            <a:endParaRPr sz="1050">
              <a:latin typeface="微软雅黑" panose="020B0503020204020204" pitchFamily="34" charset="-122"/>
              <a:cs typeface="微软雅黑" panose="020B0503020204020204" pitchFamily="34" charset="-122"/>
            </a:endParaRPr>
          </a:p>
        </p:txBody>
      </p:sp>
      <p:sp>
        <p:nvSpPr>
          <p:cNvPr id="6" name="object 6"/>
          <p:cNvSpPr txBox="1"/>
          <p:nvPr/>
        </p:nvSpPr>
        <p:spPr>
          <a:xfrm>
            <a:off x="7350385" y="1897239"/>
            <a:ext cx="1632392" cy="738472"/>
          </a:xfrm>
          <a:prstGeom prst="rect">
            <a:avLst/>
          </a:prstGeom>
        </p:spPr>
        <p:txBody>
          <a:bodyPr vert="horz" wrap="square" lIns="0" tIns="0" rIns="0" bIns="0" rtlCol="0">
            <a:spAutoFit/>
          </a:bodyPr>
          <a:lstStyle/>
          <a:p>
            <a:pPr marL="9525" algn="just" defTabSz="685800"/>
            <a:r>
              <a:rPr sz="1050" b="1" dirty="0">
                <a:latin typeface="微软雅黑" panose="020B0503020204020204" pitchFamily="34" charset="-122"/>
                <a:cs typeface="微软雅黑" panose="020B0503020204020204" pitchFamily="34" charset="-122"/>
              </a:rPr>
              <a:t>Wi-</a:t>
            </a:r>
            <a:r>
              <a:rPr sz="1050" b="1" spc="-4" dirty="0">
                <a:latin typeface="微软雅黑" panose="020B0503020204020204" pitchFamily="34" charset="-122"/>
                <a:cs typeface="微软雅黑" panose="020B0503020204020204" pitchFamily="34" charset="-122"/>
              </a:rPr>
              <a:t>F</a:t>
            </a:r>
            <a:r>
              <a:rPr sz="1050" b="1" dirty="0">
                <a:latin typeface="微软雅黑" panose="020B0503020204020204" pitchFamily="34" charset="-122"/>
                <a:cs typeface="微软雅黑" panose="020B0503020204020204" pitchFamily="34" charset="-122"/>
              </a:rPr>
              <a:t>i6</a:t>
            </a:r>
            <a:r>
              <a:rPr sz="1050" b="1" spc="-83" dirty="0">
                <a:latin typeface="微软雅黑" panose="020B0503020204020204" pitchFamily="34" charset="-122"/>
                <a:cs typeface="微软雅黑" panose="020B0503020204020204" pitchFamily="34" charset="-122"/>
              </a:rPr>
              <a:t> </a:t>
            </a:r>
            <a:r>
              <a:rPr sz="1050" b="1" spc="233" dirty="0">
                <a:latin typeface="微软雅黑" panose="020B0503020204020204" pitchFamily="34" charset="-122"/>
                <a:cs typeface="微软雅黑" panose="020B0503020204020204" pitchFamily="34" charset="-122"/>
              </a:rPr>
              <a:t>建设方案</a:t>
            </a:r>
            <a:r>
              <a:rPr sz="1050" b="1" dirty="0">
                <a:latin typeface="微软雅黑" panose="020B0503020204020204" pitchFamily="34" charset="-122"/>
                <a:cs typeface="微软雅黑" panose="020B0503020204020204" pitchFamily="34" charset="-122"/>
              </a:rPr>
              <a:t>：</a:t>
            </a:r>
            <a:r>
              <a:rPr sz="1050" b="1" spc="-83" dirty="0">
                <a:latin typeface="微软雅黑" panose="020B0503020204020204" pitchFamily="34" charset="-122"/>
                <a:cs typeface="微软雅黑" panose="020B0503020204020204" pitchFamily="34" charset="-122"/>
              </a:rPr>
              <a:t> </a:t>
            </a:r>
            <a:r>
              <a:rPr sz="1050" spc="233" dirty="0">
                <a:latin typeface="微软雅黑" panose="020B0503020204020204" pitchFamily="34" charset="-122"/>
                <a:cs typeface="微软雅黑" panose="020B0503020204020204" pitchFamily="34" charset="-122"/>
              </a:rPr>
              <a:t>部</a:t>
            </a:r>
            <a:r>
              <a:rPr sz="1050" dirty="0">
                <a:latin typeface="微软雅黑" panose="020B0503020204020204" pitchFamily="34" charset="-122"/>
                <a:cs typeface="微软雅黑" panose="020B0503020204020204" pitchFamily="34" charset="-122"/>
              </a:rPr>
              <a:t>署</a:t>
            </a:r>
            <a:r>
              <a:rPr sz="1050" spc="-79" dirty="0">
                <a:latin typeface="微软雅黑" panose="020B0503020204020204" pitchFamily="34" charset="-122"/>
                <a:cs typeface="微软雅黑" panose="020B0503020204020204" pitchFamily="34" charset="-122"/>
              </a:rPr>
              <a:t> </a:t>
            </a:r>
            <a:endParaRPr sz="1050">
              <a:latin typeface="微软雅黑" panose="020B0503020204020204" pitchFamily="34" charset="-122"/>
              <a:cs typeface="微软雅黑" panose="020B0503020204020204" pitchFamily="34" charset="-122"/>
            </a:endParaRPr>
          </a:p>
          <a:p>
            <a:pPr marL="9525" marR="29845" algn="just" defTabSz="685800">
              <a:lnSpc>
                <a:spcPct val="119000"/>
              </a:lnSpc>
              <a:spcBef>
                <a:spcPts val="5"/>
              </a:spcBef>
            </a:pPr>
            <a:r>
              <a:rPr sz="1050" spc="-4" dirty="0">
                <a:latin typeface="微软雅黑" panose="020B0503020204020204" pitchFamily="34" charset="-122"/>
                <a:cs typeface="微软雅黑" panose="020B0503020204020204" pitchFamily="34" charset="-122"/>
              </a:rPr>
              <a:t>Wi</a:t>
            </a:r>
            <a:r>
              <a:rPr sz="1050" dirty="0">
                <a:latin typeface="微软雅黑" panose="020B0503020204020204" pitchFamily="34" charset="-122"/>
                <a:cs typeface="微软雅黑" panose="020B0503020204020204" pitchFamily="34" charset="-122"/>
              </a:rPr>
              <a:t>-</a:t>
            </a:r>
            <a:r>
              <a:rPr sz="1050" spc="-4" dirty="0">
                <a:latin typeface="微软雅黑" panose="020B0503020204020204" pitchFamily="34" charset="-122"/>
                <a:cs typeface="微软雅黑" panose="020B0503020204020204" pitchFamily="34" charset="-122"/>
              </a:rPr>
              <a:t>F</a:t>
            </a:r>
            <a:r>
              <a:rPr sz="1050" spc="8" dirty="0">
                <a:latin typeface="微软雅黑" panose="020B0503020204020204" pitchFamily="34" charset="-122"/>
                <a:cs typeface="微软雅黑" panose="020B0503020204020204" pitchFamily="34" charset="-122"/>
              </a:rPr>
              <a:t>i，</a:t>
            </a:r>
            <a:r>
              <a:rPr sz="1050" dirty="0">
                <a:latin typeface="微软雅黑" panose="020B0503020204020204" pitchFamily="34" charset="-122"/>
                <a:cs typeface="微软雅黑" panose="020B0503020204020204" pitchFamily="34" charset="-122"/>
              </a:rPr>
              <a:t>用</a:t>
            </a:r>
            <a:r>
              <a:rPr sz="1050" spc="8" dirty="0">
                <a:latin typeface="微软雅黑" panose="020B0503020204020204" pitchFamily="34" charset="-122"/>
                <a:cs typeface="微软雅黑" panose="020B0503020204020204" pitchFamily="34" charset="-122"/>
              </a:rPr>
              <a:t>于兼容</a:t>
            </a:r>
            <a:r>
              <a:rPr sz="1050" spc="-8" dirty="0">
                <a:latin typeface="微软雅黑" panose="020B0503020204020204" pitchFamily="34" charset="-122"/>
                <a:cs typeface="微软雅黑" panose="020B0503020204020204" pitchFamily="34" charset="-122"/>
              </a:rPr>
              <a:t>P</a:t>
            </a:r>
            <a:r>
              <a:rPr sz="1050" spc="4" dirty="0">
                <a:latin typeface="微软雅黑" panose="020B0503020204020204" pitchFamily="34" charset="-122"/>
                <a:cs typeface="微软雅黑" panose="020B0503020204020204" pitchFamily="34" charset="-122"/>
              </a:rPr>
              <a:t>C</a:t>
            </a:r>
            <a:r>
              <a:rPr sz="1050" spc="8" dirty="0">
                <a:latin typeface="微软雅黑" panose="020B0503020204020204" pitchFamily="34" charset="-122"/>
                <a:cs typeface="微软雅黑" panose="020B0503020204020204" pitchFamily="34" charset="-122"/>
              </a:rPr>
              <a:t>等终端 </a:t>
            </a:r>
            <a:r>
              <a:rPr sz="1050" spc="90" dirty="0">
                <a:latin typeface="微软雅黑" panose="020B0503020204020204" pitchFamily="34" charset="-122"/>
                <a:cs typeface="微软雅黑" panose="020B0503020204020204" pitchFamily="34" charset="-122"/>
              </a:rPr>
              <a:t>的低流量使用，</a:t>
            </a:r>
            <a:r>
              <a:rPr sz="1050" spc="79" dirty="0">
                <a:latin typeface="微软雅黑" panose="020B0503020204020204" pitchFamily="34" charset="-122"/>
                <a:cs typeface="微软雅黑" panose="020B0503020204020204" pitchFamily="34" charset="-122"/>
              </a:rPr>
              <a:t>关</a:t>
            </a:r>
            <a:r>
              <a:rPr sz="1050" spc="86" dirty="0">
                <a:latin typeface="微软雅黑" panose="020B0503020204020204" pitchFamily="34" charset="-122"/>
                <a:cs typeface="微软雅黑" panose="020B0503020204020204" pitchFamily="34" charset="-122"/>
              </a:rPr>
              <a:t>键区</a:t>
            </a:r>
            <a:r>
              <a:rPr sz="1050" dirty="0">
                <a:latin typeface="微软雅黑" panose="020B0503020204020204" pitchFamily="34" charset="-122"/>
                <a:cs typeface="微软雅黑" panose="020B0503020204020204" pitchFamily="34" charset="-122"/>
              </a:rPr>
              <a:t>域 的热点覆盖</a:t>
            </a:r>
            <a:endParaRPr sz="1050">
              <a:latin typeface="微软雅黑" panose="020B0503020204020204" pitchFamily="34" charset="-122"/>
              <a:cs typeface="微软雅黑" panose="020B0503020204020204" pitchFamily="34" charset="-122"/>
            </a:endParaRPr>
          </a:p>
        </p:txBody>
      </p:sp>
      <p:sp>
        <p:nvSpPr>
          <p:cNvPr id="7" name="object 7"/>
          <p:cNvSpPr/>
          <p:nvPr/>
        </p:nvSpPr>
        <p:spPr>
          <a:xfrm>
            <a:off x="193201" y="2902928"/>
            <a:ext cx="1681645" cy="2009742"/>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p:nvPr/>
        </p:nvSpPr>
        <p:spPr>
          <a:xfrm>
            <a:off x="1977733" y="2902928"/>
            <a:ext cx="1681645" cy="2009742"/>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p:nvPr/>
        </p:nvSpPr>
        <p:spPr>
          <a:xfrm>
            <a:off x="3770268" y="2902928"/>
            <a:ext cx="1673643" cy="2009742"/>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5554802" y="2902928"/>
            <a:ext cx="1673642" cy="2009742"/>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p:nvPr/>
        </p:nvSpPr>
        <p:spPr>
          <a:xfrm>
            <a:off x="7339334" y="2902928"/>
            <a:ext cx="1672499" cy="2033750"/>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txBox="1"/>
          <p:nvPr/>
        </p:nvSpPr>
        <p:spPr>
          <a:xfrm>
            <a:off x="295021" y="918844"/>
            <a:ext cx="8625909" cy="874598"/>
          </a:xfrm>
          <a:prstGeom prst="rect">
            <a:avLst/>
          </a:prstGeom>
        </p:spPr>
        <p:txBody>
          <a:bodyPr vert="horz" wrap="square" lIns="0" tIns="0" rIns="0" bIns="0" rtlCol="0">
            <a:spAutoFit/>
          </a:bodyPr>
          <a:lstStyle/>
          <a:p>
            <a:pPr marL="271145" marR="104140" indent="-215265" defTabSz="685800">
              <a:lnSpc>
                <a:spcPct val="150000"/>
              </a:lnSpc>
              <a:tabLst>
                <a:tab pos="304800" algn="l"/>
              </a:tabLst>
            </a:pPr>
            <a:r>
              <a:rPr sz="1200" spc="-135" dirty="0">
                <a:latin typeface="Segoe UI Symbol" panose="020B0502040204020203"/>
                <a:cs typeface="Segoe UI Symbol" panose="020B0502040204020203"/>
              </a:rPr>
              <a:t>		</a:t>
            </a:r>
            <a:r>
              <a:rPr sz="1200" b="1" spc="-4" dirty="0">
                <a:latin typeface="微软雅黑" panose="020B0503020204020204" pitchFamily="34" charset="-122"/>
                <a:cs typeface="微软雅黑" panose="020B0503020204020204" pitchFamily="34" charset="-122"/>
              </a:rPr>
              <a:t>各个场景特点：大开间，人员密</a:t>
            </a:r>
            <a:r>
              <a:rPr sz="1200" b="1" dirty="0">
                <a:latin typeface="微软雅黑" panose="020B0503020204020204" pitchFamily="34" charset="-122"/>
                <a:cs typeface="微软雅黑" panose="020B0503020204020204" pitchFamily="34" charset="-122"/>
              </a:rPr>
              <a:t>集</a:t>
            </a:r>
            <a:r>
              <a:rPr sz="1200" b="1" spc="-4" dirty="0">
                <a:latin typeface="微软雅黑" panose="020B0503020204020204" pitchFamily="34" charset="-122"/>
                <a:cs typeface="微软雅黑" panose="020B0503020204020204" pitchFamily="34" charset="-122"/>
              </a:rPr>
              <a:t>对无</a:t>
            </a:r>
            <a:r>
              <a:rPr sz="1200" b="1" dirty="0">
                <a:latin typeface="微软雅黑" panose="020B0503020204020204" pitchFamily="34" charset="-122"/>
                <a:cs typeface="微软雅黑" panose="020B0503020204020204" pitchFamily="34" charset="-122"/>
              </a:rPr>
              <a:t>线</a:t>
            </a:r>
            <a:r>
              <a:rPr sz="1200" b="1" spc="-4" dirty="0">
                <a:latin typeface="微软雅黑" panose="020B0503020204020204" pitchFamily="34" charset="-122"/>
                <a:cs typeface="微软雅黑" panose="020B0503020204020204" pitchFamily="34" charset="-122"/>
              </a:rPr>
              <a:t>网络</a:t>
            </a:r>
            <a:r>
              <a:rPr sz="1200" b="1" dirty="0">
                <a:latin typeface="微软雅黑" panose="020B0503020204020204" pitchFamily="34" charset="-122"/>
                <a:cs typeface="微软雅黑" panose="020B0503020204020204" pitchFamily="34" charset="-122"/>
              </a:rPr>
              <a:t>有</a:t>
            </a:r>
            <a:r>
              <a:rPr sz="1200" b="1" spc="-4" dirty="0">
                <a:latin typeface="微软雅黑" panose="020B0503020204020204" pitchFamily="34" charset="-122"/>
                <a:cs typeface="微软雅黑" panose="020B0503020204020204" pitchFamily="34" charset="-122"/>
              </a:rPr>
              <a:t>很高</a:t>
            </a:r>
            <a:r>
              <a:rPr sz="1200" b="1" dirty="0">
                <a:latin typeface="微软雅黑" panose="020B0503020204020204" pitchFamily="34" charset="-122"/>
                <a:cs typeface="微软雅黑" panose="020B0503020204020204" pitchFamily="34" charset="-122"/>
              </a:rPr>
              <a:t>的</a:t>
            </a:r>
            <a:r>
              <a:rPr sz="1200" b="1" spc="-4" dirty="0">
                <a:latin typeface="微软雅黑" panose="020B0503020204020204" pitchFamily="34" charset="-122"/>
                <a:cs typeface="微软雅黑" panose="020B0503020204020204" pitchFamily="34" charset="-122"/>
              </a:rPr>
              <a:t>需求</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需求</a:t>
            </a:r>
            <a:r>
              <a:rPr sz="1200" b="1" dirty="0">
                <a:latin typeface="微软雅黑" panose="020B0503020204020204" pitchFamily="34" charset="-122"/>
                <a:cs typeface="微软雅黑" panose="020B0503020204020204" pitchFamily="34" charset="-122"/>
              </a:rPr>
              <a:t>主</a:t>
            </a:r>
            <a:r>
              <a:rPr sz="1200" b="1" spc="-4" dirty="0">
                <a:latin typeface="微软雅黑" panose="020B0503020204020204" pitchFamily="34" charset="-122"/>
                <a:cs typeface="微软雅黑" panose="020B0503020204020204" pitchFamily="34" charset="-122"/>
              </a:rPr>
              <a:t>体主</a:t>
            </a:r>
            <a:r>
              <a:rPr sz="1200" b="1" dirty="0">
                <a:latin typeface="微软雅黑" panose="020B0503020204020204" pitchFamily="34" charset="-122"/>
                <a:cs typeface="微软雅黑" panose="020B0503020204020204" pitchFamily="34" charset="-122"/>
              </a:rPr>
              <a:t>要</a:t>
            </a:r>
            <a:r>
              <a:rPr sz="1200" b="1" spc="-4" dirty="0">
                <a:latin typeface="微软雅黑" panose="020B0503020204020204" pitchFamily="34" charset="-122"/>
                <a:cs typeface="微软雅黑" panose="020B0503020204020204" pitchFamily="34" charset="-122"/>
              </a:rPr>
              <a:t>是电</a:t>
            </a:r>
            <a:r>
              <a:rPr sz="1200" b="1" dirty="0">
                <a:latin typeface="微软雅黑" panose="020B0503020204020204" pitchFamily="34" charset="-122"/>
                <a:cs typeface="微软雅黑" panose="020B0503020204020204" pitchFamily="34" charset="-122"/>
              </a:rPr>
              <a:t>脑</a:t>
            </a:r>
            <a:r>
              <a:rPr sz="1200" b="1" spc="-4" dirty="0">
                <a:latin typeface="微软雅黑" panose="020B0503020204020204" pitchFamily="34" charset="-122"/>
                <a:cs typeface="微软雅黑" panose="020B0503020204020204" pitchFamily="34" charset="-122"/>
              </a:rPr>
              <a:t>、手</a:t>
            </a:r>
            <a:r>
              <a:rPr sz="1200" b="1" dirty="0">
                <a:latin typeface="微软雅黑" panose="020B0503020204020204" pitchFamily="34" charset="-122"/>
                <a:cs typeface="微软雅黑" panose="020B0503020204020204" pitchFamily="34" charset="-122"/>
              </a:rPr>
              <a:t>机</a:t>
            </a:r>
            <a:r>
              <a:rPr sz="1200" b="1" spc="4" dirty="0">
                <a:latin typeface="微软雅黑" panose="020B0503020204020204" pitchFamily="34" charset="-122"/>
                <a:cs typeface="微软雅黑" panose="020B0503020204020204" pitchFamily="34" charset="-122"/>
              </a:rPr>
              <a:t>。</a:t>
            </a:r>
            <a:r>
              <a:rPr sz="1200" b="1" dirty="0">
                <a:latin typeface="Calibri" panose="020F0502020204030204"/>
                <a:cs typeface="Calibri" panose="020F0502020204030204"/>
              </a:rPr>
              <a:t>W</a:t>
            </a:r>
            <a:r>
              <a:rPr sz="1200" b="1" spc="-4" dirty="0">
                <a:latin typeface="Calibri" panose="020F0502020204030204"/>
                <a:cs typeface="Calibri" panose="020F0502020204030204"/>
              </a:rPr>
              <a:t>i-Fi</a:t>
            </a:r>
            <a:r>
              <a:rPr sz="1200" b="1" spc="26" dirty="0">
                <a:latin typeface="Calibri" panose="020F0502020204030204"/>
                <a:cs typeface="Calibri" panose="020F0502020204030204"/>
              </a:rPr>
              <a:t> </a:t>
            </a:r>
            <a:r>
              <a:rPr sz="1200" b="1" spc="-8" dirty="0">
                <a:latin typeface="Calibri" panose="020F0502020204030204"/>
                <a:cs typeface="Calibri" panose="020F0502020204030204"/>
              </a:rPr>
              <a:t>6</a:t>
            </a:r>
            <a:r>
              <a:rPr sz="1200" b="1" spc="-4" dirty="0">
                <a:latin typeface="微软雅黑" panose="020B0503020204020204" pitchFamily="34" charset="-122"/>
                <a:cs typeface="微软雅黑" panose="020B0503020204020204" pitchFamily="34" charset="-122"/>
              </a:rPr>
              <a:t>无线建设可以通过不同的 建设方案满足各个场景建设对互联</a:t>
            </a:r>
            <a:r>
              <a:rPr sz="1200" b="1" dirty="0">
                <a:latin typeface="微软雅黑" panose="020B0503020204020204" pitchFamily="34" charset="-122"/>
                <a:cs typeface="微软雅黑" panose="020B0503020204020204" pitchFamily="34" charset="-122"/>
              </a:rPr>
              <a:t>网</a:t>
            </a:r>
            <a:r>
              <a:rPr sz="1200" b="1" spc="-4" dirty="0">
                <a:latin typeface="微软雅黑" panose="020B0503020204020204" pitchFamily="34" charset="-122"/>
                <a:cs typeface="微软雅黑" panose="020B0503020204020204" pitchFamily="34" charset="-122"/>
              </a:rPr>
              <a:t>的需</a:t>
            </a:r>
            <a:r>
              <a:rPr sz="1200" b="1" dirty="0">
                <a:latin typeface="微软雅黑" panose="020B0503020204020204" pitchFamily="34" charset="-122"/>
                <a:cs typeface="微软雅黑" panose="020B0503020204020204" pitchFamily="34" charset="-122"/>
              </a:rPr>
              <a:t>求</a:t>
            </a:r>
            <a:r>
              <a:rPr sz="1200" b="1"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a:p>
            <a:pPr marL="9525" defTabSz="685800">
              <a:lnSpc>
                <a:spcPts val="1435"/>
              </a:lnSpc>
              <a:spcBef>
                <a:spcPts val="1050"/>
              </a:spcBef>
              <a:tabLst>
                <a:tab pos="1637665" algn="l"/>
                <a:tab pos="3381375" algn="l"/>
                <a:tab pos="5585460" algn="l"/>
                <a:tab pos="7094855" algn="l"/>
              </a:tabLst>
            </a:pPr>
            <a:r>
              <a:rPr sz="1200" b="1" spc="-4" dirty="0">
                <a:latin typeface="微软雅黑" panose="020B0503020204020204" pitchFamily="34" charset="-122"/>
                <a:cs typeface="微软雅黑" panose="020B0503020204020204" pitchFamily="34" charset="-122"/>
              </a:rPr>
              <a:t>办公室无线网络建设	园区园区无线网络建设	办公室/会议室无线网络建设	</a:t>
            </a:r>
            <a:r>
              <a:rPr sz="1200" b="1" spc="-8" dirty="0">
                <a:latin typeface="微软雅黑" panose="020B0503020204020204" pitchFamily="34" charset="-122"/>
                <a:cs typeface="微软雅黑" panose="020B0503020204020204" pitchFamily="34" charset="-122"/>
              </a:rPr>
              <a:t>办公无线网络建</a:t>
            </a:r>
            <a:r>
              <a:rPr sz="1200" b="1" spc="-4" dirty="0">
                <a:latin typeface="微软雅黑" panose="020B0503020204020204" pitchFamily="34" charset="-122"/>
                <a:cs typeface="微软雅黑" panose="020B0503020204020204" pitchFamily="34" charset="-122"/>
              </a:rPr>
              <a:t>设</a:t>
            </a:r>
            <a:r>
              <a:rPr sz="1200" b="1" dirty="0">
                <a:latin typeface="微软雅黑" panose="020B0503020204020204" pitchFamily="34" charset="-122"/>
                <a:cs typeface="微软雅黑" panose="020B0503020204020204" pitchFamily="34" charset="-122"/>
              </a:rPr>
              <a:t>	</a:t>
            </a:r>
            <a:r>
              <a:rPr sz="1200" b="1" spc="-4" dirty="0">
                <a:latin typeface="微软雅黑" panose="020B0503020204020204" pitchFamily="34" charset="-122"/>
                <a:cs typeface="微软雅黑" panose="020B0503020204020204" pitchFamily="34" charset="-122"/>
              </a:rPr>
              <a:t>室外区域无线网络建设</a:t>
            </a:r>
            <a:endParaRPr sz="1200">
              <a:latin typeface="微软雅黑" panose="020B0503020204020204" pitchFamily="34" charset="-122"/>
              <a:cs typeface="微软雅黑" panose="020B0503020204020204" pitchFamily="34" charset="-122"/>
            </a:endParaRPr>
          </a:p>
        </p:txBody>
      </p:sp>
      <p:sp>
        <p:nvSpPr>
          <p:cNvPr id="13" name="object 13"/>
          <p:cNvSpPr txBox="1"/>
          <p:nvPr/>
        </p:nvSpPr>
        <p:spPr>
          <a:xfrm>
            <a:off x="194420" y="1897239"/>
            <a:ext cx="1621913" cy="1087285"/>
          </a:xfrm>
          <a:prstGeom prst="rect">
            <a:avLst/>
          </a:prstGeom>
        </p:spPr>
        <p:txBody>
          <a:bodyPr vert="horz" wrap="square" lIns="0" tIns="0" rIns="0" bIns="0" rtlCol="0">
            <a:spAutoFit/>
          </a:bodyPr>
          <a:lstStyle/>
          <a:p>
            <a:pPr marL="9525" algn="just" defTabSz="685800"/>
            <a:r>
              <a:rPr sz="1050" b="1" dirty="0">
                <a:latin typeface="微软雅黑" panose="020B0503020204020204" pitchFamily="34" charset="-122"/>
                <a:cs typeface="微软雅黑" panose="020B0503020204020204" pitchFamily="34" charset="-122"/>
              </a:rPr>
              <a:t>Wi</a:t>
            </a:r>
            <a:r>
              <a:rPr sz="1050" b="1" spc="-4" dirty="0">
                <a:latin typeface="微软雅黑" panose="020B0503020204020204" pitchFamily="34" charset="-122"/>
                <a:cs typeface="微软雅黑" panose="020B0503020204020204" pitchFamily="34" charset="-122"/>
              </a:rPr>
              <a:t>-F</a:t>
            </a:r>
            <a:r>
              <a:rPr sz="1050" b="1" dirty="0">
                <a:latin typeface="微软雅黑" panose="020B0503020204020204" pitchFamily="34" charset="-122"/>
                <a:cs typeface="微软雅黑" panose="020B0503020204020204" pitchFamily="34" charset="-122"/>
              </a:rPr>
              <a:t>i </a:t>
            </a:r>
            <a:r>
              <a:rPr sz="1050" b="1" spc="-113" dirty="0">
                <a:latin typeface="微软雅黑" panose="020B0503020204020204" pitchFamily="34" charset="-122"/>
                <a:cs typeface="微软雅黑" panose="020B0503020204020204" pitchFamily="34" charset="-122"/>
              </a:rPr>
              <a:t> </a:t>
            </a:r>
            <a:r>
              <a:rPr sz="1050" b="1" spc="-11" dirty="0">
                <a:latin typeface="微软雅黑" panose="020B0503020204020204" pitchFamily="34" charset="-122"/>
                <a:cs typeface="微软雅黑" panose="020B0503020204020204" pitchFamily="34" charset="-122"/>
              </a:rPr>
              <a:t>6</a:t>
            </a:r>
            <a:r>
              <a:rPr sz="1050" b="1" dirty="0">
                <a:latin typeface="微软雅黑" panose="020B0503020204020204" pitchFamily="34" charset="-122"/>
                <a:cs typeface="微软雅黑" panose="020B0503020204020204" pitchFamily="34" charset="-122"/>
              </a:rPr>
              <a:t>建设</a:t>
            </a:r>
            <a:r>
              <a:rPr sz="1050" b="1" spc="-11" dirty="0">
                <a:latin typeface="微软雅黑" panose="020B0503020204020204" pitchFamily="34" charset="-122"/>
                <a:cs typeface="微软雅黑" panose="020B0503020204020204" pitchFamily="34" charset="-122"/>
              </a:rPr>
              <a:t>方</a:t>
            </a:r>
            <a:r>
              <a:rPr sz="1050" b="1" dirty="0">
                <a:latin typeface="微软雅黑" panose="020B0503020204020204" pitchFamily="34" charset="-122"/>
                <a:cs typeface="微软雅黑" panose="020B0503020204020204" pitchFamily="34" charset="-122"/>
              </a:rPr>
              <a:t>式</a:t>
            </a:r>
            <a:r>
              <a:rPr sz="1050" b="1"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每办公</a:t>
            </a:r>
            <a:endParaRPr sz="1050">
              <a:latin typeface="微软雅黑" panose="020B0503020204020204" pitchFamily="34" charset="-122"/>
              <a:cs typeface="微软雅黑" panose="020B0503020204020204" pitchFamily="34" charset="-122"/>
            </a:endParaRPr>
          </a:p>
          <a:p>
            <a:pPr marL="9525" algn="just" defTabSz="685800">
              <a:spcBef>
                <a:spcPts val="245"/>
              </a:spcBef>
            </a:pPr>
            <a:r>
              <a:rPr sz="1050" spc="259" dirty="0">
                <a:latin typeface="微软雅黑" panose="020B0503020204020204" pitchFamily="34" charset="-122"/>
                <a:cs typeface="微软雅黑" panose="020B0503020204020204" pitchFamily="34" charset="-122"/>
              </a:rPr>
              <a:t>室部</a:t>
            </a:r>
            <a:r>
              <a:rPr sz="1050" dirty="0">
                <a:latin typeface="微软雅黑" panose="020B0503020204020204" pitchFamily="34" charset="-122"/>
                <a:cs typeface="微软雅黑" panose="020B0503020204020204" pitchFamily="34" charset="-122"/>
              </a:rPr>
              <a:t>署</a:t>
            </a:r>
            <a:r>
              <a:rPr sz="1050" spc="-53"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1</a:t>
            </a:r>
            <a:r>
              <a:rPr sz="1050" spc="-49"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台</a:t>
            </a:r>
            <a:r>
              <a:rPr sz="1050" spc="-53" dirty="0">
                <a:latin typeface="微软雅黑" panose="020B0503020204020204" pitchFamily="34" charset="-122"/>
                <a:cs typeface="微软雅黑" panose="020B0503020204020204" pitchFamily="34" charset="-122"/>
              </a:rPr>
              <a:t> </a:t>
            </a:r>
            <a:r>
              <a:rPr sz="1050" spc="-4" dirty="0">
                <a:latin typeface="微软雅黑" panose="020B0503020204020204" pitchFamily="34" charset="-122"/>
                <a:cs typeface="微软雅黑" panose="020B0503020204020204" pitchFamily="34" charset="-122"/>
              </a:rPr>
              <a:t>A</a:t>
            </a:r>
            <a:r>
              <a:rPr sz="1050" dirty="0">
                <a:latin typeface="微软雅黑" panose="020B0503020204020204" pitchFamily="34" charset="-122"/>
                <a:cs typeface="微软雅黑" panose="020B0503020204020204" pitchFamily="34" charset="-122"/>
              </a:rPr>
              <a:t>P</a:t>
            </a:r>
            <a:r>
              <a:rPr sz="1050" spc="-49"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a:t>
            </a:r>
            <a:r>
              <a:rPr sz="1050" spc="-4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3</a:t>
            </a:r>
            <a:r>
              <a:rPr sz="1050" spc="-49" dirty="0">
                <a:latin typeface="微软雅黑" panose="020B0503020204020204" pitchFamily="34" charset="-122"/>
                <a:cs typeface="微软雅黑" panose="020B0503020204020204" pitchFamily="34" charset="-122"/>
              </a:rPr>
              <a:t> </a:t>
            </a:r>
            <a:r>
              <a:rPr sz="1050" spc="259" dirty="0">
                <a:latin typeface="微软雅黑" panose="020B0503020204020204" pitchFamily="34" charset="-122"/>
                <a:cs typeface="微软雅黑" panose="020B0503020204020204" pitchFamily="34" charset="-122"/>
              </a:rPr>
              <a:t>射</a:t>
            </a:r>
            <a:r>
              <a:rPr sz="1050" dirty="0">
                <a:latin typeface="微软雅黑" panose="020B0503020204020204" pitchFamily="34" charset="-122"/>
                <a:cs typeface="微软雅黑" panose="020B0503020204020204" pitchFamily="34" charset="-122"/>
              </a:rPr>
              <a:t>频</a:t>
            </a:r>
            <a:r>
              <a:rPr sz="1050" spc="-53" dirty="0">
                <a:latin typeface="微软雅黑" panose="020B0503020204020204" pitchFamily="34" charset="-122"/>
                <a:cs typeface="微软雅黑" panose="020B0503020204020204" pitchFamily="34" charset="-122"/>
              </a:rPr>
              <a:t> </a:t>
            </a:r>
            <a:endParaRPr sz="1050">
              <a:latin typeface="微软雅黑" panose="020B0503020204020204" pitchFamily="34" charset="-122"/>
              <a:cs typeface="微软雅黑" panose="020B0503020204020204" pitchFamily="34" charset="-122"/>
            </a:endParaRPr>
          </a:p>
          <a:p>
            <a:pPr marL="9525" marR="19685" algn="just" defTabSz="685800">
              <a:lnSpc>
                <a:spcPct val="119000"/>
              </a:lnSpc>
              <a:spcBef>
                <a:spcPts val="5"/>
              </a:spcBef>
            </a:pPr>
            <a:r>
              <a:rPr sz="1050" dirty="0">
                <a:latin typeface="微软雅黑" panose="020B0503020204020204" pitchFamily="34" charset="-122"/>
                <a:cs typeface="微软雅黑" panose="020B0503020204020204" pitchFamily="34" charset="-122"/>
              </a:rPr>
              <a:t>+W</a:t>
            </a:r>
            <a:r>
              <a:rPr sz="1050" spc="-11" dirty="0">
                <a:latin typeface="微软雅黑" panose="020B0503020204020204" pitchFamily="34" charset="-122"/>
                <a:cs typeface="微软雅黑" panose="020B0503020204020204" pitchFamily="34" charset="-122"/>
              </a:rPr>
              <a:t>i</a:t>
            </a:r>
            <a:r>
              <a:rPr sz="1050" dirty="0">
                <a:latin typeface="微软雅黑" panose="020B0503020204020204" pitchFamily="34" charset="-122"/>
                <a:cs typeface="微软雅黑" panose="020B0503020204020204" pitchFamily="34" charset="-122"/>
              </a:rPr>
              <a:t>-</a:t>
            </a:r>
            <a:r>
              <a:rPr sz="1050" spc="-4" dirty="0">
                <a:latin typeface="微软雅黑" panose="020B0503020204020204" pitchFamily="34" charset="-122"/>
                <a:cs typeface="微软雅黑" panose="020B0503020204020204" pitchFamily="34" charset="-122"/>
              </a:rPr>
              <a:t>Fi</a:t>
            </a:r>
            <a:r>
              <a:rPr sz="1050" dirty="0">
                <a:latin typeface="微软雅黑" panose="020B0503020204020204" pitchFamily="34" charset="-122"/>
                <a:cs typeface="微软雅黑" panose="020B0503020204020204" pitchFamily="34" charset="-122"/>
              </a:rPr>
              <a:t>6</a:t>
            </a:r>
            <a:r>
              <a:rPr sz="1050" spc="-172"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a:t>
            </a:r>
            <a:r>
              <a:rPr sz="1050" spc="-176" dirty="0">
                <a:latin typeface="微软雅黑" panose="020B0503020204020204" pitchFamily="34" charset="-122"/>
                <a:cs typeface="微软雅黑" panose="020B0503020204020204" pitchFamily="34" charset="-122"/>
              </a:rPr>
              <a:t> </a:t>
            </a:r>
            <a:r>
              <a:rPr sz="1050" spc="135" dirty="0">
                <a:latin typeface="微软雅黑" panose="020B0503020204020204" pitchFamily="34" charset="-122"/>
                <a:cs typeface="微软雅黑" panose="020B0503020204020204" pitchFamily="34" charset="-122"/>
              </a:rPr>
              <a:t>单台峰值吞</a:t>
            </a:r>
            <a:r>
              <a:rPr sz="1050" dirty="0">
                <a:latin typeface="微软雅黑" panose="020B0503020204020204" pitchFamily="34" charset="-122"/>
                <a:cs typeface="微软雅黑" panose="020B0503020204020204" pitchFamily="34" charset="-122"/>
              </a:rPr>
              <a:t>吐</a:t>
            </a:r>
            <a:r>
              <a:rPr sz="1050" spc="-176" dirty="0">
                <a:latin typeface="微软雅黑" panose="020B0503020204020204" pitchFamily="34" charset="-122"/>
                <a:cs typeface="微软雅黑" panose="020B0503020204020204" pitchFamily="34" charset="-122"/>
              </a:rPr>
              <a:t> </a:t>
            </a:r>
            <a:r>
              <a:rPr sz="1050" spc="143" dirty="0">
                <a:latin typeface="微软雅黑" panose="020B0503020204020204" pitchFamily="34" charset="-122"/>
                <a:cs typeface="微软雅黑" panose="020B0503020204020204" pitchFamily="34" charset="-122"/>
              </a:rPr>
              <a:t>可</a:t>
            </a:r>
            <a:r>
              <a:rPr sz="1050" dirty="0">
                <a:latin typeface="微软雅黑" panose="020B0503020204020204" pitchFamily="34" charset="-122"/>
                <a:cs typeface="微软雅黑" panose="020B0503020204020204" pitchFamily="34" charset="-122"/>
              </a:rPr>
              <a:t>达</a:t>
            </a:r>
            <a:r>
              <a:rPr sz="1050" spc="-169" dirty="0">
                <a:latin typeface="微软雅黑" panose="020B0503020204020204" pitchFamily="34" charset="-122"/>
                <a:cs typeface="微软雅黑" panose="020B0503020204020204" pitchFamily="34" charset="-122"/>
              </a:rPr>
              <a:t> </a:t>
            </a:r>
            <a:r>
              <a:rPr sz="1050" spc="-8" dirty="0">
                <a:latin typeface="微软雅黑" panose="020B0503020204020204" pitchFamily="34" charset="-122"/>
                <a:cs typeface="微软雅黑" panose="020B0503020204020204" pitchFamily="34" charset="-122"/>
              </a:rPr>
              <a:t>1</a:t>
            </a:r>
            <a:r>
              <a:rPr sz="1050" dirty="0">
                <a:latin typeface="微软雅黑" panose="020B0503020204020204" pitchFamily="34" charset="-122"/>
                <a:cs typeface="微软雅黑" panose="020B0503020204020204" pitchFamily="34" charset="-122"/>
              </a:rPr>
              <a:t>Gbps+</a:t>
            </a:r>
            <a:r>
              <a:rPr sz="1050" spc="-176"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a:t>
            </a:r>
            <a:r>
              <a:rPr sz="1050" spc="-176"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承</a:t>
            </a:r>
            <a:r>
              <a:rPr sz="1050" spc="-180"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载</a:t>
            </a:r>
            <a:r>
              <a:rPr sz="1050" spc="-169"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大</a:t>
            </a:r>
            <a:r>
              <a:rPr sz="1050" spc="-180"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带 宽内网业务，如</a:t>
            </a:r>
            <a:r>
              <a:rPr sz="1050" spc="-4" dirty="0">
                <a:latin typeface="微软雅黑" panose="020B0503020204020204" pitchFamily="34" charset="-122"/>
                <a:cs typeface="微软雅黑" panose="020B0503020204020204" pitchFamily="34" charset="-122"/>
              </a:rPr>
              <a:t>VR</a:t>
            </a:r>
            <a:r>
              <a:rPr sz="1050" dirty="0">
                <a:latin typeface="微软雅黑" panose="020B0503020204020204" pitchFamily="34" charset="-122"/>
                <a:cs typeface="微软雅黑" panose="020B0503020204020204" pitchFamily="34" charset="-122"/>
              </a:rPr>
              <a:t>业务。</a:t>
            </a:r>
            <a:endParaRPr sz="1050">
              <a:latin typeface="微软雅黑" panose="020B0503020204020204" pitchFamily="34" charset="-122"/>
              <a:cs typeface="微软雅黑" panose="020B0503020204020204" pitchFamily="34" charset="-122"/>
            </a:endParaRPr>
          </a:p>
        </p:txBody>
      </p:sp>
      <p:grpSp>
        <p:nvGrpSpPr>
          <p:cNvPr id="14" name="组合 20"/>
          <p:cNvGrpSpPr/>
          <p:nvPr/>
        </p:nvGrpSpPr>
        <p:grpSpPr bwMode="auto">
          <a:xfrm>
            <a:off x="596" y="114914"/>
            <a:ext cx="521498" cy="379813"/>
            <a:chOff x="0" y="0"/>
            <a:chExt cx="694944" cy="624651"/>
          </a:xfrm>
        </p:grpSpPr>
        <p:sp>
          <p:nvSpPr>
            <p:cNvPr id="15"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p>
          </p:txBody>
        </p:sp>
        <p:sp>
          <p:nvSpPr>
            <p:cNvPr id="16"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nvSpPr>
        <p:spPr bwMode="auto">
          <a:xfrm>
            <a:off x="4181496" y="983680"/>
            <a:ext cx="776385" cy="777159"/>
          </a:xfrm>
          <a:custGeom>
            <a:avLst/>
            <a:gdLst>
              <a:gd name="T0" fmla="*/ 0 w 2342"/>
              <a:gd name="T1" fmla="*/ 0 h 2342"/>
              <a:gd name="T2" fmla="*/ 2342 w 2342"/>
              <a:gd name="T3" fmla="*/ 0 h 2342"/>
              <a:gd name="T4" fmla="*/ 2342 w 2342"/>
              <a:gd name="T5" fmla="*/ 560 h 2342"/>
              <a:gd name="T6" fmla="*/ 2295 w 2342"/>
              <a:gd name="T7" fmla="*/ 560 h 2342"/>
              <a:gd name="T8" fmla="*/ 2295 w 2342"/>
              <a:gd name="T9" fmla="*/ 47 h 2342"/>
              <a:gd name="T10" fmla="*/ 47 w 2342"/>
              <a:gd name="T11" fmla="*/ 47 h 2342"/>
              <a:gd name="T12" fmla="*/ 47 w 2342"/>
              <a:gd name="T13" fmla="*/ 2295 h 2342"/>
              <a:gd name="T14" fmla="*/ 2295 w 2342"/>
              <a:gd name="T15" fmla="*/ 2295 h 2342"/>
              <a:gd name="T16" fmla="*/ 2295 w 2342"/>
              <a:gd name="T17" fmla="*/ 1631 h 2342"/>
              <a:gd name="T18" fmla="*/ 2342 w 2342"/>
              <a:gd name="T19" fmla="*/ 1631 h 2342"/>
              <a:gd name="T20" fmla="*/ 2342 w 2342"/>
              <a:gd name="T21" fmla="*/ 2342 h 2342"/>
              <a:gd name="T22" fmla="*/ 0 w 2342"/>
              <a:gd name="T23" fmla="*/ 2342 h 2342"/>
              <a:gd name="T24" fmla="*/ 0 w 2342"/>
              <a:gd name="T2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2" h="2342">
                <a:moveTo>
                  <a:pt x="0" y="0"/>
                </a:moveTo>
                <a:lnTo>
                  <a:pt x="2342" y="0"/>
                </a:lnTo>
                <a:lnTo>
                  <a:pt x="2342" y="560"/>
                </a:lnTo>
                <a:lnTo>
                  <a:pt x="2295" y="560"/>
                </a:lnTo>
                <a:lnTo>
                  <a:pt x="2295" y="47"/>
                </a:lnTo>
                <a:lnTo>
                  <a:pt x="47" y="47"/>
                </a:lnTo>
                <a:lnTo>
                  <a:pt x="47" y="2295"/>
                </a:lnTo>
                <a:lnTo>
                  <a:pt x="2295" y="2295"/>
                </a:lnTo>
                <a:lnTo>
                  <a:pt x="2295" y="1631"/>
                </a:lnTo>
                <a:lnTo>
                  <a:pt x="2342" y="1631"/>
                </a:lnTo>
                <a:lnTo>
                  <a:pt x="2342" y="2342"/>
                </a:lnTo>
                <a:lnTo>
                  <a:pt x="0" y="2342"/>
                </a:lnTo>
                <a:lnTo>
                  <a:pt x="0" y="0"/>
                </a:lnTo>
                <a:close/>
              </a:path>
            </a:pathLst>
          </a:custGeom>
          <a:solidFill>
            <a:schemeClr val="bg1"/>
          </a:solidFill>
          <a:ln>
            <a:noFill/>
          </a:ln>
        </p:spPr>
        <p:txBody>
          <a:bodyPr vert="horz" wrap="square" lIns="68592" tIns="34296" rIns="68592" bIns="34296" numCol="1" anchor="t" anchorCtr="0" compatLnSpc="1"/>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000000"/>
              </a:solidFill>
              <a:effectLst/>
              <a:uLnTx/>
              <a:uFillTx/>
              <a:latin typeface="Arial" panose="020B0704020202020204"/>
              <a:ea typeface="微软雅黑" panose="020B0503020204020204" pitchFamily="34" charset="-122"/>
              <a:cs typeface="+mn-cs"/>
            </a:endParaRPr>
          </a:p>
        </p:txBody>
      </p:sp>
      <p:sp>
        <p:nvSpPr>
          <p:cNvPr id="5" name="任意多边形 4"/>
          <p:cNvSpPr/>
          <p:nvPr/>
        </p:nvSpPr>
        <p:spPr>
          <a:xfrm>
            <a:off x="1095375" y="890905"/>
            <a:ext cx="6681470" cy="3362960"/>
          </a:xfrm>
          <a:custGeom>
            <a:avLst/>
            <a:gdLst>
              <a:gd name="connsiteX0" fmla="*/ 4610100 w 4610100"/>
              <a:gd name="connsiteY0" fmla="*/ 2349500 h 4483100"/>
              <a:gd name="connsiteX1" fmla="*/ 2082800 w 4610100"/>
              <a:gd name="connsiteY1" fmla="*/ 4483100 h 4483100"/>
              <a:gd name="connsiteX2" fmla="*/ 0 w 4610100"/>
              <a:gd name="connsiteY2" fmla="*/ 2336800 h 4483100"/>
              <a:gd name="connsiteX3" fmla="*/ 2260600 w 4610100"/>
              <a:gd name="connsiteY3" fmla="*/ 0 h 4483100"/>
              <a:gd name="connsiteX4" fmla="*/ 4610100 w 4610100"/>
              <a:gd name="connsiteY4" fmla="*/ 2349500 h 448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00" h="4483100">
                <a:moveTo>
                  <a:pt x="4610100" y="2349500"/>
                </a:moveTo>
                <a:lnTo>
                  <a:pt x="2082800" y="4483100"/>
                </a:lnTo>
                <a:lnTo>
                  <a:pt x="0" y="2336800"/>
                </a:lnTo>
                <a:lnTo>
                  <a:pt x="2260600" y="0"/>
                </a:lnTo>
                <a:lnTo>
                  <a:pt x="4610100" y="234950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p>
            <a:pPr marL="0" marR="0" lvl="0" indent="0" algn="ctr" defTabSz="342900" rtl="0" eaLnBrk="1" fontAlgn="auto" latinLnBrk="0" hangingPunct="1">
              <a:lnSpc>
                <a:spcPct val="100000"/>
              </a:lnSpc>
              <a:spcBef>
                <a:spcPts val="0"/>
              </a:spcBef>
              <a:spcAft>
                <a:spcPts val="0"/>
              </a:spcAft>
              <a:buClrTx/>
              <a:buSzTx/>
              <a:buFontTx/>
              <a:buNone/>
              <a:defRPr/>
            </a:pPr>
            <a:r>
              <a:rPr lang="zh-CN" altLang="en-US" sz="4000" b="1" spc="225"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sym typeface="+mn-ea"/>
              </a:rPr>
              <a:t>智慧园区建设</a:t>
            </a:r>
            <a:r>
              <a:rPr lang="zh-CN" altLang="en-US" sz="4000" b="1" spc="225"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sym typeface="+mn-ea"/>
              </a:rPr>
              <a:t>思路</a:t>
            </a:r>
            <a:r>
              <a:rPr lang="en-US" altLang="zh-CN" sz="4000" b="1" spc="225"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sym typeface="+mn-ea"/>
              </a:rPr>
              <a:t> </a:t>
            </a:r>
            <a:endParaRPr kumimoji="0" lang="en-US" altLang="zh-CN" sz="4000" b="1" i="0" u="none" strike="noStrike" kern="1200" cap="none" spc="225"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Horizontal)">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5419" y="-931325"/>
            <a:ext cx="3376778" cy="6323965"/>
          </a:xfrm>
          <a:prstGeom prst="rect">
            <a:avLst/>
          </a:prstGeom>
          <a:noFill/>
        </p:spPr>
        <p:txBody>
          <a:bodyPr wrap="square" rtlCol="0" anchor="ctr">
            <a:spAutoFit/>
          </a:bodyPr>
          <a:lstStyle/>
          <a:p>
            <a:pPr algn="ctr">
              <a:lnSpc>
                <a:spcPct val="150000"/>
              </a:lnSpc>
            </a:pPr>
            <a:r>
              <a:rPr lang="en-US" altLang="zh-CN" sz="27000" dirty="0">
                <a:latin typeface="微软雅黑" panose="020B0503020204020204" pitchFamily="34" charset="-122"/>
                <a:ea typeface="微软雅黑" panose="020B0503020204020204" pitchFamily="34" charset="-122"/>
              </a:rPr>
              <a:t>1</a:t>
            </a:r>
            <a:endParaRPr lang="en-US" altLang="zh-CN" sz="27000" dirty="0">
              <a:latin typeface="微软雅黑" panose="020B0503020204020204" pitchFamily="34" charset="-122"/>
              <a:ea typeface="微软雅黑" panose="020B0503020204020204" pitchFamily="34" charset="-122"/>
            </a:endParaRPr>
          </a:p>
        </p:txBody>
      </p:sp>
      <p:sp>
        <p:nvSpPr>
          <p:cNvPr id="7" name="椭圆 6"/>
          <p:cNvSpPr/>
          <p:nvPr/>
        </p:nvSpPr>
        <p:spPr>
          <a:xfrm>
            <a:off x="4353831" y="915022"/>
            <a:ext cx="3269822" cy="32698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ea typeface="方正兰亭细黑_GBK" panose="02000000000000000000" pitchFamily="2" charset="-122"/>
            </a:endParaRPr>
          </a:p>
        </p:txBody>
      </p:sp>
      <p:sp>
        <p:nvSpPr>
          <p:cNvPr id="9" name="文本框 8"/>
          <p:cNvSpPr txBox="1"/>
          <p:nvPr/>
        </p:nvSpPr>
        <p:spPr>
          <a:xfrm>
            <a:off x="4702508" y="1486526"/>
            <a:ext cx="2653975" cy="1753235"/>
          </a:xfrm>
          <a:prstGeom prst="rect">
            <a:avLst/>
          </a:prstGeom>
          <a:noFill/>
        </p:spPr>
        <p:txBody>
          <a:bodyPr wrap="square" rtlCol="0">
            <a:spAutoFit/>
          </a:bodyPr>
          <a:lstStyle/>
          <a:p>
            <a:pPr algn="ctr">
              <a:lnSpc>
                <a:spcPct val="150000"/>
              </a:lnSpc>
            </a:pPr>
            <a:r>
              <a:rPr lang="zh-CN" altLang="en-US" sz="3600" b="1" dirty="0" smtClean="0">
                <a:solidFill>
                  <a:srgbClr val="00B0F0"/>
                </a:solidFill>
                <a:latin typeface="微软雅黑" panose="020B0503020204020204" pitchFamily="34" charset="-122"/>
                <a:ea typeface="微软雅黑" panose="020B0503020204020204" pitchFamily="34" charset="-122"/>
              </a:rPr>
              <a:t>一个</a:t>
            </a:r>
            <a:r>
              <a:rPr lang="zh-CN" altLang="en-US" sz="3000" b="1" dirty="0" smtClean="0">
                <a:latin typeface="微软雅黑" panose="020B0503020204020204" pitchFamily="34" charset="-122"/>
                <a:ea typeface="微软雅黑" panose="020B0503020204020204" pitchFamily="34" charset="-122"/>
              </a:rPr>
              <a:t>中心</a:t>
            </a:r>
            <a:endParaRPr lang="en-US" altLang="zh-CN" sz="3000" b="1" dirty="0" smtClean="0">
              <a:latin typeface="微软雅黑" panose="020B0503020204020204" pitchFamily="34" charset="-122"/>
              <a:ea typeface="微软雅黑" panose="020B0503020204020204" pitchFamily="34" charset="-122"/>
            </a:endParaRPr>
          </a:p>
          <a:p>
            <a:pPr algn="just">
              <a:lnSpc>
                <a:spcPct val="150000"/>
              </a:lnSpc>
            </a:pPr>
            <a:r>
              <a:rPr lang="zh-CN" altLang="zh-CN" sz="900" dirty="0">
                <a:latin typeface="微软雅黑" panose="020B0503020204020204" pitchFamily="34" charset="-122"/>
                <a:ea typeface="微软雅黑" panose="020B0503020204020204" pitchFamily="34" charset="-122"/>
                <a:cs typeface="微软雅黑" panose="020B0503020204020204" pitchFamily="34" charset="-122"/>
              </a:rPr>
              <a:t>提供标准化的</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rPr>
              <a:t>SDK</a:t>
            </a:r>
            <a:r>
              <a:rPr lang="zh-CN" altLang="zh-CN" sz="900" dirty="0">
                <a:latin typeface="微软雅黑" panose="020B0503020204020204" pitchFamily="34" charset="-122"/>
                <a:ea typeface="微软雅黑" panose="020B0503020204020204" pitchFamily="34" charset="-122"/>
                <a:cs typeface="微软雅黑" panose="020B0503020204020204" pitchFamily="34" charset="-122"/>
              </a:rPr>
              <a:t>接口，全面</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采集</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能耗</a:t>
            </a:r>
            <a:r>
              <a:rPr lang="zh-CN" altLang="zh-CN" sz="900" dirty="0">
                <a:latin typeface="微软雅黑" panose="020B0503020204020204" pitchFamily="34" charset="-122"/>
                <a:ea typeface="微软雅黑" panose="020B0503020204020204" pitchFamily="34" charset="-122"/>
                <a:cs typeface="微软雅黑" panose="020B0503020204020204" pitchFamily="34" charset="-122"/>
              </a:rPr>
              <a:t>、环保、安防、安全生产等智能系统的运行数据，通过</a:t>
            </a:r>
            <a:r>
              <a:rPr lang="zh-CN" altLang="zh-CN" sz="9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数字指指中心</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实现</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智能</a:t>
            </a:r>
            <a:r>
              <a:rPr lang="zh-CN" altLang="zh-CN" sz="9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统一监管</a:t>
            </a:r>
            <a:r>
              <a:rPr lang="zh-CN" altLang="zh-CN" sz="9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让</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领导</a:t>
            </a:r>
            <a:r>
              <a:rPr lang="zh-CN" altLang="zh-CN" sz="900" dirty="0">
                <a:latin typeface="微软雅黑" panose="020B0503020204020204" pitchFamily="34" charset="-122"/>
                <a:ea typeface="微软雅黑" panose="020B0503020204020204" pitchFamily="34" charset="-122"/>
                <a:cs typeface="微软雅黑" panose="020B0503020204020204" pitchFamily="34" charset="-122"/>
              </a:rPr>
              <a:t>轻松掌</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控</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运营</a:t>
            </a:r>
            <a:r>
              <a:rPr lang="zh-CN" altLang="zh-CN" sz="900" dirty="0">
                <a:latin typeface="微软雅黑" panose="020B0503020204020204" pitchFamily="34" charset="-122"/>
                <a:ea typeface="微软雅黑" panose="020B0503020204020204" pitchFamily="34" charset="-122"/>
                <a:cs typeface="微软雅黑" panose="020B0503020204020204" pitchFamily="34" charset="-122"/>
              </a:rPr>
              <a:t>情况。 </a:t>
            </a:r>
            <a:endParaRPr lang="en-US" altLang="zh-CN" sz="79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29303" y="3326634"/>
            <a:ext cx="388623" cy="388623"/>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5184" y="3326634"/>
            <a:ext cx="388623" cy="388623"/>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1065" y="3330444"/>
            <a:ext cx="388623" cy="388623"/>
          </a:xfrm>
          <a:prstGeom prst="rect">
            <a:avLst/>
          </a:prstGeom>
        </p:spPr>
      </p:pic>
      <p:pic>
        <p:nvPicPr>
          <p:cNvPr id="2" name="图片 1"/>
          <p:cNvPicPr>
            <a:picLocks noChangeAspect="1"/>
          </p:cNvPicPr>
          <p:nvPr/>
        </p:nvPicPr>
        <p:blipFill>
          <a:blip r:embed="rId4" cstate="print"/>
          <a:stretch>
            <a:fillRect/>
          </a:stretch>
        </p:blipFill>
        <p:spPr>
          <a:xfrm>
            <a:off x="2208222" y="2153811"/>
            <a:ext cx="2176480" cy="749880"/>
          </a:xfrm>
          <a:prstGeom prst="rect">
            <a:avLst/>
          </a:prstGeom>
        </p:spPr>
      </p:pic>
      <p:pic>
        <p:nvPicPr>
          <p:cNvPr id="14" name="图片 13"/>
          <p:cNvPicPr/>
          <p:nvPr/>
        </p:nvPicPr>
        <p:blipFill>
          <a:blip r:embed="rId5"/>
          <a:stretch>
            <a:fillRect/>
          </a:stretch>
        </p:blipFill>
        <p:spPr>
          <a:xfrm>
            <a:off x="114550" y="1829429"/>
            <a:ext cx="2241371" cy="1585455"/>
          </a:xfrm>
          <a:prstGeom prst="rect">
            <a:avLst/>
          </a:prstGeom>
          <a:ln>
            <a:noFill/>
          </a:ln>
          <a:effectLst>
            <a:softEdge rad="112500"/>
          </a:effectLst>
        </p:spPr>
      </p:pic>
      <p:pic>
        <p:nvPicPr>
          <p:cNvPr id="4097" name="图片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13"/>
            <a:ext cx="823920" cy="5810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88134" y="921569"/>
            <a:ext cx="3889211" cy="154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spAutoFit/>
          </a:bodyPr>
          <a:lstStyle>
            <a:lvl1pPr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nSpc>
                <a:spcPct val="150000"/>
              </a:lnSpc>
              <a:spcBef>
                <a:spcPts val="600"/>
              </a:spcBef>
              <a:spcAft>
                <a:spcPts val="600"/>
              </a:spcAft>
            </a:pPr>
            <a:r>
              <a:rPr lang="zh-CN" altLang="en-US" sz="1050" dirty="0" smtClean="0">
                <a:ea typeface="微软雅黑" panose="020B0503020204020204" pitchFamily="34" charset="-122"/>
                <a:cs typeface="Raleway Light" charset="0"/>
                <a:sym typeface="Calibri" panose="020F0502020204030204" pitchFamily="34" charset="0"/>
              </a:rPr>
              <a:t>产业园区总</a:t>
            </a:r>
            <a:r>
              <a:rPr lang="zh-CN" altLang="en-US" sz="1050" dirty="0">
                <a:ea typeface="微软雅黑" panose="020B0503020204020204" pitchFamily="34" charset="-122"/>
                <a:cs typeface="Raleway Light" charset="0"/>
                <a:sym typeface="Calibri" panose="020F0502020204030204" pitchFamily="34" charset="0"/>
              </a:rPr>
              <a:t>控</a:t>
            </a:r>
            <a:r>
              <a:rPr lang="zh-CN" altLang="zh-CN" sz="1050" dirty="0">
                <a:ea typeface="微软雅黑" panose="020B0503020204020204" pitchFamily="34" charset="-122"/>
                <a:cs typeface="Raleway Light" charset="0"/>
                <a:sym typeface="Calibri" panose="020F0502020204030204" pitchFamily="34" charset="0"/>
              </a:rPr>
              <a:t>指挥中心</a:t>
            </a:r>
            <a:r>
              <a:rPr lang="zh-CN" altLang="en-US" sz="1050" dirty="0">
                <a:ea typeface="微软雅黑" panose="020B0503020204020204" pitchFamily="34" charset="-122"/>
                <a:cs typeface="Raleway Light" charset="0"/>
                <a:sym typeface="Calibri" panose="020F0502020204030204" pitchFamily="34" charset="0"/>
              </a:rPr>
              <a:t>是以智能监控平台为基础，</a:t>
            </a:r>
            <a:r>
              <a:rPr lang="zh-CN" altLang="en-US" sz="1050" dirty="0" smtClean="0">
                <a:ea typeface="微软雅黑" panose="020B0503020204020204" pitchFamily="34" charset="-122"/>
                <a:cs typeface="Raleway Light" charset="0"/>
                <a:sym typeface="Calibri" panose="020F0502020204030204" pitchFamily="34" charset="0"/>
              </a:rPr>
              <a:t>集成产业园区</a:t>
            </a:r>
            <a:r>
              <a:rPr lang="zh-CN" altLang="en-US" sz="1050" dirty="0" smtClean="0">
                <a:ea typeface="微软雅黑" panose="020B0503020204020204" pitchFamily="34" charset="-122"/>
                <a:cs typeface="Raleway Light" charset="0"/>
              </a:rPr>
              <a:t>智能化</a:t>
            </a:r>
            <a:r>
              <a:rPr lang="zh-CN" altLang="en-US" sz="1050" dirty="0">
                <a:ea typeface="微软雅黑" panose="020B0503020204020204" pitchFamily="34" charset="-122"/>
                <a:cs typeface="Raleway Light" charset="0"/>
              </a:rPr>
              <a:t>系统</a:t>
            </a:r>
            <a:r>
              <a:rPr lang="zh-CN" altLang="zh-CN" sz="1050" dirty="0">
                <a:ea typeface="微软雅黑" panose="020B0503020204020204" pitchFamily="34" charset="-122"/>
                <a:cs typeface="Raleway Light" charset="0"/>
              </a:rPr>
              <a:t>，</a:t>
            </a:r>
            <a:r>
              <a:rPr lang="zh-CN" altLang="en-US" sz="1050" dirty="0" smtClean="0">
                <a:ea typeface="微软雅黑" panose="020B0503020204020204" pitchFamily="34" charset="-122"/>
                <a:cs typeface="Raleway Light" charset="0"/>
              </a:rPr>
              <a:t>采集产业园区的</a:t>
            </a:r>
            <a:r>
              <a:rPr lang="zh-CN" altLang="zh-CN" sz="1050" dirty="0">
                <a:ea typeface="微软雅黑" panose="020B0503020204020204" pitchFamily="34" charset="-122"/>
                <a:cs typeface="Raleway Light" charset="0"/>
              </a:rPr>
              <a:t>安全、消防、</a:t>
            </a:r>
            <a:r>
              <a:rPr lang="zh-CN" altLang="en-US" sz="1050" dirty="0">
                <a:ea typeface="微软雅黑" panose="020B0503020204020204" pitchFamily="34" charset="-122"/>
                <a:cs typeface="Raleway Light" charset="0"/>
              </a:rPr>
              <a:t>智能</a:t>
            </a:r>
            <a:r>
              <a:rPr lang="zh-CN" altLang="zh-CN" sz="1050" dirty="0">
                <a:ea typeface="微软雅黑" panose="020B0503020204020204" pitchFamily="34" charset="-122"/>
                <a:cs typeface="Raleway Light" charset="0"/>
              </a:rPr>
              <a:t>建筑设备运行等数据信息，</a:t>
            </a:r>
            <a:r>
              <a:rPr lang="zh-CN" altLang="en-US" sz="1050" dirty="0">
                <a:ea typeface="微软雅黑" panose="020B0503020204020204" pitchFamily="34" charset="-122"/>
                <a:cs typeface="Raleway Light" charset="0"/>
              </a:rPr>
              <a:t>通过</a:t>
            </a:r>
            <a:r>
              <a:rPr lang="zh-CN" altLang="zh-CN" sz="1050" dirty="0">
                <a:ea typeface="微软雅黑" panose="020B0503020204020204" pitchFamily="34" charset="-122"/>
                <a:cs typeface="Raleway Light" charset="0"/>
              </a:rPr>
              <a:t>大屏幕显示</a:t>
            </a:r>
            <a:r>
              <a:rPr lang="zh-CN" altLang="en-US" sz="1050" dirty="0">
                <a:ea typeface="微软雅黑" panose="020B0503020204020204" pitchFamily="34" charset="-122"/>
                <a:cs typeface="Raleway Light" charset="0"/>
              </a:rPr>
              <a:t>，</a:t>
            </a:r>
            <a:r>
              <a:rPr lang="zh-CN" altLang="en-US" sz="1050" dirty="0" smtClean="0">
                <a:ea typeface="微软雅黑" panose="020B0503020204020204" pitchFamily="34" charset="-122"/>
                <a:cs typeface="Raleway Light" charset="0"/>
              </a:rPr>
              <a:t>让产业园区能</a:t>
            </a:r>
            <a:r>
              <a:rPr lang="zh-CN" altLang="zh-CN" sz="1050" b="1" dirty="0">
                <a:solidFill>
                  <a:srgbClr val="FF0000"/>
                </a:solidFill>
                <a:ea typeface="微软雅黑" panose="020B0503020204020204" pitchFamily="34" charset="-122"/>
                <a:cs typeface="Raleway Light" charset="0"/>
              </a:rPr>
              <a:t>实时</a:t>
            </a:r>
            <a:r>
              <a:rPr lang="zh-CN" altLang="en-US" sz="1050" b="1" dirty="0">
                <a:solidFill>
                  <a:srgbClr val="FF0000"/>
                </a:solidFill>
                <a:ea typeface="微软雅黑" panose="020B0503020204020204" pitchFamily="34" charset="-122"/>
                <a:cs typeface="Raleway Light" charset="0"/>
              </a:rPr>
              <a:t>掌控水、电、气、热等能耗，机电设备运行，安全防范、消防</a:t>
            </a:r>
            <a:r>
              <a:rPr lang="zh-CN" altLang="en-US" sz="1050" dirty="0">
                <a:ea typeface="微软雅黑" panose="020B0503020204020204" pitchFamily="34" charset="-122"/>
                <a:cs typeface="Raleway Light" charset="0"/>
              </a:rPr>
              <a:t>等信息</a:t>
            </a:r>
            <a:r>
              <a:rPr lang="zh-CN" altLang="zh-CN" sz="1050" dirty="0">
                <a:ea typeface="微软雅黑" panose="020B0503020204020204" pitchFamily="34" charset="-122"/>
                <a:cs typeface="Raleway Light" charset="0"/>
              </a:rPr>
              <a:t>，</a:t>
            </a:r>
            <a:r>
              <a:rPr lang="zh-CN" altLang="en-US" sz="1050" dirty="0">
                <a:ea typeface="微软雅黑" panose="020B0503020204020204" pitchFamily="34" charset="-122"/>
                <a:cs typeface="Raleway Light" charset="0"/>
              </a:rPr>
              <a:t>并可通过</a:t>
            </a:r>
            <a:r>
              <a:rPr lang="zh-CN" altLang="zh-CN" sz="1050" dirty="0">
                <a:ea typeface="微软雅黑" panose="020B0503020204020204" pitchFamily="34" charset="-122"/>
                <a:cs typeface="Raleway Light" charset="0"/>
              </a:rPr>
              <a:t>视频通</a:t>
            </a:r>
            <a:r>
              <a:rPr lang="zh-CN" altLang="en-US" sz="1050" dirty="0">
                <a:ea typeface="微软雅黑" panose="020B0503020204020204" pitchFamily="34" charset="-122"/>
                <a:cs typeface="Raleway Light" charset="0"/>
              </a:rPr>
              <a:t>信</a:t>
            </a:r>
            <a:r>
              <a:rPr lang="zh-CN" altLang="zh-CN" sz="1050" dirty="0">
                <a:ea typeface="微软雅黑" panose="020B0503020204020204" pitchFamily="34" charset="-122"/>
                <a:cs typeface="Raleway Light" charset="0"/>
              </a:rPr>
              <a:t>、无线、有线、数据等多重通信手段</a:t>
            </a:r>
            <a:r>
              <a:rPr lang="zh-CN" altLang="en-US" sz="1050" dirty="0">
                <a:ea typeface="微软雅黑" panose="020B0503020204020204" pitchFamily="34" charset="-122"/>
                <a:cs typeface="Raleway Light" charset="0"/>
              </a:rPr>
              <a:t>实现</a:t>
            </a:r>
            <a:r>
              <a:rPr lang="zh-CN" altLang="en-US" sz="1050" b="1" dirty="0">
                <a:solidFill>
                  <a:srgbClr val="FF0000"/>
                </a:solidFill>
                <a:ea typeface="微软雅黑" panose="020B0503020204020204" pitchFamily="34" charset="-122"/>
                <a:cs typeface="Raleway Light" charset="0"/>
              </a:rPr>
              <a:t>应急指挥调</a:t>
            </a:r>
            <a:r>
              <a:rPr lang="zh-CN" altLang="zh-CN" sz="1050" b="1" dirty="0">
                <a:solidFill>
                  <a:srgbClr val="FF0000"/>
                </a:solidFill>
                <a:ea typeface="微软雅黑" panose="020B0503020204020204" pitchFamily="34" charset="-122"/>
                <a:cs typeface="Raleway Light" charset="0"/>
              </a:rPr>
              <a:t>度</a:t>
            </a:r>
            <a:r>
              <a:rPr lang="zh-CN" altLang="en-US" sz="1050" b="1" dirty="0">
                <a:solidFill>
                  <a:srgbClr val="FF0000"/>
                </a:solidFill>
                <a:ea typeface="微软雅黑" panose="020B0503020204020204" pitchFamily="34" charset="-122"/>
                <a:cs typeface="Raleway Light" charset="0"/>
              </a:rPr>
              <a:t>，</a:t>
            </a:r>
            <a:r>
              <a:rPr lang="zh-CN" altLang="en-US" sz="1050" b="1" dirty="0" smtClean="0">
                <a:solidFill>
                  <a:srgbClr val="FF0000"/>
                </a:solidFill>
                <a:ea typeface="微软雅黑" panose="020B0503020204020204" pitchFamily="34" charset="-122"/>
                <a:cs typeface="Raleway Light" charset="0"/>
              </a:rPr>
              <a:t>确保产业园区安全生产</a:t>
            </a:r>
            <a:r>
              <a:rPr lang="zh-CN" altLang="en-US" sz="1050" b="1" dirty="0">
                <a:solidFill>
                  <a:srgbClr val="FF0000"/>
                </a:solidFill>
                <a:ea typeface="微软雅黑" panose="020B0503020204020204" pitchFamily="34" charset="-122"/>
                <a:cs typeface="Raleway Light" charset="0"/>
              </a:rPr>
              <a:t>环境</a:t>
            </a:r>
            <a:r>
              <a:rPr lang="zh-CN" altLang="zh-CN" sz="1050" dirty="0">
                <a:ea typeface="微软雅黑" panose="020B0503020204020204" pitchFamily="34" charset="-122"/>
                <a:cs typeface="Raleway Light" charset="0"/>
              </a:rPr>
              <a:t>。</a:t>
            </a:r>
            <a:endParaRPr lang="zh-CN" altLang="zh-CN" sz="1050" dirty="0">
              <a:ea typeface="微软雅黑" panose="020B0503020204020204" pitchFamily="34" charset="-122"/>
              <a:cs typeface="Raleway Light" charset="0"/>
            </a:endParaRPr>
          </a:p>
        </p:txBody>
      </p:sp>
      <p:sp>
        <p:nvSpPr>
          <p:cNvPr id="3" name="矩形 1"/>
          <p:cNvSpPr>
            <a:spLocks noChangeArrowheads="1"/>
          </p:cNvSpPr>
          <p:nvPr/>
        </p:nvSpPr>
        <p:spPr bwMode="auto">
          <a:xfrm>
            <a:off x="1401378" y="4446445"/>
            <a:ext cx="15544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200">
                <a:ea typeface="微软雅黑" panose="020B0503020204020204" pitchFamily="34" charset="-122"/>
                <a:cs typeface="Raleway Light" charset="0"/>
              </a:rPr>
              <a:t>总控指挥中心示例图</a:t>
            </a:r>
            <a:endParaRPr lang="zh-CN" altLang="en-US" sz="1200">
              <a:ea typeface="微软雅黑" panose="020B0503020204020204" pitchFamily="34" charset="-122"/>
              <a:cs typeface="Raleway Light" charset="0"/>
            </a:endParaRPr>
          </a:p>
        </p:txBody>
      </p:sp>
      <p:grpSp>
        <p:nvGrpSpPr>
          <p:cNvPr id="4" name="组 1"/>
          <p:cNvGrpSpPr/>
          <p:nvPr/>
        </p:nvGrpSpPr>
        <p:grpSpPr bwMode="auto">
          <a:xfrm>
            <a:off x="4141030" y="825723"/>
            <a:ext cx="4393444" cy="4173875"/>
            <a:chOff x="5137275" y="432984"/>
            <a:chExt cx="6932806" cy="6585863"/>
          </a:xfrm>
        </p:grpSpPr>
        <p:cxnSp>
          <p:nvCxnSpPr>
            <p:cNvPr id="5" name="直接连接符 4"/>
            <p:cNvCxnSpPr/>
            <p:nvPr/>
          </p:nvCxnSpPr>
          <p:spPr>
            <a:xfrm>
              <a:off x="9795589" y="1910115"/>
              <a:ext cx="2274492" cy="1849"/>
            </a:xfrm>
            <a:prstGeom prst="line">
              <a:avLst/>
            </a:prstGeom>
            <a:noFill/>
            <a:ln w="12700" cap="flat">
              <a:solidFill>
                <a:schemeClr val="bg1">
                  <a:lumMod val="95000"/>
                  <a:alpha val="52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6" name="直接连接符 5"/>
            <p:cNvCxnSpPr/>
            <p:nvPr/>
          </p:nvCxnSpPr>
          <p:spPr>
            <a:xfrm>
              <a:off x="9795588" y="1972630"/>
              <a:ext cx="2274492" cy="1849"/>
            </a:xfrm>
            <a:prstGeom prst="line">
              <a:avLst/>
            </a:prstGeom>
            <a:noFill/>
            <a:ln w="12700" cap="flat">
              <a:solidFill>
                <a:schemeClr val="bg1">
                  <a:lumMod val="95000"/>
                  <a:alpha val="52000"/>
                </a:schemeClr>
              </a:solidFill>
              <a:prstDash val="solid"/>
              <a:miter lim="400000"/>
            </a:ln>
            <a:effectLst/>
            <a:sp3d/>
          </p:spPr>
          <p:style>
            <a:lnRef idx="0">
              <a:scrgbClr r="0" g="0" b="0"/>
            </a:lnRef>
            <a:fillRef idx="0">
              <a:scrgbClr r="0" g="0" b="0"/>
            </a:fillRef>
            <a:effectRef idx="0">
              <a:scrgbClr r="0" g="0" b="0"/>
            </a:effectRef>
            <a:fontRef idx="none"/>
          </p:style>
        </p:cxnSp>
        <p:pic>
          <p:nvPicPr>
            <p:cNvPr id="7"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31937" y="2319208"/>
              <a:ext cx="4052952" cy="215453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
          <p:nvSpPr>
            <p:cNvPr id="8" name="矩形 13"/>
            <p:cNvSpPr>
              <a:spLocks noChangeArrowheads="1"/>
            </p:cNvSpPr>
            <p:nvPr/>
          </p:nvSpPr>
          <p:spPr bwMode="auto">
            <a:xfrm>
              <a:off x="10820739" y="2622704"/>
              <a:ext cx="361903" cy="189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200">
                  <a:ea typeface="微软雅黑" panose="020B0503020204020204" pitchFamily="34" charset="-122"/>
                  <a:cs typeface="Raleway Light" charset="0"/>
                  <a:sym typeface="Calibri" panose="020F0502020204030204" pitchFamily="34" charset="0"/>
                </a:rPr>
                <a:t>智能监控平台</a:t>
              </a:r>
              <a:endParaRPr lang="zh-CN" altLang="en-US" sz="1200">
                <a:ea typeface="微软雅黑" panose="020B0503020204020204" pitchFamily="34" charset="-122"/>
                <a:cs typeface="Raleway Light" charset="0"/>
              </a:endParaRPr>
            </a:p>
          </p:txBody>
        </p:sp>
        <p:pic>
          <p:nvPicPr>
            <p:cNvPr id="9"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5209" y="432984"/>
              <a:ext cx="2044434" cy="1115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0" name="矩形 4"/>
            <p:cNvSpPr>
              <a:spLocks noChangeArrowheads="1"/>
            </p:cNvSpPr>
            <p:nvPr/>
          </p:nvSpPr>
          <p:spPr bwMode="auto">
            <a:xfrm>
              <a:off x="5877748" y="1616312"/>
              <a:ext cx="1578563" cy="362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lang="zh-CN" altLang="zh-CN" sz="900">
                  <a:ea typeface="Raleway Light" charset="0"/>
                  <a:cs typeface="Raleway Light" charset="0"/>
                </a:rPr>
                <a:t>实时视频</a:t>
              </a:r>
              <a:r>
                <a:rPr lang="zh-CN" altLang="en-US" sz="900">
                  <a:ea typeface="Raleway Light" charset="0"/>
                  <a:cs typeface="Raleway Light" charset="0"/>
                </a:rPr>
                <a:t>示例图</a:t>
              </a:r>
              <a:endParaRPr lang="zh-CN" altLang="zh-CN" sz="900">
                <a:ea typeface="Raleway Light" charset="0"/>
                <a:cs typeface="Raleway Light" charset="0"/>
              </a:endParaRPr>
            </a:p>
          </p:txBody>
        </p:sp>
        <p:pic>
          <p:nvPicPr>
            <p:cNvPr id="11" name="图片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7885" y="433777"/>
              <a:ext cx="2038085" cy="11150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2" name="矩形 5"/>
            <p:cNvSpPr>
              <a:spLocks noChangeArrowheads="1"/>
            </p:cNvSpPr>
            <p:nvPr/>
          </p:nvSpPr>
          <p:spPr bwMode="auto">
            <a:xfrm flipH="1">
              <a:off x="10188835" y="1691248"/>
              <a:ext cx="1701579" cy="362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lang="zh-CN" altLang="zh-CN" sz="900">
                  <a:ea typeface="Raleway Light" charset="0"/>
                  <a:cs typeface="Raleway Light" charset="0"/>
                </a:rPr>
                <a:t>周界报警</a:t>
              </a:r>
              <a:r>
                <a:rPr lang="zh-CN" altLang="en-US" sz="900">
                  <a:ea typeface="Raleway Light" charset="0"/>
                  <a:cs typeface="Raleway Light" charset="0"/>
                </a:rPr>
                <a:t>示例图</a:t>
              </a:r>
              <a:endParaRPr lang="zh-CN" altLang="zh-CN" sz="900">
                <a:ea typeface="Raleway Light" charset="0"/>
                <a:cs typeface="Raleway Light" charset="0"/>
              </a:endParaRPr>
            </a:p>
          </p:txBody>
        </p:sp>
        <p:pic>
          <p:nvPicPr>
            <p:cNvPr id="13" name="图片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1388" y="432985"/>
              <a:ext cx="2051577" cy="1122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4" name="矩形 6"/>
            <p:cNvSpPr>
              <a:spLocks noChangeArrowheads="1"/>
            </p:cNvSpPr>
            <p:nvPr/>
          </p:nvSpPr>
          <p:spPr bwMode="auto">
            <a:xfrm>
              <a:off x="8115831" y="1605993"/>
              <a:ext cx="1642822" cy="362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lang="zh-CN" altLang="zh-CN" sz="900">
                  <a:ea typeface="Raleway Light" charset="0"/>
                  <a:cs typeface="Raleway Light" charset="0"/>
                </a:rPr>
                <a:t>室内报警</a:t>
              </a:r>
              <a:r>
                <a:rPr lang="zh-CN" altLang="en-US" sz="900">
                  <a:ea typeface="Raleway Light" charset="0"/>
                  <a:cs typeface="Raleway Light" charset="0"/>
                </a:rPr>
                <a:t>示例图</a:t>
              </a:r>
              <a:endParaRPr lang="zh-CN" altLang="zh-CN" sz="900">
                <a:ea typeface="Raleway Light" charset="0"/>
                <a:cs typeface="Raleway Light" charset="0"/>
              </a:endParaRPr>
            </a:p>
          </p:txBody>
        </p:sp>
        <p:cxnSp>
          <p:nvCxnSpPr>
            <p:cNvPr id="15" name="直接箭头连接符 14"/>
            <p:cNvCxnSpPr>
              <a:cxnSpLocks noChangeShapeType="1"/>
              <a:stCxn id="7" idx="0"/>
            </p:cNvCxnSpPr>
            <p:nvPr/>
          </p:nvCxnSpPr>
          <p:spPr bwMode="auto">
            <a:xfrm flipH="1" flipV="1">
              <a:off x="7497013" y="1704712"/>
              <a:ext cx="1161400" cy="614496"/>
            </a:xfrm>
            <a:prstGeom prst="straightConnector1">
              <a:avLst/>
            </a:prstGeom>
            <a:noFill/>
            <a:ln w="25400">
              <a:solidFill>
                <a:schemeClr val="accent1"/>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直接箭头连接符 15"/>
            <p:cNvCxnSpPr>
              <a:cxnSpLocks noChangeShapeType="1"/>
              <a:stCxn id="7" idx="0"/>
            </p:cNvCxnSpPr>
            <p:nvPr/>
          </p:nvCxnSpPr>
          <p:spPr bwMode="auto">
            <a:xfrm flipV="1">
              <a:off x="8658413" y="1705806"/>
              <a:ext cx="1357635" cy="613402"/>
            </a:xfrm>
            <a:prstGeom prst="straightConnector1">
              <a:avLst/>
            </a:prstGeom>
            <a:noFill/>
            <a:ln w="25400">
              <a:solidFill>
                <a:schemeClr val="accent1"/>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7" name="直接箭头连接符 16"/>
            <p:cNvCxnSpPr>
              <a:cxnSpLocks noChangeShapeType="1"/>
              <a:stCxn id="7" idx="0"/>
              <a:endCxn id="14" idx="2"/>
            </p:cNvCxnSpPr>
            <p:nvPr/>
          </p:nvCxnSpPr>
          <p:spPr bwMode="auto">
            <a:xfrm flipV="1">
              <a:off x="8659415" y="1968525"/>
              <a:ext cx="278562" cy="350683"/>
            </a:xfrm>
            <a:prstGeom prst="straightConnector1">
              <a:avLst/>
            </a:prstGeom>
            <a:noFill/>
            <a:ln w="25400">
              <a:solidFill>
                <a:schemeClr val="accent1"/>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8" name="图片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1400" y="5213118"/>
              <a:ext cx="2149989" cy="11761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9" name="矩形 9"/>
            <p:cNvSpPr>
              <a:spLocks noChangeArrowheads="1"/>
            </p:cNvSpPr>
            <p:nvPr/>
          </p:nvSpPr>
          <p:spPr bwMode="auto">
            <a:xfrm>
              <a:off x="5877748" y="6437715"/>
              <a:ext cx="1657134" cy="58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lang="zh-CN" altLang="en-US" sz="900">
                  <a:ea typeface="Raleway Light" charset="0"/>
                  <a:cs typeface="Raleway Light" charset="0"/>
                </a:rPr>
                <a:t>机房</a:t>
              </a:r>
              <a:r>
                <a:rPr lang="zh-CN" altLang="zh-CN" sz="900">
                  <a:ea typeface="Raleway Light" charset="0"/>
                  <a:cs typeface="Raleway Light" charset="0"/>
                </a:rPr>
                <a:t>实时</a:t>
              </a:r>
              <a:r>
                <a:rPr lang="zh-CN" altLang="en-US" sz="900">
                  <a:ea typeface="Raleway Light" charset="0"/>
                  <a:cs typeface="Raleway Light" charset="0"/>
                </a:rPr>
                <a:t>监测示例图</a:t>
              </a:r>
              <a:endParaRPr lang="zh-CN" altLang="en-US" sz="900">
                <a:ea typeface="Raleway Light" charset="0"/>
                <a:cs typeface="Raleway Light" charset="0"/>
              </a:endParaRPr>
            </a:p>
          </p:txBody>
        </p:sp>
        <p:pic>
          <p:nvPicPr>
            <p:cNvPr id="20" name="图片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8373" y="5213118"/>
              <a:ext cx="1985704" cy="1173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21" name="文本框 12"/>
            <p:cNvSpPr txBox="1">
              <a:spLocks noChangeArrowheads="1"/>
            </p:cNvSpPr>
            <p:nvPr/>
          </p:nvSpPr>
          <p:spPr bwMode="auto">
            <a:xfrm>
              <a:off x="8012657" y="6437715"/>
              <a:ext cx="1569040" cy="58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lang="zh-CN" altLang="en-US" sz="900">
                  <a:ea typeface="Raleway Light" charset="0"/>
                  <a:cs typeface="Raleway Light" charset="0"/>
                </a:rPr>
                <a:t>能耗实时监测示例图</a:t>
              </a:r>
              <a:endParaRPr lang="zh-CN" altLang="en-US" sz="900">
                <a:ea typeface="Raleway Light" charset="0"/>
                <a:cs typeface="Raleway Light" charset="0"/>
              </a:endParaRPr>
            </a:p>
          </p:txBody>
        </p:sp>
        <p:pic>
          <p:nvPicPr>
            <p:cNvPr id="22" name="图片 4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05505" y="5213118"/>
              <a:ext cx="2146814" cy="1173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23" name="文本框 12"/>
            <p:cNvSpPr txBox="1">
              <a:spLocks noChangeArrowheads="1"/>
            </p:cNvSpPr>
            <p:nvPr/>
          </p:nvSpPr>
          <p:spPr bwMode="auto">
            <a:xfrm>
              <a:off x="10321376" y="6437715"/>
              <a:ext cx="1569040" cy="58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lang="zh-CN" altLang="en-US" sz="900">
                  <a:ea typeface="Raleway Light" charset="0"/>
                  <a:cs typeface="Raleway Light" charset="0"/>
                </a:rPr>
                <a:t>智能照明控制示例图</a:t>
              </a:r>
              <a:endParaRPr lang="zh-CN" altLang="en-US" sz="900">
                <a:ea typeface="Raleway Light" charset="0"/>
                <a:cs typeface="Raleway Light" charset="0"/>
              </a:endParaRPr>
            </a:p>
          </p:txBody>
        </p:sp>
        <p:cxnSp>
          <p:nvCxnSpPr>
            <p:cNvPr id="24" name="直接箭头连接符 23"/>
            <p:cNvCxnSpPr>
              <a:cxnSpLocks noChangeShapeType="1"/>
              <a:stCxn id="7" idx="2"/>
            </p:cNvCxnSpPr>
            <p:nvPr/>
          </p:nvCxnSpPr>
          <p:spPr bwMode="auto">
            <a:xfrm flipH="1">
              <a:off x="7050983" y="4473744"/>
              <a:ext cx="1607430" cy="615869"/>
            </a:xfrm>
            <a:prstGeom prst="straightConnector1">
              <a:avLst/>
            </a:prstGeom>
            <a:noFill/>
            <a:ln w="25400">
              <a:solidFill>
                <a:schemeClr val="accent1"/>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5" name="直接箭头连接符 24"/>
            <p:cNvCxnSpPr>
              <a:cxnSpLocks noChangeShapeType="1"/>
              <a:stCxn id="7" idx="2"/>
            </p:cNvCxnSpPr>
            <p:nvPr/>
          </p:nvCxnSpPr>
          <p:spPr bwMode="auto">
            <a:xfrm>
              <a:off x="8658413" y="4473744"/>
              <a:ext cx="2482231" cy="615869"/>
            </a:xfrm>
            <a:prstGeom prst="straightConnector1">
              <a:avLst/>
            </a:prstGeom>
            <a:noFill/>
            <a:ln w="25400">
              <a:solidFill>
                <a:schemeClr val="accent1"/>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6" name="直接箭头连接符 25"/>
            <p:cNvCxnSpPr>
              <a:cxnSpLocks noChangeShapeType="1"/>
              <a:stCxn id="7" idx="2"/>
              <a:endCxn id="20" idx="0"/>
            </p:cNvCxnSpPr>
            <p:nvPr/>
          </p:nvCxnSpPr>
          <p:spPr bwMode="auto">
            <a:xfrm>
              <a:off x="8658413" y="4473744"/>
              <a:ext cx="182812" cy="739374"/>
            </a:xfrm>
            <a:prstGeom prst="straightConnector1">
              <a:avLst/>
            </a:prstGeom>
            <a:noFill/>
            <a:ln w="25400">
              <a:solidFill>
                <a:schemeClr val="accent1"/>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 name="直接箭头连接符 26"/>
            <p:cNvCxnSpPr>
              <a:cxnSpLocks noChangeShapeType="1"/>
            </p:cNvCxnSpPr>
            <p:nvPr/>
          </p:nvCxnSpPr>
          <p:spPr bwMode="auto">
            <a:xfrm flipV="1">
              <a:off x="5137275" y="3708115"/>
              <a:ext cx="1657428" cy="968499"/>
            </a:xfrm>
            <a:prstGeom prst="straightConnector1">
              <a:avLst/>
            </a:prstGeom>
            <a:noFill/>
            <a:ln w="25400">
              <a:solidFill>
                <a:schemeClr val="accent1"/>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pic>
        <p:nvPicPr>
          <p:cNvPr id="28" name="图片 27"/>
          <p:cNvPicPr>
            <a:picLocks noChangeAspect="1"/>
          </p:cNvPicPr>
          <p:nvPr/>
        </p:nvPicPr>
        <p:blipFill>
          <a:blip r:embed="rId8"/>
          <a:stretch>
            <a:fillRect/>
          </a:stretch>
        </p:blipFill>
        <p:spPr>
          <a:xfrm>
            <a:off x="395401" y="2703784"/>
            <a:ext cx="3625082" cy="169578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9" name="标题 1"/>
          <p:cNvSpPr txBox="1"/>
          <p:nvPr/>
        </p:nvSpPr>
        <p:spPr>
          <a:xfrm>
            <a:off x="534595" y="95649"/>
            <a:ext cx="3396287" cy="483398"/>
          </a:xfrm>
          <a:prstGeom prst="rect">
            <a:avLst/>
          </a:prstGeom>
        </p:spPr>
        <p:txBody>
          <a:bodyPr lIns="68580" tIns="34290" rIns="68580" bIns="34290">
            <a:normAutofit/>
          </a:bodyPr>
          <a:lstStyle>
            <a:lvl1pPr marL="228600" indent="-228600">
              <a:lnSpc>
                <a:spcPct val="90000"/>
              </a:lnSpc>
              <a:spcBef>
                <a:spcPts val="1000"/>
              </a:spcBef>
              <a:buFont typeface="Arial" panose="020B0704020202020204" pitchFamily="34" charset="0"/>
              <a:buChar char="•"/>
              <a:defRPr sz="2800">
                <a:solidFill>
                  <a:schemeClr val="tx1">
                    <a:lumMod val="65000"/>
                    <a:lumOff val="35000"/>
                  </a:schemeClr>
                </a:solidFill>
                <a:effectLst>
                  <a:outerShdw blurRad="38100" dist="38100" dir="2700000" algn="tl">
                    <a:srgbClr val="000000">
                      <a:alpha val="43137"/>
                    </a:srgbClr>
                  </a:outerShdw>
                  <a:reflection blurRad="6350" stA="60000" endA="900" endPos="58000" dir="5400000" sy="-100000" algn="bl" rotWithShape="0"/>
                </a:effectLst>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704020202020204" pitchFamily="34" charset="0"/>
              <a:buChar char="•"/>
              <a:defRPr sz="2400"/>
            </a:lvl2pPr>
            <a:lvl3pPr marL="1143000" indent="-228600">
              <a:lnSpc>
                <a:spcPct val="90000"/>
              </a:lnSpc>
              <a:spcBef>
                <a:spcPts val="500"/>
              </a:spcBef>
              <a:buFont typeface="Arial" panose="020B0704020202020204" pitchFamily="34" charset="0"/>
              <a:buChar char="•"/>
              <a:defRPr sz="2000"/>
            </a:lvl3pPr>
            <a:lvl4pPr marL="1600200" indent="-228600">
              <a:lnSpc>
                <a:spcPct val="90000"/>
              </a:lnSpc>
              <a:spcBef>
                <a:spcPts val="500"/>
              </a:spcBef>
              <a:buFont typeface="Arial" panose="020B0704020202020204" pitchFamily="34" charset="0"/>
              <a:buChar char="•"/>
            </a:lvl4pPr>
            <a:lvl5pPr marL="2057400" indent="-228600">
              <a:lnSpc>
                <a:spcPct val="90000"/>
              </a:lnSpc>
              <a:spcBef>
                <a:spcPts val="500"/>
              </a:spcBef>
              <a:buFont typeface="Arial" panose="020B0704020202020204" pitchFamily="34" charset="0"/>
              <a:buChar char="•"/>
            </a:lvl5pPr>
            <a:lvl6pPr marL="2514600" indent="-228600">
              <a:lnSpc>
                <a:spcPct val="90000"/>
              </a:lnSpc>
              <a:spcBef>
                <a:spcPts val="500"/>
              </a:spcBef>
              <a:buFont typeface="Arial" panose="020B0704020202020204" pitchFamily="34" charset="0"/>
              <a:buChar char="•"/>
            </a:lvl6pPr>
            <a:lvl7pPr marL="2971800" indent="-228600">
              <a:lnSpc>
                <a:spcPct val="90000"/>
              </a:lnSpc>
              <a:spcBef>
                <a:spcPts val="500"/>
              </a:spcBef>
              <a:buFont typeface="Arial" panose="020B0704020202020204" pitchFamily="34" charset="0"/>
              <a:buChar char="•"/>
            </a:lvl7pPr>
            <a:lvl8pPr marL="3429000" indent="-228600">
              <a:lnSpc>
                <a:spcPct val="90000"/>
              </a:lnSpc>
              <a:spcBef>
                <a:spcPts val="500"/>
              </a:spcBef>
              <a:buFont typeface="Arial" panose="020B0704020202020204" pitchFamily="34" charset="0"/>
              <a:buChar char="•"/>
            </a:lvl8pPr>
            <a:lvl9pPr marL="3886200" indent="-228600">
              <a:lnSpc>
                <a:spcPct val="90000"/>
              </a:lnSpc>
              <a:spcBef>
                <a:spcPts val="500"/>
              </a:spcBef>
              <a:buFont typeface="Arial" panose="020B0704020202020204" pitchFamily="34" charset="0"/>
              <a:buChar char="•"/>
            </a:lvl9pPr>
          </a:lstStyle>
          <a:p>
            <a:pPr>
              <a:defRPr/>
            </a:pPr>
            <a:r>
              <a:rPr lang="zh-CN" altLang="en-US" sz="2250" b="1" dirty="0">
                <a:solidFill>
                  <a:srgbClr val="00B0F0"/>
                </a:solidFill>
              </a:rPr>
              <a:t>一个中心</a:t>
            </a:r>
            <a:r>
              <a:rPr lang="en-US" altLang="zh-CN" sz="2250" dirty="0"/>
              <a:t>•</a:t>
            </a:r>
            <a:r>
              <a:rPr lang="zh-CN" altLang="en-US" sz="2250" dirty="0"/>
              <a:t>监控中心</a:t>
            </a:r>
            <a:endParaRPr lang="zh-CN" altLang="en-US" sz="2250" dirty="0"/>
          </a:p>
        </p:txBody>
      </p:sp>
      <p:grpSp>
        <p:nvGrpSpPr>
          <p:cNvPr id="30" name="组合 20"/>
          <p:cNvGrpSpPr/>
          <p:nvPr/>
        </p:nvGrpSpPr>
        <p:grpSpPr bwMode="auto">
          <a:xfrm>
            <a:off x="596" y="114914"/>
            <a:ext cx="521498" cy="379813"/>
            <a:chOff x="0" y="0"/>
            <a:chExt cx="694944" cy="624651"/>
          </a:xfrm>
        </p:grpSpPr>
        <p:sp>
          <p:nvSpPr>
            <p:cNvPr id="31"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32"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30"/>
          <p:cNvSpPr/>
          <p:nvPr/>
        </p:nvSpPr>
        <p:spPr>
          <a:xfrm>
            <a:off x="147044" y="188733"/>
            <a:ext cx="453037" cy="611391"/>
          </a:xfrm>
          <a:custGeom>
            <a:avLst/>
            <a:gdLst>
              <a:gd name="connsiteX0" fmla="*/ 0 w 2268538"/>
              <a:gd name="connsiteY0" fmla="*/ 0 h 1606550"/>
              <a:gd name="connsiteX1" fmla="*/ 2268538 w 2268538"/>
              <a:gd name="connsiteY1" fmla="*/ 0 h 1606550"/>
              <a:gd name="connsiteX2" fmla="*/ 2268538 w 2268538"/>
              <a:gd name="connsiteY2" fmla="*/ 346075 h 1606550"/>
              <a:gd name="connsiteX3" fmla="*/ 1349375 w 2268538"/>
              <a:gd name="connsiteY3" fmla="*/ 346075 h 1606550"/>
              <a:gd name="connsiteX4" fmla="*/ 1349375 w 2268538"/>
              <a:gd name="connsiteY4" fmla="*/ 1260475 h 1606550"/>
              <a:gd name="connsiteX5" fmla="*/ 2268538 w 2268538"/>
              <a:gd name="connsiteY5" fmla="*/ 1260475 h 1606550"/>
              <a:gd name="connsiteX6" fmla="*/ 2268538 w 2268538"/>
              <a:gd name="connsiteY6" fmla="*/ 1606550 h 1606550"/>
              <a:gd name="connsiteX7" fmla="*/ 0 w 2268538"/>
              <a:gd name="connsiteY7" fmla="*/ 1606550 h 1606550"/>
              <a:gd name="connsiteX0-1" fmla="*/ 1349375 w 2268538"/>
              <a:gd name="connsiteY0-2" fmla="*/ 1260475 h 1606550"/>
              <a:gd name="connsiteX1-3" fmla="*/ 2268538 w 2268538"/>
              <a:gd name="connsiteY1-4" fmla="*/ 1260475 h 1606550"/>
              <a:gd name="connsiteX2-5" fmla="*/ 2268538 w 2268538"/>
              <a:gd name="connsiteY2-6" fmla="*/ 1606550 h 1606550"/>
              <a:gd name="connsiteX3-7" fmla="*/ 0 w 2268538"/>
              <a:gd name="connsiteY3-8" fmla="*/ 1606550 h 1606550"/>
              <a:gd name="connsiteX4-9" fmla="*/ 0 w 2268538"/>
              <a:gd name="connsiteY4-10" fmla="*/ 0 h 1606550"/>
              <a:gd name="connsiteX5-11" fmla="*/ 2268538 w 2268538"/>
              <a:gd name="connsiteY5-12" fmla="*/ 0 h 1606550"/>
              <a:gd name="connsiteX6-13" fmla="*/ 2268538 w 2268538"/>
              <a:gd name="connsiteY6-14" fmla="*/ 346075 h 1606550"/>
              <a:gd name="connsiteX7-15" fmla="*/ 1349375 w 2268538"/>
              <a:gd name="connsiteY7-16" fmla="*/ 346075 h 1606550"/>
              <a:gd name="connsiteX8" fmla="*/ 1440815 w 2268538"/>
              <a:gd name="connsiteY8" fmla="*/ 1351915 h 1606550"/>
              <a:gd name="connsiteX0-17" fmla="*/ 1349375 w 2268538"/>
              <a:gd name="connsiteY0-18" fmla="*/ 1260475 h 1606550"/>
              <a:gd name="connsiteX1-19" fmla="*/ 2268538 w 2268538"/>
              <a:gd name="connsiteY1-20" fmla="*/ 1260475 h 1606550"/>
              <a:gd name="connsiteX2-21" fmla="*/ 2268538 w 2268538"/>
              <a:gd name="connsiteY2-22" fmla="*/ 1606550 h 1606550"/>
              <a:gd name="connsiteX3-23" fmla="*/ 0 w 2268538"/>
              <a:gd name="connsiteY3-24" fmla="*/ 1606550 h 1606550"/>
              <a:gd name="connsiteX4-25" fmla="*/ 0 w 2268538"/>
              <a:gd name="connsiteY4-26" fmla="*/ 0 h 1606550"/>
              <a:gd name="connsiteX5-27" fmla="*/ 2268538 w 2268538"/>
              <a:gd name="connsiteY5-28" fmla="*/ 0 h 1606550"/>
              <a:gd name="connsiteX6-29" fmla="*/ 2268538 w 2268538"/>
              <a:gd name="connsiteY6-30" fmla="*/ 346075 h 1606550"/>
              <a:gd name="connsiteX7-31" fmla="*/ 1349375 w 2268538"/>
              <a:gd name="connsiteY7-32" fmla="*/ 346075 h 1606550"/>
              <a:gd name="connsiteX8-33" fmla="*/ 1440815 w 2268538"/>
              <a:gd name="connsiteY8-34" fmla="*/ 1351915 h 1606550"/>
              <a:gd name="connsiteX9" fmla="*/ 1349375 w 2268538"/>
              <a:gd name="connsiteY9" fmla="*/ 1260475 h 1606550"/>
              <a:gd name="connsiteX0-35" fmla="*/ 1349375 w 2268538"/>
              <a:gd name="connsiteY0-36" fmla="*/ 1260475 h 1606550"/>
              <a:gd name="connsiteX1-37" fmla="*/ 2268538 w 2268538"/>
              <a:gd name="connsiteY1-38" fmla="*/ 1260475 h 1606550"/>
              <a:gd name="connsiteX2-39" fmla="*/ 2268538 w 2268538"/>
              <a:gd name="connsiteY2-40" fmla="*/ 1606550 h 1606550"/>
              <a:gd name="connsiteX3-41" fmla="*/ 0 w 2268538"/>
              <a:gd name="connsiteY3-42" fmla="*/ 1606550 h 1606550"/>
              <a:gd name="connsiteX4-43" fmla="*/ 0 w 2268538"/>
              <a:gd name="connsiteY4-44" fmla="*/ 0 h 1606550"/>
              <a:gd name="connsiteX5-45" fmla="*/ 2268538 w 2268538"/>
              <a:gd name="connsiteY5-46" fmla="*/ 0 h 1606550"/>
              <a:gd name="connsiteX6-47" fmla="*/ 2268538 w 2268538"/>
              <a:gd name="connsiteY6-48" fmla="*/ 346075 h 1606550"/>
              <a:gd name="connsiteX7-49" fmla="*/ 1440815 w 2268538"/>
              <a:gd name="connsiteY7-50" fmla="*/ 1351915 h 1606550"/>
              <a:gd name="connsiteX8-51" fmla="*/ 1349375 w 2268538"/>
              <a:gd name="connsiteY8-52" fmla="*/ 1260475 h 1606550"/>
              <a:gd name="connsiteX0-53" fmla="*/ 1349375 w 2268538"/>
              <a:gd name="connsiteY0-54" fmla="*/ 1260475 h 1606550"/>
              <a:gd name="connsiteX1-55" fmla="*/ 2268538 w 2268538"/>
              <a:gd name="connsiteY1-56" fmla="*/ 1260475 h 1606550"/>
              <a:gd name="connsiteX2-57" fmla="*/ 2268538 w 2268538"/>
              <a:gd name="connsiteY2-58" fmla="*/ 1606550 h 1606550"/>
              <a:gd name="connsiteX3-59" fmla="*/ 0 w 2268538"/>
              <a:gd name="connsiteY3-60" fmla="*/ 1606550 h 1606550"/>
              <a:gd name="connsiteX4-61" fmla="*/ 0 w 2268538"/>
              <a:gd name="connsiteY4-62" fmla="*/ 0 h 1606550"/>
              <a:gd name="connsiteX5-63" fmla="*/ 2268538 w 2268538"/>
              <a:gd name="connsiteY5-64" fmla="*/ 0 h 1606550"/>
              <a:gd name="connsiteX6-65" fmla="*/ 2268538 w 2268538"/>
              <a:gd name="connsiteY6-66" fmla="*/ 346075 h 1606550"/>
              <a:gd name="connsiteX7-67" fmla="*/ 1349375 w 2268538"/>
              <a:gd name="connsiteY7-68" fmla="*/ 1260475 h 1606550"/>
              <a:gd name="connsiteX0-69" fmla="*/ 2268538 w 2268538"/>
              <a:gd name="connsiteY0-70" fmla="*/ 346075 h 1606550"/>
              <a:gd name="connsiteX1-71" fmla="*/ 2268538 w 2268538"/>
              <a:gd name="connsiteY1-72" fmla="*/ 1260475 h 1606550"/>
              <a:gd name="connsiteX2-73" fmla="*/ 2268538 w 2268538"/>
              <a:gd name="connsiteY2-74" fmla="*/ 1606550 h 1606550"/>
              <a:gd name="connsiteX3-75" fmla="*/ 0 w 2268538"/>
              <a:gd name="connsiteY3-76" fmla="*/ 1606550 h 1606550"/>
              <a:gd name="connsiteX4-77" fmla="*/ 0 w 2268538"/>
              <a:gd name="connsiteY4-78" fmla="*/ 0 h 1606550"/>
              <a:gd name="connsiteX5-79" fmla="*/ 2268538 w 2268538"/>
              <a:gd name="connsiteY5-80" fmla="*/ 0 h 1606550"/>
              <a:gd name="connsiteX6-81" fmla="*/ 2268538 w 2268538"/>
              <a:gd name="connsiteY6-82" fmla="*/ 346075 h 1606550"/>
              <a:gd name="connsiteX0-83" fmla="*/ 2268538 w 2359978"/>
              <a:gd name="connsiteY0-84" fmla="*/ 1260475 h 1606550"/>
              <a:gd name="connsiteX1-85" fmla="*/ 2268538 w 2359978"/>
              <a:gd name="connsiteY1-86" fmla="*/ 1606550 h 1606550"/>
              <a:gd name="connsiteX2-87" fmla="*/ 0 w 2359978"/>
              <a:gd name="connsiteY2-88" fmla="*/ 1606550 h 1606550"/>
              <a:gd name="connsiteX3-89" fmla="*/ 0 w 2359978"/>
              <a:gd name="connsiteY3-90" fmla="*/ 0 h 1606550"/>
              <a:gd name="connsiteX4-91" fmla="*/ 2268538 w 2359978"/>
              <a:gd name="connsiteY4-92" fmla="*/ 0 h 1606550"/>
              <a:gd name="connsiteX5-93" fmla="*/ 2359978 w 2359978"/>
              <a:gd name="connsiteY5-94" fmla="*/ 437515 h 1606550"/>
              <a:gd name="connsiteX0-95" fmla="*/ 2268538 w 2271078"/>
              <a:gd name="connsiteY0-96" fmla="*/ 1260475 h 1606550"/>
              <a:gd name="connsiteX1-97" fmla="*/ 2268538 w 2271078"/>
              <a:gd name="connsiteY1-98" fmla="*/ 1606550 h 1606550"/>
              <a:gd name="connsiteX2-99" fmla="*/ 0 w 2271078"/>
              <a:gd name="connsiteY2-100" fmla="*/ 1606550 h 1606550"/>
              <a:gd name="connsiteX3-101" fmla="*/ 0 w 2271078"/>
              <a:gd name="connsiteY3-102" fmla="*/ 0 h 1606550"/>
              <a:gd name="connsiteX4-103" fmla="*/ 2268538 w 2271078"/>
              <a:gd name="connsiteY4-104" fmla="*/ 0 h 1606550"/>
              <a:gd name="connsiteX5-105" fmla="*/ 2271078 w 2271078"/>
              <a:gd name="connsiteY5-106" fmla="*/ 374015 h 16065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271078" h="1606550">
                <a:moveTo>
                  <a:pt x="2268538" y="1260475"/>
                </a:moveTo>
                <a:lnTo>
                  <a:pt x="2268538" y="1606550"/>
                </a:lnTo>
                <a:lnTo>
                  <a:pt x="0" y="1606550"/>
                </a:lnTo>
                <a:lnTo>
                  <a:pt x="0" y="0"/>
                </a:lnTo>
                <a:lnTo>
                  <a:pt x="2268538" y="0"/>
                </a:lnTo>
                <a:cubicBezTo>
                  <a:pt x="2268538" y="115358"/>
                  <a:pt x="2271078" y="374015"/>
                  <a:pt x="2271078" y="374015"/>
                </a:cubicBez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rgbClr val="06367D"/>
              </a:solidFill>
            </a:endParaRPr>
          </a:p>
        </p:txBody>
      </p:sp>
      <p:pic>
        <p:nvPicPr>
          <p:cNvPr id="138244"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43498" y="912665"/>
            <a:ext cx="8565194" cy="36963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95" y="613"/>
            <a:ext cx="9144079" cy="514354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图片 1"/>
          <p:cNvPicPr>
            <a:picLocks noChangeAspect="1"/>
          </p:cNvPicPr>
          <p:nvPr/>
        </p:nvPicPr>
        <p:blipFill>
          <a:blip r:embed="rId2"/>
          <a:stretch>
            <a:fillRect/>
          </a:stretch>
        </p:blipFill>
        <p:spPr>
          <a:xfrm>
            <a:off x="2080254" y="2000880"/>
            <a:ext cx="4984760" cy="2361642"/>
          </a:xfrm>
          <a:prstGeom prst="rect">
            <a:avLst/>
          </a:prstGeom>
          <a:noFill/>
          <a:ln w="9525">
            <a:noFill/>
            <a:miter/>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016635" y="890905"/>
            <a:ext cx="7134860" cy="3362960"/>
          </a:xfrm>
          <a:custGeom>
            <a:avLst/>
            <a:gdLst>
              <a:gd name="connsiteX0" fmla="*/ 4610100 w 4610100"/>
              <a:gd name="connsiteY0" fmla="*/ 2349500 h 4483100"/>
              <a:gd name="connsiteX1" fmla="*/ 2082800 w 4610100"/>
              <a:gd name="connsiteY1" fmla="*/ 4483100 h 4483100"/>
              <a:gd name="connsiteX2" fmla="*/ 0 w 4610100"/>
              <a:gd name="connsiteY2" fmla="*/ 2336800 h 4483100"/>
              <a:gd name="connsiteX3" fmla="*/ 2260600 w 4610100"/>
              <a:gd name="connsiteY3" fmla="*/ 0 h 4483100"/>
              <a:gd name="connsiteX4" fmla="*/ 4610100 w 4610100"/>
              <a:gd name="connsiteY4" fmla="*/ 2349500 h 448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00" h="4483100">
                <a:moveTo>
                  <a:pt x="4610100" y="2349500"/>
                </a:moveTo>
                <a:lnTo>
                  <a:pt x="2082800" y="4483100"/>
                </a:lnTo>
                <a:lnTo>
                  <a:pt x="0" y="2336800"/>
                </a:lnTo>
                <a:lnTo>
                  <a:pt x="2260600" y="0"/>
                </a:lnTo>
                <a:lnTo>
                  <a:pt x="4610100" y="234950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prstClr val="white"/>
              </a:solidFill>
              <a:effectLst/>
              <a:uLnTx/>
              <a:uFillTx/>
              <a:latin typeface="Arial" panose="020B0704020202020204"/>
              <a:ea typeface="微软雅黑" panose="020B0503020204020204" pitchFamily="34" charset="-122"/>
              <a:cs typeface="+mn-cs"/>
            </a:endParaRPr>
          </a:p>
        </p:txBody>
      </p:sp>
      <p:sp>
        <p:nvSpPr>
          <p:cNvPr id="13" name="矩形 12"/>
          <p:cNvSpPr/>
          <p:nvPr/>
        </p:nvSpPr>
        <p:spPr>
          <a:xfrm>
            <a:off x="1069708" y="2226438"/>
            <a:ext cx="7028443" cy="692150"/>
          </a:xfrm>
          <a:prstGeom prst="rect">
            <a:avLst/>
          </a:prstGeom>
          <a:noFill/>
          <a:ln>
            <a:noFill/>
          </a:ln>
        </p:spPr>
        <p:txBody>
          <a:bodyPr vert="horz" wrap="square" lIns="0" tIns="0" rIns="0" bIns="0" numCol="1" anchor="t" anchorCtr="0" compatLnSpc="1">
            <a:spAutoFit/>
          </a:body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zh-CN" altLang="en-US" sz="4500" b="1" i="0" u="none" strike="noStrike" kern="1200" cap="none" spc="225"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智慧园区</a:t>
            </a:r>
            <a:r>
              <a:rPr kumimoji="0" lang="zh-CN" sz="4500" b="1" i="0" u="none" strike="noStrike" kern="1200" cap="none" spc="225"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发展</a:t>
            </a:r>
            <a:r>
              <a:rPr kumimoji="0" lang="zh-CN" sz="4500" b="1" i="0" u="none" strike="noStrike" kern="1200" cap="none" spc="225"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趋势</a:t>
            </a:r>
            <a:endParaRPr kumimoji="0" lang="zh-CN" sz="4500" b="1" i="0" u="none" strike="noStrike" kern="1200" cap="none" spc="225"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by="(-#ppt_w*2)" calcmode="lin" valueType="num">
                                      <p:cBhvr rctx="PPT">
                                        <p:cTn id="11" dur="300" autoRev="1" fill="hold">
                                          <p:stCondLst>
                                            <p:cond delay="0"/>
                                          </p:stCondLst>
                                        </p:cTn>
                                        <p:tgtEl>
                                          <p:spTgt spid="13"/>
                                        </p:tgtEl>
                                        <p:attrNameLst>
                                          <p:attrName>ppt_w</p:attrName>
                                        </p:attrNameLst>
                                      </p:cBhvr>
                                    </p:anim>
                                    <p:anim by="(#ppt_w*0.50)" calcmode="lin" valueType="num">
                                      <p:cBhvr>
                                        <p:cTn id="12" dur="300" decel="50000" autoRev="1" fill="hold">
                                          <p:stCondLst>
                                            <p:cond delay="0"/>
                                          </p:stCondLst>
                                        </p:cTn>
                                        <p:tgtEl>
                                          <p:spTgt spid="13"/>
                                        </p:tgtEl>
                                        <p:attrNameLst>
                                          <p:attrName>ppt_x</p:attrName>
                                        </p:attrNameLst>
                                      </p:cBhvr>
                                    </p:anim>
                                    <p:anim from="(-#ppt_h/2)" to="(#ppt_y)" calcmode="lin" valueType="num">
                                      <p:cBhvr>
                                        <p:cTn id="13" dur="600" fill="hold">
                                          <p:stCondLst>
                                            <p:cond delay="0"/>
                                          </p:stCondLst>
                                        </p:cTn>
                                        <p:tgtEl>
                                          <p:spTgt spid="13"/>
                                        </p:tgtEl>
                                        <p:attrNameLst>
                                          <p:attrName>ppt_y</p:attrName>
                                        </p:attrNameLst>
                                      </p:cBhvr>
                                    </p:anim>
                                    <p:animRot by="21600000">
                                      <p:cBhvr>
                                        <p:cTn id="14" dur="600"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bwMode="auto">
          <a:xfrm>
            <a:off x="2435076" y="183512"/>
            <a:ext cx="6559420" cy="3226325"/>
            <a:chOff x="3219714" y="-1"/>
            <a:chExt cx="8972286" cy="4413304"/>
          </a:xfrm>
        </p:grpSpPr>
        <p:pic>
          <p:nvPicPr>
            <p:cNvPr id="137251" name="图片 34"/>
            <p:cNvPicPr>
              <a:picLocks noChangeAspect="1"/>
            </p:cNvPicPr>
            <p:nvPr/>
          </p:nvPicPr>
          <p:blipFill>
            <a:blip r:embed="rId1" cstate="print">
              <a:extLst>
                <a:ext uri="{28A0092B-C50C-407E-A947-70E740481C1C}">
                  <a14:useLocalDpi xmlns:a14="http://schemas.microsoft.com/office/drawing/2010/main" val="0"/>
                </a:ext>
              </a:extLst>
            </a:blip>
            <a:srcRect l="11835" t="574" r="7320" b="40144"/>
            <a:stretch>
              <a:fillRect/>
            </a:stretch>
          </p:blipFill>
          <p:spPr bwMode="auto">
            <a:xfrm>
              <a:off x="3226905" y="0"/>
              <a:ext cx="8965095" cy="441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p:nvPr/>
          </p:nvSpPr>
          <p:spPr>
            <a:xfrm>
              <a:off x="3219714" y="-1"/>
              <a:ext cx="8972286" cy="4413304"/>
            </a:xfrm>
            <a:prstGeom prst="rect">
              <a:avLst/>
            </a:prstGeom>
            <a:gradFill flip="none" rotWithShape="1">
              <a:gsLst>
                <a:gs pos="0">
                  <a:schemeClr val="accent1">
                    <a:lumMod val="0"/>
                    <a:lumOff val="100000"/>
                    <a:alpha val="0"/>
                  </a:schemeClr>
                </a:gs>
                <a:gs pos="75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a:p>
          </p:txBody>
        </p:sp>
      </p:grpSp>
      <p:grpSp>
        <p:nvGrpSpPr>
          <p:cNvPr id="137218" name="组合 1"/>
          <p:cNvGrpSpPr>
            <a:grpSpLocks noChangeAspect="1"/>
          </p:cNvGrpSpPr>
          <p:nvPr/>
        </p:nvGrpSpPr>
        <p:grpSpPr bwMode="auto">
          <a:xfrm>
            <a:off x="801298" y="1986592"/>
            <a:ext cx="3005759" cy="2647973"/>
            <a:chOff x="1220195" y="2197728"/>
            <a:chExt cx="4839753" cy="4263486"/>
          </a:xfrm>
        </p:grpSpPr>
        <p:sp>
          <p:nvSpPr>
            <p:cNvPr id="21" name="MH_Other_1"/>
            <p:cNvSpPr/>
            <p:nvPr>
              <p:custDataLst>
                <p:tags r:id="rId2"/>
              </p:custDataLst>
            </p:nvPr>
          </p:nvSpPr>
          <p:spPr>
            <a:xfrm rot="20375909">
              <a:off x="1480776" y="4694627"/>
              <a:ext cx="2239652" cy="1766587"/>
            </a:xfrm>
            <a:prstGeom prst="ellipse">
              <a:avLst/>
            </a:prstGeom>
            <a:solidFill>
              <a:srgbClr val="665542"/>
            </a:solidFill>
            <a:ln w="25400" cap="flat" cmpd="sng" algn="ctr">
              <a:noFill/>
              <a:prstDash val="solid"/>
            </a:ln>
            <a:effectLst>
              <a:softEdge rad="127000"/>
            </a:effectLst>
          </p:spPr>
          <p:txBody>
            <a:bodyPr anchor="ctr"/>
            <a:lstStyle/>
            <a:p>
              <a:pPr algn="ctr">
                <a:defRPr/>
              </a:pPr>
              <a:endParaRPr lang="en-US" sz="1050" b="1" kern="0">
                <a:solidFill>
                  <a:sysClr val="window" lastClr="FFFFFF"/>
                </a:solidFill>
                <a:latin typeface="微软雅黑" panose="020B0503020204020204" pitchFamily="34" charset="-122"/>
                <a:ea typeface="微软雅黑" panose="020B0503020204020204" pitchFamily="34" charset="-122"/>
              </a:endParaRPr>
            </a:p>
          </p:txBody>
        </p:sp>
        <p:sp>
          <p:nvSpPr>
            <p:cNvPr id="22" name="MH_Other_2"/>
            <p:cNvSpPr/>
            <p:nvPr>
              <p:custDataLst>
                <p:tags r:id="rId3"/>
              </p:custDataLst>
            </p:nvPr>
          </p:nvSpPr>
          <p:spPr>
            <a:xfrm rot="20690982">
              <a:off x="4106737" y="2658039"/>
              <a:ext cx="1953211" cy="1540649"/>
            </a:xfrm>
            <a:prstGeom prst="ellipse">
              <a:avLst/>
            </a:prstGeom>
            <a:solidFill>
              <a:srgbClr val="665542"/>
            </a:solidFill>
            <a:ln w="25400" cap="flat" cmpd="sng" algn="ctr">
              <a:noFill/>
              <a:prstDash val="solid"/>
            </a:ln>
            <a:effectLst>
              <a:softEdge rad="127000"/>
            </a:effectLst>
          </p:spPr>
          <p:txBody>
            <a:bodyPr anchor="ctr"/>
            <a:lstStyle/>
            <a:p>
              <a:pPr algn="ctr">
                <a:defRPr/>
              </a:pPr>
              <a:endParaRPr lang="en-US" sz="1050" b="1" kern="0">
                <a:solidFill>
                  <a:sysClr val="window" lastClr="FFFFFF"/>
                </a:solidFill>
                <a:latin typeface="微软雅黑" panose="020B0503020204020204" pitchFamily="34" charset="-122"/>
                <a:ea typeface="微软雅黑" panose="020B0503020204020204" pitchFamily="34" charset="-122"/>
              </a:endParaRPr>
            </a:p>
          </p:txBody>
        </p:sp>
        <p:sp>
          <p:nvSpPr>
            <p:cNvPr id="23" name="MH_Other_3"/>
            <p:cNvSpPr/>
            <p:nvPr>
              <p:custDataLst>
                <p:tags r:id="rId4"/>
              </p:custDataLst>
            </p:nvPr>
          </p:nvSpPr>
          <p:spPr>
            <a:xfrm>
              <a:off x="2998730" y="4378048"/>
              <a:ext cx="2290106" cy="1806383"/>
            </a:xfrm>
            <a:prstGeom prst="ellipse">
              <a:avLst/>
            </a:prstGeom>
            <a:solidFill>
              <a:srgbClr val="665542"/>
            </a:solidFill>
            <a:ln w="25400" cap="flat" cmpd="sng" algn="ctr">
              <a:noFill/>
              <a:prstDash val="solid"/>
            </a:ln>
            <a:effectLst>
              <a:softEdge rad="127000"/>
            </a:effectLst>
          </p:spPr>
          <p:txBody>
            <a:bodyPr anchor="ctr"/>
            <a:lstStyle/>
            <a:p>
              <a:pPr algn="ctr">
                <a:defRPr/>
              </a:pPr>
              <a:endParaRPr lang="en-US" sz="1050" b="1" kern="0">
                <a:solidFill>
                  <a:sysClr val="window" lastClr="FFFFFF"/>
                </a:solidFill>
                <a:latin typeface="微软雅黑" panose="020B0503020204020204" pitchFamily="34" charset="-122"/>
                <a:ea typeface="微软雅黑" panose="020B0503020204020204" pitchFamily="34" charset="-122"/>
              </a:endParaRPr>
            </a:p>
          </p:txBody>
        </p:sp>
        <p:sp>
          <p:nvSpPr>
            <p:cNvPr id="24" name="MH_Title_1"/>
            <p:cNvSpPr/>
            <p:nvPr>
              <p:custDataLst>
                <p:tags r:id="rId5"/>
              </p:custDataLst>
            </p:nvPr>
          </p:nvSpPr>
          <p:spPr>
            <a:xfrm>
              <a:off x="2294399" y="2771816"/>
              <a:ext cx="3240000" cy="3240000"/>
            </a:xfrm>
            <a:prstGeom prst="ellipse">
              <a:avLst/>
            </a:prstGeom>
            <a:solidFill>
              <a:srgbClr val="BAD7EC"/>
            </a:solidFill>
            <a:ln w="190500" cap="flat" cmpd="sng" algn="ctr">
              <a:solidFill>
                <a:sysClr val="window" lastClr="FFFFFF">
                  <a:lumMod val="95000"/>
                </a:sysClr>
              </a:solidFill>
              <a:prstDash val="solid"/>
            </a:ln>
            <a:effectLst>
              <a:innerShdw blurRad="304800" dist="152400" dir="13500000">
                <a:prstClr val="black">
                  <a:alpha val="33000"/>
                </a:prstClr>
              </a:innerShdw>
            </a:effectLst>
          </p:spPr>
          <p:txBody>
            <a:bodyPr lIns="0" tIns="0" rIns="0" bIns="0" anchor="ctr">
              <a:normAutofit/>
            </a:bodyPr>
            <a:lstStyle/>
            <a:p>
              <a:pPr algn="ctr">
                <a:lnSpc>
                  <a:spcPct val="130000"/>
                </a:lnSpc>
                <a:defRPr/>
              </a:pPr>
              <a:r>
                <a:rPr lang="zh-CN" altLang="en-US" sz="2475" b="1" kern="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功能优势</a:t>
              </a:r>
              <a:endParaRPr lang="en-US" sz="2475" b="1" kern="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MH_SubTitle_4"/>
            <p:cNvSpPr/>
            <p:nvPr>
              <p:custDataLst>
                <p:tags r:id="rId6"/>
              </p:custDataLst>
            </p:nvPr>
          </p:nvSpPr>
          <p:spPr>
            <a:xfrm>
              <a:off x="1220195" y="4409837"/>
              <a:ext cx="2041200" cy="2041200"/>
            </a:xfrm>
            <a:prstGeom prst="ellipse">
              <a:avLst/>
            </a:prstGeom>
            <a:solidFill>
              <a:schemeClr val="bg1">
                <a:lumMod val="85000"/>
              </a:schemeClr>
            </a:solidFill>
            <a:ln w="127000" cap="flat" cmpd="sng" algn="ctr">
              <a:solidFill>
                <a:srgbClr val="F2F2F2"/>
              </a:solidFill>
              <a:prstDash val="solid"/>
            </a:ln>
            <a:effectLst>
              <a:innerShdw blurRad="304800" dist="152400" dir="13500000">
                <a:prstClr val="black">
                  <a:alpha val="33000"/>
                </a:prstClr>
              </a:innerShdw>
            </a:effectLst>
          </p:spPr>
          <p:txBody>
            <a:bodyPr lIns="0" tIns="0" rIns="0" bIns="0" anchor="ctr">
              <a:normAutofit/>
            </a:bodyPr>
            <a:lstStyle/>
            <a:p>
              <a:pPr algn="ctr">
                <a:lnSpc>
                  <a:spcPct val="130000"/>
                </a:lnSpc>
              </a:pPr>
              <a:r>
                <a:rPr lang="zh-CN" altLang="en-US" sz="1500" b="1" kern="0" dirty="0">
                  <a:latin typeface="微软雅黑" panose="020B0503020204020204" pitchFamily="34" charset="-122"/>
                  <a:ea typeface="微软雅黑" panose="020B0503020204020204" pitchFamily="34" charset="-122"/>
                </a:rPr>
                <a:t>多</a:t>
              </a:r>
              <a:r>
                <a:rPr lang="zh-CN" altLang="en-US" sz="1500" b="1" kern="0" dirty="0" smtClean="0">
                  <a:latin typeface="微软雅黑" panose="020B0503020204020204" pitchFamily="34" charset="-122"/>
                  <a:ea typeface="微软雅黑" panose="020B0503020204020204" pitchFamily="34" charset="-122"/>
                </a:rPr>
                <a:t>人</a:t>
              </a:r>
              <a:endParaRPr lang="en-US" altLang="zh-CN" sz="1500" b="1" kern="0" dirty="0" smtClean="0">
                <a:latin typeface="微软雅黑" panose="020B0503020204020204" pitchFamily="34" charset="-122"/>
                <a:ea typeface="微软雅黑" panose="020B0503020204020204" pitchFamily="34" charset="-122"/>
              </a:endParaRPr>
            </a:p>
            <a:p>
              <a:pPr algn="ctr">
                <a:lnSpc>
                  <a:spcPct val="130000"/>
                </a:lnSpc>
              </a:pPr>
              <a:r>
                <a:rPr lang="zh-CN" altLang="en-US" sz="1500" b="1" kern="0" dirty="0" smtClean="0">
                  <a:latin typeface="微软雅黑" panose="020B0503020204020204" pitchFamily="34" charset="-122"/>
                  <a:ea typeface="微软雅黑" panose="020B0503020204020204" pitchFamily="34" charset="-122"/>
                </a:rPr>
                <a:t>场景</a:t>
              </a:r>
              <a:endParaRPr lang="zh-CN" altLang="en-US" sz="1500" b="1" kern="0" dirty="0">
                <a:latin typeface="微软雅黑" panose="020B0503020204020204" pitchFamily="34" charset="-122"/>
                <a:ea typeface="微软雅黑" panose="020B0503020204020204" pitchFamily="34" charset="-122"/>
              </a:endParaRPr>
            </a:p>
          </p:txBody>
        </p:sp>
        <p:sp>
          <p:nvSpPr>
            <p:cNvPr id="26" name="MH_SubTitle_2"/>
            <p:cNvSpPr/>
            <p:nvPr>
              <p:custDataLst>
                <p:tags r:id="rId7"/>
              </p:custDataLst>
            </p:nvPr>
          </p:nvSpPr>
          <p:spPr>
            <a:xfrm>
              <a:off x="4280772" y="2197728"/>
              <a:ext cx="1702801" cy="1702799"/>
            </a:xfrm>
            <a:prstGeom prst="ellipse">
              <a:avLst/>
            </a:prstGeom>
            <a:solidFill>
              <a:schemeClr val="bg1">
                <a:lumMod val="85000"/>
              </a:schemeClr>
            </a:solidFill>
            <a:ln w="127000" cap="flat" cmpd="sng" algn="ctr">
              <a:solidFill>
                <a:srgbClr val="F2F2F2"/>
              </a:solidFill>
              <a:prstDash val="solid"/>
            </a:ln>
            <a:effectLst>
              <a:innerShdw blurRad="304800" dist="152400" dir="13500000">
                <a:prstClr val="black">
                  <a:alpha val="33000"/>
                </a:prstClr>
              </a:innerShdw>
            </a:effectLst>
          </p:spPr>
          <p:txBody>
            <a:bodyPr lIns="0" tIns="0" rIns="0" bIns="0" anchor="ctr">
              <a:normAutofit/>
            </a:bodyPr>
            <a:lstStyle/>
            <a:p>
              <a:pPr algn="ctr">
                <a:lnSpc>
                  <a:spcPct val="130000"/>
                </a:lnSpc>
              </a:pPr>
              <a:r>
                <a:rPr lang="zh-CN" altLang="en-US" sz="1500" b="1" kern="0" dirty="0" smtClean="0">
                  <a:latin typeface="微软雅黑" panose="020B0503020204020204" pitchFamily="34" charset="-122"/>
                  <a:ea typeface="微软雅黑" panose="020B0503020204020204" pitchFamily="34" charset="-122"/>
                </a:rPr>
                <a:t>操作</a:t>
              </a:r>
              <a:endParaRPr lang="en-US" altLang="zh-CN" sz="1500" b="1" kern="0" dirty="0" smtClean="0">
                <a:latin typeface="微软雅黑" panose="020B0503020204020204" pitchFamily="34" charset="-122"/>
                <a:ea typeface="微软雅黑" panose="020B0503020204020204" pitchFamily="34" charset="-122"/>
              </a:endParaRPr>
            </a:p>
            <a:p>
              <a:pPr algn="ctr">
                <a:lnSpc>
                  <a:spcPct val="130000"/>
                </a:lnSpc>
              </a:pPr>
              <a:r>
                <a:rPr lang="zh-CN" altLang="en-US" sz="1500" b="1" kern="0" dirty="0" smtClean="0">
                  <a:latin typeface="微软雅黑" panose="020B0503020204020204" pitchFamily="34" charset="-122"/>
                  <a:ea typeface="微软雅黑" panose="020B0503020204020204" pitchFamily="34" charset="-122"/>
                </a:rPr>
                <a:t>便捷</a:t>
              </a:r>
              <a:endParaRPr lang="zh-CN" altLang="en-US" sz="1500" b="1" kern="0" dirty="0">
                <a:latin typeface="微软雅黑" panose="020B0503020204020204" pitchFamily="34" charset="-122"/>
                <a:ea typeface="微软雅黑" panose="020B0503020204020204" pitchFamily="34" charset="-122"/>
              </a:endParaRPr>
            </a:p>
          </p:txBody>
        </p:sp>
        <p:sp>
          <p:nvSpPr>
            <p:cNvPr id="27" name="MH_SubTitle_3"/>
            <p:cNvSpPr/>
            <p:nvPr>
              <p:custDataLst>
                <p:tags r:id="rId8"/>
              </p:custDataLst>
            </p:nvPr>
          </p:nvSpPr>
          <p:spPr>
            <a:xfrm>
              <a:off x="4449829" y="4755890"/>
              <a:ext cx="1386000" cy="1386000"/>
            </a:xfrm>
            <a:prstGeom prst="ellipse">
              <a:avLst/>
            </a:prstGeom>
            <a:solidFill>
              <a:schemeClr val="bg1">
                <a:lumMod val="85000"/>
              </a:schemeClr>
            </a:solidFill>
            <a:ln w="127000" cap="flat" cmpd="sng" algn="ctr">
              <a:solidFill>
                <a:srgbClr val="F2F2F2"/>
              </a:solidFill>
              <a:prstDash val="solid"/>
            </a:ln>
            <a:effectLst>
              <a:innerShdw blurRad="304800" dist="152400" dir="13500000">
                <a:prstClr val="black">
                  <a:alpha val="33000"/>
                </a:prstClr>
              </a:innerShdw>
            </a:effectLst>
          </p:spPr>
          <p:txBody>
            <a:bodyPr lIns="0" tIns="0" rIns="0" bIns="0" anchor="ctr">
              <a:normAutofit/>
            </a:bodyPr>
            <a:lstStyle/>
            <a:p>
              <a:pPr algn="ctr">
                <a:lnSpc>
                  <a:spcPct val="130000"/>
                </a:lnSpc>
              </a:pPr>
              <a:r>
                <a:rPr lang="zh-CN" altLang="en-US" sz="1500" b="1" kern="0" dirty="0" smtClean="0">
                  <a:latin typeface="微软雅黑" panose="020B0503020204020204" pitchFamily="34" charset="-122"/>
                  <a:ea typeface="微软雅黑" panose="020B0503020204020204" pitchFamily="34" charset="-122"/>
                </a:rPr>
                <a:t>移动</a:t>
              </a:r>
              <a:endParaRPr lang="en-US" altLang="zh-CN" sz="1500" b="1" kern="0" dirty="0" smtClean="0">
                <a:latin typeface="微软雅黑" panose="020B0503020204020204" pitchFamily="34" charset="-122"/>
                <a:ea typeface="微软雅黑" panose="020B0503020204020204" pitchFamily="34" charset="-122"/>
              </a:endParaRPr>
            </a:p>
            <a:p>
              <a:pPr algn="ctr">
                <a:lnSpc>
                  <a:spcPct val="130000"/>
                </a:lnSpc>
              </a:pPr>
              <a:r>
                <a:rPr lang="zh-CN" altLang="en-US" sz="1500" b="1" kern="0" dirty="0" smtClean="0">
                  <a:latin typeface="微软雅黑" panose="020B0503020204020204" pitchFamily="34" charset="-122"/>
                  <a:ea typeface="微软雅黑" panose="020B0503020204020204" pitchFamily="34" charset="-122"/>
                </a:rPr>
                <a:t>演讲</a:t>
              </a:r>
              <a:endParaRPr lang="zh-CN" altLang="en-US" sz="1500" b="1" kern="0" dirty="0">
                <a:latin typeface="微软雅黑" panose="020B0503020204020204" pitchFamily="34" charset="-122"/>
                <a:ea typeface="微软雅黑" panose="020B0503020204020204" pitchFamily="34" charset="-122"/>
              </a:endParaRPr>
            </a:p>
          </p:txBody>
        </p:sp>
        <p:sp>
          <p:nvSpPr>
            <p:cNvPr id="28" name="MH_SubTitle_1"/>
            <p:cNvSpPr/>
            <p:nvPr>
              <p:custDataLst>
                <p:tags r:id="rId9"/>
              </p:custDataLst>
            </p:nvPr>
          </p:nvSpPr>
          <p:spPr>
            <a:xfrm>
              <a:off x="2045393" y="2242938"/>
              <a:ext cx="1620000" cy="1620000"/>
            </a:xfrm>
            <a:prstGeom prst="ellipse">
              <a:avLst/>
            </a:prstGeom>
            <a:solidFill>
              <a:schemeClr val="bg1">
                <a:lumMod val="85000"/>
              </a:schemeClr>
            </a:solidFill>
            <a:ln w="127000" cap="flat" cmpd="sng" algn="ctr">
              <a:solidFill>
                <a:srgbClr val="F2F2F2"/>
              </a:solidFill>
              <a:prstDash val="solid"/>
            </a:ln>
            <a:effectLst>
              <a:innerShdw blurRad="304800" dist="152400" dir="13500000">
                <a:prstClr val="black">
                  <a:alpha val="33000"/>
                </a:prstClr>
              </a:innerShdw>
            </a:effectLst>
          </p:spPr>
          <p:txBody>
            <a:bodyPr lIns="0" tIns="0" rIns="0" bIns="0" anchor="ctr">
              <a:normAutofit/>
            </a:bodyPr>
            <a:lstStyle/>
            <a:p>
              <a:pPr algn="ctr">
                <a:lnSpc>
                  <a:spcPct val="130000"/>
                </a:lnSpc>
                <a:defRPr/>
              </a:pPr>
              <a:r>
                <a:rPr lang="zh-CN" altLang="en-US" sz="1500" b="1" kern="0" dirty="0" smtClean="0">
                  <a:latin typeface="微软雅黑" panose="020B0503020204020204" pitchFamily="34" charset="-122"/>
                  <a:ea typeface="微软雅黑" panose="020B0503020204020204" pitchFamily="34" charset="-122"/>
                </a:rPr>
                <a:t>强互</a:t>
              </a:r>
              <a:endParaRPr lang="en-US" altLang="zh-CN" sz="1500" b="1" kern="0" dirty="0" smtClean="0">
                <a:latin typeface="微软雅黑" panose="020B0503020204020204" pitchFamily="34" charset="-122"/>
                <a:ea typeface="微软雅黑" panose="020B0503020204020204" pitchFamily="34" charset="-122"/>
              </a:endParaRPr>
            </a:p>
            <a:p>
              <a:pPr algn="ctr">
                <a:lnSpc>
                  <a:spcPct val="130000"/>
                </a:lnSpc>
                <a:defRPr/>
              </a:pPr>
              <a:r>
                <a:rPr lang="zh-CN" altLang="en-US" sz="1500" b="1" kern="0" dirty="0" smtClean="0">
                  <a:latin typeface="微软雅黑" panose="020B0503020204020204" pitchFamily="34" charset="-122"/>
                  <a:ea typeface="微软雅黑" panose="020B0503020204020204" pitchFamily="34" charset="-122"/>
                </a:rPr>
                <a:t>动性</a:t>
              </a:r>
              <a:endParaRPr lang="en-US" sz="1500" b="1" kern="0" dirty="0">
                <a:latin typeface="微软雅黑" panose="020B0503020204020204" pitchFamily="34" charset="-122"/>
                <a:ea typeface="微软雅黑" panose="020B0503020204020204" pitchFamily="34" charset="-122"/>
              </a:endParaRPr>
            </a:p>
          </p:txBody>
        </p:sp>
      </p:grpSp>
      <p:sp>
        <p:nvSpPr>
          <p:cNvPr id="20" name="任意多边形 30"/>
          <p:cNvSpPr/>
          <p:nvPr/>
        </p:nvSpPr>
        <p:spPr>
          <a:xfrm>
            <a:off x="147044" y="188733"/>
            <a:ext cx="453037" cy="611391"/>
          </a:xfrm>
          <a:custGeom>
            <a:avLst/>
            <a:gdLst>
              <a:gd name="connsiteX0" fmla="*/ 0 w 2268538"/>
              <a:gd name="connsiteY0" fmla="*/ 0 h 1606550"/>
              <a:gd name="connsiteX1" fmla="*/ 2268538 w 2268538"/>
              <a:gd name="connsiteY1" fmla="*/ 0 h 1606550"/>
              <a:gd name="connsiteX2" fmla="*/ 2268538 w 2268538"/>
              <a:gd name="connsiteY2" fmla="*/ 346075 h 1606550"/>
              <a:gd name="connsiteX3" fmla="*/ 1349375 w 2268538"/>
              <a:gd name="connsiteY3" fmla="*/ 346075 h 1606550"/>
              <a:gd name="connsiteX4" fmla="*/ 1349375 w 2268538"/>
              <a:gd name="connsiteY4" fmla="*/ 1260475 h 1606550"/>
              <a:gd name="connsiteX5" fmla="*/ 2268538 w 2268538"/>
              <a:gd name="connsiteY5" fmla="*/ 1260475 h 1606550"/>
              <a:gd name="connsiteX6" fmla="*/ 2268538 w 2268538"/>
              <a:gd name="connsiteY6" fmla="*/ 1606550 h 1606550"/>
              <a:gd name="connsiteX7" fmla="*/ 0 w 2268538"/>
              <a:gd name="connsiteY7" fmla="*/ 1606550 h 1606550"/>
              <a:gd name="connsiteX0-1" fmla="*/ 1349375 w 2268538"/>
              <a:gd name="connsiteY0-2" fmla="*/ 1260475 h 1606550"/>
              <a:gd name="connsiteX1-3" fmla="*/ 2268538 w 2268538"/>
              <a:gd name="connsiteY1-4" fmla="*/ 1260475 h 1606550"/>
              <a:gd name="connsiteX2-5" fmla="*/ 2268538 w 2268538"/>
              <a:gd name="connsiteY2-6" fmla="*/ 1606550 h 1606550"/>
              <a:gd name="connsiteX3-7" fmla="*/ 0 w 2268538"/>
              <a:gd name="connsiteY3-8" fmla="*/ 1606550 h 1606550"/>
              <a:gd name="connsiteX4-9" fmla="*/ 0 w 2268538"/>
              <a:gd name="connsiteY4-10" fmla="*/ 0 h 1606550"/>
              <a:gd name="connsiteX5-11" fmla="*/ 2268538 w 2268538"/>
              <a:gd name="connsiteY5-12" fmla="*/ 0 h 1606550"/>
              <a:gd name="connsiteX6-13" fmla="*/ 2268538 w 2268538"/>
              <a:gd name="connsiteY6-14" fmla="*/ 346075 h 1606550"/>
              <a:gd name="connsiteX7-15" fmla="*/ 1349375 w 2268538"/>
              <a:gd name="connsiteY7-16" fmla="*/ 346075 h 1606550"/>
              <a:gd name="connsiteX8" fmla="*/ 1440815 w 2268538"/>
              <a:gd name="connsiteY8" fmla="*/ 1351915 h 1606550"/>
              <a:gd name="connsiteX0-17" fmla="*/ 1349375 w 2268538"/>
              <a:gd name="connsiteY0-18" fmla="*/ 1260475 h 1606550"/>
              <a:gd name="connsiteX1-19" fmla="*/ 2268538 w 2268538"/>
              <a:gd name="connsiteY1-20" fmla="*/ 1260475 h 1606550"/>
              <a:gd name="connsiteX2-21" fmla="*/ 2268538 w 2268538"/>
              <a:gd name="connsiteY2-22" fmla="*/ 1606550 h 1606550"/>
              <a:gd name="connsiteX3-23" fmla="*/ 0 w 2268538"/>
              <a:gd name="connsiteY3-24" fmla="*/ 1606550 h 1606550"/>
              <a:gd name="connsiteX4-25" fmla="*/ 0 w 2268538"/>
              <a:gd name="connsiteY4-26" fmla="*/ 0 h 1606550"/>
              <a:gd name="connsiteX5-27" fmla="*/ 2268538 w 2268538"/>
              <a:gd name="connsiteY5-28" fmla="*/ 0 h 1606550"/>
              <a:gd name="connsiteX6-29" fmla="*/ 2268538 w 2268538"/>
              <a:gd name="connsiteY6-30" fmla="*/ 346075 h 1606550"/>
              <a:gd name="connsiteX7-31" fmla="*/ 1349375 w 2268538"/>
              <a:gd name="connsiteY7-32" fmla="*/ 346075 h 1606550"/>
              <a:gd name="connsiteX8-33" fmla="*/ 1440815 w 2268538"/>
              <a:gd name="connsiteY8-34" fmla="*/ 1351915 h 1606550"/>
              <a:gd name="connsiteX9" fmla="*/ 1349375 w 2268538"/>
              <a:gd name="connsiteY9" fmla="*/ 1260475 h 1606550"/>
              <a:gd name="connsiteX0-35" fmla="*/ 1349375 w 2268538"/>
              <a:gd name="connsiteY0-36" fmla="*/ 1260475 h 1606550"/>
              <a:gd name="connsiteX1-37" fmla="*/ 2268538 w 2268538"/>
              <a:gd name="connsiteY1-38" fmla="*/ 1260475 h 1606550"/>
              <a:gd name="connsiteX2-39" fmla="*/ 2268538 w 2268538"/>
              <a:gd name="connsiteY2-40" fmla="*/ 1606550 h 1606550"/>
              <a:gd name="connsiteX3-41" fmla="*/ 0 w 2268538"/>
              <a:gd name="connsiteY3-42" fmla="*/ 1606550 h 1606550"/>
              <a:gd name="connsiteX4-43" fmla="*/ 0 w 2268538"/>
              <a:gd name="connsiteY4-44" fmla="*/ 0 h 1606550"/>
              <a:gd name="connsiteX5-45" fmla="*/ 2268538 w 2268538"/>
              <a:gd name="connsiteY5-46" fmla="*/ 0 h 1606550"/>
              <a:gd name="connsiteX6-47" fmla="*/ 2268538 w 2268538"/>
              <a:gd name="connsiteY6-48" fmla="*/ 346075 h 1606550"/>
              <a:gd name="connsiteX7-49" fmla="*/ 1440815 w 2268538"/>
              <a:gd name="connsiteY7-50" fmla="*/ 1351915 h 1606550"/>
              <a:gd name="connsiteX8-51" fmla="*/ 1349375 w 2268538"/>
              <a:gd name="connsiteY8-52" fmla="*/ 1260475 h 1606550"/>
              <a:gd name="connsiteX0-53" fmla="*/ 1349375 w 2268538"/>
              <a:gd name="connsiteY0-54" fmla="*/ 1260475 h 1606550"/>
              <a:gd name="connsiteX1-55" fmla="*/ 2268538 w 2268538"/>
              <a:gd name="connsiteY1-56" fmla="*/ 1260475 h 1606550"/>
              <a:gd name="connsiteX2-57" fmla="*/ 2268538 w 2268538"/>
              <a:gd name="connsiteY2-58" fmla="*/ 1606550 h 1606550"/>
              <a:gd name="connsiteX3-59" fmla="*/ 0 w 2268538"/>
              <a:gd name="connsiteY3-60" fmla="*/ 1606550 h 1606550"/>
              <a:gd name="connsiteX4-61" fmla="*/ 0 w 2268538"/>
              <a:gd name="connsiteY4-62" fmla="*/ 0 h 1606550"/>
              <a:gd name="connsiteX5-63" fmla="*/ 2268538 w 2268538"/>
              <a:gd name="connsiteY5-64" fmla="*/ 0 h 1606550"/>
              <a:gd name="connsiteX6-65" fmla="*/ 2268538 w 2268538"/>
              <a:gd name="connsiteY6-66" fmla="*/ 346075 h 1606550"/>
              <a:gd name="connsiteX7-67" fmla="*/ 1349375 w 2268538"/>
              <a:gd name="connsiteY7-68" fmla="*/ 1260475 h 1606550"/>
              <a:gd name="connsiteX0-69" fmla="*/ 2268538 w 2268538"/>
              <a:gd name="connsiteY0-70" fmla="*/ 346075 h 1606550"/>
              <a:gd name="connsiteX1-71" fmla="*/ 2268538 w 2268538"/>
              <a:gd name="connsiteY1-72" fmla="*/ 1260475 h 1606550"/>
              <a:gd name="connsiteX2-73" fmla="*/ 2268538 w 2268538"/>
              <a:gd name="connsiteY2-74" fmla="*/ 1606550 h 1606550"/>
              <a:gd name="connsiteX3-75" fmla="*/ 0 w 2268538"/>
              <a:gd name="connsiteY3-76" fmla="*/ 1606550 h 1606550"/>
              <a:gd name="connsiteX4-77" fmla="*/ 0 w 2268538"/>
              <a:gd name="connsiteY4-78" fmla="*/ 0 h 1606550"/>
              <a:gd name="connsiteX5-79" fmla="*/ 2268538 w 2268538"/>
              <a:gd name="connsiteY5-80" fmla="*/ 0 h 1606550"/>
              <a:gd name="connsiteX6-81" fmla="*/ 2268538 w 2268538"/>
              <a:gd name="connsiteY6-82" fmla="*/ 346075 h 1606550"/>
              <a:gd name="connsiteX0-83" fmla="*/ 2268538 w 2359978"/>
              <a:gd name="connsiteY0-84" fmla="*/ 1260475 h 1606550"/>
              <a:gd name="connsiteX1-85" fmla="*/ 2268538 w 2359978"/>
              <a:gd name="connsiteY1-86" fmla="*/ 1606550 h 1606550"/>
              <a:gd name="connsiteX2-87" fmla="*/ 0 w 2359978"/>
              <a:gd name="connsiteY2-88" fmla="*/ 1606550 h 1606550"/>
              <a:gd name="connsiteX3-89" fmla="*/ 0 w 2359978"/>
              <a:gd name="connsiteY3-90" fmla="*/ 0 h 1606550"/>
              <a:gd name="connsiteX4-91" fmla="*/ 2268538 w 2359978"/>
              <a:gd name="connsiteY4-92" fmla="*/ 0 h 1606550"/>
              <a:gd name="connsiteX5-93" fmla="*/ 2359978 w 2359978"/>
              <a:gd name="connsiteY5-94" fmla="*/ 437515 h 1606550"/>
              <a:gd name="connsiteX0-95" fmla="*/ 2268538 w 2271078"/>
              <a:gd name="connsiteY0-96" fmla="*/ 1260475 h 1606550"/>
              <a:gd name="connsiteX1-97" fmla="*/ 2268538 w 2271078"/>
              <a:gd name="connsiteY1-98" fmla="*/ 1606550 h 1606550"/>
              <a:gd name="connsiteX2-99" fmla="*/ 0 w 2271078"/>
              <a:gd name="connsiteY2-100" fmla="*/ 1606550 h 1606550"/>
              <a:gd name="connsiteX3-101" fmla="*/ 0 w 2271078"/>
              <a:gd name="connsiteY3-102" fmla="*/ 0 h 1606550"/>
              <a:gd name="connsiteX4-103" fmla="*/ 2268538 w 2271078"/>
              <a:gd name="connsiteY4-104" fmla="*/ 0 h 1606550"/>
              <a:gd name="connsiteX5-105" fmla="*/ 2271078 w 2271078"/>
              <a:gd name="connsiteY5-106" fmla="*/ 374015 h 16065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271078" h="1606550">
                <a:moveTo>
                  <a:pt x="2268538" y="1260475"/>
                </a:moveTo>
                <a:lnTo>
                  <a:pt x="2268538" y="1606550"/>
                </a:lnTo>
                <a:lnTo>
                  <a:pt x="0" y="1606550"/>
                </a:lnTo>
                <a:lnTo>
                  <a:pt x="0" y="0"/>
                </a:lnTo>
                <a:lnTo>
                  <a:pt x="2268538" y="0"/>
                </a:lnTo>
                <a:cubicBezTo>
                  <a:pt x="2268538" y="115358"/>
                  <a:pt x="2271078" y="374015"/>
                  <a:pt x="2271078" y="374015"/>
                </a:cubicBez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rgbClr val="06367D"/>
              </a:solidFill>
            </a:endParaRPr>
          </a:p>
        </p:txBody>
      </p:sp>
      <p:grpSp>
        <p:nvGrpSpPr>
          <p:cNvPr id="137220" name="组合 28"/>
          <p:cNvGrpSpPr/>
          <p:nvPr/>
        </p:nvGrpSpPr>
        <p:grpSpPr bwMode="auto">
          <a:xfrm>
            <a:off x="229592" y="218229"/>
            <a:ext cx="3095257" cy="506730"/>
            <a:chOff x="1079805" y="1141557"/>
            <a:chExt cx="7362892" cy="1205609"/>
          </a:xfrm>
        </p:grpSpPr>
        <p:sp>
          <p:nvSpPr>
            <p:cNvPr id="137225" name="文本框 29"/>
            <p:cNvSpPr txBox="1">
              <a:spLocks noChangeArrowheads="1"/>
            </p:cNvSpPr>
            <p:nvPr/>
          </p:nvSpPr>
          <p:spPr bwMode="auto">
            <a:xfrm>
              <a:off x="2050126" y="1384300"/>
              <a:ext cx="6392571" cy="410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zh-CN" sz="525" dirty="0">
                  <a:solidFill>
                    <a:srgbClr val="06367D"/>
                  </a:solidFill>
                  <a:ea typeface="微软雅黑" panose="020B0503020204020204" pitchFamily="34" charset="-122"/>
                </a:rPr>
                <a:t>AR</a:t>
              </a:r>
              <a:r>
                <a:rPr lang="zh-CN" altLang="en-US" sz="525" dirty="0">
                  <a:solidFill>
                    <a:srgbClr val="06367D"/>
                  </a:solidFill>
                  <a:ea typeface="微软雅黑" panose="020B0503020204020204" pitchFamily="34" charset="-122"/>
                </a:rPr>
                <a:t>招商展示平台</a:t>
              </a:r>
              <a:endParaRPr lang="zh-CN" altLang="en-US" sz="525" dirty="0">
                <a:solidFill>
                  <a:srgbClr val="06367D"/>
                </a:solidFill>
                <a:ea typeface="微软雅黑" panose="020B0503020204020204" pitchFamily="34" charset="-122"/>
              </a:endParaRPr>
            </a:p>
          </p:txBody>
        </p:sp>
        <p:sp>
          <p:nvSpPr>
            <p:cNvPr id="137226" name="文本框 30"/>
            <p:cNvSpPr txBox="1">
              <a:spLocks noChangeArrowheads="1"/>
            </p:cNvSpPr>
            <p:nvPr/>
          </p:nvSpPr>
          <p:spPr bwMode="auto">
            <a:xfrm>
              <a:off x="1079805" y="1141557"/>
              <a:ext cx="1495901" cy="1205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700">
                  <a:solidFill>
                    <a:srgbClr val="06367D"/>
                  </a:solidFill>
                  <a:latin typeface="Impact" panose="020B0806030902050204" pitchFamily="34" charset="0"/>
                  <a:ea typeface="方正大标宋简体" charset="0"/>
                  <a:cs typeface="方正大标宋简体" charset="0"/>
                </a:rPr>
                <a:t>01</a:t>
              </a:r>
              <a:endParaRPr lang="zh-CN" altLang="en-US" sz="2700" dirty="0">
                <a:solidFill>
                  <a:srgbClr val="06367D"/>
                </a:solidFill>
                <a:latin typeface="Impact" panose="020B0806030902050204" pitchFamily="34" charset="0"/>
                <a:ea typeface="方正大标宋简体" charset="0"/>
                <a:cs typeface="方正大标宋简体" charset="0"/>
              </a:endParaRPr>
            </a:p>
          </p:txBody>
        </p:sp>
      </p:grpSp>
      <p:sp>
        <p:nvSpPr>
          <p:cNvPr id="32" name="圆角矩形 91"/>
          <p:cNvSpPr/>
          <p:nvPr/>
        </p:nvSpPr>
        <p:spPr>
          <a:xfrm>
            <a:off x="314922" y="800124"/>
            <a:ext cx="2015101" cy="374393"/>
          </a:xfrm>
          <a:prstGeom prst="roundRect">
            <a:avLst/>
          </a:prstGeom>
          <a:solidFill>
            <a:srgbClr val="4F81B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571500" indent="-571500" algn="ctr">
              <a:lnSpc>
                <a:spcPct val="150000"/>
              </a:lnSpc>
              <a:buClr>
                <a:schemeClr val="bg1"/>
              </a:buClr>
              <a:buFont typeface="Wingdings" panose="05000000000000000000" pitchFamily="2" charset="2"/>
              <a:buChar char="n"/>
              <a:defRPr/>
            </a:pPr>
            <a:r>
              <a:rPr lang="zh-CN" altLang="en-US" sz="2250" b="1" dirty="0">
                <a:solidFill>
                  <a:srgbClr val="06367D"/>
                </a:solidFill>
              </a:rPr>
              <a:t>多屏联动</a:t>
            </a:r>
            <a:endParaRPr lang="zh-CN" altLang="en-US" sz="2250" b="1" dirty="0">
              <a:solidFill>
                <a:srgbClr val="06367D"/>
              </a:solidFill>
            </a:endParaRPr>
          </a:p>
        </p:txBody>
      </p:sp>
      <p:pic>
        <p:nvPicPr>
          <p:cNvPr id="33" name="图片 32"/>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09571" y="3602437"/>
            <a:ext cx="2214582" cy="127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3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66434" y="3602437"/>
            <a:ext cx="2203866" cy="126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文本框 38"/>
          <p:cNvSpPr txBox="1">
            <a:spLocks noChangeArrowheads="1"/>
          </p:cNvSpPr>
          <p:nvPr/>
        </p:nvSpPr>
        <p:spPr bwMode="auto">
          <a:xfrm>
            <a:off x="437933" y="1246194"/>
            <a:ext cx="3473678"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050" dirty="0">
                <a:solidFill>
                  <a:srgbClr val="06367D"/>
                </a:solidFill>
                <a:ea typeface="微软雅黑" panose="020B0503020204020204" pitchFamily="34" charset="-122"/>
              </a:rPr>
              <a:t>结合移动互联网和</a:t>
            </a:r>
            <a:r>
              <a:rPr lang="en-US" altLang="zh-CN" sz="1050" dirty="0">
                <a:solidFill>
                  <a:srgbClr val="06367D"/>
                </a:solidFill>
                <a:ea typeface="微软雅黑" panose="020B0503020204020204" pitchFamily="34" charset="-122"/>
              </a:rPr>
              <a:t>AR</a:t>
            </a:r>
            <a:r>
              <a:rPr lang="zh-CN" altLang="en-US" sz="1050" dirty="0">
                <a:solidFill>
                  <a:srgbClr val="06367D"/>
                </a:solidFill>
                <a:ea typeface="微软雅黑" panose="020B0503020204020204" pitchFamily="34" charset="-122"/>
              </a:rPr>
              <a:t>技术，实现移动端展示内容按需同步推送各类大屏设备，满足多人场景下的应用需求。</a:t>
            </a:r>
            <a:endParaRPr lang="zh-CN" altLang="en-US" sz="1050" dirty="0">
              <a:solidFill>
                <a:srgbClr val="06367D"/>
              </a:solidFill>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5419" y="-1298658"/>
            <a:ext cx="3376778" cy="6323965"/>
          </a:xfrm>
          <a:prstGeom prst="rect">
            <a:avLst/>
          </a:prstGeom>
          <a:noFill/>
        </p:spPr>
        <p:txBody>
          <a:bodyPr wrap="square" rtlCol="0" anchor="ctr">
            <a:spAutoFit/>
          </a:bodyPr>
          <a:lstStyle/>
          <a:p>
            <a:pPr algn="ctr">
              <a:lnSpc>
                <a:spcPct val="150000"/>
              </a:lnSpc>
            </a:pPr>
            <a:r>
              <a:rPr lang="en-US" altLang="zh-CN" sz="27000" dirty="0" smtClean="0">
                <a:latin typeface="微软雅黑" panose="020B0503020204020204" pitchFamily="34" charset="-122"/>
                <a:ea typeface="微软雅黑" panose="020B0503020204020204" pitchFamily="34" charset="-122"/>
              </a:rPr>
              <a:t>2</a:t>
            </a:r>
            <a:endParaRPr lang="en-US" altLang="zh-CN" sz="27000" dirty="0">
              <a:latin typeface="微软雅黑" panose="020B0503020204020204" pitchFamily="34" charset="-122"/>
              <a:ea typeface="微软雅黑" panose="020B0503020204020204" pitchFamily="34" charset="-122"/>
            </a:endParaRPr>
          </a:p>
        </p:txBody>
      </p:sp>
      <p:sp>
        <p:nvSpPr>
          <p:cNvPr id="7" name="椭圆 6"/>
          <p:cNvSpPr/>
          <p:nvPr/>
        </p:nvSpPr>
        <p:spPr>
          <a:xfrm>
            <a:off x="4353831" y="915022"/>
            <a:ext cx="3269822" cy="32698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ea typeface="方正兰亭细黑_GBK" panose="02000000000000000000" pitchFamily="2" charset="-122"/>
            </a:endParaRPr>
          </a:p>
        </p:txBody>
      </p:sp>
      <p:sp>
        <p:nvSpPr>
          <p:cNvPr id="9" name="文本框 8"/>
          <p:cNvSpPr txBox="1"/>
          <p:nvPr/>
        </p:nvSpPr>
        <p:spPr>
          <a:xfrm>
            <a:off x="4702508" y="1486526"/>
            <a:ext cx="2653975" cy="1822450"/>
          </a:xfrm>
          <a:prstGeom prst="rect">
            <a:avLst/>
          </a:prstGeom>
          <a:noFill/>
        </p:spPr>
        <p:txBody>
          <a:bodyPr wrap="square" rtlCol="0">
            <a:spAutoFit/>
          </a:bodyPr>
          <a:lstStyle/>
          <a:p>
            <a:pPr algn="ctr">
              <a:lnSpc>
                <a:spcPct val="150000"/>
              </a:lnSpc>
            </a:pPr>
            <a:r>
              <a:rPr lang="zh-CN" altLang="en-US" sz="3600" b="1" dirty="0" smtClean="0">
                <a:solidFill>
                  <a:srgbClr val="00B0F0"/>
                </a:solidFill>
                <a:latin typeface="微软雅黑" panose="020B0503020204020204" pitchFamily="34" charset="-122"/>
                <a:ea typeface="微软雅黑" panose="020B0503020204020204" pitchFamily="34" charset="-122"/>
              </a:rPr>
              <a:t>两个</a:t>
            </a:r>
            <a:r>
              <a:rPr lang="zh-CN" altLang="en-US" sz="3000" b="1" dirty="0" smtClean="0">
                <a:latin typeface="微软雅黑" panose="020B0503020204020204" pitchFamily="34" charset="-122"/>
                <a:ea typeface="微软雅黑" panose="020B0503020204020204" pitchFamily="34" charset="-122"/>
              </a:rPr>
              <a:t>门户</a:t>
            </a:r>
            <a:endParaRPr lang="en-US" altLang="zh-CN" sz="3000" b="1" dirty="0" smtClean="0">
              <a:latin typeface="微软雅黑" panose="020B0503020204020204" pitchFamily="34" charset="-122"/>
              <a:ea typeface="微软雅黑" panose="020B0503020204020204" pitchFamily="34" charset="-122"/>
            </a:endParaRPr>
          </a:p>
          <a:p>
            <a:pPr algn="just">
              <a:lnSpc>
                <a:spcPct val="150000"/>
              </a:lnSpc>
            </a:pP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构建面向社会公正的外部 </a:t>
            </a:r>
            <a:r>
              <a:rPr lang="zh-CN" altLang="en-US" sz="10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“宣传门户”</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及面相企业的 </a:t>
            </a:r>
            <a:r>
              <a:rPr lang="zh-CN" altLang="en-US" sz="10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“服务门户”</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，做到对政策咨询、通知公告、招商宣传、线下服务的线上化，实现产业园区管理的真正“</a:t>
            </a:r>
            <a:r>
              <a:rPr lang="en-US" altLang="zh-CN" sz="900" dirty="0" smtClean="0">
                <a:latin typeface="微软雅黑" panose="020B0503020204020204" pitchFamily="34" charset="-122"/>
                <a:ea typeface="微软雅黑" panose="020B0503020204020204" pitchFamily="34" charset="-122"/>
                <a:cs typeface="微软雅黑" panose="020B0503020204020204" pitchFamily="34" charset="-122"/>
              </a:rPr>
              <a:t>O2O</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79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29303" y="3326634"/>
            <a:ext cx="388623" cy="388623"/>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5184" y="3326634"/>
            <a:ext cx="388623" cy="388623"/>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1065" y="3330444"/>
            <a:ext cx="388623" cy="388623"/>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821" y="2053788"/>
            <a:ext cx="2138828" cy="1699806"/>
          </a:xfrm>
          <a:prstGeom prst="rect">
            <a:avLst/>
          </a:prstGeom>
        </p:spPr>
      </p:pic>
      <p:pic>
        <p:nvPicPr>
          <p:cNvPr id="15" name="图片 14"/>
          <p:cNvPicPr>
            <a:picLocks noChangeAspect="1"/>
          </p:cNvPicPr>
          <p:nvPr/>
        </p:nvPicPr>
        <p:blipFill>
          <a:blip r:embed="rId5" cstate="print"/>
          <a:stretch>
            <a:fillRect/>
          </a:stretch>
        </p:blipFill>
        <p:spPr>
          <a:xfrm>
            <a:off x="2304650" y="2329294"/>
            <a:ext cx="1740700" cy="5743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图片 22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155779" y="663796"/>
            <a:ext cx="2557485" cy="367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标题 1"/>
          <p:cNvSpPr txBox="1"/>
          <p:nvPr/>
        </p:nvSpPr>
        <p:spPr>
          <a:xfrm>
            <a:off x="521498" y="110747"/>
            <a:ext cx="8370166" cy="483398"/>
          </a:xfrm>
          <a:prstGeom prst="rect">
            <a:avLst/>
          </a:prstGeom>
        </p:spPr>
        <p:txBody>
          <a:bodyPr lIns="68580" tIns="34290" rIns="68580" bIns="34290">
            <a:normAutofit/>
          </a:bodyPr>
          <a:lstStyle>
            <a:lvl1pPr marL="228600" indent="-228600">
              <a:lnSpc>
                <a:spcPct val="90000"/>
              </a:lnSpc>
              <a:spcBef>
                <a:spcPts val="1000"/>
              </a:spcBef>
              <a:buFont typeface="Arial" panose="020B0704020202020204" pitchFamily="34" charset="0"/>
              <a:buChar char="•"/>
              <a:defRPr sz="2800">
                <a:solidFill>
                  <a:schemeClr val="tx1">
                    <a:lumMod val="65000"/>
                    <a:lumOff val="35000"/>
                  </a:schemeClr>
                </a:solidFill>
                <a:effectLst>
                  <a:outerShdw blurRad="38100" dist="38100" dir="2700000" algn="tl">
                    <a:srgbClr val="000000">
                      <a:alpha val="43137"/>
                    </a:srgbClr>
                  </a:outerShdw>
                  <a:reflection blurRad="6350" stA="60000" endA="900" endPos="58000" dir="5400000" sy="-100000" algn="bl" rotWithShape="0"/>
                </a:effectLst>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704020202020204" pitchFamily="34" charset="0"/>
              <a:buChar char="•"/>
              <a:defRPr sz="2400"/>
            </a:lvl2pPr>
            <a:lvl3pPr marL="1143000" indent="-228600">
              <a:lnSpc>
                <a:spcPct val="90000"/>
              </a:lnSpc>
              <a:spcBef>
                <a:spcPts val="500"/>
              </a:spcBef>
              <a:buFont typeface="Arial" panose="020B0704020202020204" pitchFamily="34" charset="0"/>
              <a:buChar char="•"/>
              <a:defRPr sz="2000"/>
            </a:lvl3pPr>
            <a:lvl4pPr marL="1600200" indent="-228600">
              <a:lnSpc>
                <a:spcPct val="90000"/>
              </a:lnSpc>
              <a:spcBef>
                <a:spcPts val="500"/>
              </a:spcBef>
              <a:buFont typeface="Arial" panose="020B0704020202020204" pitchFamily="34" charset="0"/>
              <a:buChar char="•"/>
            </a:lvl4pPr>
            <a:lvl5pPr marL="2057400" indent="-228600">
              <a:lnSpc>
                <a:spcPct val="90000"/>
              </a:lnSpc>
              <a:spcBef>
                <a:spcPts val="500"/>
              </a:spcBef>
              <a:buFont typeface="Arial" panose="020B0704020202020204" pitchFamily="34" charset="0"/>
              <a:buChar char="•"/>
            </a:lvl5pPr>
            <a:lvl6pPr marL="2514600" indent="-228600">
              <a:lnSpc>
                <a:spcPct val="90000"/>
              </a:lnSpc>
              <a:spcBef>
                <a:spcPts val="500"/>
              </a:spcBef>
              <a:buFont typeface="Arial" panose="020B0704020202020204" pitchFamily="34" charset="0"/>
              <a:buChar char="•"/>
            </a:lvl6pPr>
            <a:lvl7pPr marL="2971800" indent="-228600">
              <a:lnSpc>
                <a:spcPct val="90000"/>
              </a:lnSpc>
              <a:spcBef>
                <a:spcPts val="500"/>
              </a:spcBef>
              <a:buFont typeface="Arial" panose="020B0704020202020204" pitchFamily="34" charset="0"/>
              <a:buChar char="•"/>
            </a:lvl7pPr>
            <a:lvl8pPr marL="3429000" indent="-228600">
              <a:lnSpc>
                <a:spcPct val="90000"/>
              </a:lnSpc>
              <a:spcBef>
                <a:spcPts val="500"/>
              </a:spcBef>
              <a:buFont typeface="Arial" panose="020B0704020202020204" pitchFamily="34" charset="0"/>
              <a:buChar char="•"/>
            </a:lvl8pPr>
            <a:lvl9pPr marL="3886200" indent="-228600">
              <a:lnSpc>
                <a:spcPct val="90000"/>
              </a:lnSpc>
              <a:spcBef>
                <a:spcPts val="500"/>
              </a:spcBef>
              <a:buFont typeface="Arial" panose="020B0704020202020204" pitchFamily="34" charset="0"/>
              <a:buChar char="•"/>
            </a:lvl9pPr>
          </a:lstStyle>
          <a:p>
            <a:pPr>
              <a:defRPr/>
            </a:pPr>
            <a:r>
              <a:rPr lang="zh-CN" altLang="en-US" sz="2250" b="1" dirty="0">
                <a:solidFill>
                  <a:srgbClr val="00B0F0"/>
                </a:solidFill>
              </a:rPr>
              <a:t>两个外部门户</a:t>
            </a:r>
            <a:r>
              <a:rPr lang="zh-CN" altLang="en-US" sz="2250" dirty="0"/>
              <a:t>（宣传</a:t>
            </a:r>
            <a:r>
              <a:rPr lang="en-US" altLang="zh-CN" sz="2250" dirty="0"/>
              <a:t>+</a:t>
            </a:r>
            <a:r>
              <a:rPr lang="zh-CN" altLang="en-US" sz="2250" dirty="0"/>
              <a:t>服务）</a:t>
            </a:r>
            <a:endParaRPr lang="zh-CN" altLang="en-US" sz="2250" dirty="0"/>
          </a:p>
        </p:txBody>
      </p:sp>
      <p:sp>
        <p:nvSpPr>
          <p:cNvPr id="64" name="矩形 63"/>
          <p:cNvSpPr>
            <a:spLocks noChangeArrowheads="1"/>
          </p:cNvSpPr>
          <p:nvPr/>
        </p:nvSpPr>
        <p:spPr bwMode="auto">
          <a:xfrm>
            <a:off x="1016207" y="943000"/>
            <a:ext cx="2124093"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1200"/>
              </a:spcAft>
            </a:pPr>
            <a:r>
              <a:rPr lang="zh-CN" altLang="en-US" sz="1200" dirty="0">
                <a:ea typeface="微软雅黑" panose="020B0503020204020204" pitchFamily="34" charset="-122"/>
              </a:rPr>
              <a:t>宣传推广</a:t>
            </a:r>
            <a:endParaRPr lang="zh-CN" altLang="en-US" sz="1200" dirty="0">
              <a:ea typeface="微软雅黑" panose="020B0503020204020204" pitchFamily="34" charset="-122"/>
            </a:endParaRPr>
          </a:p>
          <a:p>
            <a:pPr>
              <a:spcAft>
                <a:spcPts val="1200"/>
              </a:spcAft>
            </a:pPr>
            <a:r>
              <a:rPr lang="zh-CN" altLang="en-US" sz="900" dirty="0" smtClean="0">
                <a:ea typeface="微软雅黑" panose="020B0503020204020204" pitchFamily="34" charset="-122"/>
              </a:rPr>
              <a:t>产业园区形象</a:t>
            </a:r>
            <a:r>
              <a:rPr lang="zh-CN" altLang="en-US" sz="900" dirty="0">
                <a:ea typeface="微软雅黑" panose="020B0503020204020204" pitchFamily="34" charset="-122"/>
              </a:rPr>
              <a:t>推广，品牌、价值传播</a:t>
            </a:r>
            <a:endParaRPr lang="en-US" altLang="zh-CN" sz="900" dirty="0">
              <a:ea typeface="微软雅黑" panose="020B0503020204020204" pitchFamily="34" charset="-122"/>
            </a:endParaRPr>
          </a:p>
          <a:p>
            <a:pPr>
              <a:spcAft>
                <a:spcPts val="1200"/>
              </a:spcAft>
            </a:pPr>
            <a:r>
              <a:rPr lang="zh-CN" altLang="en-US" sz="900" dirty="0">
                <a:ea typeface="微软雅黑" panose="020B0503020204020204" pitchFamily="34" charset="-122"/>
              </a:rPr>
              <a:t>重点（新建</a:t>
            </a:r>
            <a:r>
              <a:rPr lang="zh-CN" altLang="en-US" sz="900" dirty="0" smtClean="0">
                <a:ea typeface="微软雅黑" panose="020B0503020204020204" pitchFamily="34" charset="-122"/>
              </a:rPr>
              <a:t>）产业园区介绍</a:t>
            </a:r>
            <a:endParaRPr lang="en-US" altLang="zh-CN" sz="900" dirty="0">
              <a:ea typeface="微软雅黑" panose="020B0503020204020204" pitchFamily="34" charset="-122"/>
            </a:endParaRPr>
          </a:p>
        </p:txBody>
      </p:sp>
      <p:sp>
        <p:nvSpPr>
          <p:cNvPr id="65" name="矩形 64"/>
          <p:cNvSpPr/>
          <p:nvPr/>
        </p:nvSpPr>
        <p:spPr>
          <a:xfrm>
            <a:off x="956676" y="1586539"/>
            <a:ext cx="2124093" cy="660400"/>
          </a:xfrm>
          <a:prstGeom prst="rect">
            <a:avLst/>
          </a:prstGeom>
        </p:spPr>
        <p:txBody>
          <a:bodyPr>
            <a:spAutoFit/>
          </a:bodyPr>
          <a:lstStyle/>
          <a:p>
            <a:pPr>
              <a:lnSpc>
                <a:spcPct val="150000"/>
              </a:lnSpc>
              <a:spcAft>
                <a:spcPts val="1200"/>
              </a:spcAft>
              <a:defRPr/>
            </a:pPr>
            <a:r>
              <a:rPr lang="zh-CN" altLang="en-US" sz="1200" dirty="0">
                <a:ea typeface="微软雅黑" panose="020B0503020204020204" pitchFamily="34" charset="-122"/>
              </a:rPr>
              <a:t>资源信息化</a:t>
            </a:r>
            <a:endParaRPr lang="zh-CN" altLang="en-US" sz="1050" dirty="0">
              <a:latin typeface="+mj-ea"/>
              <a:ea typeface="+mj-ea"/>
            </a:endParaRPr>
          </a:p>
          <a:p>
            <a:pPr>
              <a:spcAft>
                <a:spcPts val="1200"/>
              </a:spcAft>
              <a:defRPr/>
            </a:pPr>
            <a:r>
              <a:rPr lang="zh-CN" altLang="en-US" sz="900" dirty="0">
                <a:ea typeface="微软雅黑" panose="020B0503020204020204" pitchFamily="34" charset="-122"/>
              </a:rPr>
              <a:t>金融、人才、技术、政策的展示</a:t>
            </a:r>
            <a:endParaRPr lang="zh-CN" altLang="en-US" sz="900" dirty="0">
              <a:ea typeface="微软雅黑" panose="020B0503020204020204" pitchFamily="34" charset="-122"/>
            </a:endParaRPr>
          </a:p>
        </p:txBody>
      </p:sp>
      <p:grpSp>
        <p:nvGrpSpPr>
          <p:cNvPr id="66" name="组合 65"/>
          <p:cNvGrpSpPr/>
          <p:nvPr/>
        </p:nvGrpSpPr>
        <p:grpSpPr bwMode="auto">
          <a:xfrm>
            <a:off x="458395" y="1622853"/>
            <a:ext cx="486375" cy="485779"/>
            <a:chOff x="769156" y="1878864"/>
            <a:chExt cx="648000" cy="648000"/>
          </a:xfrm>
        </p:grpSpPr>
        <p:sp>
          <p:nvSpPr>
            <p:cNvPr id="67" name="椭圆 66"/>
            <p:cNvSpPr/>
            <p:nvPr/>
          </p:nvSpPr>
          <p:spPr>
            <a:xfrm>
              <a:off x="769156" y="1878864"/>
              <a:ext cx="648000" cy="64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a:p>
          </p:txBody>
        </p:sp>
        <p:sp>
          <p:nvSpPr>
            <p:cNvPr id="140313" name="Freeform 70"/>
            <p:cNvSpPr>
              <a:spLocks noEditPoints="1"/>
            </p:cNvSpPr>
            <p:nvPr/>
          </p:nvSpPr>
          <p:spPr bwMode="auto">
            <a:xfrm>
              <a:off x="931231" y="2040939"/>
              <a:ext cx="323850" cy="323850"/>
            </a:xfrm>
            <a:custGeom>
              <a:avLst/>
              <a:gdLst>
                <a:gd name="T0" fmla="*/ 81042 w 1019"/>
                <a:gd name="T1" fmla="*/ 6681 h 1018"/>
                <a:gd name="T2" fmla="*/ 71190 w 1019"/>
                <a:gd name="T3" fmla="*/ 237957 h 1018"/>
                <a:gd name="T4" fmla="*/ 63880 w 1019"/>
                <a:gd name="T5" fmla="*/ 242728 h 1018"/>
                <a:gd name="T6" fmla="*/ 57842 w 1019"/>
                <a:gd name="T7" fmla="*/ 83985 h 1018"/>
                <a:gd name="T8" fmla="*/ 20022 w 1019"/>
                <a:gd name="T9" fmla="*/ 82712 h 1018"/>
                <a:gd name="T10" fmla="*/ 1589 w 1019"/>
                <a:gd name="T11" fmla="*/ 101800 h 1018"/>
                <a:gd name="T12" fmla="*/ 6356 w 1019"/>
                <a:gd name="T13" fmla="*/ 297128 h 1018"/>
                <a:gd name="T14" fmla="*/ 45447 w 1019"/>
                <a:gd name="T15" fmla="*/ 323532 h 1018"/>
                <a:gd name="T16" fmla="*/ 288255 w 1019"/>
                <a:gd name="T17" fmla="*/ 321623 h 1018"/>
                <a:gd name="T18" fmla="*/ 321308 w 1019"/>
                <a:gd name="T19" fmla="*/ 288538 h 1018"/>
                <a:gd name="T20" fmla="*/ 320354 w 1019"/>
                <a:gd name="T21" fmla="*/ 15270 h 1018"/>
                <a:gd name="T22" fmla="*/ 298743 w 1019"/>
                <a:gd name="T23" fmla="*/ 318 h 1018"/>
                <a:gd name="T24" fmla="*/ 298107 w 1019"/>
                <a:gd name="T25" fmla="*/ 290447 h 1018"/>
                <a:gd name="T26" fmla="*/ 273318 w 1019"/>
                <a:gd name="T27" fmla="*/ 303808 h 1018"/>
                <a:gd name="T28" fmla="*/ 31463 w 1019"/>
                <a:gd name="T29" fmla="*/ 296491 h 1018"/>
                <a:gd name="T30" fmla="*/ 20658 w 1019"/>
                <a:gd name="T31" fmla="*/ 110071 h 1018"/>
                <a:gd name="T32" fmla="*/ 40680 w 1019"/>
                <a:gd name="T33" fmla="*/ 101481 h 1018"/>
                <a:gd name="T34" fmla="*/ 48307 w 1019"/>
                <a:gd name="T35" fmla="*/ 255772 h 1018"/>
                <a:gd name="T36" fmla="*/ 68329 w 1019"/>
                <a:gd name="T37" fmla="*/ 263088 h 1018"/>
                <a:gd name="T38" fmla="*/ 88034 w 1019"/>
                <a:gd name="T39" fmla="*/ 249727 h 1018"/>
                <a:gd name="T40" fmla="*/ 92483 w 1019"/>
                <a:gd name="T41" fmla="*/ 24177 h 1018"/>
                <a:gd name="T42" fmla="*/ 300332 w 1019"/>
                <a:gd name="T43" fmla="*/ 21951 h 1018"/>
                <a:gd name="T44" fmla="*/ 125218 w 1019"/>
                <a:gd name="T45" fmla="*/ 140929 h 1018"/>
                <a:gd name="T46" fmla="*/ 164626 w 1019"/>
                <a:gd name="T47" fmla="*/ 138702 h 1018"/>
                <a:gd name="T48" fmla="*/ 171936 w 1019"/>
                <a:gd name="T49" fmla="*/ 141565 h 1018"/>
                <a:gd name="T50" fmla="*/ 176385 w 1019"/>
                <a:gd name="T51" fmla="*/ 140611 h 1018"/>
                <a:gd name="T52" fmla="*/ 181470 w 1019"/>
                <a:gd name="T53" fmla="*/ 134884 h 1018"/>
                <a:gd name="T54" fmla="*/ 177657 w 1019"/>
                <a:gd name="T55" fmla="*/ 42310 h 1018"/>
                <a:gd name="T56" fmla="*/ 162720 w 1019"/>
                <a:gd name="T57" fmla="*/ 46764 h 1018"/>
                <a:gd name="T58" fmla="*/ 126171 w 1019"/>
                <a:gd name="T59" fmla="*/ 41992 h 1018"/>
                <a:gd name="T60" fmla="*/ 118862 w 1019"/>
                <a:gd name="T61" fmla="*/ 41356 h 1018"/>
                <a:gd name="T62" fmla="*/ 112505 w 1019"/>
                <a:gd name="T63" fmla="*/ 46128 h 1018"/>
                <a:gd name="T64" fmla="*/ 112187 w 1019"/>
                <a:gd name="T65" fmla="*/ 135521 h 1018"/>
                <a:gd name="T66" fmla="*/ 283170 w 1019"/>
                <a:gd name="T67" fmla="*/ 212507 h 1018"/>
                <a:gd name="T68" fmla="*/ 204035 w 1019"/>
                <a:gd name="T69" fmla="*/ 45174 h 1018"/>
                <a:gd name="T70" fmla="*/ 208484 w 1019"/>
                <a:gd name="T71" fmla="*/ 60125 h 1018"/>
                <a:gd name="T72" fmla="*/ 282534 w 1019"/>
                <a:gd name="T73" fmla="*/ 54717 h 1018"/>
                <a:gd name="T74" fmla="*/ 275225 w 1019"/>
                <a:gd name="T75" fmla="*/ 41038 h 1018"/>
                <a:gd name="T76" fmla="*/ 204035 w 1019"/>
                <a:gd name="T77" fmla="*/ 85575 h 1018"/>
                <a:gd name="T78" fmla="*/ 208484 w 1019"/>
                <a:gd name="T79" fmla="*/ 100527 h 1018"/>
                <a:gd name="T80" fmla="*/ 282534 w 1019"/>
                <a:gd name="T81" fmla="*/ 95119 h 1018"/>
                <a:gd name="T82" fmla="*/ 275225 w 1019"/>
                <a:gd name="T83" fmla="*/ 81122 h 1018"/>
                <a:gd name="T84" fmla="*/ 204035 w 1019"/>
                <a:gd name="T85" fmla="*/ 125977 h 1018"/>
                <a:gd name="T86" fmla="*/ 208484 w 1019"/>
                <a:gd name="T87" fmla="*/ 140929 h 1018"/>
                <a:gd name="T88" fmla="*/ 282534 w 1019"/>
                <a:gd name="T89" fmla="*/ 135521 h 1018"/>
                <a:gd name="T90" fmla="*/ 275225 w 1019"/>
                <a:gd name="T91" fmla="*/ 121841 h 1018"/>
                <a:gd name="T92" fmla="*/ 113141 w 1019"/>
                <a:gd name="T93" fmla="*/ 216960 h 1018"/>
                <a:gd name="T94" fmla="*/ 117272 w 1019"/>
                <a:gd name="T95" fmla="*/ 231912 h 1018"/>
                <a:gd name="T96" fmla="*/ 181153 w 1019"/>
                <a:gd name="T97" fmla="*/ 226504 h 1018"/>
                <a:gd name="T98" fmla="*/ 174161 w 1019"/>
                <a:gd name="T99" fmla="*/ 212825 h 1018"/>
                <a:gd name="T100" fmla="*/ 113141 w 1019"/>
                <a:gd name="T101" fmla="*/ 257680 h 1018"/>
                <a:gd name="T102" fmla="*/ 117272 w 1019"/>
                <a:gd name="T103" fmla="*/ 272632 h 1018"/>
                <a:gd name="T104" fmla="*/ 181153 w 1019"/>
                <a:gd name="T105" fmla="*/ 267224 h 1018"/>
                <a:gd name="T106" fmla="*/ 174161 w 1019"/>
                <a:gd name="T107" fmla="*/ 253227 h 1018"/>
                <a:gd name="T108" fmla="*/ 113141 w 1019"/>
                <a:gd name="T109" fmla="*/ 166379 h 1018"/>
                <a:gd name="T110" fmla="*/ 115683 w 1019"/>
                <a:gd name="T111" fmla="*/ 190874 h 1018"/>
                <a:gd name="T112" fmla="*/ 281581 w 1019"/>
                <a:gd name="T113" fmla="*/ 188011 h 1018"/>
                <a:gd name="T114" fmla="*/ 278721 w 1019"/>
                <a:gd name="T115" fmla="*/ 163834 h 10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019" h="1018">
                  <a:moveTo>
                    <a:pt x="931" y="0"/>
                  </a:moveTo>
                  <a:lnTo>
                    <a:pt x="310" y="0"/>
                  </a:lnTo>
                  <a:lnTo>
                    <a:pt x="302" y="1"/>
                  </a:lnTo>
                  <a:lnTo>
                    <a:pt x="293" y="2"/>
                  </a:lnTo>
                  <a:lnTo>
                    <a:pt x="285" y="4"/>
                  </a:lnTo>
                  <a:lnTo>
                    <a:pt x="277" y="7"/>
                  </a:lnTo>
                  <a:lnTo>
                    <a:pt x="269" y="12"/>
                  </a:lnTo>
                  <a:lnTo>
                    <a:pt x="262" y="16"/>
                  </a:lnTo>
                  <a:lnTo>
                    <a:pt x="255" y="21"/>
                  </a:lnTo>
                  <a:lnTo>
                    <a:pt x="249" y="27"/>
                  </a:lnTo>
                  <a:lnTo>
                    <a:pt x="243" y="34"/>
                  </a:lnTo>
                  <a:lnTo>
                    <a:pt x="239" y="41"/>
                  </a:lnTo>
                  <a:lnTo>
                    <a:pt x="234" y="48"/>
                  </a:lnTo>
                  <a:lnTo>
                    <a:pt x="230" y="57"/>
                  </a:lnTo>
                  <a:lnTo>
                    <a:pt x="227" y="64"/>
                  </a:lnTo>
                  <a:lnTo>
                    <a:pt x="225" y="74"/>
                  </a:lnTo>
                  <a:lnTo>
                    <a:pt x="224" y="83"/>
                  </a:lnTo>
                  <a:lnTo>
                    <a:pt x="224" y="92"/>
                  </a:lnTo>
                  <a:lnTo>
                    <a:pt x="224" y="748"/>
                  </a:lnTo>
                  <a:lnTo>
                    <a:pt x="222" y="751"/>
                  </a:lnTo>
                  <a:lnTo>
                    <a:pt x="222" y="754"/>
                  </a:lnTo>
                  <a:lnTo>
                    <a:pt x="218" y="760"/>
                  </a:lnTo>
                  <a:lnTo>
                    <a:pt x="214" y="763"/>
                  </a:lnTo>
                  <a:lnTo>
                    <a:pt x="211" y="764"/>
                  </a:lnTo>
                  <a:lnTo>
                    <a:pt x="207" y="764"/>
                  </a:lnTo>
                  <a:lnTo>
                    <a:pt x="204" y="764"/>
                  </a:lnTo>
                  <a:lnTo>
                    <a:pt x="201" y="763"/>
                  </a:lnTo>
                  <a:lnTo>
                    <a:pt x="196" y="760"/>
                  </a:lnTo>
                  <a:lnTo>
                    <a:pt x="192" y="754"/>
                  </a:lnTo>
                  <a:lnTo>
                    <a:pt x="191" y="751"/>
                  </a:lnTo>
                  <a:lnTo>
                    <a:pt x="191" y="748"/>
                  </a:lnTo>
                  <a:lnTo>
                    <a:pt x="191" y="286"/>
                  </a:lnTo>
                  <a:lnTo>
                    <a:pt x="190" y="280"/>
                  </a:lnTo>
                  <a:lnTo>
                    <a:pt x="189" y="275"/>
                  </a:lnTo>
                  <a:lnTo>
                    <a:pt x="186" y="268"/>
                  </a:lnTo>
                  <a:lnTo>
                    <a:pt x="182" y="264"/>
                  </a:lnTo>
                  <a:lnTo>
                    <a:pt x="177" y="260"/>
                  </a:lnTo>
                  <a:lnTo>
                    <a:pt x="172" y="257"/>
                  </a:lnTo>
                  <a:lnTo>
                    <a:pt x="166" y="255"/>
                  </a:lnTo>
                  <a:lnTo>
                    <a:pt x="159" y="255"/>
                  </a:lnTo>
                  <a:lnTo>
                    <a:pt x="88" y="255"/>
                  </a:lnTo>
                  <a:lnTo>
                    <a:pt x="79" y="255"/>
                  </a:lnTo>
                  <a:lnTo>
                    <a:pt x="70" y="256"/>
                  </a:lnTo>
                  <a:lnTo>
                    <a:pt x="63" y="260"/>
                  </a:lnTo>
                  <a:lnTo>
                    <a:pt x="54" y="262"/>
                  </a:lnTo>
                  <a:lnTo>
                    <a:pt x="47" y="266"/>
                  </a:lnTo>
                  <a:lnTo>
                    <a:pt x="39" y="270"/>
                  </a:lnTo>
                  <a:lnTo>
                    <a:pt x="33" y="276"/>
                  </a:lnTo>
                  <a:lnTo>
                    <a:pt x="26" y="282"/>
                  </a:lnTo>
                  <a:lnTo>
                    <a:pt x="21" y="289"/>
                  </a:lnTo>
                  <a:lnTo>
                    <a:pt x="15" y="295"/>
                  </a:lnTo>
                  <a:lnTo>
                    <a:pt x="11" y="302"/>
                  </a:lnTo>
                  <a:lnTo>
                    <a:pt x="8" y="311"/>
                  </a:lnTo>
                  <a:lnTo>
                    <a:pt x="5" y="320"/>
                  </a:lnTo>
                  <a:lnTo>
                    <a:pt x="3" y="328"/>
                  </a:lnTo>
                  <a:lnTo>
                    <a:pt x="1" y="337"/>
                  </a:lnTo>
                  <a:lnTo>
                    <a:pt x="0" y="346"/>
                  </a:lnTo>
                  <a:lnTo>
                    <a:pt x="0" y="859"/>
                  </a:lnTo>
                  <a:lnTo>
                    <a:pt x="1" y="875"/>
                  </a:lnTo>
                  <a:lnTo>
                    <a:pt x="4" y="891"/>
                  </a:lnTo>
                  <a:lnTo>
                    <a:pt x="8" y="907"/>
                  </a:lnTo>
                  <a:lnTo>
                    <a:pt x="13" y="920"/>
                  </a:lnTo>
                  <a:lnTo>
                    <a:pt x="20" y="934"/>
                  </a:lnTo>
                  <a:lnTo>
                    <a:pt x="28" y="948"/>
                  </a:lnTo>
                  <a:lnTo>
                    <a:pt x="37" y="960"/>
                  </a:lnTo>
                  <a:lnTo>
                    <a:pt x="48" y="972"/>
                  </a:lnTo>
                  <a:lnTo>
                    <a:pt x="58" y="982"/>
                  </a:lnTo>
                  <a:lnTo>
                    <a:pt x="71" y="991"/>
                  </a:lnTo>
                  <a:lnTo>
                    <a:pt x="84" y="999"/>
                  </a:lnTo>
                  <a:lnTo>
                    <a:pt x="98" y="1005"/>
                  </a:lnTo>
                  <a:lnTo>
                    <a:pt x="112" y="1011"/>
                  </a:lnTo>
                  <a:lnTo>
                    <a:pt x="128" y="1015"/>
                  </a:lnTo>
                  <a:lnTo>
                    <a:pt x="143" y="1017"/>
                  </a:lnTo>
                  <a:lnTo>
                    <a:pt x="159" y="1018"/>
                  </a:lnTo>
                  <a:lnTo>
                    <a:pt x="159" y="1017"/>
                  </a:lnTo>
                  <a:lnTo>
                    <a:pt x="174" y="1018"/>
                  </a:lnTo>
                  <a:lnTo>
                    <a:pt x="189" y="1018"/>
                  </a:lnTo>
                  <a:lnTo>
                    <a:pt x="860" y="1018"/>
                  </a:lnTo>
                  <a:lnTo>
                    <a:pt x="876" y="1017"/>
                  </a:lnTo>
                  <a:lnTo>
                    <a:pt x="891" y="1015"/>
                  </a:lnTo>
                  <a:lnTo>
                    <a:pt x="907" y="1011"/>
                  </a:lnTo>
                  <a:lnTo>
                    <a:pt x="921" y="1005"/>
                  </a:lnTo>
                  <a:lnTo>
                    <a:pt x="935" y="999"/>
                  </a:lnTo>
                  <a:lnTo>
                    <a:pt x="948" y="991"/>
                  </a:lnTo>
                  <a:lnTo>
                    <a:pt x="961" y="982"/>
                  </a:lnTo>
                  <a:lnTo>
                    <a:pt x="971" y="972"/>
                  </a:lnTo>
                  <a:lnTo>
                    <a:pt x="982" y="960"/>
                  </a:lnTo>
                  <a:lnTo>
                    <a:pt x="991" y="948"/>
                  </a:lnTo>
                  <a:lnTo>
                    <a:pt x="999" y="934"/>
                  </a:lnTo>
                  <a:lnTo>
                    <a:pt x="1006" y="920"/>
                  </a:lnTo>
                  <a:lnTo>
                    <a:pt x="1011" y="907"/>
                  </a:lnTo>
                  <a:lnTo>
                    <a:pt x="1015" y="891"/>
                  </a:lnTo>
                  <a:lnTo>
                    <a:pt x="1018" y="875"/>
                  </a:lnTo>
                  <a:lnTo>
                    <a:pt x="1019" y="859"/>
                  </a:lnTo>
                  <a:lnTo>
                    <a:pt x="1019" y="92"/>
                  </a:lnTo>
                  <a:lnTo>
                    <a:pt x="1018" y="83"/>
                  </a:lnTo>
                  <a:lnTo>
                    <a:pt x="1016" y="74"/>
                  </a:lnTo>
                  <a:lnTo>
                    <a:pt x="1014" y="64"/>
                  </a:lnTo>
                  <a:lnTo>
                    <a:pt x="1011" y="57"/>
                  </a:lnTo>
                  <a:lnTo>
                    <a:pt x="1008" y="48"/>
                  </a:lnTo>
                  <a:lnTo>
                    <a:pt x="1004" y="41"/>
                  </a:lnTo>
                  <a:lnTo>
                    <a:pt x="998" y="34"/>
                  </a:lnTo>
                  <a:lnTo>
                    <a:pt x="993" y="27"/>
                  </a:lnTo>
                  <a:lnTo>
                    <a:pt x="986" y="21"/>
                  </a:lnTo>
                  <a:lnTo>
                    <a:pt x="980" y="16"/>
                  </a:lnTo>
                  <a:lnTo>
                    <a:pt x="972" y="12"/>
                  </a:lnTo>
                  <a:lnTo>
                    <a:pt x="965" y="7"/>
                  </a:lnTo>
                  <a:lnTo>
                    <a:pt x="956" y="4"/>
                  </a:lnTo>
                  <a:lnTo>
                    <a:pt x="949" y="2"/>
                  </a:lnTo>
                  <a:lnTo>
                    <a:pt x="940" y="1"/>
                  </a:lnTo>
                  <a:lnTo>
                    <a:pt x="931" y="0"/>
                  </a:lnTo>
                  <a:close/>
                  <a:moveTo>
                    <a:pt x="955" y="859"/>
                  </a:moveTo>
                  <a:lnTo>
                    <a:pt x="955" y="859"/>
                  </a:lnTo>
                  <a:lnTo>
                    <a:pt x="954" y="869"/>
                  </a:lnTo>
                  <a:lnTo>
                    <a:pt x="953" y="879"/>
                  </a:lnTo>
                  <a:lnTo>
                    <a:pt x="951" y="887"/>
                  </a:lnTo>
                  <a:lnTo>
                    <a:pt x="948" y="896"/>
                  </a:lnTo>
                  <a:lnTo>
                    <a:pt x="944" y="904"/>
                  </a:lnTo>
                  <a:lnTo>
                    <a:pt x="938" y="913"/>
                  </a:lnTo>
                  <a:lnTo>
                    <a:pt x="933" y="919"/>
                  </a:lnTo>
                  <a:lnTo>
                    <a:pt x="926" y="927"/>
                  </a:lnTo>
                  <a:lnTo>
                    <a:pt x="920" y="932"/>
                  </a:lnTo>
                  <a:lnTo>
                    <a:pt x="912" y="939"/>
                  </a:lnTo>
                  <a:lnTo>
                    <a:pt x="905" y="943"/>
                  </a:lnTo>
                  <a:lnTo>
                    <a:pt x="896" y="947"/>
                  </a:lnTo>
                  <a:lnTo>
                    <a:pt x="888" y="951"/>
                  </a:lnTo>
                  <a:lnTo>
                    <a:pt x="878" y="953"/>
                  </a:lnTo>
                  <a:lnTo>
                    <a:pt x="869" y="954"/>
                  </a:lnTo>
                  <a:lnTo>
                    <a:pt x="860" y="955"/>
                  </a:lnTo>
                  <a:lnTo>
                    <a:pt x="159" y="955"/>
                  </a:lnTo>
                  <a:lnTo>
                    <a:pt x="150" y="954"/>
                  </a:lnTo>
                  <a:lnTo>
                    <a:pt x="141" y="953"/>
                  </a:lnTo>
                  <a:lnTo>
                    <a:pt x="131" y="951"/>
                  </a:lnTo>
                  <a:lnTo>
                    <a:pt x="123" y="947"/>
                  </a:lnTo>
                  <a:lnTo>
                    <a:pt x="114" y="943"/>
                  </a:lnTo>
                  <a:lnTo>
                    <a:pt x="107" y="939"/>
                  </a:lnTo>
                  <a:lnTo>
                    <a:pt x="99" y="932"/>
                  </a:lnTo>
                  <a:lnTo>
                    <a:pt x="93" y="927"/>
                  </a:lnTo>
                  <a:lnTo>
                    <a:pt x="86" y="919"/>
                  </a:lnTo>
                  <a:lnTo>
                    <a:pt x="81" y="913"/>
                  </a:lnTo>
                  <a:lnTo>
                    <a:pt x="75" y="904"/>
                  </a:lnTo>
                  <a:lnTo>
                    <a:pt x="72" y="896"/>
                  </a:lnTo>
                  <a:lnTo>
                    <a:pt x="69" y="887"/>
                  </a:lnTo>
                  <a:lnTo>
                    <a:pt x="66" y="879"/>
                  </a:lnTo>
                  <a:lnTo>
                    <a:pt x="65" y="869"/>
                  </a:lnTo>
                  <a:lnTo>
                    <a:pt x="65" y="859"/>
                  </a:lnTo>
                  <a:lnTo>
                    <a:pt x="65" y="346"/>
                  </a:lnTo>
                  <a:lnTo>
                    <a:pt x="65" y="341"/>
                  </a:lnTo>
                  <a:lnTo>
                    <a:pt x="66" y="336"/>
                  </a:lnTo>
                  <a:lnTo>
                    <a:pt x="68" y="330"/>
                  </a:lnTo>
                  <a:lnTo>
                    <a:pt x="71" y="327"/>
                  </a:lnTo>
                  <a:lnTo>
                    <a:pt x="74" y="323"/>
                  </a:lnTo>
                  <a:lnTo>
                    <a:pt x="79" y="321"/>
                  </a:lnTo>
                  <a:lnTo>
                    <a:pt x="83" y="320"/>
                  </a:lnTo>
                  <a:lnTo>
                    <a:pt x="88" y="319"/>
                  </a:lnTo>
                  <a:lnTo>
                    <a:pt x="128" y="319"/>
                  </a:lnTo>
                  <a:lnTo>
                    <a:pt x="128" y="748"/>
                  </a:lnTo>
                  <a:lnTo>
                    <a:pt x="128" y="756"/>
                  </a:lnTo>
                  <a:lnTo>
                    <a:pt x="129" y="764"/>
                  </a:lnTo>
                  <a:lnTo>
                    <a:pt x="131" y="771"/>
                  </a:lnTo>
                  <a:lnTo>
                    <a:pt x="135" y="779"/>
                  </a:lnTo>
                  <a:lnTo>
                    <a:pt x="138" y="785"/>
                  </a:lnTo>
                  <a:lnTo>
                    <a:pt x="141" y="792"/>
                  </a:lnTo>
                  <a:lnTo>
                    <a:pt x="146" y="798"/>
                  </a:lnTo>
                  <a:lnTo>
                    <a:pt x="152" y="804"/>
                  </a:lnTo>
                  <a:lnTo>
                    <a:pt x="157" y="809"/>
                  </a:lnTo>
                  <a:lnTo>
                    <a:pt x="162" y="814"/>
                  </a:lnTo>
                  <a:lnTo>
                    <a:pt x="170" y="817"/>
                  </a:lnTo>
                  <a:lnTo>
                    <a:pt x="176" y="821"/>
                  </a:lnTo>
                  <a:lnTo>
                    <a:pt x="184" y="824"/>
                  </a:lnTo>
                  <a:lnTo>
                    <a:pt x="191" y="826"/>
                  </a:lnTo>
                  <a:lnTo>
                    <a:pt x="199" y="827"/>
                  </a:lnTo>
                  <a:lnTo>
                    <a:pt x="207" y="827"/>
                  </a:lnTo>
                  <a:lnTo>
                    <a:pt x="215" y="827"/>
                  </a:lnTo>
                  <a:lnTo>
                    <a:pt x="224" y="826"/>
                  </a:lnTo>
                  <a:lnTo>
                    <a:pt x="231" y="824"/>
                  </a:lnTo>
                  <a:lnTo>
                    <a:pt x="239" y="821"/>
                  </a:lnTo>
                  <a:lnTo>
                    <a:pt x="245" y="817"/>
                  </a:lnTo>
                  <a:lnTo>
                    <a:pt x="251" y="814"/>
                  </a:lnTo>
                  <a:lnTo>
                    <a:pt x="258" y="809"/>
                  </a:lnTo>
                  <a:lnTo>
                    <a:pt x="263" y="804"/>
                  </a:lnTo>
                  <a:lnTo>
                    <a:pt x="269" y="798"/>
                  </a:lnTo>
                  <a:lnTo>
                    <a:pt x="273" y="792"/>
                  </a:lnTo>
                  <a:lnTo>
                    <a:pt x="277" y="785"/>
                  </a:lnTo>
                  <a:lnTo>
                    <a:pt x="280" y="779"/>
                  </a:lnTo>
                  <a:lnTo>
                    <a:pt x="284" y="771"/>
                  </a:lnTo>
                  <a:lnTo>
                    <a:pt x="286" y="764"/>
                  </a:lnTo>
                  <a:lnTo>
                    <a:pt x="287" y="756"/>
                  </a:lnTo>
                  <a:lnTo>
                    <a:pt x="287" y="748"/>
                  </a:lnTo>
                  <a:lnTo>
                    <a:pt x="287" y="92"/>
                  </a:lnTo>
                  <a:lnTo>
                    <a:pt x="287" y="86"/>
                  </a:lnTo>
                  <a:lnTo>
                    <a:pt x="289" y="81"/>
                  </a:lnTo>
                  <a:lnTo>
                    <a:pt x="291" y="76"/>
                  </a:lnTo>
                  <a:lnTo>
                    <a:pt x="294" y="72"/>
                  </a:lnTo>
                  <a:lnTo>
                    <a:pt x="298" y="69"/>
                  </a:lnTo>
                  <a:lnTo>
                    <a:pt x="302" y="66"/>
                  </a:lnTo>
                  <a:lnTo>
                    <a:pt x="306" y="64"/>
                  </a:lnTo>
                  <a:lnTo>
                    <a:pt x="310" y="64"/>
                  </a:lnTo>
                  <a:lnTo>
                    <a:pt x="931" y="64"/>
                  </a:lnTo>
                  <a:lnTo>
                    <a:pt x="936" y="64"/>
                  </a:lnTo>
                  <a:lnTo>
                    <a:pt x="940" y="66"/>
                  </a:lnTo>
                  <a:lnTo>
                    <a:pt x="945" y="69"/>
                  </a:lnTo>
                  <a:lnTo>
                    <a:pt x="948" y="72"/>
                  </a:lnTo>
                  <a:lnTo>
                    <a:pt x="951" y="76"/>
                  </a:lnTo>
                  <a:lnTo>
                    <a:pt x="953" y="81"/>
                  </a:lnTo>
                  <a:lnTo>
                    <a:pt x="954" y="86"/>
                  </a:lnTo>
                  <a:lnTo>
                    <a:pt x="955" y="92"/>
                  </a:lnTo>
                  <a:lnTo>
                    <a:pt x="955" y="859"/>
                  </a:lnTo>
                  <a:close/>
                  <a:moveTo>
                    <a:pt x="382" y="445"/>
                  </a:moveTo>
                  <a:lnTo>
                    <a:pt x="382" y="445"/>
                  </a:lnTo>
                  <a:lnTo>
                    <a:pt x="389" y="445"/>
                  </a:lnTo>
                  <a:lnTo>
                    <a:pt x="394" y="443"/>
                  </a:lnTo>
                  <a:lnTo>
                    <a:pt x="401" y="440"/>
                  </a:lnTo>
                  <a:lnTo>
                    <a:pt x="405" y="437"/>
                  </a:lnTo>
                  <a:lnTo>
                    <a:pt x="409" y="431"/>
                  </a:lnTo>
                  <a:lnTo>
                    <a:pt x="411" y="426"/>
                  </a:lnTo>
                  <a:lnTo>
                    <a:pt x="413" y="420"/>
                  </a:lnTo>
                  <a:lnTo>
                    <a:pt x="415" y="414"/>
                  </a:lnTo>
                  <a:lnTo>
                    <a:pt x="415" y="270"/>
                  </a:lnTo>
                  <a:lnTo>
                    <a:pt x="514" y="431"/>
                  </a:lnTo>
                  <a:lnTo>
                    <a:pt x="518" y="436"/>
                  </a:lnTo>
                  <a:lnTo>
                    <a:pt x="520" y="437"/>
                  </a:lnTo>
                  <a:lnTo>
                    <a:pt x="523" y="440"/>
                  </a:lnTo>
                  <a:lnTo>
                    <a:pt x="528" y="443"/>
                  </a:lnTo>
                  <a:lnTo>
                    <a:pt x="530" y="443"/>
                  </a:lnTo>
                  <a:lnTo>
                    <a:pt x="536" y="445"/>
                  </a:lnTo>
                  <a:lnTo>
                    <a:pt x="541" y="445"/>
                  </a:lnTo>
                  <a:lnTo>
                    <a:pt x="547" y="445"/>
                  </a:lnTo>
                  <a:lnTo>
                    <a:pt x="552" y="443"/>
                  </a:lnTo>
                  <a:lnTo>
                    <a:pt x="555" y="442"/>
                  </a:lnTo>
                  <a:lnTo>
                    <a:pt x="558" y="441"/>
                  </a:lnTo>
                  <a:lnTo>
                    <a:pt x="560" y="439"/>
                  </a:lnTo>
                  <a:lnTo>
                    <a:pt x="566" y="434"/>
                  </a:lnTo>
                  <a:lnTo>
                    <a:pt x="569" y="429"/>
                  </a:lnTo>
                  <a:lnTo>
                    <a:pt x="571" y="424"/>
                  </a:lnTo>
                  <a:lnTo>
                    <a:pt x="572" y="417"/>
                  </a:lnTo>
                  <a:lnTo>
                    <a:pt x="573" y="414"/>
                  </a:lnTo>
                  <a:lnTo>
                    <a:pt x="573" y="160"/>
                  </a:lnTo>
                  <a:lnTo>
                    <a:pt x="572" y="153"/>
                  </a:lnTo>
                  <a:lnTo>
                    <a:pt x="570" y="147"/>
                  </a:lnTo>
                  <a:lnTo>
                    <a:pt x="568" y="142"/>
                  </a:lnTo>
                  <a:lnTo>
                    <a:pt x="564" y="137"/>
                  </a:lnTo>
                  <a:lnTo>
                    <a:pt x="559" y="133"/>
                  </a:lnTo>
                  <a:lnTo>
                    <a:pt x="554" y="130"/>
                  </a:lnTo>
                  <a:lnTo>
                    <a:pt x="548" y="129"/>
                  </a:lnTo>
                  <a:lnTo>
                    <a:pt x="541" y="128"/>
                  </a:lnTo>
                  <a:lnTo>
                    <a:pt x="535" y="129"/>
                  </a:lnTo>
                  <a:lnTo>
                    <a:pt x="529" y="130"/>
                  </a:lnTo>
                  <a:lnTo>
                    <a:pt x="524" y="133"/>
                  </a:lnTo>
                  <a:lnTo>
                    <a:pt x="519" y="137"/>
                  </a:lnTo>
                  <a:lnTo>
                    <a:pt x="515" y="142"/>
                  </a:lnTo>
                  <a:lnTo>
                    <a:pt x="512" y="147"/>
                  </a:lnTo>
                  <a:lnTo>
                    <a:pt x="510" y="153"/>
                  </a:lnTo>
                  <a:lnTo>
                    <a:pt x="510" y="160"/>
                  </a:lnTo>
                  <a:lnTo>
                    <a:pt x="510" y="304"/>
                  </a:lnTo>
                  <a:lnTo>
                    <a:pt x="409" y="143"/>
                  </a:lnTo>
                  <a:lnTo>
                    <a:pt x="407" y="140"/>
                  </a:lnTo>
                  <a:lnTo>
                    <a:pt x="403" y="135"/>
                  </a:lnTo>
                  <a:lnTo>
                    <a:pt x="397" y="132"/>
                  </a:lnTo>
                  <a:lnTo>
                    <a:pt x="392" y="130"/>
                  </a:lnTo>
                  <a:lnTo>
                    <a:pt x="386" y="129"/>
                  </a:lnTo>
                  <a:lnTo>
                    <a:pt x="382" y="128"/>
                  </a:lnTo>
                  <a:lnTo>
                    <a:pt x="380" y="129"/>
                  </a:lnTo>
                  <a:lnTo>
                    <a:pt x="374" y="130"/>
                  </a:lnTo>
                  <a:lnTo>
                    <a:pt x="367" y="132"/>
                  </a:lnTo>
                  <a:lnTo>
                    <a:pt x="365" y="133"/>
                  </a:lnTo>
                  <a:lnTo>
                    <a:pt x="363" y="135"/>
                  </a:lnTo>
                  <a:lnTo>
                    <a:pt x="359" y="139"/>
                  </a:lnTo>
                  <a:lnTo>
                    <a:pt x="354" y="145"/>
                  </a:lnTo>
                  <a:lnTo>
                    <a:pt x="352" y="150"/>
                  </a:lnTo>
                  <a:lnTo>
                    <a:pt x="351" y="157"/>
                  </a:lnTo>
                  <a:lnTo>
                    <a:pt x="350" y="160"/>
                  </a:lnTo>
                  <a:lnTo>
                    <a:pt x="350" y="414"/>
                  </a:lnTo>
                  <a:lnTo>
                    <a:pt x="351" y="420"/>
                  </a:lnTo>
                  <a:lnTo>
                    <a:pt x="353" y="426"/>
                  </a:lnTo>
                  <a:lnTo>
                    <a:pt x="356" y="431"/>
                  </a:lnTo>
                  <a:lnTo>
                    <a:pt x="360" y="437"/>
                  </a:lnTo>
                  <a:lnTo>
                    <a:pt x="364" y="440"/>
                  </a:lnTo>
                  <a:lnTo>
                    <a:pt x="369" y="443"/>
                  </a:lnTo>
                  <a:lnTo>
                    <a:pt x="376" y="445"/>
                  </a:lnTo>
                  <a:lnTo>
                    <a:pt x="382" y="445"/>
                  </a:lnTo>
                  <a:close/>
                  <a:moveTo>
                    <a:pt x="637" y="859"/>
                  </a:moveTo>
                  <a:lnTo>
                    <a:pt x="891" y="859"/>
                  </a:lnTo>
                  <a:lnTo>
                    <a:pt x="891" y="668"/>
                  </a:lnTo>
                  <a:lnTo>
                    <a:pt x="637" y="668"/>
                  </a:lnTo>
                  <a:lnTo>
                    <a:pt x="637" y="859"/>
                  </a:lnTo>
                  <a:close/>
                  <a:moveTo>
                    <a:pt x="860" y="128"/>
                  </a:moveTo>
                  <a:lnTo>
                    <a:pt x="669" y="128"/>
                  </a:lnTo>
                  <a:lnTo>
                    <a:pt x="662" y="129"/>
                  </a:lnTo>
                  <a:lnTo>
                    <a:pt x="656" y="130"/>
                  </a:lnTo>
                  <a:lnTo>
                    <a:pt x="651" y="133"/>
                  </a:lnTo>
                  <a:lnTo>
                    <a:pt x="646" y="137"/>
                  </a:lnTo>
                  <a:lnTo>
                    <a:pt x="642" y="142"/>
                  </a:lnTo>
                  <a:lnTo>
                    <a:pt x="639" y="147"/>
                  </a:lnTo>
                  <a:lnTo>
                    <a:pt x="638" y="153"/>
                  </a:lnTo>
                  <a:lnTo>
                    <a:pt x="637" y="160"/>
                  </a:lnTo>
                  <a:lnTo>
                    <a:pt x="638" y="166"/>
                  </a:lnTo>
                  <a:lnTo>
                    <a:pt x="639" y="172"/>
                  </a:lnTo>
                  <a:lnTo>
                    <a:pt x="642" y="177"/>
                  </a:lnTo>
                  <a:lnTo>
                    <a:pt x="646" y="182"/>
                  </a:lnTo>
                  <a:lnTo>
                    <a:pt x="651" y="186"/>
                  </a:lnTo>
                  <a:lnTo>
                    <a:pt x="656" y="189"/>
                  </a:lnTo>
                  <a:lnTo>
                    <a:pt x="662" y="191"/>
                  </a:lnTo>
                  <a:lnTo>
                    <a:pt x="669" y="191"/>
                  </a:lnTo>
                  <a:lnTo>
                    <a:pt x="860" y="191"/>
                  </a:lnTo>
                  <a:lnTo>
                    <a:pt x="866" y="191"/>
                  </a:lnTo>
                  <a:lnTo>
                    <a:pt x="872" y="189"/>
                  </a:lnTo>
                  <a:lnTo>
                    <a:pt x="877" y="186"/>
                  </a:lnTo>
                  <a:lnTo>
                    <a:pt x="882" y="182"/>
                  </a:lnTo>
                  <a:lnTo>
                    <a:pt x="886" y="177"/>
                  </a:lnTo>
                  <a:lnTo>
                    <a:pt x="889" y="172"/>
                  </a:lnTo>
                  <a:lnTo>
                    <a:pt x="891" y="166"/>
                  </a:lnTo>
                  <a:lnTo>
                    <a:pt x="891" y="160"/>
                  </a:lnTo>
                  <a:lnTo>
                    <a:pt x="891" y="153"/>
                  </a:lnTo>
                  <a:lnTo>
                    <a:pt x="889" y="147"/>
                  </a:lnTo>
                  <a:lnTo>
                    <a:pt x="886" y="142"/>
                  </a:lnTo>
                  <a:lnTo>
                    <a:pt x="882" y="137"/>
                  </a:lnTo>
                  <a:lnTo>
                    <a:pt x="877" y="133"/>
                  </a:lnTo>
                  <a:lnTo>
                    <a:pt x="872" y="130"/>
                  </a:lnTo>
                  <a:lnTo>
                    <a:pt x="866" y="129"/>
                  </a:lnTo>
                  <a:lnTo>
                    <a:pt x="860" y="128"/>
                  </a:lnTo>
                  <a:close/>
                  <a:moveTo>
                    <a:pt x="860" y="255"/>
                  </a:moveTo>
                  <a:lnTo>
                    <a:pt x="669" y="255"/>
                  </a:lnTo>
                  <a:lnTo>
                    <a:pt x="662" y="255"/>
                  </a:lnTo>
                  <a:lnTo>
                    <a:pt x="656" y="257"/>
                  </a:lnTo>
                  <a:lnTo>
                    <a:pt x="651" y="261"/>
                  </a:lnTo>
                  <a:lnTo>
                    <a:pt x="646" y="264"/>
                  </a:lnTo>
                  <a:lnTo>
                    <a:pt x="642" y="269"/>
                  </a:lnTo>
                  <a:lnTo>
                    <a:pt x="639" y="275"/>
                  </a:lnTo>
                  <a:lnTo>
                    <a:pt x="638" y="280"/>
                  </a:lnTo>
                  <a:lnTo>
                    <a:pt x="637" y="286"/>
                  </a:lnTo>
                  <a:lnTo>
                    <a:pt x="638" y="293"/>
                  </a:lnTo>
                  <a:lnTo>
                    <a:pt x="639" y="299"/>
                  </a:lnTo>
                  <a:lnTo>
                    <a:pt x="642" y="305"/>
                  </a:lnTo>
                  <a:lnTo>
                    <a:pt x="646" y="309"/>
                  </a:lnTo>
                  <a:lnTo>
                    <a:pt x="651" y="313"/>
                  </a:lnTo>
                  <a:lnTo>
                    <a:pt x="656" y="316"/>
                  </a:lnTo>
                  <a:lnTo>
                    <a:pt x="662" y="317"/>
                  </a:lnTo>
                  <a:lnTo>
                    <a:pt x="669" y="319"/>
                  </a:lnTo>
                  <a:lnTo>
                    <a:pt x="860" y="319"/>
                  </a:lnTo>
                  <a:lnTo>
                    <a:pt x="866" y="317"/>
                  </a:lnTo>
                  <a:lnTo>
                    <a:pt x="872" y="316"/>
                  </a:lnTo>
                  <a:lnTo>
                    <a:pt x="877" y="313"/>
                  </a:lnTo>
                  <a:lnTo>
                    <a:pt x="882" y="309"/>
                  </a:lnTo>
                  <a:lnTo>
                    <a:pt x="886" y="305"/>
                  </a:lnTo>
                  <a:lnTo>
                    <a:pt x="889" y="299"/>
                  </a:lnTo>
                  <a:lnTo>
                    <a:pt x="891" y="293"/>
                  </a:lnTo>
                  <a:lnTo>
                    <a:pt x="891" y="286"/>
                  </a:lnTo>
                  <a:lnTo>
                    <a:pt x="891" y="280"/>
                  </a:lnTo>
                  <a:lnTo>
                    <a:pt x="889" y="275"/>
                  </a:lnTo>
                  <a:lnTo>
                    <a:pt x="886" y="269"/>
                  </a:lnTo>
                  <a:lnTo>
                    <a:pt x="882" y="264"/>
                  </a:lnTo>
                  <a:lnTo>
                    <a:pt x="877" y="261"/>
                  </a:lnTo>
                  <a:lnTo>
                    <a:pt x="872" y="257"/>
                  </a:lnTo>
                  <a:lnTo>
                    <a:pt x="866" y="255"/>
                  </a:lnTo>
                  <a:lnTo>
                    <a:pt x="860" y="255"/>
                  </a:lnTo>
                  <a:close/>
                  <a:moveTo>
                    <a:pt x="860" y="382"/>
                  </a:moveTo>
                  <a:lnTo>
                    <a:pt x="669" y="382"/>
                  </a:lnTo>
                  <a:lnTo>
                    <a:pt x="662" y="383"/>
                  </a:lnTo>
                  <a:lnTo>
                    <a:pt x="656" y="385"/>
                  </a:lnTo>
                  <a:lnTo>
                    <a:pt x="651" y="387"/>
                  </a:lnTo>
                  <a:lnTo>
                    <a:pt x="646" y="392"/>
                  </a:lnTo>
                  <a:lnTo>
                    <a:pt x="642" y="396"/>
                  </a:lnTo>
                  <a:lnTo>
                    <a:pt x="639" y="401"/>
                  </a:lnTo>
                  <a:lnTo>
                    <a:pt x="638" y="408"/>
                  </a:lnTo>
                  <a:lnTo>
                    <a:pt x="637" y="414"/>
                  </a:lnTo>
                  <a:lnTo>
                    <a:pt x="638" y="420"/>
                  </a:lnTo>
                  <a:lnTo>
                    <a:pt x="639" y="426"/>
                  </a:lnTo>
                  <a:lnTo>
                    <a:pt x="642" y="431"/>
                  </a:lnTo>
                  <a:lnTo>
                    <a:pt x="646" y="437"/>
                  </a:lnTo>
                  <a:lnTo>
                    <a:pt x="651" y="440"/>
                  </a:lnTo>
                  <a:lnTo>
                    <a:pt x="656" y="443"/>
                  </a:lnTo>
                  <a:lnTo>
                    <a:pt x="662" y="445"/>
                  </a:lnTo>
                  <a:lnTo>
                    <a:pt x="669" y="445"/>
                  </a:lnTo>
                  <a:lnTo>
                    <a:pt x="860" y="445"/>
                  </a:lnTo>
                  <a:lnTo>
                    <a:pt x="866" y="445"/>
                  </a:lnTo>
                  <a:lnTo>
                    <a:pt x="872" y="443"/>
                  </a:lnTo>
                  <a:lnTo>
                    <a:pt x="877" y="440"/>
                  </a:lnTo>
                  <a:lnTo>
                    <a:pt x="882" y="437"/>
                  </a:lnTo>
                  <a:lnTo>
                    <a:pt x="886" y="431"/>
                  </a:lnTo>
                  <a:lnTo>
                    <a:pt x="889" y="426"/>
                  </a:lnTo>
                  <a:lnTo>
                    <a:pt x="891" y="420"/>
                  </a:lnTo>
                  <a:lnTo>
                    <a:pt x="891" y="414"/>
                  </a:lnTo>
                  <a:lnTo>
                    <a:pt x="891" y="408"/>
                  </a:lnTo>
                  <a:lnTo>
                    <a:pt x="889" y="401"/>
                  </a:lnTo>
                  <a:lnTo>
                    <a:pt x="886" y="396"/>
                  </a:lnTo>
                  <a:lnTo>
                    <a:pt x="882" y="392"/>
                  </a:lnTo>
                  <a:lnTo>
                    <a:pt x="877" y="387"/>
                  </a:lnTo>
                  <a:lnTo>
                    <a:pt x="872" y="385"/>
                  </a:lnTo>
                  <a:lnTo>
                    <a:pt x="866" y="383"/>
                  </a:lnTo>
                  <a:lnTo>
                    <a:pt x="860" y="382"/>
                  </a:lnTo>
                  <a:close/>
                  <a:moveTo>
                    <a:pt x="541" y="668"/>
                  </a:moveTo>
                  <a:lnTo>
                    <a:pt x="382" y="668"/>
                  </a:lnTo>
                  <a:lnTo>
                    <a:pt x="376" y="669"/>
                  </a:lnTo>
                  <a:lnTo>
                    <a:pt x="369" y="670"/>
                  </a:lnTo>
                  <a:lnTo>
                    <a:pt x="364" y="674"/>
                  </a:lnTo>
                  <a:lnTo>
                    <a:pt x="360" y="678"/>
                  </a:lnTo>
                  <a:lnTo>
                    <a:pt x="356" y="682"/>
                  </a:lnTo>
                  <a:lnTo>
                    <a:pt x="353" y="688"/>
                  </a:lnTo>
                  <a:lnTo>
                    <a:pt x="351" y="694"/>
                  </a:lnTo>
                  <a:lnTo>
                    <a:pt x="350" y="701"/>
                  </a:lnTo>
                  <a:lnTo>
                    <a:pt x="351" y="707"/>
                  </a:lnTo>
                  <a:lnTo>
                    <a:pt x="353" y="712"/>
                  </a:lnTo>
                  <a:lnTo>
                    <a:pt x="356" y="718"/>
                  </a:lnTo>
                  <a:lnTo>
                    <a:pt x="360" y="723"/>
                  </a:lnTo>
                  <a:lnTo>
                    <a:pt x="364" y="726"/>
                  </a:lnTo>
                  <a:lnTo>
                    <a:pt x="369" y="729"/>
                  </a:lnTo>
                  <a:lnTo>
                    <a:pt x="376" y="732"/>
                  </a:lnTo>
                  <a:lnTo>
                    <a:pt x="382" y="732"/>
                  </a:lnTo>
                  <a:lnTo>
                    <a:pt x="541" y="732"/>
                  </a:lnTo>
                  <a:lnTo>
                    <a:pt x="548" y="732"/>
                  </a:lnTo>
                  <a:lnTo>
                    <a:pt x="554" y="729"/>
                  </a:lnTo>
                  <a:lnTo>
                    <a:pt x="559" y="726"/>
                  </a:lnTo>
                  <a:lnTo>
                    <a:pt x="564" y="723"/>
                  </a:lnTo>
                  <a:lnTo>
                    <a:pt x="568" y="718"/>
                  </a:lnTo>
                  <a:lnTo>
                    <a:pt x="570" y="712"/>
                  </a:lnTo>
                  <a:lnTo>
                    <a:pt x="572" y="707"/>
                  </a:lnTo>
                  <a:lnTo>
                    <a:pt x="573" y="701"/>
                  </a:lnTo>
                  <a:lnTo>
                    <a:pt x="572" y="694"/>
                  </a:lnTo>
                  <a:lnTo>
                    <a:pt x="570" y="688"/>
                  </a:lnTo>
                  <a:lnTo>
                    <a:pt x="568" y="682"/>
                  </a:lnTo>
                  <a:lnTo>
                    <a:pt x="564" y="678"/>
                  </a:lnTo>
                  <a:lnTo>
                    <a:pt x="559" y="674"/>
                  </a:lnTo>
                  <a:lnTo>
                    <a:pt x="554" y="670"/>
                  </a:lnTo>
                  <a:lnTo>
                    <a:pt x="548" y="669"/>
                  </a:lnTo>
                  <a:lnTo>
                    <a:pt x="541" y="668"/>
                  </a:lnTo>
                  <a:close/>
                  <a:moveTo>
                    <a:pt x="541" y="796"/>
                  </a:moveTo>
                  <a:lnTo>
                    <a:pt x="382" y="796"/>
                  </a:lnTo>
                  <a:lnTo>
                    <a:pt x="376" y="796"/>
                  </a:lnTo>
                  <a:lnTo>
                    <a:pt x="369" y="798"/>
                  </a:lnTo>
                  <a:lnTo>
                    <a:pt x="364" y="801"/>
                  </a:lnTo>
                  <a:lnTo>
                    <a:pt x="360" y="805"/>
                  </a:lnTo>
                  <a:lnTo>
                    <a:pt x="356" y="810"/>
                  </a:lnTo>
                  <a:lnTo>
                    <a:pt x="353" y="815"/>
                  </a:lnTo>
                  <a:lnTo>
                    <a:pt x="351" y="821"/>
                  </a:lnTo>
                  <a:lnTo>
                    <a:pt x="350" y="827"/>
                  </a:lnTo>
                  <a:lnTo>
                    <a:pt x="351" y="834"/>
                  </a:lnTo>
                  <a:lnTo>
                    <a:pt x="353" y="840"/>
                  </a:lnTo>
                  <a:lnTo>
                    <a:pt x="356" y="845"/>
                  </a:lnTo>
                  <a:lnTo>
                    <a:pt x="360" y="850"/>
                  </a:lnTo>
                  <a:lnTo>
                    <a:pt x="364" y="854"/>
                  </a:lnTo>
                  <a:lnTo>
                    <a:pt x="369" y="857"/>
                  </a:lnTo>
                  <a:lnTo>
                    <a:pt x="376" y="858"/>
                  </a:lnTo>
                  <a:lnTo>
                    <a:pt x="382" y="859"/>
                  </a:lnTo>
                  <a:lnTo>
                    <a:pt x="541" y="859"/>
                  </a:lnTo>
                  <a:lnTo>
                    <a:pt x="548" y="858"/>
                  </a:lnTo>
                  <a:lnTo>
                    <a:pt x="554" y="857"/>
                  </a:lnTo>
                  <a:lnTo>
                    <a:pt x="559" y="854"/>
                  </a:lnTo>
                  <a:lnTo>
                    <a:pt x="564" y="850"/>
                  </a:lnTo>
                  <a:lnTo>
                    <a:pt x="568" y="845"/>
                  </a:lnTo>
                  <a:lnTo>
                    <a:pt x="570" y="840"/>
                  </a:lnTo>
                  <a:lnTo>
                    <a:pt x="572" y="834"/>
                  </a:lnTo>
                  <a:lnTo>
                    <a:pt x="573" y="827"/>
                  </a:lnTo>
                  <a:lnTo>
                    <a:pt x="572" y="821"/>
                  </a:lnTo>
                  <a:lnTo>
                    <a:pt x="570" y="815"/>
                  </a:lnTo>
                  <a:lnTo>
                    <a:pt x="568" y="810"/>
                  </a:lnTo>
                  <a:lnTo>
                    <a:pt x="564" y="805"/>
                  </a:lnTo>
                  <a:lnTo>
                    <a:pt x="559" y="801"/>
                  </a:lnTo>
                  <a:lnTo>
                    <a:pt x="554" y="798"/>
                  </a:lnTo>
                  <a:lnTo>
                    <a:pt x="548" y="796"/>
                  </a:lnTo>
                  <a:lnTo>
                    <a:pt x="541" y="796"/>
                  </a:lnTo>
                  <a:close/>
                  <a:moveTo>
                    <a:pt x="860" y="510"/>
                  </a:moveTo>
                  <a:lnTo>
                    <a:pt x="382" y="510"/>
                  </a:lnTo>
                  <a:lnTo>
                    <a:pt x="376" y="510"/>
                  </a:lnTo>
                  <a:lnTo>
                    <a:pt x="369" y="512"/>
                  </a:lnTo>
                  <a:lnTo>
                    <a:pt x="364" y="515"/>
                  </a:lnTo>
                  <a:lnTo>
                    <a:pt x="360" y="518"/>
                  </a:lnTo>
                  <a:lnTo>
                    <a:pt x="356" y="523"/>
                  </a:lnTo>
                  <a:lnTo>
                    <a:pt x="353" y="529"/>
                  </a:lnTo>
                  <a:lnTo>
                    <a:pt x="351" y="534"/>
                  </a:lnTo>
                  <a:lnTo>
                    <a:pt x="350" y="541"/>
                  </a:lnTo>
                  <a:lnTo>
                    <a:pt x="350" y="573"/>
                  </a:lnTo>
                  <a:lnTo>
                    <a:pt x="351" y="579"/>
                  </a:lnTo>
                  <a:lnTo>
                    <a:pt x="353" y="586"/>
                  </a:lnTo>
                  <a:lnTo>
                    <a:pt x="356" y="591"/>
                  </a:lnTo>
                  <a:lnTo>
                    <a:pt x="360" y="595"/>
                  </a:lnTo>
                  <a:lnTo>
                    <a:pt x="364" y="600"/>
                  </a:lnTo>
                  <a:lnTo>
                    <a:pt x="369" y="602"/>
                  </a:lnTo>
                  <a:lnTo>
                    <a:pt x="376" y="604"/>
                  </a:lnTo>
                  <a:lnTo>
                    <a:pt x="382" y="605"/>
                  </a:lnTo>
                  <a:lnTo>
                    <a:pt x="860" y="605"/>
                  </a:lnTo>
                  <a:lnTo>
                    <a:pt x="866" y="604"/>
                  </a:lnTo>
                  <a:lnTo>
                    <a:pt x="872" y="602"/>
                  </a:lnTo>
                  <a:lnTo>
                    <a:pt x="877" y="600"/>
                  </a:lnTo>
                  <a:lnTo>
                    <a:pt x="882" y="595"/>
                  </a:lnTo>
                  <a:lnTo>
                    <a:pt x="886" y="591"/>
                  </a:lnTo>
                  <a:lnTo>
                    <a:pt x="889" y="586"/>
                  </a:lnTo>
                  <a:lnTo>
                    <a:pt x="891" y="579"/>
                  </a:lnTo>
                  <a:lnTo>
                    <a:pt x="891" y="573"/>
                  </a:lnTo>
                  <a:lnTo>
                    <a:pt x="891" y="541"/>
                  </a:lnTo>
                  <a:lnTo>
                    <a:pt x="891" y="534"/>
                  </a:lnTo>
                  <a:lnTo>
                    <a:pt x="889" y="529"/>
                  </a:lnTo>
                  <a:lnTo>
                    <a:pt x="886" y="523"/>
                  </a:lnTo>
                  <a:lnTo>
                    <a:pt x="882" y="518"/>
                  </a:lnTo>
                  <a:lnTo>
                    <a:pt x="877" y="515"/>
                  </a:lnTo>
                  <a:lnTo>
                    <a:pt x="872" y="512"/>
                  </a:lnTo>
                  <a:lnTo>
                    <a:pt x="866" y="510"/>
                  </a:lnTo>
                  <a:lnTo>
                    <a:pt x="860" y="5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525"/>
            </a:p>
          </p:txBody>
        </p:sp>
      </p:grpSp>
      <p:grpSp>
        <p:nvGrpSpPr>
          <p:cNvPr id="69" name="组合 68"/>
          <p:cNvGrpSpPr/>
          <p:nvPr/>
        </p:nvGrpSpPr>
        <p:grpSpPr bwMode="auto">
          <a:xfrm>
            <a:off x="488756" y="890017"/>
            <a:ext cx="486374" cy="486375"/>
            <a:chOff x="769156" y="3496604"/>
            <a:chExt cx="648000" cy="648000"/>
          </a:xfrm>
        </p:grpSpPr>
        <p:sp>
          <p:nvSpPr>
            <p:cNvPr id="70" name="椭圆 69"/>
            <p:cNvSpPr/>
            <p:nvPr/>
          </p:nvSpPr>
          <p:spPr>
            <a:xfrm>
              <a:off x="769156" y="3496604"/>
              <a:ext cx="648000" cy="64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a:p>
          </p:txBody>
        </p:sp>
        <p:sp>
          <p:nvSpPr>
            <p:cNvPr id="140311" name="Freeform 47"/>
            <p:cNvSpPr>
              <a:spLocks noEditPoints="1"/>
            </p:cNvSpPr>
            <p:nvPr/>
          </p:nvSpPr>
          <p:spPr bwMode="auto">
            <a:xfrm>
              <a:off x="932025" y="3688842"/>
              <a:ext cx="322263" cy="263525"/>
            </a:xfrm>
            <a:custGeom>
              <a:avLst/>
              <a:gdLst>
                <a:gd name="T0" fmla="*/ 16794 w 1017"/>
                <a:gd name="T1" fmla="*/ 91661 h 828"/>
                <a:gd name="T2" fmla="*/ 6021 w 1017"/>
                <a:gd name="T3" fmla="*/ 104710 h 828"/>
                <a:gd name="T4" fmla="*/ 0 w 1017"/>
                <a:gd name="T5" fmla="*/ 132081 h 828"/>
                <a:gd name="T6" fmla="*/ 7922 w 1017"/>
                <a:gd name="T7" fmla="*/ 162953 h 828"/>
                <a:gd name="T8" fmla="*/ 50066 w 1017"/>
                <a:gd name="T9" fmla="*/ 182367 h 828"/>
                <a:gd name="T10" fmla="*/ 52601 w 1017"/>
                <a:gd name="T11" fmla="*/ 234563 h 828"/>
                <a:gd name="T12" fmla="*/ 66227 w 1017"/>
                <a:gd name="T13" fmla="*/ 249840 h 828"/>
                <a:gd name="T14" fmla="*/ 130870 w 1017"/>
                <a:gd name="T15" fmla="*/ 253022 h 828"/>
                <a:gd name="T16" fmla="*/ 150199 w 1017"/>
                <a:gd name="T17" fmla="*/ 246339 h 828"/>
                <a:gd name="T18" fmla="*/ 160339 w 1017"/>
                <a:gd name="T19" fmla="*/ 228834 h 828"/>
                <a:gd name="T20" fmla="*/ 207237 w 1017"/>
                <a:gd name="T21" fmla="*/ 232653 h 828"/>
                <a:gd name="T22" fmla="*/ 219595 w 1017"/>
                <a:gd name="T23" fmla="*/ 231380 h 828"/>
                <a:gd name="T24" fmla="*/ 236073 w 1017"/>
                <a:gd name="T25" fmla="*/ 200190 h 828"/>
                <a:gd name="T26" fmla="*/ 241776 w 1017"/>
                <a:gd name="T27" fmla="*/ 113940 h 828"/>
                <a:gd name="T28" fmla="*/ 229418 w 1017"/>
                <a:gd name="T29" fmla="*/ 43284 h 828"/>
                <a:gd name="T30" fmla="*/ 211356 w 1017"/>
                <a:gd name="T31" fmla="*/ 30554 h 828"/>
                <a:gd name="T32" fmla="*/ 139425 w 1017"/>
                <a:gd name="T33" fmla="*/ 228516 h 828"/>
                <a:gd name="T34" fmla="*/ 80487 w 1017"/>
                <a:gd name="T35" fmla="*/ 232971 h 828"/>
                <a:gd name="T36" fmla="*/ 70663 w 1017"/>
                <a:gd name="T37" fmla="*/ 224696 h 828"/>
                <a:gd name="T38" fmla="*/ 187908 w 1017"/>
                <a:gd name="T39" fmla="*/ 204646 h 828"/>
                <a:gd name="T40" fmla="*/ 20280 w 1017"/>
                <a:gd name="T41" fmla="*/ 135900 h 828"/>
                <a:gd name="T42" fmla="*/ 24083 w 1017"/>
                <a:gd name="T43" fmla="*/ 113303 h 828"/>
                <a:gd name="T44" fmla="*/ 183154 w 1017"/>
                <a:gd name="T45" fmla="*/ 87842 h 828"/>
                <a:gd name="T46" fmla="*/ 181887 w 1017"/>
                <a:gd name="T47" fmla="*/ 155951 h 828"/>
                <a:gd name="T48" fmla="*/ 187908 w 1017"/>
                <a:gd name="T49" fmla="*/ 204646 h 828"/>
                <a:gd name="T50" fmla="*/ 203434 w 1017"/>
                <a:gd name="T51" fmla="*/ 177275 h 828"/>
                <a:gd name="T52" fmla="*/ 203434 w 1017"/>
                <a:gd name="T53" fmla="*/ 86250 h 828"/>
                <a:gd name="T54" fmla="*/ 212941 w 1017"/>
                <a:gd name="T55" fmla="*/ 55697 h 828"/>
                <a:gd name="T56" fmla="*/ 221496 w 1017"/>
                <a:gd name="T57" fmla="*/ 132081 h 828"/>
                <a:gd name="T58" fmla="*/ 214842 w 1017"/>
                <a:gd name="T59" fmla="*/ 203054 h 828"/>
                <a:gd name="T60" fmla="*/ 271563 w 1017"/>
                <a:gd name="T61" fmla="*/ 197644 h 828"/>
                <a:gd name="T62" fmla="*/ 282020 w 1017"/>
                <a:gd name="T63" fmla="*/ 132081 h 828"/>
                <a:gd name="T64" fmla="*/ 268077 w 1017"/>
                <a:gd name="T65" fmla="*/ 56015 h 828"/>
                <a:gd name="T66" fmla="*/ 256353 w 1017"/>
                <a:gd name="T67" fmla="*/ 40738 h 828"/>
                <a:gd name="T68" fmla="*/ 245896 w 1017"/>
                <a:gd name="T69" fmla="*/ 45512 h 828"/>
                <a:gd name="T70" fmla="*/ 249381 w 1017"/>
                <a:gd name="T71" fmla="*/ 63653 h 828"/>
                <a:gd name="T72" fmla="*/ 262057 w 1017"/>
                <a:gd name="T73" fmla="*/ 132081 h 828"/>
                <a:gd name="T74" fmla="*/ 252550 w 1017"/>
                <a:gd name="T75" fmla="*/ 190642 h 828"/>
                <a:gd name="T76" fmla="*/ 245262 w 1017"/>
                <a:gd name="T77" fmla="*/ 216421 h 828"/>
                <a:gd name="T78" fmla="*/ 254768 w 1017"/>
                <a:gd name="T79" fmla="*/ 222787 h 828"/>
                <a:gd name="T80" fmla="*/ 263641 w 1017"/>
                <a:gd name="T81" fmla="*/ 217058 h 828"/>
                <a:gd name="T82" fmla="*/ 263007 w 1017"/>
                <a:gd name="T83" fmla="*/ 318 h 828"/>
                <a:gd name="T84" fmla="*/ 255719 w 1017"/>
                <a:gd name="T85" fmla="*/ 8911 h 828"/>
                <a:gd name="T86" fmla="*/ 263641 w 1017"/>
                <a:gd name="T87" fmla="*/ 22597 h 828"/>
                <a:gd name="T88" fmla="*/ 290575 w 1017"/>
                <a:gd name="T89" fmla="*/ 66518 h 828"/>
                <a:gd name="T90" fmla="*/ 302300 w 1017"/>
                <a:gd name="T91" fmla="*/ 123169 h 828"/>
                <a:gd name="T92" fmla="*/ 297230 w 1017"/>
                <a:gd name="T93" fmla="*/ 174092 h 828"/>
                <a:gd name="T94" fmla="*/ 276950 w 1017"/>
                <a:gd name="T95" fmla="*/ 224378 h 828"/>
                <a:gd name="T96" fmla="*/ 256670 w 1017"/>
                <a:gd name="T97" fmla="*/ 248566 h 828"/>
                <a:gd name="T98" fmla="*/ 257937 w 1017"/>
                <a:gd name="T99" fmla="*/ 260024 h 828"/>
                <a:gd name="T100" fmla="*/ 269028 w 1017"/>
                <a:gd name="T101" fmla="*/ 262570 h 828"/>
                <a:gd name="T102" fmla="*/ 293427 w 1017"/>
                <a:gd name="T103" fmla="*/ 236472 h 828"/>
                <a:gd name="T104" fmla="*/ 317193 w 1017"/>
                <a:gd name="T105" fmla="*/ 179821 h 828"/>
                <a:gd name="T106" fmla="*/ 322263 w 1017"/>
                <a:gd name="T107" fmla="*/ 121896 h 828"/>
                <a:gd name="T108" fmla="*/ 308954 w 1017"/>
                <a:gd name="T109" fmla="*/ 57925 h 828"/>
                <a:gd name="T110" fmla="*/ 277900 w 1017"/>
                <a:gd name="T111" fmla="*/ 8275 h 82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17" h="828">
                  <a:moveTo>
                    <a:pt x="667" y="96"/>
                  </a:moveTo>
                  <a:lnTo>
                    <a:pt x="667" y="96"/>
                  </a:lnTo>
                  <a:lnTo>
                    <a:pt x="662" y="96"/>
                  </a:lnTo>
                  <a:lnTo>
                    <a:pt x="654" y="97"/>
                  </a:lnTo>
                  <a:lnTo>
                    <a:pt x="647" y="99"/>
                  </a:lnTo>
                  <a:lnTo>
                    <a:pt x="637" y="104"/>
                  </a:lnTo>
                  <a:lnTo>
                    <a:pt x="53" y="288"/>
                  </a:lnTo>
                  <a:lnTo>
                    <a:pt x="47" y="291"/>
                  </a:lnTo>
                  <a:lnTo>
                    <a:pt x="40" y="297"/>
                  </a:lnTo>
                  <a:lnTo>
                    <a:pt x="33" y="306"/>
                  </a:lnTo>
                  <a:lnTo>
                    <a:pt x="25" y="316"/>
                  </a:lnTo>
                  <a:lnTo>
                    <a:pt x="19" y="329"/>
                  </a:lnTo>
                  <a:lnTo>
                    <a:pt x="11" y="345"/>
                  </a:lnTo>
                  <a:lnTo>
                    <a:pt x="5" y="365"/>
                  </a:lnTo>
                  <a:lnTo>
                    <a:pt x="3" y="376"/>
                  </a:lnTo>
                  <a:lnTo>
                    <a:pt x="1" y="388"/>
                  </a:lnTo>
                  <a:lnTo>
                    <a:pt x="0" y="401"/>
                  </a:lnTo>
                  <a:lnTo>
                    <a:pt x="0" y="415"/>
                  </a:lnTo>
                  <a:lnTo>
                    <a:pt x="0" y="427"/>
                  </a:lnTo>
                  <a:lnTo>
                    <a:pt x="1" y="440"/>
                  </a:lnTo>
                  <a:lnTo>
                    <a:pt x="3" y="452"/>
                  </a:lnTo>
                  <a:lnTo>
                    <a:pt x="5" y="464"/>
                  </a:lnTo>
                  <a:lnTo>
                    <a:pt x="11" y="483"/>
                  </a:lnTo>
                  <a:lnTo>
                    <a:pt x="19" y="499"/>
                  </a:lnTo>
                  <a:lnTo>
                    <a:pt x="25" y="512"/>
                  </a:lnTo>
                  <a:lnTo>
                    <a:pt x="33" y="522"/>
                  </a:lnTo>
                  <a:lnTo>
                    <a:pt x="40" y="531"/>
                  </a:lnTo>
                  <a:lnTo>
                    <a:pt x="47" y="537"/>
                  </a:lnTo>
                  <a:lnTo>
                    <a:pt x="53" y="540"/>
                  </a:lnTo>
                  <a:lnTo>
                    <a:pt x="158" y="573"/>
                  </a:lnTo>
                  <a:lnTo>
                    <a:pt x="158" y="700"/>
                  </a:lnTo>
                  <a:lnTo>
                    <a:pt x="160" y="710"/>
                  </a:lnTo>
                  <a:lnTo>
                    <a:pt x="161" y="719"/>
                  </a:lnTo>
                  <a:lnTo>
                    <a:pt x="163" y="729"/>
                  </a:lnTo>
                  <a:lnTo>
                    <a:pt x="166" y="737"/>
                  </a:lnTo>
                  <a:lnTo>
                    <a:pt x="170" y="746"/>
                  </a:lnTo>
                  <a:lnTo>
                    <a:pt x="175" y="754"/>
                  </a:lnTo>
                  <a:lnTo>
                    <a:pt x="180" y="761"/>
                  </a:lnTo>
                  <a:lnTo>
                    <a:pt x="186" y="768"/>
                  </a:lnTo>
                  <a:lnTo>
                    <a:pt x="193" y="774"/>
                  </a:lnTo>
                  <a:lnTo>
                    <a:pt x="200" y="779"/>
                  </a:lnTo>
                  <a:lnTo>
                    <a:pt x="209" y="785"/>
                  </a:lnTo>
                  <a:lnTo>
                    <a:pt x="216" y="788"/>
                  </a:lnTo>
                  <a:lnTo>
                    <a:pt x="226" y="791"/>
                  </a:lnTo>
                  <a:lnTo>
                    <a:pt x="235" y="793"/>
                  </a:lnTo>
                  <a:lnTo>
                    <a:pt x="244" y="795"/>
                  </a:lnTo>
                  <a:lnTo>
                    <a:pt x="254" y="795"/>
                  </a:lnTo>
                  <a:lnTo>
                    <a:pt x="413" y="795"/>
                  </a:lnTo>
                  <a:lnTo>
                    <a:pt x="422" y="795"/>
                  </a:lnTo>
                  <a:lnTo>
                    <a:pt x="432" y="793"/>
                  </a:lnTo>
                  <a:lnTo>
                    <a:pt x="442" y="791"/>
                  </a:lnTo>
                  <a:lnTo>
                    <a:pt x="450" y="788"/>
                  </a:lnTo>
                  <a:lnTo>
                    <a:pt x="459" y="785"/>
                  </a:lnTo>
                  <a:lnTo>
                    <a:pt x="466" y="779"/>
                  </a:lnTo>
                  <a:lnTo>
                    <a:pt x="474" y="774"/>
                  </a:lnTo>
                  <a:lnTo>
                    <a:pt x="480" y="768"/>
                  </a:lnTo>
                  <a:lnTo>
                    <a:pt x="487" y="761"/>
                  </a:lnTo>
                  <a:lnTo>
                    <a:pt x="492" y="754"/>
                  </a:lnTo>
                  <a:lnTo>
                    <a:pt x="496" y="746"/>
                  </a:lnTo>
                  <a:lnTo>
                    <a:pt x="501" y="737"/>
                  </a:lnTo>
                  <a:lnTo>
                    <a:pt x="504" y="729"/>
                  </a:lnTo>
                  <a:lnTo>
                    <a:pt x="506" y="719"/>
                  </a:lnTo>
                  <a:lnTo>
                    <a:pt x="508" y="710"/>
                  </a:lnTo>
                  <a:lnTo>
                    <a:pt x="508" y="700"/>
                  </a:lnTo>
                  <a:lnTo>
                    <a:pt x="508" y="684"/>
                  </a:lnTo>
                  <a:lnTo>
                    <a:pt x="637" y="725"/>
                  </a:lnTo>
                  <a:lnTo>
                    <a:pt x="647" y="729"/>
                  </a:lnTo>
                  <a:lnTo>
                    <a:pt x="654" y="731"/>
                  </a:lnTo>
                  <a:lnTo>
                    <a:pt x="662" y="732"/>
                  </a:lnTo>
                  <a:lnTo>
                    <a:pt x="667" y="732"/>
                  </a:lnTo>
                  <a:lnTo>
                    <a:pt x="679" y="731"/>
                  </a:lnTo>
                  <a:lnTo>
                    <a:pt x="685" y="730"/>
                  </a:lnTo>
                  <a:lnTo>
                    <a:pt x="693" y="727"/>
                  </a:lnTo>
                  <a:lnTo>
                    <a:pt x="700" y="722"/>
                  </a:lnTo>
                  <a:lnTo>
                    <a:pt x="708" y="715"/>
                  </a:lnTo>
                  <a:lnTo>
                    <a:pt x="716" y="705"/>
                  </a:lnTo>
                  <a:lnTo>
                    <a:pt x="724" y="692"/>
                  </a:lnTo>
                  <a:lnTo>
                    <a:pt x="731" y="675"/>
                  </a:lnTo>
                  <a:lnTo>
                    <a:pt x="739" y="654"/>
                  </a:lnTo>
                  <a:lnTo>
                    <a:pt x="745" y="629"/>
                  </a:lnTo>
                  <a:lnTo>
                    <a:pt x="752" y="598"/>
                  </a:lnTo>
                  <a:lnTo>
                    <a:pt x="756" y="562"/>
                  </a:lnTo>
                  <a:lnTo>
                    <a:pt x="759" y="519"/>
                  </a:lnTo>
                  <a:lnTo>
                    <a:pt x="763" y="470"/>
                  </a:lnTo>
                  <a:lnTo>
                    <a:pt x="763" y="415"/>
                  </a:lnTo>
                  <a:lnTo>
                    <a:pt x="763" y="358"/>
                  </a:lnTo>
                  <a:lnTo>
                    <a:pt x="759" y="309"/>
                  </a:lnTo>
                  <a:lnTo>
                    <a:pt x="756" y="266"/>
                  </a:lnTo>
                  <a:lnTo>
                    <a:pt x="751" y="230"/>
                  </a:lnTo>
                  <a:lnTo>
                    <a:pt x="745" y="199"/>
                  </a:lnTo>
                  <a:lnTo>
                    <a:pt x="739" y="174"/>
                  </a:lnTo>
                  <a:lnTo>
                    <a:pt x="731" y="153"/>
                  </a:lnTo>
                  <a:lnTo>
                    <a:pt x="724" y="136"/>
                  </a:lnTo>
                  <a:lnTo>
                    <a:pt x="716" y="123"/>
                  </a:lnTo>
                  <a:lnTo>
                    <a:pt x="708" y="113"/>
                  </a:lnTo>
                  <a:lnTo>
                    <a:pt x="700" y="106"/>
                  </a:lnTo>
                  <a:lnTo>
                    <a:pt x="693" y="101"/>
                  </a:lnTo>
                  <a:lnTo>
                    <a:pt x="685" y="98"/>
                  </a:lnTo>
                  <a:lnTo>
                    <a:pt x="678" y="97"/>
                  </a:lnTo>
                  <a:lnTo>
                    <a:pt x="667" y="96"/>
                  </a:lnTo>
                  <a:close/>
                  <a:moveTo>
                    <a:pt x="445" y="669"/>
                  </a:moveTo>
                  <a:lnTo>
                    <a:pt x="445" y="700"/>
                  </a:lnTo>
                  <a:lnTo>
                    <a:pt x="444" y="706"/>
                  </a:lnTo>
                  <a:lnTo>
                    <a:pt x="443" y="713"/>
                  </a:lnTo>
                  <a:lnTo>
                    <a:pt x="440" y="718"/>
                  </a:lnTo>
                  <a:lnTo>
                    <a:pt x="435" y="722"/>
                  </a:lnTo>
                  <a:lnTo>
                    <a:pt x="431" y="727"/>
                  </a:lnTo>
                  <a:lnTo>
                    <a:pt x="426" y="730"/>
                  </a:lnTo>
                  <a:lnTo>
                    <a:pt x="419" y="731"/>
                  </a:lnTo>
                  <a:lnTo>
                    <a:pt x="413" y="732"/>
                  </a:lnTo>
                  <a:lnTo>
                    <a:pt x="254" y="732"/>
                  </a:lnTo>
                  <a:lnTo>
                    <a:pt x="248" y="731"/>
                  </a:lnTo>
                  <a:lnTo>
                    <a:pt x="241" y="730"/>
                  </a:lnTo>
                  <a:lnTo>
                    <a:pt x="236" y="727"/>
                  </a:lnTo>
                  <a:lnTo>
                    <a:pt x="231" y="722"/>
                  </a:lnTo>
                  <a:lnTo>
                    <a:pt x="227" y="718"/>
                  </a:lnTo>
                  <a:lnTo>
                    <a:pt x="225" y="713"/>
                  </a:lnTo>
                  <a:lnTo>
                    <a:pt x="223" y="706"/>
                  </a:lnTo>
                  <a:lnTo>
                    <a:pt x="222" y="700"/>
                  </a:lnTo>
                  <a:lnTo>
                    <a:pt x="222" y="593"/>
                  </a:lnTo>
                  <a:lnTo>
                    <a:pt x="446" y="663"/>
                  </a:lnTo>
                  <a:lnTo>
                    <a:pt x="445" y="669"/>
                  </a:lnTo>
                  <a:close/>
                  <a:moveTo>
                    <a:pt x="593" y="643"/>
                  </a:moveTo>
                  <a:lnTo>
                    <a:pt x="82" y="482"/>
                  </a:lnTo>
                  <a:lnTo>
                    <a:pt x="76" y="472"/>
                  </a:lnTo>
                  <a:lnTo>
                    <a:pt x="70" y="457"/>
                  </a:lnTo>
                  <a:lnTo>
                    <a:pt x="67" y="449"/>
                  </a:lnTo>
                  <a:lnTo>
                    <a:pt x="65" y="438"/>
                  </a:lnTo>
                  <a:lnTo>
                    <a:pt x="64" y="427"/>
                  </a:lnTo>
                  <a:lnTo>
                    <a:pt x="63" y="415"/>
                  </a:lnTo>
                  <a:lnTo>
                    <a:pt x="64" y="402"/>
                  </a:lnTo>
                  <a:lnTo>
                    <a:pt x="65" y="390"/>
                  </a:lnTo>
                  <a:lnTo>
                    <a:pt x="67" y="379"/>
                  </a:lnTo>
                  <a:lnTo>
                    <a:pt x="70" y="371"/>
                  </a:lnTo>
                  <a:lnTo>
                    <a:pt x="76" y="356"/>
                  </a:lnTo>
                  <a:lnTo>
                    <a:pt x="82" y="346"/>
                  </a:lnTo>
                  <a:lnTo>
                    <a:pt x="593" y="185"/>
                  </a:lnTo>
                  <a:lnTo>
                    <a:pt x="589" y="203"/>
                  </a:lnTo>
                  <a:lnTo>
                    <a:pt x="584" y="225"/>
                  </a:lnTo>
                  <a:lnTo>
                    <a:pt x="581" y="249"/>
                  </a:lnTo>
                  <a:lnTo>
                    <a:pt x="578" y="276"/>
                  </a:lnTo>
                  <a:lnTo>
                    <a:pt x="576" y="305"/>
                  </a:lnTo>
                  <a:lnTo>
                    <a:pt x="574" y="338"/>
                  </a:lnTo>
                  <a:lnTo>
                    <a:pt x="573" y="375"/>
                  </a:lnTo>
                  <a:lnTo>
                    <a:pt x="572" y="415"/>
                  </a:lnTo>
                  <a:lnTo>
                    <a:pt x="573" y="453"/>
                  </a:lnTo>
                  <a:lnTo>
                    <a:pt x="574" y="490"/>
                  </a:lnTo>
                  <a:lnTo>
                    <a:pt x="576" y="523"/>
                  </a:lnTo>
                  <a:lnTo>
                    <a:pt x="578" y="553"/>
                  </a:lnTo>
                  <a:lnTo>
                    <a:pt x="581" y="580"/>
                  </a:lnTo>
                  <a:lnTo>
                    <a:pt x="584" y="603"/>
                  </a:lnTo>
                  <a:lnTo>
                    <a:pt x="589" y="625"/>
                  </a:lnTo>
                  <a:lnTo>
                    <a:pt x="593" y="643"/>
                  </a:lnTo>
                  <a:close/>
                  <a:moveTo>
                    <a:pt x="667" y="662"/>
                  </a:moveTo>
                  <a:lnTo>
                    <a:pt x="667" y="662"/>
                  </a:lnTo>
                  <a:lnTo>
                    <a:pt x="663" y="653"/>
                  </a:lnTo>
                  <a:lnTo>
                    <a:pt x="657" y="638"/>
                  </a:lnTo>
                  <a:lnTo>
                    <a:pt x="652" y="616"/>
                  </a:lnTo>
                  <a:lnTo>
                    <a:pt x="647" y="590"/>
                  </a:lnTo>
                  <a:lnTo>
                    <a:pt x="642" y="557"/>
                  </a:lnTo>
                  <a:lnTo>
                    <a:pt x="639" y="518"/>
                  </a:lnTo>
                  <a:lnTo>
                    <a:pt x="637" y="469"/>
                  </a:lnTo>
                  <a:lnTo>
                    <a:pt x="636" y="415"/>
                  </a:lnTo>
                  <a:lnTo>
                    <a:pt x="637" y="359"/>
                  </a:lnTo>
                  <a:lnTo>
                    <a:pt x="639" y="312"/>
                  </a:lnTo>
                  <a:lnTo>
                    <a:pt x="642" y="271"/>
                  </a:lnTo>
                  <a:lnTo>
                    <a:pt x="647" y="239"/>
                  </a:lnTo>
                  <a:lnTo>
                    <a:pt x="652" y="212"/>
                  </a:lnTo>
                  <a:lnTo>
                    <a:pt x="657" y="191"/>
                  </a:lnTo>
                  <a:lnTo>
                    <a:pt x="663" y="175"/>
                  </a:lnTo>
                  <a:lnTo>
                    <a:pt x="667" y="166"/>
                  </a:lnTo>
                  <a:lnTo>
                    <a:pt x="672" y="175"/>
                  </a:lnTo>
                  <a:lnTo>
                    <a:pt x="678" y="191"/>
                  </a:lnTo>
                  <a:lnTo>
                    <a:pt x="683" y="212"/>
                  </a:lnTo>
                  <a:lnTo>
                    <a:pt x="687" y="239"/>
                  </a:lnTo>
                  <a:lnTo>
                    <a:pt x="693" y="271"/>
                  </a:lnTo>
                  <a:lnTo>
                    <a:pt x="696" y="312"/>
                  </a:lnTo>
                  <a:lnTo>
                    <a:pt x="698" y="359"/>
                  </a:lnTo>
                  <a:lnTo>
                    <a:pt x="699" y="415"/>
                  </a:lnTo>
                  <a:lnTo>
                    <a:pt x="698" y="469"/>
                  </a:lnTo>
                  <a:lnTo>
                    <a:pt x="696" y="518"/>
                  </a:lnTo>
                  <a:lnTo>
                    <a:pt x="693" y="557"/>
                  </a:lnTo>
                  <a:lnTo>
                    <a:pt x="687" y="590"/>
                  </a:lnTo>
                  <a:lnTo>
                    <a:pt x="683" y="616"/>
                  </a:lnTo>
                  <a:lnTo>
                    <a:pt x="678" y="638"/>
                  </a:lnTo>
                  <a:lnTo>
                    <a:pt x="672" y="653"/>
                  </a:lnTo>
                  <a:lnTo>
                    <a:pt x="667" y="662"/>
                  </a:lnTo>
                  <a:close/>
                  <a:moveTo>
                    <a:pt x="832" y="682"/>
                  </a:moveTo>
                  <a:lnTo>
                    <a:pt x="832" y="682"/>
                  </a:lnTo>
                  <a:lnTo>
                    <a:pt x="846" y="652"/>
                  </a:lnTo>
                  <a:lnTo>
                    <a:pt x="857" y="621"/>
                  </a:lnTo>
                  <a:lnTo>
                    <a:pt x="868" y="588"/>
                  </a:lnTo>
                  <a:lnTo>
                    <a:pt x="875" y="554"/>
                  </a:lnTo>
                  <a:lnTo>
                    <a:pt x="882" y="521"/>
                  </a:lnTo>
                  <a:lnTo>
                    <a:pt x="886" y="485"/>
                  </a:lnTo>
                  <a:lnTo>
                    <a:pt x="889" y="450"/>
                  </a:lnTo>
                  <a:lnTo>
                    <a:pt x="890" y="415"/>
                  </a:lnTo>
                  <a:lnTo>
                    <a:pt x="889" y="378"/>
                  </a:lnTo>
                  <a:lnTo>
                    <a:pt x="886" y="343"/>
                  </a:lnTo>
                  <a:lnTo>
                    <a:pt x="882" y="308"/>
                  </a:lnTo>
                  <a:lnTo>
                    <a:pt x="875" y="274"/>
                  </a:lnTo>
                  <a:lnTo>
                    <a:pt x="868" y="241"/>
                  </a:lnTo>
                  <a:lnTo>
                    <a:pt x="857" y="207"/>
                  </a:lnTo>
                  <a:lnTo>
                    <a:pt x="846" y="176"/>
                  </a:lnTo>
                  <a:lnTo>
                    <a:pt x="832" y="146"/>
                  </a:lnTo>
                  <a:lnTo>
                    <a:pt x="829" y="141"/>
                  </a:lnTo>
                  <a:lnTo>
                    <a:pt x="825" y="136"/>
                  </a:lnTo>
                  <a:lnTo>
                    <a:pt x="820" y="132"/>
                  </a:lnTo>
                  <a:lnTo>
                    <a:pt x="815" y="130"/>
                  </a:lnTo>
                  <a:lnTo>
                    <a:pt x="809" y="128"/>
                  </a:lnTo>
                  <a:lnTo>
                    <a:pt x="802" y="128"/>
                  </a:lnTo>
                  <a:lnTo>
                    <a:pt x="796" y="129"/>
                  </a:lnTo>
                  <a:lnTo>
                    <a:pt x="790" y="131"/>
                  </a:lnTo>
                  <a:lnTo>
                    <a:pt x="785" y="135"/>
                  </a:lnTo>
                  <a:lnTo>
                    <a:pt x="780" y="139"/>
                  </a:lnTo>
                  <a:lnTo>
                    <a:pt x="776" y="143"/>
                  </a:lnTo>
                  <a:lnTo>
                    <a:pt x="774" y="148"/>
                  </a:lnTo>
                  <a:lnTo>
                    <a:pt x="772" y="155"/>
                  </a:lnTo>
                  <a:lnTo>
                    <a:pt x="772" y="161"/>
                  </a:lnTo>
                  <a:lnTo>
                    <a:pt x="773" y="167"/>
                  </a:lnTo>
                  <a:lnTo>
                    <a:pt x="775" y="173"/>
                  </a:lnTo>
                  <a:lnTo>
                    <a:pt x="787" y="200"/>
                  </a:lnTo>
                  <a:lnTo>
                    <a:pt x="797" y="229"/>
                  </a:lnTo>
                  <a:lnTo>
                    <a:pt x="807" y="258"/>
                  </a:lnTo>
                  <a:lnTo>
                    <a:pt x="813" y="288"/>
                  </a:lnTo>
                  <a:lnTo>
                    <a:pt x="819" y="318"/>
                  </a:lnTo>
                  <a:lnTo>
                    <a:pt x="824" y="350"/>
                  </a:lnTo>
                  <a:lnTo>
                    <a:pt x="826" y="381"/>
                  </a:lnTo>
                  <a:lnTo>
                    <a:pt x="827" y="415"/>
                  </a:lnTo>
                  <a:lnTo>
                    <a:pt x="826" y="447"/>
                  </a:lnTo>
                  <a:lnTo>
                    <a:pt x="824" y="478"/>
                  </a:lnTo>
                  <a:lnTo>
                    <a:pt x="819" y="510"/>
                  </a:lnTo>
                  <a:lnTo>
                    <a:pt x="813" y="540"/>
                  </a:lnTo>
                  <a:lnTo>
                    <a:pt x="807" y="570"/>
                  </a:lnTo>
                  <a:lnTo>
                    <a:pt x="797" y="599"/>
                  </a:lnTo>
                  <a:lnTo>
                    <a:pt x="787" y="628"/>
                  </a:lnTo>
                  <a:lnTo>
                    <a:pt x="775" y="655"/>
                  </a:lnTo>
                  <a:lnTo>
                    <a:pt x="773" y="661"/>
                  </a:lnTo>
                  <a:lnTo>
                    <a:pt x="772" y="667"/>
                  </a:lnTo>
                  <a:lnTo>
                    <a:pt x="772" y="673"/>
                  </a:lnTo>
                  <a:lnTo>
                    <a:pt x="774" y="680"/>
                  </a:lnTo>
                  <a:lnTo>
                    <a:pt x="776" y="685"/>
                  </a:lnTo>
                  <a:lnTo>
                    <a:pt x="780" y="689"/>
                  </a:lnTo>
                  <a:lnTo>
                    <a:pt x="785" y="693"/>
                  </a:lnTo>
                  <a:lnTo>
                    <a:pt x="790" y="698"/>
                  </a:lnTo>
                  <a:lnTo>
                    <a:pt x="797" y="700"/>
                  </a:lnTo>
                  <a:lnTo>
                    <a:pt x="804" y="700"/>
                  </a:lnTo>
                  <a:lnTo>
                    <a:pt x="813" y="699"/>
                  </a:lnTo>
                  <a:lnTo>
                    <a:pt x="820" y="696"/>
                  </a:lnTo>
                  <a:lnTo>
                    <a:pt x="828" y="690"/>
                  </a:lnTo>
                  <a:lnTo>
                    <a:pt x="830" y="686"/>
                  </a:lnTo>
                  <a:lnTo>
                    <a:pt x="832" y="682"/>
                  </a:lnTo>
                  <a:close/>
                  <a:moveTo>
                    <a:pt x="859" y="9"/>
                  </a:moveTo>
                  <a:lnTo>
                    <a:pt x="859" y="9"/>
                  </a:lnTo>
                  <a:lnTo>
                    <a:pt x="854" y="5"/>
                  </a:lnTo>
                  <a:lnTo>
                    <a:pt x="848" y="3"/>
                  </a:lnTo>
                  <a:lnTo>
                    <a:pt x="843" y="0"/>
                  </a:lnTo>
                  <a:lnTo>
                    <a:pt x="837" y="0"/>
                  </a:lnTo>
                  <a:lnTo>
                    <a:pt x="830" y="1"/>
                  </a:lnTo>
                  <a:lnTo>
                    <a:pt x="825" y="4"/>
                  </a:lnTo>
                  <a:lnTo>
                    <a:pt x="819" y="7"/>
                  </a:lnTo>
                  <a:lnTo>
                    <a:pt x="814" y="11"/>
                  </a:lnTo>
                  <a:lnTo>
                    <a:pt x="811" y="16"/>
                  </a:lnTo>
                  <a:lnTo>
                    <a:pt x="809" y="22"/>
                  </a:lnTo>
                  <a:lnTo>
                    <a:pt x="807" y="28"/>
                  </a:lnTo>
                  <a:lnTo>
                    <a:pt x="807" y="35"/>
                  </a:lnTo>
                  <a:lnTo>
                    <a:pt x="808" y="40"/>
                  </a:lnTo>
                  <a:lnTo>
                    <a:pt x="810" y="47"/>
                  </a:lnTo>
                  <a:lnTo>
                    <a:pt x="813" y="52"/>
                  </a:lnTo>
                  <a:lnTo>
                    <a:pt x="817" y="56"/>
                  </a:lnTo>
                  <a:lnTo>
                    <a:pt x="832" y="71"/>
                  </a:lnTo>
                  <a:lnTo>
                    <a:pt x="847" y="87"/>
                  </a:lnTo>
                  <a:lnTo>
                    <a:pt x="861" y="104"/>
                  </a:lnTo>
                  <a:lnTo>
                    <a:pt x="874" y="123"/>
                  </a:lnTo>
                  <a:lnTo>
                    <a:pt x="886" y="143"/>
                  </a:lnTo>
                  <a:lnTo>
                    <a:pt x="898" y="163"/>
                  </a:lnTo>
                  <a:lnTo>
                    <a:pt x="907" y="185"/>
                  </a:lnTo>
                  <a:lnTo>
                    <a:pt x="917" y="209"/>
                  </a:lnTo>
                  <a:lnTo>
                    <a:pt x="926" y="232"/>
                  </a:lnTo>
                  <a:lnTo>
                    <a:pt x="933" y="256"/>
                  </a:lnTo>
                  <a:lnTo>
                    <a:pt x="938" y="281"/>
                  </a:lnTo>
                  <a:lnTo>
                    <a:pt x="944" y="307"/>
                  </a:lnTo>
                  <a:lnTo>
                    <a:pt x="948" y="333"/>
                  </a:lnTo>
                  <a:lnTo>
                    <a:pt x="951" y="360"/>
                  </a:lnTo>
                  <a:lnTo>
                    <a:pt x="954" y="387"/>
                  </a:lnTo>
                  <a:lnTo>
                    <a:pt x="954" y="415"/>
                  </a:lnTo>
                  <a:lnTo>
                    <a:pt x="954" y="441"/>
                  </a:lnTo>
                  <a:lnTo>
                    <a:pt x="951" y="468"/>
                  </a:lnTo>
                  <a:lnTo>
                    <a:pt x="948" y="495"/>
                  </a:lnTo>
                  <a:lnTo>
                    <a:pt x="944" y="521"/>
                  </a:lnTo>
                  <a:lnTo>
                    <a:pt x="938" y="547"/>
                  </a:lnTo>
                  <a:lnTo>
                    <a:pt x="933" y="572"/>
                  </a:lnTo>
                  <a:lnTo>
                    <a:pt x="926" y="596"/>
                  </a:lnTo>
                  <a:lnTo>
                    <a:pt x="917" y="619"/>
                  </a:lnTo>
                  <a:lnTo>
                    <a:pt x="907" y="643"/>
                  </a:lnTo>
                  <a:lnTo>
                    <a:pt x="898" y="665"/>
                  </a:lnTo>
                  <a:lnTo>
                    <a:pt x="886" y="685"/>
                  </a:lnTo>
                  <a:lnTo>
                    <a:pt x="874" y="705"/>
                  </a:lnTo>
                  <a:lnTo>
                    <a:pt x="861" y="724"/>
                  </a:lnTo>
                  <a:lnTo>
                    <a:pt x="847" y="741"/>
                  </a:lnTo>
                  <a:lnTo>
                    <a:pt x="832" y="757"/>
                  </a:lnTo>
                  <a:lnTo>
                    <a:pt x="817" y="772"/>
                  </a:lnTo>
                  <a:lnTo>
                    <a:pt x="813" y="777"/>
                  </a:lnTo>
                  <a:lnTo>
                    <a:pt x="810" y="781"/>
                  </a:lnTo>
                  <a:lnTo>
                    <a:pt x="808" y="788"/>
                  </a:lnTo>
                  <a:lnTo>
                    <a:pt x="807" y="793"/>
                  </a:lnTo>
                  <a:lnTo>
                    <a:pt x="807" y="800"/>
                  </a:lnTo>
                  <a:lnTo>
                    <a:pt x="809" y="806"/>
                  </a:lnTo>
                  <a:lnTo>
                    <a:pt x="811" y="812"/>
                  </a:lnTo>
                  <a:lnTo>
                    <a:pt x="814" y="817"/>
                  </a:lnTo>
                  <a:lnTo>
                    <a:pt x="819" y="821"/>
                  </a:lnTo>
                  <a:lnTo>
                    <a:pt x="826" y="824"/>
                  </a:lnTo>
                  <a:lnTo>
                    <a:pt x="832" y="827"/>
                  </a:lnTo>
                  <a:lnTo>
                    <a:pt x="839" y="828"/>
                  </a:lnTo>
                  <a:lnTo>
                    <a:pt x="844" y="827"/>
                  </a:lnTo>
                  <a:lnTo>
                    <a:pt x="849" y="825"/>
                  </a:lnTo>
                  <a:lnTo>
                    <a:pt x="855" y="823"/>
                  </a:lnTo>
                  <a:lnTo>
                    <a:pt x="859" y="820"/>
                  </a:lnTo>
                  <a:lnTo>
                    <a:pt x="877" y="803"/>
                  </a:lnTo>
                  <a:lnTo>
                    <a:pt x="895" y="784"/>
                  </a:lnTo>
                  <a:lnTo>
                    <a:pt x="911" y="764"/>
                  </a:lnTo>
                  <a:lnTo>
                    <a:pt x="926" y="743"/>
                  </a:lnTo>
                  <a:lnTo>
                    <a:pt x="940" y="720"/>
                  </a:lnTo>
                  <a:lnTo>
                    <a:pt x="952" y="697"/>
                  </a:lnTo>
                  <a:lnTo>
                    <a:pt x="964" y="672"/>
                  </a:lnTo>
                  <a:lnTo>
                    <a:pt x="975" y="646"/>
                  </a:lnTo>
                  <a:lnTo>
                    <a:pt x="985" y="619"/>
                  </a:lnTo>
                  <a:lnTo>
                    <a:pt x="993" y="593"/>
                  </a:lnTo>
                  <a:lnTo>
                    <a:pt x="1001" y="565"/>
                  </a:lnTo>
                  <a:lnTo>
                    <a:pt x="1006" y="536"/>
                  </a:lnTo>
                  <a:lnTo>
                    <a:pt x="1011" y="506"/>
                  </a:lnTo>
                  <a:lnTo>
                    <a:pt x="1015" y="476"/>
                  </a:lnTo>
                  <a:lnTo>
                    <a:pt x="1017" y="446"/>
                  </a:lnTo>
                  <a:lnTo>
                    <a:pt x="1017" y="415"/>
                  </a:lnTo>
                  <a:lnTo>
                    <a:pt x="1017" y="383"/>
                  </a:lnTo>
                  <a:lnTo>
                    <a:pt x="1015" y="352"/>
                  </a:lnTo>
                  <a:lnTo>
                    <a:pt x="1011" y="322"/>
                  </a:lnTo>
                  <a:lnTo>
                    <a:pt x="1006" y="293"/>
                  </a:lnTo>
                  <a:lnTo>
                    <a:pt x="1001" y="264"/>
                  </a:lnTo>
                  <a:lnTo>
                    <a:pt x="993" y="235"/>
                  </a:lnTo>
                  <a:lnTo>
                    <a:pt x="985" y="209"/>
                  </a:lnTo>
                  <a:lnTo>
                    <a:pt x="975" y="182"/>
                  </a:lnTo>
                  <a:lnTo>
                    <a:pt x="964" y="156"/>
                  </a:lnTo>
                  <a:lnTo>
                    <a:pt x="952" y="131"/>
                  </a:lnTo>
                  <a:lnTo>
                    <a:pt x="940" y="108"/>
                  </a:lnTo>
                  <a:lnTo>
                    <a:pt x="926" y="85"/>
                  </a:lnTo>
                  <a:lnTo>
                    <a:pt x="911" y="64"/>
                  </a:lnTo>
                  <a:lnTo>
                    <a:pt x="895" y="44"/>
                  </a:lnTo>
                  <a:lnTo>
                    <a:pt x="877" y="26"/>
                  </a:lnTo>
                  <a:lnTo>
                    <a:pt x="859"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525"/>
            </a:p>
          </p:txBody>
        </p:sp>
      </p:grpSp>
      <p:sp>
        <p:nvSpPr>
          <p:cNvPr id="75" name="矩形 74"/>
          <p:cNvSpPr/>
          <p:nvPr/>
        </p:nvSpPr>
        <p:spPr>
          <a:xfrm>
            <a:off x="962629" y="2277107"/>
            <a:ext cx="2246729" cy="1500505"/>
          </a:xfrm>
          <a:prstGeom prst="rect">
            <a:avLst/>
          </a:prstGeom>
        </p:spPr>
        <p:txBody>
          <a:bodyPr>
            <a:spAutoFit/>
          </a:bodyPr>
          <a:lstStyle/>
          <a:p>
            <a:pPr fontAlgn="auto">
              <a:spcAft>
                <a:spcPts val="1200"/>
              </a:spcAft>
              <a:defRPr/>
            </a:pPr>
            <a:r>
              <a:rPr lang="zh-CN" altLang="en-US" sz="1200" dirty="0">
                <a:ea typeface="微软雅黑" panose="020B0503020204020204" pitchFamily="34" charset="-122"/>
              </a:rPr>
              <a:t>创业社区体系</a:t>
            </a:r>
            <a:endParaRPr lang="zh-CN" altLang="en-US" sz="1050" dirty="0">
              <a:latin typeface="+mj-ea"/>
              <a:ea typeface="+mj-ea"/>
            </a:endParaRPr>
          </a:p>
          <a:p>
            <a:pPr>
              <a:spcBef>
                <a:spcPts val="590"/>
              </a:spcBef>
              <a:buFont typeface="Wingdings" panose="05000000000000000000" pitchFamily="2" charset="2"/>
              <a:buChar char="Ø"/>
              <a:defRPr/>
            </a:pPr>
            <a:r>
              <a:rPr lang="zh-CN" altLang="en-US" sz="900" dirty="0">
                <a:solidFill>
                  <a:schemeClr val="tx1">
                    <a:lumMod val="85000"/>
                    <a:lumOff val="15000"/>
                  </a:schemeClr>
                </a:solidFill>
                <a:ea typeface="Raleway Light" charset="0"/>
                <a:cs typeface="Raleway Light" charset="0"/>
              </a:rPr>
              <a:t>政策资讯传达</a:t>
            </a:r>
            <a:endParaRPr lang="en-US" altLang="zh-CN" sz="900" dirty="0">
              <a:solidFill>
                <a:schemeClr val="tx1">
                  <a:lumMod val="85000"/>
                  <a:lumOff val="15000"/>
                </a:schemeClr>
              </a:solidFill>
              <a:ea typeface="Raleway Light" charset="0"/>
              <a:cs typeface="Raleway Light" charset="0"/>
            </a:endParaRPr>
          </a:p>
          <a:p>
            <a:pPr>
              <a:spcBef>
                <a:spcPts val="590"/>
              </a:spcBef>
              <a:buFont typeface="Wingdings" panose="05000000000000000000" pitchFamily="2" charset="2"/>
              <a:buChar char="Ø"/>
              <a:defRPr/>
            </a:pPr>
            <a:r>
              <a:rPr lang="zh-CN" altLang="en-US" sz="900" dirty="0">
                <a:solidFill>
                  <a:schemeClr val="tx1">
                    <a:lumMod val="85000"/>
                    <a:lumOff val="15000"/>
                  </a:schemeClr>
                </a:solidFill>
                <a:ea typeface="Raleway Light" charset="0"/>
                <a:cs typeface="Raleway Light" charset="0"/>
              </a:rPr>
              <a:t>招商信息公示</a:t>
            </a:r>
            <a:endParaRPr lang="en-US" altLang="zh-CN" sz="900" dirty="0">
              <a:solidFill>
                <a:schemeClr val="tx1">
                  <a:lumMod val="85000"/>
                  <a:lumOff val="15000"/>
                </a:schemeClr>
              </a:solidFill>
              <a:ea typeface="Raleway Light" charset="0"/>
              <a:cs typeface="Raleway Light" charset="0"/>
            </a:endParaRPr>
          </a:p>
          <a:p>
            <a:pPr>
              <a:spcBef>
                <a:spcPts val="590"/>
              </a:spcBef>
              <a:buFont typeface="Wingdings" panose="05000000000000000000" pitchFamily="2" charset="2"/>
              <a:buChar char="Ø"/>
              <a:defRPr/>
            </a:pPr>
            <a:r>
              <a:rPr lang="zh-CN" altLang="en-US" sz="900" dirty="0" smtClean="0">
                <a:solidFill>
                  <a:schemeClr val="tx1">
                    <a:lumMod val="85000"/>
                    <a:lumOff val="15000"/>
                  </a:schemeClr>
                </a:solidFill>
                <a:ea typeface="Raleway Light" charset="0"/>
                <a:cs typeface="Raleway Light" charset="0"/>
              </a:rPr>
              <a:t>产业园区资源</a:t>
            </a:r>
            <a:r>
              <a:rPr lang="zh-CN" altLang="en-US" sz="900" dirty="0">
                <a:solidFill>
                  <a:schemeClr val="tx1">
                    <a:lumMod val="85000"/>
                    <a:lumOff val="15000"/>
                  </a:schemeClr>
                </a:solidFill>
                <a:ea typeface="Raleway Light" charset="0"/>
                <a:cs typeface="Raleway Light" charset="0"/>
              </a:rPr>
              <a:t>在线预定</a:t>
            </a:r>
            <a:endParaRPr lang="en-US" altLang="zh-CN" sz="900" dirty="0">
              <a:solidFill>
                <a:schemeClr val="tx1">
                  <a:lumMod val="85000"/>
                  <a:lumOff val="15000"/>
                </a:schemeClr>
              </a:solidFill>
              <a:ea typeface="Raleway Light" charset="0"/>
              <a:cs typeface="Raleway Light" charset="0"/>
            </a:endParaRPr>
          </a:p>
          <a:p>
            <a:pPr>
              <a:spcBef>
                <a:spcPts val="590"/>
              </a:spcBef>
              <a:buFont typeface="Wingdings" panose="05000000000000000000" pitchFamily="2" charset="2"/>
              <a:buChar char="Ø"/>
              <a:defRPr/>
            </a:pPr>
            <a:r>
              <a:rPr lang="zh-CN" altLang="en-US" sz="900" dirty="0" smtClean="0">
                <a:solidFill>
                  <a:schemeClr val="tx1">
                    <a:lumMod val="85000"/>
                    <a:lumOff val="15000"/>
                  </a:schemeClr>
                </a:solidFill>
                <a:ea typeface="Raleway Light" charset="0"/>
                <a:cs typeface="Raleway Light" charset="0"/>
              </a:rPr>
              <a:t>产业园区活动</a:t>
            </a:r>
            <a:r>
              <a:rPr lang="zh-CN" altLang="en-US" sz="900" dirty="0">
                <a:solidFill>
                  <a:schemeClr val="tx1">
                    <a:lumMod val="85000"/>
                    <a:lumOff val="15000"/>
                  </a:schemeClr>
                </a:solidFill>
                <a:ea typeface="Raleway Light" charset="0"/>
                <a:cs typeface="Raleway Light" charset="0"/>
              </a:rPr>
              <a:t>展示</a:t>
            </a:r>
            <a:endParaRPr lang="en-US" altLang="zh-CN" sz="900" dirty="0">
              <a:solidFill>
                <a:schemeClr val="tx1">
                  <a:lumMod val="85000"/>
                  <a:lumOff val="15000"/>
                </a:schemeClr>
              </a:solidFill>
              <a:ea typeface="Raleway Light" charset="0"/>
              <a:cs typeface="Raleway Light" charset="0"/>
            </a:endParaRPr>
          </a:p>
          <a:p>
            <a:pPr>
              <a:spcBef>
                <a:spcPts val="590"/>
              </a:spcBef>
              <a:buFont typeface="Wingdings" panose="05000000000000000000" pitchFamily="2" charset="2"/>
              <a:buChar char="Ø"/>
              <a:defRPr/>
            </a:pPr>
            <a:r>
              <a:rPr lang="zh-CN" altLang="en-US" sz="900" dirty="0">
                <a:solidFill>
                  <a:schemeClr val="tx1">
                    <a:lumMod val="85000"/>
                    <a:lumOff val="15000"/>
                  </a:schemeClr>
                </a:solidFill>
                <a:ea typeface="Raleway Light" charset="0"/>
                <a:cs typeface="Raleway Light" charset="0"/>
              </a:rPr>
              <a:t>企业风采展示</a:t>
            </a:r>
            <a:endParaRPr lang="en-US" altLang="zh-CN" sz="900" dirty="0">
              <a:solidFill>
                <a:schemeClr val="tx1">
                  <a:lumMod val="85000"/>
                  <a:lumOff val="15000"/>
                </a:schemeClr>
              </a:solidFill>
              <a:ea typeface="Raleway Light" charset="0"/>
              <a:cs typeface="Raleway Light" charset="0"/>
            </a:endParaRPr>
          </a:p>
        </p:txBody>
      </p:sp>
      <p:sp>
        <p:nvSpPr>
          <p:cNvPr id="76" name="矩形 75"/>
          <p:cNvSpPr/>
          <p:nvPr/>
        </p:nvSpPr>
        <p:spPr>
          <a:xfrm>
            <a:off x="924529" y="3557040"/>
            <a:ext cx="2094923" cy="1260475"/>
          </a:xfrm>
          <a:prstGeom prst="rect">
            <a:avLst/>
          </a:prstGeom>
        </p:spPr>
        <p:txBody>
          <a:bodyPr>
            <a:spAutoFit/>
          </a:bodyPr>
          <a:lstStyle/>
          <a:p>
            <a:pPr fontAlgn="auto">
              <a:spcAft>
                <a:spcPts val="1200"/>
              </a:spcAft>
              <a:defRPr/>
            </a:pPr>
            <a:r>
              <a:rPr lang="zh-CN" altLang="en-US" sz="1200" dirty="0">
                <a:ea typeface="微软雅黑" panose="020B0503020204020204" pitchFamily="34" charset="-122"/>
              </a:rPr>
              <a:t>招商推广、精准招商</a:t>
            </a:r>
            <a:endParaRPr lang="zh-CN" altLang="en-US" sz="1050" dirty="0">
              <a:latin typeface="+mj-ea"/>
              <a:ea typeface="+mj-ea"/>
            </a:endParaRPr>
          </a:p>
          <a:p>
            <a:pPr fontAlgn="auto">
              <a:lnSpc>
                <a:spcPct val="150000"/>
              </a:lnSpc>
              <a:spcAft>
                <a:spcPts val="1200"/>
              </a:spcAft>
              <a:defRPr/>
            </a:pPr>
            <a:r>
              <a:rPr lang="zh-CN" altLang="en-US" sz="900" dirty="0">
                <a:ea typeface="微软雅黑" panose="020B0503020204020204" pitchFamily="34" charset="-122"/>
              </a:rPr>
              <a:t>SEO优化网站内容或构架提升网站在搜索引擎的排名，在论坛、微博、博客、微信、QQ空间等平台软文发布信息，在其他热门平台发布网站外部链接等</a:t>
            </a:r>
            <a:endParaRPr lang="zh-CN" altLang="en-US" sz="900" dirty="0">
              <a:ea typeface="微软雅黑" panose="020B0503020204020204" pitchFamily="34" charset="-122"/>
            </a:endParaRPr>
          </a:p>
        </p:txBody>
      </p:sp>
      <p:grpSp>
        <p:nvGrpSpPr>
          <p:cNvPr id="78" name="组合 77"/>
          <p:cNvGrpSpPr/>
          <p:nvPr/>
        </p:nvGrpSpPr>
        <p:grpSpPr bwMode="auto">
          <a:xfrm>
            <a:off x="461967" y="2257462"/>
            <a:ext cx="485779" cy="485779"/>
            <a:chOff x="10774845" y="1878864"/>
            <a:chExt cx="648000" cy="648000"/>
          </a:xfrm>
        </p:grpSpPr>
        <p:sp>
          <p:nvSpPr>
            <p:cNvPr id="79" name="椭圆 78"/>
            <p:cNvSpPr/>
            <p:nvPr/>
          </p:nvSpPr>
          <p:spPr>
            <a:xfrm>
              <a:off x="10774845" y="1878864"/>
              <a:ext cx="648000"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a:p>
          </p:txBody>
        </p:sp>
        <p:sp>
          <p:nvSpPr>
            <p:cNvPr id="140309" name="Freeform 115"/>
            <p:cNvSpPr>
              <a:spLocks noEditPoints="1"/>
            </p:cNvSpPr>
            <p:nvPr/>
          </p:nvSpPr>
          <p:spPr bwMode="auto">
            <a:xfrm>
              <a:off x="10936920" y="2041733"/>
              <a:ext cx="323850" cy="322263"/>
            </a:xfrm>
            <a:custGeom>
              <a:avLst/>
              <a:gdLst>
                <a:gd name="T0" fmla="*/ 251000 w 1018"/>
                <a:gd name="T1" fmla="*/ 21864 h 1017"/>
                <a:gd name="T2" fmla="*/ 243365 w 1018"/>
                <a:gd name="T3" fmla="*/ 7922 h 1017"/>
                <a:gd name="T4" fmla="*/ 228731 w 1018"/>
                <a:gd name="T5" fmla="*/ 317 h 1017"/>
                <a:gd name="T6" fmla="*/ 23223 w 1018"/>
                <a:gd name="T7" fmla="*/ 317 h 1017"/>
                <a:gd name="T8" fmla="*/ 8589 w 1018"/>
                <a:gd name="T9" fmla="*/ 7922 h 1017"/>
                <a:gd name="T10" fmla="*/ 636 w 1018"/>
                <a:gd name="T11" fmla="*/ 21864 h 1017"/>
                <a:gd name="T12" fmla="*/ 636 w 1018"/>
                <a:gd name="T13" fmla="*/ 226883 h 1017"/>
                <a:gd name="T14" fmla="*/ 8907 w 1018"/>
                <a:gd name="T15" fmla="*/ 242727 h 1017"/>
                <a:gd name="T16" fmla="*/ 21314 w 1018"/>
                <a:gd name="T17" fmla="*/ 250015 h 1017"/>
                <a:gd name="T18" fmla="*/ 36584 w 1018"/>
                <a:gd name="T19" fmla="*/ 250649 h 1017"/>
                <a:gd name="T20" fmla="*/ 51854 w 1018"/>
                <a:gd name="T21" fmla="*/ 242727 h 1017"/>
                <a:gd name="T22" fmla="*/ 83667 w 1018"/>
                <a:gd name="T23" fmla="*/ 236073 h 1017"/>
                <a:gd name="T24" fmla="*/ 187375 w 1018"/>
                <a:gd name="T25" fmla="*/ 241776 h 1017"/>
                <a:gd name="T26" fmla="*/ 201690 w 1018"/>
                <a:gd name="T27" fmla="*/ 246213 h 1017"/>
                <a:gd name="T28" fmla="*/ 276768 w 1018"/>
                <a:gd name="T29" fmla="*/ 317193 h 1017"/>
                <a:gd name="T30" fmla="*/ 293628 w 1018"/>
                <a:gd name="T31" fmla="*/ 322263 h 1017"/>
                <a:gd name="T32" fmla="*/ 307944 w 1018"/>
                <a:gd name="T33" fmla="*/ 318777 h 1017"/>
                <a:gd name="T34" fmla="*/ 318760 w 1018"/>
                <a:gd name="T35" fmla="*/ 308954 h 1017"/>
                <a:gd name="T36" fmla="*/ 323850 w 1018"/>
                <a:gd name="T37" fmla="*/ 291843 h 1017"/>
                <a:gd name="T38" fmla="*/ 321623 w 1018"/>
                <a:gd name="T39" fmla="*/ 87458 h 1017"/>
                <a:gd name="T40" fmla="*/ 310807 w 1018"/>
                <a:gd name="T41" fmla="*/ 75417 h 1017"/>
                <a:gd name="T42" fmla="*/ 294901 w 1018"/>
                <a:gd name="T43" fmla="*/ 70663 h 1017"/>
                <a:gd name="T44" fmla="*/ 32449 w 1018"/>
                <a:gd name="T45" fmla="*/ 231003 h 1017"/>
                <a:gd name="T46" fmla="*/ 23223 w 1018"/>
                <a:gd name="T47" fmla="*/ 228468 h 1017"/>
                <a:gd name="T48" fmla="*/ 20360 w 1018"/>
                <a:gd name="T49" fmla="*/ 27251 h 1017"/>
                <a:gd name="T50" fmla="*/ 25450 w 1018"/>
                <a:gd name="T51" fmla="*/ 20597 h 1017"/>
                <a:gd name="T52" fmla="*/ 226186 w 1018"/>
                <a:gd name="T53" fmla="*/ 20597 h 1017"/>
                <a:gd name="T54" fmla="*/ 231276 w 1018"/>
                <a:gd name="T55" fmla="*/ 27251 h 1017"/>
                <a:gd name="T56" fmla="*/ 229049 w 1018"/>
                <a:gd name="T57" fmla="*/ 148932 h 1017"/>
                <a:gd name="T58" fmla="*/ 136475 w 1018"/>
                <a:gd name="T59" fmla="*/ 150833 h 1017"/>
                <a:gd name="T60" fmla="*/ 111343 w 1018"/>
                <a:gd name="T61" fmla="*/ 158755 h 1017"/>
                <a:gd name="T62" fmla="*/ 303490 w 1018"/>
                <a:gd name="T63" fmla="*/ 294061 h 1017"/>
                <a:gd name="T64" fmla="*/ 297128 w 1018"/>
                <a:gd name="T65" fmla="*/ 301349 h 1017"/>
                <a:gd name="T66" fmla="*/ 286311 w 1018"/>
                <a:gd name="T67" fmla="*/ 299131 h 1017"/>
                <a:gd name="T68" fmla="*/ 205190 w 1018"/>
                <a:gd name="T69" fmla="*/ 225299 h 1017"/>
                <a:gd name="T70" fmla="*/ 101163 w 1018"/>
                <a:gd name="T71" fmla="*/ 221813 h 1017"/>
                <a:gd name="T72" fmla="*/ 93210 w 1018"/>
                <a:gd name="T73" fmla="*/ 217060 h 1017"/>
                <a:gd name="T74" fmla="*/ 120569 w 1018"/>
                <a:gd name="T75" fmla="*/ 176500 h 1017"/>
                <a:gd name="T76" fmla="*/ 133612 w 1018"/>
                <a:gd name="T77" fmla="*/ 171113 h 1017"/>
                <a:gd name="T78" fmla="*/ 231276 w 1018"/>
                <a:gd name="T79" fmla="*/ 169846 h 1017"/>
                <a:gd name="T80" fmla="*/ 244955 w 1018"/>
                <a:gd name="T81" fmla="*/ 160973 h 1017"/>
                <a:gd name="T82" fmla="*/ 251636 w 1018"/>
                <a:gd name="T83" fmla="*/ 146080 h 1017"/>
                <a:gd name="T84" fmla="*/ 298400 w 1018"/>
                <a:gd name="T85" fmla="*/ 91260 h 1017"/>
                <a:gd name="T86" fmla="*/ 303808 w 1018"/>
                <a:gd name="T87" fmla="*/ 98548 h 1017"/>
                <a:gd name="T88" fmla="*/ 135203 w 1018"/>
                <a:gd name="T89" fmla="*/ 118195 h 1017"/>
                <a:gd name="T90" fmla="*/ 141565 w 1018"/>
                <a:gd name="T91" fmla="*/ 105520 h 1017"/>
                <a:gd name="T92" fmla="*/ 132339 w 1018"/>
                <a:gd name="T93" fmla="*/ 91577 h 1017"/>
                <a:gd name="T94" fmla="*/ 118024 w 1018"/>
                <a:gd name="T95" fmla="*/ 93162 h 1017"/>
                <a:gd name="T96" fmla="*/ 111343 w 1018"/>
                <a:gd name="T97" fmla="*/ 105520 h 1017"/>
                <a:gd name="T98" fmla="*/ 120887 w 1018"/>
                <a:gd name="T99" fmla="*/ 119462 h 1017"/>
                <a:gd name="T100" fmla="*/ 62670 w 1018"/>
                <a:gd name="T101" fmla="*/ 90627 h 1017"/>
                <a:gd name="T102" fmla="*/ 50900 w 1018"/>
                <a:gd name="T103" fmla="*/ 102668 h 1017"/>
                <a:gd name="T104" fmla="*/ 55354 w 1018"/>
                <a:gd name="T105" fmla="*/ 116294 h 1017"/>
                <a:gd name="T106" fmla="*/ 69033 w 1018"/>
                <a:gd name="T107" fmla="*/ 120413 h 1017"/>
                <a:gd name="T108" fmla="*/ 80803 w 1018"/>
                <a:gd name="T109" fmla="*/ 108689 h 1017"/>
                <a:gd name="T110" fmla="*/ 76350 w 1018"/>
                <a:gd name="T111" fmla="*/ 95063 h 1017"/>
                <a:gd name="T112" fmla="*/ 187375 w 1018"/>
                <a:gd name="T113" fmla="*/ 120413 h 1017"/>
                <a:gd name="T114" fmla="*/ 200100 w 1018"/>
                <a:gd name="T115" fmla="*/ 114075 h 1017"/>
                <a:gd name="T116" fmla="*/ 201372 w 1018"/>
                <a:gd name="T117" fmla="*/ 99816 h 1017"/>
                <a:gd name="T118" fmla="*/ 187375 w 1018"/>
                <a:gd name="T119" fmla="*/ 90627 h 1017"/>
                <a:gd name="T120" fmla="*/ 174650 w 1018"/>
                <a:gd name="T121" fmla="*/ 96964 h 1017"/>
                <a:gd name="T122" fmla="*/ 173377 w 1018"/>
                <a:gd name="T123" fmla="*/ 111224 h 1017"/>
                <a:gd name="T124" fmla="*/ 187375 w 1018"/>
                <a:gd name="T125" fmla="*/ 120413 h 101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18" h="1017">
                  <a:moveTo>
                    <a:pt x="927" y="223"/>
                  </a:moveTo>
                  <a:lnTo>
                    <a:pt x="792" y="223"/>
                  </a:lnTo>
                  <a:lnTo>
                    <a:pt x="792" y="86"/>
                  </a:lnTo>
                  <a:lnTo>
                    <a:pt x="791" y="78"/>
                  </a:lnTo>
                  <a:lnTo>
                    <a:pt x="789" y="69"/>
                  </a:lnTo>
                  <a:lnTo>
                    <a:pt x="787" y="61"/>
                  </a:lnTo>
                  <a:lnTo>
                    <a:pt x="784" y="53"/>
                  </a:lnTo>
                  <a:lnTo>
                    <a:pt x="780" y="45"/>
                  </a:lnTo>
                  <a:lnTo>
                    <a:pt x="776" y="38"/>
                  </a:lnTo>
                  <a:lnTo>
                    <a:pt x="770" y="31"/>
                  </a:lnTo>
                  <a:lnTo>
                    <a:pt x="765" y="25"/>
                  </a:lnTo>
                  <a:lnTo>
                    <a:pt x="758" y="19"/>
                  </a:lnTo>
                  <a:lnTo>
                    <a:pt x="751" y="15"/>
                  </a:lnTo>
                  <a:lnTo>
                    <a:pt x="743" y="10"/>
                  </a:lnTo>
                  <a:lnTo>
                    <a:pt x="736" y="6"/>
                  </a:lnTo>
                  <a:lnTo>
                    <a:pt x="727" y="3"/>
                  </a:lnTo>
                  <a:lnTo>
                    <a:pt x="719" y="1"/>
                  </a:lnTo>
                  <a:lnTo>
                    <a:pt x="709" y="0"/>
                  </a:lnTo>
                  <a:lnTo>
                    <a:pt x="699" y="0"/>
                  </a:lnTo>
                  <a:lnTo>
                    <a:pt x="92" y="0"/>
                  </a:lnTo>
                  <a:lnTo>
                    <a:pt x="82" y="0"/>
                  </a:lnTo>
                  <a:lnTo>
                    <a:pt x="73" y="1"/>
                  </a:lnTo>
                  <a:lnTo>
                    <a:pt x="64" y="3"/>
                  </a:lnTo>
                  <a:lnTo>
                    <a:pt x="56" y="6"/>
                  </a:lnTo>
                  <a:lnTo>
                    <a:pt x="48" y="10"/>
                  </a:lnTo>
                  <a:lnTo>
                    <a:pt x="41" y="15"/>
                  </a:lnTo>
                  <a:lnTo>
                    <a:pt x="33" y="19"/>
                  </a:lnTo>
                  <a:lnTo>
                    <a:pt x="27" y="25"/>
                  </a:lnTo>
                  <a:lnTo>
                    <a:pt x="21" y="31"/>
                  </a:lnTo>
                  <a:lnTo>
                    <a:pt x="16" y="38"/>
                  </a:lnTo>
                  <a:lnTo>
                    <a:pt x="12" y="45"/>
                  </a:lnTo>
                  <a:lnTo>
                    <a:pt x="7" y="53"/>
                  </a:lnTo>
                  <a:lnTo>
                    <a:pt x="4" y="61"/>
                  </a:lnTo>
                  <a:lnTo>
                    <a:pt x="2" y="69"/>
                  </a:lnTo>
                  <a:lnTo>
                    <a:pt x="1" y="78"/>
                  </a:lnTo>
                  <a:lnTo>
                    <a:pt x="0" y="86"/>
                  </a:lnTo>
                  <a:lnTo>
                    <a:pt x="0" y="698"/>
                  </a:lnTo>
                  <a:lnTo>
                    <a:pt x="1" y="708"/>
                  </a:lnTo>
                  <a:lnTo>
                    <a:pt x="2" y="716"/>
                  </a:lnTo>
                  <a:lnTo>
                    <a:pt x="4" y="726"/>
                  </a:lnTo>
                  <a:lnTo>
                    <a:pt x="7" y="735"/>
                  </a:lnTo>
                  <a:lnTo>
                    <a:pt x="12" y="743"/>
                  </a:lnTo>
                  <a:lnTo>
                    <a:pt x="16" y="751"/>
                  </a:lnTo>
                  <a:lnTo>
                    <a:pt x="21" y="758"/>
                  </a:lnTo>
                  <a:lnTo>
                    <a:pt x="28" y="766"/>
                  </a:lnTo>
                  <a:lnTo>
                    <a:pt x="35" y="772"/>
                  </a:lnTo>
                  <a:lnTo>
                    <a:pt x="43" y="777"/>
                  </a:lnTo>
                  <a:lnTo>
                    <a:pt x="51" y="782"/>
                  </a:lnTo>
                  <a:lnTo>
                    <a:pt x="59" y="786"/>
                  </a:lnTo>
                  <a:lnTo>
                    <a:pt x="67" y="789"/>
                  </a:lnTo>
                  <a:lnTo>
                    <a:pt x="77" y="791"/>
                  </a:lnTo>
                  <a:lnTo>
                    <a:pt x="87" y="792"/>
                  </a:lnTo>
                  <a:lnTo>
                    <a:pt x="95" y="794"/>
                  </a:lnTo>
                  <a:lnTo>
                    <a:pt x="105" y="792"/>
                  </a:lnTo>
                  <a:lnTo>
                    <a:pt x="115" y="791"/>
                  </a:lnTo>
                  <a:lnTo>
                    <a:pt x="123" y="789"/>
                  </a:lnTo>
                  <a:lnTo>
                    <a:pt x="132" y="786"/>
                  </a:lnTo>
                  <a:lnTo>
                    <a:pt x="140" y="783"/>
                  </a:lnTo>
                  <a:lnTo>
                    <a:pt x="148" y="777"/>
                  </a:lnTo>
                  <a:lnTo>
                    <a:pt x="155" y="772"/>
                  </a:lnTo>
                  <a:lnTo>
                    <a:pt x="163" y="766"/>
                  </a:lnTo>
                  <a:lnTo>
                    <a:pt x="230" y="700"/>
                  </a:lnTo>
                  <a:lnTo>
                    <a:pt x="236" y="713"/>
                  </a:lnTo>
                  <a:lnTo>
                    <a:pt x="243" y="726"/>
                  </a:lnTo>
                  <a:lnTo>
                    <a:pt x="252" y="737"/>
                  </a:lnTo>
                  <a:lnTo>
                    <a:pt x="263" y="745"/>
                  </a:lnTo>
                  <a:lnTo>
                    <a:pt x="276" y="753"/>
                  </a:lnTo>
                  <a:lnTo>
                    <a:pt x="288" y="759"/>
                  </a:lnTo>
                  <a:lnTo>
                    <a:pt x="303" y="762"/>
                  </a:lnTo>
                  <a:lnTo>
                    <a:pt x="318" y="763"/>
                  </a:lnTo>
                  <a:lnTo>
                    <a:pt x="589" y="763"/>
                  </a:lnTo>
                  <a:lnTo>
                    <a:pt x="597" y="763"/>
                  </a:lnTo>
                  <a:lnTo>
                    <a:pt x="605" y="765"/>
                  </a:lnTo>
                  <a:lnTo>
                    <a:pt x="612" y="767"/>
                  </a:lnTo>
                  <a:lnTo>
                    <a:pt x="620" y="770"/>
                  </a:lnTo>
                  <a:lnTo>
                    <a:pt x="626" y="773"/>
                  </a:lnTo>
                  <a:lnTo>
                    <a:pt x="634" y="777"/>
                  </a:lnTo>
                  <a:lnTo>
                    <a:pt x="640" y="782"/>
                  </a:lnTo>
                  <a:lnTo>
                    <a:pt x="646" y="787"/>
                  </a:lnTo>
                  <a:lnTo>
                    <a:pt x="855" y="989"/>
                  </a:lnTo>
                  <a:lnTo>
                    <a:pt x="862" y="995"/>
                  </a:lnTo>
                  <a:lnTo>
                    <a:pt x="870" y="1001"/>
                  </a:lnTo>
                  <a:lnTo>
                    <a:pt x="877" y="1006"/>
                  </a:lnTo>
                  <a:lnTo>
                    <a:pt x="886" y="1010"/>
                  </a:lnTo>
                  <a:lnTo>
                    <a:pt x="895" y="1012"/>
                  </a:lnTo>
                  <a:lnTo>
                    <a:pt x="903" y="1016"/>
                  </a:lnTo>
                  <a:lnTo>
                    <a:pt x="913" y="1017"/>
                  </a:lnTo>
                  <a:lnTo>
                    <a:pt x="923" y="1017"/>
                  </a:lnTo>
                  <a:lnTo>
                    <a:pt x="932" y="1017"/>
                  </a:lnTo>
                  <a:lnTo>
                    <a:pt x="941" y="1016"/>
                  </a:lnTo>
                  <a:lnTo>
                    <a:pt x="950" y="1012"/>
                  </a:lnTo>
                  <a:lnTo>
                    <a:pt x="959" y="1010"/>
                  </a:lnTo>
                  <a:lnTo>
                    <a:pt x="968" y="1006"/>
                  </a:lnTo>
                  <a:lnTo>
                    <a:pt x="975" y="1001"/>
                  </a:lnTo>
                  <a:lnTo>
                    <a:pt x="983" y="995"/>
                  </a:lnTo>
                  <a:lnTo>
                    <a:pt x="990" y="989"/>
                  </a:lnTo>
                  <a:lnTo>
                    <a:pt x="997" y="982"/>
                  </a:lnTo>
                  <a:lnTo>
                    <a:pt x="1002" y="975"/>
                  </a:lnTo>
                  <a:lnTo>
                    <a:pt x="1006" y="966"/>
                  </a:lnTo>
                  <a:lnTo>
                    <a:pt x="1011" y="958"/>
                  </a:lnTo>
                  <a:lnTo>
                    <a:pt x="1014" y="949"/>
                  </a:lnTo>
                  <a:lnTo>
                    <a:pt x="1016" y="941"/>
                  </a:lnTo>
                  <a:lnTo>
                    <a:pt x="1017" y="931"/>
                  </a:lnTo>
                  <a:lnTo>
                    <a:pt x="1018" y="921"/>
                  </a:lnTo>
                  <a:lnTo>
                    <a:pt x="1018" y="311"/>
                  </a:lnTo>
                  <a:lnTo>
                    <a:pt x="1017" y="301"/>
                  </a:lnTo>
                  <a:lnTo>
                    <a:pt x="1016" y="292"/>
                  </a:lnTo>
                  <a:lnTo>
                    <a:pt x="1014" y="284"/>
                  </a:lnTo>
                  <a:lnTo>
                    <a:pt x="1011" y="276"/>
                  </a:lnTo>
                  <a:lnTo>
                    <a:pt x="1007" y="269"/>
                  </a:lnTo>
                  <a:lnTo>
                    <a:pt x="1002" y="261"/>
                  </a:lnTo>
                  <a:lnTo>
                    <a:pt x="997" y="255"/>
                  </a:lnTo>
                  <a:lnTo>
                    <a:pt x="991" y="248"/>
                  </a:lnTo>
                  <a:lnTo>
                    <a:pt x="985" y="243"/>
                  </a:lnTo>
                  <a:lnTo>
                    <a:pt x="977" y="238"/>
                  </a:lnTo>
                  <a:lnTo>
                    <a:pt x="970" y="233"/>
                  </a:lnTo>
                  <a:lnTo>
                    <a:pt x="962" y="230"/>
                  </a:lnTo>
                  <a:lnTo>
                    <a:pt x="954" y="227"/>
                  </a:lnTo>
                  <a:lnTo>
                    <a:pt x="945" y="225"/>
                  </a:lnTo>
                  <a:lnTo>
                    <a:pt x="935" y="224"/>
                  </a:lnTo>
                  <a:lnTo>
                    <a:pt x="927" y="223"/>
                  </a:lnTo>
                  <a:close/>
                  <a:moveTo>
                    <a:pt x="118" y="721"/>
                  </a:moveTo>
                  <a:lnTo>
                    <a:pt x="118" y="721"/>
                  </a:lnTo>
                  <a:lnTo>
                    <a:pt x="114" y="725"/>
                  </a:lnTo>
                  <a:lnTo>
                    <a:pt x="108" y="727"/>
                  </a:lnTo>
                  <a:lnTo>
                    <a:pt x="102" y="729"/>
                  </a:lnTo>
                  <a:lnTo>
                    <a:pt x="95" y="729"/>
                  </a:lnTo>
                  <a:lnTo>
                    <a:pt x="90" y="729"/>
                  </a:lnTo>
                  <a:lnTo>
                    <a:pt x="83" y="727"/>
                  </a:lnTo>
                  <a:lnTo>
                    <a:pt x="78" y="725"/>
                  </a:lnTo>
                  <a:lnTo>
                    <a:pt x="73" y="721"/>
                  </a:lnTo>
                  <a:lnTo>
                    <a:pt x="70" y="715"/>
                  </a:lnTo>
                  <a:lnTo>
                    <a:pt x="66" y="710"/>
                  </a:lnTo>
                  <a:lnTo>
                    <a:pt x="64" y="704"/>
                  </a:lnTo>
                  <a:lnTo>
                    <a:pt x="64" y="698"/>
                  </a:lnTo>
                  <a:lnTo>
                    <a:pt x="64" y="86"/>
                  </a:lnTo>
                  <a:lnTo>
                    <a:pt x="64" y="82"/>
                  </a:lnTo>
                  <a:lnTo>
                    <a:pt x="66" y="78"/>
                  </a:lnTo>
                  <a:lnTo>
                    <a:pt x="68" y="74"/>
                  </a:lnTo>
                  <a:lnTo>
                    <a:pt x="72" y="70"/>
                  </a:lnTo>
                  <a:lnTo>
                    <a:pt x="76" y="67"/>
                  </a:lnTo>
                  <a:lnTo>
                    <a:pt x="80" y="65"/>
                  </a:lnTo>
                  <a:lnTo>
                    <a:pt x="86" y="63"/>
                  </a:lnTo>
                  <a:lnTo>
                    <a:pt x="92" y="63"/>
                  </a:lnTo>
                  <a:lnTo>
                    <a:pt x="699" y="63"/>
                  </a:lnTo>
                  <a:lnTo>
                    <a:pt x="706" y="63"/>
                  </a:lnTo>
                  <a:lnTo>
                    <a:pt x="711" y="65"/>
                  </a:lnTo>
                  <a:lnTo>
                    <a:pt x="715" y="67"/>
                  </a:lnTo>
                  <a:lnTo>
                    <a:pt x="720" y="70"/>
                  </a:lnTo>
                  <a:lnTo>
                    <a:pt x="723" y="74"/>
                  </a:lnTo>
                  <a:lnTo>
                    <a:pt x="725" y="78"/>
                  </a:lnTo>
                  <a:lnTo>
                    <a:pt x="727" y="82"/>
                  </a:lnTo>
                  <a:lnTo>
                    <a:pt x="727" y="86"/>
                  </a:lnTo>
                  <a:lnTo>
                    <a:pt x="727" y="452"/>
                  </a:lnTo>
                  <a:lnTo>
                    <a:pt x="727" y="458"/>
                  </a:lnTo>
                  <a:lnTo>
                    <a:pt x="725" y="462"/>
                  </a:lnTo>
                  <a:lnTo>
                    <a:pt x="723" y="466"/>
                  </a:lnTo>
                  <a:lnTo>
                    <a:pt x="720" y="470"/>
                  </a:lnTo>
                  <a:lnTo>
                    <a:pt x="715" y="473"/>
                  </a:lnTo>
                  <a:lnTo>
                    <a:pt x="711" y="475"/>
                  </a:lnTo>
                  <a:lnTo>
                    <a:pt x="706" y="476"/>
                  </a:lnTo>
                  <a:lnTo>
                    <a:pt x="699" y="476"/>
                  </a:lnTo>
                  <a:lnTo>
                    <a:pt x="429" y="476"/>
                  </a:lnTo>
                  <a:lnTo>
                    <a:pt x="415" y="477"/>
                  </a:lnTo>
                  <a:lnTo>
                    <a:pt x="401" y="479"/>
                  </a:lnTo>
                  <a:lnTo>
                    <a:pt x="387" y="482"/>
                  </a:lnTo>
                  <a:lnTo>
                    <a:pt x="374" y="487"/>
                  </a:lnTo>
                  <a:lnTo>
                    <a:pt x="361" y="493"/>
                  </a:lnTo>
                  <a:lnTo>
                    <a:pt x="350" y="501"/>
                  </a:lnTo>
                  <a:lnTo>
                    <a:pt x="339" y="508"/>
                  </a:lnTo>
                  <a:lnTo>
                    <a:pt x="328" y="518"/>
                  </a:lnTo>
                  <a:lnTo>
                    <a:pt x="118" y="721"/>
                  </a:lnTo>
                  <a:close/>
                  <a:moveTo>
                    <a:pt x="955" y="921"/>
                  </a:moveTo>
                  <a:lnTo>
                    <a:pt x="955" y="921"/>
                  </a:lnTo>
                  <a:lnTo>
                    <a:pt x="954" y="928"/>
                  </a:lnTo>
                  <a:lnTo>
                    <a:pt x="951" y="934"/>
                  </a:lnTo>
                  <a:lnTo>
                    <a:pt x="949" y="939"/>
                  </a:lnTo>
                  <a:lnTo>
                    <a:pt x="945" y="944"/>
                  </a:lnTo>
                  <a:lnTo>
                    <a:pt x="940" y="948"/>
                  </a:lnTo>
                  <a:lnTo>
                    <a:pt x="934" y="951"/>
                  </a:lnTo>
                  <a:lnTo>
                    <a:pt x="929" y="952"/>
                  </a:lnTo>
                  <a:lnTo>
                    <a:pt x="923" y="953"/>
                  </a:lnTo>
                  <a:lnTo>
                    <a:pt x="916" y="952"/>
                  </a:lnTo>
                  <a:lnTo>
                    <a:pt x="911" y="951"/>
                  </a:lnTo>
                  <a:lnTo>
                    <a:pt x="904" y="948"/>
                  </a:lnTo>
                  <a:lnTo>
                    <a:pt x="900" y="944"/>
                  </a:lnTo>
                  <a:lnTo>
                    <a:pt x="691" y="742"/>
                  </a:lnTo>
                  <a:lnTo>
                    <a:pt x="680" y="732"/>
                  </a:lnTo>
                  <a:lnTo>
                    <a:pt x="668" y="724"/>
                  </a:lnTo>
                  <a:lnTo>
                    <a:pt x="656" y="716"/>
                  </a:lnTo>
                  <a:lnTo>
                    <a:pt x="645" y="711"/>
                  </a:lnTo>
                  <a:lnTo>
                    <a:pt x="631" y="706"/>
                  </a:lnTo>
                  <a:lnTo>
                    <a:pt x="618" y="702"/>
                  </a:lnTo>
                  <a:lnTo>
                    <a:pt x="604" y="700"/>
                  </a:lnTo>
                  <a:lnTo>
                    <a:pt x="589" y="700"/>
                  </a:lnTo>
                  <a:lnTo>
                    <a:pt x="318" y="700"/>
                  </a:lnTo>
                  <a:lnTo>
                    <a:pt x="313" y="699"/>
                  </a:lnTo>
                  <a:lnTo>
                    <a:pt x="308" y="698"/>
                  </a:lnTo>
                  <a:lnTo>
                    <a:pt x="302" y="696"/>
                  </a:lnTo>
                  <a:lnTo>
                    <a:pt x="298" y="693"/>
                  </a:lnTo>
                  <a:lnTo>
                    <a:pt x="295" y="689"/>
                  </a:lnTo>
                  <a:lnTo>
                    <a:pt x="293" y="685"/>
                  </a:lnTo>
                  <a:lnTo>
                    <a:pt x="291" y="681"/>
                  </a:lnTo>
                  <a:lnTo>
                    <a:pt x="291" y="677"/>
                  </a:lnTo>
                  <a:lnTo>
                    <a:pt x="291" y="642"/>
                  </a:lnTo>
                  <a:lnTo>
                    <a:pt x="372" y="563"/>
                  </a:lnTo>
                  <a:lnTo>
                    <a:pt x="379" y="557"/>
                  </a:lnTo>
                  <a:lnTo>
                    <a:pt x="385" y="553"/>
                  </a:lnTo>
                  <a:lnTo>
                    <a:pt x="391" y="549"/>
                  </a:lnTo>
                  <a:lnTo>
                    <a:pt x="398" y="546"/>
                  </a:lnTo>
                  <a:lnTo>
                    <a:pt x="405" y="544"/>
                  </a:lnTo>
                  <a:lnTo>
                    <a:pt x="413" y="541"/>
                  </a:lnTo>
                  <a:lnTo>
                    <a:pt x="420" y="540"/>
                  </a:lnTo>
                  <a:lnTo>
                    <a:pt x="429" y="540"/>
                  </a:lnTo>
                  <a:lnTo>
                    <a:pt x="699" y="540"/>
                  </a:lnTo>
                  <a:lnTo>
                    <a:pt x="709" y="539"/>
                  </a:lnTo>
                  <a:lnTo>
                    <a:pt x="719" y="538"/>
                  </a:lnTo>
                  <a:lnTo>
                    <a:pt x="727" y="536"/>
                  </a:lnTo>
                  <a:lnTo>
                    <a:pt x="736" y="533"/>
                  </a:lnTo>
                  <a:lnTo>
                    <a:pt x="743" y="530"/>
                  </a:lnTo>
                  <a:lnTo>
                    <a:pt x="751" y="525"/>
                  </a:lnTo>
                  <a:lnTo>
                    <a:pt x="758" y="520"/>
                  </a:lnTo>
                  <a:lnTo>
                    <a:pt x="765" y="515"/>
                  </a:lnTo>
                  <a:lnTo>
                    <a:pt x="770" y="508"/>
                  </a:lnTo>
                  <a:lnTo>
                    <a:pt x="776" y="502"/>
                  </a:lnTo>
                  <a:lnTo>
                    <a:pt x="780" y="494"/>
                  </a:lnTo>
                  <a:lnTo>
                    <a:pt x="784" y="487"/>
                  </a:lnTo>
                  <a:lnTo>
                    <a:pt x="787" y="478"/>
                  </a:lnTo>
                  <a:lnTo>
                    <a:pt x="789" y="471"/>
                  </a:lnTo>
                  <a:lnTo>
                    <a:pt x="791" y="461"/>
                  </a:lnTo>
                  <a:lnTo>
                    <a:pt x="792" y="452"/>
                  </a:lnTo>
                  <a:lnTo>
                    <a:pt x="792" y="286"/>
                  </a:lnTo>
                  <a:lnTo>
                    <a:pt x="927" y="286"/>
                  </a:lnTo>
                  <a:lnTo>
                    <a:pt x="932" y="287"/>
                  </a:lnTo>
                  <a:lnTo>
                    <a:pt x="938" y="288"/>
                  </a:lnTo>
                  <a:lnTo>
                    <a:pt x="942" y="290"/>
                  </a:lnTo>
                  <a:lnTo>
                    <a:pt x="946" y="294"/>
                  </a:lnTo>
                  <a:lnTo>
                    <a:pt x="949" y="297"/>
                  </a:lnTo>
                  <a:lnTo>
                    <a:pt x="953" y="301"/>
                  </a:lnTo>
                  <a:lnTo>
                    <a:pt x="954" y="305"/>
                  </a:lnTo>
                  <a:lnTo>
                    <a:pt x="955" y="311"/>
                  </a:lnTo>
                  <a:lnTo>
                    <a:pt x="955" y="921"/>
                  </a:lnTo>
                  <a:close/>
                  <a:moveTo>
                    <a:pt x="398" y="380"/>
                  </a:moveTo>
                  <a:lnTo>
                    <a:pt x="398" y="380"/>
                  </a:lnTo>
                  <a:lnTo>
                    <a:pt x="408" y="380"/>
                  </a:lnTo>
                  <a:lnTo>
                    <a:pt x="416" y="377"/>
                  </a:lnTo>
                  <a:lnTo>
                    <a:pt x="425" y="373"/>
                  </a:lnTo>
                  <a:lnTo>
                    <a:pt x="431" y="367"/>
                  </a:lnTo>
                  <a:lnTo>
                    <a:pt x="438" y="360"/>
                  </a:lnTo>
                  <a:lnTo>
                    <a:pt x="442" y="351"/>
                  </a:lnTo>
                  <a:lnTo>
                    <a:pt x="444" y="343"/>
                  </a:lnTo>
                  <a:lnTo>
                    <a:pt x="445" y="333"/>
                  </a:lnTo>
                  <a:lnTo>
                    <a:pt x="444" y="324"/>
                  </a:lnTo>
                  <a:lnTo>
                    <a:pt x="442" y="315"/>
                  </a:lnTo>
                  <a:lnTo>
                    <a:pt x="438" y="306"/>
                  </a:lnTo>
                  <a:lnTo>
                    <a:pt x="431" y="300"/>
                  </a:lnTo>
                  <a:lnTo>
                    <a:pt x="425" y="294"/>
                  </a:lnTo>
                  <a:lnTo>
                    <a:pt x="416" y="289"/>
                  </a:lnTo>
                  <a:lnTo>
                    <a:pt x="408" y="286"/>
                  </a:lnTo>
                  <a:lnTo>
                    <a:pt x="398" y="286"/>
                  </a:lnTo>
                  <a:lnTo>
                    <a:pt x="388" y="286"/>
                  </a:lnTo>
                  <a:lnTo>
                    <a:pt x="380" y="289"/>
                  </a:lnTo>
                  <a:lnTo>
                    <a:pt x="371" y="294"/>
                  </a:lnTo>
                  <a:lnTo>
                    <a:pt x="364" y="300"/>
                  </a:lnTo>
                  <a:lnTo>
                    <a:pt x="358" y="306"/>
                  </a:lnTo>
                  <a:lnTo>
                    <a:pt x="354" y="315"/>
                  </a:lnTo>
                  <a:lnTo>
                    <a:pt x="351" y="324"/>
                  </a:lnTo>
                  <a:lnTo>
                    <a:pt x="350" y="333"/>
                  </a:lnTo>
                  <a:lnTo>
                    <a:pt x="351" y="343"/>
                  </a:lnTo>
                  <a:lnTo>
                    <a:pt x="354" y="351"/>
                  </a:lnTo>
                  <a:lnTo>
                    <a:pt x="358" y="360"/>
                  </a:lnTo>
                  <a:lnTo>
                    <a:pt x="364" y="367"/>
                  </a:lnTo>
                  <a:lnTo>
                    <a:pt x="371" y="373"/>
                  </a:lnTo>
                  <a:lnTo>
                    <a:pt x="380" y="377"/>
                  </a:lnTo>
                  <a:lnTo>
                    <a:pt x="388" y="380"/>
                  </a:lnTo>
                  <a:lnTo>
                    <a:pt x="398" y="380"/>
                  </a:lnTo>
                  <a:close/>
                  <a:moveTo>
                    <a:pt x="207" y="286"/>
                  </a:moveTo>
                  <a:lnTo>
                    <a:pt x="207" y="286"/>
                  </a:lnTo>
                  <a:lnTo>
                    <a:pt x="197" y="286"/>
                  </a:lnTo>
                  <a:lnTo>
                    <a:pt x="189" y="289"/>
                  </a:lnTo>
                  <a:lnTo>
                    <a:pt x="180" y="294"/>
                  </a:lnTo>
                  <a:lnTo>
                    <a:pt x="174" y="300"/>
                  </a:lnTo>
                  <a:lnTo>
                    <a:pt x="167" y="306"/>
                  </a:lnTo>
                  <a:lnTo>
                    <a:pt x="163" y="315"/>
                  </a:lnTo>
                  <a:lnTo>
                    <a:pt x="160" y="324"/>
                  </a:lnTo>
                  <a:lnTo>
                    <a:pt x="160" y="333"/>
                  </a:lnTo>
                  <a:lnTo>
                    <a:pt x="160" y="343"/>
                  </a:lnTo>
                  <a:lnTo>
                    <a:pt x="163" y="351"/>
                  </a:lnTo>
                  <a:lnTo>
                    <a:pt x="167" y="360"/>
                  </a:lnTo>
                  <a:lnTo>
                    <a:pt x="174" y="367"/>
                  </a:lnTo>
                  <a:lnTo>
                    <a:pt x="180" y="373"/>
                  </a:lnTo>
                  <a:lnTo>
                    <a:pt x="189" y="377"/>
                  </a:lnTo>
                  <a:lnTo>
                    <a:pt x="197" y="380"/>
                  </a:lnTo>
                  <a:lnTo>
                    <a:pt x="207" y="380"/>
                  </a:lnTo>
                  <a:lnTo>
                    <a:pt x="217" y="380"/>
                  </a:lnTo>
                  <a:lnTo>
                    <a:pt x="225" y="377"/>
                  </a:lnTo>
                  <a:lnTo>
                    <a:pt x="234" y="373"/>
                  </a:lnTo>
                  <a:lnTo>
                    <a:pt x="240" y="367"/>
                  </a:lnTo>
                  <a:lnTo>
                    <a:pt x="247" y="360"/>
                  </a:lnTo>
                  <a:lnTo>
                    <a:pt x="251" y="351"/>
                  </a:lnTo>
                  <a:lnTo>
                    <a:pt x="254" y="343"/>
                  </a:lnTo>
                  <a:lnTo>
                    <a:pt x="254" y="333"/>
                  </a:lnTo>
                  <a:lnTo>
                    <a:pt x="254" y="324"/>
                  </a:lnTo>
                  <a:lnTo>
                    <a:pt x="251" y="315"/>
                  </a:lnTo>
                  <a:lnTo>
                    <a:pt x="247" y="306"/>
                  </a:lnTo>
                  <a:lnTo>
                    <a:pt x="240" y="300"/>
                  </a:lnTo>
                  <a:lnTo>
                    <a:pt x="234" y="294"/>
                  </a:lnTo>
                  <a:lnTo>
                    <a:pt x="225" y="289"/>
                  </a:lnTo>
                  <a:lnTo>
                    <a:pt x="217" y="286"/>
                  </a:lnTo>
                  <a:lnTo>
                    <a:pt x="207" y="286"/>
                  </a:lnTo>
                  <a:close/>
                  <a:moveTo>
                    <a:pt x="589" y="380"/>
                  </a:moveTo>
                  <a:lnTo>
                    <a:pt x="589" y="380"/>
                  </a:lnTo>
                  <a:lnTo>
                    <a:pt x="598" y="380"/>
                  </a:lnTo>
                  <a:lnTo>
                    <a:pt x="607" y="377"/>
                  </a:lnTo>
                  <a:lnTo>
                    <a:pt x="616" y="373"/>
                  </a:lnTo>
                  <a:lnTo>
                    <a:pt x="622" y="367"/>
                  </a:lnTo>
                  <a:lnTo>
                    <a:pt x="629" y="360"/>
                  </a:lnTo>
                  <a:lnTo>
                    <a:pt x="633" y="351"/>
                  </a:lnTo>
                  <a:lnTo>
                    <a:pt x="635" y="343"/>
                  </a:lnTo>
                  <a:lnTo>
                    <a:pt x="636" y="333"/>
                  </a:lnTo>
                  <a:lnTo>
                    <a:pt x="635" y="324"/>
                  </a:lnTo>
                  <a:lnTo>
                    <a:pt x="633" y="315"/>
                  </a:lnTo>
                  <a:lnTo>
                    <a:pt x="629" y="306"/>
                  </a:lnTo>
                  <a:lnTo>
                    <a:pt x="622" y="300"/>
                  </a:lnTo>
                  <a:lnTo>
                    <a:pt x="616" y="294"/>
                  </a:lnTo>
                  <a:lnTo>
                    <a:pt x="607" y="289"/>
                  </a:lnTo>
                  <a:lnTo>
                    <a:pt x="598" y="286"/>
                  </a:lnTo>
                  <a:lnTo>
                    <a:pt x="589" y="286"/>
                  </a:lnTo>
                  <a:lnTo>
                    <a:pt x="579" y="286"/>
                  </a:lnTo>
                  <a:lnTo>
                    <a:pt x="570" y="289"/>
                  </a:lnTo>
                  <a:lnTo>
                    <a:pt x="562" y="294"/>
                  </a:lnTo>
                  <a:lnTo>
                    <a:pt x="554" y="300"/>
                  </a:lnTo>
                  <a:lnTo>
                    <a:pt x="549" y="306"/>
                  </a:lnTo>
                  <a:lnTo>
                    <a:pt x="545" y="315"/>
                  </a:lnTo>
                  <a:lnTo>
                    <a:pt x="542" y="324"/>
                  </a:lnTo>
                  <a:lnTo>
                    <a:pt x="541" y="333"/>
                  </a:lnTo>
                  <a:lnTo>
                    <a:pt x="542" y="343"/>
                  </a:lnTo>
                  <a:lnTo>
                    <a:pt x="545" y="351"/>
                  </a:lnTo>
                  <a:lnTo>
                    <a:pt x="549" y="360"/>
                  </a:lnTo>
                  <a:lnTo>
                    <a:pt x="554" y="367"/>
                  </a:lnTo>
                  <a:lnTo>
                    <a:pt x="562" y="373"/>
                  </a:lnTo>
                  <a:lnTo>
                    <a:pt x="570" y="377"/>
                  </a:lnTo>
                  <a:lnTo>
                    <a:pt x="579" y="380"/>
                  </a:lnTo>
                  <a:lnTo>
                    <a:pt x="589" y="38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525"/>
            </a:p>
          </p:txBody>
        </p:sp>
      </p:grpSp>
      <p:grpSp>
        <p:nvGrpSpPr>
          <p:cNvPr id="81" name="组合 80"/>
          <p:cNvGrpSpPr/>
          <p:nvPr/>
        </p:nvGrpSpPr>
        <p:grpSpPr bwMode="auto">
          <a:xfrm>
            <a:off x="451251" y="3453455"/>
            <a:ext cx="485779" cy="486375"/>
            <a:chOff x="10774845" y="3496604"/>
            <a:chExt cx="648000" cy="648000"/>
          </a:xfrm>
        </p:grpSpPr>
        <p:sp>
          <p:nvSpPr>
            <p:cNvPr id="82" name="椭圆 81"/>
            <p:cNvSpPr/>
            <p:nvPr/>
          </p:nvSpPr>
          <p:spPr>
            <a:xfrm>
              <a:off x="10774845" y="3496604"/>
              <a:ext cx="648000" cy="64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a:p>
          </p:txBody>
        </p:sp>
        <p:sp>
          <p:nvSpPr>
            <p:cNvPr id="140307" name="Freeform 94"/>
            <p:cNvSpPr>
              <a:spLocks noEditPoints="1"/>
            </p:cNvSpPr>
            <p:nvPr/>
          </p:nvSpPr>
          <p:spPr bwMode="auto">
            <a:xfrm>
              <a:off x="10936920" y="3658679"/>
              <a:ext cx="323850" cy="323850"/>
            </a:xfrm>
            <a:custGeom>
              <a:avLst/>
              <a:gdLst>
                <a:gd name="T0" fmla="*/ 74123 w 1018"/>
                <a:gd name="T1" fmla="*/ 11134 h 1018"/>
                <a:gd name="T2" fmla="*/ 50900 w 1018"/>
                <a:gd name="T3" fmla="*/ 0 h 1018"/>
                <a:gd name="T4" fmla="*/ 25768 w 1018"/>
                <a:gd name="T5" fmla="*/ 13679 h 1018"/>
                <a:gd name="T6" fmla="*/ 12407 w 1018"/>
                <a:gd name="T7" fmla="*/ 168287 h 1018"/>
                <a:gd name="T8" fmla="*/ 1909 w 1018"/>
                <a:gd name="T9" fmla="*/ 242092 h 1018"/>
                <a:gd name="T10" fmla="*/ 21314 w 1018"/>
                <a:gd name="T11" fmla="*/ 299673 h 1018"/>
                <a:gd name="T12" fmla="*/ 38811 w 1018"/>
                <a:gd name="T13" fmla="*/ 321305 h 1018"/>
                <a:gd name="T14" fmla="*/ 65215 w 1018"/>
                <a:gd name="T15" fmla="*/ 320033 h 1018"/>
                <a:gd name="T16" fmla="*/ 80803 w 1018"/>
                <a:gd name="T17" fmla="*/ 296491 h 1018"/>
                <a:gd name="T18" fmla="*/ 101163 w 1018"/>
                <a:gd name="T19" fmla="*/ 237320 h 1018"/>
                <a:gd name="T20" fmla="*/ 85257 w 1018"/>
                <a:gd name="T21" fmla="*/ 165742 h 1018"/>
                <a:gd name="T22" fmla="*/ 46764 w 1018"/>
                <a:gd name="T23" fmla="*/ 20996 h 1018"/>
                <a:gd name="T24" fmla="*/ 60762 w 1018"/>
                <a:gd name="T25" fmla="*/ 28313 h 1018"/>
                <a:gd name="T26" fmla="*/ 58217 w 1018"/>
                <a:gd name="T27" fmla="*/ 300627 h 1018"/>
                <a:gd name="T28" fmla="*/ 42310 w 1018"/>
                <a:gd name="T29" fmla="*/ 299354 h 1018"/>
                <a:gd name="T30" fmla="*/ 80167 w 1018"/>
                <a:gd name="T31" fmla="*/ 236684 h 1018"/>
                <a:gd name="T32" fmla="*/ 26722 w 1018"/>
                <a:gd name="T33" fmla="*/ 241774 h 1018"/>
                <a:gd name="T34" fmla="*/ 21314 w 1018"/>
                <a:gd name="T35" fmla="*/ 188329 h 1018"/>
                <a:gd name="T36" fmla="*/ 74759 w 1018"/>
                <a:gd name="T37" fmla="*/ 182921 h 1018"/>
                <a:gd name="T38" fmla="*/ 303808 w 1018"/>
                <a:gd name="T39" fmla="*/ 30222 h 1018"/>
                <a:gd name="T40" fmla="*/ 290447 w 1018"/>
                <a:gd name="T41" fmla="*/ 5408 h 1018"/>
                <a:gd name="T42" fmla="*/ 264361 w 1018"/>
                <a:gd name="T43" fmla="*/ 1272 h 1018"/>
                <a:gd name="T44" fmla="*/ 244319 w 1018"/>
                <a:gd name="T45" fmla="*/ 21314 h 1018"/>
                <a:gd name="T46" fmla="*/ 225868 w 1018"/>
                <a:gd name="T47" fmla="*/ 138066 h 1018"/>
                <a:gd name="T48" fmla="*/ 231594 w 1018"/>
                <a:gd name="T49" fmla="*/ 213143 h 1018"/>
                <a:gd name="T50" fmla="*/ 246864 w 1018"/>
                <a:gd name="T51" fmla="*/ 307626 h 1018"/>
                <a:gd name="T52" fmla="*/ 270405 w 1018"/>
                <a:gd name="T53" fmla="*/ 323532 h 1018"/>
                <a:gd name="T54" fmla="*/ 294901 w 1018"/>
                <a:gd name="T55" fmla="*/ 314943 h 1018"/>
                <a:gd name="T56" fmla="*/ 303808 w 1018"/>
                <a:gd name="T57" fmla="*/ 220778 h 1018"/>
                <a:gd name="T58" fmla="*/ 323850 w 1018"/>
                <a:gd name="T59" fmla="*/ 151745 h 1018"/>
                <a:gd name="T60" fmla="*/ 263088 w 1018"/>
                <a:gd name="T61" fmla="*/ 30222 h 1018"/>
                <a:gd name="T62" fmla="*/ 273586 w 1018"/>
                <a:gd name="T63" fmla="*/ 20360 h 1018"/>
                <a:gd name="T64" fmla="*/ 263088 w 1018"/>
                <a:gd name="T65" fmla="*/ 121523 h 1018"/>
                <a:gd name="T66" fmla="*/ 275495 w 1018"/>
                <a:gd name="T67" fmla="*/ 303172 h 1018"/>
                <a:gd name="T68" fmla="*/ 263088 w 1018"/>
                <a:gd name="T69" fmla="*/ 293310 h 1018"/>
                <a:gd name="T70" fmla="*/ 299354 w 1018"/>
                <a:gd name="T71" fmla="*/ 200418 h 1018"/>
                <a:gd name="T72" fmla="*/ 244637 w 1018"/>
                <a:gd name="T73" fmla="*/ 197873 h 1018"/>
                <a:gd name="T74" fmla="*/ 247500 w 1018"/>
                <a:gd name="T75" fmla="*/ 143156 h 1018"/>
                <a:gd name="T76" fmla="*/ 302218 w 1018"/>
                <a:gd name="T77" fmla="*/ 146019 h 1018"/>
                <a:gd name="T78" fmla="*/ 191192 w 1018"/>
                <a:gd name="T79" fmla="*/ 21314 h 1018"/>
                <a:gd name="T80" fmla="*/ 171151 w 1018"/>
                <a:gd name="T81" fmla="*/ 1272 h 1018"/>
                <a:gd name="T82" fmla="*/ 145064 w 1018"/>
                <a:gd name="T83" fmla="*/ 5408 h 1018"/>
                <a:gd name="T84" fmla="*/ 131703 w 1018"/>
                <a:gd name="T85" fmla="*/ 30222 h 1018"/>
                <a:gd name="T86" fmla="*/ 111661 w 1018"/>
                <a:gd name="T87" fmla="*/ 70942 h 1018"/>
                <a:gd name="T88" fmla="*/ 131703 w 1018"/>
                <a:gd name="T89" fmla="*/ 139656 h 1018"/>
                <a:gd name="T90" fmla="*/ 140611 w 1018"/>
                <a:gd name="T91" fmla="*/ 314943 h 1018"/>
                <a:gd name="T92" fmla="*/ 165106 w 1018"/>
                <a:gd name="T93" fmla="*/ 323532 h 1018"/>
                <a:gd name="T94" fmla="*/ 188966 w 1018"/>
                <a:gd name="T95" fmla="*/ 307626 h 1018"/>
                <a:gd name="T96" fmla="*/ 204235 w 1018"/>
                <a:gd name="T97" fmla="*/ 132339 h 1018"/>
                <a:gd name="T98" fmla="*/ 209325 w 1018"/>
                <a:gd name="T99" fmla="*/ 57262 h 1018"/>
                <a:gd name="T100" fmla="*/ 152699 w 1018"/>
                <a:gd name="T101" fmla="*/ 26404 h 1018"/>
                <a:gd name="T102" fmla="*/ 167651 w 1018"/>
                <a:gd name="T103" fmla="*/ 21951 h 1018"/>
                <a:gd name="T104" fmla="*/ 172105 w 1018"/>
                <a:gd name="T105" fmla="*/ 293310 h 1018"/>
                <a:gd name="T106" fmla="*/ 160016 w 1018"/>
                <a:gd name="T107" fmla="*/ 303172 h 1018"/>
                <a:gd name="T108" fmla="*/ 172105 w 1018"/>
                <a:gd name="T109" fmla="*/ 293310 h 1018"/>
                <a:gd name="T110" fmla="*/ 182285 w 1018"/>
                <a:gd name="T111" fmla="*/ 121523 h 1018"/>
                <a:gd name="T112" fmla="*/ 131703 w 1018"/>
                <a:gd name="T113" fmla="*/ 111025 h 1018"/>
                <a:gd name="T114" fmla="*/ 141565 w 1018"/>
                <a:gd name="T115" fmla="*/ 60762 h 1018"/>
                <a:gd name="T116" fmla="*/ 192465 w 1018"/>
                <a:gd name="T117" fmla="*/ 70942 h 10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18" h="1018">
                  <a:moveTo>
                    <a:pt x="256" y="515"/>
                  </a:moveTo>
                  <a:lnTo>
                    <a:pt x="256" y="95"/>
                  </a:lnTo>
                  <a:lnTo>
                    <a:pt x="254" y="85"/>
                  </a:lnTo>
                  <a:lnTo>
                    <a:pt x="253" y="76"/>
                  </a:lnTo>
                  <a:lnTo>
                    <a:pt x="251" y="67"/>
                  </a:lnTo>
                  <a:lnTo>
                    <a:pt x="248" y="59"/>
                  </a:lnTo>
                  <a:lnTo>
                    <a:pt x="244" y="50"/>
                  </a:lnTo>
                  <a:lnTo>
                    <a:pt x="238" y="43"/>
                  </a:lnTo>
                  <a:lnTo>
                    <a:pt x="233" y="35"/>
                  </a:lnTo>
                  <a:lnTo>
                    <a:pt x="228" y="27"/>
                  </a:lnTo>
                  <a:lnTo>
                    <a:pt x="220" y="22"/>
                  </a:lnTo>
                  <a:lnTo>
                    <a:pt x="213" y="17"/>
                  </a:lnTo>
                  <a:lnTo>
                    <a:pt x="205" y="11"/>
                  </a:lnTo>
                  <a:lnTo>
                    <a:pt x="197" y="7"/>
                  </a:lnTo>
                  <a:lnTo>
                    <a:pt x="188" y="4"/>
                  </a:lnTo>
                  <a:lnTo>
                    <a:pt x="179" y="2"/>
                  </a:lnTo>
                  <a:lnTo>
                    <a:pt x="170" y="1"/>
                  </a:lnTo>
                  <a:lnTo>
                    <a:pt x="160" y="0"/>
                  </a:lnTo>
                  <a:lnTo>
                    <a:pt x="150" y="1"/>
                  </a:lnTo>
                  <a:lnTo>
                    <a:pt x="141" y="2"/>
                  </a:lnTo>
                  <a:lnTo>
                    <a:pt x="131" y="4"/>
                  </a:lnTo>
                  <a:lnTo>
                    <a:pt x="122" y="7"/>
                  </a:lnTo>
                  <a:lnTo>
                    <a:pt x="114" y="11"/>
                  </a:lnTo>
                  <a:lnTo>
                    <a:pt x="106" y="17"/>
                  </a:lnTo>
                  <a:lnTo>
                    <a:pt x="99" y="22"/>
                  </a:lnTo>
                  <a:lnTo>
                    <a:pt x="92" y="27"/>
                  </a:lnTo>
                  <a:lnTo>
                    <a:pt x="86" y="35"/>
                  </a:lnTo>
                  <a:lnTo>
                    <a:pt x="81" y="43"/>
                  </a:lnTo>
                  <a:lnTo>
                    <a:pt x="76" y="50"/>
                  </a:lnTo>
                  <a:lnTo>
                    <a:pt x="72" y="59"/>
                  </a:lnTo>
                  <a:lnTo>
                    <a:pt x="69" y="67"/>
                  </a:lnTo>
                  <a:lnTo>
                    <a:pt x="67" y="76"/>
                  </a:lnTo>
                  <a:lnTo>
                    <a:pt x="65" y="85"/>
                  </a:lnTo>
                  <a:lnTo>
                    <a:pt x="65" y="95"/>
                  </a:lnTo>
                  <a:lnTo>
                    <a:pt x="65" y="515"/>
                  </a:lnTo>
                  <a:lnTo>
                    <a:pt x="51" y="521"/>
                  </a:lnTo>
                  <a:lnTo>
                    <a:pt x="39" y="529"/>
                  </a:lnTo>
                  <a:lnTo>
                    <a:pt x="28" y="538"/>
                  </a:lnTo>
                  <a:lnTo>
                    <a:pt x="18" y="549"/>
                  </a:lnTo>
                  <a:lnTo>
                    <a:pt x="11" y="561"/>
                  </a:lnTo>
                  <a:lnTo>
                    <a:pt x="6" y="575"/>
                  </a:lnTo>
                  <a:lnTo>
                    <a:pt x="2" y="589"/>
                  </a:lnTo>
                  <a:lnTo>
                    <a:pt x="0" y="605"/>
                  </a:lnTo>
                  <a:lnTo>
                    <a:pt x="0" y="731"/>
                  </a:lnTo>
                  <a:lnTo>
                    <a:pt x="2" y="746"/>
                  </a:lnTo>
                  <a:lnTo>
                    <a:pt x="6" y="761"/>
                  </a:lnTo>
                  <a:lnTo>
                    <a:pt x="11" y="774"/>
                  </a:lnTo>
                  <a:lnTo>
                    <a:pt x="18" y="787"/>
                  </a:lnTo>
                  <a:lnTo>
                    <a:pt x="28" y="798"/>
                  </a:lnTo>
                  <a:lnTo>
                    <a:pt x="39" y="808"/>
                  </a:lnTo>
                  <a:lnTo>
                    <a:pt x="51" y="815"/>
                  </a:lnTo>
                  <a:lnTo>
                    <a:pt x="65" y="821"/>
                  </a:lnTo>
                  <a:lnTo>
                    <a:pt x="65" y="922"/>
                  </a:lnTo>
                  <a:lnTo>
                    <a:pt x="65" y="932"/>
                  </a:lnTo>
                  <a:lnTo>
                    <a:pt x="67" y="942"/>
                  </a:lnTo>
                  <a:lnTo>
                    <a:pt x="69" y="950"/>
                  </a:lnTo>
                  <a:lnTo>
                    <a:pt x="72" y="960"/>
                  </a:lnTo>
                  <a:lnTo>
                    <a:pt x="76" y="967"/>
                  </a:lnTo>
                  <a:lnTo>
                    <a:pt x="81" y="976"/>
                  </a:lnTo>
                  <a:lnTo>
                    <a:pt x="86" y="983"/>
                  </a:lnTo>
                  <a:lnTo>
                    <a:pt x="92" y="990"/>
                  </a:lnTo>
                  <a:lnTo>
                    <a:pt x="99" y="996"/>
                  </a:lnTo>
                  <a:lnTo>
                    <a:pt x="106" y="1002"/>
                  </a:lnTo>
                  <a:lnTo>
                    <a:pt x="114" y="1006"/>
                  </a:lnTo>
                  <a:lnTo>
                    <a:pt x="122" y="1010"/>
                  </a:lnTo>
                  <a:lnTo>
                    <a:pt x="131" y="1014"/>
                  </a:lnTo>
                  <a:lnTo>
                    <a:pt x="141" y="1016"/>
                  </a:lnTo>
                  <a:lnTo>
                    <a:pt x="150" y="1017"/>
                  </a:lnTo>
                  <a:lnTo>
                    <a:pt x="160" y="1018"/>
                  </a:lnTo>
                  <a:lnTo>
                    <a:pt x="170" y="1017"/>
                  </a:lnTo>
                  <a:lnTo>
                    <a:pt x="179" y="1016"/>
                  </a:lnTo>
                  <a:lnTo>
                    <a:pt x="188" y="1014"/>
                  </a:lnTo>
                  <a:lnTo>
                    <a:pt x="197" y="1010"/>
                  </a:lnTo>
                  <a:lnTo>
                    <a:pt x="205" y="1006"/>
                  </a:lnTo>
                  <a:lnTo>
                    <a:pt x="213" y="1002"/>
                  </a:lnTo>
                  <a:lnTo>
                    <a:pt x="220" y="996"/>
                  </a:lnTo>
                  <a:lnTo>
                    <a:pt x="228" y="990"/>
                  </a:lnTo>
                  <a:lnTo>
                    <a:pt x="233" y="983"/>
                  </a:lnTo>
                  <a:lnTo>
                    <a:pt x="238" y="976"/>
                  </a:lnTo>
                  <a:lnTo>
                    <a:pt x="244" y="967"/>
                  </a:lnTo>
                  <a:lnTo>
                    <a:pt x="248" y="960"/>
                  </a:lnTo>
                  <a:lnTo>
                    <a:pt x="251" y="950"/>
                  </a:lnTo>
                  <a:lnTo>
                    <a:pt x="253" y="942"/>
                  </a:lnTo>
                  <a:lnTo>
                    <a:pt x="254" y="932"/>
                  </a:lnTo>
                  <a:lnTo>
                    <a:pt x="256" y="922"/>
                  </a:lnTo>
                  <a:lnTo>
                    <a:pt x="256" y="821"/>
                  </a:lnTo>
                  <a:lnTo>
                    <a:pt x="268" y="815"/>
                  </a:lnTo>
                  <a:lnTo>
                    <a:pt x="280" y="808"/>
                  </a:lnTo>
                  <a:lnTo>
                    <a:pt x="291" y="798"/>
                  </a:lnTo>
                  <a:lnTo>
                    <a:pt x="301" y="787"/>
                  </a:lnTo>
                  <a:lnTo>
                    <a:pt x="308" y="774"/>
                  </a:lnTo>
                  <a:lnTo>
                    <a:pt x="313" y="761"/>
                  </a:lnTo>
                  <a:lnTo>
                    <a:pt x="318" y="746"/>
                  </a:lnTo>
                  <a:lnTo>
                    <a:pt x="319" y="731"/>
                  </a:lnTo>
                  <a:lnTo>
                    <a:pt x="319" y="605"/>
                  </a:lnTo>
                  <a:lnTo>
                    <a:pt x="318" y="589"/>
                  </a:lnTo>
                  <a:lnTo>
                    <a:pt x="313" y="575"/>
                  </a:lnTo>
                  <a:lnTo>
                    <a:pt x="308" y="561"/>
                  </a:lnTo>
                  <a:lnTo>
                    <a:pt x="301" y="549"/>
                  </a:lnTo>
                  <a:lnTo>
                    <a:pt x="291" y="538"/>
                  </a:lnTo>
                  <a:lnTo>
                    <a:pt x="280" y="529"/>
                  </a:lnTo>
                  <a:lnTo>
                    <a:pt x="268" y="521"/>
                  </a:lnTo>
                  <a:lnTo>
                    <a:pt x="256" y="515"/>
                  </a:lnTo>
                  <a:close/>
                  <a:moveTo>
                    <a:pt x="128" y="95"/>
                  </a:moveTo>
                  <a:lnTo>
                    <a:pt x="128" y="95"/>
                  </a:lnTo>
                  <a:lnTo>
                    <a:pt x="129" y="89"/>
                  </a:lnTo>
                  <a:lnTo>
                    <a:pt x="130" y="83"/>
                  </a:lnTo>
                  <a:lnTo>
                    <a:pt x="133" y="78"/>
                  </a:lnTo>
                  <a:lnTo>
                    <a:pt x="138" y="73"/>
                  </a:lnTo>
                  <a:lnTo>
                    <a:pt x="142" y="69"/>
                  </a:lnTo>
                  <a:lnTo>
                    <a:pt x="147" y="66"/>
                  </a:lnTo>
                  <a:lnTo>
                    <a:pt x="154" y="64"/>
                  </a:lnTo>
                  <a:lnTo>
                    <a:pt x="160" y="64"/>
                  </a:lnTo>
                  <a:lnTo>
                    <a:pt x="166" y="64"/>
                  </a:lnTo>
                  <a:lnTo>
                    <a:pt x="172" y="66"/>
                  </a:lnTo>
                  <a:lnTo>
                    <a:pt x="177" y="69"/>
                  </a:lnTo>
                  <a:lnTo>
                    <a:pt x="183" y="73"/>
                  </a:lnTo>
                  <a:lnTo>
                    <a:pt x="186" y="78"/>
                  </a:lnTo>
                  <a:lnTo>
                    <a:pt x="189" y="83"/>
                  </a:lnTo>
                  <a:lnTo>
                    <a:pt x="191" y="89"/>
                  </a:lnTo>
                  <a:lnTo>
                    <a:pt x="191" y="95"/>
                  </a:lnTo>
                  <a:lnTo>
                    <a:pt x="191" y="509"/>
                  </a:lnTo>
                  <a:lnTo>
                    <a:pt x="128" y="509"/>
                  </a:lnTo>
                  <a:lnTo>
                    <a:pt x="128" y="95"/>
                  </a:lnTo>
                  <a:close/>
                  <a:moveTo>
                    <a:pt x="191" y="922"/>
                  </a:moveTo>
                  <a:lnTo>
                    <a:pt x="191" y="922"/>
                  </a:lnTo>
                  <a:lnTo>
                    <a:pt x="191" y="929"/>
                  </a:lnTo>
                  <a:lnTo>
                    <a:pt x="189" y="935"/>
                  </a:lnTo>
                  <a:lnTo>
                    <a:pt x="186" y="941"/>
                  </a:lnTo>
                  <a:lnTo>
                    <a:pt x="183" y="945"/>
                  </a:lnTo>
                  <a:lnTo>
                    <a:pt x="177" y="949"/>
                  </a:lnTo>
                  <a:lnTo>
                    <a:pt x="172" y="951"/>
                  </a:lnTo>
                  <a:lnTo>
                    <a:pt x="166" y="953"/>
                  </a:lnTo>
                  <a:lnTo>
                    <a:pt x="160" y="954"/>
                  </a:lnTo>
                  <a:lnTo>
                    <a:pt x="154" y="953"/>
                  </a:lnTo>
                  <a:lnTo>
                    <a:pt x="147" y="951"/>
                  </a:lnTo>
                  <a:lnTo>
                    <a:pt x="142" y="949"/>
                  </a:lnTo>
                  <a:lnTo>
                    <a:pt x="138" y="945"/>
                  </a:lnTo>
                  <a:lnTo>
                    <a:pt x="133" y="941"/>
                  </a:lnTo>
                  <a:lnTo>
                    <a:pt x="130" y="935"/>
                  </a:lnTo>
                  <a:lnTo>
                    <a:pt x="129" y="929"/>
                  </a:lnTo>
                  <a:lnTo>
                    <a:pt x="128" y="922"/>
                  </a:lnTo>
                  <a:lnTo>
                    <a:pt x="128" y="827"/>
                  </a:lnTo>
                  <a:lnTo>
                    <a:pt x="191" y="827"/>
                  </a:lnTo>
                  <a:lnTo>
                    <a:pt x="191" y="922"/>
                  </a:lnTo>
                  <a:close/>
                  <a:moveTo>
                    <a:pt x="256" y="731"/>
                  </a:moveTo>
                  <a:lnTo>
                    <a:pt x="256" y="731"/>
                  </a:lnTo>
                  <a:lnTo>
                    <a:pt x="254" y="738"/>
                  </a:lnTo>
                  <a:lnTo>
                    <a:pt x="252" y="744"/>
                  </a:lnTo>
                  <a:lnTo>
                    <a:pt x="250" y="750"/>
                  </a:lnTo>
                  <a:lnTo>
                    <a:pt x="246" y="754"/>
                  </a:lnTo>
                  <a:lnTo>
                    <a:pt x="242" y="758"/>
                  </a:lnTo>
                  <a:lnTo>
                    <a:pt x="235" y="760"/>
                  </a:lnTo>
                  <a:lnTo>
                    <a:pt x="230" y="762"/>
                  </a:lnTo>
                  <a:lnTo>
                    <a:pt x="223" y="764"/>
                  </a:lnTo>
                  <a:lnTo>
                    <a:pt x="96" y="764"/>
                  </a:lnTo>
                  <a:lnTo>
                    <a:pt x="89" y="762"/>
                  </a:lnTo>
                  <a:lnTo>
                    <a:pt x="84" y="760"/>
                  </a:lnTo>
                  <a:lnTo>
                    <a:pt x="78" y="758"/>
                  </a:lnTo>
                  <a:lnTo>
                    <a:pt x="73" y="754"/>
                  </a:lnTo>
                  <a:lnTo>
                    <a:pt x="70" y="750"/>
                  </a:lnTo>
                  <a:lnTo>
                    <a:pt x="67" y="744"/>
                  </a:lnTo>
                  <a:lnTo>
                    <a:pt x="65" y="738"/>
                  </a:lnTo>
                  <a:lnTo>
                    <a:pt x="65" y="731"/>
                  </a:lnTo>
                  <a:lnTo>
                    <a:pt x="65" y="605"/>
                  </a:lnTo>
                  <a:lnTo>
                    <a:pt x="65" y="598"/>
                  </a:lnTo>
                  <a:lnTo>
                    <a:pt x="67" y="592"/>
                  </a:lnTo>
                  <a:lnTo>
                    <a:pt x="70" y="586"/>
                  </a:lnTo>
                  <a:lnTo>
                    <a:pt x="73" y="582"/>
                  </a:lnTo>
                  <a:lnTo>
                    <a:pt x="78" y="578"/>
                  </a:lnTo>
                  <a:lnTo>
                    <a:pt x="84" y="575"/>
                  </a:lnTo>
                  <a:lnTo>
                    <a:pt x="89" y="574"/>
                  </a:lnTo>
                  <a:lnTo>
                    <a:pt x="96" y="573"/>
                  </a:lnTo>
                  <a:lnTo>
                    <a:pt x="223" y="573"/>
                  </a:lnTo>
                  <a:lnTo>
                    <a:pt x="230" y="574"/>
                  </a:lnTo>
                  <a:lnTo>
                    <a:pt x="235" y="575"/>
                  </a:lnTo>
                  <a:lnTo>
                    <a:pt x="242" y="578"/>
                  </a:lnTo>
                  <a:lnTo>
                    <a:pt x="246" y="582"/>
                  </a:lnTo>
                  <a:lnTo>
                    <a:pt x="250" y="586"/>
                  </a:lnTo>
                  <a:lnTo>
                    <a:pt x="252" y="592"/>
                  </a:lnTo>
                  <a:lnTo>
                    <a:pt x="254" y="598"/>
                  </a:lnTo>
                  <a:lnTo>
                    <a:pt x="256" y="605"/>
                  </a:lnTo>
                  <a:lnTo>
                    <a:pt x="256" y="731"/>
                  </a:lnTo>
                  <a:close/>
                  <a:moveTo>
                    <a:pt x="955" y="388"/>
                  </a:moveTo>
                  <a:lnTo>
                    <a:pt x="955" y="95"/>
                  </a:lnTo>
                  <a:lnTo>
                    <a:pt x="954" y="85"/>
                  </a:lnTo>
                  <a:lnTo>
                    <a:pt x="953" y="76"/>
                  </a:lnTo>
                  <a:lnTo>
                    <a:pt x="951" y="67"/>
                  </a:lnTo>
                  <a:lnTo>
                    <a:pt x="948" y="59"/>
                  </a:lnTo>
                  <a:lnTo>
                    <a:pt x="943" y="50"/>
                  </a:lnTo>
                  <a:lnTo>
                    <a:pt x="939" y="43"/>
                  </a:lnTo>
                  <a:lnTo>
                    <a:pt x="933" y="35"/>
                  </a:lnTo>
                  <a:lnTo>
                    <a:pt x="927" y="27"/>
                  </a:lnTo>
                  <a:lnTo>
                    <a:pt x="920" y="22"/>
                  </a:lnTo>
                  <a:lnTo>
                    <a:pt x="913" y="17"/>
                  </a:lnTo>
                  <a:lnTo>
                    <a:pt x="905" y="11"/>
                  </a:lnTo>
                  <a:lnTo>
                    <a:pt x="896" y="7"/>
                  </a:lnTo>
                  <a:lnTo>
                    <a:pt x="888" y="4"/>
                  </a:lnTo>
                  <a:lnTo>
                    <a:pt x="879" y="2"/>
                  </a:lnTo>
                  <a:lnTo>
                    <a:pt x="869" y="1"/>
                  </a:lnTo>
                  <a:lnTo>
                    <a:pt x="860" y="0"/>
                  </a:lnTo>
                  <a:lnTo>
                    <a:pt x="850" y="1"/>
                  </a:lnTo>
                  <a:lnTo>
                    <a:pt x="840" y="2"/>
                  </a:lnTo>
                  <a:lnTo>
                    <a:pt x="831" y="4"/>
                  </a:lnTo>
                  <a:lnTo>
                    <a:pt x="822" y="7"/>
                  </a:lnTo>
                  <a:lnTo>
                    <a:pt x="813" y="11"/>
                  </a:lnTo>
                  <a:lnTo>
                    <a:pt x="806" y="17"/>
                  </a:lnTo>
                  <a:lnTo>
                    <a:pt x="798" y="22"/>
                  </a:lnTo>
                  <a:lnTo>
                    <a:pt x="792" y="27"/>
                  </a:lnTo>
                  <a:lnTo>
                    <a:pt x="786" y="35"/>
                  </a:lnTo>
                  <a:lnTo>
                    <a:pt x="780" y="43"/>
                  </a:lnTo>
                  <a:lnTo>
                    <a:pt x="776" y="50"/>
                  </a:lnTo>
                  <a:lnTo>
                    <a:pt x="772" y="59"/>
                  </a:lnTo>
                  <a:lnTo>
                    <a:pt x="768" y="67"/>
                  </a:lnTo>
                  <a:lnTo>
                    <a:pt x="766" y="76"/>
                  </a:lnTo>
                  <a:lnTo>
                    <a:pt x="764" y="85"/>
                  </a:lnTo>
                  <a:lnTo>
                    <a:pt x="764" y="95"/>
                  </a:lnTo>
                  <a:lnTo>
                    <a:pt x="764" y="388"/>
                  </a:lnTo>
                  <a:lnTo>
                    <a:pt x="750" y="393"/>
                  </a:lnTo>
                  <a:lnTo>
                    <a:pt x="738" y="401"/>
                  </a:lnTo>
                  <a:lnTo>
                    <a:pt x="728" y="411"/>
                  </a:lnTo>
                  <a:lnTo>
                    <a:pt x="718" y="421"/>
                  </a:lnTo>
                  <a:lnTo>
                    <a:pt x="710" y="434"/>
                  </a:lnTo>
                  <a:lnTo>
                    <a:pt x="705" y="447"/>
                  </a:lnTo>
                  <a:lnTo>
                    <a:pt x="702" y="462"/>
                  </a:lnTo>
                  <a:lnTo>
                    <a:pt x="701" y="477"/>
                  </a:lnTo>
                  <a:lnTo>
                    <a:pt x="701" y="605"/>
                  </a:lnTo>
                  <a:lnTo>
                    <a:pt x="702" y="620"/>
                  </a:lnTo>
                  <a:lnTo>
                    <a:pt x="705" y="634"/>
                  </a:lnTo>
                  <a:lnTo>
                    <a:pt x="710" y="648"/>
                  </a:lnTo>
                  <a:lnTo>
                    <a:pt x="718" y="659"/>
                  </a:lnTo>
                  <a:lnTo>
                    <a:pt x="728" y="670"/>
                  </a:lnTo>
                  <a:lnTo>
                    <a:pt x="738" y="680"/>
                  </a:lnTo>
                  <a:lnTo>
                    <a:pt x="750" y="688"/>
                  </a:lnTo>
                  <a:lnTo>
                    <a:pt x="764" y="694"/>
                  </a:lnTo>
                  <a:lnTo>
                    <a:pt x="764" y="922"/>
                  </a:lnTo>
                  <a:lnTo>
                    <a:pt x="764" y="932"/>
                  </a:lnTo>
                  <a:lnTo>
                    <a:pt x="766" y="942"/>
                  </a:lnTo>
                  <a:lnTo>
                    <a:pt x="768" y="950"/>
                  </a:lnTo>
                  <a:lnTo>
                    <a:pt x="772" y="960"/>
                  </a:lnTo>
                  <a:lnTo>
                    <a:pt x="776" y="967"/>
                  </a:lnTo>
                  <a:lnTo>
                    <a:pt x="780" y="976"/>
                  </a:lnTo>
                  <a:lnTo>
                    <a:pt x="786" y="983"/>
                  </a:lnTo>
                  <a:lnTo>
                    <a:pt x="792" y="990"/>
                  </a:lnTo>
                  <a:lnTo>
                    <a:pt x="798" y="996"/>
                  </a:lnTo>
                  <a:lnTo>
                    <a:pt x="806" y="1002"/>
                  </a:lnTo>
                  <a:lnTo>
                    <a:pt x="813" y="1006"/>
                  </a:lnTo>
                  <a:lnTo>
                    <a:pt x="822" y="1010"/>
                  </a:lnTo>
                  <a:lnTo>
                    <a:pt x="831" y="1014"/>
                  </a:lnTo>
                  <a:lnTo>
                    <a:pt x="840" y="1016"/>
                  </a:lnTo>
                  <a:lnTo>
                    <a:pt x="850" y="1017"/>
                  </a:lnTo>
                  <a:lnTo>
                    <a:pt x="860" y="1018"/>
                  </a:lnTo>
                  <a:lnTo>
                    <a:pt x="869" y="1017"/>
                  </a:lnTo>
                  <a:lnTo>
                    <a:pt x="879" y="1016"/>
                  </a:lnTo>
                  <a:lnTo>
                    <a:pt x="888" y="1014"/>
                  </a:lnTo>
                  <a:lnTo>
                    <a:pt x="896" y="1010"/>
                  </a:lnTo>
                  <a:lnTo>
                    <a:pt x="905" y="1006"/>
                  </a:lnTo>
                  <a:lnTo>
                    <a:pt x="913" y="1002"/>
                  </a:lnTo>
                  <a:lnTo>
                    <a:pt x="920" y="996"/>
                  </a:lnTo>
                  <a:lnTo>
                    <a:pt x="927" y="990"/>
                  </a:lnTo>
                  <a:lnTo>
                    <a:pt x="933" y="983"/>
                  </a:lnTo>
                  <a:lnTo>
                    <a:pt x="939" y="976"/>
                  </a:lnTo>
                  <a:lnTo>
                    <a:pt x="943" y="967"/>
                  </a:lnTo>
                  <a:lnTo>
                    <a:pt x="948" y="960"/>
                  </a:lnTo>
                  <a:lnTo>
                    <a:pt x="951" y="950"/>
                  </a:lnTo>
                  <a:lnTo>
                    <a:pt x="953" y="942"/>
                  </a:lnTo>
                  <a:lnTo>
                    <a:pt x="954" y="932"/>
                  </a:lnTo>
                  <a:lnTo>
                    <a:pt x="955" y="922"/>
                  </a:lnTo>
                  <a:lnTo>
                    <a:pt x="955" y="694"/>
                  </a:lnTo>
                  <a:lnTo>
                    <a:pt x="968" y="688"/>
                  </a:lnTo>
                  <a:lnTo>
                    <a:pt x="981" y="680"/>
                  </a:lnTo>
                  <a:lnTo>
                    <a:pt x="992" y="670"/>
                  </a:lnTo>
                  <a:lnTo>
                    <a:pt x="1000" y="659"/>
                  </a:lnTo>
                  <a:lnTo>
                    <a:pt x="1008" y="648"/>
                  </a:lnTo>
                  <a:lnTo>
                    <a:pt x="1014" y="634"/>
                  </a:lnTo>
                  <a:lnTo>
                    <a:pt x="1017" y="620"/>
                  </a:lnTo>
                  <a:lnTo>
                    <a:pt x="1018" y="605"/>
                  </a:lnTo>
                  <a:lnTo>
                    <a:pt x="1018" y="477"/>
                  </a:lnTo>
                  <a:lnTo>
                    <a:pt x="1017" y="462"/>
                  </a:lnTo>
                  <a:lnTo>
                    <a:pt x="1014" y="447"/>
                  </a:lnTo>
                  <a:lnTo>
                    <a:pt x="1008" y="434"/>
                  </a:lnTo>
                  <a:lnTo>
                    <a:pt x="1000" y="421"/>
                  </a:lnTo>
                  <a:lnTo>
                    <a:pt x="992" y="411"/>
                  </a:lnTo>
                  <a:lnTo>
                    <a:pt x="981" y="401"/>
                  </a:lnTo>
                  <a:lnTo>
                    <a:pt x="968" y="393"/>
                  </a:lnTo>
                  <a:lnTo>
                    <a:pt x="955" y="388"/>
                  </a:lnTo>
                  <a:close/>
                  <a:moveTo>
                    <a:pt x="827" y="95"/>
                  </a:moveTo>
                  <a:lnTo>
                    <a:pt x="827" y="95"/>
                  </a:lnTo>
                  <a:lnTo>
                    <a:pt x="828" y="89"/>
                  </a:lnTo>
                  <a:lnTo>
                    <a:pt x="831" y="83"/>
                  </a:lnTo>
                  <a:lnTo>
                    <a:pt x="833" y="78"/>
                  </a:lnTo>
                  <a:lnTo>
                    <a:pt x="837" y="73"/>
                  </a:lnTo>
                  <a:lnTo>
                    <a:pt x="841" y="69"/>
                  </a:lnTo>
                  <a:lnTo>
                    <a:pt x="847" y="66"/>
                  </a:lnTo>
                  <a:lnTo>
                    <a:pt x="853" y="64"/>
                  </a:lnTo>
                  <a:lnTo>
                    <a:pt x="860" y="64"/>
                  </a:lnTo>
                  <a:lnTo>
                    <a:pt x="866" y="64"/>
                  </a:lnTo>
                  <a:lnTo>
                    <a:pt x="871" y="66"/>
                  </a:lnTo>
                  <a:lnTo>
                    <a:pt x="877" y="69"/>
                  </a:lnTo>
                  <a:lnTo>
                    <a:pt x="882" y="73"/>
                  </a:lnTo>
                  <a:lnTo>
                    <a:pt x="885" y="78"/>
                  </a:lnTo>
                  <a:lnTo>
                    <a:pt x="889" y="83"/>
                  </a:lnTo>
                  <a:lnTo>
                    <a:pt x="891" y="89"/>
                  </a:lnTo>
                  <a:lnTo>
                    <a:pt x="891" y="95"/>
                  </a:lnTo>
                  <a:lnTo>
                    <a:pt x="891" y="382"/>
                  </a:lnTo>
                  <a:lnTo>
                    <a:pt x="827" y="382"/>
                  </a:lnTo>
                  <a:lnTo>
                    <a:pt x="827" y="95"/>
                  </a:lnTo>
                  <a:close/>
                  <a:moveTo>
                    <a:pt x="891" y="922"/>
                  </a:moveTo>
                  <a:lnTo>
                    <a:pt x="891" y="922"/>
                  </a:lnTo>
                  <a:lnTo>
                    <a:pt x="891" y="929"/>
                  </a:lnTo>
                  <a:lnTo>
                    <a:pt x="889" y="935"/>
                  </a:lnTo>
                  <a:lnTo>
                    <a:pt x="885" y="941"/>
                  </a:lnTo>
                  <a:lnTo>
                    <a:pt x="882" y="945"/>
                  </a:lnTo>
                  <a:lnTo>
                    <a:pt x="877" y="949"/>
                  </a:lnTo>
                  <a:lnTo>
                    <a:pt x="871" y="951"/>
                  </a:lnTo>
                  <a:lnTo>
                    <a:pt x="866" y="953"/>
                  </a:lnTo>
                  <a:lnTo>
                    <a:pt x="860" y="954"/>
                  </a:lnTo>
                  <a:lnTo>
                    <a:pt x="853" y="953"/>
                  </a:lnTo>
                  <a:lnTo>
                    <a:pt x="847" y="951"/>
                  </a:lnTo>
                  <a:lnTo>
                    <a:pt x="841" y="949"/>
                  </a:lnTo>
                  <a:lnTo>
                    <a:pt x="837" y="945"/>
                  </a:lnTo>
                  <a:lnTo>
                    <a:pt x="833" y="941"/>
                  </a:lnTo>
                  <a:lnTo>
                    <a:pt x="831" y="935"/>
                  </a:lnTo>
                  <a:lnTo>
                    <a:pt x="828" y="929"/>
                  </a:lnTo>
                  <a:lnTo>
                    <a:pt x="827" y="922"/>
                  </a:lnTo>
                  <a:lnTo>
                    <a:pt x="827" y="700"/>
                  </a:lnTo>
                  <a:lnTo>
                    <a:pt x="891" y="700"/>
                  </a:lnTo>
                  <a:lnTo>
                    <a:pt x="891" y="922"/>
                  </a:lnTo>
                  <a:close/>
                  <a:moveTo>
                    <a:pt x="955" y="605"/>
                  </a:moveTo>
                  <a:lnTo>
                    <a:pt x="955" y="605"/>
                  </a:lnTo>
                  <a:lnTo>
                    <a:pt x="954" y="611"/>
                  </a:lnTo>
                  <a:lnTo>
                    <a:pt x="952" y="617"/>
                  </a:lnTo>
                  <a:lnTo>
                    <a:pt x="950" y="622"/>
                  </a:lnTo>
                  <a:lnTo>
                    <a:pt x="945" y="627"/>
                  </a:lnTo>
                  <a:lnTo>
                    <a:pt x="941" y="630"/>
                  </a:lnTo>
                  <a:lnTo>
                    <a:pt x="936" y="634"/>
                  </a:lnTo>
                  <a:lnTo>
                    <a:pt x="929" y="636"/>
                  </a:lnTo>
                  <a:lnTo>
                    <a:pt x="923" y="636"/>
                  </a:lnTo>
                  <a:lnTo>
                    <a:pt x="796" y="636"/>
                  </a:lnTo>
                  <a:lnTo>
                    <a:pt x="790" y="636"/>
                  </a:lnTo>
                  <a:lnTo>
                    <a:pt x="783" y="634"/>
                  </a:lnTo>
                  <a:lnTo>
                    <a:pt x="778" y="630"/>
                  </a:lnTo>
                  <a:lnTo>
                    <a:pt x="774" y="627"/>
                  </a:lnTo>
                  <a:lnTo>
                    <a:pt x="769" y="622"/>
                  </a:lnTo>
                  <a:lnTo>
                    <a:pt x="766" y="617"/>
                  </a:lnTo>
                  <a:lnTo>
                    <a:pt x="764" y="611"/>
                  </a:lnTo>
                  <a:lnTo>
                    <a:pt x="764" y="605"/>
                  </a:lnTo>
                  <a:lnTo>
                    <a:pt x="764" y="477"/>
                  </a:lnTo>
                  <a:lnTo>
                    <a:pt x="764" y="471"/>
                  </a:lnTo>
                  <a:lnTo>
                    <a:pt x="766" y="464"/>
                  </a:lnTo>
                  <a:lnTo>
                    <a:pt x="769" y="459"/>
                  </a:lnTo>
                  <a:lnTo>
                    <a:pt x="774" y="455"/>
                  </a:lnTo>
                  <a:lnTo>
                    <a:pt x="778" y="450"/>
                  </a:lnTo>
                  <a:lnTo>
                    <a:pt x="783" y="448"/>
                  </a:lnTo>
                  <a:lnTo>
                    <a:pt x="790" y="446"/>
                  </a:lnTo>
                  <a:lnTo>
                    <a:pt x="796" y="445"/>
                  </a:lnTo>
                  <a:lnTo>
                    <a:pt x="923" y="445"/>
                  </a:lnTo>
                  <a:lnTo>
                    <a:pt x="929" y="446"/>
                  </a:lnTo>
                  <a:lnTo>
                    <a:pt x="936" y="448"/>
                  </a:lnTo>
                  <a:lnTo>
                    <a:pt x="941" y="450"/>
                  </a:lnTo>
                  <a:lnTo>
                    <a:pt x="945" y="455"/>
                  </a:lnTo>
                  <a:lnTo>
                    <a:pt x="950" y="459"/>
                  </a:lnTo>
                  <a:lnTo>
                    <a:pt x="952" y="464"/>
                  </a:lnTo>
                  <a:lnTo>
                    <a:pt x="954" y="471"/>
                  </a:lnTo>
                  <a:lnTo>
                    <a:pt x="955" y="477"/>
                  </a:lnTo>
                  <a:lnTo>
                    <a:pt x="955" y="605"/>
                  </a:lnTo>
                  <a:close/>
                  <a:moveTo>
                    <a:pt x="605" y="133"/>
                  </a:moveTo>
                  <a:lnTo>
                    <a:pt x="605" y="95"/>
                  </a:lnTo>
                  <a:lnTo>
                    <a:pt x="604" y="85"/>
                  </a:lnTo>
                  <a:lnTo>
                    <a:pt x="603" y="76"/>
                  </a:lnTo>
                  <a:lnTo>
                    <a:pt x="601" y="67"/>
                  </a:lnTo>
                  <a:lnTo>
                    <a:pt x="598" y="59"/>
                  </a:lnTo>
                  <a:lnTo>
                    <a:pt x="594" y="50"/>
                  </a:lnTo>
                  <a:lnTo>
                    <a:pt x="588" y="43"/>
                  </a:lnTo>
                  <a:lnTo>
                    <a:pt x="583" y="35"/>
                  </a:lnTo>
                  <a:lnTo>
                    <a:pt x="577" y="27"/>
                  </a:lnTo>
                  <a:lnTo>
                    <a:pt x="570" y="22"/>
                  </a:lnTo>
                  <a:lnTo>
                    <a:pt x="562" y="17"/>
                  </a:lnTo>
                  <a:lnTo>
                    <a:pt x="555" y="11"/>
                  </a:lnTo>
                  <a:lnTo>
                    <a:pt x="546" y="7"/>
                  </a:lnTo>
                  <a:lnTo>
                    <a:pt x="538" y="4"/>
                  </a:lnTo>
                  <a:lnTo>
                    <a:pt x="529" y="2"/>
                  </a:lnTo>
                  <a:lnTo>
                    <a:pt x="519" y="1"/>
                  </a:lnTo>
                  <a:lnTo>
                    <a:pt x="510" y="0"/>
                  </a:lnTo>
                  <a:lnTo>
                    <a:pt x="500" y="1"/>
                  </a:lnTo>
                  <a:lnTo>
                    <a:pt x="491" y="2"/>
                  </a:lnTo>
                  <a:lnTo>
                    <a:pt x="481" y="4"/>
                  </a:lnTo>
                  <a:lnTo>
                    <a:pt x="472" y="7"/>
                  </a:lnTo>
                  <a:lnTo>
                    <a:pt x="464" y="11"/>
                  </a:lnTo>
                  <a:lnTo>
                    <a:pt x="456" y="17"/>
                  </a:lnTo>
                  <a:lnTo>
                    <a:pt x="449" y="22"/>
                  </a:lnTo>
                  <a:lnTo>
                    <a:pt x="442" y="27"/>
                  </a:lnTo>
                  <a:lnTo>
                    <a:pt x="436" y="35"/>
                  </a:lnTo>
                  <a:lnTo>
                    <a:pt x="430" y="43"/>
                  </a:lnTo>
                  <a:lnTo>
                    <a:pt x="426" y="50"/>
                  </a:lnTo>
                  <a:lnTo>
                    <a:pt x="422" y="59"/>
                  </a:lnTo>
                  <a:lnTo>
                    <a:pt x="419" y="67"/>
                  </a:lnTo>
                  <a:lnTo>
                    <a:pt x="416" y="76"/>
                  </a:lnTo>
                  <a:lnTo>
                    <a:pt x="414" y="85"/>
                  </a:lnTo>
                  <a:lnTo>
                    <a:pt x="414" y="95"/>
                  </a:lnTo>
                  <a:lnTo>
                    <a:pt x="414" y="133"/>
                  </a:lnTo>
                  <a:lnTo>
                    <a:pt x="400" y="139"/>
                  </a:lnTo>
                  <a:lnTo>
                    <a:pt x="389" y="147"/>
                  </a:lnTo>
                  <a:lnTo>
                    <a:pt x="378" y="156"/>
                  </a:lnTo>
                  <a:lnTo>
                    <a:pt x="368" y="167"/>
                  </a:lnTo>
                  <a:lnTo>
                    <a:pt x="361" y="180"/>
                  </a:lnTo>
                  <a:lnTo>
                    <a:pt x="355" y="193"/>
                  </a:lnTo>
                  <a:lnTo>
                    <a:pt x="352" y="208"/>
                  </a:lnTo>
                  <a:lnTo>
                    <a:pt x="351" y="223"/>
                  </a:lnTo>
                  <a:lnTo>
                    <a:pt x="351" y="349"/>
                  </a:lnTo>
                  <a:lnTo>
                    <a:pt x="352" y="365"/>
                  </a:lnTo>
                  <a:lnTo>
                    <a:pt x="355" y="379"/>
                  </a:lnTo>
                  <a:lnTo>
                    <a:pt x="361" y="393"/>
                  </a:lnTo>
                  <a:lnTo>
                    <a:pt x="368" y="405"/>
                  </a:lnTo>
                  <a:lnTo>
                    <a:pt x="378" y="416"/>
                  </a:lnTo>
                  <a:lnTo>
                    <a:pt x="389" y="426"/>
                  </a:lnTo>
                  <a:lnTo>
                    <a:pt x="400" y="433"/>
                  </a:lnTo>
                  <a:lnTo>
                    <a:pt x="414" y="439"/>
                  </a:lnTo>
                  <a:lnTo>
                    <a:pt x="414" y="922"/>
                  </a:lnTo>
                  <a:lnTo>
                    <a:pt x="414" y="932"/>
                  </a:lnTo>
                  <a:lnTo>
                    <a:pt x="416" y="942"/>
                  </a:lnTo>
                  <a:lnTo>
                    <a:pt x="419" y="950"/>
                  </a:lnTo>
                  <a:lnTo>
                    <a:pt x="422" y="960"/>
                  </a:lnTo>
                  <a:lnTo>
                    <a:pt x="426" y="967"/>
                  </a:lnTo>
                  <a:lnTo>
                    <a:pt x="430" y="976"/>
                  </a:lnTo>
                  <a:lnTo>
                    <a:pt x="436" y="983"/>
                  </a:lnTo>
                  <a:lnTo>
                    <a:pt x="442" y="990"/>
                  </a:lnTo>
                  <a:lnTo>
                    <a:pt x="449" y="996"/>
                  </a:lnTo>
                  <a:lnTo>
                    <a:pt x="456" y="1002"/>
                  </a:lnTo>
                  <a:lnTo>
                    <a:pt x="464" y="1006"/>
                  </a:lnTo>
                  <a:lnTo>
                    <a:pt x="472" y="1010"/>
                  </a:lnTo>
                  <a:lnTo>
                    <a:pt x="481" y="1014"/>
                  </a:lnTo>
                  <a:lnTo>
                    <a:pt x="491" y="1016"/>
                  </a:lnTo>
                  <a:lnTo>
                    <a:pt x="500" y="1017"/>
                  </a:lnTo>
                  <a:lnTo>
                    <a:pt x="510" y="1018"/>
                  </a:lnTo>
                  <a:lnTo>
                    <a:pt x="519" y="1017"/>
                  </a:lnTo>
                  <a:lnTo>
                    <a:pt x="529" y="1016"/>
                  </a:lnTo>
                  <a:lnTo>
                    <a:pt x="538" y="1014"/>
                  </a:lnTo>
                  <a:lnTo>
                    <a:pt x="546" y="1010"/>
                  </a:lnTo>
                  <a:lnTo>
                    <a:pt x="555" y="1006"/>
                  </a:lnTo>
                  <a:lnTo>
                    <a:pt x="562" y="1002"/>
                  </a:lnTo>
                  <a:lnTo>
                    <a:pt x="570" y="996"/>
                  </a:lnTo>
                  <a:lnTo>
                    <a:pt x="577" y="990"/>
                  </a:lnTo>
                  <a:lnTo>
                    <a:pt x="583" y="983"/>
                  </a:lnTo>
                  <a:lnTo>
                    <a:pt x="588" y="976"/>
                  </a:lnTo>
                  <a:lnTo>
                    <a:pt x="594" y="967"/>
                  </a:lnTo>
                  <a:lnTo>
                    <a:pt x="598" y="960"/>
                  </a:lnTo>
                  <a:lnTo>
                    <a:pt x="601" y="950"/>
                  </a:lnTo>
                  <a:lnTo>
                    <a:pt x="603" y="942"/>
                  </a:lnTo>
                  <a:lnTo>
                    <a:pt x="604" y="932"/>
                  </a:lnTo>
                  <a:lnTo>
                    <a:pt x="605" y="922"/>
                  </a:lnTo>
                  <a:lnTo>
                    <a:pt x="605" y="439"/>
                  </a:lnTo>
                  <a:lnTo>
                    <a:pt x="618" y="433"/>
                  </a:lnTo>
                  <a:lnTo>
                    <a:pt x="630" y="426"/>
                  </a:lnTo>
                  <a:lnTo>
                    <a:pt x="642" y="416"/>
                  </a:lnTo>
                  <a:lnTo>
                    <a:pt x="650" y="405"/>
                  </a:lnTo>
                  <a:lnTo>
                    <a:pt x="658" y="393"/>
                  </a:lnTo>
                  <a:lnTo>
                    <a:pt x="664" y="379"/>
                  </a:lnTo>
                  <a:lnTo>
                    <a:pt x="668" y="365"/>
                  </a:lnTo>
                  <a:lnTo>
                    <a:pt x="669" y="349"/>
                  </a:lnTo>
                  <a:lnTo>
                    <a:pt x="669" y="223"/>
                  </a:lnTo>
                  <a:lnTo>
                    <a:pt x="668" y="208"/>
                  </a:lnTo>
                  <a:lnTo>
                    <a:pt x="664" y="193"/>
                  </a:lnTo>
                  <a:lnTo>
                    <a:pt x="658" y="180"/>
                  </a:lnTo>
                  <a:lnTo>
                    <a:pt x="650" y="167"/>
                  </a:lnTo>
                  <a:lnTo>
                    <a:pt x="642" y="156"/>
                  </a:lnTo>
                  <a:lnTo>
                    <a:pt x="630" y="147"/>
                  </a:lnTo>
                  <a:lnTo>
                    <a:pt x="618" y="139"/>
                  </a:lnTo>
                  <a:lnTo>
                    <a:pt x="605" y="133"/>
                  </a:lnTo>
                  <a:close/>
                  <a:moveTo>
                    <a:pt x="478" y="95"/>
                  </a:moveTo>
                  <a:lnTo>
                    <a:pt x="478" y="95"/>
                  </a:lnTo>
                  <a:lnTo>
                    <a:pt x="479" y="89"/>
                  </a:lnTo>
                  <a:lnTo>
                    <a:pt x="480" y="83"/>
                  </a:lnTo>
                  <a:lnTo>
                    <a:pt x="483" y="78"/>
                  </a:lnTo>
                  <a:lnTo>
                    <a:pt x="487" y="73"/>
                  </a:lnTo>
                  <a:lnTo>
                    <a:pt x="492" y="69"/>
                  </a:lnTo>
                  <a:lnTo>
                    <a:pt x="497" y="66"/>
                  </a:lnTo>
                  <a:lnTo>
                    <a:pt x="503" y="64"/>
                  </a:lnTo>
                  <a:lnTo>
                    <a:pt x="510" y="64"/>
                  </a:lnTo>
                  <a:lnTo>
                    <a:pt x="516" y="64"/>
                  </a:lnTo>
                  <a:lnTo>
                    <a:pt x="522" y="66"/>
                  </a:lnTo>
                  <a:lnTo>
                    <a:pt x="527" y="69"/>
                  </a:lnTo>
                  <a:lnTo>
                    <a:pt x="532" y="73"/>
                  </a:lnTo>
                  <a:lnTo>
                    <a:pt x="536" y="78"/>
                  </a:lnTo>
                  <a:lnTo>
                    <a:pt x="539" y="83"/>
                  </a:lnTo>
                  <a:lnTo>
                    <a:pt x="541" y="89"/>
                  </a:lnTo>
                  <a:lnTo>
                    <a:pt x="541" y="95"/>
                  </a:lnTo>
                  <a:lnTo>
                    <a:pt x="541" y="127"/>
                  </a:lnTo>
                  <a:lnTo>
                    <a:pt x="478" y="127"/>
                  </a:lnTo>
                  <a:lnTo>
                    <a:pt x="478" y="95"/>
                  </a:lnTo>
                  <a:close/>
                  <a:moveTo>
                    <a:pt x="541" y="922"/>
                  </a:moveTo>
                  <a:lnTo>
                    <a:pt x="541" y="922"/>
                  </a:lnTo>
                  <a:lnTo>
                    <a:pt x="541" y="929"/>
                  </a:lnTo>
                  <a:lnTo>
                    <a:pt x="539" y="935"/>
                  </a:lnTo>
                  <a:lnTo>
                    <a:pt x="536" y="941"/>
                  </a:lnTo>
                  <a:lnTo>
                    <a:pt x="532" y="945"/>
                  </a:lnTo>
                  <a:lnTo>
                    <a:pt x="527" y="949"/>
                  </a:lnTo>
                  <a:lnTo>
                    <a:pt x="522" y="951"/>
                  </a:lnTo>
                  <a:lnTo>
                    <a:pt x="516" y="953"/>
                  </a:lnTo>
                  <a:lnTo>
                    <a:pt x="510" y="954"/>
                  </a:lnTo>
                  <a:lnTo>
                    <a:pt x="503" y="953"/>
                  </a:lnTo>
                  <a:lnTo>
                    <a:pt x="497" y="951"/>
                  </a:lnTo>
                  <a:lnTo>
                    <a:pt x="492" y="949"/>
                  </a:lnTo>
                  <a:lnTo>
                    <a:pt x="487" y="945"/>
                  </a:lnTo>
                  <a:lnTo>
                    <a:pt x="483" y="941"/>
                  </a:lnTo>
                  <a:lnTo>
                    <a:pt x="480" y="935"/>
                  </a:lnTo>
                  <a:lnTo>
                    <a:pt x="479" y="929"/>
                  </a:lnTo>
                  <a:lnTo>
                    <a:pt x="478" y="922"/>
                  </a:lnTo>
                  <a:lnTo>
                    <a:pt x="478" y="445"/>
                  </a:lnTo>
                  <a:lnTo>
                    <a:pt x="541" y="445"/>
                  </a:lnTo>
                  <a:lnTo>
                    <a:pt x="541" y="922"/>
                  </a:lnTo>
                  <a:close/>
                  <a:moveTo>
                    <a:pt x="605" y="349"/>
                  </a:moveTo>
                  <a:lnTo>
                    <a:pt x="605" y="349"/>
                  </a:lnTo>
                  <a:lnTo>
                    <a:pt x="604" y="356"/>
                  </a:lnTo>
                  <a:lnTo>
                    <a:pt x="602" y="362"/>
                  </a:lnTo>
                  <a:lnTo>
                    <a:pt x="600" y="368"/>
                  </a:lnTo>
                  <a:lnTo>
                    <a:pt x="596" y="372"/>
                  </a:lnTo>
                  <a:lnTo>
                    <a:pt x="591" y="376"/>
                  </a:lnTo>
                  <a:lnTo>
                    <a:pt x="586" y="379"/>
                  </a:lnTo>
                  <a:lnTo>
                    <a:pt x="580" y="380"/>
                  </a:lnTo>
                  <a:lnTo>
                    <a:pt x="573" y="382"/>
                  </a:lnTo>
                  <a:lnTo>
                    <a:pt x="445" y="382"/>
                  </a:lnTo>
                  <a:lnTo>
                    <a:pt x="439" y="380"/>
                  </a:lnTo>
                  <a:lnTo>
                    <a:pt x="434" y="379"/>
                  </a:lnTo>
                  <a:lnTo>
                    <a:pt x="428" y="376"/>
                  </a:lnTo>
                  <a:lnTo>
                    <a:pt x="424" y="372"/>
                  </a:lnTo>
                  <a:lnTo>
                    <a:pt x="420" y="368"/>
                  </a:lnTo>
                  <a:lnTo>
                    <a:pt x="416" y="362"/>
                  </a:lnTo>
                  <a:lnTo>
                    <a:pt x="414" y="356"/>
                  </a:lnTo>
                  <a:lnTo>
                    <a:pt x="414" y="349"/>
                  </a:lnTo>
                  <a:lnTo>
                    <a:pt x="414" y="223"/>
                  </a:lnTo>
                  <a:lnTo>
                    <a:pt x="414" y="216"/>
                  </a:lnTo>
                  <a:lnTo>
                    <a:pt x="416" y="210"/>
                  </a:lnTo>
                  <a:lnTo>
                    <a:pt x="420" y="205"/>
                  </a:lnTo>
                  <a:lnTo>
                    <a:pt x="424" y="200"/>
                  </a:lnTo>
                  <a:lnTo>
                    <a:pt x="428" y="196"/>
                  </a:lnTo>
                  <a:lnTo>
                    <a:pt x="434" y="194"/>
                  </a:lnTo>
                  <a:lnTo>
                    <a:pt x="439" y="192"/>
                  </a:lnTo>
                  <a:lnTo>
                    <a:pt x="445" y="191"/>
                  </a:lnTo>
                  <a:lnTo>
                    <a:pt x="573" y="191"/>
                  </a:lnTo>
                  <a:lnTo>
                    <a:pt x="580" y="192"/>
                  </a:lnTo>
                  <a:lnTo>
                    <a:pt x="586" y="194"/>
                  </a:lnTo>
                  <a:lnTo>
                    <a:pt x="591" y="196"/>
                  </a:lnTo>
                  <a:lnTo>
                    <a:pt x="596" y="200"/>
                  </a:lnTo>
                  <a:lnTo>
                    <a:pt x="600" y="205"/>
                  </a:lnTo>
                  <a:lnTo>
                    <a:pt x="602" y="210"/>
                  </a:lnTo>
                  <a:lnTo>
                    <a:pt x="604" y="216"/>
                  </a:lnTo>
                  <a:lnTo>
                    <a:pt x="605" y="223"/>
                  </a:lnTo>
                  <a:lnTo>
                    <a:pt x="605" y="34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525"/>
            </a:p>
          </p:txBody>
        </p:sp>
      </p:grpSp>
      <p:sp>
        <p:nvSpPr>
          <p:cNvPr id="5" name="圆角矩形 4"/>
          <p:cNvSpPr/>
          <p:nvPr/>
        </p:nvSpPr>
        <p:spPr>
          <a:xfrm>
            <a:off x="3286749" y="4375602"/>
            <a:ext cx="2426515" cy="46018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［宣传门户］</a:t>
            </a:r>
            <a:endPar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a:pPr>
            <a:r>
              <a:rPr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面向所有客户，无需登录，展示信息。</a:t>
            </a:r>
            <a:endParaRPr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0277" y="598312"/>
            <a:ext cx="2562843" cy="373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圆角矩形 132"/>
          <p:cNvSpPr/>
          <p:nvPr/>
        </p:nvSpPr>
        <p:spPr>
          <a:xfrm>
            <a:off x="6232976" y="4357742"/>
            <a:ext cx="2709886" cy="46018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1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［服务门户］</a:t>
            </a:r>
            <a:endPar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defRPr/>
            </a:pPr>
            <a:r>
              <a:rPr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面向入驻客户，登录后专享</a:t>
            </a:r>
            <a:r>
              <a:rPr lang="zh-CN" altLang="en-US" sz="105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所在产业园区服务</a:t>
            </a:r>
            <a:r>
              <a:rPr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右箭头 3"/>
          <p:cNvSpPr/>
          <p:nvPr/>
        </p:nvSpPr>
        <p:spPr>
          <a:xfrm>
            <a:off x="5346250" y="2361289"/>
            <a:ext cx="734027" cy="36314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a:p>
        </p:txBody>
      </p:sp>
      <p:grpSp>
        <p:nvGrpSpPr>
          <p:cNvPr id="127" name="组合 20"/>
          <p:cNvGrpSpPr/>
          <p:nvPr/>
        </p:nvGrpSpPr>
        <p:grpSpPr bwMode="auto">
          <a:xfrm>
            <a:off x="596" y="114914"/>
            <a:ext cx="521498" cy="379813"/>
            <a:chOff x="0" y="0"/>
            <a:chExt cx="694944" cy="624651"/>
          </a:xfrm>
        </p:grpSpPr>
        <p:sp>
          <p:nvSpPr>
            <p:cNvPr id="129"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00"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anim calcmode="lin" valueType="num">
                                      <p:cBhvr additive="base">
                                        <p:cTn id="31" dur="500" fill="hold"/>
                                        <p:tgtEl>
                                          <p:spTgt spid="78"/>
                                        </p:tgtEl>
                                        <p:attrNameLst>
                                          <p:attrName>ppt_x</p:attrName>
                                        </p:attrNameLst>
                                      </p:cBhvr>
                                      <p:tavLst>
                                        <p:tav tm="0">
                                          <p:val>
                                            <p:strVal val="#ppt_x"/>
                                          </p:val>
                                        </p:tav>
                                        <p:tav tm="100000">
                                          <p:val>
                                            <p:strVal val="#ppt_x"/>
                                          </p:val>
                                        </p:tav>
                                      </p:tavLst>
                                    </p:anim>
                                    <p:anim calcmode="lin" valueType="num">
                                      <p:cBhvr additive="base">
                                        <p:cTn id="32" dur="500" fill="hold"/>
                                        <p:tgtEl>
                                          <p:spTgt spid="7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additive="base">
                                        <p:cTn id="35" dur="500" fill="hold"/>
                                        <p:tgtEl>
                                          <p:spTgt spid="81"/>
                                        </p:tgtEl>
                                        <p:attrNameLst>
                                          <p:attrName>ppt_x</p:attrName>
                                        </p:attrNameLst>
                                      </p:cBhvr>
                                      <p:tavLst>
                                        <p:tav tm="0">
                                          <p:val>
                                            <p:strVal val="#ppt_x"/>
                                          </p:val>
                                        </p:tav>
                                        <p:tav tm="100000">
                                          <p:val>
                                            <p:strVal val="#ppt_x"/>
                                          </p:val>
                                        </p:tav>
                                      </p:tavLst>
                                    </p:anim>
                                    <p:anim calcmode="lin" valueType="num">
                                      <p:cBhvr additive="base">
                                        <p:cTn id="36" dur="500" fill="hold"/>
                                        <p:tgtEl>
                                          <p:spTgt spid="8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3"/>
                                        </p:tgtEl>
                                        <p:attrNameLst>
                                          <p:attrName>style.visibility</p:attrName>
                                        </p:attrNameLst>
                                      </p:cBhvr>
                                      <p:to>
                                        <p:strVal val="visible"/>
                                      </p:to>
                                    </p:set>
                                    <p:anim calcmode="lin" valueType="num">
                                      <p:cBhvr additive="base">
                                        <p:cTn id="45" dur="500" fill="hold"/>
                                        <p:tgtEl>
                                          <p:spTgt spid="133"/>
                                        </p:tgtEl>
                                        <p:attrNameLst>
                                          <p:attrName>ppt_x</p:attrName>
                                        </p:attrNameLst>
                                      </p:cBhvr>
                                      <p:tavLst>
                                        <p:tav tm="0">
                                          <p:val>
                                            <p:strVal val="#ppt_x"/>
                                          </p:val>
                                        </p:tav>
                                        <p:tav tm="100000">
                                          <p:val>
                                            <p:strVal val="#ppt_x"/>
                                          </p:val>
                                        </p:tav>
                                      </p:tavLst>
                                    </p:anim>
                                    <p:anim calcmode="lin" valueType="num">
                                      <p:cBhvr additive="base">
                                        <p:cTn id="46" dur="500" fill="hold"/>
                                        <p:tgtEl>
                                          <p:spTgt spid="13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28"/>
                                        </p:tgtEl>
                                        <p:attrNameLst>
                                          <p:attrName>style.visibility</p:attrName>
                                        </p:attrNameLst>
                                      </p:cBhvr>
                                      <p:to>
                                        <p:strVal val="visible"/>
                                      </p:to>
                                    </p:set>
                                    <p:anim calcmode="lin" valueType="num">
                                      <p:cBhvr additive="base">
                                        <p:cTn id="49" dur="500" fill="hold"/>
                                        <p:tgtEl>
                                          <p:spTgt spid="128"/>
                                        </p:tgtEl>
                                        <p:attrNameLst>
                                          <p:attrName>ppt_x</p:attrName>
                                        </p:attrNameLst>
                                      </p:cBhvr>
                                      <p:tavLst>
                                        <p:tav tm="0">
                                          <p:val>
                                            <p:strVal val="#ppt_x"/>
                                          </p:val>
                                        </p:tav>
                                        <p:tav tm="100000">
                                          <p:val>
                                            <p:strVal val="#ppt_x"/>
                                          </p:val>
                                        </p:tav>
                                      </p:tavLst>
                                    </p:anim>
                                    <p:anim calcmode="lin" valueType="num">
                                      <p:cBhvr additive="base">
                                        <p:cTn id="50" dur="500" fill="hold"/>
                                        <p:tgtEl>
                                          <p:spTgt spid="1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fill="hold"/>
                                        <p:tgtEl>
                                          <p:spTgt spid="4"/>
                                        </p:tgtEl>
                                        <p:attrNameLst>
                                          <p:attrName>ppt_x</p:attrName>
                                        </p:attrNameLst>
                                      </p:cBhvr>
                                      <p:tavLst>
                                        <p:tav tm="0">
                                          <p:val>
                                            <p:strVal val="#ppt_x"/>
                                          </p:val>
                                        </p:tav>
                                        <p:tav tm="100000">
                                          <p:val>
                                            <p:strVal val="#ppt_x"/>
                                          </p:val>
                                        </p:tav>
                                      </p:tavLst>
                                    </p:anim>
                                    <p:anim calcmode="lin" valueType="num">
                                      <p:cBhvr additive="base">
                                        <p:cTn id="5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75" grpId="0"/>
      <p:bldP spid="76" grpId="0"/>
      <p:bldP spid="5" grpId="0" bldLvl="0" animBg="1"/>
      <p:bldP spid="133" grpId="0" bldLvl="0" animBg="1"/>
      <p:bldP spid="4"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5419" y="-1298658"/>
            <a:ext cx="3376778" cy="6323965"/>
          </a:xfrm>
          <a:prstGeom prst="rect">
            <a:avLst/>
          </a:prstGeom>
          <a:noFill/>
        </p:spPr>
        <p:txBody>
          <a:bodyPr wrap="square" rtlCol="0" anchor="ctr">
            <a:spAutoFit/>
          </a:bodyPr>
          <a:lstStyle/>
          <a:p>
            <a:pPr algn="ctr">
              <a:lnSpc>
                <a:spcPct val="150000"/>
              </a:lnSpc>
            </a:pPr>
            <a:r>
              <a:rPr lang="en-US" altLang="zh-CN" sz="27000" dirty="0">
                <a:latin typeface="微软雅黑" panose="020B0503020204020204" pitchFamily="34" charset="-122"/>
                <a:ea typeface="微软雅黑" panose="020B0503020204020204" pitchFamily="34" charset="-122"/>
              </a:rPr>
              <a:t>3</a:t>
            </a:r>
            <a:endParaRPr lang="en-US" altLang="zh-CN" sz="27000" dirty="0">
              <a:latin typeface="微软雅黑" panose="020B0503020204020204" pitchFamily="34" charset="-122"/>
              <a:ea typeface="微软雅黑" panose="020B0503020204020204" pitchFamily="34" charset="-122"/>
            </a:endParaRPr>
          </a:p>
        </p:txBody>
      </p:sp>
      <p:sp>
        <p:nvSpPr>
          <p:cNvPr id="7" name="椭圆 6"/>
          <p:cNvSpPr/>
          <p:nvPr/>
        </p:nvSpPr>
        <p:spPr>
          <a:xfrm>
            <a:off x="4353831" y="915022"/>
            <a:ext cx="3269822" cy="32698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ea typeface="方正兰亭细黑_GBK" panose="02000000000000000000" pitchFamily="2" charset="-122"/>
            </a:endParaRPr>
          </a:p>
        </p:txBody>
      </p:sp>
      <p:sp>
        <p:nvSpPr>
          <p:cNvPr id="9" name="文本框 8"/>
          <p:cNvSpPr txBox="1"/>
          <p:nvPr/>
        </p:nvSpPr>
        <p:spPr>
          <a:xfrm>
            <a:off x="4702508" y="1486526"/>
            <a:ext cx="2653975" cy="1960880"/>
          </a:xfrm>
          <a:prstGeom prst="rect">
            <a:avLst/>
          </a:prstGeom>
          <a:noFill/>
        </p:spPr>
        <p:txBody>
          <a:bodyPr wrap="square" rtlCol="0">
            <a:spAutoFit/>
          </a:bodyPr>
          <a:lstStyle/>
          <a:p>
            <a:pPr algn="ctr">
              <a:lnSpc>
                <a:spcPct val="150000"/>
              </a:lnSpc>
            </a:pPr>
            <a:r>
              <a:rPr lang="zh-CN" altLang="en-US" sz="3600" b="1" dirty="0" smtClean="0">
                <a:solidFill>
                  <a:srgbClr val="00B0F0"/>
                </a:solidFill>
                <a:latin typeface="微软雅黑" panose="020B0503020204020204" pitchFamily="34" charset="-122"/>
                <a:ea typeface="微软雅黑" panose="020B0503020204020204" pitchFamily="34" charset="-122"/>
              </a:rPr>
              <a:t>三大</a:t>
            </a:r>
            <a:r>
              <a:rPr lang="zh-CN" altLang="en-US" sz="3000" b="1" dirty="0" smtClean="0">
                <a:latin typeface="微软雅黑" panose="020B0503020204020204" pitchFamily="34" charset="-122"/>
                <a:ea typeface="微软雅黑" panose="020B0503020204020204" pitchFamily="34" charset="-122"/>
              </a:rPr>
              <a:t>体系</a:t>
            </a:r>
            <a:endParaRPr lang="en-US" altLang="zh-CN" sz="3000" b="1" dirty="0" smtClean="0">
              <a:latin typeface="微软雅黑" panose="020B0503020204020204" pitchFamily="34" charset="-122"/>
              <a:ea typeface="微软雅黑" panose="020B0503020204020204" pitchFamily="34" charset="-122"/>
            </a:endParaRPr>
          </a:p>
          <a:p>
            <a:pPr algn="just">
              <a:lnSpc>
                <a:spcPct val="150000"/>
              </a:lnSpc>
            </a:pP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以</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管理</a:t>
            </a:r>
            <a:r>
              <a:rPr lang="zh-CN" altLang="zh-CN" sz="900" dirty="0">
                <a:latin typeface="微软雅黑" panose="020B0503020204020204" pitchFamily="34" charset="-122"/>
                <a:ea typeface="微软雅黑" panose="020B0503020204020204" pitchFamily="34" charset="-122"/>
                <a:cs typeface="微软雅黑" panose="020B0503020204020204" pitchFamily="34" charset="-122"/>
              </a:rPr>
              <a:t>方</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企业、</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公众</a:t>
            </a:r>
            <a:r>
              <a:rPr lang="zh-CN" altLang="zh-CN" sz="900" dirty="0">
                <a:latin typeface="微软雅黑" panose="020B0503020204020204" pitchFamily="34" charset="-122"/>
                <a:ea typeface="微软雅黑" panose="020B0503020204020204" pitchFamily="34" charset="-122"/>
                <a:cs typeface="微软雅黑" panose="020B0503020204020204" pitchFamily="34" charset="-122"/>
              </a:rPr>
              <a:t>三方为主体，以</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提高</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管理</a:t>
            </a:r>
            <a:r>
              <a:rPr lang="zh-CN" altLang="zh-CN" sz="900" dirty="0">
                <a:latin typeface="微软雅黑" panose="020B0503020204020204" pitchFamily="34" charset="-122"/>
                <a:ea typeface="微软雅黑" panose="020B0503020204020204" pitchFamily="34" charset="-122"/>
                <a:cs typeface="微软雅黑" panose="020B0503020204020204" pitchFamily="34" charset="-122"/>
              </a:rPr>
              <a:t>及服务能力为目标，</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帮助</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构建</a:t>
            </a:r>
            <a:r>
              <a:rPr lang="zh-CN" altLang="zh-CN" sz="900" dirty="0">
                <a:latin typeface="微软雅黑" panose="020B0503020204020204" pitchFamily="34" charset="-122"/>
                <a:ea typeface="微软雅黑" panose="020B0503020204020204" pitchFamily="34" charset="-122"/>
                <a:cs typeface="微软雅黑" panose="020B0503020204020204" pitchFamily="34" charset="-122"/>
              </a:rPr>
              <a:t>三大服务体系</a:t>
            </a:r>
            <a:r>
              <a:rPr lang="zh-CN" altLang="zh-CN" sz="9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b="1"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900" b="1"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内部</a:t>
            </a:r>
            <a:r>
              <a:rPr lang="zh-CN" altLang="zh-CN" sz="9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运管理体系</a:t>
            </a:r>
            <a:r>
              <a:rPr lang="zh-CN" altLang="zh-CN" sz="900" b="1"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b="1"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900" b="1"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企业</a:t>
            </a:r>
            <a:r>
              <a:rPr lang="zh-CN" altLang="zh-CN" sz="9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服务体系、人文社区服务体系</a:t>
            </a:r>
            <a:r>
              <a:rPr lang="zh-CN" altLang="zh-CN" sz="900" b="1"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79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29303" y="3326634"/>
            <a:ext cx="388623" cy="388623"/>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5184" y="3326634"/>
            <a:ext cx="388623" cy="388623"/>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1065" y="3330444"/>
            <a:ext cx="388623" cy="388623"/>
          </a:xfrm>
          <a:prstGeom prst="rect">
            <a:avLst/>
          </a:prstGeom>
        </p:spPr>
      </p:pic>
      <p:pic>
        <p:nvPicPr>
          <p:cNvPr id="15" name="图片 14"/>
          <p:cNvPicPr>
            <a:picLocks noChangeAspect="1"/>
          </p:cNvPicPr>
          <p:nvPr/>
        </p:nvPicPr>
        <p:blipFill>
          <a:blip r:embed="rId4" cstate="print"/>
          <a:stretch>
            <a:fillRect/>
          </a:stretch>
        </p:blipFill>
        <p:spPr>
          <a:xfrm>
            <a:off x="2295720" y="2369467"/>
            <a:ext cx="1830974" cy="602971"/>
          </a:xfrm>
          <a:prstGeom prst="rect">
            <a:avLst/>
          </a:prstGeom>
        </p:spPr>
      </p:pic>
      <p:grpSp>
        <p:nvGrpSpPr>
          <p:cNvPr id="6" name="组 5"/>
          <p:cNvGrpSpPr/>
          <p:nvPr/>
        </p:nvGrpSpPr>
        <p:grpSpPr>
          <a:xfrm>
            <a:off x="165821" y="2053788"/>
            <a:ext cx="2138828" cy="1699806"/>
            <a:chOff x="442186" y="5475086"/>
            <a:chExt cx="5703493" cy="4532777"/>
          </a:xfrm>
        </p:grpSpPr>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186" y="5475086"/>
              <a:ext cx="5703493" cy="4532777"/>
            </a:xfrm>
            <a:prstGeom prst="rect">
              <a:avLst/>
            </a:prstGeom>
          </p:spPr>
        </p:pic>
        <p:pic>
          <p:nvPicPr>
            <p:cNvPr id="4" name="图片 3"/>
            <p:cNvPicPr>
              <a:picLocks noChangeAspect="1"/>
            </p:cNvPicPr>
            <p:nvPr/>
          </p:nvPicPr>
          <p:blipFill>
            <a:blip r:embed="rId6"/>
            <a:stretch>
              <a:fillRect/>
            </a:stretch>
          </p:blipFill>
          <p:spPr>
            <a:xfrm>
              <a:off x="534987" y="5589751"/>
              <a:ext cx="5487453" cy="306218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60288" y="972171"/>
            <a:ext cx="3455223" cy="1257311"/>
          </a:xfrm>
          <a:prstGeom prst="rect">
            <a:avLst/>
          </a:prstGeom>
          <a:solidFill>
            <a:srgbClr val="FFFF00">
              <a:alpha val="22000"/>
            </a:srgbClr>
          </a:solidFill>
          <a:ln w="984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525"/>
          </a:p>
        </p:txBody>
      </p:sp>
      <p:sp>
        <p:nvSpPr>
          <p:cNvPr id="4" name="Text Placeholder 3"/>
          <p:cNvSpPr>
            <a:spLocks noGrp="1"/>
          </p:cNvSpPr>
          <p:nvPr>
            <p:ph type="body" sz="quarter" idx="4294967295"/>
          </p:nvPr>
        </p:nvSpPr>
        <p:spPr>
          <a:xfrm>
            <a:off x="0" y="52705"/>
            <a:ext cx="4851400" cy="817245"/>
          </a:xfrm>
        </p:spPr>
        <p:txBody>
          <a:bodyPr>
            <a:normAutofit/>
          </a:bodyPr>
          <a:lstStyle/>
          <a:p>
            <a:pPr marL="0" indent="0">
              <a:spcBef>
                <a:spcPct val="0"/>
              </a:spcBef>
              <a:buNone/>
              <a:defRPr/>
            </a:pPr>
            <a:r>
              <a:rPr lang="zh-CN" altLang="en-US" sz="2475" dirty="0" smtClean="0">
                <a:solidFill>
                  <a:schemeClr val="tx1">
                    <a:lumMod val="65000"/>
                    <a:lumOff val="35000"/>
                  </a:schemeClr>
                </a:solidFill>
                <a:latin typeface="微软雅黑" panose="020B0503020204020204" pitchFamily="34" charset="-122"/>
                <a:cs typeface="+mj-cs"/>
              </a:rPr>
              <a:t>智慧园区建设受众分析</a:t>
            </a:r>
            <a:endParaRPr lang="zh-CN" altLang="en-US" sz="2475" dirty="0">
              <a:solidFill>
                <a:schemeClr val="tx1">
                  <a:lumMod val="65000"/>
                  <a:lumOff val="35000"/>
                </a:schemeClr>
              </a:solidFill>
              <a:latin typeface="微软雅黑" panose="020B0503020204020204" pitchFamily="34" charset="-122"/>
              <a:cs typeface="+mj-cs"/>
            </a:endParaRPr>
          </a:p>
        </p:txBody>
      </p:sp>
      <p:sp>
        <p:nvSpPr>
          <p:cNvPr id="10" name="文本框 1"/>
          <p:cNvSpPr txBox="1"/>
          <p:nvPr/>
        </p:nvSpPr>
        <p:spPr>
          <a:xfrm>
            <a:off x="5085204" y="72051"/>
            <a:ext cx="309880" cy="172720"/>
          </a:xfrm>
          <a:prstGeom prst="rect">
            <a:avLst/>
          </a:prstGeom>
          <a:noFill/>
        </p:spPr>
        <p:txBody>
          <a:bodyPr wrap="none">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525" dirty="0">
              <a:latin typeface="+mn-ea"/>
            </a:endParaRPr>
          </a:p>
        </p:txBody>
      </p:sp>
      <p:sp>
        <p:nvSpPr>
          <p:cNvPr id="38915" name="Freeform 3"/>
          <p:cNvSpPr/>
          <p:nvPr/>
        </p:nvSpPr>
        <p:spPr bwMode="gray">
          <a:xfrm>
            <a:off x="2603919" y="2078271"/>
            <a:ext cx="1900254" cy="1032281"/>
          </a:xfrm>
          <a:custGeom>
            <a:avLst/>
            <a:gdLst>
              <a:gd name="T0" fmla="*/ 0 w 735"/>
              <a:gd name="T1" fmla="*/ 0 h 532"/>
              <a:gd name="T2" fmla="*/ 2147483646 w 735"/>
              <a:gd name="T3" fmla="*/ 2147483646 h 532"/>
              <a:gd name="T4" fmla="*/ 2147483646 w 735"/>
              <a:gd name="T5" fmla="*/ 2147483646 h 532"/>
              <a:gd name="T6" fmla="*/ 2147483646 w 735"/>
              <a:gd name="T7" fmla="*/ 2147483646 h 532"/>
              <a:gd name="T8" fmla="*/ 2147483646 w 735"/>
              <a:gd name="T9" fmla="*/ 2147483646 h 532"/>
              <a:gd name="T10" fmla="*/ 2147483646 w 735"/>
              <a:gd name="T11" fmla="*/ 2147483646 h 532"/>
              <a:gd name="T12" fmla="*/ 2147483646 w 735"/>
              <a:gd name="T13" fmla="*/ 2147483646 h 532"/>
              <a:gd name="T14" fmla="*/ 2147483646 w 735"/>
              <a:gd name="T15" fmla="*/ 2147483646 h 532"/>
              <a:gd name="T16" fmla="*/ 2147483646 w 735"/>
              <a:gd name="T17" fmla="*/ 2147483646 h 532"/>
              <a:gd name="T18" fmla="*/ 2147483646 w 735"/>
              <a:gd name="T19" fmla="*/ 2147483646 h 532"/>
              <a:gd name="T20" fmla="*/ 2147483646 w 735"/>
              <a:gd name="T21" fmla="*/ 2147483646 h 532"/>
              <a:gd name="T22" fmla="*/ 2147483646 w 735"/>
              <a:gd name="T23" fmla="*/ 2147483646 h 532"/>
              <a:gd name="T24" fmla="*/ 2147483646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chemeClr val="bg1">
                  <a:alpha val="0"/>
                </a:schemeClr>
              </a:gs>
              <a:gs pos="100000">
                <a:srgbClr val="808080"/>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lIns="81638" tIns="40819" rIns="81638" bIns="40819" anchor="ctr"/>
          <a:lstStyle/>
          <a:p>
            <a:endParaRPr lang="zh-CN" altLang="en-US" sz="525"/>
          </a:p>
        </p:txBody>
      </p:sp>
      <p:sp>
        <p:nvSpPr>
          <p:cNvPr id="38916" name="Freeform 4"/>
          <p:cNvSpPr/>
          <p:nvPr/>
        </p:nvSpPr>
        <p:spPr bwMode="gray">
          <a:xfrm>
            <a:off x="4523224" y="2029455"/>
            <a:ext cx="366716" cy="1171585"/>
          </a:xfrm>
          <a:custGeom>
            <a:avLst/>
            <a:gdLst>
              <a:gd name="T0" fmla="*/ 2147483646 w 142"/>
              <a:gd name="T1" fmla="*/ 2147483646 h 604"/>
              <a:gd name="T2" fmla="*/ 2147483646 w 142"/>
              <a:gd name="T3" fmla="*/ 2147483646 h 604"/>
              <a:gd name="T4" fmla="*/ 0 w 142"/>
              <a:gd name="T5" fmla="*/ 2147483646 h 604"/>
              <a:gd name="T6" fmla="*/ 2147483646 w 142"/>
              <a:gd name="T7" fmla="*/ 2147483646 h 604"/>
              <a:gd name="T8" fmla="*/ 2147483646 w 142"/>
              <a:gd name="T9" fmla="*/ 2147483646 h 604"/>
              <a:gd name="T10" fmla="*/ 2147483646 w 142"/>
              <a:gd name="T11" fmla="*/ 2147483646 h 604"/>
              <a:gd name="T12" fmla="*/ 2147483646 w 142"/>
              <a:gd name="T13" fmla="*/ 0 h 604"/>
              <a:gd name="T14" fmla="*/ 2147483646 w 142"/>
              <a:gd name="T15" fmla="*/ 2147483646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chemeClr val="bg1">
                  <a:alpha val="0"/>
                </a:schemeClr>
              </a:gs>
              <a:gs pos="100000">
                <a:srgbClr val="808080"/>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lIns="81638" tIns="40819" rIns="81638" bIns="40819" anchor="ctr"/>
          <a:lstStyle/>
          <a:p>
            <a:endParaRPr lang="zh-CN" altLang="en-US" sz="525"/>
          </a:p>
        </p:txBody>
      </p:sp>
      <p:sp>
        <p:nvSpPr>
          <p:cNvPr id="38917" name="Freeform 5"/>
          <p:cNvSpPr/>
          <p:nvPr/>
        </p:nvSpPr>
        <p:spPr bwMode="gray">
          <a:xfrm flipH="1">
            <a:off x="4923277" y="2078271"/>
            <a:ext cx="1900849" cy="1032281"/>
          </a:xfrm>
          <a:custGeom>
            <a:avLst/>
            <a:gdLst>
              <a:gd name="T0" fmla="*/ 0 w 735"/>
              <a:gd name="T1" fmla="*/ 0 h 532"/>
              <a:gd name="T2" fmla="*/ 2147483646 w 735"/>
              <a:gd name="T3" fmla="*/ 2147483646 h 532"/>
              <a:gd name="T4" fmla="*/ 2147483646 w 735"/>
              <a:gd name="T5" fmla="*/ 2147483646 h 532"/>
              <a:gd name="T6" fmla="*/ 2147483646 w 735"/>
              <a:gd name="T7" fmla="*/ 2147483646 h 532"/>
              <a:gd name="T8" fmla="*/ 2147483646 w 735"/>
              <a:gd name="T9" fmla="*/ 2147483646 h 532"/>
              <a:gd name="T10" fmla="*/ 2147483646 w 735"/>
              <a:gd name="T11" fmla="*/ 2147483646 h 532"/>
              <a:gd name="T12" fmla="*/ 2147483646 w 735"/>
              <a:gd name="T13" fmla="*/ 2147483646 h 532"/>
              <a:gd name="T14" fmla="*/ 2147483646 w 735"/>
              <a:gd name="T15" fmla="*/ 2147483646 h 532"/>
              <a:gd name="T16" fmla="*/ 2147483646 w 735"/>
              <a:gd name="T17" fmla="*/ 2147483646 h 532"/>
              <a:gd name="T18" fmla="*/ 2147483646 w 735"/>
              <a:gd name="T19" fmla="*/ 2147483646 h 532"/>
              <a:gd name="T20" fmla="*/ 2147483646 w 735"/>
              <a:gd name="T21" fmla="*/ 2147483646 h 532"/>
              <a:gd name="T22" fmla="*/ 2147483646 w 735"/>
              <a:gd name="T23" fmla="*/ 2147483646 h 532"/>
              <a:gd name="T24" fmla="*/ 2147483646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chemeClr val="bg1">
                  <a:alpha val="0"/>
                </a:schemeClr>
              </a:gs>
              <a:gs pos="100000">
                <a:srgbClr val="808080"/>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lIns="81638" tIns="40819" rIns="81638" bIns="40819" anchor="ctr"/>
          <a:lstStyle/>
          <a:p>
            <a:endParaRPr lang="zh-CN" altLang="en-US" sz="525"/>
          </a:p>
        </p:txBody>
      </p:sp>
      <p:sp>
        <p:nvSpPr>
          <p:cNvPr id="37909" name="AutoShape 7"/>
          <p:cNvSpPr>
            <a:spLocks noChangeArrowheads="1"/>
          </p:cNvSpPr>
          <p:nvPr/>
        </p:nvSpPr>
        <p:spPr bwMode="gray">
          <a:xfrm>
            <a:off x="3161137" y="1086472"/>
            <a:ext cx="1362087" cy="991799"/>
          </a:xfrm>
          <a:prstGeom prst="roundRect">
            <a:avLst>
              <a:gd name="adj" fmla="val 11921"/>
            </a:avLst>
          </a:prstGeom>
          <a:gradFill rotWithShape="1">
            <a:gsLst>
              <a:gs pos="0">
                <a:schemeClr val="accent2"/>
              </a:gs>
              <a:gs pos="100000">
                <a:srgbClr val="909090"/>
              </a:gs>
            </a:gsLst>
            <a:lin ang="5400000" scaled="1"/>
          </a:gradFill>
          <a:ln w="25400">
            <a:solidFill>
              <a:srgbClr val="FFFFFF"/>
            </a:solidFill>
            <a:round/>
          </a:ln>
          <a:effectLst>
            <a:outerShdw blurRad="63500" dist="53882" dir="2700000" algn="ctr" rotWithShape="0">
              <a:srgbClr val="000000">
                <a:alpha val="50000"/>
              </a:srgbClr>
            </a:outerShdw>
          </a:effectLst>
        </p:spPr>
        <p:txBody>
          <a:bodyPr wrap="none" anchor="ctr"/>
          <a:lstStyle/>
          <a:p>
            <a:endParaRPr lang="zh-CN" altLang="en-US" sz="675">
              <a:latin typeface="微软雅黑" panose="020B0503020204020204" pitchFamily="34" charset="-122"/>
            </a:endParaRPr>
          </a:p>
        </p:txBody>
      </p:sp>
      <p:sp>
        <p:nvSpPr>
          <p:cNvPr id="38919" name="Rectangle 9"/>
          <p:cNvSpPr>
            <a:spLocks noChangeArrowheads="1"/>
          </p:cNvSpPr>
          <p:nvPr/>
        </p:nvSpPr>
        <p:spPr bwMode="gray">
          <a:xfrm>
            <a:off x="3164201" y="1263877"/>
            <a:ext cx="1407160" cy="51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38" tIns="40819" rIns="81638" bIns="40819">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400" b="1" dirty="0" smtClean="0">
                <a:solidFill>
                  <a:schemeClr val="bg1"/>
                </a:solidFill>
                <a:ea typeface="微软雅黑" panose="020B0503020204020204" pitchFamily="34" charset="-122"/>
              </a:rPr>
              <a:t>产业园区运营方</a:t>
            </a:r>
            <a:endParaRPr lang="en-US" altLang="zh-CN" sz="1400" b="1" dirty="0" smtClean="0">
              <a:solidFill>
                <a:schemeClr val="bg1"/>
              </a:solidFill>
              <a:ea typeface="微软雅黑" panose="020B0503020204020204" pitchFamily="34" charset="-122"/>
            </a:endParaRPr>
          </a:p>
          <a:p>
            <a:pPr algn="ctr"/>
            <a:r>
              <a:rPr lang="zh-CN" altLang="en-US" sz="1400" b="1" dirty="0" smtClean="0">
                <a:solidFill>
                  <a:schemeClr val="bg1"/>
                </a:solidFill>
                <a:ea typeface="微软雅黑" panose="020B0503020204020204" pitchFamily="34" charset="-122"/>
              </a:rPr>
              <a:t>管理</a:t>
            </a:r>
            <a:r>
              <a:rPr lang="zh-CN" altLang="en-US" sz="1400" b="1" dirty="0">
                <a:solidFill>
                  <a:schemeClr val="bg1"/>
                </a:solidFill>
                <a:ea typeface="微软雅黑" panose="020B0503020204020204" pitchFamily="34" charset="-122"/>
              </a:rPr>
              <a:t>体系</a:t>
            </a:r>
            <a:endParaRPr lang="zh-CN" altLang="en-US" sz="1400" b="1" dirty="0">
              <a:solidFill>
                <a:schemeClr val="bg1"/>
              </a:solidFill>
              <a:ea typeface="微软雅黑" panose="020B0503020204020204" pitchFamily="34" charset="-122"/>
            </a:endParaRPr>
          </a:p>
        </p:txBody>
      </p:sp>
      <p:grpSp>
        <p:nvGrpSpPr>
          <p:cNvPr id="38920" name="Group 10"/>
          <p:cNvGrpSpPr/>
          <p:nvPr/>
        </p:nvGrpSpPr>
        <p:grpSpPr bwMode="auto">
          <a:xfrm>
            <a:off x="1382923" y="1086472"/>
            <a:ext cx="1362087" cy="991799"/>
            <a:chOff x="4320" y="1152"/>
            <a:chExt cx="414" cy="402"/>
          </a:xfrm>
        </p:grpSpPr>
        <p:sp>
          <p:nvSpPr>
            <p:cNvPr id="32" name="AutoShape 11"/>
            <p:cNvSpPr>
              <a:spLocks noChangeArrowheads="1"/>
            </p:cNvSpPr>
            <p:nvPr/>
          </p:nvSpPr>
          <p:spPr bwMode="gray">
            <a:xfrm>
              <a:off x="4320" y="1152"/>
              <a:ext cx="414" cy="402"/>
            </a:xfrm>
            <a:prstGeom prst="roundRect">
              <a:avLst>
                <a:gd name="adj" fmla="val 11921"/>
              </a:avLst>
            </a:prstGeom>
            <a:gradFill rotWithShape="1">
              <a:gsLst>
                <a:gs pos="0">
                  <a:schemeClr val="accent2"/>
                </a:gs>
                <a:gs pos="100000">
                  <a:srgbClr val="909090"/>
                </a:gs>
              </a:gsLst>
              <a:lin ang="5400000" scaled="1"/>
            </a:gradFill>
            <a:ln w="25400">
              <a:solidFill>
                <a:srgbClr val="FFFFFF"/>
              </a:solidFill>
              <a:round/>
            </a:ln>
            <a:effectLst>
              <a:outerShdw blurRad="63500" dist="53882" dir="2700000" algn="ctr" rotWithShape="0">
                <a:srgbClr val="000000">
                  <a:alpha val="50000"/>
                </a:srgbClr>
              </a:outerShdw>
            </a:effectLst>
          </p:spPr>
          <p:txBody>
            <a:bodyPr wrap="none" anchor="ctr"/>
            <a:lstStyle/>
            <a:p>
              <a:pPr>
                <a:defRPr/>
              </a:pPr>
              <a:endParaRPr lang="zh-CN" altLang="en-US" sz="675">
                <a:latin typeface="微软雅黑" panose="020B0503020204020204" pitchFamily="34" charset="-122"/>
              </a:endParaRPr>
            </a:p>
          </p:txBody>
        </p:sp>
        <p:sp>
          <p:nvSpPr>
            <p:cNvPr id="37" name="Freeform 12"/>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50000">
                  <a:schemeClr val="accent2">
                    <a:alpha val="0"/>
                  </a:schemeClr>
                </a:gs>
                <a:gs pos="100000">
                  <a:schemeClr val="accent2">
                    <a:gamma/>
                    <a:tint val="48627"/>
                    <a:invGamma/>
                  </a:schemeClr>
                </a:gs>
              </a:gsLst>
              <a:lin ang="2700000" scaled="1"/>
            </a:gradFill>
            <a:ln w="0">
              <a:noFill/>
              <a:prstDash val="solid"/>
              <a:round/>
            </a:ln>
          </p:spPr>
          <p:txBody>
            <a:bodyPr/>
            <a:lstStyle/>
            <a:p>
              <a:pPr>
                <a:defRPr/>
              </a:pPr>
              <a:endParaRPr lang="zh-CN" altLang="en-US" sz="675">
                <a:latin typeface="微软雅黑" panose="020B0503020204020204" pitchFamily="34" charset="-122"/>
              </a:endParaRPr>
            </a:p>
          </p:txBody>
        </p:sp>
      </p:grpSp>
      <p:sp>
        <p:nvSpPr>
          <p:cNvPr id="38921" name="Rectangle 16"/>
          <p:cNvSpPr>
            <a:spLocks noChangeArrowheads="1"/>
          </p:cNvSpPr>
          <p:nvPr/>
        </p:nvSpPr>
        <p:spPr bwMode="gray">
          <a:xfrm>
            <a:off x="1407926" y="1286499"/>
            <a:ext cx="114836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8" tIns="40819" rIns="81638" bIns="40819">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800" b="1" dirty="0">
                <a:solidFill>
                  <a:schemeClr val="bg1"/>
                </a:solidFill>
                <a:ea typeface="微软雅黑" panose="020B0503020204020204" pitchFamily="34" charset="-122"/>
              </a:rPr>
              <a:t>政府</a:t>
            </a:r>
            <a:endParaRPr lang="en-US" altLang="zh-CN" sz="1800" b="1" dirty="0">
              <a:solidFill>
                <a:schemeClr val="bg1"/>
              </a:solidFill>
              <a:ea typeface="微软雅黑" panose="020B0503020204020204" pitchFamily="34" charset="-122"/>
            </a:endParaRPr>
          </a:p>
          <a:p>
            <a:pPr algn="ctr"/>
            <a:r>
              <a:rPr lang="zh-CN" altLang="en-US" sz="1800" b="1" dirty="0">
                <a:solidFill>
                  <a:schemeClr val="bg1"/>
                </a:solidFill>
                <a:ea typeface="微软雅黑" panose="020B0503020204020204" pitchFamily="34" charset="-122"/>
              </a:rPr>
              <a:t>服务体系</a:t>
            </a:r>
            <a:endParaRPr lang="en-US" altLang="zh-CN" sz="1800" b="1" dirty="0">
              <a:solidFill>
                <a:schemeClr val="bg1"/>
              </a:solidFill>
              <a:ea typeface="微软雅黑" panose="020B0503020204020204" pitchFamily="34" charset="-122"/>
            </a:endParaRPr>
          </a:p>
        </p:txBody>
      </p:sp>
      <p:sp>
        <p:nvSpPr>
          <p:cNvPr id="38922" name="AutoShape 19"/>
          <p:cNvSpPr>
            <a:spLocks noChangeArrowheads="1"/>
          </p:cNvSpPr>
          <p:nvPr/>
        </p:nvSpPr>
        <p:spPr bwMode="ltGray">
          <a:xfrm>
            <a:off x="2377104" y="3298673"/>
            <a:ext cx="5696595" cy="1121578"/>
          </a:xfrm>
          <a:prstGeom prst="roundRect">
            <a:avLst>
              <a:gd name="adj" fmla="val 16667"/>
            </a:avLst>
          </a:prstGeom>
          <a:noFill/>
          <a:ln w="57150">
            <a:solidFill>
              <a:srgbClr val="679E2A"/>
            </a:solidFill>
            <a:round/>
          </a:ln>
          <a:extLst>
            <a:ext uri="{909E8E84-426E-40DD-AFC4-6F175D3DCCD1}">
              <a14:hiddenFill xmlns:a14="http://schemas.microsoft.com/office/drawing/2010/main">
                <a:solidFill>
                  <a:srgbClr val="FFFFFF"/>
                </a:solidFill>
              </a14:hiddenFill>
            </a:ext>
          </a:extLst>
        </p:spPr>
        <p:txBody>
          <a:bodyPr wrap="none" lIns="81638" tIns="40819" rIns="81638" bIns="40819"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en-US" sz="1800"/>
          </a:p>
        </p:txBody>
      </p:sp>
      <p:sp>
        <p:nvSpPr>
          <p:cNvPr id="38923" name="Rectangle 20"/>
          <p:cNvSpPr>
            <a:spLocks noChangeArrowheads="1"/>
          </p:cNvSpPr>
          <p:nvPr/>
        </p:nvSpPr>
        <p:spPr bwMode="auto">
          <a:xfrm>
            <a:off x="2773680" y="3315335"/>
            <a:ext cx="5868035" cy="91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638" tIns="40819" rIns="81638" bIns="40819">
            <a:spAutoFit/>
          </a:bodyPr>
          <a:lstStyle>
            <a:lvl1pPr marL="571500" indent="-5715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nSpc>
                <a:spcPct val="150000"/>
              </a:lnSpc>
              <a:buSzPct val="100000"/>
              <a:buFont typeface="Zapf Dingbats" panose="05020102010704020609" charset="0"/>
              <a:buChar char="✔"/>
            </a:pPr>
            <a:r>
              <a:rPr lang="zh-CN" altLang="en-US" sz="1200" dirty="0">
                <a:solidFill>
                  <a:srgbClr val="7F7F7F"/>
                </a:solidFill>
                <a:ea typeface="微软雅黑" panose="020B0503020204020204" pitchFamily="34" charset="-122"/>
                <a:sym typeface="微软雅黑" panose="020B0503020204020204" pitchFamily="34" charset="-122"/>
              </a:rPr>
              <a:t>基于</a:t>
            </a:r>
            <a:r>
              <a:rPr lang="zh-CN" altLang="en-US" sz="1200" b="1" dirty="0">
                <a:solidFill>
                  <a:srgbClr val="00B0F0"/>
                </a:solidFill>
                <a:ea typeface="微软雅黑" panose="020B0503020204020204" pitchFamily="34" charset="-122"/>
                <a:sym typeface="微软雅黑" panose="020B0503020204020204" pitchFamily="34" charset="-122"/>
              </a:rPr>
              <a:t>统一平台</a:t>
            </a:r>
            <a:r>
              <a:rPr lang="zh-CN" altLang="en-US" sz="1200" dirty="0">
                <a:solidFill>
                  <a:srgbClr val="7F7F7F"/>
                </a:solidFill>
                <a:ea typeface="微软雅黑" panose="020B0503020204020204" pitchFamily="34" charset="-122"/>
                <a:sym typeface="微软雅黑" panose="020B0503020204020204" pitchFamily="34" charset="-122"/>
              </a:rPr>
              <a:t>，由</a:t>
            </a:r>
            <a:r>
              <a:rPr lang="zh-CN" altLang="en-US" sz="1200" b="1" dirty="0">
                <a:solidFill>
                  <a:srgbClr val="00B0F0"/>
                </a:solidFill>
                <a:ea typeface="微软雅黑" panose="020B0503020204020204" pitchFamily="34" charset="-122"/>
                <a:sym typeface="微软雅黑" panose="020B0503020204020204" pitchFamily="34" charset="-122"/>
              </a:rPr>
              <a:t>“内”到“外”</a:t>
            </a:r>
            <a:r>
              <a:rPr lang="zh-CN" altLang="en-US" sz="1200" dirty="0">
                <a:solidFill>
                  <a:srgbClr val="7F7F7F"/>
                </a:solidFill>
                <a:ea typeface="微软雅黑" panose="020B0503020204020204" pitchFamily="34" charset="-122"/>
                <a:sym typeface="微软雅黑" panose="020B0503020204020204" pitchFamily="34" charset="-122"/>
              </a:rPr>
              <a:t>分层分期建设，</a:t>
            </a:r>
            <a:r>
              <a:rPr lang="zh-CN" altLang="en-US" sz="1200" b="1" dirty="0">
                <a:solidFill>
                  <a:srgbClr val="00B0F0"/>
                </a:solidFill>
                <a:ea typeface="微软雅黑" panose="020B0503020204020204" pitchFamily="34" charset="-122"/>
                <a:sym typeface="微软雅黑" panose="020B0503020204020204" pitchFamily="34" charset="-122"/>
              </a:rPr>
              <a:t>颗粒化</a:t>
            </a:r>
            <a:r>
              <a:rPr lang="zh-CN" altLang="en-US" sz="1200" dirty="0">
                <a:solidFill>
                  <a:srgbClr val="7F7F7F"/>
                </a:solidFill>
                <a:ea typeface="微软雅黑" panose="020B0503020204020204" pitchFamily="34" charset="-122"/>
                <a:sym typeface="微软雅黑" panose="020B0503020204020204" pitchFamily="34" charset="-122"/>
              </a:rPr>
              <a:t>构建</a:t>
            </a:r>
            <a:endParaRPr lang="en-US" altLang="zh-CN" sz="1200" dirty="0">
              <a:solidFill>
                <a:srgbClr val="7F7F7F"/>
              </a:solidFill>
              <a:ea typeface="微软雅黑" panose="020B0503020204020204" pitchFamily="34" charset="-122"/>
              <a:sym typeface="微软雅黑" panose="020B0503020204020204" pitchFamily="34" charset="-122"/>
            </a:endParaRPr>
          </a:p>
          <a:p>
            <a:pPr>
              <a:lnSpc>
                <a:spcPct val="150000"/>
              </a:lnSpc>
              <a:buSzPct val="100000"/>
              <a:buFont typeface="Zapf Dingbats" panose="05020102010704020609" charset="0"/>
              <a:buChar char="✔"/>
            </a:pPr>
            <a:r>
              <a:rPr lang="zh-CN" altLang="en-US" sz="1200" dirty="0">
                <a:solidFill>
                  <a:srgbClr val="7F7F7F"/>
                </a:solidFill>
                <a:ea typeface="微软雅黑" panose="020B0503020204020204" pitchFamily="34" charset="-122"/>
                <a:sym typeface="微软雅黑" panose="020B0503020204020204" pitchFamily="34" charset="-122"/>
              </a:rPr>
              <a:t>融合</a:t>
            </a:r>
            <a:r>
              <a:rPr lang="zh-CN" altLang="en-US" sz="1200" b="1" dirty="0">
                <a:solidFill>
                  <a:srgbClr val="00B0F0"/>
                </a:solidFill>
                <a:ea typeface="微软雅黑" panose="020B0503020204020204" pitchFamily="34" charset="-122"/>
                <a:sym typeface="微软雅黑" panose="020B0503020204020204" pitchFamily="34" charset="-122"/>
              </a:rPr>
              <a:t>移动互联网</a:t>
            </a:r>
            <a:r>
              <a:rPr lang="zh-CN" altLang="en-US" sz="1200" dirty="0">
                <a:solidFill>
                  <a:srgbClr val="7F7F7F"/>
                </a:solidFill>
                <a:ea typeface="微软雅黑" panose="020B0503020204020204" pitchFamily="34" charset="-122"/>
                <a:sym typeface="微软雅黑" panose="020B0503020204020204" pitchFamily="34" charset="-122"/>
              </a:rPr>
              <a:t>、</a:t>
            </a:r>
            <a:r>
              <a:rPr lang="zh-CN" altLang="en-US" sz="1200" b="1" dirty="0">
                <a:solidFill>
                  <a:srgbClr val="00B0F0"/>
                </a:solidFill>
                <a:ea typeface="微软雅黑" panose="020B0503020204020204" pitchFamily="34" charset="-122"/>
                <a:sym typeface="微软雅黑" panose="020B0503020204020204" pitchFamily="34" charset="-122"/>
              </a:rPr>
              <a:t>物联网</a:t>
            </a:r>
            <a:r>
              <a:rPr lang="zh-CN" altLang="en-US" sz="1200" dirty="0">
                <a:solidFill>
                  <a:srgbClr val="7F7F7F"/>
                </a:solidFill>
                <a:ea typeface="微软雅黑" panose="020B0503020204020204" pitchFamily="34" charset="-122"/>
                <a:sym typeface="微软雅黑" panose="020B0503020204020204" pitchFamily="34" charset="-122"/>
              </a:rPr>
              <a:t>、</a:t>
            </a:r>
            <a:r>
              <a:rPr lang="zh-CN" altLang="en-US" sz="1200" b="1" dirty="0">
                <a:solidFill>
                  <a:srgbClr val="00B0F0"/>
                </a:solidFill>
                <a:ea typeface="微软雅黑" panose="020B0503020204020204" pitchFamily="34" charset="-122"/>
                <a:sym typeface="微软雅黑" panose="020B0503020204020204" pitchFamily="34" charset="-122"/>
              </a:rPr>
              <a:t>大数据等</a:t>
            </a:r>
            <a:r>
              <a:rPr lang="zh-CN" altLang="en-US" sz="1200" dirty="0">
                <a:solidFill>
                  <a:srgbClr val="7F7F7F"/>
                </a:solidFill>
                <a:ea typeface="微软雅黑" panose="020B0503020204020204" pitchFamily="34" charset="-122"/>
                <a:sym typeface="微软雅黑" panose="020B0503020204020204" pitchFamily="34" charset="-122"/>
              </a:rPr>
              <a:t>技术，可扩充、可集成</a:t>
            </a:r>
            <a:endParaRPr lang="en-US" altLang="zh-CN" sz="1200" dirty="0">
              <a:solidFill>
                <a:srgbClr val="7F7F7F"/>
              </a:solidFill>
              <a:ea typeface="微软雅黑" panose="020B0503020204020204" pitchFamily="34" charset="-122"/>
              <a:sym typeface="微软雅黑" panose="020B0503020204020204" pitchFamily="34" charset="-122"/>
            </a:endParaRPr>
          </a:p>
          <a:p>
            <a:pPr>
              <a:lnSpc>
                <a:spcPct val="150000"/>
              </a:lnSpc>
              <a:buSzPct val="100000"/>
              <a:buFont typeface="Zapf Dingbats" panose="05020102010704020609" charset="0"/>
              <a:buChar char="✔"/>
            </a:pPr>
            <a:r>
              <a:rPr lang="zh-CN" altLang="en-US" sz="1200" dirty="0">
                <a:solidFill>
                  <a:srgbClr val="7F7F7F"/>
                </a:solidFill>
                <a:ea typeface="微软雅黑" panose="020B0503020204020204" pitchFamily="34" charset="-122"/>
                <a:sym typeface="微软雅黑" panose="020B0503020204020204" pitchFamily="34" charset="-122"/>
              </a:rPr>
              <a:t>全面</a:t>
            </a:r>
            <a:r>
              <a:rPr lang="zh-CN" altLang="en-US" sz="1200" b="1" dirty="0" smtClean="0">
                <a:solidFill>
                  <a:srgbClr val="00B0F0"/>
                </a:solidFill>
                <a:ea typeface="微软雅黑" panose="020B0503020204020204" pitchFamily="34" charset="-122"/>
                <a:sym typeface="微软雅黑" panose="020B0503020204020204" pitchFamily="34" charset="-122"/>
              </a:rPr>
              <a:t>整合产业园区资源</a:t>
            </a:r>
            <a:r>
              <a:rPr lang="zh-CN" altLang="en-US" sz="1200" dirty="0">
                <a:solidFill>
                  <a:srgbClr val="7F7F7F"/>
                </a:solidFill>
                <a:ea typeface="微软雅黑" panose="020B0503020204020204" pitchFamily="34" charset="-122"/>
                <a:sym typeface="微软雅黑" panose="020B0503020204020204" pitchFamily="34" charset="-122"/>
              </a:rPr>
              <a:t>、企业资源、社会资源，打造</a:t>
            </a:r>
            <a:r>
              <a:rPr lang="zh-CN" altLang="en-US" sz="1200" b="1" dirty="0">
                <a:solidFill>
                  <a:srgbClr val="00B0F0"/>
                </a:solidFill>
                <a:ea typeface="微软雅黑" panose="020B0503020204020204" pitchFamily="34" charset="-122"/>
                <a:sym typeface="微软雅黑" panose="020B0503020204020204" pitchFamily="34" charset="-122"/>
              </a:rPr>
              <a:t>产业生态圈</a:t>
            </a:r>
            <a:endParaRPr lang="zh-CN" altLang="en-US" sz="1200" b="1" dirty="0">
              <a:solidFill>
                <a:srgbClr val="00B0F0"/>
              </a:solidFill>
              <a:ea typeface="微软雅黑" panose="020B0503020204020204" pitchFamily="34" charset="-122"/>
              <a:sym typeface="微软雅黑" panose="020B0503020204020204" pitchFamily="34" charset="-122"/>
            </a:endParaRPr>
          </a:p>
        </p:txBody>
      </p:sp>
      <p:pic>
        <p:nvPicPr>
          <p:cNvPr id="38924" name="Picture 21" descr="YG_circle0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0288" y="3062927"/>
            <a:ext cx="1540682" cy="14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3" name="Text Box 22"/>
          <p:cNvSpPr txBox="1">
            <a:spLocks noChangeArrowheads="1"/>
          </p:cNvSpPr>
          <p:nvPr/>
        </p:nvSpPr>
        <p:spPr bwMode="gray">
          <a:xfrm>
            <a:off x="1518060" y="3433810"/>
            <a:ext cx="1025137" cy="77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8" tIns="40819" rIns="81638" bIns="40819">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defRPr/>
            </a:pPr>
            <a:r>
              <a:rPr lang="zh-CN" altLang="en-US" sz="2250" b="1">
                <a:ea typeface="微软雅黑" panose="020B0503020204020204" pitchFamily="34" charset="-122"/>
              </a:rPr>
              <a:t>建设</a:t>
            </a:r>
            <a:endParaRPr lang="en-US" altLang="zh-CN" sz="2250" b="1">
              <a:ea typeface="微软雅黑" panose="020B0503020204020204" pitchFamily="34" charset="-122"/>
            </a:endParaRPr>
          </a:p>
          <a:p>
            <a:pPr algn="ctr">
              <a:defRPr/>
            </a:pPr>
            <a:r>
              <a:rPr lang="zh-CN" altLang="en-US" sz="2250" b="1">
                <a:ea typeface="微软雅黑" panose="020B0503020204020204" pitchFamily="34" charset="-122"/>
              </a:rPr>
              <a:t>原则</a:t>
            </a:r>
            <a:endParaRPr lang="en-US" altLang="zh-CN" sz="2250" b="1">
              <a:ea typeface="微软雅黑" panose="020B0503020204020204" pitchFamily="34" charset="-122"/>
            </a:endParaRPr>
          </a:p>
        </p:txBody>
      </p:sp>
      <p:grpSp>
        <p:nvGrpSpPr>
          <p:cNvPr id="38926" name="Group 6"/>
          <p:cNvGrpSpPr/>
          <p:nvPr/>
        </p:nvGrpSpPr>
        <p:grpSpPr bwMode="auto">
          <a:xfrm>
            <a:off x="6733638" y="1086472"/>
            <a:ext cx="1361491" cy="991799"/>
            <a:chOff x="4320" y="1152"/>
            <a:chExt cx="414" cy="402"/>
          </a:xfrm>
        </p:grpSpPr>
        <p:sp>
          <p:nvSpPr>
            <p:cNvPr id="37905" name="AutoShape 7"/>
            <p:cNvSpPr>
              <a:spLocks noChangeArrowheads="1"/>
            </p:cNvSpPr>
            <p:nvPr/>
          </p:nvSpPr>
          <p:spPr bwMode="gray">
            <a:xfrm>
              <a:off x="4320" y="1152"/>
              <a:ext cx="414" cy="402"/>
            </a:xfrm>
            <a:prstGeom prst="roundRect">
              <a:avLst>
                <a:gd name="adj" fmla="val 11921"/>
              </a:avLst>
            </a:prstGeom>
            <a:gradFill rotWithShape="1">
              <a:gsLst>
                <a:gs pos="0">
                  <a:srgbClr val="00B0F0"/>
                </a:gs>
                <a:gs pos="100000">
                  <a:srgbClr val="0070C0"/>
                </a:gs>
              </a:gsLst>
              <a:lin ang="5400000" scaled="1"/>
            </a:gradFill>
            <a:ln w="25400">
              <a:solidFill>
                <a:srgbClr val="FFFFFF"/>
              </a:solidFill>
              <a:round/>
            </a:ln>
            <a:effectLst>
              <a:outerShdw blurRad="63500" dist="53882" dir="2700000" algn="ctr" rotWithShape="0">
                <a:srgbClr val="000000">
                  <a:alpha val="50000"/>
                </a:srgbClr>
              </a:outerShdw>
            </a:effectLst>
          </p:spPr>
          <p:txBody>
            <a:bodyPr wrap="none"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defRPr/>
              </a:pPr>
              <a:endParaRPr lang="zh-CN" altLang="en-US" sz="1800"/>
            </a:p>
          </p:txBody>
        </p:sp>
        <p:sp>
          <p:nvSpPr>
            <p:cNvPr id="38936" name="Freeform 8"/>
            <p:cNvSpPr/>
            <p:nvPr/>
          </p:nvSpPr>
          <p:spPr bwMode="gray">
            <a:xfrm>
              <a:off x="4346" y="1178"/>
              <a:ext cx="206" cy="201"/>
            </a:xfrm>
            <a:custGeom>
              <a:avLst/>
              <a:gdLst>
                <a:gd name="T0" fmla="*/ 0 w 596"/>
                <a:gd name="T1" fmla="*/ 0 h 598"/>
                <a:gd name="T2" fmla="*/ 0 w 596"/>
                <a:gd name="T3" fmla="*/ 0 h 598"/>
                <a:gd name="T4" fmla="*/ 0 w 596"/>
                <a:gd name="T5" fmla="*/ 1 h 598"/>
                <a:gd name="T6" fmla="*/ 0 w 596"/>
                <a:gd name="T7" fmla="*/ 0 h 598"/>
                <a:gd name="T8" fmla="*/ 1 w 596"/>
                <a:gd name="T9" fmla="*/ 0 h 598"/>
                <a:gd name="T10" fmla="*/ 0 w 596"/>
                <a:gd name="T11" fmla="*/ 0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AFDCFB"/>
                </a:gs>
                <a:gs pos="50000">
                  <a:srgbClr val="00B0F0"/>
                </a:gs>
                <a:gs pos="100000">
                  <a:srgbClr val="AFDCFB"/>
                </a:gs>
              </a:gsLst>
              <a:lin ang="2700000" scaled="1"/>
            </a:gra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sz="525"/>
            </a:p>
          </p:txBody>
        </p:sp>
      </p:grpSp>
      <p:sp>
        <p:nvSpPr>
          <p:cNvPr id="38927" name="Rectangle 9"/>
          <p:cNvSpPr>
            <a:spLocks noChangeArrowheads="1"/>
          </p:cNvSpPr>
          <p:nvPr/>
        </p:nvSpPr>
        <p:spPr bwMode="gray">
          <a:xfrm>
            <a:off x="6888605" y="1306145"/>
            <a:ext cx="1051560" cy="51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38" tIns="40819" rIns="81638" bIns="40819">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400" b="1" dirty="0">
                <a:solidFill>
                  <a:schemeClr val="bg1"/>
                </a:solidFill>
                <a:ea typeface="微软雅黑" panose="020B0503020204020204" pitchFamily="34" charset="-122"/>
              </a:rPr>
              <a:t>员工／公众</a:t>
            </a:r>
            <a:endParaRPr lang="en-US" altLang="zh-CN" sz="1400" b="1" dirty="0">
              <a:solidFill>
                <a:schemeClr val="bg1"/>
              </a:solidFill>
              <a:ea typeface="微软雅黑" panose="020B0503020204020204" pitchFamily="34" charset="-122"/>
            </a:endParaRPr>
          </a:p>
          <a:p>
            <a:pPr algn="ctr"/>
            <a:r>
              <a:rPr lang="zh-CN" altLang="en-US" sz="1400" b="1" dirty="0" smtClean="0">
                <a:solidFill>
                  <a:schemeClr val="bg1"/>
                </a:solidFill>
                <a:ea typeface="微软雅黑" panose="020B0503020204020204" pitchFamily="34" charset="-122"/>
              </a:rPr>
              <a:t>第三方服务</a:t>
            </a:r>
            <a:endParaRPr lang="zh-CN" altLang="en-US" sz="1400" b="1" dirty="0" smtClean="0">
              <a:solidFill>
                <a:schemeClr val="bg1"/>
              </a:solidFill>
              <a:ea typeface="微软雅黑" panose="020B0503020204020204" pitchFamily="34" charset="-122"/>
            </a:endParaRPr>
          </a:p>
        </p:txBody>
      </p:sp>
      <p:grpSp>
        <p:nvGrpSpPr>
          <p:cNvPr id="38928" name="Group 6"/>
          <p:cNvGrpSpPr/>
          <p:nvPr/>
        </p:nvGrpSpPr>
        <p:grpSpPr bwMode="auto">
          <a:xfrm>
            <a:off x="4911966" y="1086472"/>
            <a:ext cx="1362087" cy="991799"/>
            <a:chOff x="4320" y="1152"/>
            <a:chExt cx="414" cy="402"/>
          </a:xfrm>
        </p:grpSpPr>
        <p:sp>
          <p:nvSpPr>
            <p:cNvPr id="25" name="AutoShape 7"/>
            <p:cNvSpPr>
              <a:spLocks noChangeArrowheads="1"/>
            </p:cNvSpPr>
            <p:nvPr/>
          </p:nvSpPr>
          <p:spPr bwMode="gray">
            <a:xfrm>
              <a:off x="4320" y="1152"/>
              <a:ext cx="414" cy="402"/>
            </a:xfrm>
            <a:prstGeom prst="roundRect">
              <a:avLst>
                <a:gd name="adj" fmla="val 11921"/>
              </a:avLst>
            </a:prstGeom>
            <a:gradFill rotWithShape="1">
              <a:gsLst>
                <a:gs pos="0">
                  <a:srgbClr val="00B0F0"/>
                </a:gs>
                <a:gs pos="100000">
                  <a:srgbClr val="0070C0"/>
                </a:gs>
              </a:gsLst>
              <a:lin ang="5400000" scaled="1"/>
            </a:gradFill>
            <a:ln w="25400">
              <a:solidFill>
                <a:srgbClr val="FFFFFF"/>
              </a:solidFill>
              <a:round/>
            </a:ln>
            <a:effectLst>
              <a:outerShdw blurRad="63500" dist="53882" dir="2700000" algn="ctr" rotWithShape="0">
                <a:srgbClr val="000000">
                  <a:alpha val="50000"/>
                </a:srgbClr>
              </a:outerShdw>
            </a:effectLst>
          </p:spPr>
          <p:txBody>
            <a:bodyPr wrap="none"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defRPr/>
              </a:pPr>
              <a:endParaRPr lang="zh-CN" altLang="en-US" sz="1800"/>
            </a:p>
          </p:txBody>
        </p:sp>
        <p:sp>
          <p:nvSpPr>
            <p:cNvPr id="38934" name="Freeform 8"/>
            <p:cNvSpPr/>
            <p:nvPr/>
          </p:nvSpPr>
          <p:spPr bwMode="gray">
            <a:xfrm>
              <a:off x="4346" y="1178"/>
              <a:ext cx="206" cy="201"/>
            </a:xfrm>
            <a:custGeom>
              <a:avLst/>
              <a:gdLst>
                <a:gd name="T0" fmla="*/ 0 w 596"/>
                <a:gd name="T1" fmla="*/ 0 h 598"/>
                <a:gd name="T2" fmla="*/ 0 w 596"/>
                <a:gd name="T3" fmla="*/ 0 h 598"/>
                <a:gd name="T4" fmla="*/ 0 w 596"/>
                <a:gd name="T5" fmla="*/ 1 h 598"/>
                <a:gd name="T6" fmla="*/ 0 w 596"/>
                <a:gd name="T7" fmla="*/ 0 h 598"/>
                <a:gd name="T8" fmla="*/ 1 w 596"/>
                <a:gd name="T9" fmla="*/ 0 h 598"/>
                <a:gd name="T10" fmla="*/ 0 w 596"/>
                <a:gd name="T11" fmla="*/ 0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AFDCFB"/>
                </a:gs>
                <a:gs pos="50000">
                  <a:srgbClr val="00B0F0"/>
                </a:gs>
                <a:gs pos="100000">
                  <a:srgbClr val="AFDCFB"/>
                </a:gs>
              </a:gsLst>
              <a:lin ang="2700000" scaled="1"/>
            </a:gra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sz="525"/>
            </a:p>
          </p:txBody>
        </p:sp>
      </p:grpSp>
      <p:sp>
        <p:nvSpPr>
          <p:cNvPr id="38929" name="Rectangle 9"/>
          <p:cNvSpPr>
            <a:spLocks noChangeArrowheads="1"/>
          </p:cNvSpPr>
          <p:nvPr/>
        </p:nvSpPr>
        <p:spPr bwMode="gray">
          <a:xfrm>
            <a:off x="4927728" y="1263877"/>
            <a:ext cx="1381760" cy="57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38" tIns="40819" rIns="81638" bIns="40819">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600" b="1" dirty="0" smtClean="0">
                <a:solidFill>
                  <a:schemeClr val="bg1"/>
                </a:solidFill>
                <a:ea typeface="微软雅黑" panose="020B0503020204020204" pitchFamily="34" charset="-122"/>
              </a:rPr>
              <a:t>产业园区企业</a:t>
            </a:r>
            <a:endParaRPr lang="en-US" altLang="zh-CN" sz="1600" b="1" dirty="0">
              <a:solidFill>
                <a:schemeClr val="bg1"/>
              </a:solidFill>
              <a:ea typeface="微软雅黑" panose="020B0503020204020204" pitchFamily="34" charset="-122"/>
            </a:endParaRPr>
          </a:p>
          <a:p>
            <a:pPr algn="ctr"/>
            <a:r>
              <a:rPr lang="zh-CN" altLang="en-US" sz="1600" b="1" dirty="0">
                <a:solidFill>
                  <a:schemeClr val="bg1"/>
                </a:solidFill>
                <a:ea typeface="微软雅黑" panose="020B0503020204020204" pitchFamily="34" charset="-122"/>
              </a:rPr>
              <a:t>服务体系</a:t>
            </a:r>
            <a:endParaRPr lang="zh-CN" altLang="en-US" sz="1600" b="1" dirty="0">
              <a:solidFill>
                <a:schemeClr val="bg1"/>
              </a:solidFill>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3" name="组 1"/>
          <p:cNvGrpSpPr/>
          <p:nvPr/>
        </p:nvGrpSpPr>
        <p:grpSpPr bwMode="auto">
          <a:xfrm>
            <a:off x="623298" y="630459"/>
            <a:ext cx="7675430" cy="4400588"/>
            <a:chOff x="889141" y="415210"/>
            <a:chExt cx="22906690" cy="13132515"/>
          </a:xfrm>
        </p:grpSpPr>
        <p:cxnSp>
          <p:nvCxnSpPr>
            <p:cNvPr id="7" name="直接连接符 6"/>
            <p:cNvCxnSpPr/>
            <p:nvPr/>
          </p:nvCxnSpPr>
          <p:spPr>
            <a:xfrm flipV="1">
              <a:off x="4480641" y="3411426"/>
              <a:ext cx="15568567" cy="43418"/>
            </a:xfrm>
            <a:prstGeom prst="line">
              <a:avLst/>
            </a:prstGeom>
            <a:effectLst>
              <a:glow rad="63500">
                <a:schemeClr val="accent6">
                  <a:satMod val="175000"/>
                  <a:alpha val="40000"/>
                </a:schemeClr>
              </a:glow>
            </a:effectLst>
          </p:spPr>
          <p:style>
            <a:lnRef idx="1">
              <a:schemeClr val="accent3"/>
            </a:lnRef>
            <a:fillRef idx="0">
              <a:schemeClr val="accent3"/>
            </a:fillRef>
            <a:effectRef idx="0">
              <a:schemeClr val="accent3"/>
            </a:effectRef>
            <a:fontRef idx="minor">
              <a:schemeClr val="tx1"/>
            </a:fontRef>
          </p:style>
        </p:cxnSp>
        <p:cxnSp>
          <p:nvCxnSpPr>
            <p:cNvPr id="8" name="直接连接符 7"/>
            <p:cNvCxnSpPr/>
            <p:nvPr/>
          </p:nvCxnSpPr>
          <p:spPr>
            <a:xfrm flipV="1">
              <a:off x="4480641" y="5420220"/>
              <a:ext cx="15568567" cy="43418"/>
            </a:xfrm>
            <a:prstGeom prst="line">
              <a:avLst/>
            </a:prstGeom>
            <a:effectLst>
              <a:glow rad="63500">
                <a:schemeClr val="accent6">
                  <a:satMod val="175000"/>
                  <a:alpha val="40000"/>
                </a:schemeClr>
              </a:glow>
            </a:effectLst>
          </p:spPr>
          <p:style>
            <a:lnRef idx="1">
              <a:schemeClr val="accent3"/>
            </a:lnRef>
            <a:fillRef idx="0">
              <a:schemeClr val="accent3"/>
            </a:fillRef>
            <a:effectRef idx="0">
              <a:schemeClr val="accent3"/>
            </a:effectRef>
            <a:fontRef idx="minor">
              <a:schemeClr val="tx1"/>
            </a:fontRef>
          </p:style>
        </p:cxnSp>
        <p:sp>
          <p:nvSpPr>
            <p:cNvPr id="165" name=" 165"/>
            <p:cNvSpPr/>
            <p:nvPr/>
          </p:nvSpPr>
          <p:spPr>
            <a:xfrm>
              <a:off x="4478198" y="3909283"/>
              <a:ext cx="15571010" cy="1056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395" b="1">
                  <a:solidFill>
                    <a:schemeClr val="tx1">
                      <a:lumMod val="85000"/>
                      <a:lumOff val="15000"/>
                    </a:schemeClr>
                  </a:solidFill>
                </a:rPr>
                <a:t>全方位运营管理服务平台</a:t>
              </a:r>
              <a:endParaRPr lang="zh-CN" altLang="en-US" sz="2395" b="1">
                <a:solidFill>
                  <a:schemeClr val="tx1">
                    <a:lumMod val="85000"/>
                    <a:lumOff val="15000"/>
                  </a:schemeClr>
                </a:solidFill>
              </a:endParaRPr>
            </a:p>
            <a:p>
              <a:pPr algn="ctr" eaLnBrk="1" fontAlgn="auto" hangingPunct="1">
                <a:spcBef>
                  <a:spcPts val="0"/>
                </a:spcBef>
                <a:spcAft>
                  <a:spcPts val="0"/>
                </a:spcAft>
                <a:defRPr/>
              </a:pPr>
              <a:r>
                <a:rPr lang="en-US" altLang="zh-CN" sz="1195" b="1">
                  <a:solidFill>
                    <a:schemeClr val="tx1">
                      <a:lumMod val="85000"/>
                      <a:lumOff val="15000"/>
                    </a:schemeClr>
                  </a:solidFill>
                </a:rPr>
                <a:t>ALL ROUND OPERATION AND MANAGEMENT SERVICE PLATFORM</a:t>
              </a:r>
              <a:endParaRPr lang="en-US" altLang="zh-CN" sz="1195" b="1">
                <a:solidFill>
                  <a:schemeClr val="tx1">
                    <a:lumMod val="85000"/>
                    <a:lumOff val="15000"/>
                  </a:schemeClr>
                </a:solidFill>
              </a:endParaRPr>
            </a:p>
          </p:txBody>
        </p:sp>
        <p:cxnSp>
          <p:nvCxnSpPr>
            <p:cNvPr id="9" name="直接箭头连接符 8"/>
            <p:cNvCxnSpPr>
              <a:cxnSpLocks noChangeShapeType="1"/>
            </p:cNvCxnSpPr>
            <p:nvPr/>
          </p:nvCxnSpPr>
          <p:spPr bwMode="auto">
            <a:xfrm flipV="1">
              <a:off x="4495800" y="2143125"/>
              <a:ext cx="4763" cy="1311275"/>
            </a:xfrm>
            <a:prstGeom prst="straightConnector1">
              <a:avLst/>
            </a:prstGeom>
            <a:noFill/>
            <a:ln w="38100">
              <a:solidFill>
                <a:srgbClr val="F85640"/>
              </a:solidFill>
              <a:rou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2" name="矩形 11"/>
            <p:cNvSpPr/>
            <p:nvPr/>
          </p:nvSpPr>
          <p:spPr>
            <a:xfrm>
              <a:off x="1033051" y="527135"/>
              <a:ext cx="6973456" cy="1229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rgbClr val="C00000"/>
                  </a:solidFill>
                </a:rPr>
                <a:t>体系一</a:t>
              </a:r>
              <a:endParaRPr lang="en-US" altLang="zh-CN" sz="1600" b="1" dirty="0">
                <a:solidFill>
                  <a:srgbClr val="C00000"/>
                </a:solidFill>
              </a:endParaRPr>
            </a:p>
            <a:p>
              <a:pPr algn="ctr">
                <a:defRPr/>
              </a:pPr>
              <a:r>
                <a:rPr lang="zh-CN" altLang="en-US" sz="1600" b="1" dirty="0" smtClean="0">
                  <a:solidFill>
                    <a:schemeClr val="tx1">
                      <a:lumMod val="85000"/>
                      <a:lumOff val="15000"/>
                    </a:schemeClr>
                  </a:solidFill>
                </a:rPr>
                <a:t>产业园区管理／运营</a:t>
              </a:r>
              <a:r>
                <a:rPr lang="zh-CN" altLang="en-US" sz="1600" b="1" dirty="0">
                  <a:solidFill>
                    <a:schemeClr val="tx1">
                      <a:lumMod val="85000"/>
                      <a:lumOff val="15000"/>
                    </a:schemeClr>
                  </a:solidFill>
                </a:rPr>
                <a:t>方</a:t>
              </a:r>
              <a:endParaRPr lang="zh-CN" altLang="en-US" sz="1600" b="1" dirty="0">
                <a:solidFill>
                  <a:schemeClr val="tx1">
                    <a:lumMod val="85000"/>
                    <a:lumOff val="15000"/>
                  </a:schemeClr>
                </a:solidFill>
              </a:endParaRPr>
            </a:p>
          </p:txBody>
        </p:sp>
        <p:sp>
          <p:nvSpPr>
            <p:cNvPr id="13" name="矩形 12"/>
            <p:cNvSpPr/>
            <p:nvPr/>
          </p:nvSpPr>
          <p:spPr>
            <a:xfrm>
              <a:off x="9653486" y="415210"/>
              <a:ext cx="5081295" cy="1307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rgbClr val="C00000"/>
                  </a:solidFill>
                </a:rPr>
                <a:t>体系二</a:t>
              </a:r>
              <a:endParaRPr lang="en-US" altLang="zh-CN" sz="1600" b="1" dirty="0">
                <a:solidFill>
                  <a:srgbClr val="C00000"/>
                </a:solidFill>
              </a:endParaRPr>
            </a:p>
            <a:p>
              <a:pPr algn="ctr">
                <a:defRPr/>
              </a:pPr>
              <a:r>
                <a:rPr lang="zh-CN" altLang="en-US" sz="1600" b="1" dirty="0" smtClean="0">
                  <a:solidFill>
                    <a:schemeClr val="tx1">
                      <a:lumMod val="85000"/>
                      <a:lumOff val="15000"/>
                    </a:schemeClr>
                  </a:solidFill>
                </a:rPr>
                <a:t>产业园区企业</a:t>
              </a:r>
              <a:endParaRPr lang="zh-CN" altLang="en-US" sz="1600" b="1" dirty="0" smtClean="0">
                <a:solidFill>
                  <a:schemeClr val="tx1">
                    <a:lumMod val="85000"/>
                    <a:lumOff val="15000"/>
                  </a:schemeClr>
                </a:solidFill>
              </a:endParaRPr>
            </a:p>
          </p:txBody>
        </p:sp>
        <p:sp>
          <p:nvSpPr>
            <p:cNvPr id="14" name="矩形 13"/>
            <p:cNvSpPr/>
            <p:nvPr/>
          </p:nvSpPr>
          <p:spPr>
            <a:xfrm>
              <a:off x="16269829" y="472061"/>
              <a:ext cx="7526002" cy="1304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rgbClr val="C00000"/>
                  </a:solidFill>
                </a:rPr>
                <a:t>体系三</a:t>
              </a:r>
              <a:endParaRPr lang="en-US" altLang="zh-CN" sz="1600" b="1" dirty="0">
                <a:solidFill>
                  <a:srgbClr val="C00000"/>
                </a:solidFill>
              </a:endParaRPr>
            </a:p>
            <a:p>
              <a:pPr algn="ctr">
                <a:defRPr/>
              </a:pPr>
              <a:r>
                <a:rPr lang="zh-CN" altLang="en-US" sz="1600" b="1" dirty="0" smtClean="0">
                  <a:solidFill>
                    <a:schemeClr val="tx1">
                      <a:lumMod val="85000"/>
                      <a:lumOff val="15000"/>
                    </a:schemeClr>
                  </a:solidFill>
                </a:rPr>
                <a:t>产业园区公众</a:t>
              </a:r>
              <a:r>
                <a:rPr lang="zh-CN" altLang="en-US" sz="1195" b="1" dirty="0" smtClean="0">
                  <a:solidFill>
                    <a:schemeClr val="tx1">
                      <a:lumMod val="85000"/>
                      <a:lumOff val="15000"/>
                    </a:schemeClr>
                  </a:solidFill>
                </a:rPr>
                <a:t> </a:t>
              </a:r>
              <a:endParaRPr lang="zh-CN" altLang="en-US" sz="1195" b="1" dirty="0">
                <a:solidFill>
                  <a:schemeClr val="tx1">
                    <a:lumMod val="85000"/>
                    <a:lumOff val="15000"/>
                  </a:schemeClr>
                </a:solidFill>
              </a:endParaRPr>
            </a:p>
          </p:txBody>
        </p:sp>
        <p:cxnSp>
          <p:nvCxnSpPr>
            <p:cNvPr id="16" name="直接箭头连接符 15"/>
            <p:cNvCxnSpPr>
              <a:cxnSpLocks noChangeShapeType="1"/>
            </p:cNvCxnSpPr>
            <p:nvPr/>
          </p:nvCxnSpPr>
          <p:spPr bwMode="auto">
            <a:xfrm>
              <a:off x="4464050" y="5500688"/>
              <a:ext cx="15875" cy="1374775"/>
            </a:xfrm>
            <a:prstGeom prst="straightConnector1">
              <a:avLst/>
            </a:prstGeom>
            <a:noFill/>
            <a:ln w="38100">
              <a:solidFill>
                <a:schemeClr val="accent2"/>
              </a:solidFill>
              <a:rou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7" name="直接箭头连接符 16"/>
            <p:cNvCxnSpPr>
              <a:cxnSpLocks noChangeShapeType="1"/>
            </p:cNvCxnSpPr>
            <p:nvPr/>
          </p:nvCxnSpPr>
          <p:spPr bwMode="auto">
            <a:xfrm>
              <a:off x="12280900" y="5500688"/>
              <a:ext cx="17463" cy="1374775"/>
            </a:xfrm>
            <a:prstGeom prst="straightConnector1">
              <a:avLst/>
            </a:prstGeom>
            <a:noFill/>
            <a:ln w="38100">
              <a:solidFill>
                <a:schemeClr val="accent2"/>
              </a:solidFill>
              <a:rou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8" name="直接箭头连接符 17"/>
            <p:cNvCxnSpPr>
              <a:cxnSpLocks noChangeShapeType="1"/>
            </p:cNvCxnSpPr>
            <p:nvPr/>
          </p:nvCxnSpPr>
          <p:spPr bwMode="auto">
            <a:xfrm>
              <a:off x="20032663" y="5464175"/>
              <a:ext cx="15875" cy="1374775"/>
            </a:xfrm>
            <a:prstGeom prst="straightConnector1">
              <a:avLst/>
            </a:prstGeom>
            <a:noFill/>
            <a:ln w="38100">
              <a:solidFill>
                <a:schemeClr val="accent2"/>
              </a:solidFill>
              <a:rou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9" name="矩形 18"/>
            <p:cNvSpPr/>
            <p:nvPr/>
          </p:nvSpPr>
          <p:spPr>
            <a:xfrm>
              <a:off x="992188" y="6551534"/>
              <a:ext cx="7014319" cy="123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345" b="1" dirty="0" smtClean="0">
                  <a:solidFill>
                    <a:schemeClr val="tx1">
                      <a:lumMod val="85000"/>
                      <a:lumOff val="15000"/>
                    </a:schemeClr>
                  </a:solidFill>
                </a:rPr>
                <a:t>产业园区运营</a:t>
              </a:r>
              <a:r>
                <a:rPr lang="zh-CN" altLang="en-US" sz="1345" b="1" dirty="0">
                  <a:solidFill>
                    <a:schemeClr val="tx1">
                      <a:lumMod val="85000"/>
                      <a:lumOff val="15000"/>
                    </a:schemeClr>
                  </a:solidFill>
                </a:rPr>
                <a:t>管理平台</a:t>
              </a:r>
              <a:endParaRPr lang="zh-CN" altLang="en-US" sz="1345" b="1" dirty="0">
                <a:solidFill>
                  <a:schemeClr val="tx1">
                    <a:lumMod val="85000"/>
                    <a:lumOff val="15000"/>
                  </a:schemeClr>
                </a:solidFill>
              </a:endParaRPr>
            </a:p>
            <a:p>
              <a:pPr algn="ctr">
                <a:defRPr/>
              </a:pPr>
              <a:r>
                <a:rPr lang="en-US" altLang="zh-CN" sz="895" b="1" dirty="0">
                  <a:solidFill>
                    <a:schemeClr val="tx1">
                      <a:lumMod val="85000"/>
                      <a:lumOff val="15000"/>
                    </a:schemeClr>
                  </a:solidFill>
                </a:rPr>
                <a:t>Operation management platform</a:t>
              </a:r>
              <a:endParaRPr lang="en-US" altLang="zh-CN" sz="895" b="1" dirty="0">
                <a:solidFill>
                  <a:schemeClr val="tx1">
                    <a:lumMod val="85000"/>
                    <a:lumOff val="15000"/>
                  </a:schemeClr>
                </a:solidFill>
              </a:endParaRPr>
            </a:p>
          </p:txBody>
        </p:sp>
        <p:sp>
          <p:nvSpPr>
            <p:cNvPr id="20" name="矩形 19"/>
            <p:cNvSpPr/>
            <p:nvPr/>
          </p:nvSpPr>
          <p:spPr>
            <a:xfrm>
              <a:off x="8750934" y="6551534"/>
              <a:ext cx="7012543" cy="123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345" b="1" dirty="0">
                  <a:solidFill>
                    <a:schemeClr val="tx1">
                      <a:lumMod val="85000"/>
                      <a:lumOff val="15000"/>
                    </a:schemeClr>
                  </a:solidFill>
                </a:rPr>
                <a:t>园企公共服务平台</a:t>
              </a:r>
              <a:endParaRPr lang="zh-CN" altLang="en-US" sz="1345" b="1" dirty="0">
                <a:solidFill>
                  <a:schemeClr val="tx1">
                    <a:lumMod val="85000"/>
                    <a:lumOff val="15000"/>
                  </a:schemeClr>
                </a:solidFill>
              </a:endParaRPr>
            </a:p>
            <a:p>
              <a:pPr algn="ctr">
                <a:defRPr/>
              </a:pPr>
              <a:r>
                <a:rPr lang="en-US" altLang="zh-CN" sz="895" b="1" dirty="0">
                  <a:solidFill>
                    <a:schemeClr val="tx1">
                      <a:lumMod val="85000"/>
                      <a:lumOff val="15000"/>
                    </a:schemeClr>
                  </a:solidFill>
                </a:rPr>
                <a:t>PUBLIC SERVICE PLATFORM</a:t>
              </a:r>
              <a:endParaRPr lang="en-US" altLang="zh-CN" sz="895" b="1" dirty="0">
                <a:solidFill>
                  <a:schemeClr val="tx1">
                    <a:lumMod val="85000"/>
                    <a:lumOff val="15000"/>
                  </a:schemeClr>
                </a:solidFill>
              </a:endParaRPr>
            </a:p>
          </p:txBody>
        </p:sp>
        <p:sp>
          <p:nvSpPr>
            <p:cNvPr id="21" name="矩形 20"/>
            <p:cNvSpPr/>
            <p:nvPr/>
          </p:nvSpPr>
          <p:spPr>
            <a:xfrm>
              <a:off x="16568311" y="6551534"/>
              <a:ext cx="7014319" cy="123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345" b="1" dirty="0">
                  <a:solidFill>
                    <a:schemeClr val="tx1">
                      <a:lumMod val="85000"/>
                      <a:lumOff val="15000"/>
                    </a:schemeClr>
                  </a:solidFill>
                </a:rPr>
                <a:t>公众社区服务平台</a:t>
              </a:r>
              <a:endParaRPr lang="zh-CN" altLang="en-US" sz="1345" b="1" dirty="0">
                <a:solidFill>
                  <a:schemeClr val="tx1">
                    <a:lumMod val="85000"/>
                    <a:lumOff val="15000"/>
                  </a:schemeClr>
                </a:solidFill>
              </a:endParaRPr>
            </a:p>
            <a:p>
              <a:pPr algn="ctr">
                <a:defRPr/>
              </a:pPr>
              <a:r>
                <a:rPr lang="en-US" altLang="zh-CN" sz="895" b="1" dirty="0">
                  <a:solidFill>
                    <a:schemeClr val="tx1">
                      <a:lumMod val="85000"/>
                      <a:lumOff val="15000"/>
                    </a:schemeClr>
                  </a:solidFill>
                </a:rPr>
                <a:t>Community service platform</a:t>
              </a:r>
              <a:endParaRPr lang="en-US" altLang="zh-CN" sz="895" b="1" dirty="0">
                <a:solidFill>
                  <a:schemeClr val="tx1">
                    <a:lumMod val="85000"/>
                    <a:lumOff val="15000"/>
                  </a:schemeClr>
                </a:solidFill>
              </a:endParaRPr>
            </a:p>
          </p:txBody>
        </p:sp>
        <p:cxnSp>
          <p:nvCxnSpPr>
            <p:cNvPr id="22" name="直接箭头连接符 21"/>
            <p:cNvCxnSpPr>
              <a:cxnSpLocks noChangeShapeType="1"/>
            </p:cNvCxnSpPr>
            <p:nvPr/>
          </p:nvCxnSpPr>
          <p:spPr bwMode="auto">
            <a:xfrm flipH="1" flipV="1">
              <a:off x="12282488" y="2124075"/>
              <a:ext cx="12700" cy="1160463"/>
            </a:xfrm>
            <a:prstGeom prst="straightConnector1">
              <a:avLst/>
            </a:prstGeom>
            <a:noFill/>
            <a:ln w="38100">
              <a:solidFill>
                <a:srgbClr val="F85640"/>
              </a:solidFill>
              <a:rou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23" name="直接箭头连接符 22"/>
            <p:cNvCxnSpPr>
              <a:cxnSpLocks noChangeShapeType="1"/>
            </p:cNvCxnSpPr>
            <p:nvPr/>
          </p:nvCxnSpPr>
          <p:spPr bwMode="auto">
            <a:xfrm flipV="1">
              <a:off x="20080288" y="2143125"/>
              <a:ext cx="6350" cy="1311275"/>
            </a:xfrm>
            <a:prstGeom prst="straightConnector1">
              <a:avLst/>
            </a:prstGeom>
            <a:noFill/>
            <a:ln w="38100">
              <a:solidFill>
                <a:srgbClr val="F85640"/>
              </a:solidFill>
              <a:round/>
              <a:tailEnd type="arrow" w="med" len="me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24" name="直接箭头连接符 23"/>
            <p:cNvCxnSpPr>
              <a:cxnSpLocks noChangeShapeType="1"/>
            </p:cNvCxnSpPr>
            <p:nvPr/>
          </p:nvCxnSpPr>
          <p:spPr bwMode="auto">
            <a:xfrm flipH="1">
              <a:off x="4497388" y="7629525"/>
              <a:ext cx="17462" cy="1014413"/>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 name="直接箭头连接符 27"/>
            <p:cNvCxnSpPr>
              <a:cxnSpLocks noChangeShapeType="1"/>
            </p:cNvCxnSpPr>
            <p:nvPr/>
          </p:nvCxnSpPr>
          <p:spPr bwMode="auto">
            <a:xfrm flipH="1">
              <a:off x="20083463" y="7629525"/>
              <a:ext cx="17462" cy="1014413"/>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flipV="1">
              <a:off x="3173413" y="8002588"/>
              <a:ext cx="2636837" cy="7937"/>
            </a:xfrm>
            <a:prstGeom prst="line">
              <a:avLst/>
            </a:prstGeom>
            <a:noFill/>
            <a:ln w="25400">
              <a:solidFill>
                <a:srgbClr val="CECECE"/>
              </a:solidFill>
              <a:rou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2" name="直接连接符 31"/>
            <p:cNvCxnSpPr>
              <a:cxnSpLocks noChangeShapeType="1"/>
            </p:cNvCxnSpPr>
            <p:nvPr/>
          </p:nvCxnSpPr>
          <p:spPr bwMode="auto">
            <a:xfrm flipV="1">
              <a:off x="10358438" y="8002588"/>
              <a:ext cx="3881437" cy="7937"/>
            </a:xfrm>
            <a:prstGeom prst="line">
              <a:avLst/>
            </a:prstGeom>
            <a:noFill/>
            <a:ln w="25400">
              <a:solidFill>
                <a:srgbClr val="CECECE"/>
              </a:solidFill>
              <a:rou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3" name="直接连接符 32"/>
            <p:cNvCxnSpPr>
              <a:cxnSpLocks noChangeShapeType="1"/>
            </p:cNvCxnSpPr>
            <p:nvPr/>
          </p:nvCxnSpPr>
          <p:spPr bwMode="auto">
            <a:xfrm flipV="1">
              <a:off x="17602200" y="8024813"/>
              <a:ext cx="5019675" cy="44450"/>
            </a:xfrm>
            <a:prstGeom prst="line">
              <a:avLst/>
            </a:prstGeom>
            <a:noFill/>
            <a:ln w="25400">
              <a:solidFill>
                <a:srgbClr val="CECECE"/>
              </a:solidFill>
              <a:rou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a:off x="3217863" y="8045450"/>
              <a:ext cx="0" cy="566738"/>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5" name="直接箭头连接符 34"/>
            <p:cNvCxnSpPr>
              <a:cxnSpLocks noChangeShapeType="1"/>
            </p:cNvCxnSpPr>
            <p:nvPr/>
          </p:nvCxnSpPr>
          <p:spPr bwMode="auto">
            <a:xfrm>
              <a:off x="5810250" y="8024813"/>
              <a:ext cx="0" cy="568325"/>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8" name="直接箭头连接符 37"/>
            <p:cNvCxnSpPr>
              <a:cxnSpLocks noChangeShapeType="1"/>
            </p:cNvCxnSpPr>
            <p:nvPr/>
          </p:nvCxnSpPr>
          <p:spPr bwMode="auto">
            <a:xfrm>
              <a:off x="18786475" y="8045450"/>
              <a:ext cx="0" cy="566738"/>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9" name="直接箭头连接符 38"/>
            <p:cNvCxnSpPr>
              <a:cxnSpLocks noChangeShapeType="1"/>
              <a:endCxn id="57" idx="0"/>
            </p:cNvCxnSpPr>
            <p:nvPr/>
          </p:nvCxnSpPr>
          <p:spPr bwMode="auto">
            <a:xfrm flipH="1">
              <a:off x="21399500" y="8045450"/>
              <a:ext cx="3175" cy="547688"/>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0" name="矩形 39"/>
            <p:cNvSpPr/>
            <p:nvPr/>
          </p:nvSpPr>
          <p:spPr>
            <a:xfrm>
              <a:off x="889141" y="8770489"/>
              <a:ext cx="790622" cy="2178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smtClean="0">
                  <a:solidFill>
                    <a:schemeClr val="tx1">
                      <a:lumMod val="85000"/>
                      <a:lumOff val="15000"/>
                    </a:schemeClr>
                  </a:solidFill>
                </a:rPr>
                <a:t>产业园区门户</a:t>
              </a:r>
              <a:endParaRPr lang="zh-CN" altLang="en-US" sz="1195" b="1" dirty="0">
                <a:solidFill>
                  <a:schemeClr val="tx1">
                    <a:lumMod val="85000"/>
                    <a:lumOff val="15000"/>
                  </a:schemeClr>
                </a:solidFill>
              </a:endParaRPr>
            </a:p>
          </p:txBody>
        </p:sp>
        <p:sp>
          <p:nvSpPr>
            <p:cNvPr id="41" name="矩形 40"/>
            <p:cNvSpPr/>
            <p:nvPr/>
          </p:nvSpPr>
          <p:spPr>
            <a:xfrm>
              <a:off x="2578760" y="8742064"/>
              <a:ext cx="790622" cy="22065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招商平台</a:t>
              </a:r>
              <a:endParaRPr lang="zh-CN" altLang="en-US" sz="1195" b="1" dirty="0">
                <a:solidFill>
                  <a:schemeClr val="tx1">
                    <a:lumMod val="85000"/>
                    <a:lumOff val="15000"/>
                  </a:schemeClr>
                </a:solidFill>
              </a:endParaRPr>
            </a:p>
          </p:txBody>
        </p:sp>
        <p:sp>
          <p:nvSpPr>
            <p:cNvPr id="42" name="矩形 41"/>
            <p:cNvSpPr/>
            <p:nvPr/>
          </p:nvSpPr>
          <p:spPr>
            <a:xfrm>
              <a:off x="3612785" y="8742064"/>
              <a:ext cx="792398" cy="22349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物业管理</a:t>
              </a:r>
              <a:endParaRPr lang="zh-CN" altLang="en-US" sz="1195" b="1" dirty="0">
                <a:solidFill>
                  <a:schemeClr val="tx1">
                    <a:lumMod val="85000"/>
                    <a:lumOff val="15000"/>
                  </a:schemeClr>
                </a:solidFill>
              </a:endParaRPr>
            </a:p>
          </p:txBody>
        </p:sp>
        <p:cxnSp>
          <p:nvCxnSpPr>
            <p:cNvPr id="43" name="直接连接符 42"/>
            <p:cNvCxnSpPr>
              <a:cxnSpLocks noChangeShapeType="1"/>
            </p:cNvCxnSpPr>
            <p:nvPr/>
          </p:nvCxnSpPr>
          <p:spPr bwMode="auto">
            <a:xfrm>
              <a:off x="12250738" y="7521575"/>
              <a:ext cx="3175" cy="523875"/>
            </a:xfrm>
            <a:prstGeom prst="line">
              <a:avLst/>
            </a:prstGeom>
            <a:noFill/>
            <a:ln w="38100">
              <a:solidFill>
                <a:srgbClr val="CECECE"/>
              </a:solidFill>
              <a:round/>
            </a:ln>
            <a:effectLst>
              <a:outerShdw blurRad="400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44" name="直接箭头连接符 43"/>
            <p:cNvCxnSpPr>
              <a:cxnSpLocks noChangeShapeType="1"/>
            </p:cNvCxnSpPr>
            <p:nvPr/>
          </p:nvCxnSpPr>
          <p:spPr bwMode="auto">
            <a:xfrm>
              <a:off x="10431463" y="8077200"/>
              <a:ext cx="0" cy="566738"/>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5" name="直接箭头连接符 44"/>
            <p:cNvCxnSpPr>
              <a:cxnSpLocks noChangeShapeType="1"/>
            </p:cNvCxnSpPr>
            <p:nvPr/>
          </p:nvCxnSpPr>
          <p:spPr bwMode="auto">
            <a:xfrm>
              <a:off x="11709400" y="8077200"/>
              <a:ext cx="0" cy="566738"/>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6" name="直接箭头连接符 45"/>
            <p:cNvCxnSpPr>
              <a:cxnSpLocks noChangeShapeType="1"/>
            </p:cNvCxnSpPr>
            <p:nvPr/>
          </p:nvCxnSpPr>
          <p:spPr bwMode="auto">
            <a:xfrm>
              <a:off x="12947650" y="8045450"/>
              <a:ext cx="0" cy="566738"/>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7" name="直接箭头连接符 46"/>
            <p:cNvCxnSpPr>
              <a:cxnSpLocks noChangeShapeType="1"/>
            </p:cNvCxnSpPr>
            <p:nvPr/>
          </p:nvCxnSpPr>
          <p:spPr bwMode="auto">
            <a:xfrm>
              <a:off x="14239875" y="8077200"/>
              <a:ext cx="0" cy="566738"/>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8" name="矩形 47"/>
            <p:cNvSpPr/>
            <p:nvPr/>
          </p:nvSpPr>
          <p:spPr>
            <a:xfrm>
              <a:off x="9983947" y="8665670"/>
              <a:ext cx="792398" cy="23841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基础服务</a:t>
              </a:r>
              <a:endParaRPr lang="zh-CN" altLang="en-US" sz="1195" b="1" dirty="0">
                <a:solidFill>
                  <a:schemeClr val="tx1">
                    <a:lumMod val="85000"/>
                    <a:lumOff val="15000"/>
                  </a:schemeClr>
                </a:solidFill>
              </a:endParaRPr>
            </a:p>
          </p:txBody>
        </p:sp>
        <p:sp>
          <p:nvSpPr>
            <p:cNvPr id="49" name="矩形 48"/>
            <p:cNvSpPr/>
            <p:nvPr/>
          </p:nvSpPr>
          <p:spPr>
            <a:xfrm>
              <a:off x="11042847" y="8665670"/>
              <a:ext cx="790622" cy="23859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人才服务</a:t>
              </a:r>
              <a:endParaRPr lang="zh-CN" altLang="en-US" sz="1195" b="1" dirty="0">
                <a:solidFill>
                  <a:schemeClr val="tx1">
                    <a:lumMod val="85000"/>
                    <a:lumOff val="15000"/>
                  </a:schemeClr>
                </a:solidFill>
              </a:endParaRPr>
            </a:p>
          </p:txBody>
        </p:sp>
        <p:sp>
          <p:nvSpPr>
            <p:cNvPr id="50" name="矩形 49"/>
            <p:cNvSpPr/>
            <p:nvPr/>
          </p:nvSpPr>
          <p:spPr>
            <a:xfrm>
              <a:off x="12053776" y="8637245"/>
              <a:ext cx="792398" cy="23841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物业服务</a:t>
              </a:r>
              <a:endParaRPr lang="zh-CN" altLang="en-US" sz="1195" b="1" dirty="0">
                <a:solidFill>
                  <a:schemeClr val="tx1">
                    <a:lumMod val="85000"/>
                    <a:lumOff val="15000"/>
                  </a:schemeClr>
                </a:solidFill>
              </a:endParaRPr>
            </a:p>
          </p:txBody>
        </p:sp>
        <p:sp>
          <p:nvSpPr>
            <p:cNvPr id="51" name="矩形 50"/>
            <p:cNvSpPr/>
            <p:nvPr/>
          </p:nvSpPr>
          <p:spPr>
            <a:xfrm>
              <a:off x="13107345" y="8646128"/>
              <a:ext cx="792398" cy="23859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孵化服务</a:t>
              </a:r>
              <a:endParaRPr lang="zh-CN" altLang="en-US" sz="1195" b="1" dirty="0">
                <a:solidFill>
                  <a:schemeClr val="tx1">
                    <a:lumMod val="85000"/>
                    <a:lumOff val="15000"/>
                  </a:schemeClr>
                </a:solidFill>
              </a:endParaRPr>
            </a:p>
          </p:txBody>
        </p:sp>
        <p:cxnSp>
          <p:nvCxnSpPr>
            <p:cNvPr id="52" name="直接箭头连接符 51"/>
            <p:cNvCxnSpPr>
              <a:cxnSpLocks noChangeShapeType="1"/>
            </p:cNvCxnSpPr>
            <p:nvPr/>
          </p:nvCxnSpPr>
          <p:spPr bwMode="auto">
            <a:xfrm>
              <a:off x="17618075" y="8066088"/>
              <a:ext cx="0" cy="566737"/>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3" name="直接箭头连接符 52"/>
            <p:cNvCxnSpPr>
              <a:cxnSpLocks noChangeShapeType="1"/>
            </p:cNvCxnSpPr>
            <p:nvPr/>
          </p:nvCxnSpPr>
          <p:spPr bwMode="auto">
            <a:xfrm>
              <a:off x="22621875" y="8083550"/>
              <a:ext cx="0" cy="566738"/>
            </a:xfrm>
            <a:prstGeom prst="straightConnector1">
              <a:avLst/>
            </a:prstGeom>
            <a:noFill/>
            <a:ln w="25400">
              <a:solidFill>
                <a:srgbClr val="CECECE"/>
              </a:solidFill>
              <a:rou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4" name="矩形 53"/>
            <p:cNvSpPr/>
            <p:nvPr/>
          </p:nvSpPr>
          <p:spPr>
            <a:xfrm>
              <a:off x="17222128" y="8649681"/>
              <a:ext cx="792398" cy="42264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smtClean="0">
                  <a:solidFill>
                    <a:schemeClr val="tx1">
                      <a:lumMod val="85000"/>
                      <a:lumOff val="15000"/>
                    </a:schemeClr>
                  </a:solidFill>
                </a:rPr>
                <a:t>产业园区咨询</a:t>
              </a:r>
              <a:endParaRPr lang="en-US" altLang="zh-CN" sz="1195" b="1" dirty="0">
                <a:solidFill>
                  <a:schemeClr val="tx1">
                    <a:lumMod val="85000"/>
                    <a:lumOff val="15000"/>
                  </a:schemeClr>
                </a:solidFill>
              </a:endParaRPr>
            </a:p>
            <a:p>
              <a:pPr>
                <a:defRPr/>
              </a:pPr>
              <a:r>
                <a:rPr lang="zh-CN" altLang="en-US" sz="1195" b="1" dirty="0">
                  <a:solidFill>
                    <a:schemeClr val="tx1">
                      <a:lumMod val="85000"/>
                      <a:lumOff val="15000"/>
                    </a:schemeClr>
                  </a:solidFill>
                </a:rPr>
                <a:t>服务</a:t>
              </a:r>
              <a:endParaRPr lang="zh-CN" altLang="en-US" sz="1195" b="1" dirty="0">
                <a:solidFill>
                  <a:schemeClr val="tx1">
                    <a:lumMod val="85000"/>
                    <a:lumOff val="15000"/>
                  </a:schemeClr>
                </a:solidFill>
              </a:endParaRPr>
            </a:p>
          </p:txBody>
        </p:sp>
        <p:sp>
          <p:nvSpPr>
            <p:cNvPr id="55" name="矩形 54"/>
            <p:cNvSpPr/>
            <p:nvPr/>
          </p:nvSpPr>
          <p:spPr>
            <a:xfrm>
              <a:off x="18387628" y="8649681"/>
              <a:ext cx="792398" cy="42264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smtClean="0">
                  <a:solidFill>
                    <a:schemeClr val="tx1">
                      <a:lumMod val="85000"/>
                      <a:lumOff val="15000"/>
                    </a:schemeClr>
                  </a:solidFill>
                </a:rPr>
                <a:t>产业园区生活</a:t>
              </a:r>
              <a:endParaRPr lang="en-US" altLang="zh-CN" sz="1195" b="1" dirty="0">
                <a:solidFill>
                  <a:schemeClr val="tx1">
                    <a:lumMod val="85000"/>
                    <a:lumOff val="15000"/>
                  </a:schemeClr>
                </a:solidFill>
              </a:endParaRPr>
            </a:p>
            <a:p>
              <a:pPr>
                <a:defRPr/>
              </a:pPr>
              <a:r>
                <a:rPr lang="zh-CN" altLang="en-US" sz="1195" b="1" dirty="0">
                  <a:solidFill>
                    <a:schemeClr val="tx1">
                      <a:lumMod val="85000"/>
                      <a:lumOff val="15000"/>
                    </a:schemeClr>
                  </a:solidFill>
                </a:rPr>
                <a:t>服务</a:t>
              </a:r>
              <a:endParaRPr lang="zh-CN" altLang="en-US" sz="1195" b="1" dirty="0">
                <a:solidFill>
                  <a:schemeClr val="tx1">
                    <a:lumMod val="85000"/>
                    <a:lumOff val="15000"/>
                  </a:schemeClr>
                </a:solidFill>
              </a:endParaRPr>
            </a:p>
          </p:txBody>
        </p:sp>
        <p:sp>
          <p:nvSpPr>
            <p:cNvPr id="56" name="矩形 55"/>
            <p:cNvSpPr/>
            <p:nvPr/>
          </p:nvSpPr>
          <p:spPr>
            <a:xfrm>
              <a:off x="19647292" y="8649681"/>
              <a:ext cx="790621" cy="42264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smtClean="0">
                  <a:solidFill>
                    <a:schemeClr val="tx1">
                      <a:lumMod val="85000"/>
                      <a:lumOff val="15000"/>
                    </a:schemeClr>
                  </a:solidFill>
                </a:rPr>
                <a:t>产业园区</a:t>
              </a:r>
              <a:endParaRPr lang="en-US" altLang="zh-CN" sz="1195" b="1" dirty="0">
                <a:solidFill>
                  <a:schemeClr val="tx1">
                    <a:lumMod val="85000"/>
                    <a:lumOff val="15000"/>
                  </a:schemeClr>
                </a:solidFill>
              </a:endParaRPr>
            </a:p>
            <a:p>
              <a:pPr>
                <a:defRPr/>
              </a:pPr>
              <a:r>
                <a:rPr lang="zh-CN" altLang="en-US" sz="1195" b="1" dirty="0">
                  <a:solidFill>
                    <a:schemeClr val="tx1">
                      <a:lumMod val="85000"/>
                      <a:lumOff val="15000"/>
                    </a:schemeClr>
                  </a:solidFill>
                </a:rPr>
                <a:t>人文社区</a:t>
              </a:r>
              <a:endParaRPr lang="en-US" altLang="zh-CN" sz="1195" b="1" dirty="0">
                <a:solidFill>
                  <a:schemeClr val="tx1">
                    <a:lumMod val="85000"/>
                    <a:lumOff val="15000"/>
                  </a:schemeClr>
                </a:solidFill>
              </a:endParaRPr>
            </a:p>
          </p:txBody>
        </p:sp>
        <p:sp>
          <p:nvSpPr>
            <p:cNvPr id="57" name="矩形 56"/>
            <p:cNvSpPr/>
            <p:nvPr/>
          </p:nvSpPr>
          <p:spPr>
            <a:xfrm>
              <a:off x="21004673" y="8592830"/>
              <a:ext cx="792398" cy="42264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smtClean="0">
                  <a:solidFill>
                    <a:schemeClr val="tx1">
                      <a:lumMod val="85000"/>
                      <a:lumOff val="15000"/>
                    </a:schemeClr>
                  </a:solidFill>
                </a:rPr>
                <a:t>产业园区电</a:t>
              </a:r>
              <a:r>
                <a:rPr lang="zh-CN" altLang="en-US" sz="1195" b="1" dirty="0">
                  <a:solidFill>
                    <a:schemeClr val="tx1">
                      <a:lumMod val="85000"/>
                      <a:lumOff val="15000"/>
                    </a:schemeClr>
                  </a:solidFill>
                </a:rPr>
                <a:t>商平台</a:t>
              </a:r>
              <a:endParaRPr lang="zh-CN" altLang="en-US" sz="1195" b="1" dirty="0">
                <a:solidFill>
                  <a:schemeClr val="tx1">
                    <a:lumMod val="85000"/>
                    <a:lumOff val="15000"/>
                  </a:schemeClr>
                </a:solidFill>
              </a:endParaRPr>
            </a:p>
          </p:txBody>
        </p:sp>
        <p:sp>
          <p:nvSpPr>
            <p:cNvPr id="58" name="矩形 57"/>
            <p:cNvSpPr/>
            <p:nvPr/>
          </p:nvSpPr>
          <p:spPr>
            <a:xfrm>
              <a:off x="22227026" y="8633691"/>
              <a:ext cx="790621" cy="42247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smtClean="0">
                  <a:solidFill>
                    <a:schemeClr val="tx1">
                      <a:lumMod val="85000"/>
                      <a:lumOff val="15000"/>
                    </a:schemeClr>
                  </a:solidFill>
                </a:rPr>
                <a:t>产业园区电子</a:t>
              </a:r>
              <a:r>
                <a:rPr lang="zh-CN" altLang="en-US" sz="1195" b="1" dirty="0">
                  <a:solidFill>
                    <a:schemeClr val="tx1">
                      <a:lumMod val="85000"/>
                      <a:lumOff val="15000"/>
                    </a:schemeClr>
                  </a:solidFill>
                </a:rPr>
                <a:t>支付</a:t>
              </a:r>
              <a:endParaRPr lang="zh-CN" altLang="en-US" sz="1195" b="1" dirty="0">
                <a:solidFill>
                  <a:schemeClr val="tx1">
                    <a:lumMod val="85000"/>
                    <a:lumOff val="15000"/>
                  </a:schemeClr>
                </a:solidFill>
              </a:endParaRPr>
            </a:p>
          </p:txBody>
        </p:sp>
        <p:sp>
          <p:nvSpPr>
            <p:cNvPr id="59" name="矩形 58"/>
            <p:cNvSpPr/>
            <p:nvPr/>
          </p:nvSpPr>
          <p:spPr>
            <a:xfrm>
              <a:off x="4591735" y="8736733"/>
              <a:ext cx="790621" cy="22118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企业档案</a:t>
              </a:r>
              <a:endParaRPr lang="zh-CN" altLang="en-US" sz="1195" b="1" dirty="0">
                <a:solidFill>
                  <a:schemeClr val="tx1">
                    <a:lumMod val="85000"/>
                    <a:lumOff val="15000"/>
                  </a:schemeClr>
                </a:solidFill>
              </a:endParaRPr>
            </a:p>
          </p:txBody>
        </p:sp>
        <p:sp>
          <p:nvSpPr>
            <p:cNvPr id="60" name="矩形 59"/>
            <p:cNvSpPr/>
            <p:nvPr/>
          </p:nvSpPr>
          <p:spPr>
            <a:xfrm>
              <a:off x="5561800" y="8731404"/>
              <a:ext cx="790621" cy="22438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产业分析</a:t>
              </a:r>
              <a:endParaRPr lang="zh-CN" altLang="en-US" sz="1195" b="1" dirty="0">
                <a:solidFill>
                  <a:schemeClr val="tx1">
                    <a:lumMod val="85000"/>
                    <a:lumOff val="15000"/>
                  </a:schemeClr>
                </a:solidFill>
              </a:endParaRPr>
            </a:p>
          </p:txBody>
        </p:sp>
        <p:sp>
          <p:nvSpPr>
            <p:cNvPr id="61" name="矩形 60"/>
            <p:cNvSpPr/>
            <p:nvPr/>
          </p:nvSpPr>
          <p:spPr>
            <a:xfrm>
              <a:off x="6505215" y="8742064"/>
              <a:ext cx="792398" cy="22633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95" b="1" dirty="0">
                  <a:solidFill>
                    <a:schemeClr val="tx1">
                      <a:lumMod val="85000"/>
                      <a:lumOff val="15000"/>
                    </a:schemeClr>
                  </a:solidFill>
                </a:rPr>
                <a:t>企业孵化</a:t>
              </a:r>
              <a:endParaRPr lang="zh-CN" altLang="en-US" sz="1195" b="1" dirty="0">
                <a:solidFill>
                  <a:schemeClr val="tx1">
                    <a:lumMod val="85000"/>
                    <a:lumOff val="15000"/>
                  </a:schemeClr>
                </a:solidFill>
              </a:endParaRPr>
            </a:p>
          </p:txBody>
        </p:sp>
        <p:sp>
          <p:nvSpPr>
            <p:cNvPr id="62" name="矩形 61"/>
            <p:cNvSpPr/>
            <p:nvPr/>
          </p:nvSpPr>
          <p:spPr>
            <a:xfrm>
              <a:off x="914013" y="11087156"/>
              <a:ext cx="792398" cy="22438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安全生产</a:t>
              </a:r>
              <a:endParaRPr lang="zh-CN" altLang="en-US" sz="1195" b="1" dirty="0">
                <a:solidFill>
                  <a:schemeClr val="tx1">
                    <a:lumMod val="85000"/>
                    <a:lumOff val="15000"/>
                  </a:schemeClr>
                </a:solidFill>
              </a:endParaRPr>
            </a:p>
          </p:txBody>
        </p:sp>
        <p:sp>
          <p:nvSpPr>
            <p:cNvPr id="63" name="矩形 62"/>
            <p:cNvSpPr/>
            <p:nvPr/>
          </p:nvSpPr>
          <p:spPr>
            <a:xfrm>
              <a:off x="1744610" y="8733180"/>
              <a:ext cx="790622" cy="22118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smtClean="0">
                  <a:solidFill>
                    <a:schemeClr val="tx1">
                      <a:lumMod val="85000"/>
                      <a:lumOff val="15000"/>
                    </a:schemeClr>
                  </a:solidFill>
                </a:rPr>
                <a:t>政务办公</a:t>
              </a:r>
              <a:endParaRPr lang="zh-CN" altLang="en-US" sz="1195" b="1" dirty="0">
                <a:solidFill>
                  <a:schemeClr val="tx1">
                    <a:lumMod val="85000"/>
                    <a:lumOff val="15000"/>
                  </a:schemeClr>
                </a:solidFill>
              </a:endParaRPr>
            </a:p>
          </p:txBody>
        </p:sp>
        <p:sp>
          <p:nvSpPr>
            <p:cNvPr id="64" name="矩形 63"/>
            <p:cNvSpPr/>
            <p:nvPr/>
          </p:nvSpPr>
          <p:spPr>
            <a:xfrm>
              <a:off x="1744610" y="11085378"/>
              <a:ext cx="792398" cy="2245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smtClean="0">
                  <a:solidFill>
                    <a:schemeClr val="tx1">
                      <a:lumMod val="85000"/>
                      <a:lumOff val="15000"/>
                    </a:schemeClr>
                  </a:solidFill>
                </a:rPr>
                <a:t>安环一体</a:t>
              </a:r>
              <a:endParaRPr lang="zh-CN" altLang="en-US" sz="1195" b="1" dirty="0">
                <a:solidFill>
                  <a:schemeClr val="tx1">
                    <a:lumMod val="85000"/>
                    <a:lumOff val="15000"/>
                  </a:schemeClr>
                </a:solidFill>
              </a:endParaRPr>
            </a:p>
          </p:txBody>
        </p:sp>
        <p:sp>
          <p:nvSpPr>
            <p:cNvPr id="65" name="矩形 64"/>
            <p:cNvSpPr/>
            <p:nvPr/>
          </p:nvSpPr>
          <p:spPr>
            <a:xfrm>
              <a:off x="3547049" y="11119134"/>
              <a:ext cx="790622" cy="22598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服务中心</a:t>
              </a:r>
              <a:endParaRPr lang="zh-CN" altLang="en-US" sz="1195" b="1" dirty="0">
                <a:solidFill>
                  <a:schemeClr val="tx1">
                    <a:lumMod val="85000"/>
                    <a:lumOff val="15000"/>
                  </a:schemeClr>
                </a:solidFill>
              </a:endParaRPr>
            </a:p>
          </p:txBody>
        </p:sp>
        <p:sp>
          <p:nvSpPr>
            <p:cNvPr id="66" name="矩形 65"/>
            <p:cNvSpPr/>
            <p:nvPr/>
          </p:nvSpPr>
          <p:spPr>
            <a:xfrm>
              <a:off x="4579298" y="11103144"/>
              <a:ext cx="790622" cy="22598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a:solidFill>
                    <a:schemeClr val="tx1">
                      <a:lumMod val="85000"/>
                      <a:lumOff val="15000"/>
                    </a:schemeClr>
                  </a:solidFill>
                </a:rPr>
                <a:t>大</a:t>
              </a:r>
              <a:r>
                <a:rPr lang="zh-CN" altLang="en-US" sz="1195" b="1" smtClean="0">
                  <a:solidFill>
                    <a:schemeClr val="tx1">
                      <a:lumMod val="85000"/>
                      <a:lumOff val="15000"/>
                    </a:schemeClr>
                  </a:solidFill>
                </a:rPr>
                <a:t>数据</a:t>
              </a:r>
              <a:endParaRPr lang="zh-CN" altLang="en-US" sz="1195" b="1" dirty="0">
                <a:solidFill>
                  <a:schemeClr val="tx1">
                    <a:lumMod val="85000"/>
                    <a:lumOff val="15000"/>
                  </a:schemeClr>
                </a:solidFill>
              </a:endParaRPr>
            </a:p>
          </p:txBody>
        </p:sp>
        <p:sp>
          <p:nvSpPr>
            <p:cNvPr id="68" name="矩形 67"/>
            <p:cNvSpPr/>
            <p:nvPr/>
          </p:nvSpPr>
          <p:spPr>
            <a:xfrm>
              <a:off x="14120050" y="8676329"/>
              <a:ext cx="790622" cy="23841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增值服务</a:t>
              </a:r>
              <a:endParaRPr lang="zh-CN" altLang="en-US" sz="1195" b="1" dirty="0">
                <a:solidFill>
                  <a:schemeClr val="tx1">
                    <a:lumMod val="85000"/>
                    <a:lumOff val="15000"/>
                  </a:schemeClr>
                </a:solidFill>
              </a:endParaRPr>
            </a:p>
          </p:txBody>
        </p:sp>
        <p:sp>
          <p:nvSpPr>
            <p:cNvPr id="69" name="矩形 68"/>
            <p:cNvSpPr/>
            <p:nvPr/>
          </p:nvSpPr>
          <p:spPr>
            <a:xfrm>
              <a:off x="10977110" y="7700985"/>
              <a:ext cx="2622375" cy="618252"/>
            </a:xfrm>
            <a:prstGeom prst="rect">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95" b="1" dirty="0">
                  <a:solidFill>
                    <a:schemeClr val="tx1">
                      <a:lumMod val="85000"/>
                      <a:lumOff val="15000"/>
                    </a:schemeClr>
                  </a:solidFill>
                </a:rPr>
                <a:t>P2B</a:t>
              </a:r>
              <a:r>
                <a:rPr lang="zh-CN" altLang="en-US" sz="1195" b="1" dirty="0">
                  <a:solidFill>
                    <a:schemeClr val="tx1">
                      <a:lumMod val="85000"/>
                      <a:lumOff val="15000"/>
                    </a:schemeClr>
                  </a:solidFill>
                </a:rPr>
                <a:t>／</a:t>
              </a:r>
              <a:r>
                <a:rPr lang="en-US" altLang="zh-CN" sz="1195" b="1" dirty="0">
                  <a:solidFill>
                    <a:schemeClr val="tx1">
                      <a:lumMod val="85000"/>
                      <a:lumOff val="15000"/>
                    </a:schemeClr>
                  </a:solidFill>
                </a:rPr>
                <a:t>B2B</a:t>
              </a:r>
              <a:endParaRPr lang="zh-CN" altLang="en-US" sz="1195" b="1" dirty="0">
                <a:solidFill>
                  <a:schemeClr val="tx1">
                    <a:lumMod val="85000"/>
                    <a:lumOff val="15000"/>
                  </a:schemeClr>
                </a:solidFill>
              </a:endParaRPr>
            </a:p>
          </p:txBody>
        </p:sp>
        <p:sp>
          <p:nvSpPr>
            <p:cNvPr id="67" name="矩形 66"/>
            <p:cNvSpPr/>
            <p:nvPr/>
          </p:nvSpPr>
          <p:spPr>
            <a:xfrm>
              <a:off x="19263530" y="7686772"/>
              <a:ext cx="1865510" cy="632464"/>
            </a:xfrm>
            <a:prstGeom prst="rect">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95" b="1" dirty="0">
                  <a:solidFill>
                    <a:schemeClr val="tx1">
                      <a:lumMod val="85000"/>
                      <a:lumOff val="15000"/>
                    </a:schemeClr>
                  </a:solidFill>
                </a:rPr>
                <a:t>P2C</a:t>
              </a:r>
              <a:endParaRPr lang="zh-CN" altLang="en-US" sz="1195" b="1" dirty="0">
                <a:solidFill>
                  <a:schemeClr val="tx1">
                    <a:lumMod val="85000"/>
                    <a:lumOff val="15000"/>
                  </a:schemeClr>
                </a:solidFill>
              </a:endParaRPr>
            </a:p>
          </p:txBody>
        </p:sp>
        <p:sp>
          <p:nvSpPr>
            <p:cNvPr id="70" name="矩形 69"/>
            <p:cNvSpPr/>
            <p:nvPr/>
          </p:nvSpPr>
          <p:spPr>
            <a:xfrm>
              <a:off x="9983947" y="11152889"/>
              <a:ext cx="792398" cy="23859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招商推广</a:t>
              </a:r>
              <a:endParaRPr lang="zh-CN" altLang="en-US" sz="1195" b="1" dirty="0">
                <a:solidFill>
                  <a:schemeClr val="tx1">
                    <a:lumMod val="85000"/>
                    <a:lumOff val="15000"/>
                  </a:schemeClr>
                </a:solidFill>
              </a:endParaRPr>
            </a:p>
          </p:txBody>
        </p:sp>
        <p:sp>
          <p:nvSpPr>
            <p:cNvPr id="71" name="矩形 70"/>
            <p:cNvSpPr/>
            <p:nvPr/>
          </p:nvSpPr>
          <p:spPr>
            <a:xfrm>
              <a:off x="11042847" y="11152889"/>
              <a:ext cx="790622" cy="238773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rgbClr val="C00000"/>
                  </a:solidFill>
                </a:rPr>
                <a:t>金融服务</a:t>
              </a:r>
              <a:endParaRPr lang="zh-CN" altLang="en-US" sz="1195" b="1" dirty="0">
                <a:solidFill>
                  <a:srgbClr val="C00000"/>
                </a:solidFill>
              </a:endParaRPr>
            </a:p>
          </p:txBody>
        </p:sp>
        <p:sp>
          <p:nvSpPr>
            <p:cNvPr id="72" name="矩形 71"/>
            <p:cNvSpPr/>
            <p:nvPr/>
          </p:nvSpPr>
          <p:spPr>
            <a:xfrm>
              <a:off x="12053776" y="11124463"/>
              <a:ext cx="792398" cy="238595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rgbClr val="C00000"/>
                  </a:solidFill>
                </a:rPr>
                <a:t>工业服务</a:t>
              </a:r>
              <a:endParaRPr lang="zh-CN" altLang="en-US" sz="1195" b="1" dirty="0">
                <a:solidFill>
                  <a:srgbClr val="C00000"/>
                </a:solidFill>
              </a:endParaRPr>
            </a:p>
          </p:txBody>
        </p:sp>
        <p:sp>
          <p:nvSpPr>
            <p:cNvPr id="73" name="矩形 72"/>
            <p:cNvSpPr/>
            <p:nvPr/>
          </p:nvSpPr>
          <p:spPr>
            <a:xfrm>
              <a:off x="13107345" y="11133347"/>
              <a:ext cx="792398" cy="23859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技术服务</a:t>
              </a:r>
              <a:endParaRPr lang="zh-CN" altLang="en-US" sz="1195" b="1" dirty="0">
                <a:solidFill>
                  <a:schemeClr val="tx1">
                    <a:lumMod val="85000"/>
                    <a:lumOff val="15000"/>
                  </a:schemeClr>
                </a:solidFill>
              </a:endParaRPr>
            </a:p>
          </p:txBody>
        </p:sp>
        <p:sp>
          <p:nvSpPr>
            <p:cNvPr id="74" name="矩形 73"/>
            <p:cNvSpPr/>
            <p:nvPr/>
          </p:nvSpPr>
          <p:spPr>
            <a:xfrm>
              <a:off x="14120050" y="11163548"/>
              <a:ext cx="790622" cy="23841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a:solidFill>
                    <a:schemeClr val="tx1">
                      <a:lumMod val="85000"/>
                      <a:lumOff val="15000"/>
                    </a:schemeClr>
                  </a:solidFill>
                </a:rPr>
                <a:t>政务服务</a:t>
              </a:r>
              <a:endParaRPr lang="zh-CN" altLang="en-US" sz="1195" b="1" dirty="0">
                <a:solidFill>
                  <a:schemeClr val="tx1">
                    <a:lumMod val="85000"/>
                    <a:lumOff val="15000"/>
                  </a:schemeClr>
                </a:solidFill>
              </a:endParaRPr>
            </a:p>
          </p:txBody>
        </p:sp>
      </p:grpSp>
      <p:sp>
        <p:nvSpPr>
          <p:cNvPr id="49154" name="Text Placeholder 3"/>
          <p:cNvSpPr txBox="1"/>
          <p:nvPr/>
        </p:nvSpPr>
        <p:spPr bwMode="auto">
          <a:xfrm>
            <a:off x="468515" y="80981"/>
            <a:ext cx="3286749" cy="46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a:solidFill>
                  <a:srgbClr val="595959"/>
                </a:solidFill>
                <a:latin typeface="微软雅黑" panose="020B0503020204020204" pitchFamily="34" charset="-122"/>
              </a:rPr>
              <a:t>三大体系架构图</a:t>
            </a:r>
            <a:endParaRPr lang="zh-CN" altLang="en-US" sz="2475">
              <a:solidFill>
                <a:srgbClr val="595959"/>
              </a:solidFill>
              <a:latin typeface="微软雅黑" panose="020B0503020204020204" pitchFamily="34" charset="-122"/>
            </a:endParaRPr>
          </a:p>
        </p:txBody>
      </p:sp>
      <p:grpSp>
        <p:nvGrpSpPr>
          <p:cNvPr id="49155" name="组合 20"/>
          <p:cNvGrpSpPr/>
          <p:nvPr/>
        </p:nvGrpSpPr>
        <p:grpSpPr bwMode="auto">
          <a:xfrm>
            <a:off x="596" y="114914"/>
            <a:ext cx="521498" cy="379813"/>
            <a:chOff x="0" y="0"/>
            <a:chExt cx="694944" cy="624651"/>
          </a:xfrm>
        </p:grpSpPr>
        <p:sp>
          <p:nvSpPr>
            <p:cNvPr id="77"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78"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75" name="矩形 74"/>
          <p:cNvSpPr/>
          <p:nvPr/>
        </p:nvSpPr>
        <p:spPr bwMode="auto">
          <a:xfrm>
            <a:off x="2511943" y="4201174"/>
            <a:ext cx="264917" cy="80010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smtClean="0">
                <a:solidFill>
                  <a:srgbClr val="C00000"/>
                </a:solidFill>
              </a:rPr>
              <a:t>智能硬件</a:t>
            </a:r>
            <a:endParaRPr lang="zh-CN" altLang="en-US" sz="1195" b="1" dirty="0">
              <a:solidFill>
                <a:srgbClr val="C00000"/>
              </a:solidFill>
            </a:endParaRPr>
          </a:p>
        </p:txBody>
      </p:sp>
      <p:sp>
        <p:nvSpPr>
          <p:cNvPr id="76" name="矩形 75"/>
          <p:cNvSpPr/>
          <p:nvPr/>
        </p:nvSpPr>
        <p:spPr bwMode="auto">
          <a:xfrm>
            <a:off x="2179161" y="4190458"/>
            <a:ext cx="264917" cy="80010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smtClean="0">
                <a:solidFill>
                  <a:srgbClr val="C00000"/>
                </a:solidFill>
              </a:rPr>
              <a:t>业务系统</a:t>
            </a:r>
            <a:endParaRPr lang="zh-CN" altLang="en-US" sz="1195" b="1" dirty="0">
              <a:solidFill>
                <a:srgbClr val="C00000"/>
              </a:solidFill>
            </a:endParaRPr>
          </a:p>
        </p:txBody>
      </p:sp>
      <p:sp>
        <p:nvSpPr>
          <p:cNvPr id="79" name="矩形 78"/>
          <p:cNvSpPr/>
          <p:nvPr/>
        </p:nvSpPr>
        <p:spPr bwMode="auto">
          <a:xfrm>
            <a:off x="1199565" y="4217248"/>
            <a:ext cx="264917" cy="757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95" b="1" dirty="0" smtClean="0">
                <a:solidFill>
                  <a:schemeClr val="tx1">
                    <a:lumMod val="85000"/>
                    <a:lumOff val="15000"/>
                  </a:schemeClr>
                </a:solidFill>
              </a:rPr>
              <a:t>资产管理</a:t>
            </a:r>
            <a:endParaRPr lang="zh-CN" altLang="en-US" sz="1195" b="1" dirty="0">
              <a:solidFill>
                <a:schemeClr val="tx1">
                  <a:lumMod val="85000"/>
                  <a:lumOff val="15000"/>
                </a:schemeClr>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Placeholder 3"/>
          <p:cNvSpPr>
            <a:spLocks noGrp="1"/>
          </p:cNvSpPr>
          <p:nvPr>
            <p:ph type="body" sz="quarter" idx="4294967295"/>
          </p:nvPr>
        </p:nvSpPr>
        <p:spPr>
          <a:xfrm>
            <a:off x="642974" y="124039"/>
            <a:ext cx="7060818" cy="489934"/>
          </a:xfrm>
        </p:spPr>
        <p:txBody>
          <a:bodyPr/>
          <a:lstStyle/>
          <a:p>
            <a:pPr marL="0" indent="0">
              <a:lnSpc>
                <a:spcPct val="90000"/>
              </a:lnSpc>
              <a:spcBef>
                <a:spcPct val="0"/>
              </a:spcBef>
            </a:pPr>
            <a:r>
              <a:rPr lang="zh-CN" altLang="en-US" sz="2475" b="1" dirty="0">
                <a:solidFill>
                  <a:srgbClr val="C00000"/>
                </a:solidFill>
                <a:latin typeface="微软雅黑" panose="020B0503020204020204" pitchFamily="34" charset="-122"/>
                <a:cs typeface="Raleway Light" charset="0"/>
              </a:rPr>
              <a:t>体系一</a:t>
            </a:r>
            <a:r>
              <a:rPr lang="zh-CN" altLang="en-US" sz="2475" b="1" dirty="0" smtClean="0">
                <a:solidFill>
                  <a:srgbClr val="C00000"/>
                </a:solidFill>
                <a:latin typeface="微软雅黑" panose="020B0503020204020204" pitchFamily="34" charset="-122"/>
                <a:cs typeface="Raleway Light" charset="0"/>
              </a:rPr>
              <a:t>、</a:t>
            </a:r>
            <a:r>
              <a:rPr lang="zh-CN" altLang="en-US" sz="2475" dirty="0" smtClean="0">
                <a:solidFill>
                  <a:srgbClr val="595959"/>
                </a:solidFill>
                <a:latin typeface="微软雅黑" panose="020B0503020204020204" pitchFamily="34" charset="-122"/>
                <a:cs typeface="Raleway Light" charset="0"/>
              </a:rPr>
              <a:t>产业园区运营</a:t>
            </a:r>
            <a:r>
              <a:rPr lang="zh-CN" altLang="en-US" sz="2475" dirty="0">
                <a:solidFill>
                  <a:srgbClr val="595959"/>
                </a:solidFill>
                <a:latin typeface="微软雅黑" panose="020B0503020204020204" pitchFamily="34" charset="-122"/>
                <a:cs typeface="Raleway Light" charset="0"/>
              </a:rPr>
              <a:t>管理体系架构设计</a:t>
            </a:r>
            <a:endParaRPr lang="zh-CN" altLang="en-US" sz="2475" dirty="0">
              <a:solidFill>
                <a:srgbClr val="595959"/>
              </a:solidFill>
              <a:latin typeface="微软雅黑" panose="020B0503020204020204" pitchFamily="34" charset="-122"/>
              <a:cs typeface="Raleway Light" charset="0"/>
            </a:endParaRPr>
          </a:p>
        </p:txBody>
      </p:sp>
      <p:sp>
        <p:nvSpPr>
          <p:cNvPr id="51203" name="矩形 298"/>
          <p:cNvSpPr>
            <a:spLocks noChangeArrowheads="1"/>
          </p:cNvSpPr>
          <p:nvPr/>
        </p:nvSpPr>
        <p:spPr bwMode="auto">
          <a:xfrm>
            <a:off x="6099030" y="766191"/>
            <a:ext cx="247414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lang="zh-CN" altLang="en-US" sz="1500" b="1" dirty="0" smtClean="0">
                <a:solidFill>
                  <a:schemeClr val="bg1"/>
                </a:solidFill>
                <a:ea typeface="微软雅黑" panose="020B0503020204020204" pitchFamily="34" charset="-122"/>
                <a:cs typeface="Raleway Light" charset="0"/>
              </a:rPr>
              <a:t>产业园区运营</a:t>
            </a:r>
            <a:r>
              <a:rPr lang="zh-CN" altLang="en-US" sz="1500" b="1" dirty="0">
                <a:solidFill>
                  <a:schemeClr val="bg1"/>
                </a:solidFill>
                <a:ea typeface="微软雅黑" panose="020B0503020204020204" pitchFamily="34" charset="-122"/>
                <a:cs typeface="Raleway Light" charset="0"/>
              </a:rPr>
              <a:t>管理平台建设关键</a:t>
            </a:r>
            <a:endParaRPr lang="zh-CN" altLang="en-US" sz="1500" b="1" dirty="0">
              <a:solidFill>
                <a:schemeClr val="bg1"/>
              </a:solidFill>
              <a:ea typeface="微软雅黑" panose="020B0503020204020204" pitchFamily="34" charset="-122"/>
              <a:cs typeface="Raleway Light" charset="0"/>
            </a:endParaRPr>
          </a:p>
        </p:txBody>
      </p:sp>
      <p:sp>
        <p:nvSpPr>
          <p:cNvPr id="63" name="矩形 62"/>
          <p:cNvSpPr/>
          <p:nvPr/>
        </p:nvSpPr>
        <p:spPr>
          <a:xfrm>
            <a:off x="6109745" y="1043014"/>
            <a:ext cx="2463425" cy="3462963"/>
          </a:xfrm>
          <a:prstGeom prst="rect">
            <a:avLst/>
          </a:prstGeom>
          <a:solidFill>
            <a:schemeClr val="bg1">
              <a:lumMod val="95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sz="525"/>
          </a:p>
        </p:txBody>
      </p:sp>
      <p:sp>
        <p:nvSpPr>
          <p:cNvPr id="64" name="矩形 63"/>
          <p:cNvSpPr/>
          <p:nvPr/>
        </p:nvSpPr>
        <p:spPr>
          <a:xfrm>
            <a:off x="6109745" y="743569"/>
            <a:ext cx="2463425" cy="368502"/>
          </a:xfrm>
          <a:prstGeom prst="rect">
            <a:avLst/>
          </a:prstGeom>
          <a:solidFill>
            <a:srgbClr val="00B0F0">
              <a:alpha val="68000"/>
            </a:srgbClr>
          </a:solid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anchor="ctr"/>
          <a:lstStyle/>
          <a:p>
            <a:pPr eaLnBrk="1" hangingPunct="1">
              <a:defRPr/>
            </a:pPr>
            <a:endParaRPr lang="zh-CN" altLang="en-US" sz="525">
              <a:solidFill>
                <a:schemeClr val="bg1"/>
              </a:solidFill>
            </a:endParaRPr>
          </a:p>
        </p:txBody>
      </p:sp>
      <p:sp>
        <p:nvSpPr>
          <p:cNvPr id="51206" name="矩形 298"/>
          <p:cNvSpPr>
            <a:spLocks noChangeArrowheads="1"/>
          </p:cNvSpPr>
          <p:nvPr/>
        </p:nvSpPr>
        <p:spPr bwMode="auto">
          <a:xfrm>
            <a:off x="6099030" y="766191"/>
            <a:ext cx="2474140"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lang="zh-CN" altLang="en-US" sz="1500" b="1">
                <a:solidFill>
                  <a:schemeClr val="bg1"/>
                </a:solidFill>
                <a:ea typeface="微软雅黑" panose="020B0503020204020204" pitchFamily="34" charset="-122"/>
                <a:cs typeface="Raleway Light" charset="0"/>
              </a:rPr>
              <a:t>关键要素</a:t>
            </a:r>
            <a:endParaRPr lang="zh-CN" altLang="en-US" sz="1500" b="1">
              <a:solidFill>
                <a:schemeClr val="bg1"/>
              </a:solidFill>
              <a:ea typeface="微软雅黑" panose="020B0503020204020204" pitchFamily="34" charset="-122"/>
              <a:cs typeface="Raleway Light" charset="0"/>
            </a:endParaRPr>
          </a:p>
        </p:txBody>
      </p:sp>
      <p:sp>
        <p:nvSpPr>
          <p:cNvPr id="51207" name="矩形 65"/>
          <p:cNvSpPr>
            <a:spLocks noChangeArrowheads="1"/>
          </p:cNvSpPr>
          <p:nvPr/>
        </p:nvSpPr>
        <p:spPr bwMode="auto">
          <a:xfrm>
            <a:off x="6118080" y="2165465"/>
            <a:ext cx="2500929"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marL="571500" indent="-5715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buSzPct val="100000"/>
              <a:buFont typeface="Zapf Dingbats" panose="05020102010704020609" charset="0"/>
              <a:buChar char="✔"/>
            </a:pPr>
            <a:r>
              <a:rPr lang="zh-CN" altLang="en-US" sz="1200" b="1" dirty="0">
                <a:solidFill>
                  <a:srgbClr val="7F7F7F"/>
                </a:solidFill>
                <a:ea typeface="微软雅黑" panose="020B0503020204020204" pitchFamily="34" charset="-122"/>
              </a:rPr>
              <a:t>一体化管理能力</a:t>
            </a:r>
            <a:r>
              <a:rPr lang="zh-CN" altLang="en-US" sz="1200" dirty="0">
                <a:solidFill>
                  <a:srgbClr val="7F7F7F"/>
                </a:solidFill>
                <a:ea typeface="微软雅黑" panose="020B0503020204020204" pitchFamily="34" charset="-122"/>
              </a:rPr>
              <a:t>：基于统一业务处理中心，</a:t>
            </a:r>
            <a:r>
              <a:rPr lang="zh-CN" altLang="en-US" sz="1200" dirty="0" smtClean="0">
                <a:solidFill>
                  <a:srgbClr val="7F7F7F"/>
                </a:solidFill>
                <a:ea typeface="微软雅黑" panose="020B0503020204020204" pitchFamily="34" charset="-122"/>
              </a:rPr>
              <a:t>打通产业园区各</a:t>
            </a:r>
            <a:r>
              <a:rPr lang="zh-CN" altLang="en-US" sz="1200" dirty="0">
                <a:solidFill>
                  <a:srgbClr val="7F7F7F"/>
                </a:solidFill>
                <a:ea typeface="微软雅黑" panose="020B0503020204020204" pitchFamily="34" charset="-122"/>
              </a:rPr>
              <a:t>业务系统，</a:t>
            </a:r>
            <a:r>
              <a:rPr lang="zh-CN" altLang="en-US" sz="1200" b="1" dirty="0">
                <a:solidFill>
                  <a:srgbClr val="FF0000"/>
                </a:solidFill>
                <a:ea typeface="微软雅黑" panose="020B0503020204020204" pitchFamily="34" charset="-122"/>
              </a:rPr>
              <a:t>实现数据共享，</a:t>
            </a:r>
            <a:r>
              <a:rPr lang="zh-CN" altLang="en-US" sz="1200" b="1" dirty="0" smtClean="0">
                <a:solidFill>
                  <a:srgbClr val="FF0000"/>
                </a:solidFill>
                <a:ea typeface="微软雅黑" panose="020B0503020204020204" pitchFamily="34" charset="-122"/>
              </a:rPr>
              <a:t>解决产业园区信息</a:t>
            </a:r>
            <a:r>
              <a:rPr lang="zh-CN" altLang="en-US" sz="1200" b="1" dirty="0">
                <a:solidFill>
                  <a:srgbClr val="FF0000"/>
                </a:solidFill>
                <a:ea typeface="微软雅黑" panose="020B0503020204020204" pitchFamily="34" charset="-122"/>
              </a:rPr>
              <a:t>孤岛问题</a:t>
            </a:r>
            <a:r>
              <a:rPr lang="zh-CN" altLang="en-US" sz="1200" dirty="0">
                <a:solidFill>
                  <a:srgbClr val="7F7F7F"/>
                </a:solidFill>
                <a:ea typeface="微软雅黑" panose="020B0503020204020204" pitchFamily="34" charset="-122"/>
              </a:rPr>
              <a:t>。</a:t>
            </a:r>
            <a:endParaRPr lang="en-US" altLang="zh-CN" sz="1200" dirty="0">
              <a:solidFill>
                <a:srgbClr val="7F7F7F"/>
              </a:solidFill>
              <a:ea typeface="微软雅黑" panose="020B0503020204020204" pitchFamily="34" charset="-122"/>
            </a:endParaRPr>
          </a:p>
        </p:txBody>
      </p:sp>
      <p:sp>
        <p:nvSpPr>
          <p:cNvPr id="51208" name="矩形 66"/>
          <p:cNvSpPr>
            <a:spLocks noChangeArrowheads="1"/>
          </p:cNvSpPr>
          <p:nvPr/>
        </p:nvSpPr>
        <p:spPr bwMode="auto">
          <a:xfrm>
            <a:off x="6131415" y="1088577"/>
            <a:ext cx="247414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marL="571500" indent="-5715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buSzPct val="100000"/>
              <a:buFont typeface="Zapf Dingbats" panose="05020102010704020609" charset="0"/>
              <a:buChar char="✔"/>
            </a:pPr>
            <a:r>
              <a:rPr lang="zh-CN" altLang="en-US" sz="1200" b="1" dirty="0">
                <a:solidFill>
                  <a:srgbClr val="7F7F7F"/>
                </a:solidFill>
                <a:ea typeface="微软雅黑" panose="020B0503020204020204" pitchFamily="34" charset="-122"/>
                <a:sym typeface="微软雅黑" panose="020B0503020204020204" pitchFamily="34" charset="-122"/>
              </a:rPr>
              <a:t>可视化开发能力</a:t>
            </a:r>
            <a:r>
              <a:rPr lang="zh-CN" altLang="en-US" sz="1200" dirty="0">
                <a:solidFill>
                  <a:srgbClr val="7F7F7F"/>
                </a:solidFill>
                <a:ea typeface="微软雅黑" panose="020B0503020204020204" pitchFamily="34" charset="-122"/>
                <a:sym typeface="微软雅黑" panose="020B0503020204020204" pitchFamily="34" charset="-122"/>
              </a:rPr>
              <a:t>：</a:t>
            </a:r>
            <a:r>
              <a:rPr lang="zh-CN" altLang="en-US" sz="1200" b="1" dirty="0">
                <a:solidFill>
                  <a:srgbClr val="FF0000"/>
                </a:solidFill>
                <a:ea typeface="微软雅黑" panose="020B0503020204020204" pitchFamily="34" charset="-122"/>
                <a:sym typeface="微软雅黑" panose="020B0503020204020204" pitchFamily="34" charset="-122"/>
              </a:rPr>
              <a:t>能</a:t>
            </a:r>
            <a:r>
              <a:rPr lang="zh-CN" altLang="en-US" sz="1200" b="1" dirty="0" smtClean="0">
                <a:solidFill>
                  <a:srgbClr val="FF0000"/>
                </a:solidFill>
                <a:ea typeface="微软雅黑" panose="020B0503020204020204" pitchFamily="34" charset="-122"/>
                <a:sym typeface="微软雅黑" panose="020B0503020204020204" pitchFamily="34" charset="-122"/>
              </a:rPr>
              <a:t>伴随产业园区发展</a:t>
            </a:r>
            <a:r>
              <a:rPr lang="zh-CN" altLang="en-US" sz="1200" dirty="0">
                <a:solidFill>
                  <a:srgbClr val="7F7F7F"/>
                </a:solidFill>
                <a:ea typeface="微软雅黑" panose="020B0503020204020204" pitchFamily="34" charset="-122"/>
                <a:sym typeface="微软雅黑" panose="020B0503020204020204" pitchFamily="34" charset="-122"/>
              </a:rPr>
              <a:t>，</a:t>
            </a:r>
            <a:r>
              <a:rPr lang="zh-CN" altLang="en-US" sz="1200" dirty="0" smtClean="0">
                <a:solidFill>
                  <a:srgbClr val="7F7F7F"/>
                </a:solidFill>
                <a:ea typeface="微软雅黑" panose="020B0503020204020204" pitchFamily="34" charset="-122"/>
                <a:sym typeface="微软雅黑" panose="020B0503020204020204" pitchFamily="34" charset="-122"/>
              </a:rPr>
              <a:t>帮助产业园区快速</a:t>
            </a:r>
            <a:r>
              <a:rPr lang="zh-CN" altLang="en-US" sz="1200" dirty="0">
                <a:solidFill>
                  <a:srgbClr val="7F7F7F"/>
                </a:solidFill>
                <a:ea typeface="微软雅黑" panose="020B0503020204020204" pitchFamily="34" charset="-122"/>
                <a:sym typeface="微软雅黑" panose="020B0503020204020204" pitchFamily="34" charset="-122"/>
              </a:rPr>
              <a:t>构建未来所需业务管理系统。</a:t>
            </a:r>
            <a:endParaRPr lang="zh-CN" altLang="en-US" sz="1200" dirty="0">
              <a:solidFill>
                <a:srgbClr val="7F7F7F"/>
              </a:solidFill>
              <a:ea typeface="微软雅黑" panose="020B0503020204020204" pitchFamily="34" charset="-122"/>
              <a:sym typeface="微软雅黑" panose="020B0503020204020204" pitchFamily="34" charset="-122"/>
            </a:endParaRPr>
          </a:p>
        </p:txBody>
      </p:sp>
      <p:sp>
        <p:nvSpPr>
          <p:cNvPr id="51209" name="矩形 67"/>
          <p:cNvSpPr>
            <a:spLocks noChangeArrowheads="1"/>
          </p:cNvSpPr>
          <p:nvPr/>
        </p:nvSpPr>
        <p:spPr bwMode="auto">
          <a:xfrm>
            <a:off x="6118874" y="3487466"/>
            <a:ext cx="245449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marL="571500" indent="-5715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buSzPct val="100000"/>
              <a:buFont typeface="Zapf Dingbats" panose="05020102010704020609" charset="0"/>
              <a:buChar char="✔"/>
            </a:pPr>
            <a:r>
              <a:rPr lang="zh-CN" altLang="en-US" sz="1200" b="1" dirty="0">
                <a:solidFill>
                  <a:srgbClr val="7F7F7F"/>
                </a:solidFill>
                <a:ea typeface="微软雅黑" panose="020B0503020204020204" pitchFamily="34" charset="-122"/>
              </a:rPr>
              <a:t>无缝整合能力</a:t>
            </a:r>
            <a:r>
              <a:rPr lang="zh-CN" altLang="en-US" sz="1200" dirty="0">
                <a:solidFill>
                  <a:srgbClr val="7F7F7F"/>
                </a:solidFill>
                <a:ea typeface="微软雅黑" panose="020B0503020204020204" pitchFamily="34" charset="-122"/>
              </a:rPr>
              <a:t>：拥有成熟的集成机制和标准化接口，</a:t>
            </a:r>
            <a:r>
              <a:rPr lang="zh-CN" altLang="en-US" sz="1200" dirty="0" smtClean="0">
                <a:solidFill>
                  <a:srgbClr val="7F7F7F"/>
                </a:solidFill>
                <a:ea typeface="微软雅黑" panose="020B0503020204020204" pitchFamily="34" charset="-122"/>
              </a:rPr>
              <a:t>确保产业园区所</a:t>
            </a:r>
            <a:r>
              <a:rPr lang="zh-CN" altLang="en-US" sz="1200" dirty="0">
                <a:solidFill>
                  <a:srgbClr val="7F7F7F"/>
                </a:solidFill>
                <a:ea typeface="微软雅黑" panose="020B0503020204020204" pitchFamily="34" charset="-122"/>
              </a:rPr>
              <a:t>引入的</a:t>
            </a:r>
            <a:r>
              <a:rPr lang="zh-CN" altLang="en-US" sz="1200" b="1" dirty="0">
                <a:solidFill>
                  <a:srgbClr val="FF0000"/>
                </a:solidFill>
                <a:ea typeface="微软雅黑" panose="020B0503020204020204" pitchFamily="34" charset="-122"/>
              </a:rPr>
              <a:t>第三平台数据能入</a:t>
            </a:r>
            <a:r>
              <a:rPr lang="zh-CN" altLang="en-US" sz="1200" b="1" dirty="0" smtClean="0">
                <a:solidFill>
                  <a:srgbClr val="FF0000"/>
                </a:solidFill>
                <a:ea typeface="微软雅黑" panose="020B0503020204020204" pitchFamily="34" charset="-122"/>
              </a:rPr>
              <a:t>到产业园区大</a:t>
            </a:r>
            <a:r>
              <a:rPr lang="zh-CN" altLang="en-US" sz="1200" b="1" dirty="0">
                <a:solidFill>
                  <a:srgbClr val="FF0000"/>
                </a:solidFill>
                <a:ea typeface="微软雅黑" panose="020B0503020204020204" pitchFamily="34" charset="-122"/>
              </a:rPr>
              <a:t>数据平台</a:t>
            </a:r>
            <a:r>
              <a:rPr lang="zh-CN" altLang="en-US" sz="1200" dirty="0">
                <a:solidFill>
                  <a:srgbClr val="7F7F7F"/>
                </a:solidFill>
                <a:ea typeface="微软雅黑" panose="020B0503020204020204" pitchFamily="34" charset="-122"/>
              </a:rPr>
              <a:t>。</a:t>
            </a:r>
            <a:endParaRPr lang="zh-CN" altLang="en-US" sz="1200" dirty="0">
              <a:solidFill>
                <a:srgbClr val="7F7F7F"/>
              </a:solidFill>
              <a:ea typeface="微软雅黑" panose="020B0503020204020204" pitchFamily="34" charset="-122"/>
            </a:endParaRPr>
          </a:p>
        </p:txBody>
      </p:sp>
      <p:grpSp>
        <p:nvGrpSpPr>
          <p:cNvPr id="51213" name="组合 20"/>
          <p:cNvGrpSpPr/>
          <p:nvPr/>
        </p:nvGrpSpPr>
        <p:grpSpPr bwMode="auto">
          <a:xfrm>
            <a:off x="596" y="114914"/>
            <a:ext cx="521498" cy="379813"/>
            <a:chOff x="0" y="0"/>
            <a:chExt cx="694944" cy="624651"/>
          </a:xfrm>
        </p:grpSpPr>
        <p:sp>
          <p:nvSpPr>
            <p:cNvPr id="72"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7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pic>
        <p:nvPicPr>
          <p:cNvPr id="143" name="图片 1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0958" y="2358805"/>
            <a:ext cx="1425936" cy="14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4" name="组合 1"/>
          <p:cNvGrpSpPr/>
          <p:nvPr/>
        </p:nvGrpSpPr>
        <p:grpSpPr bwMode="auto">
          <a:xfrm>
            <a:off x="498170" y="971385"/>
            <a:ext cx="5372439" cy="3686040"/>
            <a:chOff x="396089" y="1933337"/>
            <a:chExt cx="14077348" cy="9148755"/>
          </a:xfrm>
        </p:grpSpPr>
        <p:sp>
          <p:nvSpPr>
            <p:cNvPr id="145" name="Rounded Rectangle 4"/>
            <p:cNvSpPr>
              <a:spLocks noChangeArrowheads="1"/>
            </p:cNvSpPr>
            <p:nvPr/>
          </p:nvSpPr>
          <p:spPr bwMode="auto">
            <a:xfrm>
              <a:off x="396089" y="1933337"/>
              <a:ext cx="3642512" cy="1600128"/>
            </a:xfrm>
            <a:prstGeom prst="roundRect">
              <a:avLst>
                <a:gd name="adj" fmla="val 10134"/>
              </a:avLst>
            </a:pr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2510790" eaLnBrk="1" fontAlgn="auto" hangingPunct="1">
                <a:spcBef>
                  <a:spcPts val="0"/>
                </a:spcBef>
                <a:spcAft>
                  <a:spcPts val="0"/>
                </a:spcAft>
                <a:defRPr/>
              </a:pPr>
              <a:endParaRPr lang="en-US" altLang="zh-CN" sz="1450"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sp>
          <p:nvSpPr>
            <p:cNvPr id="146" name="Rounded Rectangle 91"/>
            <p:cNvSpPr>
              <a:spLocks noChangeArrowheads="1"/>
            </p:cNvSpPr>
            <p:nvPr/>
          </p:nvSpPr>
          <p:spPr bwMode="auto">
            <a:xfrm>
              <a:off x="396089" y="3805711"/>
              <a:ext cx="3636648" cy="1600128"/>
            </a:xfrm>
            <a:prstGeom prst="roundRect">
              <a:avLst>
                <a:gd name="adj" fmla="val 10134"/>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2510790" eaLnBrk="1" fontAlgn="auto" hangingPunct="1">
                <a:spcBef>
                  <a:spcPts val="0"/>
                </a:spcBef>
                <a:spcAft>
                  <a:spcPts val="0"/>
                </a:spcAft>
                <a:defRPr/>
              </a:pPr>
              <a:endParaRPr lang="en-US" altLang="zh-CN" sz="1450"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sp>
          <p:nvSpPr>
            <p:cNvPr id="147" name="Rounded Rectangle 94"/>
            <p:cNvSpPr>
              <a:spLocks noChangeArrowheads="1"/>
            </p:cNvSpPr>
            <p:nvPr/>
          </p:nvSpPr>
          <p:spPr bwMode="auto">
            <a:xfrm>
              <a:off x="396089" y="7522674"/>
              <a:ext cx="3642512" cy="1594574"/>
            </a:xfrm>
            <a:prstGeom prst="roundRect">
              <a:avLst>
                <a:gd name="adj" fmla="val 10134"/>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2510790" eaLnBrk="1" fontAlgn="auto" hangingPunct="1">
                <a:spcBef>
                  <a:spcPts val="0"/>
                </a:spcBef>
                <a:spcAft>
                  <a:spcPts val="0"/>
                </a:spcAft>
                <a:defRPr/>
              </a:pPr>
              <a:endParaRPr lang="en-US" altLang="zh-CN" sz="1450"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cxnSp>
          <p:nvCxnSpPr>
            <p:cNvPr id="148" name="Elbow Connector 106"/>
            <p:cNvCxnSpPr>
              <a:cxnSpLocks noChangeShapeType="1"/>
            </p:cNvCxnSpPr>
            <p:nvPr/>
          </p:nvCxnSpPr>
          <p:spPr bwMode="auto">
            <a:xfrm>
              <a:off x="4149247" y="2754175"/>
              <a:ext cx="1744342" cy="1273225"/>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49" name="Elbow Connector 107"/>
            <p:cNvCxnSpPr>
              <a:cxnSpLocks noChangeShapeType="1"/>
            </p:cNvCxnSpPr>
            <p:nvPr/>
          </p:nvCxnSpPr>
          <p:spPr bwMode="auto">
            <a:xfrm flipV="1">
              <a:off x="4149247" y="7170240"/>
              <a:ext cx="1744342" cy="1273225"/>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0" name="Straight Connector 109"/>
            <p:cNvCxnSpPr>
              <a:cxnSpLocks noChangeShapeType="1"/>
            </p:cNvCxnSpPr>
            <p:nvPr/>
          </p:nvCxnSpPr>
          <p:spPr bwMode="auto">
            <a:xfrm>
              <a:off x="4129489" y="4692387"/>
              <a:ext cx="1744342" cy="4360"/>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sp>
          <p:nvSpPr>
            <p:cNvPr id="151" name="Freeform 228"/>
            <p:cNvSpPr/>
            <p:nvPr/>
          </p:nvSpPr>
          <p:spPr bwMode="auto">
            <a:xfrm>
              <a:off x="648306" y="2355593"/>
              <a:ext cx="785985" cy="755616"/>
            </a:xfrm>
            <a:custGeom>
              <a:avLst/>
              <a:gdLst>
                <a:gd name="T0" fmla="*/ 2147483647 w 68"/>
                <a:gd name="T1" fmla="*/ 2147483647 h 68"/>
                <a:gd name="T2" fmla="*/ 2147483647 w 68"/>
                <a:gd name="T3" fmla="*/ 2147483647 h 68"/>
                <a:gd name="T4" fmla="*/ 2147483647 w 68"/>
                <a:gd name="T5" fmla="*/ 2147483647 h 68"/>
                <a:gd name="T6" fmla="*/ 2147483647 w 68"/>
                <a:gd name="T7" fmla="*/ 2147483647 h 68"/>
                <a:gd name="T8" fmla="*/ 2147483647 w 68"/>
                <a:gd name="T9" fmla="*/ 2147483647 h 68"/>
                <a:gd name="T10" fmla="*/ 2147483647 w 68"/>
                <a:gd name="T11" fmla="*/ 2147483647 h 68"/>
                <a:gd name="T12" fmla="*/ 2147483647 w 68"/>
                <a:gd name="T13" fmla="*/ 2147483647 h 68"/>
                <a:gd name="T14" fmla="*/ 2147483647 w 68"/>
                <a:gd name="T15" fmla="*/ 2147483647 h 68"/>
                <a:gd name="T16" fmla="*/ 2147483647 w 68"/>
                <a:gd name="T17" fmla="*/ 2147483647 h 68"/>
                <a:gd name="T18" fmla="*/ 2147483647 w 68"/>
                <a:gd name="T19" fmla="*/ 2147483647 h 68"/>
                <a:gd name="T20" fmla="*/ 2147483647 w 68"/>
                <a:gd name="T21" fmla="*/ 2147483647 h 68"/>
                <a:gd name="T22" fmla="*/ 2147483647 w 68"/>
                <a:gd name="T23" fmla="*/ 2147483647 h 68"/>
                <a:gd name="T24" fmla="*/ 2147483647 w 68"/>
                <a:gd name="T25" fmla="*/ 2147483647 h 68"/>
                <a:gd name="T26" fmla="*/ 2147483647 w 68"/>
                <a:gd name="T27" fmla="*/ 2147483647 h 68"/>
                <a:gd name="T28" fmla="*/ 0 w 68"/>
                <a:gd name="T29" fmla="*/ 2147483647 h 68"/>
                <a:gd name="T30" fmla="*/ 2147483647 w 68"/>
                <a:gd name="T31" fmla="*/ 2147483647 h 68"/>
                <a:gd name="T32" fmla="*/ 2147483647 w 68"/>
                <a:gd name="T33" fmla="*/ 0 h 68"/>
                <a:gd name="T34" fmla="*/ 2147483647 w 68"/>
                <a:gd name="T35" fmla="*/ 0 h 68"/>
                <a:gd name="T36" fmla="*/ 2147483647 w 68"/>
                <a:gd name="T37" fmla="*/ 0 h 68"/>
                <a:gd name="T38" fmla="*/ 2147483647 w 68"/>
                <a:gd name="T39" fmla="*/ 2147483647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44159" tIns="22080" rIns="44159" bIns="22080"/>
            <a:lstStyle/>
            <a:p>
              <a:pPr eaLnBrk="1" fontAlgn="auto" hangingPunct="1">
                <a:spcBef>
                  <a:spcPts val="0"/>
                </a:spcBef>
                <a:spcAft>
                  <a:spcPts val="0"/>
                </a:spcAft>
                <a:defRPr/>
              </a:pPr>
              <a:endParaRPr lang="zh-CN" altLang="en-US" sz="655">
                <a:latin typeface="+mn-lt"/>
              </a:endParaRPr>
            </a:p>
          </p:txBody>
        </p:sp>
        <p:sp>
          <p:nvSpPr>
            <p:cNvPr id="152" name="Freeform 103"/>
            <p:cNvSpPr>
              <a:spLocks noEditPoints="1"/>
            </p:cNvSpPr>
            <p:nvPr/>
          </p:nvSpPr>
          <p:spPr bwMode="auto">
            <a:xfrm>
              <a:off x="748023" y="7894928"/>
              <a:ext cx="592420" cy="827842"/>
            </a:xfrm>
            <a:custGeom>
              <a:avLst/>
              <a:gdLst>
                <a:gd name="T0" fmla="*/ 2147483647 w 42"/>
                <a:gd name="T1" fmla="*/ 2147483647 h 62"/>
                <a:gd name="T2" fmla="*/ 2147483647 w 42"/>
                <a:gd name="T3" fmla="*/ 2147483647 h 62"/>
                <a:gd name="T4" fmla="*/ 2147483647 w 42"/>
                <a:gd name="T5" fmla="*/ 2147483647 h 62"/>
                <a:gd name="T6" fmla="*/ 2147483647 w 42"/>
                <a:gd name="T7" fmla="*/ 2147483647 h 62"/>
                <a:gd name="T8" fmla="*/ 2147483647 w 42"/>
                <a:gd name="T9" fmla="*/ 2147483647 h 62"/>
                <a:gd name="T10" fmla="*/ 2147483647 w 42"/>
                <a:gd name="T11" fmla="*/ 2147483647 h 62"/>
                <a:gd name="T12" fmla="*/ 2147483647 w 42"/>
                <a:gd name="T13" fmla="*/ 2147483647 h 62"/>
                <a:gd name="T14" fmla="*/ 2147483647 w 42"/>
                <a:gd name="T15" fmla="*/ 2147483647 h 62"/>
                <a:gd name="T16" fmla="*/ 2147483647 w 42"/>
                <a:gd name="T17" fmla="*/ 2147483647 h 62"/>
                <a:gd name="T18" fmla="*/ 2147483647 w 42"/>
                <a:gd name="T19" fmla="*/ 2147483647 h 62"/>
                <a:gd name="T20" fmla="*/ 2147483647 w 42"/>
                <a:gd name="T21" fmla="*/ 2147483647 h 62"/>
                <a:gd name="T22" fmla="*/ 2147483647 w 42"/>
                <a:gd name="T23" fmla="*/ 2147483647 h 62"/>
                <a:gd name="T24" fmla="*/ 2147483647 w 42"/>
                <a:gd name="T25" fmla="*/ 2147483647 h 62"/>
                <a:gd name="T26" fmla="*/ 2147483647 w 42"/>
                <a:gd name="T27" fmla="*/ 2147483647 h 62"/>
                <a:gd name="T28" fmla="*/ 2147483647 w 42"/>
                <a:gd name="T29" fmla="*/ 2147483647 h 62"/>
                <a:gd name="T30" fmla="*/ 2147483647 w 42"/>
                <a:gd name="T31" fmla="*/ 2147483647 h 62"/>
                <a:gd name="T32" fmla="*/ 2147483647 w 42"/>
                <a:gd name="T33" fmla="*/ 2147483647 h 62"/>
                <a:gd name="T34" fmla="*/ 0 w 42"/>
                <a:gd name="T35" fmla="*/ 2147483647 h 62"/>
                <a:gd name="T36" fmla="*/ 2147483647 w 42"/>
                <a:gd name="T37" fmla="*/ 0 h 62"/>
                <a:gd name="T38" fmla="*/ 2147483647 w 42"/>
                <a:gd name="T39" fmla="*/ 2147483647 h 62"/>
                <a:gd name="T40" fmla="*/ 2147483647 w 42"/>
                <a:gd name="T41" fmla="*/ 2147483647 h 62"/>
                <a:gd name="T42" fmla="*/ 2147483647 w 42"/>
                <a:gd name="T43" fmla="*/ 2147483647 h 62"/>
                <a:gd name="T44" fmla="*/ 2147483647 w 42"/>
                <a:gd name="T45" fmla="*/ 2147483647 h 62"/>
                <a:gd name="T46" fmla="*/ 2147483647 w 42"/>
                <a:gd name="T47" fmla="*/ 2147483647 h 62"/>
                <a:gd name="T48" fmla="*/ 2147483647 w 42"/>
                <a:gd name="T49" fmla="*/ 2147483647 h 62"/>
                <a:gd name="T50" fmla="*/ 2147483647 w 42"/>
                <a:gd name="T51" fmla="*/ 2147483647 h 62"/>
                <a:gd name="T52" fmla="*/ 2147483647 w 42"/>
                <a:gd name="T53" fmla="*/ 2147483647 h 62"/>
                <a:gd name="T54" fmla="*/ 2147483647 w 42"/>
                <a:gd name="T55" fmla="*/ 2147483647 h 62"/>
                <a:gd name="T56" fmla="*/ 2147483647 w 42"/>
                <a:gd name="T57" fmla="*/ 2147483647 h 62"/>
                <a:gd name="T58" fmla="*/ 2147483647 w 42"/>
                <a:gd name="T59" fmla="*/ 2147483647 h 62"/>
                <a:gd name="T60" fmla="*/ 2147483647 w 42"/>
                <a:gd name="T61" fmla="*/ 2147483647 h 62"/>
                <a:gd name="T62" fmla="*/ 2147483647 w 42"/>
                <a:gd name="T63" fmla="*/ 2147483647 h 62"/>
                <a:gd name="T64" fmla="*/ 2147483647 w 42"/>
                <a:gd name="T65" fmla="*/ 2147483647 h 62"/>
                <a:gd name="T66" fmla="*/ 2147483647 w 42"/>
                <a:gd name="T67" fmla="*/ 2147483647 h 62"/>
                <a:gd name="T68" fmla="*/ 2147483647 w 42"/>
                <a:gd name="T69" fmla="*/ 2147483647 h 62"/>
                <a:gd name="T70" fmla="*/ 2147483647 w 42"/>
                <a:gd name="T71" fmla="*/ 2147483647 h 62"/>
                <a:gd name="T72" fmla="*/ 2147483647 w 42"/>
                <a:gd name="T73" fmla="*/ 2147483647 h 62"/>
                <a:gd name="T74" fmla="*/ 2147483647 w 42"/>
                <a:gd name="T75" fmla="*/ 2147483647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44159" tIns="22080" rIns="44159" bIns="22080"/>
            <a:lstStyle/>
            <a:p>
              <a:pPr eaLnBrk="1" fontAlgn="auto" hangingPunct="1">
                <a:spcBef>
                  <a:spcPts val="0"/>
                </a:spcBef>
                <a:spcAft>
                  <a:spcPts val="0"/>
                </a:spcAft>
                <a:defRPr/>
              </a:pPr>
              <a:endParaRPr lang="zh-CN" altLang="en-US" sz="655">
                <a:latin typeface="+mn-lt"/>
              </a:endParaRPr>
            </a:p>
          </p:txBody>
        </p:sp>
        <p:sp>
          <p:nvSpPr>
            <p:cNvPr id="153" name="Rounded Rectangle 29"/>
            <p:cNvSpPr>
              <a:spLocks noChangeArrowheads="1"/>
            </p:cNvSpPr>
            <p:nvPr/>
          </p:nvSpPr>
          <p:spPr bwMode="auto">
            <a:xfrm>
              <a:off x="10754671" y="1933337"/>
              <a:ext cx="3718766" cy="1600128"/>
            </a:xfrm>
            <a:prstGeom prst="roundRect">
              <a:avLst>
                <a:gd name="adj" fmla="val 10134"/>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2510790" eaLnBrk="1" fontAlgn="auto" hangingPunct="1">
                <a:spcBef>
                  <a:spcPts val="0"/>
                </a:spcBef>
                <a:spcAft>
                  <a:spcPts val="0"/>
                </a:spcAft>
                <a:defRPr/>
              </a:pPr>
              <a:endParaRPr lang="en-US" altLang="zh-CN" sz="1450"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sp>
          <p:nvSpPr>
            <p:cNvPr id="154" name="Rounded Rectangle 32"/>
            <p:cNvSpPr>
              <a:spLocks noChangeArrowheads="1"/>
            </p:cNvSpPr>
            <p:nvPr/>
          </p:nvSpPr>
          <p:spPr bwMode="auto">
            <a:xfrm>
              <a:off x="10754671" y="3805711"/>
              <a:ext cx="3718766" cy="1600128"/>
            </a:xfrm>
            <a:prstGeom prst="roundRect">
              <a:avLst>
                <a:gd name="adj" fmla="val 10134"/>
              </a:avLst>
            </a:pr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2510790" eaLnBrk="1" fontAlgn="auto" hangingPunct="1">
                <a:spcBef>
                  <a:spcPts val="0"/>
                </a:spcBef>
                <a:spcAft>
                  <a:spcPts val="0"/>
                </a:spcAft>
                <a:defRPr/>
              </a:pPr>
              <a:endParaRPr lang="en-US" altLang="zh-CN" sz="1450"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sp>
          <p:nvSpPr>
            <p:cNvPr id="155" name="Rounded Rectangle 35"/>
            <p:cNvSpPr>
              <a:spLocks noChangeArrowheads="1"/>
            </p:cNvSpPr>
            <p:nvPr/>
          </p:nvSpPr>
          <p:spPr bwMode="auto">
            <a:xfrm>
              <a:off x="10742940" y="7500450"/>
              <a:ext cx="3730497" cy="1594574"/>
            </a:xfrm>
            <a:prstGeom prst="roundRect">
              <a:avLst>
                <a:gd name="adj" fmla="val 10134"/>
              </a:avLst>
            </a:pr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2510790" eaLnBrk="1" fontAlgn="auto" hangingPunct="1">
                <a:spcBef>
                  <a:spcPts val="0"/>
                </a:spcBef>
                <a:spcAft>
                  <a:spcPts val="0"/>
                </a:spcAft>
                <a:defRPr/>
              </a:pPr>
              <a:endParaRPr lang="en-US" altLang="zh-CN" sz="1450"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cxnSp>
          <p:nvCxnSpPr>
            <p:cNvPr id="156" name="Elbow Connector 45"/>
            <p:cNvCxnSpPr>
              <a:cxnSpLocks noChangeShapeType="1"/>
            </p:cNvCxnSpPr>
            <p:nvPr/>
          </p:nvCxnSpPr>
          <p:spPr bwMode="auto">
            <a:xfrm flipH="1">
              <a:off x="8810021" y="2734554"/>
              <a:ext cx="1781114" cy="1273225"/>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7" name="Elbow Connector 46"/>
            <p:cNvCxnSpPr>
              <a:cxnSpLocks noChangeShapeType="1"/>
            </p:cNvCxnSpPr>
            <p:nvPr/>
          </p:nvCxnSpPr>
          <p:spPr bwMode="auto">
            <a:xfrm flipH="1" flipV="1">
              <a:off x="8810021" y="7170240"/>
              <a:ext cx="1781114" cy="1273225"/>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8" name="Straight Connector 47"/>
            <p:cNvCxnSpPr>
              <a:cxnSpLocks noChangeShapeType="1"/>
            </p:cNvCxnSpPr>
            <p:nvPr/>
          </p:nvCxnSpPr>
          <p:spPr bwMode="auto">
            <a:xfrm flipH="1">
              <a:off x="8810021" y="4671675"/>
              <a:ext cx="1781114" cy="4360"/>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grpSp>
          <p:nvGrpSpPr>
            <p:cNvPr id="159" name="组合 43"/>
            <p:cNvGrpSpPr/>
            <p:nvPr/>
          </p:nvGrpSpPr>
          <p:grpSpPr bwMode="auto">
            <a:xfrm>
              <a:off x="5896523" y="4137909"/>
              <a:ext cx="2933255" cy="2789898"/>
              <a:chOff x="5193507" y="2774871"/>
              <a:chExt cx="1744662" cy="1744662"/>
            </a:xfrm>
          </p:grpSpPr>
          <p:sp>
            <p:nvSpPr>
              <p:cNvPr id="209" name="Freeform 54@|5FFC:14657585|FBC:16777215|LFC:11765543|LBC:16777215"/>
              <p:cNvSpPr/>
              <p:nvPr/>
            </p:nvSpPr>
            <p:spPr bwMode="auto">
              <a:xfrm>
                <a:off x="5194377" y="2775598"/>
                <a:ext cx="1744381" cy="1744172"/>
              </a:xfrm>
              <a:custGeom>
                <a:avLst/>
                <a:gdLst>
                  <a:gd name="T0" fmla="*/ 0 w 661361"/>
                  <a:gd name="T1" fmla="*/ 16014006 h 661361"/>
                  <a:gd name="T2" fmla="*/ 4690429 w 661361"/>
                  <a:gd name="T3" fmla="*/ 4690392 h 661361"/>
                  <a:gd name="T4" fmla="*/ 16014061 w 661361"/>
                  <a:gd name="T5" fmla="*/ 0 h 661361"/>
                  <a:gd name="T6" fmla="*/ 27337691 w 661361"/>
                  <a:gd name="T7" fmla="*/ 4690429 h 661361"/>
                  <a:gd name="T8" fmla="*/ 32028069 w 661361"/>
                  <a:gd name="T9" fmla="*/ 16014061 h 661361"/>
                  <a:gd name="T10" fmla="*/ 27337691 w 661361"/>
                  <a:gd name="T11" fmla="*/ 27337691 h 661361"/>
                  <a:gd name="T12" fmla="*/ 16014061 w 661361"/>
                  <a:gd name="T13" fmla="*/ 32028069 h 661361"/>
                  <a:gd name="T14" fmla="*/ 4690429 w 661361"/>
                  <a:gd name="T15" fmla="*/ 27337691 h 661361"/>
                  <a:gd name="T16" fmla="*/ 55 w 661361"/>
                  <a:gd name="T17" fmla="*/ 16014061 h 661361"/>
                  <a:gd name="T18" fmla="*/ 0 w 661361"/>
                  <a:gd name="T19" fmla="*/ 16014006 h 6613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445469"/>
              </a:solidFill>
              <a:ln>
                <a:noFill/>
              </a:ln>
              <a:extLst>
                <a:ext uri="{91240B29-F687-4F45-9708-019B960494DF}">
                  <a14:hiddenLine xmlns:a14="http://schemas.microsoft.com/office/drawing/2010/main" w="9525">
                    <a:solidFill>
                      <a:srgbClr val="000000"/>
                    </a:solidFill>
                    <a:round/>
                  </a14:hiddenLine>
                </a:ext>
              </a:extLst>
            </p:spPr>
            <p:txBody>
              <a:bodyPr lIns="51373" tIns="51373" rIns="51373" bIns="51373" anchor="ctr"/>
              <a:lstStyle/>
              <a:p>
                <a:pPr eaLnBrk="1" fontAlgn="auto" hangingPunct="1">
                  <a:spcBef>
                    <a:spcPts val="0"/>
                  </a:spcBef>
                  <a:spcAft>
                    <a:spcPts val="0"/>
                  </a:spcAft>
                  <a:defRPr/>
                </a:pPr>
                <a:endParaRPr lang="zh-CN" altLang="en-US" sz="655">
                  <a:latin typeface="+mn-lt"/>
                </a:endParaRPr>
              </a:p>
            </p:txBody>
          </p:sp>
          <p:sp>
            <p:nvSpPr>
              <p:cNvPr id="210" name="Freeform 78@|5FFC:0|FBC:0|LFC:16777215|LBC:16777215"/>
              <p:cNvSpPr>
                <a:spLocks noEditPoints="1"/>
              </p:cNvSpPr>
              <p:nvPr/>
            </p:nvSpPr>
            <p:spPr bwMode="auto">
              <a:xfrm>
                <a:off x="5703736" y="3119567"/>
                <a:ext cx="725662" cy="1056231"/>
              </a:xfrm>
              <a:custGeom>
                <a:avLst/>
                <a:gdLst>
                  <a:gd name="T0" fmla="*/ 2147483647 w 85"/>
                  <a:gd name="T1" fmla="*/ 0 h 123"/>
                  <a:gd name="T2" fmla="*/ 0 w 85"/>
                  <a:gd name="T3" fmla="*/ 2147483647 h 123"/>
                  <a:gd name="T4" fmla="*/ 2147483647 w 85"/>
                  <a:gd name="T5" fmla="*/ 2147483647 h 123"/>
                  <a:gd name="T6" fmla="*/ 2147483647 w 85"/>
                  <a:gd name="T7" fmla="*/ 2147483647 h 123"/>
                  <a:gd name="T8" fmla="*/ 2147483647 w 85"/>
                  <a:gd name="T9" fmla="*/ 2147483647 h 123"/>
                  <a:gd name="T10" fmla="*/ 2147483647 w 85"/>
                  <a:gd name="T11" fmla="*/ 2147483647 h 123"/>
                  <a:gd name="T12" fmla="*/ 2147483647 w 85"/>
                  <a:gd name="T13" fmla="*/ 0 h 123"/>
                  <a:gd name="T14" fmla="*/ 2147483647 w 85"/>
                  <a:gd name="T15" fmla="*/ 2147483647 h 123"/>
                  <a:gd name="T16" fmla="*/ 2147483647 w 85"/>
                  <a:gd name="T17" fmla="*/ 2147483647 h 123"/>
                  <a:gd name="T18" fmla="*/ 2147483647 w 85"/>
                  <a:gd name="T19" fmla="*/ 2147483647 h 123"/>
                  <a:gd name="T20" fmla="*/ 2147483647 w 85"/>
                  <a:gd name="T21" fmla="*/ 2147483647 h 123"/>
                  <a:gd name="T22" fmla="*/ 2147483647 w 85"/>
                  <a:gd name="T23" fmla="*/ 2147483647 h 123"/>
                  <a:gd name="T24" fmla="*/ 2147483647 w 85"/>
                  <a:gd name="T25" fmla="*/ 2147483647 h 123"/>
                  <a:gd name="T26" fmla="*/ 2147483647 w 85"/>
                  <a:gd name="T27" fmla="*/ 2147483647 h 123"/>
                  <a:gd name="T28" fmla="*/ 2147483647 w 85"/>
                  <a:gd name="T29" fmla="*/ 2147483647 h 123"/>
                  <a:gd name="T30" fmla="*/ 2147483647 w 85"/>
                  <a:gd name="T31" fmla="*/ 2147483647 h 123"/>
                  <a:gd name="T32" fmla="*/ 2147483647 w 85"/>
                  <a:gd name="T33" fmla="*/ 2147483647 h 123"/>
                  <a:gd name="T34" fmla="*/ 2147483647 w 85"/>
                  <a:gd name="T35" fmla="*/ 2147483647 h 123"/>
                  <a:gd name="T36" fmla="*/ 2147483647 w 85"/>
                  <a:gd name="T37" fmla="*/ 2147483647 h 123"/>
                  <a:gd name="T38" fmla="*/ 2147483647 w 85"/>
                  <a:gd name="T39" fmla="*/ 2147483647 h 123"/>
                  <a:gd name="T40" fmla="*/ 2147483647 w 85"/>
                  <a:gd name="T41" fmla="*/ 2147483647 h 123"/>
                  <a:gd name="T42" fmla="*/ 2147483647 w 85"/>
                  <a:gd name="T43" fmla="*/ 2147483647 h 123"/>
                  <a:gd name="T44" fmla="*/ 2147483647 w 85"/>
                  <a:gd name="T45" fmla="*/ 2147483647 h 123"/>
                  <a:gd name="T46" fmla="*/ 2147483647 w 85"/>
                  <a:gd name="T47" fmla="*/ 2147483647 h 123"/>
                  <a:gd name="T48" fmla="*/ 2147483647 w 85"/>
                  <a:gd name="T49" fmla="*/ 2147483647 h 123"/>
                  <a:gd name="T50" fmla="*/ 2147483647 w 85"/>
                  <a:gd name="T51" fmla="*/ 2147483647 h 123"/>
                  <a:gd name="T52" fmla="*/ 2147483647 w 85"/>
                  <a:gd name="T53" fmla="*/ 2147483647 h 123"/>
                  <a:gd name="T54" fmla="*/ 2147483647 w 85"/>
                  <a:gd name="T55" fmla="*/ 2147483647 h 123"/>
                  <a:gd name="T56" fmla="*/ 2147483647 w 85"/>
                  <a:gd name="T57" fmla="*/ 2147483647 h 123"/>
                  <a:gd name="T58" fmla="*/ 2147483647 w 85"/>
                  <a:gd name="T59" fmla="*/ 2147483647 h 123"/>
                  <a:gd name="T60" fmla="*/ 2147483647 w 85"/>
                  <a:gd name="T61" fmla="*/ 2147483647 h 123"/>
                  <a:gd name="T62" fmla="*/ 2147483647 w 85"/>
                  <a:gd name="T63" fmla="*/ 2147483647 h 123"/>
                  <a:gd name="T64" fmla="*/ 2147483647 w 85"/>
                  <a:gd name="T65" fmla="*/ 2147483647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44159" tIns="22080" rIns="44159" bIns="22080"/>
              <a:lstStyle/>
              <a:p>
                <a:pPr eaLnBrk="1" fontAlgn="auto" hangingPunct="1">
                  <a:spcBef>
                    <a:spcPts val="0"/>
                  </a:spcBef>
                  <a:spcAft>
                    <a:spcPts val="0"/>
                  </a:spcAft>
                  <a:defRPr/>
                </a:pPr>
                <a:endParaRPr lang="zh-CN" altLang="en-US" sz="655">
                  <a:latin typeface="+mn-lt"/>
                </a:endParaRPr>
              </a:p>
            </p:txBody>
          </p:sp>
          <p:sp>
            <p:nvSpPr>
              <p:cNvPr id="211" name="Freeform 79@|5FFC:0|FBC:0|LFC:16777215|LBC:16777215"/>
              <p:cNvSpPr>
                <a:spLocks noEditPoints="1"/>
              </p:cNvSpPr>
              <p:nvPr/>
            </p:nvSpPr>
            <p:spPr bwMode="auto">
              <a:xfrm>
                <a:off x="5867707" y="3282867"/>
                <a:ext cx="212816" cy="211940"/>
              </a:xfrm>
              <a:custGeom>
                <a:avLst/>
                <a:gdLst>
                  <a:gd name="T0" fmla="*/ 2147483647 w 25"/>
                  <a:gd name="T1" fmla="*/ 0 h 25"/>
                  <a:gd name="T2" fmla="*/ 0 w 25"/>
                  <a:gd name="T3" fmla="*/ 2147483647 h 25"/>
                  <a:gd name="T4" fmla="*/ 2147483647 w 25"/>
                  <a:gd name="T5" fmla="*/ 2147483647 h 25"/>
                  <a:gd name="T6" fmla="*/ 2147483647 w 25"/>
                  <a:gd name="T7" fmla="*/ 2147483647 h 25"/>
                  <a:gd name="T8" fmla="*/ 2147483647 w 25"/>
                  <a:gd name="T9" fmla="*/ 2147483647 h 25"/>
                  <a:gd name="T10" fmla="*/ 2147483647 w 25"/>
                  <a:gd name="T11" fmla="*/ 2147483647 h 25"/>
                  <a:gd name="T12" fmla="*/ 2147483647 w 25"/>
                  <a:gd name="T13" fmla="*/ 0 h 25"/>
                  <a:gd name="T14" fmla="*/ 2147483647 w 25"/>
                  <a:gd name="T15" fmla="*/ 0 h 25"/>
                  <a:gd name="T16" fmla="*/ 2147483647 w 25"/>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44159" tIns="22080" rIns="44159" bIns="22080"/>
              <a:lstStyle/>
              <a:p>
                <a:pPr eaLnBrk="1" fontAlgn="auto" hangingPunct="1">
                  <a:spcBef>
                    <a:spcPts val="0"/>
                  </a:spcBef>
                  <a:spcAft>
                    <a:spcPts val="0"/>
                  </a:spcAft>
                  <a:defRPr/>
                </a:pPr>
                <a:endParaRPr lang="zh-CN" altLang="en-US" sz="655">
                  <a:latin typeface="+mn-lt"/>
                </a:endParaRPr>
              </a:p>
            </p:txBody>
          </p:sp>
        </p:grpSp>
        <p:sp>
          <p:nvSpPr>
            <p:cNvPr id="160" name="TextBox 13"/>
            <p:cNvSpPr txBox="1">
              <a:spLocks noChangeArrowheads="1"/>
            </p:cNvSpPr>
            <p:nvPr/>
          </p:nvSpPr>
          <p:spPr bwMode="auto">
            <a:xfrm>
              <a:off x="1774494" y="2394487"/>
              <a:ext cx="2258243" cy="41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rPr>
                <a:t>协同办公</a:t>
              </a:r>
              <a:endParaRPr 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61" name="TextBox 13"/>
            <p:cNvSpPr txBox="1">
              <a:spLocks noChangeArrowheads="1"/>
            </p:cNvSpPr>
            <p:nvPr/>
          </p:nvSpPr>
          <p:spPr bwMode="auto">
            <a:xfrm>
              <a:off x="1704107" y="2944530"/>
              <a:ext cx="2258243" cy="31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rPr>
                <a:t>内部沟通协调</a:t>
              </a:r>
              <a:endParaRPr 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62" name="TextBox 13"/>
            <p:cNvSpPr txBox="1">
              <a:spLocks noChangeArrowheads="1"/>
            </p:cNvSpPr>
            <p:nvPr/>
          </p:nvSpPr>
          <p:spPr bwMode="auto">
            <a:xfrm>
              <a:off x="1774494" y="4283527"/>
              <a:ext cx="2258243" cy="41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1090" b="1" dirty="0" smtClean="0">
                  <a:solidFill>
                    <a:schemeClr val="bg1"/>
                  </a:solidFill>
                  <a:latin typeface="Arial" panose="020B0704020202020204" pitchFamily="34" charset="0"/>
                  <a:ea typeface="微软雅黑" panose="020B0503020204020204" pitchFamily="34" charset="-122"/>
                  <a:sym typeface="Arial" panose="020B0704020202020204" pitchFamily="34" charset="0"/>
                </a:rPr>
                <a:t>招商推广</a:t>
              </a:r>
              <a:endParaRPr 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63" name="TextBox 13"/>
            <p:cNvSpPr txBox="1">
              <a:spLocks noChangeArrowheads="1"/>
            </p:cNvSpPr>
            <p:nvPr/>
          </p:nvSpPr>
          <p:spPr bwMode="auto">
            <a:xfrm>
              <a:off x="947452" y="5050255"/>
              <a:ext cx="3067687" cy="31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rPr>
                <a:t>项目全生命周期管控</a:t>
              </a:r>
              <a:endParaRPr 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64" name="TextBox 13"/>
            <p:cNvSpPr txBox="1">
              <a:spLocks noChangeArrowheads="1"/>
            </p:cNvSpPr>
            <p:nvPr/>
          </p:nvSpPr>
          <p:spPr bwMode="auto">
            <a:xfrm>
              <a:off x="1774494" y="7961599"/>
              <a:ext cx="2258243" cy="41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rPr>
                <a:t>服务中心</a:t>
              </a:r>
              <a:endParaRPr 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65" name="TextBox 13"/>
            <p:cNvSpPr txBox="1">
              <a:spLocks noChangeArrowheads="1"/>
            </p:cNvSpPr>
            <p:nvPr/>
          </p:nvSpPr>
          <p:spPr bwMode="auto">
            <a:xfrm>
              <a:off x="1340443" y="8561647"/>
              <a:ext cx="2686427" cy="31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rPr>
                <a:t>线上线下一体化窗口</a:t>
              </a:r>
              <a:endParaRPr 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66" name="TextBox 13"/>
            <p:cNvSpPr txBox="1">
              <a:spLocks noChangeArrowheads="1"/>
            </p:cNvSpPr>
            <p:nvPr/>
          </p:nvSpPr>
          <p:spPr bwMode="auto">
            <a:xfrm>
              <a:off x="10742941" y="2394487"/>
              <a:ext cx="2264107" cy="41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r" eaLnBrk="1" fontAlgn="auto" hangingPunct="1">
                <a:spcBef>
                  <a:spcPct val="20000"/>
                </a:spcBef>
                <a:spcAft>
                  <a:spcPts val="0"/>
                </a:spcAft>
                <a:defRPr/>
              </a:pPr>
              <a:r>
                <a:rPr lang="zh-CN" altLang="en-US" sz="1090" b="1" dirty="0" smtClean="0">
                  <a:solidFill>
                    <a:schemeClr val="bg1"/>
                  </a:solidFill>
                  <a:latin typeface="Arial" panose="020B0704020202020204" pitchFamily="34" charset="0"/>
                  <a:ea typeface="微软雅黑" panose="020B0503020204020204" pitchFamily="34" charset="-122"/>
                  <a:sym typeface="Arial" panose="020B0704020202020204" pitchFamily="34" charset="0"/>
                </a:rPr>
                <a:t>物业服务</a:t>
              </a:r>
              <a:endParaRPr 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67" name="TextBox 13"/>
            <p:cNvSpPr txBox="1">
              <a:spLocks noChangeArrowheads="1"/>
            </p:cNvSpPr>
            <p:nvPr/>
          </p:nvSpPr>
          <p:spPr bwMode="auto">
            <a:xfrm>
              <a:off x="10860251" y="2911193"/>
              <a:ext cx="2258239" cy="31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r" eaLnBrk="1" fontAlgn="auto" hangingPunct="1">
                <a:spcBef>
                  <a:spcPct val="20000"/>
                </a:spcBef>
                <a:spcAft>
                  <a:spcPts val="0"/>
                </a:spcAft>
                <a:defRPr/>
              </a:pPr>
              <a:r>
                <a:rPr lang="zh-CN" alt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rPr>
                <a:t>管理向服务转型</a:t>
              </a:r>
              <a:endParaRPr 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68" name="TextBox 13"/>
            <p:cNvSpPr txBox="1">
              <a:spLocks noChangeArrowheads="1"/>
            </p:cNvSpPr>
            <p:nvPr/>
          </p:nvSpPr>
          <p:spPr bwMode="auto">
            <a:xfrm>
              <a:off x="10742941" y="4294639"/>
              <a:ext cx="2264107" cy="41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r" eaLnBrk="1" fontAlgn="auto" hangingPunct="1">
                <a:spcBef>
                  <a:spcPct val="20000"/>
                </a:spcBef>
                <a:spcAft>
                  <a:spcPts val="0"/>
                </a:spcAft>
                <a:defRPr/>
              </a:pPr>
              <a:r>
                <a:rPr lang="zh-CN" alt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rPr>
                <a:t>工程项目</a:t>
              </a:r>
              <a:endParaRPr 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69" name="TextBox 13"/>
            <p:cNvSpPr txBox="1">
              <a:spLocks noChangeArrowheads="1"/>
            </p:cNvSpPr>
            <p:nvPr/>
          </p:nvSpPr>
          <p:spPr bwMode="auto">
            <a:xfrm>
              <a:off x="10314752" y="4905799"/>
              <a:ext cx="2944511" cy="31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r" eaLnBrk="1" fontAlgn="auto" hangingPunct="1">
                <a:spcBef>
                  <a:spcPct val="20000"/>
                </a:spcBef>
                <a:spcAft>
                  <a:spcPts val="0"/>
                </a:spcAft>
                <a:defRPr/>
              </a:pPr>
              <a:r>
                <a:rPr lang="zh-CN" alt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rPr>
                <a:t>分解项目生命周期</a:t>
              </a:r>
              <a:endParaRPr 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70" name="TextBox 13"/>
            <p:cNvSpPr txBox="1">
              <a:spLocks noChangeArrowheads="1"/>
            </p:cNvSpPr>
            <p:nvPr/>
          </p:nvSpPr>
          <p:spPr bwMode="auto">
            <a:xfrm>
              <a:off x="10742941" y="8133833"/>
              <a:ext cx="2264107" cy="41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r" eaLnBrk="1" fontAlgn="auto" hangingPunct="1">
                <a:spcBef>
                  <a:spcPct val="20000"/>
                </a:spcBef>
                <a:spcAft>
                  <a:spcPts val="0"/>
                </a:spcAft>
                <a:defRPr/>
              </a:pPr>
              <a:r>
                <a:rPr lang="zh-CN" alt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rPr>
                <a:t>领导驾驶舱</a:t>
              </a:r>
              <a:endParaRPr 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71" name="TextBox 13"/>
            <p:cNvSpPr txBox="1">
              <a:spLocks noChangeArrowheads="1"/>
            </p:cNvSpPr>
            <p:nvPr/>
          </p:nvSpPr>
          <p:spPr bwMode="auto">
            <a:xfrm>
              <a:off x="10525912" y="8633873"/>
              <a:ext cx="2932780" cy="31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r" eaLnBrk="1" fontAlgn="auto" hangingPunct="1">
                <a:spcBef>
                  <a:spcPct val="20000"/>
                </a:spcBef>
                <a:spcAft>
                  <a:spcPts val="0"/>
                </a:spcAft>
                <a:defRPr/>
              </a:pPr>
              <a:r>
                <a:rPr lang="zh-CN" alt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rPr>
                <a:t>大数据分析辅助决策</a:t>
              </a:r>
              <a:endParaRPr 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72" name="Rounded Rectangle 91"/>
            <p:cNvSpPr>
              <a:spLocks noChangeArrowheads="1"/>
            </p:cNvSpPr>
            <p:nvPr/>
          </p:nvSpPr>
          <p:spPr bwMode="auto">
            <a:xfrm>
              <a:off x="401953" y="5683639"/>
              <a:ext cx="3624917" cy="1594570"/>
            </a:xfrm>
            <a:prstGeom prst="roundRect">
              <a:avLst>
                <a:gd name="adj" fmla="val 10134"/>
              </a:avLst>
            </a:pr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2510790" eaLnBrk="1" fontAlgn="auto" hangingPunct="1">
                <a:spcBef>
                  <a:spcPts val="0"/>
                </a:spcBef>
                <a:spcAft>
                  <a:spcPts val="0"/>
                </a:spcAft>
                <a:defRPr/>
              </a:pPr>
              <a:endParaRPr lang="en-US" altLang="zh-CN" sz="1450"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cxnSp>
          <p:nvCxnSpPr>
            <p:cNvPr id="173" name="Straight Connector 109"/>
            <p:cNvCxnSpPr>
              <a:cxnSpLocks noChangeShapeType="1"/>
            </p:cNvCxnSpPr>
            <p:nvPr/>
          </p:nvCxnSpPr>
          <p:spPr bwMode="auto">
            <a:xfrm>
              <a:off x="4156142" y="6565673"/>
              <a:ext cx="1744342" cy="4360"/>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sp>
          <p:nvSpPr>
            <p:cNvPr id="174" name="Freeform 15"/>
            <p:cNvSpPr>
              <a:spLocks noEditPoints="1"/>
            </p:cNvSpPr>
            <p:nvPr/>
          </p:nvSpPr>
          <p:spPr bwMode="auto">
            <a:xfrm>
              <a:off x="572056" y="6183679"/>
              <a:ext cx="862236" cy="616714"/>
            </a:xfrm>
            <a:custGeom>
              <a:avLst/>
              <a:gdLst>
                <a:gd name="T0" fmla="*/ 2147483647 w 168"/>
                <a:gd name="T1" fmla="*/ 2147483647 h 126"/>
                <a:gd name="T2" fmla="*/ 0 w 168"/>
                <a:gd name="T3" fmla="*/ 2147483647 h 126"/>
                <a:gd name="T4" fmla="*/ 0 w 168"/>
                <a:gd name="T5" fmla="*/ 0 h 126"/>
                <a:gd name="T6" fmla="*/ 2147483647 w 168"/>
                <a:gd name="T7" fmla="*/ 0 h 126"/>
                <a:gd name="T8" fmla="*/ 2147483647 w 168"/>
                <a:gd name="T9" fmla="*/ 2147483647 h 126"/>
                <a:gd name="T10" fmla="*/ 2147483647 w 168"/>
                <a:gd name="T11" fmla="*/ 2147483647 h 126"/>
                <a:gd name="T12" fmla="*/ 2147483647 w 168"/>
                <a:gd name="T13" fmla="*/ 2147483647 h 126"/>
                <a:gd name="T14" fmla="*/ 2147483647 w 168"/>
                <a:gd name="T15" fmla="*/ 2147483647 h 126"/>
                <a:gd name="T16" fmla="*/ 2147483647 w 168"/>
                <a:gd name="T17" fmla="*/ 2147483647 h 126"/>
                <a:gd name="T18" fmla="*/ 2147483647 w 168"/>
                <a:gd name="T19" fmla="*/ 2147483647 h 126"/>
                <a:gd name="T20" fmla="*/ 2147483647 w 168"/>
                <a:gd name="T21" fmla="*/ 2147483647 h 126"/>
                <a:gd name="T22" fmla="*/ 2147483647 w 168"/>
                <a:gd name="T23" fmla="*/ 2147483647 h 126"/>
                <a:gd name="T24" fmla="*/ 2147483647 w 168"/>
                <a:gd name="T25" fmla="*/ 2147483647 h 126"/>
                <a:gd name="T26" fmla="*/ 2147483647 w 168"/>
                <a:gd name="T27" fmla="*/ 2147483647 h 126"/>
                <a:gd name="T28" fmla="*/ 2147483647 w 168"/>
                <a:gd name="T29" fmla="*/ 2147483647 h 126"/>
                <a:gd name="T30" fmla="*/ 2147483647 w 168"/>
                <a:gd name="T31" fmla="*/ 2147483647 h 126"/>
                <a:gd name="T32" fmla="*/ 2147483647 w 168"/>
                <a:gd name="T33" fmla="*/ 2147483647 h 126"/>
                <a:gd name="T34" fmla="*/ 2147483647 w 168"/>
                <a:gd name="T35" fmla="*/ 2147483647 h 126"/>
                <a:gd name="T36" fmla="*/ 2147483647 w 168"/>
                <a:gd name="T37" fmla="*/ 2147483647 h 126"/>
                <a:gd name="T38" fmla="*/ 2147483647 w 168"/>
                <a:gd name="T39" fmla="*/ 2147483647 h 126"/>
                <a:gd name="T40" fmla="*/ 2147483647 w 168"/>
                <a:gd name="T41" fmla="*/ 2147483647 h 126"/>
                <a:gd name="T42" fmla="*/ 2147483647 w 168"/>
                <a:gd name="T43" fmla="*/ 2147483647 h 126"/>
                <a:gd name="T44" fmla="*/ 2147483647 w 168"/>
                <a:gd name="T45" fmla="*/ 2147483647 h 126"/>
                <a:gd name="T46" fmla="*/ 2147483647 w 168"/>
                <a:gd name="T47" fmla="*/ 2147483647 h 126"/>
                <a:gd name="T48" fmla="*/ 2147483647 w 168"/>
                <a:gd name="T49" fmla="*/ 2147483647 h 126"/>
                <a:gd name="T50" fmla="*/ 2147483647 w 168"/>
                <a:gd name="T51" fmla="*/ 2147483647 h 126"/>
                <a:gd name="T52" fmla="*/ 2147483647 w 168"/>
                <a:gd name="T53" fmla="*/ 2147483647 h 1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44159" tIns="22080" rIns="44159" bIns="22080"/>
            <a:lstStyle/>
            <a:p>
              <a:pPr eaLnBrk="1" fontAlgn="auto" hangingPunct="1">
                <a:spcBef>
                  <a:spcPts val="0"/>
                </a:spcBef>
                <a:spcAft>
                  <a:spcPts val="0"/>
                </a:spcAft>
                <a:defRPr/>
              </a:pPr>
              <a:endParaRPr lang="zh-CN" altLang="en-US" sz="655">
                <a:latin typeface="+mn-lt"/>
              </a:endParaRPr>
            </a:p>
          </p:txBody>
        </p:sp>
        <p:sp>
          <p:nvSpPr>
            <p:cNvPr id="175" name="TextBox 13"/>
            <p:cNvSpPr txBox="1">
              <a:spLocks noChangeArrowheads="1"/>
            </p:cNvSpPr>
            <p:nvPr/>
          </p:nvSpPr>
          <p:spPr bwMode="auto">
            <a:xfrm>
              <a:off x="1780362" y="6155897"/>
              <a:ext cx="2258239" cy="41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rPr>
                <a:t>产业分析</a:t>
              </a:r>
              <a:endParaRPr 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76" name="TextBox 13"/>
            <p:cNvSpPr txBox="1">
              <a:spLocks noChangeArrowheads="1"/>
            </p:cNvSpPr>
            <p:nvPr/>
          </p:nvSpPr>
          <p:spPr bwMode="auto">
            <a:xfrm>
              <a:off x="1393233" y="6605935"/>
              <a:ext cx="2686427" cy="31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rPr>
                <a:t>企业全生命周期分析</a:t>
              </a:r>
              <a:endParaRPr 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77" name="Rounded Rectangle 32"/>
            <p:cNvSpPr>
              <a:spLocks noChangeArrowheads="1"/>
            </p:cNvSpPr>
            <p:nvPr/>
          </p:nvSpPr>
          <p:spPr bwMode="auto">
            <a:xfrm>
              <a:off x="10754671" y="5683639"/>
              <a:ext cx="3718766" cy="1594570"/>
            </a:xfrm>
            <a:prstGeom prst="roundRect">
              <a:avLst>
                <a:gd name="adj" fmla="val 10134"/>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2510790" eaLnBrk="1" fontAlgn="auto" hangingPunct="1">
                <a:spcBef>
                  <a:spcPts val="0"/>
                </a:spcBef>
                <a:spcAft>
                  <a:spcPts val="0"/>
                </a:spcAft>
                <a:defRPr/>
              </a:pPr>
              <a:endParaRPr lang="en-US" altLang="zh-CN" sz="1450"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cxnSp>
          <p:nvCxnSpPr>
            <p:cNvPr id="178" name="Straight Connector 47"/>
            <p:cNvCxnSpPr>
              <a:cxnSpLocks noChangeShapeType="1"/>
            </p:cNvCxnSpPr>
            <p:nvPr/>
          </p:nvCxnSpPr>
          <p:spPr bwMode="auto">
            <a:xfrm flipH="1">
              <a:off x="8810021" y="6544960"/>
              <a:ext cx="1781114" cy="4360"/>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sp>
          <p:nvSpPr>
            <p:cNvPr id="179" name="TextBox 13"/>
            <p:cNvSpPr txBox="1">
              <a:spLocks noChangeArrowheads="1"/>
            </p:cNvSpPr>
            <p:nvPr/>
          </p:nvSpPr>
          <p:spPr bwMode="auto">
            <a:xfrm>
              <a:off x="10742941" y="6172567"/>
              <a:ext cx="2264107" cy="41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r" eaLnBrk="1" fontAlgn="auto" hangingPunct="1">
                <a:spcBef>
                  <a:spcPct val="20000"/>
                </a:spcBef>
                <a:spcAft>
                  <a:spcPts val="0"/>
                </a:spcAft>
                <a:defRPr/>
              </a:pPr>
              <a:r>
                <a:rPr lang="zh-CN" alt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rPr>
                <a:t>项目孵化</a:t>
              </a:r>
              <a:endParaRPr 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80" name="TextBox 13"/>
            <p:cNvSpPr txBox="1">
              <a:spLocks noChangeArrowheads="1"/>
            </p:cNvSpPr>
            <p:nvPr/>
          </p:nvSpPr>
          <p:spPr bwMode="auto">
            <a:xfrm>
              <a:off x="10830920" y="6817063"/>
              <a:ext cx="2827201" cy="31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r" eaLnBrk="1" fontAlgn="auto" hangingPunct="1">
                <a:spcBef>
                  <a:spcPct val="20000"/>
                </a:spcBef>
                <a:spcAft>
                  <a:spcPts val="0"/>
                </a:spcAft>
                <a:defRPr/>
              </a:pPr>
              <a:r>
                <a:rPr lang="zh-CN" alt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rPr>
                <a:t>项目全生命周期管理</a:t>
              </a:r>
              <a:endParaRPr 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81" name="Freeform 96"/>
            <p:cNvSpPr>
              <a:spLocks noEditPoints="1"/>
            </p:cNvSpPr>
            <p:nvPr/>
          </p:nvSpPr>
          <p:spPr bwMode="auto">
            <a:xfrm>
              <a:off x="624844" y="4116847"/>
              <a:ext cx="956088" cy="933408"/>
            </a:xfrm>
            <a:custGeom>
              <a:avLst/>
              <a:gdLst>
                <a:gd name="T0" fmla="*/ 104 w 215"/>
                <a:gd name="T1" fmla="*/ 209 h 221"/>
                <a:gd name="T2" fmla="*/ 67 w 215"/>
                <a:gd name="T3" fmla="*/ 203 h 221"/>
                <a:gd name="T4" fmla="*/ 91 w 215"/>
                <a:gd name="T5" fmla="*/ 164 h 221"/>
                <a:gd name="T6" fmla="*/ 89 w 215"/>
                <a:gd name="T7" fmla="*/ 119 h 221"/>
                <a:gd name="T8" fmla="*/ 63 w 215"/>
                <a:gd name="T9" fmla="*/ 128 h 221"/>
                <a:gd name="T10" fmla="*/ 38 w 215"/>
                <a:gd name="T11" fmla="*/ 133 h 221"/>
                <a:gd name="T12" fmla="*/ 0 w 215"/>
                <a:gd name="T13" fmla="*/ 123 h 221"/>
                <a:gd name="T14" fmla="*/ 37 w 215"/>
                <a:gd name="T15" fmla="*/ 95 h 221"/>
                <a:gd name="T16" fmla="*/ 38 w 215"/>
                <a:gd name="T17" fmla="*/ 89 h 221"/>
                <a:gd name="T18" fmla="*/ 63 w 215"/>
                <a:gd name="T19" fmla="*/ 92 h 221"/>
                <a:gd name="T20" fmla="*/ 89 w 215"/>
                <a:gd name="T21" fmla="*/ 80 h 221"/>
                <a:gd name="T22" fmla="*/ 107 w 215"/>
                <a:gd name="T23" fmla="*/ 0 h 221"/>
                <a:gd name="T24" fmla="*/ 126 w 215"/>
                <a:gd name="T25" fmla="*/ 18 h 221"/>
                <a:gd name="T26" fmla="*/ 152 w 215"/>
                <a:gd name="T27" fmla="*/ 93 h 221"/>
                <a:gd name="T28" fmla="*/ 153 w 215"/>
                <a:gd name="T29" fmla="*/ 89 h 221"/>
                <a:gd name="T30" fmla="*/ 178 w 215"/>
                <a:gd name="T31" fmla="*/ 92 h 221"/>
                <a:gd name="T32" fmla="*/ 178 w 215"/>
                <a:gd name="T33" fmla="*/ 106 h 221"/>
                <a:gd name="T34" fmla="*/ 215 w 215"/>
                <a:gd name="T35" fmla="*/ 145 h 221"/>
                <a:gd name="T36" fmla="*/ 165 w 215"/>
                <a:gd name="T37" fmla="*/ 141 h 221"/>
                <a:gd name="T38" fmla="*/ 152 w 215"/>
                <a:gd name="T39" fmla="*/ 126 h 221"/>
                <a:gd name="T40" fmla="*/ 126 w 215"/>
                <a:gd name="T41" fmla="*/ 152 h 221"/>
                <a:gd name="T42" fmla="*/ 149 w 215"/>
                <a:gd name="T43" fmla="*/ 183 h 221"/>
                <a:gd name="T44" fmla="*/ 115 w 215"/>
                <a:gd name="T45" fmla="*/ 197 h 221"/>
                <a:gd name="T46" fmla="*/ 107 w 215"/>
                <a:gd name="T47" fmla="*/ 221 h 221"/>
                <a:gd name="T48" fmla="*/ 106 w 215"/>
                <a:gd name="T49" fmla="*/ 189 h 221"/>
                <a:gd name="T50" fmla="*/ 107 w 215"/>
                <a:gd name="T51" fmla="*/ 195 h 221"/>
                <a:gd name="T52" fmla="*/ 109 w 215"/>
                <a:gd name="T53" fmla="*/ 189 h 221"/>
                <a:gd name="T54" fmla="*/ 119 w 215"/>
                <a:gd name="T55" fmla="*/ 190 h 221"/>
                <a:gd name="T56" fmla="*/ 141 w 215"/>
                <a:gd name="T57" fmla="*/ 187 h 221"/>
                <a:gd name="T58" fmla="*/ 116 w 215"/>
                <a:gd name="T59" fmla="*/ 164 h 221"/>
                <a:gd name="T60" fmla="*/ 119 w 215"/>
                <a:gd name="T61" fmla="*/ 108 h 221"/>
                <a:gd name="T62" fmla="*/ 160 w 215"/>
                <a:gd name="T63" fmla="*/ 128 h 221"/>
                <a:gd name="T64" fmla="*/ 171 w 215"/>
                <a:gd name="T65" fmla="*/ 129 h 221"/>
                <a:gd name="T66" fmla="*/ 208 w 215"/>
                <a:gd name="T67" fmla="*/ 135 h 221"/>
                <a:gd name="T68" fmla="*/ 171 w 215"/>
                <a:gd name="T69" fmla="*/ 110 h 221"/>
                <a:gd name="T70" fmla="*/ 160 w 215"/>
                <a:gd name="T71" fmla="*/ 96 h 221"/>
                <a:gd name="T72" fmla="*/ 119 w 215"/>
                <a:gd name="T73" fmla="*/ 84 h 221"/>
                <a:gd name="T74" fmla="*/ 108 w 215"/>
                <a:gd name="T75" fmla="*/ 7 h 221"/>
                <a:gd name="T76" fmla="*/ 97 w 215"/>
                <a:gd name="T77" fmla="*/ 18 h 221"/>
                <a:gd name="T78" fmla="*/ 56 w 215"/>
                <a:gd name="T79" fmla="*/ 105 h 221"/>
                <a:gd name="T80" fmla="*/ 45 w 215"/>
                <a:gd name="T81" fmla="*/ 96 h 221"/>
                <a:gd name="T82" fmla="*/ 8 w 215"/>
                <a:gd name="T83" fmla="*/ 128 h 221"/>
                <a:gd name="T84" fmla="*/ 44 w 215"/>
                <a:gd name="T85" fmla="*/ 124 h 221"/>
                <a:gd name="T86" fmla="*/ 50 w 215"/>
                <a:gd name="T87" fmla="*/ 134 h 221"/>
                <a:gd name="T88" fmla="*/ 56 w 215"/>
                <a:gd name="T89" fmla="*/ 121 h 221"/>
                <a:gd name="T90" fmla="*/ 97 w 215"/>
                <a:gd name="T91" fmla="*/ 152 h 221"/>
                <a:gd name="T92" fmla="*/ 99 w 215"/>
                <a:gd name="T93" fmla="*/ 166 h 221"/>
                <a:gd name="T94" fmla="*/ 74 w 215"/>
                <a:gd name="T95" fmla="*/ 194 h 221"/>
                <a:gd name="T96" fmla="*/ 97 w 215"/>
                <a:gd name="T97" fmla="*/ 18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 h="221">
                  <a:moveTo>
                    <a:pt x="107" y="221"/>
                  </a:moveTo>
                  <a:cubicBezTo>
                    <a:pt x="104" y="209"/>
                    <a:pt x="104" y="209"/>
                    <a:pt x="104" y="209"/>
                  </a:cubicBezTo>
                  <a:cubicBezTo>
                    <a:pt x="104" y="209"/>
                    <a:pt x="102" y="204"/>
                    <a:pt x="100" y="197"/>
                  </a:cubicBezTo>
                  <a:cubicBezTo>
                    <a:pt x="67" y="203"/>
                    <a:pt x="67" y="203"/>
                    <a:pt x="67" y="203"/>
                  </a:cubicBezTo>
                  <a:cubicBezTo>
                    <a:pt x="67" y="183"/>
                    <a:pt x="67" y="183"/>
                    <a:pt x="67" y="183"/>
                  </a:cubicBezTo>
                  <a:cubicBezTo>
                    <a:pt x="91" y="164"/>
                    <a:pt x="91" y="164"/>
                    <a:pt x="91" y="164"/>
                  </a:cubicBezTo>
                  <a:cubicBezTo>
                    <a:pt x="89" y="156"/>
                    <a:pt x="89" y="153"/>
                    <a:pt x="89" y="152"/>
                  </a:cubicBezTo>
                  <a:cubicBezTo>
                    <a:pt x="89" y="119"/>
                    <a:pt x="89" y="119"/>
                    <a:pt x="89" y="119"/>
                  </a:cubicBezTo>
                  <a:cubicBezTo>
                    <a:pt x="63" y="126"/>
                    <a:pt x="63" y="126"/>
                    <a:pt x="63" y="126"/>
                  </a:cubicBezTo>
                  <a:cubicBezTo>
                    <a:pt x="63" y="128"/>
                    <a:pt x="63" y="128"/>
                    <a:pt x="63" y="128"/>
                  </a:cubicBezTo>
                  <a:cubicBezTo>
                    <a:pt x="63" y="135"/>
                    <a:pt x="57" y="141"/>
                    <a:pt x="50" y="141"/>
                  </a:cubicBezTo>
                  <a:cubicBezTo>
                    <a:pt x="45" y="141"/>
                    <a:pt x="40" y="138"/>
                    <a:pt x="38" y="133"/>
                  </a:cubicBezTo>
                  <a:cubicBezTo>
                    <a:pt x="0" y="144"/>
                    <a:pt x="0" y="144"/>
                    <a:pt x="0" y="144"/>
                  </a:cubicBezTo>
                  <a:cubicBezTo>
                    <a:pt x="0" y="123"/>
                    <a:pt x="0" y="123"/>
                    <a:pt x="0" y="123"/>
                  </a:cubicBezTo>
                  <a:cubicBezTo>
                    <a:pt x="37" y="105"/>
                    <a:pt x="37" y="105"/>
                    <a:pt x="37" y="105"/>
                  </a:cubicBezTo>
                  <a:cubicBezTo>
                    <a:pt x="37" y="95"/>
                    <a:pt x="37" y="95"/>
                    <a:pt x="37" y="95"/>
                  </a:cubicBezTo>
                  <a:cubicBezTo>
                    <a:pt x="37" y="94"/>
                    <a:pt x="37" y="93"/>
                    <a:pt x="38" y="92"/>
                  </a:cubicBezTo>
                  <a:cubicBezTo>
                    <a:pt x="38" y="89"/>
                    <a:pt x="38" y="89"/>
                    <a:pt x="38" y="89"/>
                  </a:cubicBezTo>
                  <a:cubicBezTo>
                    <a:pt x="62" y="89"/>
                    <a:pt x="62" y="89"/>
                    <a:pt x="62" y="89"/>
                  </a:cubicBezTo>
                  <a:cubicBezTo>
                    <a:pt x="63" y="92"/>
                    <a:pt x="63" y="92"/>
                    <a:pt x="63" y="92"/>
                  </a:cubicBezTo>
                  <a:cubicBezTo>
                    <a:pt x="63" y="92"/>
                    <a:pt x="63" y="93"/>
                    <a:pt x="63" y="93"/>
                  </a:cubicBezTo>
                  <a:cubicBezTo>
                    <a:pt x="89" y="80"/>
                    <a:pt x="89" y="80"/>
                    <a:pt x="89" y="80"/>
                  </a:cubicBezTo>
                  <a:cubicBezTo>
                    <a:pt x="89" y="18"/>
                    <a:pt x="89" y="18"/>
                    <a:pt x="89" y="18"/>
                  </a:cubicBezTo>
                  <a:cubicBezTo>
                    <a:pt x="89" y="8"/>
                    <a:pt x="97" y="0"/>
                    <a:pt x="107" y="0"/>
                  </a:cubicBezTo>
                  <a:cubicBezTo>
                    <a:pt x="108" y="0"/>
                    <a:pt x="108" y="0"/>
                    <a:pt x="108" y="0"/>
                  </a:cubicBezTo>
                  <a:cubicBezTo>
                    <a:pt x="118" y="0"/>
                    <a:pt x="126" y="8"/>
                    <a:pt x="126" y="18"/>
                  </a:cubicBezTo>
                  <a:cubicBezTo>
                    <a:pt x="126" y="79"/>
                    <a:pt x="126" y="79"/>
                    <a:pt x="126" y="79"/>
                  </a:cubicBezTo>
                  <a:cubicBezTo>
                    <a:pt x="152" y="93"/>
                    <a:pt x="152" y="93"/>
                    <a:pt x="152" y="93"/>
                  </a:cubicBezTo>
                  <a:cubicBezTo>
                    <a:pt x="152" y="92"/>
                    <a:pt x="152" y="92"/>
                    <a:pt x="153" y="92"/>
                  </a:cubicBezTo>
                  <a:cubicBezTo>
                    <a:pt x="153" y="89"/>
                    <a:pt x="153" y="89"/>
                    <a:pt x="153" y="89"/>
                  </a:cubicBezTo>
                  <a:cubicBezTo>
                    <a:pt x="177" y="89"/>
                    <a:pt x="177" y="89"/>
                    <a:pt x="177" y="89"/>
                  </a:cubicBezTo>
                  <a:cubicBezTo>
                    <a:pt x="178" y="92"/>
                    <a:pt x="178" y="92"/>
                    <a:pt x="178" y="92"/>
                  </a:cubicBezTo>
                  <a:cubicBezTo>
                    <a:pt x="178" y="93"/>
                    <a:pt x="178" y="94"/>
                    <a:pt x="178" y="95"/>
                  </a:cubicBezTo>
                  <a:cubicBezTo>
                    <a:pt x="178" y="106"/>
                    <a:pt x="178" y="106"/>
                    <a:pt x="178" y="106"/>
                  </a:cubicBezTo>
                  <a:cubicBezTo>
                    <a:pt x="215" y="125"/>
                    <a:pt x="215" y="125"/>
                    <a:pt x="215" y="125"/>
                  </a:cubicBezTo>
                  <a:cubicBezTo>
                    <a:pt x="215" y="145"/>
                    <a:pt x="215" y="145"/>
                    <a:pt x="215" y="145"/>
                  </a:cubicBezTo>
                  <a:cubicBezTo>
                    <a:pt x="177" y="134"/>
                    <a:pt x="177" y="134"/>
                    <a:pt x="177" y="134"/>
                  </a:cubicBezTo>
                  <a:cubicBezTo>
                    <a:pt x="175" y="138"/>
                    <a:pt x="170" y="141"/>
                    <a:pt x="165" y="141"/>
                  </a:cubicBezTo>
                  <a:cubicBezTo>
                    <a:pt x="158" y="141"/>
                    <a:pt x="152" y="135"/>
                    <a:pt x="152" y="128"/>
                  </a:cubicBezTo>
                  <a:cubicBezTo>
                    <a:pt x="152" y="126"/>
                    <a:pt x="152" y="126"/>
                    <a:pt x="152" y="126"/>
                  </a:cubicBezTo>
                  <a:cubicBezTo>
                    <a:pt x="126" y="118"/>
                    <a:pt x="126" y="118"/>
                    <a:pt x="126" y="118"/>
                  </a:cubicBezTo>
                  <a:cubicBezTo>
                    <a:pt x="126" y="152"/>
                    <a:pt x="126" y="152"/>
                    <a:pt x="126" y="152"/>
                  </a:cubicBezTo>
                  <a:cubicBezTo>
                    <a:pt x="126" y="153"/>
                    <a:pt x="126" y="156"/>
                    <a:pt x="124" y="164"/>
                  </a:cubicBezTo>
                  <a:cubicBezTo>
                    <a:pt x="149" y="183"/>
                    <a:pt x="149" y="183"/>
                    <a:pt x="149" y="183"/>
                  </a:cubicBezTo>
                  <a:cubicBezTo>
                    <a:pt x="149" y="203"/>
                    <a:pt x="149" y="203"/>
                    <a:pt x="149" y="203"/>
                  </a:cubicBezTo>
                  <a:cubicBezTo>
                    <a:pt x="115" y="197"/>
                    <a:pt x="115" y="197"/>
                    <a:pt x="115" y="197"/>
                  </a:cubicBezTo>
                  <a:cubicBezTo>
                    <a:pt x="113" y="204"/>
                    <a:pt x="111" y="209"/>
                    <a:pt x="111" y="209"/>
                  </a:cubicBezTo>
                  <a:lnTo>
                    <a:pt x="107" y="221"/>
                  </a:lnTo>
                  <a:close/>
                  <a:moveTo>
                    <a:pt x="100" y="189"/>
                  </a:moveTo>
                  <a:cubicBezTo>
                    <a:pt x="106" y="189"/>
                    <a:pt x="106" y="189"/>
                    <a:pt x="106" y="189"/>
                  </a:cubicBezTo>
                  <a:cubicBezTo>
                    <a:pt x="106" y="192"/>
                    <a:pt x="106" y="192"/>
                    <a:pt x="106" y="192"/>
                  </a:cubicBezTo>
                  <a:cubicBezTo>
                    <a:pt x="107" y="193"/>
                    <a:pt x="107" y="194"/>
                    <a:pt x="107" y="195"/>
                  </a:cubicBezTo>
                  <a:cubicBezTo>
                    <a:pt x="108" y="194"/>
                    <a:pt x="108" y="193"/>
                    <a:pt x="109" y="192"/>
                  </a:cubicBezTo>
                  <a:cubicBezTo>
                    <a:pt x="109" y="189"/>
                    <a:pt x="109" y="189"/>
                    <a:pt x="109" y="189"/>
                  </a:cubicBezTo>
                  <a:cubicBezTo>
                    <a:pt x="119" y="189"/>
                    <a:pt x="119" y="189"/>
                    <a:pt x="119" y="189"/>
                  </a:cubicBezTo>
                  <a:cubicBezTo>
                    <a:pt x="119" y="190"/>
                    <a:pt x="119" y="190"/>
                    <a:pt x="119" y="190"/>
                  </a:cubicBezTo>
                  <a:cubicBezTo>
                    <a:pt x="141" y="194"/>
                    <a:pt x="141" y="194"/>
                    <a:pt x="141" y="194"/>
                  </a:cubicBezTo>
                  <a:cubicBezTo>
                    <a:pt x="141" y="187"/>
                    <a:pt x="141" y="187"/>
                    <a:pt x="141" y="187"/>
                  </a:cubicBezTo>
                  <a:cubicBezTo>
                    <a:pt x="116" y="166"/>
                    <a:pt x="116" y="166"/>
                    <a:pt x="116" y="166"/>
                  </a:cubicBezTo>
                  <a:cubicBezTo>
                    <a:pt x="116" y="164"/>
                    <a:pt x="116" y="164"/>
                    <a:pt x="116" y="164"/>
                  </a:cubicBezTo>
                  <a:cubicBezTo>
                    <a:pt x="119" y="155"/>
                    <a:pt x="119" y="153"/>
                    <a:pt x="119" y="152"/>
                  </a:cubicBezTo>
                  <a:cubicBezTo>
                    <a:pt x="119" y="108"/>
                    <a:pt x="119" y="108"/>
                    <a:pt x="119" y="108"/>
                  </a:cubicBezTo>
                  <a:cubicBezTo>
                    <a:pt x="160" y="121"/>
                    <a:pt x="160" y="121"/>
                    <a:pt x="160" y="121"/>
                  </a:cubicBezTo>
                  <a:cubicBezTo>
                    <a:pt x="160" y="128"/>
                    <a:pt x="160" y="128"/>
                    <a:pt x="160" y="128"/>
                  </a:cubicBezTo>
                  <a:cubicBezTo>
                    <a:pt x="160" y="131"/>
                    <a:pt x="162" y="134"/>
                    <a:pt x="165" y="134"/>
                  </a:cubicBezTo>
                  <a:cubicBezTo>
                    <a:pt x="168" y="134"/>
                    <a:pt x="170" y="131"/>
                    <a:pt x="171" y="129"/>
                  </a:cubicBezTo>
                  <a:cubicBezTo>
                    <a:pt x="171" y="124"/>
                    <a:pt x="171" y="124"/>
                    <a:pt x="171" y="124"/>
                  </a:cubicBezTo>
                  <a:cubicBezTo>
                    <a:pt x="208" y="135"/>
                    <a:pt x="208" y="135"/>
                    <a:pt x="208" y="135"/>
                  </a:cubicBezTo>
                  <a:cubicBezTo>
                    <a:pt x="208" y="129"/>
                    <a:pt x="208" y="129"/>
                    <a:pt x="208" y="129"/>
                  </a:cubicBezTo>
                  <a:cubicBezTo>
                    <a:pt x="171" y="110"/>
                    <a:pt x="171" y="110"/>
                    <a:pt x="171" y="110"/>
                  </a:cubicBezTo>
                  <a:cubicBezTo>
                    <a:pt x="171" y="96"/>
                    <a:pt x="171" y="96"/>
                    <a:pt x="171" y="96"/>
                  </a:cubicBezTo>
                  <a:cubicBezTo>
                    <a:pt x="160" y="96"/>
                    <a:pt x="160" y="96"/>
                    <a:pt x="160" y="96"/>
                  </a:cubicBezTo>
                  <a:cubicBezTo>
                    <a:pt x="160" y="105"/>
                    <a:pt x="160" y="105"/>
                    <a:pt x="160" y="105"/>
                  </a:cubicBezTo>
                  <a:cubicBezTo>
                    <a:pt x="119" y="84"/>
                    <a:pt x="119" y="84"/>
                    <a:pt x="119" y="84"/>
                  </a:cubicBezTo>
                  <a:cubicBezTo>
                    <a:pt x="119" y="18"/>
                    <a:pt x="119" y="18"/>
                    <a:pt x="119" y="18"/>
                  </a:cubicBezTo>
                  <a:cubicBezTo>
                    <a:pt x="119" y="12"/>
                    <a:pt x="114" y="7"/>
                    <a:pt x="108" y="7"/>
                  </a:cubicBezTo>
                  <a:cubicBezTo>
                    <a:pt x="107" y="7"/>
                    <a:pt x="107" y="7"/>
                    <a:pt x="107" y="7"/>
                  </a:cubicBezTo>
                  <a:cubicBezTo>
                    <a:pt x="101" y="7"/>
                    <a:pt x="97" y="12"/>
                    <a:pt x="97" y="18"/>
                  </a:cubicBezTo>
                  <a:cubicBezTo>
                    <a:pt x="97" y="85"/>
                    <a:pt x="97" y="85"/>
                    <a:pt x="97" y="85"/>
                  </a:cubicBezTo>
                  <a:cubicBezTo>
                    <a:pt x="56" y="105"/>
                    <a:pt x="56" y="105"/>
                    <a:pt x="56" y="105"/>
                  </a:cubicBezTo>
                  <a:cubicBezTo>
                    <a:pt x="56" y="96"/>
                    <a:pt x="56" y="96"/>
                    <a:pt x="56" y="96"/>
                  </a:cubicBezTo>
                  <a:cubicBezTo>
                    <a:pt x="45" y="96"/>
                    <a:pt x="45" y="96"/>
                    <a:pt x="45" y="96"/>
                  </a:cubicBezTo>
                  <a:cubicBezTo>
                    <a:pt x="45" y="110"/>
                    <a:pt x="45" y="110"/>
                    <a:pt x="45" y="110"/>
                  </a:cubicBezTo>
                  <a:cubicBezTo>
                    <a:pt x="8" y="128"/>
                    <a:pt x="8" y="128"/>
                    <a:pt x="8" y="128"/>
                  </a:cubicBezTo>
                  <a:cubicBezTo>
                    <a:pt x="8" y="134"/>
                    <a:pt x="8" y="134"/>
                    <a:pt x="8" y="134"/>
                  </a:cubicBezTo>
                  <a:cubicBezTo>
                    <a:pt x="44" y="124"/>
                    <a:pt x="44" y="124"/>
                    <a:pt x="44" y="124"/>
                  </a:cubicBezTo>
                  <a:cubicBezTo>
                    <a:pt x="45" y="128"/>
                    <a:pt x="45" y="128"/>
                    <a:pt x="45" y="128"/>
                  </a:cubicBezTo>
                  <a:cubicBezTo>
                    <a:pt x="45" y="131"/>
                    <a:pt x="47" y="134"/>
                    <a:pt x="50" y="134"/>
                  </a:cubicBezTo>
                  <a:cubicBezTo>
                    <a:pt x="53" y="134"/>
                    <a:pt x="56" y="131"/>
                    <a:pt x="56" y="128"/>
                  </a:cubicBezTo>
                  <a:cubicBezTo>
                    <a:pt x="56" y="121"/>
                    <a:pt x="56" y="121"/>
                    <a:pt x="56" y="121"/>
                  </a:cubicBezTo>
                  <a:cubicBezTo>
                    <a:pt x="97" y="109"/>
                    <a:pt x="97" y="109"/>
                    <a:pt x="97" y="109"/>
                  </a:cubicBezTo>
                  <a:cubicBezTo>
                    <a:pt x="97" y="152"/>
                    <a:pt x="97" y="152"/>
                    <a:pt x="97" y="152"/>
                  </a:cubicBezTo>
                  <a:cubicBezTo>
                    <a:pt x="97" y="153"/>
                    <a:pt x="97" y="155"/>
                    <a:pt x="99" y="164"/>
                  </a:cubicBezTo>
                  <a:cubicBezTo>
                    <a:pt x="99" y="166"/>
                    <a:pt x="99" y="166"/>
                    <a:pt x="99" y="166"/>
                  </a:cubicBezTo>
                  <a:cubicBezTo>
                    <a:pt x="74" y="187"/>
                    <a:pt x="74" y="187"/>
                    <a:pt x="74" y="187"/>
                  </a:cubicBezTo>
                  <a:cubicBezTo>
                    <a:pt x="74" y="194"/>
                    <a:pt x="74" y="194"/>
                    <a:pt x="74" y="194"/>
                  </a:cubicBezTo>
                  <a:cubicBezTo>
                    <a:pt x="97" y="190"/>
                    <a:pt x="97" y="190"/>
                    <a:pt x="97" y="190"/>
                  </a:cubicBezTo>
                  <a:cubicBezTo>
                    <a:pt x="97" y="189"/>
                    <a:pt x="97" y="189"/>
                    <a:pt x="97" y="189"/>
                  </a:cubicBezTo>
                  <a:lnTo>
                    <a:pt x="100" y="189"/>
                  </a:lnTo>
                  <a:close/>
                </a:path>
              </a:pathLst>
            </a:custGeom>
            <a:solidFill>
              <a:schemeClr val="bg1"/>
            </a:solidFill>
            <a:ln>
              <a:noFill/>
            </a:ln>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182" name="Freeform 105"/>
            <p:cNvSpPr>
              <a:spLocks noEditPoints="1"/>
            </p:cNvSpPr>
            <p:nvPr/>
          </p:nvSpPr>
          <p:spPr bwMode="auto">
            <a:xfrm>
              <a:off x="13493886" y="4261303"/>
              <a:ext cx="721466" cy="688944"/>
            </a:xfrm>
            <a:custGeom>
              <a:avLst/>
              <a:gdLst>
                <a:gd name="T0" fmla="*/ 0 w 71"/>
                <a:gd name="T1" fmla="*/ 2147483647 h 71"/>
                <a:gd name="T2" fmla="*/ 2147483647 w 71"/>
                <a:gd name="T3" fmla="*/ 2147483647 h 71"/>
                <a:gd name="T4" fmla="*/ 2147483647 w 71"/>
                <a:gd name="T5" fmla="*/ 2147483647 h 71"/>
                <a:gd name="T6" fmla="*/ 2147483647 w 71"/>
                <a:gd name="T7" fmla="*/ 2147483647 h 71"/>
                <a:gd name="T8" fmla="*/ 2147483647 w 71"/>
                <a:gd name="T9" fmla="*/ 2147483647 h 71"/>
                <a:gd name="T10" fmla="*/ 2147483647 w 71"/>
                <a:gd name="T11" fmla="*/ 2147483647 h 71"/>
                <a:gd name="T12" fmla="*/ 2147483647 w 71"/>
                <a:gd name="T13" fmla="*/ 2147483647 h 71"/>
                <a:gd name="T14" fmla="*/ 0 w 71"/>
                <a:gd name="T15" fmla="*/ 2147483647 h 71"/>
                <a:gd name="T16" fmla="*/ 2147483647 w 71"/>
                <a:gd name="T17" fmla="*/ 2147483647 h 71"/>
                <a:gd name="T18" fmla="*/ 2147483647 w 71"/>
                <a:gd name="T19" fmla="*/ 2147483647 h 71"/>
                <a:gd name="T20" fmla="*/ 2147483647 w 71"/>
                <a:gd name="T21" fmla="*/ 2147483647 h 71"/>
                <a:gd name="T22" fmla="*/ 2147483647 w 71"/>
                <a:gd name="T23" fmla="*/ 2147483647 h 71"/>
                <a:gd name="T24" fmla="*/ 2147483647 w 71"/>
                <a:gd name="T25" fmla="*/ 2147483647 h 71"/>
                <a:gd name="T26" fmla="*/ 2147483647 w 71"/>
                <a:gd name="T27" fmla="*/ 2147483647 h 71"/>
                <a:gd name="T28" fmla="*/ 2147483647 w 71"/>
                <a:gd name="T29" fmla="*/ 2147483647 h 71"/>
                <a:gd name="T30" fmla="*/ 2147483647 w 71"/>
                <a:gd name="T31" fmla="*/ 2147483647 h 71"/>
                <a:gd name="T32" fmla="*/ 2147483647 w 71"/>
                <a:gd name="T33" fmla="*/ 2147483647 h 71"/>
                <a:gd name="T34" fmla="*/ 2147483647 w 71"/>
                <a:gd name="T35" fmla="*/ 2147483647 h 71"/>
                <a:gd name="T36" fmla="*/ 2147483647 w 71"/>
                <a:gd name="T37" fmla="*/ 2147483647 h 71"/>
                <a:gd name="T38" fmla="*/ 2147483647 w 71"/>
                <a:gd name="T39" fmla="*/ 2147483647 h 71"/>
                <a:gd name="T40" fmla="*/ 2147483647 w 71"/>
                <a:gd name="T41" fmla="*/ 0 h 71"/>
                <a:gd name="T42" fmla="*/ 2147483647 w 71"/>
                <a:gd name="T43" fmla="*/ 2147483647 h 71"/>
                <a:gd name="T44" fmla="*/ 2147483647 w 71"/>
                <a:gd name="T45" fmla="*/ 2147483647 h 71"/>
                <a:gd name="T46" fmla="*/ 2147483647 w 71"/>
                <a:gd name="T47" fmla="*/ 2147483647 h 71"/>
                <a:gd name="T48" fmla="*/ 2147483647 w 71"/>
                <a:gd name="T49" fmla="*/ 2147483647 h 71"/>
                <a:gd name="T50" fmla="*/ 2147483647 w 71"/>
                <a:gd name="T51" fmla="*/ 2147483647 h 71"/>
                <a:gd name="T52" fmla="*/ 2147483647 w 71"/>
                <a:gd name="T53" fmla="*/ 2147483647 h 71"/>
                <a:gd name="T54" fmla="*/ 2147483647 w 71"/>
                <a:gd name="T55" fmla="*/ 2147483647 h 71"/>
                <a:gd name="T56" fmla="*/ 2147483647 w 71"/>
                <a:gd name="T57" fmla="*/ 2147483647 h 71"/>
                <a:gd name="T58" fmla="*/ 2147483647 w 71"/>
                <a:gd name="T59" fmla="*/ 2147483647 h 71"/>
                <a:gd name="T60" fmla="*/ 2147483647 w 71"/>
                <a:gd name="T61" fmla="*/ 2147483647 h 71"/>
                <a:gd name="T62" fmla="*/ 2147483647 w 71"/>
                <a:gd name="T63" fmla="*/ 2147483647 h 71"/>
                <a:gd name="T64" fmla="*/ 2147483647 w 71"/>
                <a:gd name="T65" fmla="*/ 2147483647 h 71"/>
                <a:gd name="T66" fmla="*/ 2147483647 w 71"/>
                <a:gd name="T67" fmla="*/ 2147483647 h 71"/>
                <a:gd name="T68" fmla="*/ 2147483647 w 71"/>
                <a:gd name="T69" fmla="*/ 2147483647 h 71"/>
                <a:gd name="T70" fmla="*/ 2147483647 w 71"/>
                <a:gd name="T71" fmla="*/ 2147483647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1">
                  <a:moveTo>
                    <a:pt x="15" y="46"/>
                  </a:moveTo>
                  <a:cubicBezTo>
                    <a:pt x="0" y="46"/>
                    <a:pt x="0" y="46"/>
                    <a:pt x="0" y="46"/>
                  </a:cubicBezTo>
                  <a:cubicBezTo>
                    <a:pt x="0" y="45"/>
                    <a:pt x="0" y="44"/>
                    <a:pt x="0" y="43"/>
                  </a:cubicBezTo>
                  <a:cubicBezTo>
                    <a:pt x="0" y="36"/>
                    <a:pt x="9" y="35"/>
                    <a:pt x="9" y="31"/>
                  </a:cubicBezTo>
                  <a:cubicBezTo>
                    <a:pt x="9" y="30"/>
                    <a:pt x="8" y="29"/>
                    <a:pt x="7" y="29"/>
                  </a:cubicBezTo>
                  <a:cubicBezTo>
                    <a:pt x="6" y="29"/>
                    <a:pt x="4" y="31"/>
                    <a:pt x="4" y="32"/>
                  </a:cubicBezTo>
                  <a:cubicBezTo>
                    <a:pt x="0" y="29"/>
                    <a:pt x="0" y="29"/>
                    <a:pt x="0" y="29"/>
                  </a:cubicBezTo>
                  <a:cubicBezTo>
                    <a:pt x="2" y="27"/>
                    <a:pt x="4" y="25"/>
                    <a:pt x="7" y="25"/>
                  </a:cubicBezTo>
                  <a:cubicBezTo>
                    <a:pt x="11" y="25"/>
                    <a:pt x="14" y="27"/>
                    <a:pt x="14" y="31"/>
                  </a:cubicBezTo>
                  <a:cubicBezTo>
                    <a:pt x="14" y="37"/>
                    <a:pt x="6" y="38"/>
                    <a:pt x="6" y="42"/>
                  </a:cubicBezTo>
                  <a:cubicBezTo>
                    <a:pt x="11" y="42"/>
                    <a:pt x="11" y="42"/>
                    <a:pt x="11" y="42"/>
                  </a:cubicBezTo>
                  <a:cubicBezTo>
                    <a:pt x="11" y="39"/>
                    <a:pt x="11" y="39"/>
                    <a:pt x="11" y="39"/>
                  </a:cubicBezTo>
                  <a:cubicBezTo>
                    <a:pt x="15" y="39"/>
                    <a:pt x="15" y="39"/>
                    <a:pt x="15" y="39"/>
                  </a:cubicBezTo>
                  <a:lnTo>
                    <a:pt x="15" y="46"/>
                  </a:lnTo>
                  <a:close/>
                  <a:moveTo>
                    <a:pt x="7" y="71"/>
                  </a:moveTo>
                  <a:cubicBezTo>
                    <a:pt x="5" y="71"/>
                    <a:pt x="2" y="70"/>
                    <a:pt x="0" y="69"/>
                  </a:cubicBezTo>
                  <a:cubicBezTo>
                    <a:pt x="3" y="65"/>
                    <a:pt x="3" y="65"/>
                    <a:pt x="3" y="65"/>
                  </a:cubicBezTo>
                  <a:cubicBezTo>
                    <a:pt x="4" y="66"/>
                    <a:pt x="5" y="67"/>
                    <a:pt x="7" y="67"/>
                  </a:cubicBezTo>
                  <a:cubicBezTo>
                    <a:pt x="8" y="67"/>
                    <a:pt x="10" y="66"/>
                    <a:pt x="10" y="65"/>
                  </a:cubicBezTo>
                  <a:cubicBezTo>
                    <a:pt x="10" y="62"/>
                    <a:pt x="7" y="62"/>
                    <a:pt x="5" y="62"/>
                  </a:cubicBezTo>
                  <a:cubicBezTo>
                    <a:pt x="4" y="60"/>
                    <a:pt x="4" y="60"/>
                    <a:pt x="4" y="60"/>
                  </a:cubicBezTo>
                  <a:cubicBezTo>
                    <a:pt x="6" y="58"/>
                    <a:pt x="7" y="56"/>
                    <a:pt x="9" y="55"/>
                  </a:cubicBezTo>
                  <a:cubicBezTo>
                    <a:pt x="9" y="55"/>
                    <a:pt x="9" y="55"/>
                    <a:pt x="9" y="55"/>
                  </a:cubicBezTo>
                  <a:cubicBezTo>
                    <a:pt x="8" y="55"/>
                    <a:pt x="6" y="55"/>
                    <a:pt x="5" y="55"/>
                  </a:cubicBezTo>
                  <a:cubicBezTo>
                    <a:pt x="5" y="57"/>
                    <a:pt x="5" y="57"/>
                    <a:pt x="5" y="57"/>
                  </a:cubicBezTo>
                  <a:cubicBezTo>
                    <a:pt x="1" y="57"/>
                    <a:pt x="1" y="57"/>
                    <a:pt x="1" y="57"/>
                  </a:cubicBezTo>
                  <a:cubicBezTo>
                    <a:pt x="1" y="51"/>
                    <a:pt x="1" y="51"/>
                    <a:pt x="1" y="51"/>
                  </a:cubicBezTo>
                  <a:cubicBezTo>
                    <a:pt x="14" y="51"/>
                    <a:pt x="14" y="51"/>
                    <a:pt x="14" y="51"/>
                  </a:cubicBezTo>
                  <a:cubicBezTo>
                    <a:pt x="14" y="54"/>
                    <a:pt x="14" y="54"/>
                    <a:pt x="14" y="54"/>
                  </a:cubicBezTo>
                  <a:cubicBezTo>
                    <a:pt x="10" y="59"/>
                    <a:pt x="10" y="59"/>
                    <a:pt x="10" y="59"/>
                  </a:cubicBezTo>
                  <a:cubicBezTo>
                    <a:pt x="13" y="60"/>
                    <a:pt x="15" y="62"/>
                    <a:pt x="15" y="64"/>
                  </a:cubicBezTo>
                  <a:cubicBezTo>
                    <a:pt x="15" y="69"/>
                    <a:pt x="11" y="71"/>
                    <a:pt x="7" y="71"/>
                  </a:cubicBezTo>
                  <a:close/>
                  <a:moveTo>
                    <a:pt x="15" y="20"/>
                  </a:moveTo>
                  <a:cubicBezTo>
                    <a:pt x="1" y="20"/>
                    <a:pt x="1" y="20"/>
                    <a:pt x="1" y="20"/>
                  </a:cubicBezTo>
                  <a:cubicBezTo>
                    <a:pt x="1" y="16"/>
                    <a:pt x="1" y="16"/>
                    <a:pt x="1" y="16"/>
                  </a:cubicBezTo>
                  <a:cubicBezTo>
                    <a:pt x="6" y="16"/>
                    <a:pt x="6" y="16"/>
                    <a:pt x="6" y="16"/>
                  </a:cubicBezTo>
                  <a:cubicBezTo>
                    <a:pt x="6" y="13"/>
                    <a:pt x="6" y="9"/>
                    <a:pt x="6" y="6"/>
                  </a:cubicBezTo>
                  <a:cubicBezTo>
                    <a:pt x="6" y="6"/>
                    <a:pt x="6" y="6"/>
                    <a:pt x="6" y="6"/>
                  </a:cubicBezTo>
                  <a:cubicBezTo>
                    <a:pt x="6" y="6"/>
                    <a:pt x="6" y="6"/>
                    <a:pt x="6" y="6"/>
                  </a:cubicBezTo>
                  <a:cubicBezTo>
                    <a:pt x="5" y="7"/>
                    <a:pt x="4" y="7"/>
                    <a:pt x="4" y="8"/>
                  </a:cubicBezTo>
                  <a:cubicBezTo>
                    <a:pt x="1" y="5"/>
                    <a:pt x="1" y="5"/>
                    <a:pt x="1" y="5"/>
                  </a:cubicBezTo>
                  <a:cubicBezTo>
                    <a:pt x="6" y="0"/>
                    <a:pt x="6" y="0"/>
                    <a:pt x="6" y="0"/>
                  </a:cubicBezTo>
                  <a:cubicBezTo>
                    <a:pt x="11" y="0"/>
                    <a:pt x="11" y="0"/>
                    <a:pt x="11" y="0"/>
                  </a:cubicBezTo>
                  <a:cubicBezTo>
                    <a:pt x="11" y="16"/>
                    <a:pt x="11" y="16"/>
                    <a:pt x="11" y="16"/>
                  </a:cubicBezTo>
                  <a:cubicBezTo>
                    <a:pt x="15" y="16"/>
                    <a:pt x="15" y="16"/>
                    <a:pt x="15" y="16"/>
                  </a:cubicBezTo>
                  <a:lnTo>
                    <a:pt x="15" y="20"/>
                  </a:lnTo>
                  <a:close/>
                  <a:moveTo>
                    <a:pt x="71" y="19"/>
                  </a:moveTo>
                  <a:cubicBezTo>
                    <a:pt x="71" y="19"/>
                    <a:pt x="71" y="20"/>
                    <a:pt x="70" y="20"/>
                  </a:cubicBezTo>
                  <a:cubicBezTo>
                    <a:pt x="21" y="20"/>
                    <a:pt x="21" y="20"/>
                    <a:pt x="21" y="20"/>
                  </a:cubicBezTo>
                  <a:cubicBezTo>
                    <a:pt x="21" y="20"/>
                    <a:pt x="20" y="19"/>
                    <a:pt x="20" y="19"/>
                  </a:cubicBezTo>
                  <a:cubicBezTo>
                    <a:pt x="20" y="11"/>
                    <a:pt x="20" y="11"/>
                    <a:pt x="20" y="11"/>
                  </a:cubicBezTo>
                  <a:cubicBezTo>
                    <a:pt x="20" y="10"/>
                    <a:pt x="21" y="10"/>
                    <a:pt x="21" y="10"/>
                  </a:cubicBezTo>
                  <a:cubicBezTo>
                    <a:pt x="70" y="10"/>
                    <a:pt x="70" y="10"/>
                    <a:pt x="70" y="10"/>
                  </a:cubicBezTo>
                  <a:cubicBezTo>
                    <a:pt x="71" y="10"/>
                    <a:pt x="71" y="10"/>
                    <a:pt x="71" y="11"/>
                  </a:cubicBezTo>
                  <a:lnTo>
                    <a:pt x="71" y="19"/>
                  </a:lnTo>
                  <a:close/>
                  <a:moveTo>
                    <a:pt x="71" y="39"/>
                  </a:moveTo>
                  <a:cubicBezTo>
                    <a:pt x="71" y="40"/>
                    <a:pt x="71" y="40"/>
                    <a:pt x="70" y="40"/>
                  </a:cubicBezTo>
                  <a:cubicBezTo>
                    <a:pt x="21" y="40"/>
                    <a:pt x="21" y="40"/>
                    <a:pt x="21" y="40"/>
                  </a:cubicBezTo>
                  <a:cubicBezTo>
                    <a:pt x="21" y="40"/>
                    <a:pt x="20" y="40"/>
                    <a:pt x="20" y="39"/>
                  </a:cubicBezTo>
                  <a:cubicBezTo>
                    <a:pt x="20" y="31"/>
                    <a:pt x="20" y="31"/>
                    <a:pt x="20" y="31"/>
                  </a:cubicBezTo>
                  <a:cubicBezTo>
                    <a:pt x="20" y="31"/>
                    <a:pt x="21" y="30"/>
                    <a:pt x="21" y="30"/>
                  </a:cubicBezTo>
                  <a:cubicBezTo>
                    <a:pt x="70" y="30"/>
                    <a:pt x="70" y="30"/>
                    <a:pt x="70" y="30"/>
                  </a:cubicBezTo>
                  <a:cubicBezTo>
                    <a:pt x="71" y="30"/>
                    <a:pt x="71" y="31"/>
                    <a:pt x="71" y="31"/>
                  </a:cubicBezTo>
                  <a:lnTo>
                    <a:pt x="71" y="39"/>
                  </a:lnTo>
                  <a:close/>
                  <a:moveTo>
                    <a:pt x="71" y="60"/>
                  </a:moveTo>
                  <a:cubicBezTo>
                    <a:pt x="71" y="60"/>
                    <a:pt x="71" y="61"/>
                    <a:pt x="70" y="61"/>
                  </a:cubicBezTo>
                  <a:cubicBezTo>
                    <a:pt x="21" y="61"/>
                    <a:pt x="21" y="61"/>
                    <a:pt x="21" y="61"/>
                  </a:cubicBezTo>
                  <a:cubicBezTo>
                    <a:pt x="21" y="61"/>
                    <a:pt x="20" y="60"/>
                    <a:pt x="20" y="60"/>
                  </a:cubicBezTo>
                  <a:cubicBezTo>
                    <a:pt x="20" y="52"/>
                    <a:pt x="20" y="52"/>
                    <a:pt x="20" y="52"/>
                  </a:cubicBezTo>
                  <a:cubicBezTo>
                    <a:pt x="20" y="51"/>
                    <a:pt x="21" y="51"/>
                    <a:pt x="21" y="51"/>
                  </a:cubicBezTo>
                  <a:cubicBezTo>
                    <a:pt x="70" y="51"/>
                    <a:pt x="70" y="51"/>
                    <a:pt x="70" y="51"/>
                  </a:cubicBezTo>
                  <a:cubicBezTo>
                    <a:pt x="71" y="51"/>
                    <a:pt x="71" y="51"/>
                    <a:pt x="71" y="52"/>
                  </a:cubicBezTo>
                  <a:lnTo>
                    <a:pt x="71"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44159" tIns="22080" rIns="44159" bIns="22080"/>
            <a:lstStyle/>
            <a:p>
              <a:pPr eaLnBrk="1" fontAlgn="auto" hangingPunct="1">
                <a:spcBef>
                  <a:spcPts val="0"/>
                </a:spcBef>
                <a:spcAft>
                  <a:spcPts val="0"/>
                </a:spcAft>
                <a:defRPr/>
              </a:pPr>
              <a:endParaRPr lang="zh-CN" altLang="en-US" sz="655">
                <a:latin typeface="+mn-lt"/>
              </a:endParaRPr>
            </a:p>
          </p:txBody>
        </p:sp>
        <p:sp>
          <p:nvSpPr>
            <p:cNvPr id="183" name="Freeform 101"/>
            <p:cNvSpPr>
              <a:spLocks noEditPoints="1"/>
            </p:cNvSpPr>
            <p:nvPr/>
          </p:nvSpPr>
          <p:spPr bwMode="auto">
            <a:xfrm>
              <a:off x="13323787" y="2261143"/>
              <a:ext cx="973683" cy="922296"/>
            </a:xfrm>
            <a:custGeom>
              <a:avLst/>
              <a:gdLst>
                <a:gd name="T0" fmla="*/ 124 w 218"/>
                <a:gd name="T1" fmla="*/ 28 h 219"/>
                <a:gd name="T2" fmla="*/ 148 w 218"/>
                <a:gd name="T3" fmla="*/ 40 h 219"/>
                <a:gd name="T4" fmla="*/ 163 w 218"/>
                <a:gd name="T5" fmla="*/ 29 h 219"/>
                <a:gd name="T6" fmla="*/ 187 w 218"/>
                <a:gd name="T7" fmla="*/ 41 h 219"/>
                <a:gd name="T8" fmla="*/ 175 w 218"/>
                <a:gd name="T9" fmla="*/ 66 h 219"/>
                <a:gd name="T10" fmla="*/ 187 w 218"/>
                <a:gd name="T11" fmla="*/ 94 h 219"/>
                <a:gd name="T12" fmla="*/ 214 w 218"/>
                <a:gd name="T13" fmla="*/ 103 h 219"/>
                <a:gd name="T14" fmla="*/ 189 w 218"/>
                <a:gd name="T15" fmla="*/ 129 h 219"/>
                <a:gd name="T16" fmla="*/ 175 w 218"/>
                <a:gd name="T17" fmla="*/ 153 h 219"/>
                <a:gd name="T18" fmla="*/ 185 w 218"/>
                <a:gd name="T19" fmla="*/ 167 h 219"/>
                <a:gd name="T20" fmla="*/ 167 w 218"/>
                <a:gd name="T21" fmla="*/ 195 h 219"/>
                <a:gd name="T22" fmla="*/ 148 w 218"/>
                <a:gd name="T23" fmla="*/ 179 h 219"/>
                <a:gd name="T24" fmla="*/ 124 w 218"/>
                <a:gd name="T25" fmla="*/ 188 h 219"/>
                <a:gd name="T26" fmla="*/ 115 w 218"/>
                <a:gd name="T27" fmla="*/ 215 h 219"/>
                <a:gd name="T28" fmla="*/ 90 w 218"/>
                <a:gd name="T29" fmla="*/ 190 h 219"/>
                <a:gd name="T30" fmla="*/ 68 w 218"/>
                <a:gd name="T31" fmla="*/ 177 h 219"/>
                <a:gd name="T32" fmla="*/ 51 w 218"/>
                <a:gd name="T33" fmla="*/ 190 h 219"/>
                <a:gd name="T34" fmla="*/ 27 w 218"/>
                <a:gd name="T35" fmla="*/ 178 h 219"/>
                <a:gd name="T36" fmla="*/ 41 w 218"/>
                <a:gd name="T37" fmla="*/ 151 h 219"/>
                <a:gd name="T38" fmla="*/ 32 w 218"/>
                <a:gd name="T39" fmla="*/ 129 h 219"/>
                <a:gd name="T40" fmla="*/ 4 w 218"/>
                <a:gd name="T41" fmla="*/ 120 h 219"/>
                <a:gd name="T42" fmla="*/ 28 w 218"/>
                <a:gd name="T43" fmla="*/ 94 h 219"/>
                <a:gd name="T44" fmla="*/ 38 w 218"/>
                <a:gd name="T45" fmla="*/ 74 h 219"/>
                <a:gd name="T46" fmla="*/ 24 w 218"/>
                <a:gd name="T47" fmla="*/ 56 h 219"/>
                <a:gd name="T48" fmla="*/ 36 w 218"/>
                <a:gd name="T49" fmla="*/ 31 h 219"/>
                <a:gd name="T50" fmla="*/ 60 w 218"/>
                <a:gd name="T51" fmla="*/ 43 h 219"/>
                <a:gd name="T52" fmla="*/ 87 w 218"/>
                <a:gd name="T53" fmla="*/ 33 h 219"/>
                <a:gd name="T54" fmla="*/ 90 w 218"/>
                <a:gd name="T55" fmla="*/ 13 h 219"/>
                <a:gd name="T56" fmla="*/ 109 w 218"/>
                <a:gd name="T57" fmla="*/ 158 h 219"/>
                <a:gd name="T58" fmla="*/ 60 w 218"/>
                <a:gd name="T59" fmla="*/ 110 h 219"/>
                <a:gd name="T60" fmla="*/ 98 w 218"/>
                <a:gd name="T61" fmla="*/ 0 h 219"/>
                <a:gd name="T62" fmla="*/ 63 w 218"/>
                <a:gd name="T63" fmla="*/ 40 h 219"/>
                <a:gd name="T64" fmla="*/ 34 w 218"/>
                <a:gd name="T65" fmla="*/ 28 h 219"/>
                <a:gd name="T66" fmla="*/ 35 w 218"/>
                <a:gd name="T67" fmla="*/ 72 h 219"/>
                <a:gd name="T68" fmla="*/ 0 w 218"/>
                <a:gd name="T69" fmla="*/ 103 h 219"/>
                <a:gd name="T70" fmla="*/ 29 w 218"/>
                <a:gd name="T71" fmla="*/ 133 h 219"/>
                <a:gd name="T72" fmla="*/ 24 w 218"/>
                <a:gd name="T73" fmla="*/ 181 h 219"/>
                <a:gd name="T74" fmla="*/ 54 w 218"/>
                <a:gd name="T75" fmla="*/ 193 h 219"/>
                <a:gd name="T76" fmla="*/ 86 w 218"/>
                <a:gd name="T77" fmla="*/ 206 h 219"/>
                <a:gd name="T78" fmla="*/ 128 w 218"/>
                <a:gd name="T79" fmla="*/ 206 h 219"/>
                <a:gd name="T80" fmla="*/ 158 w 218"/>
                <a:gd name="T81" fmla="*/ 195 h 219"/>
                <a:gd name="T82" fmla="*/ 188 w 218"/>
                <a:gd name="T83" fmla="*/ 183 h 219"/>
                <a:gd name="T84" fmla="*/ 189 w 218"/>
                <a:gd name="T85" fmla="*/ 133 h 219"/>
                <a:gd name="T86" fmla="*/ 218 w 218"/>
                <a:gd name="T87" fmla="*/ 103 h 219"/>
                <a:gd name="T88" fmla="*/ 180 w 218"/>
                <a:gd name="T89" fmla="*/ 66 h 219"/>
                <a:gd name="T90" fmla="*/ 178 w 218"/>
                <a:gd name="T91" fmla="*/ 26 h 219"/>
                <a:gd name="T92" fmla="*/ 150 w 218"/>
                <a:gd name="T93" fmla="*/ 37 h 219"/>
                <a:gd name="T94" fmla="*/ 115 w 218"/>
                <a:gd name="T95" fmla="*/ 0 h 219"/>
                <a:gd name="T96" fmla="*/ 109 w 218"/>
                <a:gd name="T97" fmla="*/ 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 h="219">
                  <a:moveTo>
                    <a:pt x="115" y="4"/>
                  </a:moveTo>
                  <a:cubicBezTo>
                    <a:pt x="120" y="4"/>
                    <a:pt x="124" y="8"/>
                    <a:pt x="124" y="13"/>
                  </a:cubicBezTo>
                  <a:cubicBezTo>
                    <a:pt x="124" y="28"/>
                    <a:pt x="124" y="28"/>
                    <a:pt x="124" y="28"/>
                  </a:cubicBezTo>
                  <a:cubicBezTo>
                    <a:pt x="124" y="32"/>
                    <a:pt x="124" y="32"/>
                    <a:pt x="124" y="32"/>
                  </a:cubicBezTo>
                  <a:cubicBezTo>
                    <a:pt x="127" y="32"/>
                    <a:pt x="127" y="32"/>
                    <a:pt x="127" y="32"/>
                  </a:cubicBezTo>
                  <a:cubicBezTo>
                    <a:pt x="135" y="34"/>
                    <a:pt x="141" y="37"/>
                    <a:pt x="148" y="40"/>
                  </a:cubicBezTo>
                  <a:cubicBezTo>
                    <a:pt x="150" y="42"/>
                    <a:pt x="150" y="42"/>
                    <a:pt x="150" y="42"/>
                  </a:cubicBezTo>
                  <a:cubicBezTo>
                    <a:pt x="152" y="39"/>
                    <a:pt x="152" y="39"/>
                    <a:pt x="152" y="39"/>
                  </a:cubicBezTo>
                  <a:cubicBezTo>
                    <a:pt x="163" y="29"/>
                    <a:pt x="163" y="29"/>
                    <a:pt x="163" y="29"/>
                  </a:cubicBezTo>
                  <a:cubicBezTo>
                    <a:pt x="164" y="27"/>
                    <a:pt x="167" y="27"/>
                    <a:pt x="169" y="27"/>
                  </a:cubicBezTo>
                  <a:cubicBezTo>
                    <a:pt x="171" y="27"/>
                    <a:pt x="174" y="27"/>
                    <a:pt x="175" y="29"/>
                  </a:cubicBezTo>
                  <a:cubicBezTo>
                    <a:pt x="187" y="41"/>
                    <a:pt x="187" y="41"/>
                    <a:pt x="187" y="41"/>
                  </a:cubicBezTo>
                  <a:cubicBezTo>
                    <a:pt x="191" y="45"/>
                    <a:pt x="191" y="50"/>
                    <a:pt x="187" y="54"/>
                  </a:cubicBezTo>
                  <a:cubicBezTo>
                    <a:pt x="178" y="64"/>
                    <a:pt x="178" y="64"/>
                    <a:pt x="178" y="64"/>
                  </a:cubicBezTo>
                  <a:cubicBezTo>
                    <a:pt x="175" y="66"/>
                    <a:pt x="175" y="66"/>
                    <a:pt x="175" y="66"/>
                  </a:cubicBezTo>
                  <a:cubicBezTo>
                    <a:pt x="177" y="68"/>
                    <a:pt x="177" y="68"/>
                    <a:pt x="177" y="68"/>
                  </a:cubicBezTo>
                  <a:cubicBezTo>
                    <a:pt x="181" y="76"/>
                    <a:pt x="184" y="83"/>
                    <a:pt x="186" y="91"/>
                  </a:cubicBezTo>
                  <a:cubicBezTo>
                    <a:pt x="187" y="94"/>
                    <a:pt x="187" y="94"/>
                    <a:pt x="187" y="94"/>
                  </a:cubicBezTo>
                  <a:cubicBezTo>
                    <a:pt x="190" y="94"/>
                    <a:pt x="190" y="94"/>
                    <a:pt x="190" y="94"/>
                  </a:cubicBezTo>
                  <a:cubicBezTo>
                    <a:pt x="205" y="94"/>
                    <a:pt x="205" y="94"/>
                    <a:pt x="205" y="94"/>
                  </a:cubicBezTo>
                  <a:cubicBezTo>
                    <a:pt x="210" y="94"/>
                    <a:pt x="214" y="98"/>
                    <a:pt x="214" y="103"/>
                  </a:cubicBezTo>
                  <a:cubicBezTo>
                    <a:pt x="214" y="120"/>
                    <a:pt x="214" y="120"/>
                    <a:pt x="214" y="120"/>
                  </a:cubicBezTo>
                  <a:cubicBezTo>
                    <a:pt x="214" y="125"/>
                    <a:pt x="210" y="129"/>
                    <a:pt x="205" y="129"/>
                  </a:cubicBezTo>
                  <a:cubicBezTo>
                    <a:pt x="189" y="129"/>
                    <a:pt x="189" y="129"/>
                    <a:pt x="189" y="129"/>
                  </a:cubicBezTo>
                  <a:cubicBezTo>
                    <a:pt x="186" y="129"/>
                    <a:pt x="186" y="129"/>
                    <a:pt x="186" y="129"/>
                  </a:cubicBezTo>
                  <a:cubicBezTo>
                    <a:pt x="185" y="132"/>
                    <a:pt x="185" y="132"/>
                    <a:pt x="185" y="132"/>
                  </a:cubicBezTo>
                  <a:cubicBezTo>
                    <a:pt x="183" y="139"/>
                    <a:pt x="180" y="147"/>
                    <a:pt x="175" y="153"/>
                  </a:cubicBezTo>
                  <a:cubicBezTo>
                    <a:pt x="174" y="156"/>
                    <a:pt x="174" y="156"/>
                    <a:pt x="174" y="156"/>
                  </a:cubicBezTo>
                  <a:cubicBezTo>
                    <a:pt x="176" y="158"/>
                    <a:pt x="176" y="158"/>
                    <a:pt x="176" y="158"/>
                  </a:cubicBezTo>
                  <a:cubicBezTo>
                    <a:pt x="185" y="167"/>
                    <a:pt x="185" y="167"/>
                    <a:pt x="185" y="167"/>
                  </a:cubicBezTo>
                  <a:cubicBezTo>
                    <a:pt x="189" y="171"/>
                    <a:pt x="189" y="177"/>
                    <a:pt x="185" y="180"/>
                  </a:cubicBezTo>
                  <a:cubicBezTo>
                    <a:pt x="173" y="192"/>
                    <a:pt x="173" y="192"/>
                    <a:pt x="173" y="192"/>
                  </a:cubicBezTo>
                  <a:cubicBezTo>
                    <a:pt x="171" y="194"/>
                    <a:pt x="169" y="195"/>
                    <a:pt x="167" y="195"/>
                  </a:cubicBezTo>
                  <a:cubicBezTo>
                    <a:pt x="164" y="195"/>
                    <a:pt x="162" y="194"/>
                    <a:pt x="161" y="192"/>
                  </a:cubicBezTo>
                  <a:cubicBezTo>
                    <a:pt x="150" y="181"/>
                    <a:pt x="150" y="181"/>
                    <a:pt x="150" y="181"/>
                  </a:cubicBezTo>
                  <a:cubicBezTo>
                    <a:pt x="148" y="179"/>
                    <a:pt x="148" y="179"/>
                    <a:pt x="148" y="179"/>
                  </a:cubicBezTo>
                  <a:cubicBezTo>
                    <a:pt x="145" y="180"/>
                    <a:pt x="145" y="180"/>
                    <a:pt x="145" y="180"/>
                  </a:cubicBezTo>
                  <a:cubicBezTo>
                    <a:pt x="139" y="183"/>
                    <a:pt x="133" y="185"/>
                    <a:pt x="127" y="187"/>
                  </a:cubicBezTo>
                  <a:cubicBezTo>
                    <a:pt x="124" y="188"/>
                    <a:pt x="124" y="188"/>
                    <a:pt x="124" y="188"/>
                  </a:cubicBezTo>
                  <a:cubicBezTo>
                    <a:pt x="124" y="191"/>
                    <a:pt x="124" y="191"/>
                    <a:pt x="124" y="191"/>
                  </a:cubicBezTo>
                  <a:cubicBezTo>
                    <a:pt x="124" y="206"/>
                    <a:pt x="124" y="206"/>
                    <a:pt x="124" y="206"/>
                  </a:cubicBezTo>
                  <a:cubicBezTo>
                    <a:pt x="124" y="211"/>
                    <a:pt x="120" y="215"/>
                    <a:pt x="115" y="215"/>
                  </a:cubicBezTo>
                  <a:cubicBezTo>
                    <a:pt x="98" y="215"/>
                    <a:pt x="98" y="215"/>
                    <a:pt x="98" y="215"/>
                  </a:cubicBezTo>
                  <a:cubicBezTo>
                    <a:pt x="93" y="215"/>
                    <a:pt x="90" y="211"/>
                    <a:pt x="90" y="206"/>
                  </a:cubicBezTo>
                  <a:cubicBezTo>
                    <a:pt x="90" y="190"/>
                    <a:pt x="90" y="190"/>
                    <a:pt x="90" y="190"/>
                  </a:cubicBezTo>
                  <a:cubicBezTo>
                    <a:pt x="90" y="187"/>
                    <a:pt x="90" y="187"/>
                    <a:pt x="90" y="187"/>
                  </a:cubicBezTo>
                  <a:cubicBezTo>
                    <a:pt x="87" y="186"/>
                    <a:pt x="87" y="186"/>
                    <a:pt x="87" y="186"/>
                  </a:cubicBezTo>
                  <a:cubicBezTo>
                    <a:pt x="80" y="184"/>
                    <a:pt x="74" y="181"/>
                    <a:pt x="68" y="177"/>
                  </a:cubicBezTo>
                  <a:cubicBezTo>
                    <a:pt x="65" y="176"/>
                    <a:pt x="65" y="176"/>
                    <a:pt x="65" y="176"/>
                  </a:cubicBezTo>
                  <a:cubicBezTo>
                    <a:pt x="63" y="178"/>
                    <a:pt x="63" y="178"/>
                    <a:pt x="63" y="178"/>
                  </a:cubicBezTo>
                  <a:cubicBezTo>
                    <a:pt x="51" y="190"/>
                    <a:pt x="51" y="190"/>
                    <a:pt x="51" y="190"/>
                  </a:cubicBezTo>
                  <a:cubicBezTo>
                    <a:pt x="49" y="192"/>
                    <a:pt x="47" y="193"/>
                    <a:pt x="45" y="193"/>
                  </a:cubicBezTo>
                  <a:cubicBezTo>
                    <a:pt x="43" y="193"/>
                    <a:pt x="40" y="192"/>
                    <a:pt x="39" y="190"/>
                  </a:cubicBezTo>
                  <a:cubicBezTo>
                    <a:pt x="27" y="178"/>
                    <a:pt x="27" y="178"/>
                    <a:pt x="27" y="178"/>
                  </a:cubicBezTo>
                  <a:cubicBezTo>
                    <a:pt x="23" y="174"/>
                    <a:pt x="23" y="169"/>
                    <a:pt x="27" y="165"/>
                  </a:cubicBezTo>
                  <a:cubicBezTo>
                    <a:pt x="39" y="153"/>
                    <a:pt x="39" y="153"/>
                    <a:pt x="39" y="153"/>
                  </a:cubicBezTo>
                  <a:cubicBezTo>
                    <a:pt x="41" y="151"/>
                    <a:pt x="41" y="151"/>
                    <a:pt x="41" y="151"/>
                  </a:cubicBezTo>
                  <a:cubicBezTo>
                    <a:pt x="40" y="148"/>
                    <a:pt x="40" y="148"/>
                    <a:pt x="40" y="148"/>
                  </a:cubicBezTo>
                  <a:cubicBezTo>
                    <a:pt x="37" y="143"/>
                    <a:pt x="35" y="138"/>
                    <a:pt x="33" y="132"/>
                  </a:cubicBezTo>
                  <a:cubicBezTo>
                    <a:pt x="32" y="129"/>
                    <a:pt x="32" y="129"/>
                    <a:pt x="32" y="129"/>
                  </a:cubicBezTo>
                  <a:cubicBezTo>
                    <a:pt x="29" y="129"/>
                    <a:pt x="29" y="129"/>
                    <a:pt x="29" y="129"/>
                  </a:cubicBezTo>
                  <a:cubicBezTo>
                    <a:pt x="13" y="129"/>
                    <a:pt x="13" y="129"/>
                    <a:pt x="13" y="129"/>
                  </a:cubicBezTo>
                  <a:cubicBezTo>
                    <a:pt x="8" y="129"/>
                    <a:pt x="4" y="125"/>
                    <a:pt x="4" y="120"/>
                  </a:cubicBezTo>
                  <a:cubicBezTo>
                    <a:pt x="4" y="103"/>
                    <a:pt x="4" y="103"/>
                    <a:pt x="4" y="103"/>
                  </a:cubicBezTo>
                  <a:cubicBezTo>
                    <a:pt x="4" y="98"/>
                    <a:pt x="8" y="94"/>
                    <a:pt x="13" y="94"/>
                  </a:cubicBezTo>
                  <a:cubicBezTo>
                    <a:pt x="28" y="94"/>
                    <a:pt x="28" y="94"/>
                    <a:pt x="28" y="94"/>
                  </a:cubicBezTo>
                  <a:cubicBezTo>
                    <a:pt x="31" y="94"/>
                    <a:pt x="31" y="94"/>
                    <a:pt x="31" y="94"/>
                  </a:cubicBezTo>
                  <a:cubicBezTo>
                    <a:pt x="32" y="91"/>
                    <a:pt x="32" y="91"/>
                    <a:pt x="32" y="91"/>
                  </a:cubicBezTo>
                  <a:cubicBezTo>
                    <a:pt x="33" y="85"/>
                    <a:pt x="35" y="79"/>
                    <a:pt x="38" y="74"/>
                  </a:cubicBezTo>
                  <a:cubicBezTo>
                    <a:pt x="40" y="71"/>
                    <a:pt x="40" y="71"/>
                    <a:pt x="40" y="71"/>
                  </a:cubicBezTo>
                  <a:cubicBezTo>
                    <a:pt x="37" y="69"/>
                    <a:pt x="37" y="69"/>
                    <a:pt x="37" y="69"/>
                  </a:cubicBezTo>
                  <a:cubicBezTo>
                    <a:pt x="24" y="56"/>
                    <a:pt x="24" y="56"/>
                    <a:pt x="24" y="56"/>
                  </a:cubicBezTo>
                  <a:cubicBezTo>
                    <a:pt x="23" y="54"/>
                    <a:pt x="22" y="52"/>
                    <a:pt x="22" y="50"/>
                  </a:cubicBezTo>
                  <a:cubicBezTo>
                    <a:pt x="22" y="47"/>
                    <a:pt x="23" y="45"/>
                    <a:pt x="24" y="43"/>
                  </a:cubicBezTo>
                  <a:cubicBezTo>
                    <a:pt x="36" y="31"/>
                    <a:pt x="36" y="31"/>
                    <a:pt x="36" y="31"/>
                  </a:cubicBezTo>
                  <a:cubicBezTo>
                    <a:pt x="38" y="30"/>
                    <a:pt x="40" y="29"/>
                    <a:pt x="43" y="29"/>
                  </a:cubicBezTo>
                  <a:cubicBezTo>
                    <a:pt x="45" y="29"/>
                    <a:pt x="47" y="30"/>
                    <a:pt x="49" y="31"/>
                  </a:cubicBezTo>
                  <a:cubicBezTo>
                    <a:pt x="60" y="43"/>
                    <a:pt x="60" y="43"/>
                    <a:pt x="60" y="43"/>
                  </a:cubicBezTo>
                  <a:cubicBezTo>
                    <a:pt x="63" y="45"/>
                    <a:pt x="63" y="45"/>
                    <a:pt x="63" y="45"/>
                  </a:cubicBezTo>
                  <a:cubicBezTo>
                    <a:pt x="65" y="43"/>
                    <a:pt x="65" y="43"/>
                    <a:pt x="65" y="43"/>
                  </a:cubicBezTo>
                  <a:cubicBezTo>
                    <a:pt x="72" y="39"/>
                    <a:pt x="79" y="36"/>
                    <a:pt x="87" y="33"/>
                  </a:cubicBezTo>
                  <a:cubicBezTo>
                    <a:pt x="90" y="32"/>
                    <a:pt x="90" y="32"/>
                    <a:pt x="90" y="32"/>
                  </a:cubicBezTo>
                  <a:cubicBezTo>
                    <a:pt x="90" y="29"/>
                    <a:pt x="90" y="29"/>
                    <a:pt x="90" y="29"/>
                  </a:cubicBezTo>
                  <a:cubicBezTo>
                    <a:pt x="90" y="13"/>
                    <a:pt x="90" y="13"/>
                    <a:pt x="90" y="13"/>
                  </a:cubicBezTo>
                  <a:cubicBezTo>
                    <a:pt x="90" y="8"/>
                    <a:pt x="93" y="4"/>
                    <a:pt x="98" y="4"/>
                  </a:cubicBezTo>
                  <a:cubicBezTo>
                    <a:pt x="115" y="4"/>
                    <a:pt x="115" y="4"/>
                    <a:pt x="115" y="4"/>
                  </a:cubicBezTo>
                  <a:moveTo>
                    <a:pt x="109" y="158"/>
                  </a:moveTo>
                  <a:cubicBezTo>
                    <a:pt x="136" y="158"/>
                    <a:pt x="158" y="137"/>
                    <a:pt x="158" y="110"/>
                  </a:cubicBezTo>
                  <a:cubicBezTo>
                    <a:pt x="158" y="83"/>
                    <a:pt x="136" y="61"/>
                    <a:pt x="109" y="61"/>
                  </a:cubicBezTo>
                  <a:cubicBezTo>
                    <a:pt x="82" y="61"/>
                    <a:pt x="60" y="83"/>
                    <a:pt x="60" y="110"/>
                  </a:cubicBezTo>
                  <a:cubicBezTo>
                    <a:pt x="60" y="137"/>
                    <a:pt x="82" y="158"/>
                    <a:pt x="109" y="158"/>
                  </a:cubicBezTo>
                  <a:moveTo>
                    <a:pt x="115" y="0"/>
                  </a:moveTo>
                  <a:cubicBezTo>
                    <a:pt x="98" y="0"/>
                    <a:pt x="98" y="0"/>
                    <a:pt x="98" y="0"/>
                  </a:cubicBezTo>
                  <a:cubicBezTo>
                    <a:pt x="91" y="0"/>
                    <a:pt x="86" y="6"/>
                    <a:pt x="86" y="13"/>
                  </a:cubicBezTo>
                  <a:cubicBezTo>
                    <a:pt x="86" y="29"/>
                    <a:pt x="86" y="29"/>
                    <a:pt x="86" y="29"/>
                  </a:cubicBezTo>
                  <a:cubicBezTo>
                    <a:pt x="78" y="32"/>
                    <a:pt x="70" y="35"/>
                    <a:pt x="63" y="40"/>
                  </a:cubicBezTo>
                  <a:cubicBezTo>
                    <a:pt x="52" y="28"/>
                    <a:pt x="52" y="28"/>
                    <a:pt x="52" y="28"/>
                  </a:cubicBezTo>
                  <a:cubicBezTo>
                    <a:pt x="49" y="26"/>
                    <a:pt x="46" y="25"/>
                    <a:pt x="43" y="25"/>
                  </a:cubicBezTo>
                  <a:cubicBezTo>
                    <a:pt x="39" y="25"/>
                    <a:pt x="36" y="26"/>
                    <a:pt x="34" y="28"/>
                  </a:cubicBezTo>
                  <a:cubicBezTo>
                    <a:pt x="22" y="41"/>
                    <a:pt x="22" y="41"/>
                    <a:pt x="22" y="41"/>
                  </a:cubicBezTo>
                  <a:cubicBezTo>
                    <a:pt x="17" y="46"/>
                    <a:pt x="17" y="54"/>
                    <a:pt x="22" y="59"/>
                  </a:cubicBezTo>
                  <a:cubicBezTo>
                    <a:pt x="35" y="72"/>
                    <a:pt x="35" y="72"/>
                    <a:pt x="35" y="72"/>
                  </a:cubicBezTo>
                  <a:cubicBezTo>
                    <a:pt x="32" y="78"/>
                    <a:pt x="29" y="84"/>
                    <a:pt x="28" y="90"/>
                  </a:cubicBezTo>
                  <a:cubicBezTo>
                    <a:pt x="13" y="90"/>
                    <a:pt x="13" y="90"/>
                    <a:pt x="13" y="90"/>
                  </a:cubicBezTo>
                  <a:cubicBezTo>
                    <a:pt x="6" y="90"/>
                    <a:pt x="0" y="96"/>
                    <a:pt x="0" y="103"/>
                  </a:cubicBezTo>
                  <a:cubicBezTo>
                    <a:pt x="0" y="120"/>
                    <a:pt x="0" y="120"/>
                    <a:pt x="0" y="120"/>
                  </a:cubicBezTo>
                  <a:cubicBezTo>
                    <a:pt x="0" y="127"/>
                    <a:pt x="6" y="133"/>
                    <a:pt x="13" y="133"/>
                  </a:cubicBezTo>
                  <a:cubicBezTo>
                    <a:pt x="29" y="133"/>
                    <a:pt x="29" y="133"/>
                    <a:pt x="29" y="133"/>
                  </a:cubicBezTo>
                  <a:cubicBezTo>
                    <a:pt x="31" y="139"/>
                    <a:pt x="33" y="145"/>
                    <a:pt x="36" y="150"/>
                  </a:cubicBezTo>
                  <a:cubicBezTo>
                    <a:pt x="24" y="162"/>
                    <a:pt x="24" y="162"/>
                    <a:pt x="24" y="162"/>
                  </a:cubicBezTo>
                  <a:cubicBezTo>
                    <a:pt x="19" y="168"/>
                    <a:pt x="19" y="176"/>
                    <a:pt x="24" y="181"/>
                  </a:cubicBezTo>
                  <a:cubicBezTo>
                    <a:pt x="36" y="193"/>
                    <a:pt x="36" y="193"/>
                    <a:pt x="36" y="193"/>
                  </a:cubicBezTo>
                  <a:cubicBezTo>
                    <a:pt x="38" y="195"/>
                    <a:pt x="42" y="197"/>
                    <a:pt x="45" y="197"/>
                  </a:cubicBezTo>
                  <a:cubicBezTo>
                    <a:pt x="48" y="197"/>
                    <a:pt x="51" y="195"/>
                    <a:pt x="54" y="193"/>
                  </a:cubicBezTo>
                  <a:cubicBezTo>
                    <a:pt x="66" y="181"/>
                    <a:pt x="66" y="181"/>
                    <a:pt x="66" y="181"/>
                  </a:cubicBezTo>
                  <a:cubicBezTo>
                    <a:pt x="72" y="185"/>
                    <a:pt x="79" y="188"/>
                    <a:pt x="86" y="190"/>
                  </a:cubicBezTo>
                  <a:cubicBezTo>
                    <a:pt x="86" y="206"/>
                    <a:pt x="86" y="206"/>
                    <a:pt x="86" y="206"/>
                  </a:cubicBezTo>
                  <a:cubicBezTo>
                    <a:pt x="86" y="213"/>
                    <a:pt x="91" y="219"/>
                    <a:pt x="98" y="219"/>
                  </a:cubicBezTo>
                  <a:cubicBezTo>
                    <a:pt x="115" y="219"/>
                    <a:pt x="115" y="219"/>
                    <a:pt x="115" y="219"/>
                  </a:cubicBezTo>
                  <a:cubicBezTo>
                    <a:pt x="123" y="219"/>
                    <a:pt x="128" y="213"/>
                    <a:pt x="128" y="206"/>
                  </a:cubicBezTo>
                  <a:cubicBezTo>
                    <a:pt x="128" y="191"/>
                    <a:pt x="128" y="191"/>
                    <a:pt x="128" y="191"/>
                  </a:cubicBezTo>
                  <a:cubicBezTo>
                    <a:pt x="135" y="189"/>
                    <a:pt x="141" y="187"/>
                    <a:pt x="147" y="184"/>
                  </a:cubicBezTo>
                  <a:cubicBezTo>
                    <a:pt x="158" y="195"/>
                    <a:pt x="158" y="195"/>
                    <a:pt x="158" y="195"/>
                  </a:cubicBezTo>
                  <a:cubicBezTo>
                    <a:pt x="160" y="197"/>
                    <a:pt x="164" y="199"/>
                    <a:pt x="167" y="199"/>
                  </a:cubicBezTo>
                  <a:cubicBezTo>
                    <a:pt x="170" y="199"/>
                    <a:pt x="173" y="197"/>
                    <a:pt x="176" y="195"/>
                  </a:cubicBezTo>
                  <a:cubicBezTo>
                    <a:pt x="188" y="183"/>
                    <a:pt x="188" y="183"/>
                    <a:pt x="188" y="183"/>
                  </a:cubicBezTo>
                  <a:cubicBezTo>
                    <a:pt x="193" y="178"/>
                    <a:pt x="193" y="170"/>
                    <a:pt x="188" y="165"/>
                  </a:cubicBezTo>
                  <a:cubicBezTo>
                    <a:pt x="179" y="155"/>
                    <a:pt x="179" y="155"/>
                    <a:pt x="179" y="155"/>
                  </a:cubicBezTo>
                  <a:cubicBezTo>
                    <a:pt x="183" y="149"/>
                    <a:pt x="187" y="141"/>
                    <a:pt x="189" y="133"/>
                  </a:cubicBezTo>
                  <a:cubicBezTo>
                    <a:pt x="205" y="133"/>
                    <a:pt x="205" y="133"/>
                    <a:pt x="205" y="133"/>
                  </a:cubicBezTo>
                  <a:cubicBezTo>
                    <a:pt x="212" y="133"/>
                    <a:pt x="218" y="127"/>
                    <a:pt x="218" y="120"/>
                  </a:cubicBezTo>
                  <a:cubicBezTo>
                    <a:pt x="218" y="103"/>
                    <a:pt x="218" y="103"/>
                    <a:pt x="218" y="103"/>
                  </a:cubicBezTo>
                  <a:cubicBezTo>
                    <a:pt x="218" y="96"/>
                    <a:pt x="212" y="90"/>
                    <a:pt x="205" y="90"/>
                  </a:cubicBezTo>
                  <a:cubicBezTo>
                    <a:pt x="190" y="90"/>
                    <a:pt x="190" y="90"/>
                    <a:pt x="190" y="90"/>
                  </a:cubicBezTo>
                  <a:cubicBezTo>
                    <a:pt x="188" y="82"/>
                    <a:pt x="185" y="74"/>
                    <a:pt x="180" y="66"/>
                  </a:cubicBezTo>
                  <a:cubicBezTo>
                    <a:pt x="190" y="57"/>
                    <a:pt x="190" y="57"/>
                    <a:pt x="190" y="57"/>
                  </a:cubicBezTo>
                  <a:cubicBezTo>
                    <a:pt x="195" y="52"/>
                    <a:pt x="195" y="43"/>
                    <a:pt x="190" y="38"/>
                  </a:cubicBezTo>
                  <a:cubicBezTo>
                    <a:pt x="178" y="26"/>
                    <a:pt x="178" y="26"/>
                    <a:pt x="178" y="26"/>
                  </a:cubicBezTo>
                  <a:cubicBezTo>
                    <a:pt x="176" y="24"/>
                    <a:pt x="172" y="23"/>
                    <a:pt x="169" y="23"/>
                  </a:cubicBezTo>
                  <a:cubicBezTo>
                    <a:pt x="166" y="23"/>
                    <a:pt x="162" y="24"/>
                    <a:pt x="160" y="26"/>
                  </a:cubicBezTo>
                  <a:cubicBezTo>
                    <a:pt x="150" y="37"/>
                    <a:pt x="150" y="37"/>
                    <a:pt x="150" y="37"/>
                  </a:cubicBezTo>
                  <a:cubicBezTo>
                    <a:pt x="143" y="33"/>
                    <a:pt x="136" y="30"/>
                    <a:pt x="128" y="28"/>
                  </a:cubicBezTo>
                  <a:cubicBezTo>
                    <a:pt x="128" y="13"/>
                    <a:pt x="128" y="13"/>
                    <a:pt x="128" y="13"/>
                  </a:cubicBezTo>
                  <a:cubicBezTo>
                    <a:pt x="128" y="6"/>
                    <a:pt x="123" y="0"/>
                    <a:pt x="115" y="0"/>
                  </a:cubicBezTo>
                  <a:close/>
                  <a:moveTo>
                    <a:pt x="109" y="154"/>
                  </a:moveTo>
                  <a:cubicBezTo>
                    <a:pt x="84" y="154"/>
                    <a:pt x="64" y="134"/>
                    <a:pt x="64" y="110"/>
                  </a:cubicBezTo>
                  <a:cubicBezTo>
                    <a:pt x="64" y="85"/>
                    <a:pt x="84" y="65"/>
                    <a:pt x="109" y="65"/>
                  </a:cubicBezTo>
                  <a:cubicBezTo>
                    <a:pt x="134" y="65"/>
                    <a:pt x="154" y="85"/>
                    <a:pt x="154" y="110"/>
                  </a:cubicBezTo>
                  <a:cubicBezTo>
                    <a:pt x="154" y="134"/>
                    <a:pt x="134" y="154"/>
                    <a:pt x="109" y="154"/>
                  </a:cubicBezTo>
                  <a:close/>
                </a:path>
              </a:pathLst>
            </a:custGeom>
            <a:solidFill>
              <a:schemeClr val="bg1"/>
            </a:solidFill>
            <a:ln>
              <a:noFill/>
            </a:ln>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184" name="Freeform 75"/>
            <p:cNvSpPr>
              <a:spLocks noEditPoints="1"/>
            </p:cNvSpPr>
            <p:nvPr/>
          </p:nvSpPr>
          <p:spPr bwMode="auto">
            <a:xfrm>
              <a:off x="13329651" y="6089226"/>
              <a:ext cx="979551" cy="811176"/>
            </a:xfrm>
            <a:custGeom>
              <a:avLst/>
              <a:gdLst>
                <a:gd name="T0" fmla="*/ 200 w 220"/>
                <a:gd name="T1" fmla="*/ 34 h 192"/>
                <a:gd name="T2" fmla="*/ 162 w 220"/>
                <a:gd name="T3" fmla="*/ 34 h 192"/>
                <a:gd name="T4" fmla="*/ 162 w 220"/>
                <a:gd name="T5" fmla="*/ 24 h 192"/>
                <a:gd name="T6" fmla="*/ 138 w 220"/>
                <a:gd name="T7" fmla="*/ 0 h 192"/>
                <a:gd name="T8" fmla="*/ 82 w 220"/>
                <a:gd name="T9" fmla="*/ 0 h 192"/>
                <a:gd name="T10" fmla="*/ 58 w 220"/>
                <a:gd name="T11" fmla="*/ 24 h 192"/>
                <a:gd name="T12" fmla="*/ 58 w 220"/>
                <a:gd name="T13" fmla="*/ 34 h 192"/>
                <a:gd name="T14" fmla="*/ 20 w 220"/>
                <a:gd name="T15" fmla="*/ 34 h 192"/>
                <a:gd name="T16" fmla="*/ 0 w 220"/>
                <a:gd name="T17" fmla="*/ 54 h 192"/>
                <a:gd name="T18" fmla="*/ 0 w 220"/>
                <a:gd name="T19" fmla="*/ 172 h 192"/>
                <a:gd name="T20" fmla="*/ 20 w 220"/>
                <a:gd name="T21" fmla="*/ 192 h 192"/>
                <a:gd name="T22" fmla="*/ 200 w 220"/>
                <a:gd name="T23" fmla="*/ 192 h 192"/>
                <a:gd name="T24" fmla="*/ 220 w 220"/>
                <a:gd name="T25" fmla="*/ 172 h 192"/>
                <a:gd name="T26" fmla="*/ 220 w 220"/>
                <a:gd name="T27" fmla="*/ 54 h 192"/>
                <a:gd name="T28" fmla="*/ 200 w 220"/>
                <a:gd name="T29" fmla="*/ 34 h 192"/>
                <a:gd name="T30" fmla="*/ 66 w 220"/>
                <a:gd name="T31" fmla="*/ 24 h 192"/>
                <a:gd name="T32" fmla="*/ 82 w 220"/>
                <a:gd name="T33" fmla="*/ 8 h 192"/>
                <a:gd name="T34" fmla="*/ 138 w 220"/>
                <a:gd name="T35" fmla="*/ 8 h 192"/>
                <a:gd name="T36" fmla="*/ 154 w 220"/>
                <a:gd name="T37" fmla="*/ 24 h 192"/>
                <a:gd name="T38" fmla="*/ 154 w 220"/>
                <a:gd name="T39" fmla="*/ 34 h 192"/>
                <a:gd name="T40" fmla="*/ 66 w 220"/>
                <a:gd name="T41" fmla="*/ 34 h 192"/>
                <a:gd name="T42" fmla="*/ 66 w 220"/>
                <a:gd name="T43" fmla="*/ 24 h 192"/>
                <a:gd name="T44" fmla="*/ 212 w 220"/>
                <a:gd name="T45" fmla="*/ 172 h 192"/>
                <a:gd name="T46" fmla="*/ 200 w 220"/>
                <a:gd name="T47" fmla="*/ 184 h 192"/>
                <a:gd name="T48" fmla="*/ 20 w 220"/>
                <a:gd name="T49" fmla="*/ 184 h 192"/>
                <a:gd name="T50" fmla="*/ 8 w 220"/>
                <a:gd name="T51" fmla="*/ 172 h 192"/>
                <a:gd name="T52" fmla="*/ 8 w 220"/>
                <a:gd name="T53" fmla="*/ 54 h 192"/>
                <a:gd name="T54" fmla="*/ 20 w 220"/>
                <a:gd name="T55" fmla="*/ 42 h 192"/>
                <a:gd name="T56" fmla="*/ 200 w 220"/>
                <a:gd name="T57" fmla="*/ 42 h 192"/>
                <a:gd name="T58" fmla="*/ 212 w 220"/>
                <a:gd name="T59" fmla="*/ 54 h 192"/>
                <a:gd name="T60" fmla="*/ 212 w 220"/>
                <a:gd name="T61" fmla="*/ 1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92">
                  <a:moveTo>
                    <a:pt x="200" y="34"/>
                  </a:moveTo>
                  <a:cubicBezTo>
                    <a:pt x="162" y="34"/>
                    <a:pt x="162" y="34"/>
                    <a:pt x="162" y="34"/>
                  </a:cubicBezTo>
                  <a:cubicBezTo>
                    <a:pt x="162" y="24"/>
                    <a:pt x="162" y="24"/>
                    <a:pt x="162" y="24"/>
                  </a:cubicBezTo>
                  <a:cubicBezTo>
                    <a:pt x="162" y="11"/>
                    <a:pt x="151" y="0"/>
                    <a:pt x="138" y="0"/>
                  </a:cubicBezTo>
                  <a:cubicBezTo>
                    <a:pt x="82" y="0"/>
                    <a:pt x="82" y="0"/>
                    <a:pt x="82" y="0"/>
                  </a:cubicBezTo>
                  <a:cubicBezTo>
                    <a:pt x="69" y="0"/>
                    <a:pt x="58" y="11"/>
                    <a:pt x="58" y="24"/>
                  </a:cubicBezTo>
                  <a:cubicBezTo>
                    <a:pt x="58" y="34"/>
                    <a:pt x="58" y="34"/>
                    <a:pt x="58" y="34"/>
                  </a:cubicBezTo>
                  <a:cubicBezTo>
                    <a:pt x="20" y="34"/>
                    <a:pt x="20" y="34"/>
                    <a:pt x="20" y="34"/>
                  </a:cubicBezTo>
                  <a:cubicBezTo>
                    <a:pt x="9" y="34"/>
                    <a:pt x="0" y="43"/>
                    <a:pt x="0" y="54"/>
                  </a:cubicBezTo>
                  <a:cubicBezTo>
                    <a:pt x="0" y="172"/>
                    <a:pt x="0" y="172"/>
                    <a:pt x="0" y="172"/>
                  </a:cubicBezTo>
                  <a:cubicBezTo>
                    <a:pt x="0" y="183"/>
                    <a:pt x="9" y="192"/>
                    <a:pt x="20" y="192"/>
                  </a:cubicBezTo>
                  <a:cubicBezTo>
                    <a:pt x="200" y="192"/>
                    <a:pt x="200" y="192"/>
                    <a:pt x="200" y="192"/>
                  </a:cubicBezTo>
                  <a:cubicBezTo>
                    <a:pt x="211" y="192"/>
                    <a:pt x="220" y="183"/>
                    <a:pt x="220" y="172"/>
                  </a:cubicBezTo>
                  <a:cubicBezTo>
                    <a:pt x="220" y="54"/>
                    <a:pt x="220" y="54"/>
                    <a:pt x="220" y="54"/>
                  </a:cubicBezTo>
                  <a:cubicBezTo>
                    <a:pt x="220" y="43"/>
                    <a:pt x="211" y="34"/>
                    <a:pt x="200" y="34"/>
                  </a:cubicBezTo>
                  <a:close/>
                  <a:moveTo>
                    <a:pt x="66" y="24"/>
                  </a:moveTo>
                  <a:cubicBezTo>
                    <a:pt x="66" y="15"/>
                    <a:pt x="73" y="8"/>
                    <a:pt x="82" y="8"/>
                  </a:cubicBezTo>
                  <a:cubicBezTo>
                    <a:pt x="138" y="8"/>
                    <a:pt x="138" y="8"/>
                    <a:pt x="138" y="8"/>
                  </a:cubicBezTo>
                  <a:cubicBezTo>
                    <a:pt x="147" y="8"/>
                    <a:pt x="154" y="15"/>
                    <a:pt x="154" y="24"/>
                  </a:cubicBezTo>
                  <a:cubicBezTo>
                    <a:pt x="154" y="34"/>
                    <a:pt x="154" y="34"/>
                    <a:pt x="154" y="34"/>
                  </a:cubicBezTo>
                  <a:cubicBezTo>
                    <a:pt x="66" y="34"/>
                    <a:pt x="66" y="34"/>
                    <a:pt x="66" y="34"/>
                  </a:cubicBezTo>
                  <a:lnTo>
                    <a:pt x="66" y="24"/>
                  </a:lnTo>
                  <a:close/>
                  <a:moveTo>
                    <a:pt x="212" y="172"/>
                  </a:moveTo>
                  <a:cubicBezTo>
                    <a:pt x="212" y="179"/>
                    <a:pt x="207" y="184"/>
                    <a:pt x="200" y="184"/>
                  </a:cubicBezTo>
                  <a:cubicBezTo>
                    <a:pt x="20" y="184"/>
                    <a:pt x="20" y="184"/>
                    <a:pt x="20" y="184"/>
                  </a:cubicBezTo>
                  <a:cubicBezTo>
                    <a:pt x="13" y="184"/>
                    <a:pt x="8" y="179"/>
                    <a:pt x="8" y="172"/>
                  </a:cubicBezTo>
                  <a:cubicBezTo>
                    <a:pt x="8" y="54"/>
                    <a:pt x="8" y="54"/>
                    <a:pt x="8" y="54"/>
                  </a:cubicBezTo>
                  <a:cubicBezTo>
                    <a:pt x="8" y="47"/>
                    <a:pt x="13" y="42"/>
                    <a:pt x="20" y="42"/>
                  </a:cubicBezTo>
                  <a:cubicBezTo>
                    <a:pt x="200" y="42"/>
                    <a:pt x="200" y="42"/>
                    <a:pt x="200" y="42"/>
                  </a:cubicBezTo>
                  <a:cubicBezTo>
                    <a:pt x="207" y="42"/>
                    <a:pt x="212" y="47"/>
                    <a:pt x="212" y="54"/>
                  </a:cubicBezTo>
                  <a:lnTo>
                    <a:pt x="212" y="172"/>
                  </a:lnTo>
                  <a:close/>
                </a:path>
              </a:pathLst>
            </a:custGeom>
            <a:solidFill>
              <a:schemeClr val="bg1"/>
            </a:solidFill>
            <a:ln>
              <a:noFill/>
            </a:ln>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185" name="Freeform 98"/>
            <p:cNvSpPr>
              <a:spLocks noEditPoints="1"/>
            </p:cNvSpPr>
            <p:nvPr/>
          </p:nvSpPr>
          <p:spPr bwMode="auto">
            <a:xfrm>
              <a:off x="13335518" y="7961600"/>
              <a:ext cx="973683" cy="894514"/>
            </a:xfrm>
            <a:custGeom>
              <a:avLst/>
              <a:gdLst>
                <a:gd name="T0" fmla="*/ 203 w 219"/>
                <a:gd name="T1" fmla="*/ 121 h 211"/>
                <a:gd name="T2" fmla="*/ 187 w 219"/>
                <a:gd name="T3" fmla="*/ 137 h 211"/>
                <a:gd name="T4" fmla="*/ 189 w 219"/>
                <a:gd name="T5" fmla="*/ 144 h 211"/>
                <a:gd name="T6" fmla="*/ 135 w 219"/>
                <a:gd name="T7" fmla="*/ 165 h 211"/>
                <a:gd name="T8" fmla="*/ 87 w 219"/>
                <a:gd name="T9" fmla="*/ 149 h 211"/>
                <a:gd name="T10" fmla="*/ 90 w 219"/>
                <a:gd name="T11" fmla="*/ 140 h 211"/>
                <a:gd name="T12" fmla="*/ 74 w 219"/>
                <a:gd name="T13" fmla="*/ 125 h 211"/>
                <a:gd name="T14" fmla="*/ 67 w 219"/>
                <a:gd name="T15" fmla="*/ 127 h 211"/>
                <a:gd name="T16" fmla="*/ 54 w 219"/>
                <a:gd name="T17" fmla="*/ 84 h 211"/>
                <a:gd name="T18" fmla="*/ 77 w 219"/>
                <a:gd name="T19" fmla="*/ 28 h 211"/>
                <a:gd name="T20" fmla="*/ 86 w 219"/>
                <a:gd name="T21" fmla="*/ 31 h 211"/>
                <a:gd name="T22" fmla="*/ 101 w 219"/>
                <a:gd name="T23" fmla="*/ 15 h 211"/>
                <a:gd name="T24" fmla="*/ 86 w 219"/>
                <a:gd name="T25" fmla="*/ 0 h 211"/>
                <a:gd name="T26" fmla="*/ 70 w 219"/>
                <a:gd name="T27" fmla="*/ 15 h 211"/>
                <a:gd name="T28" fmla="*/ 72 w 219"/>
                <a:gd name="T29" fmla="*/ 22 h 211"/>
                <a:gd name="T30" fmla="*/ 47 w 219"/>
                <a:gd name="T31" fmla="*/ 84 h 211"/>
                <a:gd name="T32" fmla="*/ 53 w 219"/>
                <a:gd name="T33" fmla="*/ 117 h 211"/>
                <a:gd name="T34" fmla="*/ 15 w 219"/>
                <a:gd name="T35" fmla="*/ 79 h 211"/>
                <a:gd name="T36" fmla="*/ 16 w 219"/>
                <a:gd name="T37" fmla="*/ 74 h 211"/>
                <a:gd name="T38" fmla="*/ 8 w 219"/>
                <a:gd name="T39" fmla="*/ 66 h 211"/>
                <a:gd name="T40" fmla="*/ 0 w 219"/>
                <a:gd name="T41" fmla="*/ 74 h 211"/>
                <a:gd name="T42" fmla="*/ 8 w 219"/>
                <a:gd name="T43" fmla="*/ 83 h 211"/>
                <a:gd name="T44" fmla="*/ 12 w 219"/>
                <a:gd name="T45" fmla="*/ 81 h 211"/>
                <a:gd name="T46" fmla="*/ 58 w 219"/>
                <a:gd name="T47" fmla="*/ 127 h 211"/>
                <a:gd name="T48" fmla="*/ 61 w 219"/>
                <a:gd name="T49" fmla="*/ 132 h 211"/>
                <a:gd name="T50" fmla="*/ 58 w 219"/>
                <a:gd name="T51" fmla="*/ 140 h 211"/>
                <a:gd name="T52" fmla="*/ 74 w 219"/>
                <a:gd name="T53" fmla="*/ 156 h 211"/>
                <a:gd name="T54" fmla="*/ 81 w 219"/>
                <a:gd name="T55" fmla="*/ 154 h 211"/>
                <a:gd name="T56" fmla="*/ 92 w 219"/>
                <a:gd name="T57" fmla="*/ 161 h 211"/>
                <a:gd name="T58" fmla="*/ 129 w 219"/>
                <a:gd name="T59" fmla="*/ 199 h 211"/>
                <a:gd name="T60" fmla="*/ 128 w 219"/>
                <a:gd name="T61" fmla="*/ 203 h 211"/>
                <a:gd name="T62" fmla="*/ 136 w 219"/>
                <a:gd name="T63" fmla="*/ 211 h 211"/>
                <a:gd name="T64" fmla="*/ 145 w 219"/>
                <a:gd name="T65" fmla="*/ 203 h 211"/>
                <a:gd name="T66" fmla="*/ 136 w 219"/>
                <a:gd name="T67" fmla="*/ 195 h 211"/>
                <a:gd name="T68" fmla="*/ 132 w 219"/>
                <a:gd name="T69" fmla="*/ 196 h 211"/>
                <a:gd name="T70" fmla="*/ 103 w 219"/>
                <a:gd name="T71" fmla="*/ 166 h 211"/>
                <a:gd name="T72" fmla="*/ 135 w 219"/>
                <a:gd name="T73" fmla="*/ 173 h 211"/>
                <a:gd name="T74" fmla="*/ 194 w 219"/>
                <a:gd name="T75" fmla="*/ 150 h 211"/>
                <a:gd name="T76" fmla="*/ 203 w 219"/>
                <a:gd name="T77" fmla="*/ 152 h 211"/>
                <a:gd name="T78" fmla="*/ 219 w 219"/>
                <a:gd name="T79" fmla="*/ 137 h 211"/>
                <a:gd name="T80" fmla="*/ 203 w 219"/>
                <a:gd name="T81" fmla="*/ 121 h 211"/>
                <a:gd name="T82" fmla="*/ 86 w 219"/>
                <a:gd name="T83" fmla="*/ 8 h 211"/>
                <a:gd name="T84" fmla="*/ 94 w 219"/>
                <a:gd name="T85" fmla="*/ 15 h 211"/>
                <a:gd name="T86" fmla="*/ 86 w 219"/>
                <a:gd name="T87" fmla="*/ 23 h 211"/>
                <a:gd name="T88" fmla="*/ 78 w 219"/>
                <a:gd name="T89" fmla="*/ 15 h 211"/>
                <a:gd name="T90" fmla="*/ 86 w 219"/>
                <a:gd name="T91" fmla="*/ 8 h 211"/>
                <a:gd name="T92" fmla="*/ 74 w 219"/>
                <a:gd name="T93" fmla="*/ 148 h 211"/>
                <a:gd name="T94" fmla="*/ 66 w 219"/>
                <a:gd name="T95" fmla="*/ 140 h 211"/>
                <a:gd name="T96" fmla="*/ 74 w 219"/>
                <a:gd name="T97" fmla="*/ 133 h 211"/>
                <a:gd name="T98" fmla="*/ 82 w 219"/>
                <a:gd name="T99" fmla="*/ 140 h 211"/>
                <a:gd name="T100" fmla="*/ 74 w 219"/>
                <a:gd name="T101" fmla="*/ 148 h 211"/>
                <a:gd name="T102" fmla="*/ 203 w 219"/>
                <a:gd name="T103" fmla="*/ 144 h 211"/>
                <a:gd name="T104" fmla="*/ 200 w 219"/>
                <a:gd name="T105" fmla="*/ 144 h 211"/>
                <a:gd name="T106" fmla="*/ 196 w 219"/>
                <a:gd name="T107" fmla="*/ 140 h 211"/>
                <a:gd name="T108" fmla="*/ 195 w 219"/>
                <a:gd name="T109" fmla="*/ 137 h 211"/>
                <a:gd name="T110" fmla="*/ 203 w 219"/>
                <a:gd name="T111" fmla="*/ 129 h 211"/>
                <a:gd name="T112" fmla="*/ 211 w 219"/>
                <a:gd name="T113" fmla="*/ 137 h 211"/>
                <a:gd name="T114" fmla="*/ 203 w 219"/>
                <a:gd name="T115" fmla="*/ 14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 h="211">
                  <a:moveTo>
                    <a:pt x="203" y="121"/>
                  </a:moveTo>
                  <a:cubicBezTo>
                    <a:pt x="194" y="121"/>
                    <a:pt x="187" y="128"/>
                    <a:pt x="187" y="137"/>
                  </a:cubicBezTo>
                  <a:cubicBezTo>
                    <a:pt x="187" y="139"/>
                    <a:pt x="188" y="141"/>
                    <a:pt x="189" y="144"/>
                  </a:cubicBezTo>
                  <a:cubicBezTo>
                    <a:pt x="175" y="157"/>
                    <a:pt x="156" y="165"/>
                    <a:pt x="135" y="165"/>
                  </a:cubicBezTo>
                  <a:cubicBezTo>
                    <a:pt x="117" y="165"/>
                    <a:pt x="101" y="159"/>
                    <a:pt x="87" y="149"/>
                  </a:cubicBezTo>
                  <a:cubicBezTo>
                    <a:pt x="89" y="146"/>
                    <a:pt x="90" y="144"/>
                    <a:pt x="90" y="140"/>
                  </a:cubicBezTo>
                  <a:cubicBezTo>
                    <a:pt x="90" y="132"/>
                    <a:pt x="83" y="125"/>
                    <a:pt x="74" y="125"/>
                  </a:cubicBezTo>
                  <a:cubicBezTo>
                    <a:pt x="71" y="125"/>
                    <a:pt x="69" y="126"/>
                    <a:pt x="67" y="127"/>
                  </a:cubicBezTo>
                  <a:cubicBezTo>
                    <a:pt x="59" y="114"/>
                    <a:pt x="54" y="100"/>
                    <a:pt x="54" y="84"/>
                  </a:cubicBezTo>
                  <a:cubicBezTo>
                    <a:pt x="54" y="62"/>
                    <a:pt x="63" y="43"/>
                    <a:pt x="77" y="28"/>
                  </a:cubicBezTo>
                  <a:cubicBezTo>
                    <a:pt x="80" y="30"/>
                    <a:pt x="83" y="31"/>
                    <a:pt x="86" y="31"/>
                  </a:cubicBezTo>
                  <a:cubicBezTo>
                    <a:pt x="94" y="31"/>
                    <a:pt x="101" y="24"/>
                    <a:pt x="101" y="15"/>
                  </a:cubicBezTo>
                  <a:cubicBezTo>
                    <a:pt x="101" y="7"/>
                    <a:pt x="94" y="0"/>
                    <a:pt x="86" y="0"/>
                  </a:cubicBezTo>
                  <a:cubicBezTo>
                    <a:pt x="77" y="0"/>
                    <a:pt x="70" y="7"/>
                    <a:pt x="70" y="15"/>
                  </a:cubicBezTo>
                  <a:cubicBezTo>
                    <a:pt x="70" y="18"/>
                    <a:pt x="71" y="20"/>
                    <a:pt x="72" y="22"/>
                  </a:cubicBezTo>
                  <a:cubicBezTo>
                    <a:pt x="56" y="38"/>
                    <a:pt x="47" y="60"/>
                    <a:pt x="47" y="84"/>
                  </a:cubicBezTo>
                  <a:cubicBezTo>
                    <a:pt x="47" y="96"/>
                    <a:pt x="49" y="107"/>
                    <a:pt x="53" y="117"/>
                  </a:cubicBezTo>
                  <a:cubicBezTo>
                    <a:pt x="15" y="79"/>
                    <a:pt x="15" y="79"/>
                    <a:pt x="15" y="79"/>
                  </a:cubicBezTo>
                  <a:cubicBezTo>
                    <a:pt x="16" y="77"/>
                    <a:pt x="16" y="76"/>
                    <a:pt x="16" y="74"/>
                  </a:cubicBezTo>
                  <a:cubicBezTo>
                    <a:pt x="16" y="70"/>
                    <a:pt x="12" y="66"/>
                    <a:pt x="8" y="66"/>
                  </a:cubicBezTo>
                  <a:cubicBezTo>
                    <a:pt x="3" y="66"/>
                    <a:pt x="0" y="70"/>
                    <a:pt x="0" y="74"/>
                  </a:cubicBezTo>
                  <a:cubicBezTo>
                    <a:pt x="0" y="79"/>
                    <a:pt x="3" y="83"/>
                    <a:pt x="8" y="83"/>
                  </a:cubicBezTo>
                  <a:cubicBezTo>
                    <a:pt x="9" y="83"/>
                    <a:pt x="11" y="82"/>
                    <a:pt x="12" y="81"/>
                  </a:cubicBezTo>
                  <a:cubicBezTo>
                    <a:pt x="58" y="127"/>
                    <a:pt x="58" y="127"/>
                    <a:pt x="58" y="127"/>
                  </a:cubicBezTo>
                  <a:cubicBezTo>
                    <a:pt x="59" y="129"/>
                    <a:pt x="60" y="130"/>
                    <a:pt x="61" y="132"/>
                  </a:cubicBezTo>
                  <a:cubicBezTo>
                    <a:pt x="59" y="134"/>
                    <a:pt x="58" y="137"/>
                    <a:pt x="58" y="140"/>
                  </a:cubicBezTo>
                  <a:cubicBezTo>
                    <a:pt x="58" y="149"/>
                    <a:pt x="65" y="156"/>
                    <a:pt x="74" y="156"/>
                  </a:cubicBezTo>
                  <a:cubicBezTo>
                    <a:pt x="77" y="156"/>
                    <a:pt x="79" y="155"/>
                    <a:pt x="81" y="154"/>
                  </a:cubicBezTo>
                  <a:cubicBezTo>
                    <a:pt x="85" y="157"/>
                    <a:pt x="88" y="159"/>
                    <a:pt x="92" y="161"/>
                  </a:cubicBezTo>
                  <a:cubicBezTo>
                    <a:pt x="129" y="199"/>
                    <a:pt x="129" y="199"/>
                    <a:pt x="129" y="199"/>
                  </a:cubicBezTo>
                  <a:cubicBezTo>
                    <a:pt x="129" y="200"/>
                    <a:pt x="128" y="201"/>
                    <a:pt x="128" y="203"/>
                  </a:cubicBezTo>
                  <a:cubicBezTo>
                    <a:pt x="128" y="207"/>
                    <a:pt x="132" y="211"/>
                    <a:pt x="136" y="211"/>
                  </a:cubicBezTo>
                  <a:cubicBezTo>
                    <a:pt x="141" y="211"/>
                    <a:pt x="145" y="207"/>
                    <a:pt x="145" y="203"/>
                  </a:cubicBezTo>
                  <a:cubicBezTo>
                    <a:pt x="145" y="198"/>
                    <a:pt x="141" y="195"/>
                    <a:pt x="136" y="195"/>
                  </a:cubicBezTo>
                  <a:cubicBezTo>
                    <a:pt x="135" y="195"/>
                    <a:pt x="133" y="195"/>
                    <a:pt x="132" y="196"/>
                  </a:cubicBezTo>
                  <a:cubicBezTo>
                    <a:pt x="103" y="166"/>
                    <a:pt x="103" y="166"/>
                    <a:pt x="103" y="166"/>
                  </a:cubicBezTo>
                  <a:cubicBezTo>
                    <a:pt x="113" y="170"/>
                    <a:pt x="124" y="173"/>
                    <a:pt x="135" y="173"/>
                  </a:cubicBezTo>
                  <a:cubicBezTo>
                    <a:pt x="158" y="173"/>
                    <a:pt x="179" y="164"/>
                    <a:pt x="194" y="150"/>
                  </a:cubicBezTo>
                  <a:cubicBezTo>
                    <a:pt x="197" y="151"/>
                    <a:pt x="200" y="152"/>
                    <a:pt x="203" y="152"/>
                  </a:cubicBezTo>
                  <a:cubicBezTo>
                    <a:pt x="212" y="152"/>
                    <a:pt x="219" y="145"/>
                    <a:pt x="219" y="137"/>
                  </a:cubicBezTo>
                  <a:cubicBezTo>
                    <a:pt x="219" y="128"/>
                    <a:pt x="212" y="121"/>
                    <a:pt x="203" y="121"/>
                  </a:cubicBezTo>
                  <a:close/>
                  <a:moveTo>
                    <a:pt x="86" y="8"/>
                  </a:moveTo>
                  <a:cubicBezTo>
                    <a:pt x="90" y="8"/>
                    <a:pt x="94" y="11"/>
                    <a:pt x="94" y="15"/>
                  </a:cubicBezTo>
                  <a:cubicBezTo>
                    <a:pt x="94" y="20"/>
                    <a:pt x="90" y="23"/>
                    <a:pt x="86" y="23"/>
                  </a:cubicBezTo>
                  <a:cubicBezTo>
                    <a:pt x="81" y="23"/>
                    <a:pt x="78" y="20"/>
                    <a:pt x="78" y="15"/>
                  </a:cubicBezTo>
                  <a:cubicBezTo>
                    <a:pt x="78" y="11"/>
                    <a:pt x="81" y="8"/>
                    <a:pt x="86" y="8"/>
                  </a:cubicBezTo>
                  <a:close/>
                  <a:moveTo>
                    <a:pt x="74" y="148"/>
                  </a:moveTo>
                  <a:cubicBezTo>
                    <a:pt x="70" y="148"/>
                    <a:pt x="66" y="145"/>
                    <a:pt x="66" y="140"/>
                  </a:cubicBezTo>
                  <a:cubicBezTo>
                    <a:pt x="66" y="136"/>
                    <a:pt x="70" y="133"/>
                    <a:pt x="74" y="133"/>
                  </a:cubicBezTo>
                  <a:cubicBezTo>
                    <a:pt x="78" y="133"/>
                    <a:pt x="82" y="136"/>
                    <a:pt x="82" y="140"/>
                  </a:cubicBezTo>
                  <a:cubicBezTo>
                    <a:pt x="82" y="145"/>
                    <a:pt x="78" y="148"/>
                    <a:pt x="74" y="148"/>
                  </a:cubicBezTo>
                  <a:close/>
                  <a:moveTo>
                    <a:pt x="203" y="144"/>
                  </a:moveTo>
                  <a:cubicBezTo>
                    <a:pt x="202" y="144"/>
                    <a:pt x="201" y="144"/>
                    <a:pt x="200" y="144"/>
                  </a:cubicBezTo>
                  <a:cubicBezTo>
                    <a:pt x="196" y="140"/>
                    <a:pt x="196" y="140"/>
                    <a:pt x="196" y="140"/>
                  </a:cubicBezTo>
                  <a:cubicBezTo>
                    <a:pt x="195" y="139"/>
                    <a:pt x="195" y="138"/>
                    <a:pt x="195" y="137"/>
                  </a:cubicBezTo>
                  <a:cubicBezTo>
                    <a:pt x="195" y="132"/>
                    <a:pt x="199" y="129"/>
                    <a:pt x="203" y="129"/>
                  </a:cubicBezTo>
                  <a:cubicBezTo>
                    <a:pt x="207" y="129"/>
                    <a:pt x="211" y="132"/>
                    <a:pt x="211" y="137"/>
                  </a:cubicBezTo>
                  <a:cubicBezTo>
                    <a:pt x="211" y="141"/>
                    <a:pt x="207" y="144"/>
                    <a:pt x="203" y="144"/>
                  </a:cubicBezTo>
                  <a:close/>
                </a:path>
              </a:pathLst>
            </a:custGeom>
            <a:solidFill>
              <a:schemeClr val="bg1"/>
            </a:solidFill>
            <a:ln>
              <a:noFill/>
            </a:ln>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186" name="Rounded Rectangle 35"/>
            <p:cNvSpPr>
              <a:spLocks noChangeArrowheads="1"/>
            </p:cNvSpPr>
            <p:nvPr/>
          </p:nvSpPr>
          <p:spPr bwMode="auto">
            <a:xfrm>
              <a:off x="5352487" y="7522674"/>
              <a:ext cx="4070700" cy="1594574"/>
            </a:xfrm>
            <a:prstGeom prst="roundRect">
              <a:avLst>
                <a:gd name="adj" fmla="val 10134"/>
              </a:avLst>
            </a:prstGeom>
            <a:solidFill>
              <a:srgbClr val="2F8384"/>
            </a:solidFill>
            <a:ln>
              <a:noFill/>
            </a:ln>
          </p:spPr>
          <p:txBody>
            <a:bodyPr anchor="ctr"/>
            <a:lstStyle/>
            <a:p>
              <a:pPr algn="ctr" defTabSz="2510790" eaLnBrk="1" fontAlgn="auto" hangingPunct="1">
                <a:spcBef>
                  <a:spcPts val="0"/>
                </a:spcBef>
                <a:spcAft>
                  <a:spcPts val="0"/>
                </a:spcAft>
                <a:defRPr/>
              </a:pPr>
              <a:endParaRPr lang="en-US" altLang="zh-CN" sz="1450"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grpSp>
          <p:nvGrpSpPr>
            <p:cNvPr id="187" name="组合 87"/>
            <p:cNvGrpSpPr/>
            <p:nvPr/>
          </p:nvGrpSpPr>
          <p:grpSpPr>
            <a:xfrm>
              <a:off x="5517855" y="7711062"/>
              <a:ext cx="926166" cy="1173344"/>
              <a:chOff x="5207454" y="5409773"/>
              <a:chExt cx="639753" cy="854371"/>
            </a:xfrm>
            <a:solidFill>
              <a:schemeClr val="bg1"/>
            </a:solidFill>
          </p:grpSpPr>
          <p:sp>
            <p:nvSpPr>
              <p:cNvPr id="200" name="Freeform 399"/>
              <p:cNvSpPr>
                <a:spLocks noEditPoints="1"/>
              </p:cNvSpPr>
              <p:nvPr/>
            </p:nvSpPr>
            <p:spPr bwMode="auto">
              <a:xfrm>
                <a:off x="5207454" y="5409773"/>
                <a:ext cx="639753" cy="854371"/>
              </a:xfrm>
              <a:custGeom>
                <a:avLst/>
                <a:gdLst>
                  <a:gd name="T0" fmla="*/ 99 w 198"/>
                  <a:gd name="T1" fmla="*/ 259 h 264"/>
                  <a:gd name="T2" fmla="*/ 111 w 198"/>
                  <a:gd name="T3" fmla="*/ 247 h 264"/>
                  <a:gd name="T4" fmla="*/ 99 w 198"/>
                  <a:gd name="T5" fmla="*/ 235 h 264"/>
                  <a:gd name="T6" fmla="*/ 87 w 198"/>
                  <a:gd name="T7" fmla="*/ 247 h 264"/>
                  <a:gd name="T8" fmla="*/ 99 w 198"/>
                  <a:gd name="T9" fmla="*/ 259 h 264"/>
                  <a:gd name="T10" fmla="*/ 175 w 198"/>
                  <a:gd name="T11" fmla="*/ 264 h 264"/>
                  <a:gd name="T12" fmla="*/ 23 w 198"/>
                  <a:gd name="T13" fmla="*/ 264 h 264"/>
                  <a:gd name="T14" fmla="*/ 0 w 198"/>
                  <a:gd name="T15" fmla="*/ 243 h 264"/>
                  <a:gd name="T16" fmla="*/ 0 w 198"/>
                  <a:gd name="T17" fmla="*/ 21 h 264"/>
                  <a:gd name="T18" fmla="*/ 23 w 198"/>
                  <a:gd name="T19" fmla="*/ 0 h 264"/>
                  <a:gd name="T20" fmla="*/ 175 w 198"/>
                  <a:gd name="T21" fmla="*/ 0 h 264"/>
                  <a:gd name="T22" fmla="*/ 198 w 198"/>
                  <a:gd name="T23" fmla="*/ 21 h 264"/>
                  <a:gd name="T24" fmla="*/ 198 w 198"/>
                  <a:gd name="T25" fmla="*/ 243 h 264"/>
                  <a:gd name="T26" fmla="*/ 175 w 198"/>
                  <a:gd name="T27" fmla="*/ 264 h 264"/>
                  <a:gd name="T28" fmla="*/ 182 w 198"/>
                  <a:gd name="T29" fmla="*/ 228 h 264"/>
                  <a:gd name="T30" fmla="*/ 182 w 198"/>
                  <a:gd name="T31" fmla="*/ 17 h 264"/>
                  <a:gd name="T32" fmla="*/ 17 w 198"/>
                  <a:gd name="T33" fmla="*/ 17 h 264"/>
                  <a:gd name="T34" fmla="*/ 17 w 198"/>
                  <a:gd name="T35" fmla="*/ 228 h 264"/>
                  <a:gd name="T36" fmla="*/ 182 w 198"/>
                  <a:gd name="T37" fmla="*/ 22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264">
                    <a:moveTo>
                      <a:pt x="99" y="259"/>
                    </a:moveTo>
                    <a:cubicBezTo>
                      <a:pt x="106" y="259"/>
                      <a:pt x="111" y="254"/>
                      <a:pt x="111" y="247"/>
                    </a:cubicBezTo>
                    <a:cubicBezTo>
                      <a:pt x="111" y="240"/>
                      <a:pt x="106" y="235"/>
                      <a:pt x="99" y="235"/>
                    </a:cubicBezTo>
                    <a:cubicBezTo>
                      <a:pt x="93" y="235"/>
                      <a:pt x="87" y="240"/>
                      <a:pt x="87" y="247"/>
                    </a:cubicBezTo>
                    <a:cubicBezTo>
                      <a:pt x="87" y="254"/>
                      <a:pt x="93" y="259"/>
                      <a:pt x="99" y="259"/>
                    </a:cubicBezTo>
                    <a:close/>
                    <a:moveTo>
                      <a:pt x="175" y="264"/>
                    </a:moveTo>
                    <a:cubicBezTo>
                      <a:pt x="23" y="264"/>
                      <a:pt x="23" y="264"/>
                      <a:pt x="23" y="264"/>
                    </a:cubicBezTo>
                    <a:cubicBezTo>
                      <a:pt x="11" y="264"/>
                      <a:pt x="0" y="255"/>
                      <a:pt x="0" y="243"/>
                    </a:cubicBezTo>
                    <a:cubicBezTo>
                      <a:pt x="0" y="21"/>
                      <a:pt x="0" y="21"/>
                      <a:pt x="0" y="21"/>
                    </a:cubicBezTo>
                    <a:cubicBezTo>
                      <a:pt x="0" y="9"/>
                      <a:pt x="11" y="0"/>
                      <a:pt x="23" y="0"/>
                    </a:cubicBezTo>
                    <a:cubicBezTo>
                      <a:pt x="175" y="0"/>
                      <a:pt x="175" y="0"/>
                      <a:pt x="175" y="0"/>
                    </a:cubicBezTo>
                    <a:cubicBezTo>
                      <a:pt x="188" y="0"/>
                      <a:pt x="198" y="9"/>
                      <a:pt x="198" y="21"/>
                    </a:cubicBezTo>
                    <a:cubicBezTo>
                      <a:pt x="198" y="243"/>
                      <a:pt x="198" y="243"/>
                      <a:pt x="198" y="243"/>
                    </a:cubicBezTo>
                    <a:cubicBezTo>
                      <a:pt x="198" y="255"/>
                      <a:pt x="188" y="264"/>
                      <a:pt x="175" y="264"/>
                    </a:cubicBezTo>
                    <a:close/>
                    <a:moveTo>
                      <a:pt x="182" y="228"/>
                    </a:moveTo>
                    <a:cubicBezTo>
                      <a:pt x="182" y="17"/>
                      <a:pt x="182" y="17"/>
                      <a:pt x="182" y="17"/>
                    </a:cubicBezTo>
                    <a:cubicBezTo>
                      <a:pt x="17" y="17"/>
                      <a:pt x="17" y="17"/>
                      <a:pt x="17" y="17"/>
                    </a:cubicBezTo>
                    <a:cubicBezTo>
                      <a:pt x="17" y="228"/>
                      <a:pt x="17" y="228"/>
                      <a:pt x="17" y="228"/>
                    </a:cubicBezTo>
                    <a:lnTo>
                      <a:pt x="182" y="2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201" name="Rectangle 400"/>
              <p:cNvSpPr>
                <a:spLocks noChangeArrowheads="1"/>
              </p:cNvSpPr>
              <p:nvPr/>
            </p:nvSpPr>
            <p:spPr bwMode="auto">
              <a:xfrm>
                <a:off x="5607983" y="6011250"/>
                <a:ext cx="110726" cy="45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202" name="Rectangle 401"/>
              <p:cNvSpPr>
                <a:spLocks noChangeArrowheads="1"/>
              </p:cNvSpPr>
              <p:nvPr/>
            </p:nvSpPr>
            <p:spPr bwMode="auto">
              <a:xfrm>
                <a:off x="5607983" y="5921029"/>
                <a:ext cx="110726"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203" name="Rectangle 402"/>
              <p:cNvSpPr>
                <a:spLocks noChangeArrowheads="1"/>
              </p:cNvSpPr>
              <p:nvPr/>
            </p:nvSpPr>
            <p:spPr bwMode="auto">
              <a:xfrm>
                <a:off x="5340053" y="5833541"/>
                <a:ext cx="371822" cy="45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204" name="Rectangle 403"/>
              <p:cNvSpPr>
                <a:spLocks noChangeArrowheads="1"/>
              </p:cNvSpPr>
              <p:nvPr/>
            </p:nvSpPr>
            <p:spPr bwMode="auto">
              <a:xfrm>
                <a:off x="5340053" y="5750155"/>
                <a:ext cx="371822" cy="45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205" name="Rectangle 404"/>
              <p:cNvSpPr>
                <a:spLocks noChangeArrowheads="1"/>
              </p:cNvSpPr>
              <p:nvPr/>
            </p:nvSpPr>
            <p:spPr bwMode="auto">
              <a:xfrm>
                <a:off x="5501358" y="5571078"/>
                <a:ext cx="210517" cy="129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206" name="Rectangle 405"/>
              <p:cNvSpPr>
                <a:spLocks noChangeArrowheads="1"/>
              </p:cNvSpPr>
              <p:nvPr/>
            </p:nvSpPr>
            <p:spPr bwMode="auto">
              <a:xfrm>
                <a:off x="5340053" y="5921029"/>
                <a:ext cx="213251" cy="1325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207" name="Rectangle 407"/>
              <p:cNvSpPr>
                <a:spLocks noChangeArrowheads="1"/>
              </p:cNvSpPr>
              <p:nvPr/>
            </p:nvSpPr>
            <p:spPr bwMode="auto">
              <a:xfrm>
                <a:off x="5340052" y="5655832"/>
                <a:ext cx="113460" cy="45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208" name="Rectangle 408"/>
              <p:cNvSpPr>
                <a:spLocks noChangeArrowheads="1"/>
              </p:cNvSpPr>
              <p:nvPr/>
            </p:nvSpPr>
            <p:spPr bwMode="auto">
              <a:xfrm>
                <a:off x="5340052" y="5571079"/>
                <a:ext cx="113460" cy="464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grpSp>
        <p:sp>
          <p:nvSpPr>
            <p:cNvPr id="188" name="TextBox 13"/>
            <p:cNvSpPr txBox="1">
              <a:spLocks noChangeArrowheads="1"/>
            </p:cNvSpPr>
            <p:nvPr/>
          </p:nvSpPr>
          <p:spPr bwMode="auto">
            <a:xfrm>
              <a:off x="6566660" y="7911593"/>
              <a:ext cx="2264107" cy="41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rPr>
                <a:t>智园通</a:t>
              </a:r>
              <a:endParaRPr 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89" name="TextBox 13"/>
            <p:cNvSpPr txBox="1">
              <a:spLocks noChangeArrowheads="1"/>
            </p:cNvSpPr>
            <p:nvPr/>
          </p:nvSpPr>
          <p:spPr bwMode="auto">
            <a:xfrm>
              <a:off x="6566660" y="8317183"/>
              <a:ext cx="2856527" cy="31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835" dirty="0" smtClean="0">
                  <a:solidFill>
                    <a:schemeClr val="bg1"/>
                  </a:solidFill>
                  <a:latin typeface="Arial" panose="020B0704020202020204" pitchFamily="34" charset="0"/>
                  <a:ea typeface="微软雅黑" panose="020B0503020204020204" pitchFamily="34" charset="-122"/>
                  <a:sym typeface="Arial" panose="020B0704020202020204" pitchFamily="34" charset="0"/>
                </a:rPr>
                <a:t>智慧园区管理</a:t>
              </a:r>
              <a:r>
                <a:rPr lang="zh-CN" alt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rPr>
                <a:t>移动化</a:t>
              </a:r>
              <a:endParaRPr 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cxnSp>
          <p:nvCxnSpPr>
            <p:cNvPr id="190" name="Straight Connector 47"/>
            <p:cNvCxnSpPr>
              <a:cxnSpLocks noChangeShapeType="1"/>
            </p:cNvCxnSpPr>
            <p:nvPr/>
          </p:nvCxnSpPr>
          <p:spPr bwMode="auto">
            <a:xfrm flipV="1">
              <a:off x="7345057" y="6927807"/>
              <a:ext cx="0" cy="520966"/>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sp>
          <p:nvSpPr>
            <p:cNvPr id="191" name="Rounded Rectangle 35"/>
            <p:cNvSpPr>
              <a:spLocks noChangeArrowheads="1"/>
            </p:cNvSpPr>
            <p:nvPr/>
          </p:nvSpPr>
          <p:spPr bwMode="auto">
            <a:xfrm>
              <a:off x="5352487" y="1933337"/>
              <a:ext cx="4070700" cy="1600128"/>
            </a:xfrm>
            <a:prstGeom prst="roundRect">
              <a:avLst>
                <a:gd name="adj" fmla="val 10134"/>
              </a:avLst>
            </a:prstGeom>
            <a:solidFill>
              <a:schemeClr val="accent4">
                <a:lumMod val="75000"/>
              </a:schemeClr>
            </a:solidFill>
            <a:ln>
              <a:noFill/>
            </a:ln>
          </p:spPr>
          <p:txBody>
            <a:bodyPr anchor="ctr"/>
            <a:lstStyle/>
            <a:p>
              <a:pPr algn="ctr" defTabSz="2510790" eaLnBrk="1" fontAlgn="auto" hangingPunct="1">
                <a:spcBef>
                  <a:spcPts val="0"/>
                </a:spcBef>
                <a:spcAft>
                  <a:spcPts val="0"/>
                </a:spcAft>
                <a:defRPr/>
              </a:pPr>
              <a:endParaRPr lang="en-US" altLang="zh-CN" sz="1450" dirty="0">
                <a:solidFill>
                  <a:srgbClr val="FFFFFF"/>
                </a:solidFill>
                <a:latin typeface="Arial" panose="020B0704020202020204" pitchFamily="34" charset="0"/>
                <a:ea typeface="微软雅黑" panose="020B0503020204020204" pitchFamily="34" charset="-122"/>
                <a:sym typeface="Arial" panose="020B0704020202020204" pitchFamily="34" charset="0"/>
              </a:endParaRPr>
            </a:p>
          </p:txBody>
        </p:sp>
        <p:cxnSp>
          <p:nvCxnSpPr>
            <p:cNvPr id="192" name="Straight Connector 47"/>
            <p:cNvCxnSpPr>
              <a:cxnSpLocks noChangeShapeType="1"/>
            </p:cNvCxnSpPr>
            <p:nvPr/>
          </p:nvCxnSpPr>
          <p:spPr bwMode="auto">
            <a:xfrm>
              <a:off x="7318380" y="3536730"/>
              <a:ext cx="0" cy="564766"/>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grpSp>
          <p:nvGrpSpPr>
            <p:cNvPr id="193" name="组合 93"/>
            <p:cNvGrpSpPr/>
            <p:nvPr/>
          </p:nvGrpSpPr>
          <p:grpSpPr bwMode="auto">
            <a:xfrm>
              <a:off x="5595008" y="2300757"/>
              <a:ext cx="1158271" cy="786094"/>
              <a:chOff x="1633460" y="674239"/>
              <a:chExt cx="533163" cy="394479"/>
            </a:xfrm>
          </p:grpSpPr>
          <p:sp>
            <p:nvSpPr>
              <p:cNvPr id="197" name="Freeform 770"/>
              <p:cNvSpPr>
                <a:spLocks noEditPoints="1"/>
              </p:cNvSpPr>
              <p:nvPr/>
            </p:nvSpPr>
            <p:spPr bwMode="auto">
              <a:xfrm>
                <a:off x="1670324" y="712909"/>
                <a:ext cx="458996" cy="356880"/>
              </a:xfrm>
              <a:custGeom>
                <a:avLst/>
                <a:gdLst>
                  <a:gd name="T0" fmla="*/ 132 w 132"/>
                  <a:gd name="T1" fmla="*/ 102 h 102"/>
                  <a:gd name="T2" fmla="*/ 0 w 132"/>
                  <a:gd name="T3" fmla="*/ 0 h 102"/>
                  <a:gd name="T4" fmla="*/ 118 w 132"/>
                  <a:gd name="T5" fmla="*/ 91 h 102"/>
                  <a:gd name="T6" fmla="*/ 70 w 132"/>
                  <a:gd name="T7" fmla="*/ 88 h 102"/>
                  <a:gd name="T8" fmla="*/ 118 w 132"/>
                  <a:gd name="T9" fmla="*/ 91 h 102"/>
                  <a:gd name="T10" fmla="*/ 70 w 132"/>
                  <a:gd name="T11" fmla="*/ 82 h 102"/>
                  <a:gd name="T12" fmla="*/ 118 w 132"/>
                  <a:gd name="T13" fmla="*/ 79 h 102"/>
                  <a:gd name="T14" fmla="*/ 88 w 132"/>
                  <a:gd name="T15" fmla="*/ 21 h 102"/>
                  <a:gd name="T16" fmla="*/ 118 w 132"/>
                  <a:gd name="T17" fmla="*/ 24 h 102"/>
                  <a:gd name="T18" fmla="*/ 88 w 132"/>
                  <a:gd name="T19" fmla="*/ 21 h 102"/>
                  <a:gd name="T20" fmla="*/ 118 w 132"/>
                  <a:gd name="T21" fmla="*/ 31 h 102"/>
                  <a:gd name="T22" fmla="*/ 88 w 132"/>
                  <a:gd name="T23" fmla="*/ 34 h 102"/>
                  <a:gd name="T24" fmla="*/ 88 w 132"/>
                  <a:gd name="T25" fmla="*/ 40 h 102"/>
                  <a:gd name="T26" fmla="*/ 118 w 132"/>
                  <a:gd name="T27" fmla="*/ 43 h 102"/>
                  <a:gd name="T28" fmla="*/ 88 w 132"/>
                  <a:gd name="T29" fmla="*/ 40 h 102"/>
                  <a:gd name="T30" fmla="*/ 118 w 132"/>
                  <a:gd name="T31" fmla="*/ 50 h 102"/>
                  <a:gd name="T32" fmla="*/ 88 w 132"/>
                  <a:gd name="T33" fmla="*/ 53 h 102"/>
                  <a:gd name="T34" fmla="*/ 88 w 132"/>
                  <a:gd name="T35" fmla="*/ 60 h 102"/>
                  <a:gd name="T36" fmla="*/ 118 w 132"/>
                  <a:gd name="T37" fmla="*/ 63 h 102"/>
                  <a:gd name="T38" fmla="*/ 88 w 132"/>
                  <a:gd name="T39" fmla="*/ 60 h 102"/>
                  <a:gd name="T40" fmla="*/ 118 w 132"/>
                  <a:gd name="T41" fmla="*/ 69 h 102"/>
                  <a:gd name="T42" fmla="*/ 88 w 132"/>
                  <a:gd name="T43" fmla="*/ 72 h 102"/>
                  <a:gd name="T44" fmla="*/ 51 w 132"/>
                  <a:gd name="T45" fmla="*/ 25 h 102"/>
                  <a:gd name="T46" fmla="*/ 51 w 132"/>
                  <a:gd name="T47" fmla="*/ 16 h 102"/>
                  <a:gd name="T48" fmla="*/ 72 w 132"/>
                  <a:gd name="T49" fmla="*/ 36 h 102"/>
                  <a:gd name="T50" fmla="*/ 69 w 132"/>
                  <a:gd name="T51" fmla="*/ 37 h 102"/>
                  <a:gd name="T52" fmla="*/ 51 w 132"/>
                  <a:gd name="T53" fmla="*/ 25 h 102"/>
                  <a:gd name="T54" fmla="*/ 47 w 132"/>
                  <a:gd name="T55" fmla="*/ 21 h 102"/>
                  <a:gd name="T56" fmla="*/ 47 w 132"/>
                  <a:gd name="T57" fmla="*/ 51 h 102"/>
                  <a:gd name="T58" fmla="*/ 75 w 132"/>
                  <a:gd name="T59" fmla="*/ 42 h 102"/>
                  <a:gd name="T60" fmla="*/ 77 w 132"/>
                  <a:gd name="T61" fmla="*/ 51 h 102"/>
                  <a:gd name="T62" fmla="*/ 17 w 132"/>
                  <a:gd name="T63"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02">
                    <a:moveTo>
                      <a:pt x="0" y="102"/>
                    </a:moveTo>
                    <a:cubicBezTo>
                      <a:pt x="132" y="102"/>
                      <a:pt x="132" y="102"/>
                      <a:pt x="132" y="102"/>
                    </a:cubicBezTo>
                    <a:cubicBezTo>
                      <a:pt x="132" y="0"/>
                      <a:pt x="132" y="0"/>
                      <a:pt x="132" y="0"/>
                    </a:cubicBezTo>
                    <a:cubicBezTo>
                      <a:pt x="0" y="0"/>
                      <a:pt x="0" y="0"/>
                      <a:pt x="0" y="0"/>
                    </a:cubicBezTo>
                    <a:lnTo>
                      <a:pt x="0" y="102"/>
                    </a:lnTo>
                    <a:close/>
                    <a:moveTo>
                      <a:pt x="118" y="91"/>
                    </a:moveTo>
                    <a:cubicBezTo>
                      <a:pt x="70" y="91"/>
                      <a:pt x="70" y="91"/>
                      <a:pt x="70" y="91"/>
                    </a:cubicBezTo>
                    <a:cubicBezTo>
                      <a:pt x="70" y="88"/>
                      <a:pt x="70" y="88"/>
                      <a:pt x="70" y="88"/>
                    </a:cubicBezTo>
                    <a:cubicBezTo>
                      <a:pt x="118" y="88"/>
                      <a:pt x="118" y="88"/>
                      <a:pt x="118" y="88"/>
                    </a:cubicBezTo>
                    <a:lnTo>
                      <a:pt x="118" y="91"/>
                    </a:lnTo>
                    <a:close/>
                    <a:moveTo>
                      <a:pt x="118" y="82"/>
                    </a:moveTo>
                    <a:cubicBezTo>
                      <a:pt x="70" y="82"/>
                      <a:pt x="70" y="82"/>
                      <a:pt x="70" y="82"/>
                    </a:cubicBezTo>
                    <a:cubicBezTo>
                      <a:pt x="70" y="79"/>
                      <a:pt x="70" y="79"/>
                      <a:pt x="70" y="79"/>
                    </a:cubicBezTo>
                    <a:cubicBezTo>
                      <a:pt x="118" y="79"/>
                      <a:pt x="118" y="79"/>
                      <a:pt x="118" y="79"/>
                    </a:cubicBezTo>
                    <a:lnTo>
                      <a:pt x="118" y="82"/>
                    </a:lnTo>
                    <a:close/>
                    <a:moveTo>
                      <a:pt x="88" y="21"/>
                    </a:moveTo>
                    <a:cubicBezTo>
                      <a:pt x="118" y="21"/>
                      <a:pt x="118" y="21"/>
                      <a:pt x="118" y="21"/>
                    </a:cubicBezTo>
                    <a:cubicBezTo>
                      <a:pt x="118" y="24"/>
                      <a:pt x="118" y="24"/>
                      <a:pt x="118" y="24"/>
                    </a:cubicBezTo>
                    <a:cubicBezTo>
                      <a:pt x="88" y="24"/>
                      <a:pt x="88" y="24"/>
                      <a:pt x="88" y="24"/>
                    </a:cubicBezTo>
                    <a:lnTo>
                      <a:pt x="88" y="21"/>
                    </a:lnTo>
                    <a:close/>
                    <a:moveTo>
                      <a:pt x="88" y="31"/>
                    </a:moveTo>
                    <a:cubicBezTo>
                      <a:pt x="118" y="31"/>
                      <a:pt x="118" y="31"/>
                      <a:pt x="118" y="31"/>
                    </a:cubicBezTo>
                    <a:cubicBezTo>
                      <a:pt x="118" y="34"/>
                      <a:pt x="118" y="34"/>
                      <a:pt x="118" y="34"/>
                    </a:cubicBezTo>
                    <a:cubicBezTo>
                      <a:pt x="88" y="34"/>
                      <a:pt x="88" y="34"/>
                      <a:pt x="88" y="34"/>
                    </a:cubicBezTo>
                    <a:lnTo>
                      <a:pt x="88" y="31"/>
                    </a:lnTo>
                    <a:close/>
                    <a:moveTo>
                      <a:pt x="88" y="40"/>
                    </a:moveTo>
                    <a:cubicBezTo>
                      <a:pt x="118" y="40"/>
                      <a:pt x="118" y="40"/>
                      <a:pt x="118" y="40"/>
                    </a:cubicBezTo>
                    <a:cubicBezTo>
                      <a:pt x="118" y="43"/>
                      <a:pt x="118" y="43"/>
                      <a:pt x="118" y="43"/>
                    </a:cubicBezTo>
                    <a:cubicBezTo>
                      <a:pt x="88" y="43"/>
                      <a:pt x="88" y="43"/>
                      <a:pt x="88" y="43"/>
                    </a:cubicBezTo>
                    <a:lnTo>
                      <a:pt x="88" y="40"/>
                    </a:lnTo>
                    <a:close/>
                    <a:moveTo>
                      <a:pt x="88" y="50"/>
                    </a:moveTo>
                    <a:cubicBezTo>
                      <a:pt x="118" y="50"/>
                      <a:pt x="118" y="50"/>
                      <a:pt x="118" y="50"/>
                    </a:cubicBezTo>
                    <a:cubicBezTo>
                      <a:pt x="118" y="53"/>
                      <a:pt x="118" y="53"/>
                      <a:pt x="118" y="53"/>
                    </a:cubicBezTo>
                    <a:cubicBezTo>
                      <a:pt x="88" y="53"/>
                      <a:pt x="88" y="53"/>
                      <a:pt x="88" y="53"/>
                    </a:cubicBezTo>
                    <a:lnTo>
                      <a:pt x="88" y="50"/>
                    </a:lnTo>
                    <a:close/>
                    <a:moveTo>
                      <a:pt x="88" y="60"/>
                    </a:moveTo>
                    <a:cubicBezTo>
                      <a:pt x="118" y="60"/>
                      <a:pt x="118" y="60"/>
                      <a:pt x="118" y="60"/>
                    </a:cubicBezTo>
                    <a:cubicBezTo>
                      <a:pt x="118" y="63"/>
                      <a:pt x="118" y="63"/>
                      <a:pt x="118" y="63"/>
                    </a:cubicBezTo>
                    <a:cubicBezTo>
                      <a:pt x="88" y="63"/>
                      <a:pt x="88" y="63"/>
                      <a:pt x="88" y="63"/>
                    </a:cubicBezTo>
                    <a:lnTo>
                      <a:pt x="88" y="60"/>
                    </a:lnTo>
                    <a:close/>
                    <a:moveTo>
                      <a:pt x="88" y="69"/>
                    </a:moveTo>
                    <a:cubicBezTo>
                      <a:pt x="118" y="69"/>
                      <a:pt x="118" y="69"/>
                      <a:pt x="118" y="69"/>
                    </a:cubicBezTo>
                    <a:cubicBezTo>
                      <a:pt x="118" y="72"/>
                      <a:pt x="118" y="72"/>
                      <a:pt x="118" y="72"/>
                    </a:cubicBezTo>
                    <a:cubicBezTo>
                      <a:pt x="88" y="72"/>
                      <a:pt x="88" y="72"/>
                      <a:pt x="88" y="72"/>
                    </a:cubicBezTo>
                    <a:lnTo>
                      <a:pt x="88" y="69"/>
                    </a:lnTo>
                    <a:close/>
                    <a:moveTo>
                      <a:pt x="51" y="25"/>
                    </a:moveTo>
                    <a:cubicBezTo>
                      <a:pt x="51" y="22"/>
                      <a:pt x="51" y="22"/>
                      <a:pt x="51" y="22"/>
                    </a:cubicBezTo>
                    <a:cubicBezTo>
                      <a:pt x="51" y="16"/>
                      <a:pt x="51" y="16"/>
                      <a:pt x="51" y="16"/>
                    </a:cubicBezTo>
                    <a:cubicBezTo>
                      <a:pt x="51" y="16"/>
                      <a:pt x="68" y="16"/>
                      <a:pt x="77" y="34"/>
                    </a:cubicBezTo>
                    <a:cubicBezTo>
                      <a:pt x="72" y="36"/>
                      <a:pt x="72" y="36"/>
                      <a:pt x="72" y="36"/>
                    </a:cubicBezTo>
                    <a:cubicBezTo>
                      <a:pt x="69" y="37"/>
                      <a:pt x="69" y="37"/>
                      <a:pt x="69" y="37"/>
                    </a:cubicBezTo>
                    <a:cubicBezTo>
                      <a:pt x="69" y="37"/>
                      <a:pt x="69" y="37"/>
                      <a:pt x="69" y="37"/>
                    </a:cubicBezTo>
                    <a:cubicBezTo>
                      <a:pt x="51" y="42"/>
                      <a:pt x="51" y="42"/>
                      <a:pt x="51" y="42"/>
                    </a:cubicBezTo>
                    <a:lnTo>
                      <a:pt x="51" y="25"/>
                    </a:lnTo>
                    <a:close/>
                    <a:moveTo>
                      <a:pt x="44" y="21"/>
                    </a:moveTo>
                    <a:cubicBezTo>
                      <a:pt x="45" y="21"/>
                      <a:pt x="46" y="21"/>
                      <a:pt x="47" y="21"/>
                    </a:cubicBezTo>
                    <a:cubicBezTo>
                      <a:pt x="47" y="24"/>
                      <a:pt x="47" y="24"/>
                      <a:pt x="47" y="24"/>
                    </a:cubicBezTo>
                    <a:cubicBezTo>
                      <a:pt x="47" y="51"/>
                      <a:pt x="47" y="51"/>
                      <a:pt x="47" y="51"/>
                    </a:cubicBezTo>
                    <a:cubicBezTo>
                      <a:pt x="72" y="43"/>
                      <a:pt x="72" y="43"/>
                      <a:pt x="72" y="43"/>
                    </a:cubicBezTo>
                    <a:cubicBezTo>
                      <a:pt x="75" y="42"/>
                      <a:pt x="75" y="42"/>
                      <a:pt x="75" y="42"/>
                    </a:cubicBezTo>
                    <a:cubicBezTo>
                      <a:pt x="75" y="43"/>
                      <a:pt x="76" y="44"/>
                      <a:pt x="76" y="44"/>
                    </a:cubicBezTo>
                    <a:cubicBezTo>
                      <a:pt x="76" y="47"/>
                      <a:pt x="77" y="49"/>
                      <a:pt x="77" y="51"/>
                    </a:cubicBezTo>
                    <a:cubicBezTo>
                      <a:pt x="77" y="68"/>
                      <a:pt x="63" y="81"/>
                      <a:pt x="47" y="81"/>
                    </a:cubicBezTo>
                    <a:cubicBezTo>
                      <a:pt x="30" y="81"/>
                      <a:pt x="17" y="68"/>
                      <a:pt x="17" y="51"/>
                    </a:cubicBezTo>
                    <a:cubicBezTo>
                      <a:pt x="17" y="35"/>
                      <a:pt x="29" y="22"/>
                      <a:pt x="4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198" name="Freeform 773"/>
              <p:cNvSpPr/>
              <p:nvPr/>
            </p:nvSpPr>
            <p:spPr bwMode="auto">
              <a:xfrm>
                <a:off x="1737823" y="796553"/>
                <a:ext cx="188998" cy="189593"/>
              </a:xfrm>
              <a:custGeom>
                <a:avLst/>
                <a:gdLst>
                  <a:gd name="T0" fmla="*/ 27 w 54"/>
                  <a:gd name="T1" fmla="*/ 54 h 54"/>
                  <a:gd name="T2" fmla="*/ 54 w 54"/>
                  <a:gd name="T3" fmla="*/ 27 h 54"/>
                  <a:gd name="T4" fmla="*/ 53 w 54"/>
                  <a:gd name="T5" fmla="*/ 21 h 54"/>
                  <a:gd name="T6" fmla="*/ 28 w 54"/>
                  <a:gd name="T7" fmla="*/ 29 h 54"/>
                  <a:gd name="T8" fmla="*/ 24 w 54"/>
                  <a:gd name="T9" fmla="*/ 29 h 54"/>
                  <a:gd name="T10" fmla="*/ 24 w 54"/>
                  <a:gd name="T11" fmla="*/ 0 h 54"/>
                  <a:gd name="T12" fmla="*/ 0 w 54"/>
                  <a:gd name="T13" fmla="*/ 27 h 54"/>
                  <a:gd name="T14" fmla="*/ 27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54"/>
                    </a:moveTo>
                    <a:cubicBezTo>
                      <a:pt x="42" y="54"/>
                      <a:pt x="54" y="42"/>
                      <a:pt x="54" y="27"/>
                    </a:cubicBezTo>
                    <a:cubicBezTo>
                      <a:pt x="54" y="25"/>
                      <a:pt x="53" y="23"/>
                      <a:pt x="53" y="21"/>
                    </a:cubicBezTo>
                    <a:cubicBezTo>
                      <a:pt x="28" y="29"/>
                      <a:pt x="28" y="29"/>
                      <a:pt x="28" y="29"/>
                    </a:cubicBezTo>
                    <a:cubicBezTo>
                      <a:pt x="24" y="29"/>
                      <a:pt x="24" y="29"/>
                      <a:pt x="24" y="29"/>
                    </a:cubicBezTo>
                    <a:cubicBezTo>
                      <a:pt x="24" y="0"/>
                      <a:pt x="24" y="0"/>
                      <a:pt x="24" y="0"/>
                    </a:cubicBezTo>
                    <a:cubicBezTo>
                      <a:pt x="11" y="1"/>
                      <a:pt x="0" y="13"/>
                      <a:pt x="0" y="27"/>
                    </a:cubicBezTo>
                    <a:cubicBezTo>
                      <a:pt x="0" y="42"/>
                      <a:pt x="12" y="54"/>
                      <a:pt x="27"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sp>
            <p:nvSpPr>
              <p:cNvPr id="199" name="Freeform 774"/>
              <p:cNvSpPr/>
              <p:nvPr/>
            </p:nvSpPr>
            <p:spPr bwMode="auto">
              <a:xfrm>
                <a:off x="1632525" y="673875"/>
                <a:ext cx="534595" cy="33458"/>
              </a:xfrm>
              <a:custGeom>
                <a:avLst/>
                <a:gdLst>
                  <a:gd name="T0" fmla="*/ 142 w 153"/>
                  <a:gd name="T1" fmla="*/ 0 h 10"/>
                  <a:gd name="T2" fmla="*/ 95 w 153"/>
                  <a:gd name="T3" fmla="*/ 0 h 10"/>
                  <a:gd name="T4" fmla="*/ 58 w 153"/>
                  <a:gd name="T5" fmla="*/ 0 h 10"/>
                  <a:gd name="T6" fmla="*/ 10 w 153"/>
                  <a:gd name="T7" fmla="*/ 0 h 10"/>
                  <a:gd name="T8" fmla="*/ 2 w 153"/>
                  <a:gd name="T9" fmla="*/ 10 h 10"/>
                  <a:gd name="T10" fmla="*/ 76 w 153"/>
                  <a:gd name="T11" fmla="*/ 10 h 10"/>
                  <a:gd name="T12" fmla="*/ 150 w 153"/>
                  <a:gd name="T13" fmla="*/ 10 h 10"/>
                  <a:gd name="T14" fmla="*/ 142 w 153"/>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0">
                    <a:moveTo>
                      <a:pt x="142" y="0"/>
                    </a:moveTo>
                    <a:cubicBezTo>
                      <a:pt x="132" y="0"/>
                      <a:pt x="95" y="0"/>
                      <a:pt x="95" y="0"/>
                    </a:cubicBezTo>
                    <a:cubicBezTo>
                      <a:pt x="58" y="0"/>
                      <a:pt x="58" y="0"/>
                      <a:pt x="58" y="0"/>
                    </a:cubicBezTo>
                    <a:cubicBezTo>
                      <a:pt x="58" y="0"/>
                      <a:pt x="21" y="0"/>
                      <a:pt x="10" y="0"/>
                    </a:cubicBezTo>
                    <a:cubicBezTo>
                      <a:pt x="0" y="0"/>
                      <a:pt x="2" y="10"/>
                      <a:pt x="2" y="10"/>
                    </a:cubicBezTo>
                    <a:cubicBezTo>
                      <a:pt x="76" y="10"/>
                      <a:pt x="76" y="10"/>
                      <a:pt x="76" y="10"/>
                    </a:cubicBezTo>
                    <a:cubicBezTo>
                      <a:pt x="150" y="10"/>
                      <a:pt x="150" y="10"/>
                      <a:pt x="150" y="10"/>
                    </a:cubicBezTo>
                    <a:cubicBezTo>
                      <a:pt x="150" y="10"/>
                      <a:pt x="153" y="0"/>
                      <a:pt x="1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33184" tIns="16592" rIns="33184" bIns="16592"/>
              <a:lstStyle/>
              <a:p>
                <a:pPr eaLnBrk="1" fontAlgn="auto" hangingPunct="1">
                  <a:spcBef>
                    <a:spcPts val="0"/>
                  </a:spcBef>
                  <a:spcAft>
                    <a:spcPts val="0"/>
                  </a:spcAft>
                  <a:defRPr/>
                </a:pPr>
                <a:endParaRPr lang="zh-CN" altLang="en-US" sz="655">
                  <a:latin typeface="+mn-lt"/>
                </a:endParaRPr>
              </a:p>
            </p:txBody>
          </p:sp>
        </p:grpSp>
        <p:sp>
          <p:nvSpPr>
            <p:cNvPr id="194" name="TextBox 13"/>
            <p:cNvSpPr txBox="1">
              <a:spLocks noChangeArrowheads="1"/>
            </p:cNvSpPr>
            <p:nvPr/>
          </p:nvSpPr>
          <p:spPr bwMode="auto">
            <a:xfrm>
              <a:off x="6842339" y="2316703"/>
              <a:ext cx="2264107" cy="41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rPr>
                <a:t>资产管理</a:t>
              </a:r>
              <a:endParaRPr lang="en-US" sz="109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95" name="TextBox 13"/>
            <p:cNvSpPr txBox="1">
              <a:spLocks noChangeArrowheads="1"/>
            </p:cNvSpPr>
            <p:nvPr/>
          </p:nvSpPr>
          <p:spPr bwMode="auto">
            <a:xfrm>
              <a:off x="6771953" y="2827855"/>
              <a:ext cx="2745083" cy="31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itchFamily="2" charset="-122"/>
                </a:defRPr>
              </a:lvl1pPr>
              <a:lvl2pPr marL="742950" indent="-285750" defTabSz="1216025" eaLnBrk="0" hangingPunct="0">
                <a:defRPr>
                  <a:solidFill>
                    <a:schemeClr val="tx1"/>
                  </a:solidFill>
                  <a:latin typeface="Calibri" panose="020F0502020204030204" pitchFamily="34" charset="0"/>
                  <a:ea typeface="宋体" pitchFamily="2" charset="-122"/>
                </a:defRPr>
              </a:lvl2pPr>
              <a:lvl3pPr marL="1143000" indent="-228600" defTabSz="1216025" eaLnBrk="0" hangingPunct="0">
                <a:defRPr>
                  <a:solidFill>
                    <a:schemeClr val="tx1"/>
                  </a:solidFill>
                  <a:latin typeface="Calibri" panose="020F0502020204030204" pitchFamily="34" charset="0"/>
                  <a:ea typeface="宋体" pitchFamily="2" charset="-122"/>
                </a:defRPr>
              </a:lvl3pPr>
              <a:lvl4pPr marL="1600200" indent="-228600" defTabSz="1216025" eaLnBrk="0" hangingPunct="0">
                <a:defRPr>
                  <a:solidFill>
                    <a:schemeClr val="tx1"/>
                  </a:solidFill>
                  <a:latin typeface="Calibri" panose="020F0502020204030204" pitchFamily="34" charset="0"/>
                  <a:ea typeface="宋体" pitchFamily="2" charset="-122"/>
                </a:defRPr>
              </a:lvl4pPr>
              <a:lvl5pPr marL="2057400" indent="-228600" defTabSz="1216025" eaLnBrk="0" hangingPunct="0">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fontAlgn="auto" hangingPunct="1">
                <a:spcBef>
                  <a:spcPct val="20000"/>
                </a:spcBef>
                <a:spcAft>
                  <a:spcPts val="0"/>
                </a:spcAft>
                <a:defRPr/>
              </a:pPr>
              <a:r>
                <a:rPr lang="zh-CN" alt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rPr>
                <a:t>资产全生命周期管理</a:t>
              </a:r>
              <a:endParaRPr lang="en-US" sz="835"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196" name="矩形 195"/>
            <p:cNvSpPr/>
            <p:nvPr/>
          </p:nvSpPr>
          <p:spPr>
            <a:xfrm>
              <a:off x="396089" y="9387201"/>
              <a:ext cx="14077348" cy="1694891"/>
            </a:xfrm>
            <a:prstGeom prst="rect">
              <a:avLst/>
            </a:prstGeom>
            <a:solidFill>
              <a:srgbClr val="27C6DA">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7031" tIns="23515" rIns="47031" bIns="23515" anchor="ctr"/>
            <a:lstStyle/>
            <a:p>
              <a:pPr algn="ctr" eaLnBrk="1" fontAlgn="auto" hangingPunct="1">
                <a:spcBef>
                  <a:spcPts val="0"/>
                </a:spcBef>
                <a:spcAft>
                  <a:spcPts val="0"/>
                </a:spcAft>
                <a:defRPr/>
              </a:pPr>
              <a:r>
                <a:rPr lang="zh-CN" altLang="en-US" sz="525" b="1" dirty="0">
                  <a:solidFill>
                    <a:srgbClr val="FF0000"/>
                  </a:solidFill>
                  <a:latin typeface="微软雅黑" panose="020B0503020204020204" pitchFamily="34" charset="-122"/>
                  <a:ea typeface="微软雅黑" panose="020B0503020204020204" pitchFamily="34" charset="-122"/>
                </a:rPr>
                <a:t>打破信息壁垒、构建大数据</a:t>
              </a:r>
              <a:r>
                <a:rPr lang="zh-CN" altLang="en-US" sz="525" b="1" dirty="0" smtClean="0">
                  <a:solidFill>
                    <a:srgbClr val="FF0000"/>
                  </a:solidFill>
                  <a:latin typeface="微软雅黑" panose="020B0503020204020204" pitchFamily="34" charset="-122"/>
                  <a:ea typeface="微软雅黑" panose="020B0503020204020204" pitchFamily="34" charset="-122"/>
                </a:rPr>
                <a:t>平台</a:t>
              </a:r>
              <a:endParaRPr lang="en-US" altLang="zh-CN" sz="525" b="1" dirty="0" smtClean="0">
                <a:solidFill>
                  <a:srgbClr val="FF0000"/>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525" b="1" dirty="0" smtClean="0">
                  <a:solidFill>
                    <a:srgbClr val="FF0000"/>
                  </a:solidFill>
                  <a:latin typeface="微软雅黑" panose="020B0503020204020204" pitchFamily="34" charset="-122"/>
                  <a:ea typeface="微软雅黑" panose="020B0503020204020204" pitchFamily="34" charset="-122"/>
                </a:rPr>
                <a:t>集团多组织架构</a:t>
              </a:r>
              <a:r>
                <a:rPr lang="zh-CN" altLang="en-US" sz="525" b="1" dirty="0">
                  <a:solidFill>
                    <a:srgbClr val="FF0000"/>
                  </a:solidFill>
                  <a:latin typeface="微软雅黑" panose="020B0503020204020204" pitchFamily="34" charset="-122"/>
                  <a:ea typeface="微软雅黑" panose="020B0503020204020204" pitchFamily="34" charset="-122"/>
                </a:rPr>
                <a:t>的一体化应用</a:t>
              </a:r>
              <a:r>
                <a:rPr lang="zh-CN" altLang="en-US" sz="525" b="1" dirty="0" smtClean="0">
                  <a:solidFill>
                    <a:srgbClr val="FF0000"/>
                  </a:solidFill>
                  <a:latin typeface="微软雅黑" panose="020B0503020204020204" pitchFamily="34" charset="-122"/>
                  <a:ea typeface="微软雅黑" panose="020B0503020204020204" pitchFamily="34" charset="-122"/>
                </a:rPr>
                <a:t>平台</a:t>
              </a:r>
              <a:endParaRPr lang="en-US" altLang="zh-CN" sz="525" b="1" dirty="0" smtClean="0">
                <a:solidFill>
                  <a:srgbClr val="FF0000"/>
                </a:solidFill>
                <a:latin typeface="微软雅黑" panose="020B0503020204020204" pitchFamily="34" charset="-122"/>
                <a:ea typeface="微软雅黑" panose="020B0503020204020204" pitchFamily="34" charset="-122"/>
              </a:endParaRPr>
            </a:p>
          </p:txBody>
        </p:sp>
      </p:grpSp>
      <p:sp>
        <p:nvSpPr>
          <p:cNvPr id="212" name="矩形 211"/>
          <p:cNvSpPr/>
          <p:nvPr/>
        </p:nvSpPr>
        <p:spPr>
          <a:xfrm>
            <a:off x="5674775" y="2441486"/>
            <a:ext cx="573330" cy="358140"/>
          </a:xfrm>
          <a:prstGeom prst="rect">
            <a:avLst/>
          </a:prstGeom>
        </p:spPr>
        <p:txBody>
          <a:bodyPr wrap="square">
            <a:spAutoFit/>
          </a:bodyPr>
          <a:lstStyle/>
          <a:p>
            <a:pPr eaLnBrk="1" fontAlgn="auto" hangingPunct="1">
              <a:spcBef>
                <a:spcPct val="20000"/>
              </a:spcBef>
              <a:spcAft>
                <a:spcPts val="0"/>
              </a:spcAft>
              <a:defRPr/>
            </a:pPr>
            <a:r>
              <a:rPr lang="zh-CN" altLang="en-US" sz="870" b="1" dirty="0">
                <a:solidFill>
                  <a:schemeClr val="bg1"/>
                </a:solidFill>
                <a:latin typeface="Arial" panose="020B0704020202020204" pitchFamily="34" charset="0"/>
                <a:ea typeface="微软雅黑" panose="020B0503020204020204" pitchFamily="34" charset="-122"/>
                <a:sym typeface="Arial" panose="020B0704020202020204" pitchFamily="34" charset="0"/>
              </a:rPr>
              <a:t>工程项目</a:t>
            </a:r>
            <a:endParaRPr lang="en-US" altLang="zh-CN" sz="870" b="1" dirty="0">
              <a:solidFill>
                <a:schemeClr val="bg1"/>
              </a:solidFill>
              <a:latin typeface="Arial" panose="020B0704020202020204" pitchFamily="34" charset="0"/>
              <a:ea typeface="微软雅黑" panose="020B0503020204020204" pitchFamily="34" charset="-122"/>
              <a:sym typeface="Arial" panose="020B0704020202020204" pitchFamily="34" charset="0"/>
            </a:endParaRPr>
          </a:p>
        </p:txBody>
      </p:sp>
      <p:sp>
        <p:nvSpPr>
          <p:cNvPr id="90" name="矩形 89"/>
          <p:cNvSpPr/>
          <p:nvPr/>
        </p:nvSpPr>
        <p:spPr>
          <a:xfrm>
            <a:off x="4361400" y="905622"/>
            <a:ext cx="1616750" cy="771383"/>
          </a:xfrm>
          <a:prstGeom prst="rect">
            <a:avLst/>
          </a:prstGeom>
          <a:solidFill>
            <a:srgbClr val="FFFF00">
              <a:alpha val="41000"/>
            </a:srgbClr>
          </a:solidFill>
          <a:ln w="1460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438400">
              <a:defRPr/>
            </a:pPr>
            <a:endParaRPr lang="zh-CN" altLang="en-US" sz="1045">
              <a:solidFill>
                <a:schemeClr val="tx1">
                  <a:lumMod val="85000"/>
                  <a:lumOff val="15000"/>
                </a:schemeClr>
              </a:solidFill>
            </a:endParaRPr>
          </a:p>
        </p:txBody>
      </p:sp>
      <p:sp>
        <p:nvSpPr>
          <p:cNvPr id="91" name="矩形 90"/>
          <p:cNvSpPr/>
          <p:nvPr/>
        </p:nvSpPr>
        <p:spPr>
          <a:xfrm>
            <a:off x="366251" y="1667233"/>
            <a:ext cx="1616750" cy="771383"/>
          </a:xfrm>
          <a:prstGeom prst="rect">
            <a:avLst/>
          </a:prstGeom>
          <a:solidFill>
            <a:srgbClr val="FFFF00">
              <a:alpha val="41000"/>
            </a:srgbClr>
          </a:solidFill>
          <a:ln w="1460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438400">
              <a:defRPr/>
            </a:pPr>
            <a:endParaRPr lang="zh-CN" altLang="en-US" sz="1045">
              <a:solidFill>
                <a:schemeClr val="tx1">
                  <a:lumMod val="85000"/>
                  <a:lumOff val="15000"/>
                </a:schemeClr>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checkerboard(across)">
                                      <p:cBhvr>
                                        <p:cTn id="7" dur="500"/>
                                        <p:tgtEl>
                                          <p:spTgt spid="9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checkerboard(across)">
                                      <p:cBhvr>
                                        <p:cTn id="1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bldLvl="0" animBg="1"/>
      <p:bldP spid="91"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 Placeholder 3"/>
          <p:cNvSpPr>
            <a:spLocks noGrp="1"/>
          </p:cNvSpPr>
          <p:nvPr>
            <p:ph type="body" sz="quarter" idx="4294967295"/>
          </p:nvPr>
        </p:nvSpPr>
        <p:spPr>
          <a:xfrm>
            <a:off x="711743" y="82387"/>
            <a:ext cx="5108265" cy="444865"/>
          </a:xfrm>
        </p:spPr>
        <p:txBody>
          <a:bodyPr/>
          <a:lstStyle/>
          <a:p>
            <a:pPr marL="0" indent="0">
              <a:lnSpc>
                <a:spcPct val="90000"/>
              </a:lnSpc>
              <a:spcBef>
                <a:spcPct val="0"/>
              </a:spcBef>
            </a:pPr>
            <a:r>
              <a:rPr lang="zh-CN" altLang="en-US" sz="2475" b="1" dirty="0">
                <a:solidFill>
                  <a:srgbClr val="C00000"/>
                </a:solidFill>
                <a:latin typeface="微软雅黑" panose="020B0503020204020204" pitchFamily="34" charset="-122"/>
                <a:cs typeface="Raleway Light" charset="0"/>
              </a:rPr>
              <a:t>体系一、</a:t>
            </a:r>
            <a:r>
              <a:rPr lang="zh-CN" altLang="en-US" sz="2475" dirty="0" smtClean="0">
                <a:solidFill>
                  <a:srgbClr val="595959"/>
                </a:solidFill>
                <a:latin typeface="微软雅黑" panose="020B0503020204020204" pitchFamily="34" charset="-122"/>
                <a:cs typeface="Raleway Light" charset="0"/>
              </a:rPr>
              <a:t>系统</a:t>
            </a:r>
            <a:r>
              <a:rPr lang="zh-CN" altLang="en-US" sz="2475" dirty="0">
                <a:solidFill>
                  <a:srgbClr val="595959"/>
                </a:solidFill>
                <a:latin typeface="微软雅黑" panose="020B0503020204020204" pitchFamily="34" charset="-122"/>
                <a:cs typeface="Raleway Light" charset="0"/>
              </a:rPr>
              <a:t>界面示例</a:t>
            </a:r>
            <a:endParaRPr lang="zh-CN" altLang="en-US" sz="2475" dirty="0">
              <a:solidFill>
                <a:srgbClr val="595959"/>
              </a:solidFill>
              <a:latin typeface="微软雅黑" panose="020B0503020204020204" pitchFamily="34" charset="-122"/>
              <a:cs typeface="Raleway Light" charset="0"/>
            </a:endParaRPr>
          </a:p>
        </p:txBody>
      </p:sp>
      <p:grpSp>
        <p:nvGrpSpPr>
          <p:cNvPr id="53250" name="组合 2"/>
          <p:cNvGrpSpPr/>
          <p:nvPr/>
        </p:nvGrpSpPr>
        <p:grpSpPr bwMode="auto">
          <a:xfrm>
            <a:off x="629251" y="743569"/>
            <a:ext cx="7540889" cy="4207358"/>
            <a:chOff x="8441" y="2818"/>
            <a:chExt cx="8917" cy="4499"/>
          </a:xfrm>
        </p:grpSpPr>
        <p:pic>
          <p:nvPicPr>
            <p:cNvPr id="53254" name="图片 6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827" y="3696"/>
              <a:ext cx="2378" cy="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图片 6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1" y="3551"/>
              <a:ext cx="2604" cy="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图片 6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90" y="3287"/>
              <a:ext cx="2668" cy="3329"/>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6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15" y="3392"/>
              <a:ext cx="2585" cy="3225"/>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TextBox 66"/>
            <p:cNvSpPr txBox="1"/>
            <p:nvPr/>
          </p:nvSpPr>
          <p:spPr>
            <a:xfrm>
              <a:off x="10981" y="7112"/>
              <a:ext cx="3495" cy="205"/>
            </a:xfrm>
            <a:prstGeom prst="rect">
              <a:avLst/>
            </a:prstGeom>
            <a:noFill/>
            <a:ln w="9525">
              <a:noFill/>
            </a:ln>
          </p:spPr>
          <p:txBody>
            <a:bodyPr lIns="31749" tIns="15874" rIns="31749" bIns="15874">
              <a:spAutoFit/>
            </a:bodyPr>
            <a:lstStyle>
              <a:defPPr>
                <a:defRPr lang="en-US"/>
              </a:defPPr>
              <a:lvl1pPr algn="ctr">
                <a:defRPr sz="279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45" dirty="0" smtClean="0"/>
                <a:t>产业园区运营</a:t>
              </a:r>
              <a:r>
                <a:rPr lang="zh-CN" altLang="en-US" sz="1045" dirty="0"/>
                <a:t>管理平台（内网办公门户）</a:t>
              </a:r>
              <a:endParaRPr lang="zh-CN" altLang="en-US" sz="1045" dirty="0"/>
            </a:p>
          </p:txBody>
        </p:sp>
        <p:sp>
          <p:nvSpPr>
            <p:cNvPr id="55304" name="TextBox 67"/>
            <p:cNvSpPr txBox="1"/>
            <p:nvPr/>
          </p:nvSpPr>
          <p:spPr>
            <a:xfrm>
              <a:off x="9853" y="6617"/>
              <a:ext cx="1268" cy="205"/>
            </a:xfrm>
            <a:prstGeom prst="rect">
              <a:avLst/>
            </a:prstGeom>
            <a:noFill/>
            <a:ln w="9525">
              <a:noFill/>
            </a:ln>
          </p:spPr>
          <p:txBody>
            <a:bodyPr lIns="31749" tIns="15874" rIns="31749" bIns="15874">
              <a:spAutoFit/>
            </a:bodyPr>
            <a:lstStyle>
              <a:defPPr>
                <a:defRPr lang="en-US"/>
              </a:defPPr>
              <a:lvl1pPr algn="ctr">
                <a:defRPr sz="279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45" dirty="0"/>
                <a:t>招商引资管理</a:t>
              </a:r>
              <a:endParaRPr lang="zh-CN" altLang="en-US" sz="1045" dirty="0"/>
            </a:p>
          </p:txBody>
        </p:sp>
        <p:sp>
          <p:nvSpPr>
            <p:cNvPr id="55305" name="TextBox 68"/>
            <p:cNvSpPr txBox="1"/>
            <p:nvPr/>
          </p:nvSpPr>
          <p:spPr>
            <a:xfrm>
              <a:off x="14476" y="6665"/>
              <a:ext cx="1268" cy="378"/>
            </a:xfrm>
            <a:prstGeom prst="rect">
              <a:avLst/>
            </a:prstGeom>
            <a:noFill/>
            <a:ln w="9525">
              <a:noFill/>
            </a:ln>
          </p:spPr>
          <p:txBody>
            <a:bodyPr lIns="31749" tIns="15874" rIns="31749" bIns="15874">
              <a:spAutoFit/>
            </a:bodyPr>
            <a:lstStyle>
              <a:defPPr>
                <a:defRPr lang="en-US"/>
              </a:defPPr>
              <a:lvl1pPr algn="ctr">
                <a:defRPr sz="279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45" dirty="0" smtClean="0"/>
                <a:t>产业园区产业</a:t>
              </a:r>
              <a:r>
                <a:rPr lang="zh-CN" altLang="en-US" sz="1045" dirty="0"/>
                <a:t>分析</a:t>
              </a:r>
              <a:endParaRPr lang="zh-CN" altLang="en-US" sz="1045" dirty="0"/>
            </a:p>
          </p:txBody>
        </p:sp>
        <p:pic>
          <p:nvPicPr>
            <p:cNvPr id="70" name="图片 6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81" y="2899"/>
              <a:ext cx="3598" cy="4213"/>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7" name="TextBox 70"/>
            <p:cNvSpPr txBox="1"/>
            <p:nvPr/>
          </p:nvSpPr>
          <p:spPr>
            <a:xfrm>
              <a:off x="16000" y="6217"/>
              <a:ext cx="1115" cy="378"/>
            </a:xfrm>
            <a:prstGeom prst="rect">
              <a:avLst/>
            </a:prstGeom>
            <a:noFill/>
            <a:ln w="9525">
              <a:noFill/>
            </a:ln>
          </p:spPr>
          <p:txBody>
            <a:bodyPr lIns="31749" tIns="15874" rIns="31749" bIns="15874">
              <a:spAutoFit/>
            </a:bodyPr>
            <a:lstStyle/>
            <a:p>
              <a:pPr algn="ctr">
                <a:defRPr/>
              </a:pPr>
              <a:r>
                <a:rPr lang="zh-CN" altLang="en-US" sz="1045" b="1" dirty="0" smtClean="0">
                  <a:solidFill>
                    <a:schemeClr val="tx1">
                      <a:lumMod val="75000"/>
                      <a:lumOff val="25000"/>
                    </a:schemeClr>
                  </a:solidFill>
                  <a:latin typeface="微软雅黑" panose="020B0503020204020204" pitchFamily="34" charset="-122"/>
                  <a:ea typeface="微软雅黑" panose="020B0503020204020204" pitchFamily="34" charset="-122"/>
                </a:rPr>
                <a:t>产业园区物业管理</a:t>
              </a:r>
              <a:endParaRPr lang="zh-CN" altLang="en-US" sz="104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308" name="TextBox 71"/>
            <p:cNvSpPr txBox="1"/>
            <p:nvPr/>
          </p:nvSpPr>
          <p:spPr>
            <a:xfrm>
              <a:off x="8575" y="6216"/>
              <a:ext cx="1115" cy="205"/>
            </a:xfrm>
            <a:prstGeom prst="rect">
              <a:avLst/>
            </a:prstGeom>
            <a:noFill/>
            <a:ln w="9525">
              <a:noFill/>
            </a:ln>
          </p:spPr>
          <p:txBody>
            <a:bodyPr lIns="31749" tIns="15874" rIns="31749" bIns="15874">
              <a:spAutoFit/>
            </a:bodyPr>
            <a:lstStyle>
              <a:defPPr>
                <a:defRPr lang="en-US"/>
              </a:defPPr>
              <a:lvl1pPr algn="ctr">
                <a:defRPr sz="279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45" dirty="0"/>
                <a:t>工程项目管理</a:t>
              </a:r>
              <a:endParaRPr lang="zh-CN" altLang="en-US" sz="1045" dirty="0"/>
            </a:p>
          </p:txBody>
        </p:sp>
        <p:sp>
          <p:nvSpPr>
            <p:cNvPr id="2" name="线形标注 2(无边框) 1"/>
            <p:cNvSpPr/>
            <p:nvPr/>
          </p:nvSpPr>
          <p:spPr>
            <a:xfrm>
              <a:off x="15024" y="2818"/>
              <a:ext cx="2334" cy="733"/>
            </a:xfrm>
            <a:prstGeom prst="callout2">
              <a:avLst/>
            </a:prstGeom>
            <a:solidFill>
              <a:srgbClr val="FFFF00">
                <a:alpha val="79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438400">
                <a:defRPr/>
              </a:pPr>
              <a:endParaRPr lang="zh-CN" altLang="en-US" sz="1050"/>
            </a:p>
          </p:txBody>
        </p:sp>
        <p:sp>
          <p:nvSpPr>
            <p:cNvPr id="55310" name="矩形 2"/>
            <p:cNvSpPr/>
            <p:nvPr/>
          </p:nvSpPr>
          <p:spPr>
            <a:xfrm>
              <a:off x="15024" y="2944"/>
              <a:ext cx="2033" cy="591"/>
            </a:xfrm>
            <a:prstGeom prst="rect">
              <a:avLst/>
            </a:prstGeom>
            <a:noFill/>
            <a:ln w="9525">
              <a:noFill/>
            </a:ln>
          </p:spPr>
          <p:txBody>
            <a:bodyPr wrap="square">
              <a:spAutoFit/>
            </a:bodyPr>
            <a:lstStyle/>
            <a:p>
              <a:pPr algn="ctr">
                <a:defRPr/>
              </a:pPr>
              <a:r>
                <a:rPr lang="zh-CN" altLang="en-US" sz="1500" b="1" dirty="0" smtClean="0">
                  <a:solidFill>
                    <a:srgbClr val="FF0000"/>
                  </a:solidFill>
                  <a:latin typeface="微软雅黑" panose="020B0503020204020204" pitchFamily="34" charset="-122"/>
                  <a:ea typeface="微软雅黑" panose="020B0503020204020204" pitchFamily="34" charset="-122"/>
                </a:rPr>
                <a:t>将产业园区所有</a:t>
              </a:r>
              <a:r>
                <a:rPr lang="zh-CN" altLang="en-US" sz="1500" b="1" dirty="0">
                  <a:solidFill>
                    <a:srgbClr val="FF0000"/>
                  </a:solidFill>
                  <a:latin typeface="微软雅黑" panose="020B0503020204020204" pitchFamily="34" charset="-122"/>
                  <a:ea typeface="微软雅黑" panose="020B0503020204020204" pitchFamily="34" charset="-122"/>
                </a:rPr>
                <a:t>业务系统集成在此</a:t>
              </a:r>
              <a:endParaRPr lang="zh-CN" altLang="en-US" sz="1500" b="1" dirty="0">
                <a:solidFill>
                  <a:srgbClr val="FF0000"/>
                </a:solidFill>
                <a:latin typeface="微软雅黑" panose="020B0503020204020204" pitchFamily="34" charset="-122"/>
                <a:ea typeface="微软雅黑" panose="020B0503020204020204" pitchFamily="34" charset="-122"/>
              </a:endParaRPr>
            </a:p>
          </p:txBody>
        </p:sp>
      </p:grpSp>
      <p:grpSp>
        <p:nvGrpSpPr>
          <p:cNvPr id="53251" name="组合 20"/>
          <p:cNvGrpSpPr/>
          <p:nvPr/>
        </p:nvGrpSpPr>
        <p:grpSpPr bwMode="auto">
          <a:xfrm>
            <a:off x="596" y="114914"/>
            <a:ext cx="521498" cy="379813"/>
            <a:chOff x="0" y="0"/>
            <a:chExt cx="694944" cy="624651"/>
          </a:xfrm>
        </p:grpSpPr>
        <p:sp>
          <p:nvSpPr>
            <p:cNvPr id="20"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1"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矩形 235"/>
          <p:cNvSpPr/>
          <p:nvPr/>
        </p:nvSpPr>
        <p:spPr>
          <a:xfrm>
            <a:off x="4906013" y="3944592"/>
            <a:ext cx="1652006" cy="860829"/>
          </a:xfrm>
          <a:prstGeom prst="rect">
            <a:avLst/>
          </a:prstGeom>
          <a:solidFill>
            <a:schemeClr val="bg1">
              <a:lumMod val="85000"/>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sz="525"/>
          </a:p>
        </p:txBody>
      </p:sp>
      <p:sp>
        <p:nvSpPr>
          <p:cNvPr id="3" name="矩形 2"/>
          <p:cNvSpPr/>
          <p:nvPr/>
        </p:nvSpPr>
        <p:spPr>
          <a:xfrm>
            <a:off x="2572368" y="3933877"/>
            <a:ext cx="2121117" cy="860829"/>
          </a:xfrm>
          <a:prstGeom prst="rect">
            <a:avLst/>
          </a:prstGeom>
          <a:solidFill>
            <a:schemeClr val="bg1">
              <a:lumMod val="85000"/>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sz="525"/>
          </a:p>
        </p:txBody>
      </p:sp>
      <p:sp>
        <p:nvSpPr>
          <p:cNvPr id="57347" name="Text Placeholder 3"/>
          <p:cNvSpPr>
            <a:spLocks noGrp="1"/>
          </p:cNvSpPr>
          <p:nvPr>
            <p:ph type="body" sz="quarter" idx="4294967295"/>
          </p:nvPr>
        </p:nvSpPr>
        <p:spPr>
          <a:xfrm>
            <a:off x="569719" y="169516"/>
            <a:ext cx="6430963" cy="543541"/>
          </a:xfrm>
        </p:spPr>
        <p:txBody>
          <a:bodyPr>
            <a:normAutofit/>
          </a:bodyPr>
          <a:lstStyle/>
          <a:p>
            <a:pPr marL="0" indent="0">
              <a:lnSpc>
                <a:spcPct val="90000"/>
              </a:lnSpc>
              <a:spcBef>
                <a:spcPct val="0"/>
              </a:spcBef>
            </a:pPr>
            <a:r>
              <a:rPr lang="zh-CN" altLang="en-US" sz="2250" dirty="0" smtClean="0">
                <a:solidFill>
                  <a:srgbClr val="595959"/>
                </a:solidFill>
                <a:latin typeface="微软雅黑" panose="020B0503020204020204" pitchFamily="34" charset="-122"/>
                <a:cs typeface="Raleway Light" charset="0"/>
              </a:rPr>
              <a:t>示例一、招商推广</a:t>
            </a:r>
            <a:endParaRPr lang="zh-CN" altLang="en-US" sz="2250" dirty="0">
              <a:solidFill>
                <a:srgbClr val="595959"/>
              </a:solidFill>
              <a:latin typeface="微软雅黑" panose="020B0503020204020204" pitchFamily="34" charset="-122"/>
              <a:cs typeface="Raleway Light" charset="0"/>
            </a:endParaRPr>
          </a:p>
        </p:txBody>
      </p:sp>
      <p:grpSp>
        <p:nvGrpSpPr>
          <p:cNvPr id="57348" name="组合 74"/>
          <p:cNvGrpSpPr/>
          <p:nvPr/>
        </p:nvGrpSpPr>
        <p:grpSpPr bwMode="auto">
          <a:xfrm>
            <a:off x="4906013" y="745355"/>
            <a:ext cx="3393906" cy="2797714"/>
            <a:chOff x="330674" y="945144"/>
            <a:chExt cx="3260582" cy="2607083"/>
          </a:xfrm>
        </p:grpSpPr>
        <p:pic>
          <p:nvPicPr>
            <p:cNvPr id="79" name="图片 78"/>
            <p:cNvPicPr>
              <a:picLocks noChangeAspect="1"/>
            </p:cNvPicPr>
            <p:nvPr/>
          </p:nvPicPr>
          <p:blipFill rotWithShape="1">
            <a:blip r:embed="rId1" cstate="print">
              <a:extLst>
                <a:ext uri="{28A0092B-C50C-407E-A947-70E740481C1C}">
                  <a14:useLocalDpi xmlns:a14="http://schemas.microsoft.com/office/drawing/2010/main" val="0"/>
                </a:ext>
              </a:extLst>
            </a:blip>
            <a:srcRect t="2742" b="2885"/>
            <a:stretch>
              <a:fillRect/>
            </a:stretch>
          </p:blipFill>
          <p:spPr>
            <a:xfrm>
              <a:off x="401835" y="956370"/>
              <a:ext cx="1272822" cy="1954092"/>
            </a:xfrm>
            <a:prstGeom prst="roundRect">
              <a:avLst>
                <a:gd name="adj" fmla="val 8594"/>
              </a:avLst>
            </a:prstGeom>
            <a:solidFill>
              <a:srgbClr val="FFFFFF">
                <a:shade val="85000"/>
              </a:srgbClr>
            </a:solidFill>
            <a:ln>
              <a:noFill/>
            </a:ln>
            <a:effectLst>
              <a:reflection blurRad="3810" stA="38000" endPos="28000" dist="2540" dir="5400000" sy="-100000" algn="bl" rotWithShape="0"/>
            </a:effectLst>
          </p:spPr>
        </p:pic>
        <p:pic>
          <p:nvPicPr>
            <p:cNvPr id="83" name="图片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2090" y="945144"/>
              <a:ext cx="1259166" cy="1965318"/>
            </a:xfrm>
            <a:prstGeom prst="roundRect">
              <a:avLst>
                <a:gd name="adj" fmla="val 8594"/>
              </a:avLst>
            </a:prstGeom>
            <a:solidFill>
              <a:srgbClr val="FFFFFF">
                <a:shade val="85000"/>
              </a:srgbClr>
            </a:solidFill>
            <a:ln>
              <a:noFill/>
            </a:ln>
            <a:effectLst>
              <a:reflection blurRad="3810" stA="38000" endPos="28000" dist="2540" dir="5400000" sy="-100000" algn="bl" rotWithShape="0"/>
            </a:effectLst>
          </p:spPr>
        </p:pic>
        <p:sp>
          <p:nvSpPr>
            <p:cNvPr id="57428" name="矩形 92"/>
            <p:cNvSpPr>
              <a:spLocks noChangeArrowheads="1"/>
            </p:cNvSpPr>
            <p:nvPr/>
          </p:nvSpPr>
          <p:spPr bwMode="auto">
            <a:xfrm>
              <a:off x="330674" y="2932273"/>
              <a:ext cx="1197625" cy="182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33" tIns="20025" rIns="25433" bIns="20025">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015" b="1">
                  <a:solidFill>
                    <a:srgbClr val="7F7F7F"/>
                  </a:solidFill>
                  <a:ea typeface="微软雅黑" panose="020B0503020204020204" pitchFamily="34" charset="-122"/>
                  <a:sym typeface="微软雅黑" panose="020B0503020204020204" pitchFamily="34" charset="-122"/>
                </a:rPr>
                <a:t>招商管理门户示例图</a:t>
              </a:r>
              <a:endParaRPr lang="en-US" altLang="zh-CN" sz="1015" b="1">
                <a:solidFill>
                  <a:srgbClr val="7F7F7F"/>
                </a:solidFill>
                <a:ea typeface="微软雅黑" panose="020B0503020204020204" pitchFamily="34" charset="-122"/>
                <a:sym typeface="微软雅黑" panose="020B0503020204020204" pitchFamily="34" charset="-122"/>
              </a:endParaRPr>
            </a:p>
          </p:txBody>
        </p:sp>
        <p:sp>
          <p:nvSpPr>
            <p:cNvPr id="57429" name="矩形 93"/>
            <p:cNvSpPr>
              <a:spLocks noChangeArrowheads="1"/>
            </p:cNvSpPr>
            <p:nvPr/>
          </p:nvSpPr>
          <p:spPr bwMode="auto">
            <a:xfrm>
              <a:off x="2613825" y="2929499"/>
              <a:ext cx="937968" cy="182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33" tIns="20025" rIns="25433" bIns="20025">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015" b="1">
                  <a:solidFill>
                    <a:srgbClr val="7F7F7F"/>
                  </a:solidFill>
                  <a:ea typeface="微软雅黑" panose="020B0503020204020204" pitchFamily="34" charset="-122"/>
                  <a:sym typeface="微软雅黑" panose="020B0503020204020204" pitchFamily="34" charset="-122"/>
                </a:rPr>
                <a:t>项目档案示例图</a:t>
              </a:r>
              <a:endParaRPr lang="en-US" altLang="zh-CN" sz="1015" b="1">
                <a:solidFill>
                  <a:srgbClr val="7F7F7F"/>
                </a:solidFill>
                <a:ea typeface="微软雅黑" panose="020B0503020204020204" pitchFamily="34" charset="-122"/>
                <a:sym typeface="微软雅黑" panose="020B0503020204020204" pitchFamily="34" charset="-122"/>
              </a:endParaRPr>
            </a:p>
          </p:txBody>
        </p:sp>
        <p:sp>
          <p:nvSpPr>
            <p:cNvPr id="57430" name="矩形 94"/>
            <p:cNvSpPr>
              <a:spLocks noChangeArrowheads="1"/>
            </p:cNvSpPr>
            <p:nvPr/>
          </p:nvSpPr>
          <p:spPr bwMode="auto">
            <a:xfrm>
              <a:off x="1534590" y="3369973"/>
              <a:ext cx="967708" cy="182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33" tIns="20025" rIns="25433" bIns="20025">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015" b="1">
                  <a:solidFill>
                    <a:srgbClr val="7F7F7F"/>
                  </a:solidFill>
                  <a:ea typeface="微软雅黑" panose="020B0503020204020204" pitchFamily="34" charset="-122"/>
                  <a:sym typeface="微软雅黑" panose="020B0503020204020204" pitchFamily="34" charset="-122"/>
                </a:rPr>
                <a:t>移动招商示例图</a:t>
              </a:r>
              <a:endParaRPr lang="en-US" altLang="zh-CN" sz="1015" b="1">
                <a:solidFill>
                  <a:srgbClr val="7F7F7F"/>
                </a:solidFill>
                <a:ea typeface="微软雅黑" panose="020B0503020204020204" pitchFamily="34" charset="-122"/>
                <a:sym typeface="微软雅黑" panose="020B0503020204020204" pitchFamily="34" charset="-122"/>
              </a:endParaRPr>
            </a:p>
          </p:txBody>
        </p:sp>
        <p:grpSp>
          <p:nvGrpSpPr>
            <p:cNvPr id="57431" name="组合 95"/>
            <p:cNvGrpSpPr/>
            <p:nvPr/>
          </p:nvGrpSpPr>
          <p:grpSpPr bwMode="auto">
            <a:xfrm>
              <a:off x="1534492" y="1389092"/>
              <a:ext cx="967664" cy="1954092"/>
              <a:chOff x="6529790" y="937449"/>
              <a:chExt cx="1582483" cy="3322467"/>
            </a:xfrm>
          </p:grpSpPr>
          <p:pic>
            <p:nvPicPr>
              <p:cNvPr id="97" name="图片 9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9950" y="937202"/>
                <a:ext cx="1582555" cy="33229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33" name="Picture 2" descr="C:\Users\Sean\Desktop\01招商引资-首页.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38" y="1291418"/>
                <a:ext cx="1394986" cy="25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99" name="矩形 98"/>
          <p:cNvSpPr/>
          <p:nvPr/>
        </p:nvSpPr>
        <p:spPr>
          <a:xfrm>
            <a:off x="407793" y="709041"/>
            <a:ext cx="1545445" cy="275632"/>
          </a:xfrm>
          <a:prstGeom prst="rect">
            <a:avLst/>
          </a:prstGeom>
          <a:solidFill>
            <a:srgbClr val="00B0F0">
              <a:alpha val="68000"/>
            </a:srgbClr>
          </a:solid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anchor="ctr"/>
          <a:lstStyle/>
          <a:p>
            <a:pPr>
              <a:defRPr/>
            </a:pPr>
            <a:endParaRPr lang="zh-CN" altLang="en-US" sz="525">
              <a:solidFill>
                <a:schemeClr val="bg1">
                  <a:lumMod val="50000"/>
                </a:schemeClr>
              </a:solidFill>
            </a:endParaRPr>
          </a:p>
        </p:txBody>
      </p:sp>
      <p:sp>
        <p:nvSpPr>
          <p:cNvPr id="57350" name="矩形 99"/>
          <p:cNvSpPr>
            <a:spLocks noChangeArrowheads="1"/>
          </p:cNvSpPr>
          <p:nvPr/>
        </p:nvSpPr>
        <p:spPr bwMode="auto">
          <a:xfrm>
            <a:off x="-54871" y="753329"/>
            <a:ext cx="18592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5" tIns="45722" rIns="91445" bIns="45722">
            <a:spAutoFit/>
          </a:bodyPr>
          <a:lstStyle>
            <a:lvl1pPr marL="762000" indent="-7620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l"/>
            </a:pPr>
            <a:r>
              <a:rPr lang="zh-CN" altLang="en-US" sz="1200" b="1" dirty="0">
                <a:solidFill>
                  <a:schemeClr val="bg1"/>
                </a:solidFill>
                <a:ea typeface="微软雅黑" panose="020B0503020204020204" pitchFamily="34" charset="-122"/>
              </a:rPr>
              <a:t>内部招商管理</a:t>
            </a:r>
            <a:endParaRPr lang="zh-CN" altLang="en-US" sz="1200" b="1" dirty="0">
              <a:solidFill>
                <a:schemeClr val="bg1"/>
              </a:solidFill>
              <a:ea typeface="微软雅黑" panose="020B0503020204020204" pitchFamily="34" charset="-122"/>
            </a:endParaRPr>
          </a:p>
        </p:txBody>
      </p:sp>
      <p:cxnSp>
        <p:nvCxnSpPr>
          <p:cNvPr id="101" name="直接连接符 100"/>
          <p:cNvCxnSpPr/>
          <p:nvPr/>
        </p:nvCxnSpPr>
        <p:spPr>
          <a:xfrm>
            <a:off x="407917" y="984765"/>
            <a:ext cx="4750359" cy="1387"/>
          </a:xfrm>
          <a:prstGeom prst="line">
            <a:avLst/>
          </a:prstGeom>
          <a:noFill/>
          <a:ln w="12700" cap="flat">
            <a:solidFill>
              <a:schemeClr val="bg1">
                <a:lumMod val="95000"/>
                <a:alpha val="52000"/>
              </a:schemeClr>
            </a:solidFill>
            <a:prstDash val="solid"/>
            <a:miter lim="400000"/>
          </a:ln>
          <a:effectLst/>
          <a:sp3d/>
        </p:spPr>
        <p:style>
          <a:lnRef idx="0">
            <a:scrgbClr r="0" g="0" b="0"/>
          </a:lnRef>
          <a:fillRef idx="0">
            <a:scrgbClr r="0" g="0" b="0"/>
          </a:fillRef>
          <a:effectRef idx="0">
            <a:scrgbClr r="0" g="0" b="0"/>
          </a:effectRef>
          <a:fontRef idx="none"/>
        </p:style>
      </p:cxnSp>
      <p:sp>
        <p:nvSpPr>
          <p:cNvPr id="223" name="矩形 222"/>
          <p:cNvSpPr/>
          <p:nvPr/>
        </p:nvSpPr>
        <p:spPr>
          <a:xfrm>
            <a:off x="461967" y="3547515"/>
            <a:ext cx="1342442" cy="275632"/>
          </a:xfrm>
          <a:prstGeom prst="rect">
            <a:avLst/>
          </a:prstGeom>
          <a:solidFill>
            <a:srgbClr val="00B0F0">
              <a:alpha val="68000"/>
            </a:srgbClr>
          </a:solid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525">
              <a:solidFill>
                <a:schemeClr val="bg1">
                  <a:lumMod val="50000"/>
                </a:schemeClr>
              </a:solidFill>
            </a:endParaRPr>
          </a:p>
        </p:txBody>
      </p:sp>
      <p:sp>
        <p:nvSpPr>
          <p:cNvPr id="57353" name="矩形 223"/>
          <p:cNvSpPr>
            <a:spLocks noChangeArrowheads="1"/>
          </p:cNvSpPr>
          <p:nvPr/>
        </p:nvSpPr>
        <p:spPr bwMode="auto">
          <a:xfrm>
            <a:off x="461967" y="3575495"/>
            <a:ext cx="134244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62000" indent="-7620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l"/>
            </a:pPr>
            <a:r>
              <a:rPr lang="zh-CN" altLang="en-US" sz="1200" b="1">
                <a:solidFill>
                  <a:schemeClr val="bg1"/>
                </a:solidFill>
                <a:ea typeface="微软雅黑" panose="020B0503020204020204" pitchFamily="34" charset="-122"/>
              </a:rPr>
              <a:t>对外招商展示</a:t>
            </a:r>
            <a:endParaRPr lang="zh-CN" altLang="en-US" sz="1200" b="1">
              <a:solidFill>
                <a:schemeClr val="bg1"/>
              </a:solidFill>
              <a:ea typeface="微软雅黑" panose="020B0503020204020204" pitchFamily="34" charset="-122"/>
            </a:endParaRPr>
          </a:p>
        </p:txBody>
      </p:sp>
      <p:cxnSp>
        <p:nvCxnSpPr>
          <p:cNvPr id="225" name="直接连接符 224"/>
          <p:cNvCxnSpPr/>
          <p:nvPr/>
        </p:nvCxnSpPr>
        <p:spPr>
          <a:xfrm>
            <a:off x="461871" y="3793382"/>
            <a:ext cx="8258991" cy="0"/>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pic>
        <p:nvPicPr>
          <p:cNvPr id="57355" name="图片 7"/>
          <p:cNvPicPr>
            <a:picLocks noChangeAspect="1"/>
          </p:cNvPicPr>
          <p:nvPr/>
        </p:nvPicPr>
        <p:blipFill>
          <a:blip r:embed="rId5">
            <a:extLst>
              <a:ext uri="{28A0092B-C50C-407E-A947-70E740481C1C}">
                <a14:useLocalDpi xmlns:a14="http://schemas.microsoft.com/office/drawing/2010/main" val="0"/>
              </a:ext>
            </a:extLst>
          </a:blip>
          <a:srcRect r="3773" b="10194"/>
          <a:stretch>
            <a:fillRect/>
          </a:stretch>
        </p:blipFill>
        <p:spPr bwMode="auto">
          <a:xfrm>
            <a:off x="2651545" y="4088659"/>
            <a:ext cx="2041940" cy="701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6" name="TextBox 5"/>
          <p:cNvSpPr txBox="1">
            <a:spLocks noChangeArrowheads="1"/>
          </p:cNvSpPr>
          <p:nvPr/>
        </p:nvSpPr>
        <p:spPr bwMode="auto">
          <a:xfrm>
            <a:off x="2651545" y="4114853"/>
            <a:ext cx="851900" cy="15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81" tIns="17140" rIns="34281" bIns="17140">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790">
                <a:solidFill>
                  <a:srgbClr val="7F7F7F"/>
                </a:solidFill>
                <a:latin typeface="Helvetica Light" charset="0"/>
                <a:ea typeface="Helvetica Light" charset="0"/>
                <a:cs typeface="Helvetica Light" charset="0"/>
                <a:sym typeface="Helvetica Light" charset="0"/>
              </a:rPr>
              <a:t>物理沙盘全景</a:t>
            </a:r>
            <a:endParaRPr lang="zh-CN" altLang="en-US" sz="790">
              <a:solidFill>
                <a:srgbClr val="7F7F7F"/>
              </a:solidFill>
              <a:latin typeface="Helvetica Light" charset="0"/>
              <a:ea typeface="Helvetica Light" charset="0"/>
              <a:cs typeface="Helvetica Light" charset="0"/>
              <a:sym typeface="Helvetica Light" charset="0"/>
            </a:endParaRPr>
          </a:p>
        </p:txBody>
      </p:sp>
      <p:sp>
        <p:nvSpPr>
          <p:cNvPr id="57357" name="TextBox 5"/>
          <p:cNvSpPr txBox="1">
            <a:spLocks noChangeArrowheads="1"/>
          </p:cNvSpPr>
          <p:nvPr/>
        </p:nvSpPr>
        <p:spPr bwMode="auto">
          <a:xfrm>
            <a:off x="3536782" y="3944592"/>
            <a:ext cx="817371" cy="15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81" tIns="17140" rIns="34281" bIns="17140">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790">
                <a:solidFill>
                  <a:srgbClr val="7F7F7F"/>
                </a:solidFill>
                <a:latin typeface="Helvetica Light" charset="0"/>
                <a:ea typeface="Helvetica Light" charset="0"/>
                <a:cs typeface="Helvetica Light" charset="0"/>
                <a:sym typeface="Helvetica Light" charset="0"/>
              </a:rPr>
              <a:t>屏幕显示图像</a:t>
            </a:r>
            <a:endParaRPr lang="zh-CN" altLang="en-US" sz="790">
              <a:solidFill>
                <a:srgbClr val="7F7F7F"/>
              </a:solidFill>
              <a:latin typeface="Helvetica Light" charset="0"/>
              <a:ea typeface="Helvetica Light" charset="0"/>
              <a:cs typeface="Helvetica Light" charset="0"/>
              <a:sym typeface="Helvetica Light" charset="0"/>
            </a:endParaRPr>
          </a:p>
        </p:txBody>
      </p:sp>
      <p:sp>
        <p:nvSpPr>
          <p:cNvPr id="57358" name="TextBox 5"/>
          <p:cNvSpPr txBox="1">
            <a:spLocks noChangeArrowheads="1"/>
          </p:cNvSpPr>
          <p:nvPr/>
        </p:nvSpPr>
        <p:spPr bwMode="auto">
          <a:xfrm>
            <a:off x="2889672" y="4788157"/>
            <a:ext cx="1622241" cy="18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81" tIns="17140" rIns="34281" bIns="17140">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lang="en-US" altLang="zh-CN" sz="1015">
                <a:solidFill>
                  <a:srgbClr val="7F7F7F"/>
                </a:solidFill>
                <a:latin typeface="Helvetica Light" charset="0"/>
                <a:ea typeface="Helvetica Light" charset="0"/>
                <a:cs typeface="Helvetica Light" charset="0"/>
              </a:rPr>
              <a:t>AR</a:t>
            </a:r>
            <a:r>
              <a:rPr lang="zh-CN" altLang="en-US" sz="1015">
                <a:solidFill>
                  <a:srgbClr val="7F7F7F"/>
                </a:solidFill>
                <a:latin typeface="Helvetica Light" charset="0"/>
                <a:ea typeface="Helvetica Light" charset="0"/>
                <a:cs typeface="Helvetica Light" charset="0"/>
              </a:rPr>
              <a:t>电子沙盘示例图</a:t>
            </a:r>
            <a:endParaRPr lang="zh-CN" altLang="en-US" sz="1015">
              <a:solidFill>
                <a:srgbClr val="7F7F7F"/>
              </a:solidFill>
              <a:latin typeface="Helvetica Light" charset="0"/>
              <a:ea typeface="Helvetica Light" charset="0"/>
              <a:cs typeface="Helvetica Light" charset="0"/>
            </a:endParaRPr>
          </a:p>
        </p:txBody>
      </p:sp>
      <p:pic>
        <p:nvPicPr>
          <p:cNvPr id="23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047" y="3933877"/>
            <a:ext cx="1644267" cy="83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7360" name="TextBox 5"/>
          <p:cNvSpPr txBox="1">
            <a:spLocks noChangeArrowheads="1"/>
          </p:cNvSpPr>
          <p:nvPr/>
        </p:nvSpPr>
        <p:spPr bwMode="auto">
          <a:xfrm>
            <a:off x="909645" y="4794706"/>
            <a:ext cx="1348395" cy="18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81" tIns="17140" rIns="34281" bIns="17140">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015">
                <a:solidFill>
                  <a:srgbClr val="7F7F7F"/>
                </a:solidFill>
                <a:latin typeface="Helvetica Light" charset="0"/>
                <a:ea typeface="Helvetica Light" charset="0"/>
                <a:cs typeface="Helvetica Light" charset="0"/>
                <a:sym typeface="Helvetica Light" charset="0"/>
              </a:rPr>
              <a:t>三维地图展示示例图</a:t>
            </a:r>
            <a:endParaRPr lang="zh-CN" altLang="en-US" sz="1015">
              <a:solidFill>
                <a:srgbClr val="7F7F7F"/>
              </a:solidFill>
              <a:latin typeface="Helvetica Light" charset="0"/>
              <a:ea typeface="Helvetica Light" charset="0"/>
              <a:cs typeface="Helvetica Light" charset="0"/>
              <a:sym typeface="Helvetica Light" charset="0"/>
            </a:endParaRPr>
          </a:p>
        </p:txBody>
      </p:sp>
      <p:pic>
        <p:nvPicPr>
          <p:cNvPr id="57361" name="图片 3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24468" y="3915422"/>
            <a:ext cx="1632957" cy="8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2" name="TextBox 5"/>
          <p:cNvSpPr txBox="1">
            <a:spLocks noChangeArrowheads="1"/>
          </p:cNvSpPr>
          <p:nvPr/>
        </p:nvSpPr>
        <p:spPr bwMode="auto">
          <a:xfrm>
            <a:off x="5133424" y="4792325"/>
            <a:ext cx="1296602" cy="34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81" tIns="17140" rIns="34281" bIns="17140">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lang="en-US" altLang="zh-CN" sz="1015">
                <a:solidFill>
                  <a:srgbClr val="7F7F7F"/>
                </a:solidFill>
                <a:latin typeface="Helvetica Light" charset="0"/>
                <a:ea typeface="Helvetica Light" charset="0"/>
                <a:cs typeface="Helvetica Light" charset="0"/>
              </a:rPr>
              <a:t>AR</a:t>
            </a:r>
            <a:r>
              <a:rPr lang="zh-CN" altLang="en-US" sz="1015">
                <a:solidFill>
                  <a:srgbClr val="7F7F7F"/>
                </a:solidFill>
                <a:latin typeface="Helvetica Light" charset="0"/>
                <a:ea typeface="Helvetica Light" charset="0"/>
                <a:cs typeface="Helvetica Light" charset="0"/>
              </a:rPr>
              <a:t>招商展示示例图</a:t>
            </a:r>
            <a:endParaRPr lang="zh-CN" altLang="en-US" sz="1015">
              <a:solidFill>
                <a:srgbClr val="7F7F7F"/>
              </a:solidFill>
              <a:latin typeface="Helvetica Light" charset="0"/>
              <a:ea typeface="Helvetica Light" charset="0"/>
              <a:cs typeface="Helvetica Light" charset="0"/>
            </a:endParaRPr>
          </a:p>
          <a:p>
            <a:pPr algn="ctr" eaLnBrk="1" hangingPunct="1"/>
            <a:endParaRPr lang="zh-CN" altLang="en-US" sz="1015">
              <a:solidFill>
                <a:srgbClr val="7F7F7F"/>
              </a:solidFill>
              <a:latin typeface="Helvetica Light" charset="0"/>
              <a:ea typeface="Helvetica Light" charset="0"/>
              <a:cs typeface="Helvetica Light" charset="0"/>
            </a:endParaRPr>
          </a:p>
        </p:txBody>
      </p:sp>
      <p:pic>
        <p:nvPicPr>
          <p:cNvPr id="234"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2461" y="3958285"/>
            <a:ext cx="1625812" cy="82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7364" name="TextBox 5"/>
          <p:cNvSpPr txBox="1">
            <a:spLocks noChangeArrowheads="1"/>
          </p:cNvSpPr>
          <p:nvPr/>
        </p:nvSpPr>
        <p:spPr bwMode="auto">
          <a:xfrm>
            <a:off x="6765190" y="4792325"/>
            <a:ext cx="1684154" cy="18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81" tIns="17140" rIns="34281" bIns="17140">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lang="en-US" altLang="zh-CN" sz="1015">
                <a:solidFill>
                  <a:srgbClr val="7F7F7F"/>
                </a:solidFill>
                <a:latin typeface="Helvetica Light" charset="0"/>
                <a:ea typeface="Helvetica Light" charset="0"/>
                <a:cs typeface="Helvetica Light" charset="0"/>
              </a:rPr>
              <a:t>VR</a:t>
            </a:r>
            <a:r>
              <a:rPr lang="zh-CN" altLang="en-US" sz="1015">
                <a:solidFill>
                  <a:srgbClr val="7F7F7F"/>
                </a:solidFill>
                <a:latin typeface="Helvetica Light" charset="0"/>
                <a:ea typeface="Helvetica Light" charset="0"/>
                <a:cs typeface="Helvetica Light" charset="0"/>
              </a:rPr>
              <a:t>全景展示示例图</a:t>
            </a:r>
            <a:endParaRPr lang="zh-CN" altLang="en-US" sz="1015">
              <a:solidFill>
                <a:srgbClr val="7F7F7F"/>
              </a:solidFill>
              <a:latin typeface="Helvetica Light" charset="0"/>
              <a:ea typeface="Helvetica Light" charset="0"/>
              <a:cs typeface="Helvetica Light" charset="0"/>
            </a:endParaRPr>
          </a:p>
        </p:txBody>
      </p:sp>
      <p:grpSp>
        <p:nvGrpSpPr>
          <p:cNvPr id="57365" name="组合 7"/>
          <p:cNvGrpSpPr/>
          <p:nvPr/>
        </p:nvGrpSpPr>
        <p:grpSpPr bwMode="auto">
          <a:xfrm>
            <a:off x="996315" y="1189990"/>
            <a:ext cx="3696970" cy="2012315"/>
            <a:chOff x="13695193" y="2710963"/>
            <a:chExt cx="8294857" cy="5366238"/>
          </a:xfrm>
        </p:grpSpPr>
        <p:sp>
          <p:nvSpPr>
            <p:cNvPr id="237" name="矩形 236"/>
            <p:cNvSpPr/>
            <p:nvPr/>
          </p:nvSpPr>
          <p:spPr>
            <a:xfrm>
              <a:off x="14522355" y="2710963"/>
              <a:ext cx="1615447" cy="513086"/>
            </a:xfrm>
            <a:prstGeom prst="rect">
              <a:avLst/>
            </a:prstGeom>
          </p:spPr>
          <p:txBody>
            <a:bodyPr wrap="square" lIns="26142" tIns="13071" rIns="26142" bIns="13071">
              <a:spAutoFit/>
            </a:bodyPr>
            <a:lstStyle/>
            <a:p>
              <a:pPr defTabSz="1219200" fontAlgn="auto">
                <a:spcBef>
                  <a:spcPts val="0"/>
                </a:spcBef>
                <a:spcAft>
                  <a:spcPts val="0"/>
                </a:spcAft>
                <a:defRPr/>
              </a:pPr>
              <a:r>
                <a:rPr lang="zh-CN" altLang="en-US" sz="1090" b="1" dirty="0">
                  <a:solidFill>
                    <a:schemeClr val="tx1">
                      <a:lumMod val="50000"/>
                      <a:lumOff val="50000"/>
                    </a:schemeClr>
                  </a:solidFill>
                  <a:latin typeface="微软雅黑" panose="020B0503020204020204" pitchFamily="34" charset="-122"/>
                  <a:ea typeface="微软雅黑" panose="020B0503020204020204" pitchFamily="34" charset="-122"/>
                </a:rPr>
                <a:t>招商管理</a:t>
              </a:r>
              <a:endParaRPr lang="zh-CN" altLang="en-US" sz="109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7370" name="矩形 237"/>
            <p:cNvSpPr>
              <a:spLocks noChangeArrowheads="1"/>
            </p:cNvSpPr>
            <p:nvPr/>
          </p:nvSpPr>
          <p:spPr bwMode="auto">
            <a:xfrm>
              <a:off x="17711683" y="2710963"/>
              <a:ext cx="3461188" cy="513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90" b="1">
                  <a:solidFill>
                    <a:srgbClr val="7F7F7F"/>
                  </a:solidFill>
                  <a:ea typeface="微软雅黑" panose="020B0503020204020204" pitchFamily="34" charset="-122"/>
                </a:rPr>
                <a:t>招商数据统计与分析</a:t>
              </a:r>
              <a:endParaRPr lang="zh-CN" altLang="en-US" sz="1090" b="1">
                <a:solidFill>
                  <a:srgbClr val="7F7F7F"/>
                </a:solidFill>
                <a:ea typeface="微软雅黑" panose="020B0503020204020204" pitchFamily="34" charset="-122"/>
              </a:endParaRPr>
            </a:p>
          </p:txBody>
        </p:sp>
        <p:cxnSp>
          <p:nvCxnSpPr>
            <p:cNvPr id="239" name="直接连接符 238"/>
            <p:cNvCxnSpPr/>
            <p:nvPr/>
          </p:nvCxnSpPr>
          <p:spPr>
            <a:xfrm flipV="1">
              <a:off x="13789216" y="3342085"/>
              <a:ext cx="8200834" cy="8933"/>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40" name="直接连接符 239"/>
            <p:cNvCxnSpPr/>
            <p:nvPr/>
          </p:nvCxnSpPr>
          <p:spPr>
            <a:xfrm>
              <a:off x="13789216" y="8077200"/>
              <a:ext cx="8200834" cy="1"/>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41" name="直接连接符 240"/>
            <p:cNvCxnSpPr/>
            <p:nvPr/>
          </p:nvCxnSpPr>
          <p:spPr>
            <a:xfrm>
              <a:off x="17346744" y="3350831"/>
              <a:ext cx="0" cy="4726370"/>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42" name="直接连接符 241"/>
            <p:cNvCxnSpPr/>
            <p:nvPr/>
          </p:nvCxnSpPr>
          <p:spPr>
            <a:xfrm>
              <a:off x="21982007" y="3351018"/>
              <a:ext cx="8043" cy="4726183"/>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sp>
          <p:nvSpPr>
            <p:cNvPr id="57375" name="矩形 242"/>
            <p:cNvSpPr>
              <a:spLocks noChangeArrowheads="1"/>
            </p:cNvSpPr>
            <p:nvPr/>
          </p:nvSpPr>
          <p:spPr bwMode="auto">
            <a:xfrm>
              <a:off x="14396941" y="5181338"/>
              <a:ext cx="3186866" cy="43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项目档案管理</a:t>
              </a:r>
              <a:endParaRPr lang="zh-CN" altLang="en-US" sz="900">
                <a:solidFill>
                  <a:srgbClr val="7F7F7F"/>
                </a:solidFill>
                <a:ea typeface="微软雅黑" panose="020B0503020204020204" pitchFamily="34" charset="-122"/>
              </a:endParaRPr>
            </a:p>
          </p:txBody>
        </p:sp>
        <p:sp>
          <p:nvSpPr>
            <p:cNvPr id="57376" name="矩形 243"/>
            <p:cNvSpPr>
              <a:spLocks noChangeArrowheads="1"/>
            </p:cNvSpPr>
            <p:nvPr/>
          </p:nvSpPr>
          <p:spPr bwMode="auto">
            <a:xfrm>
              <a:off x="14327090" y="7391339"/>
              <a:ext cx="3186866" cy="43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所有项目管理</a:t>
              </a:r>
              <a:endParaRPr lang="zh-CN" altLang="en-US" sz="900">
                <a:solidFill>
                  <a:srgbClr val="7F7F7F"/>
                </a:solidFill>
                <a:ea typeface="微软雅黑" panose="020B0503020204020204" pitchFamily="34" charset="-122"/>
              </a:endParaRPr>
            </a:p>
          </p:txBody>
        </p:sp>
        <p:sp>
          <p:nvSpPr>
            <p:cNvPr id="57377" name="矩形 244"/>
            <p:cNvSpPr>
              <a:spLocks noChangeArrowheads="1"/>
            </p:cNvSpPr>
            <p:nvPr/>
          </p:nvSpPr>
          <p:spPr bwMode="auto">
            <a:xfrm>
              <a:off x="14396941" y="6324442"/>
              <a:ext cx="3186866" cy="43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签约项目管理</a:t>
              </a:r>
              <a:endParaRPr lang="zh-CN" altLang="en-US" sz="900">
                <a:solidFill>
                  <a:srgbClr val="7F7F7F"/>
                </a:solidFill>
                <a:ea typeface="微软雅黑" panose="020B0503020204020204" pitchFamily="34" charset="-122"/>
              </a:endParaRPr>
            </a:p>
          </p:txBody>
        </p:sp>
        <p:sp>
          <p:nvSpPr>
            <p:cNvPr id="57378" name="矩形 245"/>
            <p:cNvSpPr>
              <a:spLocks noChangeArrowheads="1"/>
            </p:cNvSpPr>
            <p:nvPr/>
          </p:nvSpPr>
          <p:spPr bwMode="auto">
            <a:xfrm>
              <a:off x="14355665" y="6857890"/>
              <a:ext cx="3186866" cy="43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关闭项目管理</a:t>
              </a:r>
              <a:endParaRPr lang="zh-CN" altLang="en-US" sz="900">
                <a:solidFill>
                  <a:srgbClr val="7F7F7F"/>
                </a:solidFill>
                <a:ea typeface="微软雅黑" panose="020B0503020204020204" pitchFamily="34" charset="-122"/>
              </a:endParaRPr>
            </a:p>
          </p:txBody>
        </p:sp>
        <p:sp>
          <p:nvSpPr>
            <p:cNvPr id="57379" name="矩形 246"/>
            <p:cNvSpPr>
              <a:spLocks noChangeArrowheads="1"/>
            </p:cNvSpPr>
            <p:nvPr/>
          </p:nvSpPr>
          <p:spPr bwMode="auto">
            <a:xfrm>
              <a:off x="14435041" y="5790993"/>
              <a:ext cx="3186866" cy="43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重点项目管理</a:t>
              </a:r>
              <a:endParaRPr lang="zh-CN" altLang="en-US" sz="900">
                <a:solidFill>
                  <a:srgbClr val="7F7F7F"/>
                </a:solidFill>
                <a:ea typeface="微软雅黑" panose="020B0503020204020204" pitchFamily="34" charset="-122"/>
              </a:endParaRPr>
            </a:p>
          </p:txBody>
        </p:sp>
        <p:grpSp>
          <p:nvGrpSpPr>
            <p:cNvPr id="57380" name="组合 88"/>
            <p:cNvGrpSpPr/>
            <p:nvPr/>
          </p:nvGrpSpPr>
          <p:grpSpPr bwMode="auto">
            <a:xfrm>
              <a:off x="17811645" y="3428578"/>
              <a:ext cx="3061512" cy="484609"/>
              <a:chOff x="7114031" y="1719604"/>
              <a:chExt cx="1148114" cy="181514"/>
            </a:xfrm>
          </p:grpSpPr>
          <p:grpSp>
            <p:nvGrpSpPr>
              <p:cNvPr id="57421" name="组合 83"/>
              <p:cNvGrpSpPr/>
              <p:nvPr/>
            </p:nvGrpSpPr>
            <p:grpSpPr bwMode="auto">
              <a:xfrm>
                <a:off x="7114031" y="1731988"/>
                <a:ext cx="172232" cy="169130"/>
                <a:chOff x="0" y="0"/>
                <a:chExt cx="1388581" cy="1388581"/>
              </a:xfrm>
            </p:grpSpPr>
            <p:sp>
              <p:nvSpPr>
                <p:cNvPr id="251" name="椭圆 84"/>
                <p:cNvSpPr>
                  <a:spLocks noChangeArrowheads="1"/>
                </p:cNvSpPr>
                <p:nvPr/>
              </p:nvSpPr>
              <p:spPr bwMode="auto">
                <a:xfrm>
                  <a:off x="157" y="855"/>
                  <a:ext cx="1387151" cy="1386567"/>
                </a:xfrm>
                <a:prstGeom prst="ellipse">
                  <a:avLst/>
                </a:prstGeom>
                <a:solidFill>
                  <a:srgbClr val="FFC000"/>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52" name="任意多边形 85"/>
                <p:cNvSpPr>
                  <a:spLocks noChangeArrowheads="1"/>
                </p:cNvSpPr>
                <p:nvPr/>
              </p:nvSpPr>
              <p:spPr bwMode="auto">
                <a:xfrm>
                  <a:off x="336145" y="518376"/>
                  <a:ext cx="628779" cy="478463"/>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53" name="任意多边形 86"/>
                <p:cNvSpPr>
                  <a:spLocks noChangeArrowheads="1"/>
                </p:cNvSpPr>
                <p:nvPr/>
              </p:nvSpPr>
              <p:spPr bwMode="auto">
                <a:xfrm rot="-7809159">
                  <a:off x="544575" y="183419"/>
                  <a:ext cx="327114" cy="791970"/>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grpSp>
          <p:sp>
            <p:nvSpPr>
              <p:cNvPr id="57422" name="矩形 249"/>
              <p:cNvSpPr>
                <a:spLocks noChangeArrowheads="1"/>
              </p:cNvSpPr>
              <p:nvPr/>
            </p:nvSpPr>
            <p:spPr bwMode="auto">
              <a:xfrm>
                <a:off x="7295631" y="1719604"/>
                <a:ext cx="966514" cy="16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意向来源统计分析</a:t>
                </a:r>
                <a:endParaRPr lang="zh-CN" altLang="en-US" sz="900">
                  <a:solidFill>
                    <a:srgbClr val="7F7F7F"/>
                  </a:solidFill>
                  <a:ea typeface="微软雅黑" panose="020B0503020204020204" pitchFamily="34" charset="-122"/>
                </a:endParaRPr>
              </a:p>
            </p:txBody>
          </p:sp>
        </p:grpSp>
        <p:grpSp>
          <p:nvGrpSpPr>
            <p:cNvPr id="57381" name="组合 89"/>
            <p:cNvGrpSpPr/>
            <p:nvPr/>
          </p:nvGrpSpPr>
          <p:grpSpPr bwMode="auto">
            <a:xfrm>
              <a:off x="17811645" y="4038234"/>
              <a:ext cx="2413808" cy="540116"/>
              <a:chOff x="7114031" y="1953709"/>
              <a:chExt cx="905184" cy="202353"/>
            </a:xfrm>
          </p:grpSpPr>
          <p:grpSp>
            <p:nvGrpSpPr>
              <p:cNvPr id="57416" name="组合 83"/>
              <p:cNvGrpSpPr/>
              <p:nvPr/>
            </p:nvGrpSpPr>
            <p:grpSpPr bwMode="auto">
              <a:xfrm>
                <a:off x="7114031" y="1957890"/>
                <a:ext cx="177665" cy="198172"/>
                <a:chOff x="0" y="0"/>
                <a:chExt cx="1388581" cy="1388581"/>
              </a:xfrm>
            </p:grpSpPr>
            <p:sp>
              <p:nvSpPr>
                <p:cNvPr id="257" name="椭圆 84"/>
                <p:cNvSpPr>
                  <a:spLocks noChangeArrowheads="1"/>
                </p:cNvSpPr>
                <p:nvPr/>
              </p:nvSpPr>
              <p:spPr bwMode="auto">
                <a:xfrm>
                  <a:off x="152" y="-121"/>
                  <a:ext cx="1386562" cy="1387870"/>
                </a:xfrm>
                <a:prstGeom prst="ellipse">
                  <a:avLst/>
                </a:prstGeom>
                <a:solidFill>
                  <a:schemeClr val="accent6">
                    <a:lumMod val="7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58" name="任意多边形 85"/>
                <p:cNvSpPr>
                  <a:spLocks noChangeArrowheads="1"/>
                </p:cNvSpPr>
                <p:nvPr/>
              </p:nvSpPr>
              <p:spPr bwMode="auto">
                <a:xfrm>
                  <a:off x="335161" y="516684"/>
                  <a:ext cx="628142" cy="479293"/>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59" name="任意多边形 86"/>
                <p:cNvSpPr>
                  <a:spLocks noChangeArrowheads="1"/>
                </p:cNvSpPr>
                <p:nvPr/>
              </p:nvSpPr>
              <p:spPr bwMode="auto">
                <a:xfrm rot="-7809159">
                  <a:off x="544850" y="183705"/>
                  <a:ext cx="325087" cy="790992"/>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grpSp>
          <p:sp>
            <p:nvSpPr>
              <p:cNvPr id="57417" name="矩形 255"/>
              <p:cNvSpPr>
                <a:spLocks noChangeArrowheads="1"/>
              </p:cNvSpPr>
              <p:nvPr/>
            </p:nvSpPr>
            <p:spPr bwMode="auto">
              <a:xfrm>
                <a:off x="7281337" y="1953709"/>
                <a:ext cx="737878" cy="16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项目漏斗分析</a:t>
                </a:r>
                <a:endParaRPr lang="zh-CN" altLang="en-US" sz="900">
                  <a:solidFill>
                    <a:srgbClr val="7F7F7F"/>
                  </a:solidFill>
                  <a:ea typeface="微软雅黑" panose="020B0503020204020204" pitchFamily="34" charset="-122"/>
                </a:endParaRPr>
              </a:p>
            </p:txBody>
          </p:sp>
        </p:grpSp>
        <p:grpSp>
          <p:nvGrpSpPr>
            <p:cNvPr id="57382" name="组合 90"/>
            <p:cNvGrpSpPr/>
            <p:nvPr/>
          </p:nvGrpSpPr>
          <p:grpSpPr bwMode="auto">
            <a:xfrm>
              <a:off x="17768782" y="4647888"/>
              <a:ext cx="3009121" cy="525774"/>
              <a:chOff x="7112481" y="2210150"/>
              <a:chExt cx="1128415" cy="197377"/>
            </a:xfrm>
          </p:grpSpPr>
          <p:grpSp>
            <p:nvGrpSpPr>
              <p:cNvPr id="57411" name="组合 83"/>
              <p:cNvGrpSpPr/>
              <p:nvPr/>
            </p:nvGrpSpPr>
            <p:grpSpPr bwMode="auto">
              <a:xfrm>
                <a:off x="7112481" y="2221901"/>
                <a:ext cx="173782" cy="185626"/>
                <a:chOff x="0" y="0"/>
                <a:chExt cx="1388581" cy="1388581"/>
              </a:xfrm>
            </p:grpSpPr>
            <p:sp>
              <p:nvSpPr>
                <p:cNvPr id="263" name="椭圆 84"/>
                <p:cNvSpPr>
                  <a:spLocks noChangeArrowheads="1"/>
                </p:cNvSpPr>
                <p:nvPr/>
              </p:nvSpPr>
              <p:spPr bwMode="auto">
                <a:xfrm>
                  <a:off x="156" y="1267"/>
                  <a:ext cx="1388986" cy="1386579"/>
                </a:xfrm>
                <a:prstGeom prst="ellipse">
                  <a:avLst/>
                </a:prstGeom>
                <a:solidFill>
                  <a:srgbClr val="00B0F0"/>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64" name="任意多边形 85"/>
                <p:cNvSpPr>
                  <a:spLocks noChangeArrowheads="1"/>
                </p:cNvSpPr>
                <p:nvPr/>
              </p:nvSpPr>
              <p:spPr bwMode="auto">
                <a:xfrm>
                  <a:off x="337887" y="518447"/>
                  <a:ext cx="627898" cy="477055"/>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65" name="任意多边形 86"/>
                <p:cNvSpPr>
                  <a:spLocks noChangeArrowheads="1"/>
                </p:cNvSpPr>
                <p:nvPr/>
              </p:nvSpPr>
              <p:spPr bwMode="auto">
                <a:xfrm rot="-7809159">
                  <a:off x="546186" y="183822"/>
                  <a:ext cx="325465" cy="789629"/>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grpSp>
          <p:sp>
            <p:nvSpPr>
              <p:cNvPr id="57412" name="矩形 261"/>
              <p:cNvSpPr>
                <a:spLocks noChangeArrowheads="1"/>
              </p:cNvSpPr>
              <p:nvPr/>
            </p:nvSpPr>
            <p:spPr bwMode="auto">
              <a:xfrm>
                <a:off x="7274427" y="2210150"/>
                <a:ext cx="966469" cy="16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项目类型统计分析</a:t>
                </a:r>
                <a:endParaRPr lang="zh-CN" altLang="en-US" sz="900">
                  <a:solidFill>
                    <a:srgbClr val="7F7F7F"/>
                  </a:solidFill>
                  <a:ea typeface="微软雅黑" panose="020B0503020204020204" pitchFamily="34" charset="-122"/>
                </a:endParaRPr>
              </a:p>
            </p:txBody>
          </p:sp>
        </p:grpSp>
        <p:grpSp>
          <p:nvGrpSpPr>
            <p:cNvPr id="57383" name="组合 91"/>
            <p:cNvGrpSpPr/>
            <p:nvPr/>
          </p:nvGrpSpPr>
          <p:grpSpPr bwMode="auto">
            <a:xfrm>
              <a:off x="17756187" y="6019614"/>
              <a:ext cx="3620205" cy="519298"/>
              <a:chOff x="7112481" y="2449161"/>
              <a:chExt cx="1357810" cy="195024"/>
            </a:xfrm>
          </p:grpSpPr>
          <p:grpSp>
            <p:nvGrpSpPr>
              <p:cNvPr id="57406" name="组合 83"/>
              <p:cNvGrpSpPr/>
              <p:nvPr/>
            </p:nvGrpSpPr>
            <p:grpSpPr bwMode="auto">
              <a:xfrm>
                <a:off x="7112481" y="2466266"/>
                <a:ext cx="173782" cy="177919"/>
                <a:chOff x="0" y="0"/>
                <a:chExt cx="1388581" cy="1388581"/>
              </a:xfrm>
            </p:grpSpPr>
            <p:sp>
              <p:nvSpPr>
                <p:cNvPr id="269" name="椭圆 84"/>
                <p:cNvSpPr>
                  <a:spLocks noChangeArrowheads="1"/>
                </p:cNvSpPr>
                <p:nvPr/>
              </p:nvSpPr>
              <p:spPr bwMode="auto">
                <a:xfrm>
                  <a:off x="-159" y="1454"/>
                  <a:ext cx="1389231" cy="1386723"/>
                </a:xfrm>
                <a:prstGeom prst="ellipse">
                  <a:avLst/>
                </a:prstGeom>
                <a:solidFill>
                  <a:schemeClr val="accent2"/>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70" name="任意多边形 85"/>
                <p:cNvSpPr>
                  <a:spLocks noChangeArrowheads="1"/>
                </p:cNvSpPr>
                <p:nvPr/>
              </p:nvSpPr>
              <p:spPr bwMode="auto">
                <a:xfrm>
                  <a:off x="337632" y="517983"/>
                  <a:ext cx="628009" cy="479305"/>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71" name="任意多边形 86"/>
                <p:cNvSpPr>
                  <a:spLocks noChangeArrowheads="1"/>
                </p:cNvSpPr>
                <p:nvPr/>
              </p:nvSpPr>
              <p:spPr bwMode="auto">
                <a:xfrm rot="-7809159">
                  <a:off x="545860" y="183594"/>
                  <a:ext cx="325740" cy="789768"/>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grpSp>
          <p:sp>
            <p:nvSpPr>
              <p:cNvPr id="57407" name="矩形 267"/>
              <p:cNvSpPr>
                <a:spLocks noChangeArrowheads="1"/>
              </p:cNvSpPr>
              <p:nvPr/>
            </p:nvSpPr>
            <p:spPr bwMode="auto">
              <a:xfrm>
                <a:off x="7275011" y="2449161"/>
                <a:ext cx="1195280" cy="16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近三项目签约对比分析</a:t>
                </a:r>
                <a:endParaRPr lang="zh-CN" altLang="en-US" sz="900">
                  <a:solidFill>
                    <a:srgbClr val="7F7F7F"/>
                  </a:solidFill>
                  <a:ea typeface="微软雅黑" panose="020B0503020204020204" pitchFamily="34" charset="-122"/>
                </a:endParaRPr>
              </a:p>
            </p:txBody>
          </p:sp>
        </p:grpSp>
        <p:grpSp>
          <p:nvGrpSpPr>
            <p:cNvPr id="57384" name="组合 92"/>
            <p:cNvGrpSpPr/>
            <p:nvPr/>
          </p:nvGrpSpPr>
          <p:grpSpPr bwMode="auto">
            <a:xfrm>
              <a:off x="17768782" y="6705477"/>
              <a:ext cx="3021821" cy="563685"/>
              <a:chOff x="7107596" y="2699398"/>
              <a:chExt cx="1133299" cy="210892"/>
            </a:xfrm>
          </p:grpSpPr>
          <p:grpSp>
            <p:nvGrpSpPr>
              <p:cNvPr id="57401" name="组合 83"/>
              <p:cNvGrpSpPr/>
              <p:nvPr/>
            </p:nvGrpSpPr>
            <p:grpSpPr bwMode="auto">
              <a:xfrm>
                <a:off x="7107596" y="2712118"/>
                <a:ext cx="172477" cy="198172"/>
                <a:chOff x="0" y="0"/>
                <a:chExt cx="1388581" cy="1388581"/>
              </a:xfrm>
            </p:grpSpPr>
            <p:sp>
              <p:nvSpPr>
                <p:cNvPr id="275" name="椭圆 84"/>
                <p:cNvSpPr>
                  <a:spLocks noChangeArrowheads="1"/>
                </p:cNvSpPr>
                <p:nvPr/>
              </p:nvSpPr>
              <p:spPr bwMode="auto">
                <a:xfrm>
                  <a:off x="157" y="-1728"/>
                  <a:ext cx="1390057" cy="1390120"/>
                </a:xfrm>
                <a:prstGeom prst="ellipse">
                  <a:avLst/>
                </a:prstGeom>
                <a:solidFill>
                  <a:schemeClr val="accent3">
                    <a:lumMod val="7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76" name="任意多边形 85"/>
                <p:cNvSpPr>
                  <a:spLocks noChangeArrowheads="1"/>
                </p:cNvSpPr>
                <p:nvPr/>
              </p:nvSpPr>
              <p:spPr bwMode="auto">
                <a:xfrm>
                  <a:off x="335688" y="518525"/>
                  <a:ext cx="627921" cy="474472"/>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77" name="任意多边形 86"/>
                <p:cNvSpPr>
                  <a:spLocks noChangeArrowheads="1"/>
                </p:cNvSpPr>
                <p:nvPr/>
              </p:nvSpPr>
              <p:spPr bwMode="auto">
                <a:xfrm rot="-7809159">
                  <a:off x="542768" y="183427"/>
                  <a:ext cx="328800" cy="790896"/>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grpSp>
          <p:sp>
            <p:nvSpPr>
              <p:cNvPr id="57402" name="矩形 273"/>
              <p:cNvSpPr>
                <a:spLocks noChangeArrowheads="1"/>
              </p:cNvSpPr>
              <p:nvPr/>
            </p:nvSpPr>
            <p:spPr bwMode="auto">
              <a:xfrm>
                <a:off x="7274322" y="2699398"/>
                <a:ext cx="966573" cy="16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项目进程统计分析</a:t>
                </a:r>
                <a:endParaRPr lang="zh-CN" altLang="en-US" sz="900">
                  <a:solidFill>
                    <a:srgbClr val="7F7F7F"/>
                  </a:solidFill>
                  <a:ea typeface="微软雅黑" panose="020B0503020204020204" pitchFamily="34" charset="-122"/>
                </a:endParaRPr>
              </a:p>
            </p:txBody>
          </p:sp>
        </p:grpSp>
        <p:grpSp>
          <p:nvGrpSpPr>
            <p:cNvPr id="57385" name="组合 93"/>
            <p:cNvGrpSpPr/>
            <p:nvPr/>
          </p:nvGrpSpPr>
          <p:grpSpPr bwMode="auto">
            <a:xfrm>
              <a:off x="17770373" y="7401518"/>
              <a:ext cx="3648886" cy="528184"/>
              <a:chOff x="7103114" y="2964023"/>
              <a:chExt cx="1367916" cy="198172"/>
            </a:xfrm>
          </p:grpSpPr>
          <p:grpSp>
            <p:nvGrpSpPr>
              <p:cNvPr id="57396" name="组合 83"/>
              <p:cNvGrpSpPr/>
              <p:nvPr/>
            </p:nvGrpSpPr>
            <p:grpSpPr bwMode="auto">
              <a:xfrm>
                <a:off x="7103114" y="2964023"/>
                <a:ext cx="178269" cy="198172"/>
                <a:chOff x="0" y="0"/>
                <a:chExt cx="1388581" cy="1388581"/>
              </a:xfrm>
            </p:grpSpPr>
            <p:sp>
              <p:nvSpPr>
                <p:cNvPr id="281" name="椭圆 84"/>
                <p:cNvSpPr>
                  <a:spLocks noChangeArrowheads="1"/>
                </p:cNvSpPr>
                <p:nvPr/>
              </p:nvSpPr>
              <p:spPr bwMode="auto">
                <a:xfrm>
                  <a:off x="140" y="-1717"/>
                  <a:ext cx="1358256" cy="1389901"/>
                </a:xfrm>
                <a:prstGeom prst="ellipse">
                  <a:avLst/>
                </a:prstGeom>
                <a:solidFill>
                  <a:schemeClr val="accent4">
                    <a:lumMod val="7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82" name="任意多边形 85"/>
                <p:cNvSpPr>
                  <a:spLocks noChangeArrowheads="1"/>
                </p:cNvSpPr>
                <p:nvPr/>
              </p:nvSpPr>
              <p:spPr bwMode="auto">
                <a:xfrm>
                  <a:off x="338546" y="515843"/>
                  <a:ext cx="625815" cy="479997"/>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83" name="任意多边形 86"/>
                <p:cNvSpPr>
                  <a:spLocks noChangeArrowheads="1"/>
                </p:cNvSpPr>
                <p:nvPr/>
              </p:nvSpPr>
              <p:spPr bwMode="auto">
                <a:xfrm rot="-7809159">
                  <a:off x="544300" y="182103"/>
                  <a:ext cx="325562" cy="792700"/>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grpSp>
          <p:sp>
            <p:nvSpPr>
              <p:cNvPr id="57397" name="矩形 279"/>
              <p:cNvSpPr>
                <a:spLocks noChangeArrowheads="1"/>
              </p:cNvSpPr>
              <p:nvPr/>
            </p:nvSpPr>
            <p:spPr bwMode="auto">
              <a:xfrm>
                <a:off x="7276318" y="2983435"/>
                <a:ext cx="1194712" cy="16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招商人员工作情况统计</a:t>
                </a:r>
                <a:endParaRPr lang="zh-CN" altLang="en-US" sz="900">
                  <a:solidFill>
                    <a:srgbClr val="7F7F7F"/>
                  </a:solidFill>
                  <a:ea typeface="微软雅黑" panose="020B0503020204020204" pitchFamily="34" charset="-122"/>
                </a:endParaRPr>
              </a:p>
            </p:txBody>
          </p:sp>
        </p:grpSp>
        <p:grpSp>
          <p:nvGrpSpPr>
            <p:cNvPr id="57386" name="组合 95"/>
            <p:cNvGrpSpPr/>
            <p:nvPr/>
          </p:nvGrpSpPr>
          <p:grpSpPr bwMode="auto">
            <a:xfrm>
              <a:off x="17781482" y="5333752"/>
              <a:ext cx="3009121" cy="525711"/>
              <a:chOff x="7112481" y="2210174"/>
              <a:chExt cx="1128415" cy="197353"/>
            </a:xfrm>
          </p:grpSpPr>
          <p:grpSp>
            <p:nvGrpSpPr>
              <p:cNvPr id="57391" name="组合 83"/>
              <p:cNvGrpSpPr/>
              <p:nvPr/>
            </p:nvGrpSpPr>
            <p:grpSpPr bwMode="auto">
              <a:xfrm>
                <a:off x="7112481" y="2221901"/>
                <a:ext cx="173782" cy="185626"/>
                <a:chOff x="0" y="0"/>
                <a:chExt cx="1388581" cy="1388581"/>
              </a:xfrm>
            </p:grpSpPr>
            <p:sp>
              <p:nvSpPr>
                <p:cNvPr id="287" name="椭圆 84"/>
                <p:cNvSpPr>
                  <a:spLocks noChangeArrowheads="1"/>
                </p:cNvSpPr>
                <p:nvPr/>
              </p:nvSpPr>
              <p:spPr bwMode="auto">
                <a:xfrm>
                  <a:off x="156" y="1444"/>
                  <a:ext cx="1388986" cy="1386576"/>
                </a:xfrm>
                <a:prstGeom prst="ellipse">
                  <a:avLst/>
                </a:prstGeom>
                <a:solidFill>
                  <a:srgbClr val="00B0F0"/>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88" name="任意多边形 85"/>
                <p:cNvSpPr>
                  <a:spLocks noChangeArrowheads="1"/>
                </p:cNvSpPr>
                <p:nvPr/>
              </p:nvSpPr>
              <p:spPr bwMode="auto">
                <a:xfrm>
                  <a:off x="337887" y="518622"/>
                  <a:ext cx="627898" cy="477054"/>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sp>
              <p:nvSpPr>
                <p:cNvPr id="289" name="任意多边形 86"/>
                <p:cNvSpPr>
                  <a:spLocks noChangeArrowheads="1"/>
                </p:cNvSpPr>
                <p:nvPr/>
              </p:nvSpPr>
              <p:spPr bwMode="auto">
                <a:xfrm rot="-7809159">
                  <a:off x="546187" y="183998"/>
                  <a:ext cx="325465" cy="789629"/>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defTabSz="1219200" fontAlgn="auto">
                    <a:spcBef>
                      <a:spcPts val="0"/>
                    </a:spcBef>
                    <a:spcAft>
                      <a:spcPts val="0"/>
                    </a:spcAft>
                    <a:defRPr/>
                  </a:pPr>
                  <a:endParaRPr lang="zh-CN" altLang="zh-CN" sz="900">
                    <a:solidFill>
                      <a:schemeClr val="tx1">
                        <a:lumMod val="50000"/>
                        <a:lumOff val="50000"/>
                      </a:schemeClr>
                    </a:solidFill>
                    <a:latin typeface="+mn-lt"/>
                    <a:ea typeface="+mn-ea"/>
                  </a:endParaRPr>
                </a:p>
              </p:txBody>
            </p:sp>
          </p:grpSp>
          <p:sp>
            <p:nvSpPr>
              <p:cNvPr id="57392" name="矩形 285"/>
              <p:cNvSpPr>
                <a:spLocks noChangeArrowheads="1"/>
              </p:cNvSpPr>
              <p:nvPr/>
            </p:nvSpPr>
            <p:spPr bwMode="auto">
              <a:xfrm>
                <a:off x="7274427" y="2210174"/>
                <a:ext cx="966469" cy="16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重点项目统计分析</a:t>
                </a:r>
                <a:endParaRPr lang="zh-CN" altLang="en-US" sz="900">
                  <a:solidFill>
                    <a:srgbClr val="7F7F7F"/>
                  </a:solidFill>
                  <a:ea typeface="微软雅黑" panose="020B0503020204020204" pitchFamily="34" charset="-122"/>
                </a:endParaRPr>
              </a:p>
            </p:txBody>
          </p:sp>
        </p:grpSp>
        <p:sp>
          <p:nvSpPr>
            <p:cNvPr id="57387" name="矩形 289"/>
            <p:cNvSpPr>
              <a:spLocks noChangeArrowheads="1"/>
            </p:cNvSpPr>
            <p:nvPr/>
          </p:nvSpPr>
          <p:spPr bwMode="auto">
            <a:xfrm>
              <a:off x="14487429" y="3580992"/>
              <a:ext cx="3186866" cy="43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意向登记管理</a:t>
              </a:r>
              <a:endParaRPr lang="zh-CN" altLang="en-US" sz="900">
                <a:solidFill>
                  <a:srgbClr val="7F7F7F"/>
                </a:solidFill>
                <a:ea typeface="微软雅黑" panose="020B0503020204020204" pitchFamily="34" charset="-122"/>
              </a:endParaRPr>
            </a:p>
          </p:txBody>
        </p:sp>
        <p:sp>
          <p:nvSpPr>
            <p:cNvPr id="57388" name="矩形 290"/>
            <p:cNvSpPr>
              <a:spLocks noChangeArrowheads="1"/>
            </p:cNvSpPr>
            <p:nvPr/>
          </p:nvSpPr>
          <p:spPr bwMode="auto">
            <a:xfrm>
              <a:off x="14435041" y="4114441"/>
              <a:ext cx="3186866" cy="43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看房申请管理</a:t>
              </a:r>
              <a:endParaRPr lang="zh-CN" altLang="en-US" sz="900">
                <a:solidFill>
                  <a:srgbClr val="7F7F7F"/>
                </a:solidFill>
                <a:ea typeface="微软雅黑" panose="020B0503020204020204" pitchFamily="34" charset="-122"/>
              </a:endParaRPr>
            </a:p>
          </p:txBody>
        </p:sp>
        <p:sp>
          <p:nvSpPr>
            <p:cNvPr id="57389" name="矩形 291"/>
            <p:cNvSpPr>
              <a:spLocks noChangeArrowheads="1"/>
            </p:cNvSpPr>
            <p:nvPr/>
          </p:nvSpPr>
          <p:spPr bwMode="auto">
            <a:xfrm>
              <a:off x="14396941" y="4647889"/>
              <a:ext cx="3186866" cy="43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合同审批管理</a:t>
              </a:r>
              <a:endParaRPr lang="zh-CN" altLang="en-US" sz="900">
                <a:solidFill>
                  <a:srgbClr val="7F7F7F"/>
                </a:solidFill>
                <a:ea typeface="微软雅黑" panose="020B0503020204020204" pitchFamily="34" charset="-122"/>
              </a:endParaRPr>
            </a:p>
          </p:txBody>
        </p:sp>
        <p:cxnSp>
          <p:nvCxnSpPr>
            <p:cNvPr id="293" name="直接连接符 292"/>
            <p:cNvCxnSpPr/>
            <p:nvPr/>
          </p:nvCxnSpPr>
          <p:spPr>
            <a:xfrm>
              <a:off x="13695193" y="3356748"/>
              <a:ext cx="0" cy="4720453"/>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grpSp>
      <p:grpSp>
        <p:nvGrpSpPr>
          <p:cNvPr id="57366" name="组合 20"/>
          <p:cNvGrpSpPr/>
          <p:nvPr/>
        </p:nvGrpSpPr>
        <p:grpSpPr bwMode="auto">
          <a:xfrm>
            <a:off x="596" y="114914"/>
            <a:ext cx="521498" cy="379813"/>
            <a:chOff x="0" y="0"/>
            <a:chExt cx="694944" cy="624651"/>
          </a:xfrm>
        </p:grpSpPr>
        <p:sp>
          <p:nvSpPr>
            <p:cNvPr id="89"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90"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 Placeholder 3"/>
          <p:cNvSpPr>
            <a:spLocks noGrp="1"/>
          </p:cNvSpPr>
          <p:nvPr>
            <p:ph type="body" sz="quarter" idx="4294967295"/>
          </p:nvPr>
        </p:nvSpPr>
        <p:spPr>
          <a:xfrm>
            <a:off x="828324" y="106053"/>
            <a:ext cx="4525963" cy="817563"/>
          </a:xfrm>
        </p:spPr>
        <p:txBody>
          <a:bodyPr/>
          <a:lstStyle/>
          <a:p>
            <a:pPr marL="0" indent="0">
              <a:lnSpc>
                <a:spcPct val="90000"/>
              </a:lnSpc>
              <a:spcBef>
                <a:spcPct val="0"/>
              </a:spcBef>
            </a:pPr>
            <a:r>
              <a:rPr lang="zh-CN" altLang="en-US" sz="2250" dirty="0" smtClean="0">
                <a:solidFill>
                  <a:srgbClr val="595959"/>
                </a:solidFill>
                <a:latin typeface="微软雅黑" panose="020B0503020204020204" pitchFamily="34" charset="-122"/>
                <a:cs typeface="Raleway Light" charset="0"/>
              </a:rPr>
              <a:t>示例二、物业管理平台</a:t>
            </a:r>
            <a:endParaRPr lang="zh-CN" altLang="en-US" sz="2250" dirty="0">
              <a:solidFill>
                <a:srgbClr val="595959"/>
              </a:solidFill>
              <a:latin typeface="微软雅黑" panose="020B0503020204020204" pitchFamily="34" charset="-122"/>
              <a:cs typeface="Raleway Light" charset="0"/>
            </a:endParaRPr>
          </a:p>
        </p:txBody>
      </p:sp>
      <p:pic>
        <p:nvPicPr>
          <p:cNvPr id="223" name="图片 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92926" y="929448"/>
            <a:ext cx="1774560" cy="22163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59395" name="TextBox 5"/>
          <p:cNvSpPr txBox="1">
            <a:spLocks noChangeArrowheads="1"/>
          </p:cNvSpPr>
          <p:nvPr/>
        </p:nvSpPr>
        <p:spPr bwMode="auto">
          <a:xfrm>
            <a:off x="560194" y="3703489"/>
            <a:ext cx="748910" cy="210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53404" rIns="67824" bIns="53404">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675" b="1">
                <a:solidFill>
                  <a:srgbClr val="7F7F7F"/>
                </a:solidFill>
                <a:ea typeface="微软雅黑" panose="020B0503020204020204" pitchFamily="34" charset="-122"/>
              </a:rPr>
              <a:t>在线交费</a:t>
            </a:r>
            <a:endParaRPr lang="zh-CN" altLang="en-US" sz="675" b="1">
              <a:solidFill>
                <a:srgbClr val="7F7F7F"/>
              </a:solidFill>
              <a:ea typeface="微软雅黑" panose="020B0503020204020204" pitchFamily="34" charset="-122"/>
            </a:endParaRPr>
          </a:p>
        </p:txBody>
      </p:sp>
      <p:grpSp>
        <p:nvGrpSpPr>
          <p:cNvPr id="59396" name="组合 224"/>
          <p:cNvGrpSpPr/>
          <p:nvPr/>
        </p:nvGrpSpPr>
        <p:grpSpPr bwMode="auto">
          <a:xfrm>
            <a:off x="2867645" y="2159235"/>
            <a:ext cx="638181" cy="1396615"/>
            <a:chOff x="6804152" y="791232"/>
            <a:chExt cx="1875091" cy="3936805"/>
          </a:xfrm>
        </p:grpSpPr>
        <p:pic>
          <p:nvPicPr>
            <p:cNvPr id="226" name="图片 2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04152" y="791232"/>
              <a:ext cx="1875091" cy="393680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560" name="图片 2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05440" y="1254584"/>
              <a:ext cx="1672516" cy="301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397" name="组合 227"/>
          <p:cNvGrpSpPr/>
          <p:nvPr/>
        </p:nvGrpSpPr>
        <p:grpSpPr bwMode="auto">
          <a:xfrm>
            <a:off x="525070" y="2207455"/>
            <a:ext cx="744147" cy="1512702"/>
            <a:chOff x="4813822" y="791234"/>
            <a:chExt cx="1875091" cy="3936805"/>
          </a:xfrm>
        </p:grpSpPr>
        <p:pic>
          <p:nvPicPr>
            <p:cNvPr id="59557" name="图片 22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3822" y="791234"/>
              <a:ext cx="1875091" cy="393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4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7327" y="1254478"/>
              <a:ext cx="1668081" cy="3010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59398" name="TextBox 5"/>
          <p:cNvSpPr txBox="1">
            <a:spLocks noChangeArrowheads="1"/>
          </p:cNvSpPr>
          <p:nvPr/>
        </p:nvSpPr>
        <p:spPr bwMode="auto">
          <a:xfrm flipH="1">
            <a:off x="2729532" y="3595141"/>
            <a:ext cx="914408" cy="210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53404" rIns="67824" bIns="53404">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675" b="1">
                <a:solidFill>
                  <a:srgbClr val="7F7F7F"/>
                </a:solidFill>
                <a:ea typeface="微软雅黑" panose="020B0503020204020204" pitchFamily="34" charset="-122"/>
              </a:rPr>
              <a:t>在线报修</a:t>
            </a:r>
            <a:endParaRPr lang="zh-CN" altLang="en-US" sz="675" b="1">
              <a:solidFill>
                <a:srgbClr val="7F7F7F"/>
              </a:solidFill>
              <a:ea typeface="微软雅黑" panose="020B0503020204020204" pitchFamily="34" charset="-122"/>
            </a:endParaRPr>
          </a:p>
        </p:txBody>
      </p:sp>
      <p:sp>
        <p:nvSpPr>
          <p:cNvPr id="59399" name="TextBox 5"/>
          <p:cNvSpPr txBox="1">
            <a:spLocks noChangeArrowheads="1"/>
          </p:cNvSpPr>
          <p:nvPr/>
        </p:nvSpPr>
        <p:spPr bwMode="auto">
          <a:xfrm>
            <a:off x="1600809" y="3229616"/>
            <a:ext cx="1031090" cy="210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53404" rIns="67824" bIns="53404">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675" b="1">
                <a:solidFill>
                  <a:srgbClr val="7F7F7F"/>
                </a:solidFill>
                <a:ea typeface="微软雅黑" panose="020B0503020204020204" pitchFamily="34" charset="-122"/>
              </a:rPr>
              <a:t>物业管理门户</a:t>
            </a:r>
            <a:endParaRPr lang="zh-CN" altLang="en-US" sz="675" b="1">
              <a:solidFill>
                <a:srgbClr val="7F7F7F"/>
              </a:solidFill>
              <a:ea typeface="微软雅黑" panose="020B0503020204020204" pitchFamily="34" charset="-122"/>
            </a:endParaRPr>
          </a:p>
        </p:txBody>
      </p:sp>
      <p:sp>
        <p:nvSpPr>
          <p:cNvPr id="235" name="矩形 234"/>
          <p:cNvSpPr/>
          <p:nvPr/>
        </p:nvSpPr>
        <p:spPr>
          <a:xfrm>
            <a:off x="4011846" y="911449"/>
            <a:ext cx="1342441" cy="275632"/>
          </a:xfrm>
          <a:prstGeom prst="rect">
            <a:avLst/>
          </a:prstGeom>
          <a:solidFill>
            <a:srgbClr val="00B0F0">
              <a:alpha val="68000"/>
            </a:srgbClr>
          </a:solid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525">
              <a:solidFill>
                <a:schemeClr val="tx1">
                  <a:lumMod val="50000"/>
                  <a:lumOff val="50000"/>
                </a:schemeClr>
              </a:solidFill>
            </a:endParaRPr>
          </a:p>
        </p:txBody>
      </p:sp>
      <p:sp>
        <p:nvSpPr>
          <p:cNvPr id="59401" name="矩形 235"/>
          <p:cNvSpPr>
            <a:spLocks noChangeArrowheads="1"/>
          </p:cNvSpPr>
          <p:nvPr/>
        </p:nvSpPr>
        <p:spPr bwMode="auto">
          <a:xfrm>
            <a:off x="4009465" y="953121"/>
            <a:ext cx="134482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62000" indent="-7620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l"/>
            </a:pPr>
            <a:r>
              <a:rPr lang="zh-CN" altLang="en-US" sz="1200" b="1">
                <a:solidFill>
                  <a:schemeClr val="bg1"/>
                </a:solidFill>
                <a:ea typeface="微软雅黑" panose="020B0503020204020204" pitchFamily="34" charset="-122"/>
              </a:rPr>
              <a:t>关键功能说明</a:t>
            </a:r>
            <a:endParaRPr lang="zh-CN" altLang="en-US" sz="1200" b="1">
              <a:solidFill>
                <a:schemeClr val="bg1"/>
              </a:solidFill>
              <a:ea typeface="微软雅黑" panose="020B0503020204020204" pitchFamily="34" charset="-122"/>
            </a:endParaRPr>
          </a:p>
        </p:txBody>
      </p:sp>
      <p:cxnSp>
        <p:nvCxnSpPr>
          <p:cNvPr id="237" name="直接连接符 236"/>
          <p:cNvCxnSpPr/>
          <p:nvPr/>
        </p:nvCxnSpPr>
        <p:spPr>
          <a:xfrm>
            <a:off x="4011679" y="1187019"/>
            <a:ext cx="4750359" cy="1387"/>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sp>
        <p:nvSpPr>
          <p:cNvPr id="59403" name="矩形 237"/>
          <p:cNvSpPr>
            <a:spLocks noChangeArrowheads="1"/>
          </p:cNvSpPr>
          <p:nvPr/>
        </p:nvSpPr>
        <p:spPr bwMode="auto">
          <a:xfrm>
            <a:off x="4046970" y="1359723"/>
            <a:ext cx="605790" cy="19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90" b="1">
                <a:solidFill>
                  <a:srgbClr val="7F7F7F"/>
                </a:solidFill>
                <a:ea typeface="微软雅黑" panose="020B0503020204020204" pitchFamily="34" charset="-122"/>
              </a:rPr>
              <a:t>业务类型</a:t>
            </a:r>
            <a:endParaRPr lang="zh-CN" altLang="en-US" sz="1090" b="1">
              <a:solidFill>
                <a:srgbClr val="7F7F7F"/>
              </a:solidFill>
              <a:ea typeface="微软雅黑" panose="020B0503020204020204" pitchFamily="34" charset="-122"/>
            </a:endParaRPr>
          </a:p>
        </p:txBody>
      </p:sp>
      <p:sp>
        <p:nvSpPr>
          <p:cNvPr id="59404" name="矩形 238"/>
          <p:cNvSpPr>
            <a:spLocks noChangeArrowheads="1"/>
          </p:cNvSpPr>
          <p:nvPr/>
        </p:nvSpPr>
        <p:spPr bwMode="auto">
          <a:xfrm>
            <a:off x="4963759" y="1359723"/>
            <a:ext cx="605790" cy="19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90" b="1">
                <a:solidFill>
                  <a:srgbClr val="7F7F7F"/>
                </a:solidFill>
                <a:ea typeface="微软雅黑" panose="020B0503020204020204" pitchFamily="34" charset="-122"/>
              </a:rPr>
              <a:t>物业管理</a:t>
            </a:r>
            <a:endParaRPr lang="zh-CN" altLang="en-US" sz="1090" b="1">
              <a:solidFill>
                <a:srgbClr val="7F7F7F"/>
              </a:solidFill>
              <a:ea typeface="微软雅黑" panose="020B0503020204020204" pitchFamily="34" charset="-122"/>
            </a:endParaRPr>
          </a:p>
        </p:txBody>
      </p:sp>
      <p:sp>
        <p:nvSpPr>
          <p:cNvPr id="59405" name="矩形 239"/>
          <p:cNvSpPr>
            <a:spLocks noChangeArrowheads="1"/>
          </p:cNvSpPr>
          <p:nvPr/>
        </p:nvSpPr>
        <p:spPr bwMode="auto">
          <a:xfrm>
            <a:off x="6100815" y="1369248"/>
            <a:ext cx="605790" cy="19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90" b="1">
                <a:solidFill>
                  <a:srgbClr val="7F7F7F"/>
                </a:solidFill>
                <a:ea typeface="微软雅黑" panose="020B0503020204020204" pitchFamily="34" charset="-122"/>
              </a:rPr>
              <a:t>物业服务</a:t>
            </a:r>
            <a:endParaRPr lang="zh-CN" altLang="en-US" sz="1090" b="1">
              <a:solidFill>
                <a:srgbClr val="7F7F7F"/>
              </a:solidFill>
              <a:ea typeface="微软雅黑" panose="020B0503020204020204" pitchFamily="34" charset="-122"/>
            </a:endParaRPr>
          </a:p>
        </p:txBody>
      </p:sp>
      <p:sp>
        <p:nvSpPr>
          <p:cNvPr id="59406" name="矩形 240"/>
          <p:cNvSpPr>
            <a:spLocks noChangeArrowheads="1"/>
          </p:cNvSpPr>
          <p:nvPr/>
        </p:nvSpPr>
        <p:spPr bwMode="auto">
          <a:xfrm>
            <a:off x="7296809" y="1369248"/>
            <a:ext cx="1021080" cy="19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90" b="1">
                <a:solidFill>
                  <a:srgbClr val="7F7F7F"/>
                </a:solidFill>
                <a:ea typeface="微软雅黑" panose="020B0503020204020204" pitchFamily="34" charset="-122"/>
              </a:rPr>
              <a:t>物业统计与分析</a:t>
            </a:r>
            <a:endParaRPr lang="zh-CN" altLang="en-US" sz="1090" b="1">
              <a:solidFill>
                <a:srgbClr val="7F7F7F"/>
              </a:solidFill>
              <a:ea typeface="微软雅黑" panose="020B0503020204020204" pitchFamily="34" charset="-122"/>
            </a:endParaRPr>
          </a:p>
        </p:txBody>
      </p:sp>
      <p:grpSp>
        <p:nvGrpSpPr>
          <p:cNvPr id="59407" name="组合 241"/>
          <p:cNvGrpSpPr/>
          <p:nvPr/>
        </p:nvGrpSpPr>
        <p:grpSpPr bwMode="auto">
          <a:xfrm>
            <a:off x="4180321" y="3350465"/>
            <a:ext cx="389933" cy="429857"/>
            <a:chOff x="4255730" y="3317565"/>
            <a:chExt cx="389469" cy="430094"/>
          </a:xfrm>
        </p:grpSpPr>
        <p:grpSp>
          <p:nvGrpSpPr>
            <p:cNvPr id="59548" name="组合 399"/>
            <p:cNvGrpSpPr/>
            <p:nvPr/>
          </p:nvGrpSpPr>
          <p:grpSpPr bwMode="auto">
            <a:xfrm>
              <a:off x="4271898" y="3317565"/>
              <a:ext cx="373301" cy="235148"/>
              <a:chOff x="643374" y="3921123"/>
              <a:chExt cx="627063" cy="470297"/>
            </a:xfrm>
          </p:grpSpPr>
          <p:grpSp>
            <p:nvGrpSpPr>
              <p:cNvPr id="59550" name="组合 86"/>
              <p:cNvGrpSpPr/>
              <p:nvPr/>
            </p:nvGrpSpPr>
            <p:grpSpPr bwMode="auto">
              <a:xfrm>
                <a:off x="643374" y="3921123"/>
                <a:ext cx="627063" cy="470297"/>
                <a:chOff x="0" y="0"/>
                <a:chExt cx="626639" cy="626639"/>
              </a:xfrm>
            </p:grpSpPr>
            <p:sp>
              <p:nvSpPr>
                <p:cNvPr id="406" name="椭圆 87"/>
                <p:cNvSpPr>
                  <a:spLocks noChangeArrowheads="1"/>
                </p:cNvSpPr>
                <p:nvPr/>
              </p:nvSpPr>
              <p:spPr bwMode="auto">
                <a:xfrm>
                  <a:off x="-191" y="0"/>
                  <a:ext cx="626830" cy="626991"/>
                </a:xfrm>
                <a:prstGeom prst="ellipse">
                  <a:avLst/>
                </a:prstGeom>
                <a:solidFill>
                  <a:srgbClr val="F2F2F2"/>
                </a:solidFill>
                <a:ln w="38100" cap="flat" cmpd="sng">
                  <a:solidFill>
                    <a:srgbClr val="F2F2F2"/>
                  </a:solidFill>
                  <a:bevel/>
                </a:ln>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sp>
              <p:nvSpPr>
                <p:cNvPr id="407" name="椭圆 88"/>
                <p:cNvSpPr>
                  <a:spLocks noChangeArrowheads="1"/>
                </p:cNvSpPr>
                <p:nvPr/>
              </p:nvSpPr>
              <p:spPr bwMode="auto">
                <a:xfrm>
                  <a:off x="35742" y="36508"/>
                  <a:ext cx="554964" cy="553975"/>
                </a:xfrm>
                <a:prstGeom prst="ellipse">
                  <a:avLst/>
                </a:prstGeom>
                <a:solidFill>
                  <a:srgbClr val="33CAFF"/>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sp>
              <p:nvSpPr>
                <p:cNvPr id="408" name="椭圆 89"/>
                <p:cNvSpPr>
                  <a:spLocks noChangeArrowheads="1"/>
                </p:cNvSpPr>
                <p:nvPr/>
              </p:nvSpPr>
              <p:spPr bwMode="auto">
                <a:xfrm>
                  <a:off x="97627" y="96826"/>
                  <a:ext cx="431195" cy="433339"/>
                </a:xfrm>
                <a:prstGeom prst="ellipse">
                  <a:avLst/>
                </a:prstGeom>
                <a:gradFill rotWithShape="1">
                  <a:gsLst>
                    <a:gs pos="0">
                      <a:srgbClr val="CACACA"/>
                    </a:gs>
                    <a:gs pos="100000">
                      <a:srgbClr val="F2F2F2"/>
                    </a:gs>
                  </a:gsLst>
                  <a:lin ang="13500000" scaled="1"/>
                </a:gradFill>
                <a:ln w="19050" cap="flat" cmpd="sng">
                  <a:solidFill>
                    <a:srgbClr val="F2F2F2"/>
                  </a:solidFill>
                  <a:bevel/>
                </a:ln>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grpSp>
          <p:grpSp>
            <p:nvGrpSpPr>
              <p:cNvPr id="59551" name="组合 79"/>
              <p:cNvGrpSpPr/>
              <p:nvPr/>
            </p:nvGrpSpPr>
            <p:grpSpPr bwMode="auto">
              <a:xfrm>
                <a:off x="790490" y="3921555"/>
                <a:ext cx="328357" cy="318566"/>
                <a:chOff x="0" y="0"/>
                <a:chExt cx="826250" cy="893902"/>
              </a:xfrm>
            </p:grpSpPr>
            <p:sp>
              <p:nvSpPr>
                <p:cNvPr id="404" name="任意多边形 403"/>
                <p:cNvSpPr>
                  <a:spLocks noChangeArrowheads="1"/>
                </p:cNvSpPr>
                <p:nvPr/>
              </p:nvSpPr>
              <p:spPr bwMode="auto">
                <a:xfrm>
                  <a:off x="-1213" y="-1213"/>
                  <a:ext cx="625819" cy="839040"/>
                </a:xfrm>
                <a:custGeom>
                  <a:avLst/>
                  <a:gdLst>
                    <a:gd name="T0" fmla="*/ 312059 w 624116"/>
                    <a:gd name="T1" fmla="*/ 0 h 838706"/>
                    <a:gd name="T2" fmla="*/ 466606 w 624116"/>
                    <a:gd name="T3" fmla="*/ 154547 h 838706"/>
                    <a:gd name="T4" fmla="*/ 372216 w 624116"/>
                    <a:gd name="T5" fmla="*/ 296949 h 838706"/>
                    <a:gd name="T6" fmla="*/ 335761 w 624116"/>
                    <a:gd name="T7" fmla="*/ 304309 h 838706"/>
                    <a:gd name="T8" fmla="*/ 374949 w 624116"/>
                    <a:gd name="T9" fmla="*/ 308998 h 838706"/>
                    <a:gd name="T10" fmla="*/ 624116 w 624116"/>
                    <a:gd name="T11" fmla="*/ 671844 h 838706"/>
                    <a:gd name="T12" fmla="*/ 619329 w 624116"/>
                    <a:gd name="T13" fmla="*/ 728208 h 838706"/>
                    <a:gd name="T14" fmla="*/ 617387 w 624116"/>
                    <a:gd name="T15" fmla="*/ 730227 h 838706"/>
                    <a:gd name="T16" fmla="*/ 312057 w 624116"/>
                    <a:gd name="T17" fmla="*/ 838706 h 838706"/>
                    <a:gd name="T18" fmla="*/ 6728 w 624116"/>
                    <a:gd name="T19" fmla="*/ 730227 h 838706"/>
                    <a:gd name="T20" fmla="*/ 4788 w 624116"/>
                    <a:gd name="T21" fmla="*/ 728210 h 838706"/>
                    <a:gd name="T22" fmla="*/ 0 w 624116"/>
                    <a:gd name="T23" fmla="*/ 671844 h 838706"/>
                    <a:gd name="T24" fmla="*/ 249168 w 624116"/>
                    <a:gd name="T25" fmla="*/ 308998 h 838706"/>
                    <a:gd name="T26" fmla="*/ 288357 w 624116"/>
                    <a:gd name="T27" fmla="*/ 304309 h 838706"/>
                    <a:gd name="T28" fmla="*/ 251902 w 624116"/>
                    <a:gd name="T29" fmla="*/ 296949 h 838706"/>
                    <a:gd name="T30" fmla="*/ 157512 w 624116"/>
                    <a:gd name="T31" fmla="*/ 154547 h 838706"/>
                    <a:gd name="T32" fmla="*/ 312059 w 624116"/>
                    <a:gd name="T33" fmla="*/ 0 h 838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4116"/>
                    <a:gd name="T52" fmla="*/ 0 h 838706"/>
                    <a:gd name="T53" fmla="*/ 624116 w 624116"/>
                    <a:gd name="T54" fmla="*/ 838706 h 838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4116" h="838706">
                      <a:moveTo>
                        <a:pt x="312059" y="0"/>
                      </a:moveTo>
                      <a:cubicBezTo>
                        <a:pt x="397413" y="0"/>
                        <a:pt x="466606" y="69193"/>
                        <a:pt x="466606" y="154547"/>
                      </a:cubicBezTo>
                      <a:cubicBezTo>
                        <a:pt x="466606" y="218562"/>
                        <a:pt x="427685" y="273487"/>
                        <a:pt x="372216" y="296949"/>
                      </a:cubicBezTo>
                      <a:lnTo>
                        <a:pt x="335761" y="304309"/>
                      </a:lnTo>
                      <a:lnTo>
                        <a:pt x="374949" y="308998"/>
                      </a:lnTo>
                      <a:cubicBezTo>
                        <a:pt x="517148" y="343533"/>
                        <a:pt x="624116" y="492862"/>
                        <a:pt x="624116" y="671844"/>
                      </a:cubicBezTo>
                      <a:lnTo>
                        <a:pt x="619329" y="728208"/>
                      </a:lnTo>
                      <a:lnTo>
                        <a:pt x="617387" y="730227"/>
                      </a:lnTo>
                      <a:cubicBezTo>
                        <a:pt x="539246" y="797251"/>
                        <a:pt x="431296" y="838706"/>
                        <a:pt x="312057" y="838706"/>
                      </a:cubicBezTo>
                      <a:cubicBezTo>
                        <a:pt x="192819" y="838706"/>
                        <a:pt x="84868" y="797251"/>
                        <a:pt x="6728" y="730227"/>
                      </a:cubicBezTo>
                      <a:lnTo>
                        <a:pt x="4788" y="728210"/>
                      </a:lnTo>
                      <a:lnTo>
                        <a:pt x="0" y="671844"/>
                      </a:lnTo>
                      <a:cubicBezTo>
                        <a:pt x="0" y="492862"/>
                        <a:pt x="106968" y="343533"/>
                        <a:pt x="249168" y="308998"/>
                      </a:cubicBezTo>
                      <a:lnTo>
                        <a:pt x="288357" y="304309"/>
                      </a:lnTo>
                      <a:lnTo>
                        <a:pt x="251902" y="296949"/>
                      </a:lnTo>
                      <a:cubicBezTo>
                        <a:pt x="196433" y="273487"/>
                        <a:pt x="157512" y="218562"/>
                        <a:pt x="157512" y="154547"/>
                      </a:cubicBezTo>
                      <a:cubicBezTo>
                        <a:pt x="157512" y="69193"/>
                        <a:pt x="226705" y="0"/>
                        <a:pt x="312059" y="0"/>
                      </a:cubicBezTo>
                      <a:close/>
                    </a:path>
                  </a:pathLst>
                </a:custGeom>
                <a:solidFill>
                  <a:srgbClr val="225BCC"/>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sp>
              <p:nvSpPr>
                <p:cNvPr id="405" name="任意多边形 404"/>
                <p:cNvSpPr>
                  <a:spLocks noChangeArrowheads="1"/>
                </p:cNvSpPr>
                <p:nvPr/>
              </p:nvSpPr>
              <p:spPr bwMode="auto">
                <a:xfrm>
                  <a:off x="310440" y="202696"/>
                  <a:ext cx="515233" cy="691959"/>
                </a:xfrm>
                <a:custGeom>
                  <a:avLst/>
                  <a:gdLst>
                    <a:gd name="T0" fmla="*/ 257097 w 624116"/>
                    <a:gd name="T1" fmla="*/ 0 h 838706"/>
                    <a:gd name="T2" fmla="*/ 384424 w 624116"/>
                    <a:gd name="T3" fmla="*/ 127327 h 838706"/>
                    <a:gd name="T4" fmla="*/ 306659 w 624116"/>
                    <a:gd name="T5" fmla="*/ 244648 h 838706"/>
                    <a:gd name="T6" fmla="*/ 276624 w 624116"/>
                    <a:gd name="T7" fmla="*/ 250712 h 838706"/>
                    <a:gd name="T8" fmla="*/ 308910 w 624116"/>
                    <a:gd name="T9" fmla="*/ 254575 h 838706"/>
                    <a:gd name="T10" fmla="*/ 514192 w 624116"/>
                    <a:gd name="T11" fmla="*/ 553514 h 838706"/>
                    <a:gd name="T12" fmla="*/ 510248 w 624116"/>
                    <a:gd name="T13" fmla="*/ 599951 h 838706"/>
                    <a:gd name="T14" fmla="*/ 508648 w 624116"/>
                    <a:gd name="T15" fmla="*/ 601614 h 838706"/>
                    <a:gd name="T16" fmla="*/ 257095 w 624116"/>
                    <a:gd name="T17" fmla="*/ 690987 h 838706"/>
                    <a:gd name="T18" fmla="*/ 5543 w 624116"/>
                    <a:gd name="T19" fmla="*/ 601614 h 838706"/>
                    <a:gd name="T20" fmla="*/ 3945 w 624116"/>
                    <a:gd name="T21" fmla="*/ 599952 h 838706"/>
                    <a:gd name="T22" fmla="*/ 0 w 624116"/>
                    <a:gd name="T23" fmla="*/ 553514 h 838706"/>
                    <a:gd name="T24" fmla="*/ 205283 w 624116"/>
                    <a:gd name="T25" fmla="*/ 254575 h 838706"/>
                    <a:gd name="T26" fmla="*/ 237569 w 624116"/>
                    <a:gd name="T27" fmla="*/ 250712 h 838706"/>
                    <a:gd name="T28" fmla="*/ 207535 w 624116"/>
                    <a:gd name="T29" fmla="*/ 244648 h 838706"/>
                    <a:gd name="T30" fmla="*/ 129770 w 624116"/>
                    <a:gd name="T31" fmla="*/ 127327 h 838706"/>
                    <a:gd name="T32" fmla="*/ 257097 w 624116"/>
                    <a:gd name="T33" fmla="*/ 0 h 838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4116"/>
                    <a:gd name="T52" fmla="*/ 0 h 838706"/>
                    <a:gd name="T53" fmla="*/ 624116 w 624116"/>
                    <a:gd name="T54" fmla="*/ 838706 h 838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4116" h="838706">
                      <a:moveTo>
                        <a:pt x="312059" y="0"/>
                      </a:moveTo>
                      <a:cubicBezTo>
                        <a:pt x="397413" y="0"/>
                        <a:pt x="466606" y="69193"/>
                        <a:pt x="466606" y="154547"/>
                      </a:cubicBezTo>
                      <a:cubicBezTo>
                        <a:pt x="466606" y="218562"/>
                        <a:pt x="427685" y="273487"/>
                        <a:pt x="372216" y="296949"/>
                      </a:cubicBezTo>
                      <a:lnTo>
                        <a:pt x="335761" y="304309"/>
                      </a:lnTo>
                      <a:lnTo>
                        <a:pt x="374949" y="308998"/>
                      </a:lnTo>
                      <a:cubicBezTo>
                        <a:pt x="517148" y="343533"/>
                        <a:pt x="624116" y="492862"/>
                        <a:pt x="624116" y="671844"/>
                      </a:cubicBezTo>
                      <a:lnTo>
                        <a:pt x="619329" y="728208"/>
                      </a:lnTo>
                      <a:lnTo>
                        <a:pt x="617387" y="730227"/>
                      </a:lnTo>
                      <a:cubicBezTo>
                        <a:pt x="539246" y="797251"/>
                        <a:pt x="431296" y="838706"/>
                        <a:pt x="312057" y="838706"/>
                      </a:cubicBezTo>
                      <a:cubicBezTo>
                        <a:pt x="192819" y="838706"/>
                        <a:pt x="84868" y="797251"/>
                        <a:pt x="6728" y="730227"/>
                      </a:cubicBezTo>
                      <a:lnTo>
                        <a:pt x="4788" y="728210"/>
                      </a:lnTo>
                      <a:lnTo>
                        <a:pt x="0" y="671844"/>
                      </a:lnTo>
                      <a:cubicBezTo>
                        <a:pt x="0" y="492862"/>
                        <a:pt x="106968" y="343533"/>
                        <a:pt x="249168" y="308998"/>
                      </a:cubicBezTo>
                      <a:lnTo>
                        <a:pt x="288357" y="304309"/>
                      </a:lnTo>
                      <a:lnTo>
                        <a:pt x="251902" y="296949"/>
                      </a:lnTo>
                      <a:cubicBezTo>
                        <a:pt x="196433" y="273487"/>
                        <a:pt x="157512" y="218562"/>
                        <a:pt x="157512" y="154547"/>
                      </a:cubicBezTo>
                      <a:cubicBezTo>
                        <a:pt x="157512" y="69193"/>
                        <a:pt x="226705" y="0"/>
                        <a:pt x="312059" y="0"/>
                      </a:cubicBezTo>
                      <a:close/>
                    </a:path>
                  </a:pathLst>
                </a:custGeom>
                <a:solidFill>
                  <a:schemeClr val="bg1">
                    <a:lumMod val="6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grpSp>
        </p:grpSp>
        <p:sp>
          <p:nvSpPr>
            <p:cNvPr id="59549" name="矩形 400"/>
            <p:cNvSpPr>
              <a:spLocks noChangeArrowheads="1"/>
            </p:cNvSpPr>
            <p:nvPr/>
          </p:nvSpPr>
          <p:spPr bwMode="auto">
            <a:xfrm>
              <a:off x="4255730" y="3565949"/>
              <a:ext cx="310780" cy="18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15" b="1">
                  <a:solidFill>
                    <a:srgbClr val="7F7F7F"/>
                  </a:solidFill>
                  <a:ea typeface="微软雅黑" panose="020B0503020204020204" pitchFamily="34" charset="-122"/>
                </a:rPr>
                <a:t>续租</a:t>
              </a:r>
              <a:endParaRPr lang="zh-CN" altLang="en-US" sz="1015" b="1">
                <a:solidFill>
                  <a:srgbClr val="7F7F7F"/>
                </a:solidFill>
                <a:ea typeface="微软雅黑" panose="020B0503020204020204" pitchFamily="34" charset="-122"/>
              </a:endParaRPr>
            </a:p>
          </p:txBody>
        </p:sp>
      </p:grpSp>
      <p:grpSp>
        <p:nvGrpSpPr>
          <p:cNvPr id="59408" name="组合 242"/>
          <p:cNvGrpSpPr/>
          <p:nvPr/>
        </p:nvGrpSpPr>
        <p:grpSpPr bwMode="auto">
          <a:xfrm>
            <a:off x="4188655" y="1743108"/>
            <a:ext cx="373264" cy="416165"/>
            <a:chOff x="4218913" y="1894504"/>
            <a:chExt cx="373301" cy="416264"/>
          </a:xfrm>
        </p:grpSpPr>
        <p:sp>
          <p:nvSpPr>
            <p:cNvPr id="391" name="矩形 390"/>
            <p:cNvSpPr/>
            <p:nvPr/>
          </p:nvSpPr>
          <p:spPr>
            <a:xfrm>
              <a:off x="4228439" y="2129115"/>
              <a:ext cx="311181" cy="181653"/>
            </a:xfrm>
            <a:prstGeom prst="rect">
              <a:avLst/>
            </a:prstGeom>
          </p:spPr>
          <p:txBody>
            <a:bodyPr wrap="none" lIns="26142" tIns="13071" rIns="26142" bIns="13071">
              <a:spAutoFit/>
            </a:bodyPr>
            <a:lstStyle/>
            <a:p>
              <a:pPr>
                <a:defRPr/>
              </a:pPr>
              <a:r>
                <a:rPr lang="zh-CN" altLang="en-US" sz="1015" dirty="0">
                  <a:solidFill>
                    <a:schemeClr val="tx1">
                      <a:lumMod val="50000"/>
                      <a:lumOff val="50000"/>
                    </a:schemeClr>
                  </a:solidFill>
                  <a:latin typeface="微软雅黑" panose="020B0503020204020204" pitchFamily="34" charset="-122"/>
                  <a:ea typeface="宋体" pitchFamily="2" charset="-122"/>
                </a:rPr>
                <a:t>招租</a:t>
              </a:r>
              <a:endParaRPr lang="zh-CN" altLang="en-US" sz="1015" dirty="0">
                <a:solidFill>
                  <a:schemeClr val="tx1">
                    <a:lumMod val="50000"/>
                    <a:lumOff val="50000"/>
                  </a:schemeClr>
                </a:solidFill>
                <a:latin typeface="微软雅黑" panose="020B0503020204020204" pitchFamily="34" charset="-122"/>
                <a:ea typeface="宋体" pitchFamily="2" charset="-122"/>
              </a:endParaRPr>
            </a:p>
          </p:txBody>
        </p:sp>
        <p:grpSp>
          <p:nvGrpSpPr>
            <p:cNvPr id="59540" name="组合 391"/>
            <p:cNvGrpSpPr/>
            <p:nvPr/>
          </p:nvGrpSpPr>
          <p:grpSpPr bwMode="auto">
            <a:xfrm>
              <a:off x="4218913" y="1894504"/>
              <a:ext cx="373301" cy="235148"/>
              <a:chOff x="643374" y="3921123"/>
              <a:chExt cx="627063" cy="470297"/>
            </a:xfrm>
          </p:grpSpPr>
          <p:grpSp>
            <p:nvGrpSpPr>
              <p:cNvPr id="59541" name="组合 86"/>
              <p:cNvGrpSpPr/>
              <p:nvPr/>
            </p:nvGrpSpPr>
            <p:grpSpPr bwMode="auto">
              <a:xfrm>
                <a:off x="643374" y="3921123"/>
                <a:ext cx="627063" cy="470297"/>
                <a:chOff x="0" y="0"/>
                <a:chExt cx="626639" cy="626639"/>
              </a:xfrm>
            </p:grpSpPr>
            <p:sp>
              <p:nvSpPr>
                <p:cNvPr id="397" name="椭圆 87"/>
                <p:cNvSpPr>
                  <a:spLocks noChangeArrowheads="1"/>
                </p:cNvSpPr>
                <p:nvPr/>
              </p:nvSpPr>
              <p:spPr bwMode="auto">
                <a:xfrm>
                  <a:off x="0" y="0"/>
                  <a:ext cx="626639" cy="626795"/>
                </a:xfrm>
                <a:prstGeom prst="ellipse">
                  <a:avLst/>
                </a:prstGeom>
                <a:solidFill>
                  <a:srgbClr val="F2F2F2"/>
                </a:solidFill>
                <a:ln w="38100" cap="flat" cmpd="sng">
                  <a:solidFill>
                    <a:srgbClr val="F2F2F2"/>
                  </a:solidFill>
                  <a:bevel/>
                </a:ln>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sp>
              <p:nvSpPr>
                <p:cNvPr id="398" name="椭圆 88"/>
                <p:cNvSpPr>
                  <a:spLocks noChangeArrowheads="1"/>
                </p:cNvSpPr>
                <p:nvPr/>
              </p:nvSpPr>
              <p:spPr bwMode="auto">
                <a:xfrm>
                  <a:off x="35979" y="36496"/>
                  <a:ext cx="554680" cy="553802"/>
                </a:xfrm>
                <a:prstGeom prst="ellipse">
                  <a:avLst/>
                </a:prstGeom>
                <a:solidFill>
                  <a:srgbClr val="33CAFF"/>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sp>
              <p:nvSpPr>
                <p:cNvPr id="399" name="椭圆 89"/>
                <p:cNvSpPr>
                  <a:spLocks noChangeArrowheads="1"/>
                </p:cNvSpPr>
                <p:nvPr/>
              </p:nvSpPr>
              <p:spPr bwMode="auto">
                <a:xfrm>
                  <a:off x="96944" y="96796"/>
                  <a:ext cx="432750" cy="433203"/>
                </a:xfrm>
                <a:prstGeom prst="ellipse">
                  <a:avLst/>
                </a:prstGeom>
                <a:gradFill rotWithShape="1">
                  <a:gsLst>
                    <a:gs pos="0">
                      <a:srgbClr val="CACACA"/>
                    </a:gs>
                    <a:gs pos="100000">
                      <a:srgbClr val="F2F2F2"/>
                    </a:gs>
                  </a:gsLst>
                  <a:lin ang="13500000" scaled="1"/>
                </a:gradFill>
                <a:ln w="19050" cap="flat" cmpd="sng">
                  <a:solidFill>
                    <a:srgbClr val="F2F2F2"/>
                  </a:solidFill>
                  <a:bevel/>
                </a:ln>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grpSp>
          <p:grpSp>
            <p:nvGrpSpPr>
              <p:cNvPr id="59542" name="组合 79"/>
              <p:cNvGrpSpPr/>
              <p:nvPr/>
            </p:nvGrpSpPr>
            <p:grpSpPr bwMode="auto">
              <a:xfrm>
                <a:off x="790490" y="3921555"/>
                <a:ext cx="328357" cy="318566"/>
                <a:chOff x="0" y="0"/>
                <a:chExt cx="826250" cy="893902"/>
              </a:xfrm>
            </p:grpSpPr>
            <p:sp>
              <p:nvSpPr>
                <p:cNvPr id="395" name="任意多边形 394"/>
                <p:cNvSpPr>
                  <a:spLocks noChangeArrowheads="1"/>
                </p:cNvSpPr>
                <p:nvPr/>
              </p:nvSpPr>
              <p:spPr bwMode="auto">
                <a:xfrm>
                  <a:off x="-254" y="-1213"/>
                  <a:ext cx="624108" cy="838777"/>
                </a:xfrm>
                <a:custGeom>
                  <a:avLst/>
                  <a:gdLst>
                    <a:gd name="T0" fmla="*/ 312059 w 624116"/>
                    <a:gd name="T1" fmla="*/ 0 h 838706"/>
                    <a:gd name="T2" fmla="*/ 466606 w 624116"/>
                    <a:gd name="T3" fmla="*/ 154547 h 838706"/>
                    <a:gd name="T4" fmla="*/ 372216 w 624116"/>
                    <a:gd name="T5" fmla="*/ 296949 h 838706"/>
                    <a:gd name="T6" fmla="*/ 335761 w 624116"/>
                    <a:gd name="T7" fmla="*/ 304309 h 838706"/>
                    <a:gd name="T8" fmla="*/ 374949 w 624116"/>
                    <a:gd name="T9" fmla="*/ 308998 h 838706"/>
                    <a:gd name="T10" fmla="*/ 624116 w 624116"/>
                    <a:gd name="T11" fmla="*/ 671844 h 838706"/>
                    <a:gd name="T12" fmla="*/ 619329 w 624116"/>
                    <a:gd name="T13" fmla="*/ 728208 h 838706"/>
                    <a:gd name="T14" fmla="*/ 617387 w 624116"/>
                    <a:gd name="T15" fmla="*/ 730227 h 838706"/>
                    <a:gd name="T16" fmla="*/ 312057 w 624116"/>
                    <a:gd name="T17" fmla="*/ 838706 h 838706"/>
                    <a:gd name="T18" fmla="*/ 6728 w 624116"/>
                    <a:gd name="T19" fmla="*/ 730227 h 838706"/>
                    <a:gd name="T20" fmla="*/ 4788 w 624116"/>
                    <a:gd name="T21" fmla="*/ 728210 h 838706"/>
                    <a:gd name="T22" fmla="*/ 0 w 624116"/>
                    <a:gd name="T23" fmla="*/ 671844 h 838706"/>
                    <a:gd name="T24" fmla="*/ 249168 w 624116"/>
                    <a:gd name="T25" fmla="*/ 308998 h 838706"/>
                    <a:gd name="T26" fmla="*/ 288357 w 624116"/>
                    <a:gd name="T27" fmla="*/ 304309 h 838706"/>
                    <a:gd name="T28" fmla="*/ 251902 w 624116"/>
                    <a:gd name="T29" fmla="*/ 296949 h 838706"/>
                    <a:gd name="T30" fmla="*/ 157512 w 624116"/>
                    <a:gd name="T31" fmla="*/ 154547 h 838706"/>
                    <a:gd name="T32" fmla="*/ 312059 w 624116"/>
                    <a:gd name="T33" fmla="*/ 0 h 838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4116"/>
                    <a:gd name="T52" fmla="*/ 0 h 838706"/>
                    <a:gd name="T53" fmla="*/ 624116 w 624116"/>
                    <a:gd name="T54" fmla="*/ 838706 h 838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4116" h="838706">
                      <a:moveTo>
                        <a:pt x="312059" y="0"/>
                      </a:moveTo>
                      <a:cubicBezTo>
                        <a:pt x="397413" y="0"/>
                        <a:pt x="466606" y="69193"/>
                        <a:pt x="466606" y="154547"/>
                      </a:cubicBezTo>
                      <a:cubicBezTo>
                        <a:pt x="466606" y="218562"/>
                        <a:pt x="427685" y="273487"/>
                        <a:pt x="372216" y="296949"/>
                      </a:cubicBezTo>
                      <a:lnTo>
                        <a:pt x="335761" y="304309"/>
                      </a:lnTo>
                      <a:lnTo>
                        <a:pt x="374949" y="308998"/>
                      </a:lnTo>
                      <a:cubicBezTo>
                        <a:pt x="517148" y="343533"/>
                        <a:pt x="624116" y="492862"/>
                        <a:pt x="624116" y="671844"/>
                      </a:cubicBezTo>
                      <a:lnTo>
                        <a:pt x="619329" y="728208"/>
                      </a:lnTo>
                      <a:lnTo>
                        <a:pt x="617387" y="730227"/>
                      </a:lnTo>
                      <a:cubicBezTo>
                        <a:pt x="539246" y="797251"/>
                        <a:pt x="431296" y="838706"/>
                        <a:pt x="312057" y="838706"/>
                      </a:cubicBezTo>
                      <a:cubicBezTo>
                        <a:pt x="192819" y="838706"/>
                        <a:pt x="84868" y="797251"/>
                        <a:pt x="6728" y="730227"/>
                      </a:cubicBezTo>
                      <a:lnTo>
                        <a:pt x="4788" y="728210"/>
                      </a:lnTo>
                      <a:lnTo>
                        <a:pt x="0" y="671844"/>
                      </a:lnTo>
                      <a:cubicBezTo>
                        <a:pt x="0" y="492862"/>
                        <a:pt x="106968" y="343533"/>
                        <a:pt x="249168" y="308998"/>
                      </a:cubicBezTo>
                      <a:lnTo>
                        <a:pt x="288357" y="304309"/>
                      </a:lnTo>
                      <a:lnTo>
                        <a:pt x="251902" y="296949"/>
                      </a:lnTo>
                      <a:cubicBezTo>
                        <a:pt x="196433" y="273487"/>
                        <a:pt x="157512" y="218562"/>
                        <a:pt x="157512" y="154547"/>
                      </a:cubicBezTo>
                      <a:cubicBezTo>
                        <a:pt x="157512" y="69193"/>
                        <a:pt x="226705" y="0"/>
                        <a:pt x="312059" y="0"/>
                      </a:cubicBezTo>
                      <a:close/>
                    </a:path>
                  </a:pathLst>
                </a:custGeom>
                <a:solidFill>
                  <a:srgbClr val="225BCC"/>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sp>
              <p:nvSpPr>
                <p:cNvPr id="396" name="任意多边形 395"/>
                <p:cNvSpPr>
                  <a:spLocks noChangeArrowheads="1"/>
                </p:cNvSpPr>
                <p:nvPr/>
              </p:nvSpPr>
              <p:spPr bwMode="auto">
                <a:xfrm>
                  <a:off x="311801" y="202633"/>
                  <a:ext cx="513379" cy="691743"/>
                </a:xfrm>
                <a:custGeom>
                  <a:avLst/>
                  <a:gdLst>
                    <a:gd name="T0" fmla="*/ 257097 w 624116"/>
                    <a:gd name="T1" fmla="*/ 0 h 838706"/>
                    <a:gd name="T2" fmla="*/ 384424 w 624116"/>
                    <a:gd name="T3" fmla="*/ 127327 h 838706"/>
                    <a:gd name="T4" fmla="*/ 306659 w 624116"/>
                    <a:gd name="T5" fmla="*/ 244648 h 838706"/>
                    <a:gd name="T6" fmla="*/ 276624 w 624116"/>
                    <a:gd name="T7" fmla="*/ 250712 h 838706"/>
                    <a:gd name="T8" fmla="*/ 308910 w 624116"/>
                    <a:gd name="T9" fmla="*/ 254575 h 838706"/>
                    <a:gd name="T10" fmla="*/ 514192 w 624116"/>
                    <a:gd name="T11" fmla="*/ 553514 h 838706"/>
                    <a:gd name="T12" fmla="*/ 510248 w 624116"/>
                    <a:gd name="T13" fmla="*/ 599951 h 838706"/>
                    <a:gd name="T14" fmla="*/ 508648 w 624116"/>
                    <a:gd name="T15" fmla="*/ 601614 h 838706"/>
                    <a:gd name="T16" fmla="*/ 257095 w 624116"/>
                    <a:gd name="T17" fmla="*/ 690987 h 838706"/>
                    <a:gd name="T18" fmla="*/ 5543 w 624116"/>
                    <a:gd name="T19" fmla="*/ 601614 h 838706"/>
                    <a:gd name="T20" fmla="*/ 3945 w 624116"/>
                    <a:gd name="T21" fmla="*/ 599952 h 838706"/>
                    <a:gd name="T22" fmla="*/ 0 w 624116"/>
                    <a:gd name="T23" fmla="*/ 553514 h 838706"/>
                    <a:gd name="T24" fmla="*/ 205283 w 624116"/>
                    <a:gd name="T25" fmla="*/ 254575 h 838706"/>
                    <a:gd name="T26" fmla="*/ 237569 w 624116"/>
                    <a:gd name="T27" fmla="*/ 250712 h 838706"/>
                    <a:gd name="T28" fmla="*/ 207535 w 624116"/>
                    <a:gd name="T29" fmla="*/ 244648 h 838706"/>
                    <a:gd name="T30" fmla="*/ 129770 w 624116"/>
                    <a:gd name="T31" fmla="*/ 127327 h 838706"/>
                    <a:gd name="T32" fmla="*/ 257097 w 624116"/>
                    <a:gd name="T33" fmla="*/ 0 h 838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4116"/>
                    <a:gd name="T52" fmla="*/ 0 h 838706"/>
                    <a:gd name="T53" fmla="*/ 624116 w 624116"/>
                    <a:gd name="T54" fmla="*/ 838706 h 838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4116" h="838706">
                      <a:moveTo>
                        <a:pt x="312059" y="0"/>
                      </a:moveTo>
                      <a:cubicBezTo>
                        <a:pt x="397413" y="0"/>
                        <a:pt x="466606" y="69193"/>
                        <a:pt x="466606" y="154547"/>
                      </a:cubicBezTo>
                      <a:cubicBezTo>
                        <a:pt x="466606" y="218562"/>
                        <a:pt x="427685" y="273487"/>
                        <a:pt x="372216" y="296949"/>
                      </a:cubicBezTo>
                      <a:lnTo>
                        <a:pt x="335761" y="304309"/>
                      </a:lnTo>
                      <a:lnTo>
                        <a:pt x="374949" y="308998"/>
                      </a:lnTo>
                      <a:cubicBezTo>
                        <a:pt x="517148" y="343533"/>
                        <a:pt x="624116" y="492862"/>
                        <a:pt x="624116" y="671844"/>
                      </a:cubicBezTo>
                      <a:lnTo>
                        <a:pt x="619329" y="728208"/>
                      </a:lnTo>
                      <a:lnTo>
                        <a:pt x="617387" y="730227"/>
                      </a:lnTo>
                      <a:cubicBezTo>
                        <a:pt x="539246" y="797251"/>
                        <a:pt x="431296" y="838706"/>
                        <a:pt x="312057" y="838706"/>
                      </a:cubicBezTo>
                      <a:cubicBezTo>
                        <a:pt x="192819" y="838706"/>
                        <a:pt x="84868" y="797251"/>
                        <a:pt x="6728" y="730227"/>
                      </a:cubicBezTo>
                      <a:lnTo>
                        <a:pt x="4788" y="728210"/>
                      </a:lnTo>
                      <a:lnTo>
                        <a:pt x="0" y="671844"/>
                      </a:lnTo>
                      <a:cubicBezTo>
                        <a:pt x="0" y="492862"/>
                        <a:pt x="106968" y="343533"/>
                        <a:pt x="249168" y="308998"/>
                      </a:cubicBezTo>
                      <a:lnTo>
                        <a:pt x="288357" y="304309"/>
                      </a:lnTo>
                      <a:lnTo>
                        <a:pt x="251902" y="296949"/>
                      </a:lnTo>
                      <a:cubicBezTo>
                        <a:pt x="196433" y="273487"/>
                        <a:pt x="157512" y="218562"/>
                        <a:pt x="157512" y="154547"/>
                      </a:cubicBezTo>
                      <a:cubicBezTo>
                        <a:pt x="157512" y="69193"/>
                        <a:pt x="226705" y="0"/>
                        <a:pt x="312059" y="0"/>
                      </a:cubicBezTo>
                      <a:close/>
                    </a:path>
                  </a:pathLst>
                </a:custGeom>
                <a:solidFill>
                  <a:schemeClr val="bg1">
                    <a:lumMod val="6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grpSp>
        </p:grpSp>
      </p:grpSp>
      <p:grpSp>
        <p:nvGrpSpPr>
          <p:cNvPr id="59409" name="组合 243"/>
          <p:cNvGrpSpPr/>
          <p:nvPr/>
        </p:nvGrpSpPr>
        <p:grpSpPr bwMode="auto">
          <a:xfrm>
            <a:off x="4173177" y="2558097"/>
            <a:ext cx="373264" cy="419142"/>
            <a:chOff x="4240291" y="2635721"/>
            <a:chExt cx="373301" cy="419465"/>
          </a:xfrm>
        </p:grpSpPr>
        <p:sp>
          <p:nvSpPr>
            <p:cNvPr id="59530" name="矩形 381"/>
            <p:cNvSpPr>
              <a:spLocks noChangeArrowheads="1"/>
            </p:cNvSpPr>
            <p:nvPr/>
          </p:nvSpPr>
          <p:spPr bwMode="auto">
            <a:xfrm>
              <a:off x="4248031" y="2873436"/>
              <a:ext cx="311181" cy="1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15" b="1">
                  <a:solidFill>
                    <a:srgbClr val="7F7F7F"/>
                  </a:solidFill>
                  <a:ea typeface="微软雅黑" panose="020B0503020204020204" pitchFamily="34" charset="-122"/>
                </a:rPr>
                <a:t>租赁</a:t>
              </a:r>
              <a:endParaRPr lang="zh-CN" altLang="en-US" sz="1015" b="1">
                <a:solidFill>
                  <a:srgbClr val="7F7F7F"/>
                </a:solidFill>
                <a:ea typeface="微软雅黑" panose="020B0503020204020204" pitchFamily="34" charset="-122"/>
              </a:endParaRPr>
            </a:p>
          </p:txBody>
        </p:sp>
        <p:grpSp>
          <p:nvGrpSpPr>
            <p:cNvPr id="59531" name="组合 382"/>
            <p:cNvGrpSpPr/>
            <p:nvPr/>
          </p:nvGrpSpPr>
          <p:grpSpPr bwMode="auto">
            <a:xfrm>
              <a:off x="4240291" y="2635721"/>
              <a:ext cx="373301" cy="235148"/>
              <a:chOff x="643374" y="3921123"/>
              <a:chExt cx="627063" cy="470297"/>
            </a:xfrm>
          </p:grpSpPr>
          <p:grpSp>
            <p:nvGrpSpPr>
              <p:cNvPr id="59532" name="组合 86"/>
              <p:cNvGrpSpPr/>
              <p:nvPr/>
            </p:nvGrpSpPr>
            <p:grpSpPr bwMode="auto">
              <a:xfrm>
                <a:off x="643374" y="3921123"/>
                <a:ext cx="627063" cy="470297"/>
                <a:chOff x="0" y="0"/>
                <a:chExt cx="626639" cy="626639"/>
              </a:xfrm>
            </p:grpSpPr>
            <p:sp>
              <p:nvSpPr>
                <p:cNvPr id="388" name="椭圆 87"/>
                <p:cNvSpPr>
                  <a:spLocks noChangeArrowheads="1"/>
                </p:cNvSpPr>
                <p:nvPr/>
              </p:nvSpPr>
              <p:spPr bwMode="auto">
                <a:xfrm>
                  <a:off x="0" y="0"/>
                  <a:ext cx="626639" cy="627130"/>
                </a:xfrm>
                <a:prstGeom prst="ellipse">
                  <a:avLst/>
                </a:prstGeom>
                <a:solidFill>
                  <a:srgbClr val="F2F2F2"/>
                </a:solidFill>
                <a:ln w="38100" cap="flat" cmpd="sng">
                  <a:solidFill>
                    <a:srgbClr val="F2F2F2"/>
                  </a:solidFill>
                  <a:bevel/>
                </a:ln>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sp>
              <p:nvSpPr>
                <p:cNvPr id="389" name="椭圆 88"/>
                <p:cNvSpPr>
                  <a:spLocks noChangeArrowheads="1"/>
                </p:cNvSpPr>
                <p:nvPr/>
              </p:nvSpPr>
              <p:spPr bwMode="auto">
                <a:xfrm>
                  <a:off x="35979" y="36517"/>
                  <a:ext cx="554680" cy="554096"/>
                </a:xfrm>
                <a:prstGeom prst="ellipse">
                  <a:avLst/>
                </a:prstGeom>
                <a:solidFill>
                  <a:srgbClr val="33CAFF"/>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sp>
              <p:nvSpPr>
                <p:cNvPr id="390" name="椭圆 89"/>
                <p:cNvSpPr>
                  <a:spLocks noChangeArrowheads="1"/>
                </p:cNvSpPr>
                <p:nvPr/>
              </p:nvSpPr>
              <p:spPr bwMode="auto">
                <a:xfrm>
                  <a:off x="96944" y="96848"/>
                  <a:ext cx="432750" cy="433433"/>
                </a:xfrm>
                <a:prstGeom prst="ellipse">
                  <a:avLst/>
                </a:prstGeom>
                <a:gradFill rotWithShape="1">
                  <a:gsLst>
                    <a:gs pos="0">
                      <a:srgbClr val="CACACA"/>
                    </a:gs>
                    <a:gs pos="100000">
                      <a:srgbClr val="F2F2F2"/>
                    </a:gs>
                  </a:gsLst>
                  <a:lin ang="13500000" scaled="1"/>
                </a:gradFill>
                <a:ln w="19050" cap="flat" cmpd="sng">
                  <a:solidFill>
                    <a:srgbClr val="F2F2F2"/>
                  </a:solidFill>
                  <a:bevel/>
                </a:ln>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grpSp>
          <p:grpSp>
            <p:nvGrpSpPr>
              <p:cNvPr id="59533" name="组合 79"/>
              <p:cNvGrpSpPr/>
              <p:nvPr/>
            </p:nvGrpSpPr>
            <p:grpSpPr bwMode="auto">
              <a:xfrm>
                <a:off x="790490" y="3921555"/>
                <a:ext cx="328357" cy="318566"/>
                <a:chOff x="0" y="0"/>
                <a:chExt cx="826250" cy="893902"/>
              </a:xfrm>
            </p:grpSpPr>
            <p:sp>
              <p:nvSpPr>
                <p:cNvPr id="386" name="任意多边形 385"/>
                <p:cNvSpPr>
                  <a:spLocks noChangeArrowheads="1"/>
                </p:cNvSpPr>
                <p:nvPr/>
              </p:nvSpPr>
              <p:spPr bwMode="auto">
                <a:xfrm>
                  <a:off x="-254" y="-1213"/>
                  <a:ext cx="624108" cy="839228"/>
                </a:xfrm>
                <a:custGeom>
                  <a:avLst/>
                  <a:gdLst>
                    <a:gd name="T0" fmla="*/ 312059 w 624116"/>
                    <a:gd name="T1" fmla="*/ 0 h 838706"/>
                    <a:gd name="T2" fmla="*/ 466606 w 624116"/>
                    <a:gd name="T3" fmla="*/ 154547 h 838706"/>
                    <a:gd name="T4" fmla="*/ 372216 w 624116"/>
                    <a:gd name="T5" fmla="*/ 296949 h 838706"/>
                    <a:gd name="T6" fmla="*/ 335761 w 624116"/>
                    <a:gd name="T7" fmla="*/ 304309 h 838706"/>
                    <a:gd name="T8" fmla="*/ 374949 w 624116"/>
                    <a:gd name="T9" fmla="*/ 308998 h 838706"/>
                    <a:gd name="T10" fmla="*/ 624116 w 624116"/>
                    <a:gd name="T11" fmla="*/ 671844 h 838706"/>
                    <a:gd name="T12" fmla="*/ 619329 w 624116"/>
                    <a:gd name="T13" fmla="*/ 728208 h 838706"/>
                    <a:gd name="T14" fmla="*/ 617387 w 624116"/>
                    <a:gd name="T15" fmla="*/ 730227 h 838706"/>
                    <a:gd name="T16" fmla="*/ 312057 w 624116"/>
                    <a:gd name="T17" fmla="*/ 838706 h 838706"/>
                    <a:gd name="T18" fmla="*/ 6728 w 624116"/>
                    <a:gd name="T19" fmla="*/ 730227 h 838706"/>
                    <a:gd name="T20" fmla="*/ 4788 w 624116"/>
                    <a:gd name="T21" fmla="*/ 728210 h 838706"/>
                    <a:gd name="T22" fmla="*/ 0 w 624116"/>
                    <a:gd name="T23" fmla="*/ 671844 h 838706"/>
                    <a:gd name="T24" fmla="*/ 249168 w 624116"/>
                    <a:gd name="T25" fmla="*/ 308998 h 838706"/>
                    <a:gd name="T26" fmla="*/ 288357 w 624116"/>
                    <a:gd name="T27" fmla="*/ 304309 h 838706"/>
                    <a:gd name="T28" fmla="*/ 251902 w 624116"/>
                    <a:gd name="T29" fmla="*/ 296949 h 838706"/>
                    <a:gd name="T30" fmla="*/ 157512 w 624116"/>
                    <a:gd name="T31" fmla="*/ 154547 h 838706"/>
                    <a:gd name="T32" fmla="*/ 312059 w 624116"/>
                    <a:gd name="T33" fmla="*/ 0 h 838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4116"/>
                    <a:gd name="T52" fmla="*/ 0 h 838706"/>
                    <a:gd name="T53" fmla="*/ 624116 w 624116"/>
                    <a:gd name="T54" fmla="*/ 838706 h 838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4116" h="838706">
                      <a:moveTo>
                        <a:pt x="312059" y="0"/>
                      </a:moveTo>
                      <a:cubicBezTo>
                        <a:pt x="397413" y="0"/>
                        <a:pt x="466606" y="69193"/>
                        <a:pt x="466606" y="154547"/>
                      </a:cubicBezTo>
                      <a:cubicBezTo>
                        <a:pt x="466606" y="218562"/>
                        <a:pt x="427685" y="273487"/>
                        <a:pt x="372216" y="296949"/>
                      </a:cubicBezTo>
                      <a:lnTo>
                        <a:pt x="335761" y="304309"/>
                      </a:lnTo>
                      <a:lnTo>
                        <a:pt x="374949" y="308998"/>
                      </a:lnTo>
                      <a:cubicBezTo>
                        <a:pt x="517148" y="343533"/>
                        <a:pt x="624116" y="492862"/>
                        <a:pt x="624116" y="671844"/>
                      </a:cubicBezTo>
                      <a:lnTo>
                        <a:pt x="619329" y="728208"/>
                      </a:lnTo>
                      <a:lnTo>
                        <a:pt x="617387" y="730227"/>
                      </a:lnTo>
                      <a:cubicBezTo>
                        <a:pt x="539246" y="797251"/>
                        <a:pt x="431296" y="838706"/>
                        <a:pt x="312057" y="838706"/>
                      </a:cubicBezTo>
                      <a:cubicBezTo>
                        <a:pt x="192819" y="838706"/>
                        <a:pt x="84868" y="797251"/>
                        <a:pt x="6728" y="730227"/>
                      </a:cubicBezTo>
                      <a:lnTo>
                        <a:pt x="4788" y="728210"/>
                      </a:lnTo>
                      <a:lnTo>
                        <a:pt x="0" y="671844"/>
                      </a:lnTo>
                      <a:cubicBezTo>
                        <a:pt x="0" y="492862"/>
                        <a:pt x="106968" y="343533"/>
                        <a:pt x="249168" y="308998"/>
                      </a:cubicBezTo>
                      <a:lnTo>
                        <a:pt x="288357" y="304309"/>
                      </a:lnTo>
                      <a:lnTo>
                        <a:pt x="251902" y="296949"/>
                      </a:lnTo>
                      <a:cubicBezTo>
                        <a:pt x="196433" y="273487"/>
                        <a:pt x="157512" y="218562"/>
                        <a:pt x="157512" y="154547"/>
                      </a:cubicBezTo>
                      <a:cubicBezTo>
                        <a:pt x="157512" y="69193"/>
                        <a:pt x="226705" y="0"/>
                        <a:pt x="312059" y="0"/>
                      </a:cubicBezTo>
                      <a:close/>
                    </a:path>
                  </a:pathLst>
                </a:custGeom>
                <a:solidFill>
                  <a:srgbClr val="225BCC"/>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sp>
              <p:nvSpPr>
                <p:cNvPr id="387" name="任意多边形 386"/>
                <p:cNvSpPr>
                  <a:spLocks noChangeArrowheads="1"/>
                </p:cNvSpPr>
                <p:nvPr/>
              </p:nvSpPr>
              <p:spPr bwMode="auto">
                <a:xfrm>
                  <a:off x="311801" y="202743"/>
                  <a:ext cx="513379" cy="692111"/>
                </a:xfrm>
                <a:custGeom>
                  <a:avLst/>
                  <a:gdLst>
                    <a:gd name="T0" fmla="*/ 257097 w 624116"/>
                    <a:gd name="T1" fmla="*/ 0 h 838706"/>
                    <a:gd name="T2" fmla="*/ 384424 w 624116"/>
                    <a:gd name="T3" fmla="*/ 127327 h 838706"/>
                    <a:gd name="T4" fmla="*/ 306659 w 624116"/>
                    <a:gd name="T5" fmla="*/ 244648 h 838706"/>
                    <a:gd name="T6" fmla="*/ 276624 w 624116"/>
                    <a:gd name="T7" fmla="*/ 250712 h 838706"/>
                    <a:gd name="T8" fmla="*/ 308910 w 624116"/>
                    <a:gd name="T9" fmla="*/ 254575 h 838706"/>
                    <a:gd name="T10" fmla="*/ 514192 w 624116"/>
                    <a:gd name="T11" fmla="*/ 553514 h 838706"/>
                    <a:gd name="T12" fmla="*/ 510248 w 624116"/>
                    <a:gd name="T13" fmla="*/ 599951 h 838706"/>
                    <a:gd name="T14" fmla="*/ 508648 w 624116"/>
                    <a:gd name="T15" fmla="*/ 601614 h 838706"/>
                    <a:gd name="T16" fmla="*/ 257095 w 624116"/>
                    <a:gd name="T17" fmla="*/ 690987 h 838706"/>
                    <a:gd name="T18" fmla="*/ 5543 w 624116"/>
                    <a:gd name="T19" fmla="*/ 601614 h 838706"/>
                    <a:gd name="T20" fmla="*/ 3945 w 624116"/>
                    <a:gd name="T21" fmla="*/ 599952 h 838706"/>
                    <a:gd name="T22" fmla="*/ 0 w 624116"/>
                    <a:gd name="T23" fmla="*/ 553514 h 838706"/>
                    <a:gd name="T24" fmla="*/ 205283 w 624116"/>
                    <a:gd name="T25" fmla="*/ 254575 h 838706"/>
                    <a:gd name="T26" fmla="*/ 237569 w 624116"/>
                    <a:gd name="T27" fmla="*/ 250712 h 838706"/>
                    <a:gd name="T28" fmla="*/ 207535 w 624116"/>
                    <a:gd name="T29" fmla="*/ 244648 h 838706"/>
                    <a:gd name="T30" fmla="*/ 129770 w 624116"/>
                    <a:gd name="T31" fmla="*/ 127327 h 838706"/>
                    <a:gd name="T32" fmla="*/ 257097 w 624116"/>
                    <a:gd name="T33" fmla="*/ 0 h 838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4116"/>
                    <a:gd name="T52" fmla="*/ 0 h 838706"/>
                    <a:gd name="T53" fmla="*/ 624116 w 624116"/>
                    <a:gd name="T54" fmla="*/ 838706 h 838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4116" h="838706">
                      <a:moveTo>
                        <a:pt x="312059" y="0"/>
                      </a:moveTo>
                      <a:cubicBezTo>
                        <a:pt x="397413" y="0"/>
                        <a:pt x="466606" y="69193"/>
                        <a:pt x="466606" y="154547"/>
                      </a:cubicBezTo>
                      <a:cubicBezTo>
                        <a:pt x="466606" y="218562"/>
                        <a:pt x="427685" y="273487"/>
                        <a:pt x="372216" y="296949"/>
                      </a:cubicBezTo>
                      <a:lnTo>
                        <a:pt x="335761" y="304309"/>
                      </a:lnTo>
                      <a:lnTo>
                        <a:pt x="374949" y="308998"/>
                      </a:lnTo>
                      <a:cubicBezTo>
                        <a:pt x="517148" y="343533"/>
                        <a:pt x="624116" y="492862"/>
                        <a:pt x="624116" y="671844"/>
                      </a:cubicBezTo>
                      <a:lnTo>
                        <a:pt x="619329" y="728208"/>
                      </a:lnTo>
                      <a:lnTo>
                        <a:pt x="617387" y="730227"/>
                      </a:lnTo>
                      <a:cubicBezTo>
                        <a:pt x="539246" y="797251"/>
                        <a:pt x="431296" y="838706"/>
                        <a:pt x="312057" y="838706"/>
                      </a:cubicBezTo>
                      <a:cubicBezTo>
                        <a:pt x="192819" y="838706"/>
                        <a:pt x="84868" y="797251"/>
                        <a:pt x="6728" y="730227"/>
                      </a:cubicBezTo>
                      <a:lnTo>
                        <a:pt x="4788" y="728210"/>
                      </a:lnTo>
                      <a:lnTo>
                        <a:pt x="0" y="671844"/>
                      </a:lnTo>
                      <a:cubicBezTo>
                        <a:pt x="0" y="492862"/>
                        <a:pt x="106968" y="343533"/>
                        <a:pt x="249168" y="308998"/>
                      </a:cubicBezTo>
                      <a:lnTo>
                        <a:pt x="288357" y="304309"/>
                      </a:lnTo>
                      <a:lnTo>
                        <a:pt x="251902" y="296949"/>
                      </a:lnTo>
                      <a:cubicBezTo>
                        <a:pt x="196433" y="273487"/>
                        <a:pt x="157512" y="218562"/>
                        <a:pt x="157512" y="154547"/>
                      </a:cubicBezTo>
                      <a:cubicBezTo>
                        <a:pt x="157512" y="69193"/>
                        <a:pt x="226705" y="0"/>
                        <a:pt x="312059" y="0"/>
                      </a:cubicBezTo>
                      <a:close/>
                    </a:path>
                  </a:pathLst>
                </a:custGeom>
                <a:solidFill>
                  <a:schemeClr val="bg1">
                    <a:lumMod val="6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grpSp>
        </p:grpSp>
      </p:grpSp>
      <p:cxnSp>
        <p:nvCxnSpPr>
          <p:cNvPr id="245" name="直接连接符 244"/>
          <p:cNvCxnSpPr/>
          <p:nvPr/>
        </p:nvCxnSpPr>
        <p:spPr>
          <a:xfrm>
            <a:off x="4009698" y="1575823"/>
            <a:ext cx="4750359" cy="0"/>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46" name="直接连接符 245"/>
          <p:cNvCxnSpPr/>
          <p:nvPr/>
        </p:nvCxnSpPr>
        <p:spPr>
          <a:xfrm>
            <a:off x="4025304" y="2316398"/>
            <a:ext cx="1899928" cy="0"/>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sp>
        <p:nvSpPr>
          <p:cNvPr id="247" name="矩形 246"/>
          <p:cNvSpPr/>
          <p:nvPr/>
        </p:nvSpPr>
        <p:spPr>
          <a:xfrm>
            <a:off x="4966140" y="1665716"/>
            <a:ext cx="966470" cy="163830"/>
          </a:xfrm>
          <a:prstGeom prst="rect">
            <a:avLst/>
          </a:prstGeom>
        </p:spPr>
        <p:txBody>
          <a:bodyPr wrap="none" lIns="26142" tIns="13071" rIns="26142" bIns="13071">
            <a:spAutoFit/>
          </a:bodyPr>
          <a:lstStyle/>
          <a:p>
            <a:pPr marL="457200" indent="-457200">
              <a:buFont typeface="Wingdings" panose="05000000000000000000" pitchFamily="2" charset="2"/>
              <a:buChar char="ü"/>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房源看板</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413" name="矩形 247"/>
          <p:cNvSpPr>
            <a:spLocks noChangeArrowheads="1"/>
          </p:cNvSpPr>
          <p:nvPr/>
        </p:nvSpPr>
        <p:spPr bwMode="auto">
          <a:xfrm>
            <a:off x="4976261" y="1868124"/>
            <a:ext cx="966470" cy="16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看房申请</a:t>
            </a:r>
            <a:endParaRPr lang="zh-CN" altLang="en-US" sz="900">
              <a:solidFill>
                <a:srgbClr val="7F7F7F"/>
              </a:solidFill>
              <a:ea typeface="微软雅黑" panose="020B0503020204020204" pitchFamily="34" charset="-122"/>
            </a:endParaRPr>
          </a:p>
        </p:txBody>
      </p:sp>
      <p:sp>
        <p:nvSpPr>
          <p:cNvPr id="59414" name="矩形 248"/>
          <p:cNvSpPr>
            <a:spLocks noChangeArrowheads="1"/>
          </p:cNvSpPr>
          <p:nvPr/>
        </p:nvSpPr>
        <p:spPr bwMode="auto">
          <a:xfrm>
            <a:off x="4963759" y="2086011"/>
            <a:ext cx="966470" cy="16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合同审批</a:t>
            </a:r>
            <a:endParaRPr lang="zh-CN" altLang="en-US" sz="900">
              <a:solidFill>
                <a:srgbClr val="7F7F7F"/>
              </a:solidFill>
              <a:ea typeface="微软雅黑" panose="020B0503020204020204" pitchFamily="34" charset="-122"/>
            </a:endParaRPr>
          </a:p>
        </p:txBody>
      </p:sp>
      <p:sp>
        <p:nvSpPr>
          <p:cNvPr id="59415" name="矩形 249"/>
          <p:cNvSpPr>
            <a:spLocks noChangeArrowheads="1"/>
          </p:cNvSpPr>
          <p:nvPr/>
        </p:nvSpPr>
        <p:spPr bwMode="auto">
          <a:xfrm>
            <a:off x="4983404" y="2424151"/>
            <a:ext cx="966470" cy="16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租户管理</a:t>
            </a:r>
            <a:endParaRPr lang="zh-CN" altLang="en-US" sz="900">
              <a:solidFill>
                <a:srgbClr val="7F7F7F"/>
              </a:solidFill>
              <a:ea typeface="微软雅黑" panose="020B0503020204020204" pitchFamily="34" charset="-122"/>
            </a:endParaRPr>
          </a:p>
        </p:txBody>
      </p:sp>
      <p:sp>
        <p:nvSpPr>
          <p:cNvPr id="251" name="矩形 250"/>
          <p:cNvSpPr/>
          <p:nvPr/>
        </p:nvSpPr>
        <p:spPr>
          <a:xfrm>
            <a:off x="4966140" y="2692639"/>
            <a:ext cx="966470" cy="163830"/>
          </a:xfrm>
          <a:prstGeom prst="rect">
            <a:avLst/>
          </a:prstGeom>
        </p:spPr>
        <p:txBody>
          <a:bodyPr wrap="none" lIns="26142" tIns="13071" rIns="26142" bIns="13071">
            <a:spAutoFit/>
          </a:bodyPr>
          <a:lstStyle/>
          <a:p>
            <a:pPr marL="457200" indent="-457200">
              <a:buFont typeface="Wingdings" panose="05000000000000000000" pitchFamily="2" charset="2"/>
              <a:buChar char="ü"/>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合同管理</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2" name="矩形 251"/>
          <p:cNvSpPr/>
          <p:nvPr/>
        </p:nvSpPr>
        <p:spPr>
          <a:xfrm>
            <a:off x="4956020" y="2909930"/>
            <a:ext cx="966470" cy="163830"/>
          </a:xfrm>
          <a:prstGeom prst="rect">
            <a:avLst/>
          </a:prstGeom>
        </p:spPr>
        <p:txBody>
          <a:bodyPr wrap="none" lIns="26142" tIns="13071" rIns="26142" bIns="13071">
            <a:spAutoFit/>
          </a:bodyPr>
          <a:lstStyle/>
          <a:p>
            <a:pPr marL="457200" indent="-457200">
              <a:buFont typeface="Wingdings" panose="05000000000000000000" pitchFamily="2" charset="2"/>
              <a:buChar char="ü"/>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租金管理</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418" name="矩形 252"/>
          <p:cNvSpPr>
            <a:spLocks noChangeArrowheads="1"/>
          </p:cNvSpPr>
          <p:nvPr/>
        </p:nvSpPr>
        <p:spPr bwMode="auto">
          <a:xfrm>
            <a:off x="4983404" y="3245689"/>
            <a:ext cx="966470" cy="16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续租提醒</a:t>
            </a:r>
            <a:endParaRPr lang="zh-CN" altLang="en-US" sz="900">
              <a:solidFill>
                <a:srgbClr val="7F7F7F"/>
              </a:solidFill>
              <a:ea typeface="微软雅黑" panose="020B0503020204020204" pitchFamily="34" charset="-122"/>
            </a:endParaRPr>
          </a:p>
        </p:txBody>
      </p:sp>
      <p:sp>
        <p:nvSpPr>
          <p:cNvPr id="59419" name="矩形 253"/>
          <p:cNvSpPr>
            <a:spLocks noChangeArrowheads="1"/>
          </p:cNvSpPr>
          <p:nvPr/>
        </p:nvSpPr>
        <p:spPr bwMode="auto">
          <a:xfrm>
            <a:off x="4963759" y="3457623"/>
            <a:ext cx="966470" cy="16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费用调整</a:t>
            </a:r>
            <a:endParaRPr lang="zh-CN" altLang="en-US" sz="900">
              <a:solidFill>
                <a:srgbClr val="7F7F7F"/>
              </a:solidFill>
              <a:ea typeface="微软雅黑" panose="020B0503020204020204" pitchFamily="34" charset="-122"/>
            </a:endParaRPr>
          </a:p>
        </p:txBody>
      </p:sp>
      <p:sp>
        <p:nvSpPr>
          <p:cNvPr id="59420" name="矩形 254"/>
          <p:cNvSpPr>
            <a:spLocks noChangeArrowheads="1"/>
          </p:cNvSpPr>
          <p:nvPr/>
        </p:nvSpPr>
        <p:spPr bwMode="auto">
          <a:xfrm>
            <a:off x="4983404" y="3673723"/>
            <a:ext cx="966470" cy="16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续租合同</a:t>
            </a:r>
            <a:endParaRPr lang="zh-CN" altLang="en-US" sz="900">
              <a:solidFill>
                <a:srgbClr val="7F7F7F"/>
              </a:solidFill>
              <a:ea typeface="微软雅黑" panose="020B0503020204020204" pitchFamily="34" charset="-122"/>
            </a:endParaRPr>
          </a:p>
        </p:txBody>
      </p:sp>
      <p:cxnSp>
        <p:nvCxnSpPr>
          <p:cNvPr id="256" name="直接连接符 255"/>
          <p:cNvCxnSpPr/>
          <p:nvPr/>
        </p:nvCxnSpPr>
        <p:spPr>
          <a:xfrm>
            <a:off x="5895431" y="1609093"/>
            <a:ext cx="0" cy="3111272"/>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57" name="直接连接符 256"/>
          <p:cNvCxnSpPr/>
          <p:nvPr/>
        </p:nvCxnSpPr>
        <p:spPr>
          <a:xfrm>
            <a:off x="7020581" y="1609092"/>
            <a:ext cx="0" cy="3111273"/>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58" name="直接连接符 257"/>
          <p:cNvCxnSpPr/>
          <p:nvPr/>
        </p:nvCxnSpPr>
        <p:spPr>
          <a:xfrm flipH="1">
            <a:off x="8753984" y="1609162"/>
            <a:ext cx="6073" cy="3111203"/>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59" name="直接连接符 258"/>
          <p:cNvCxnSpPr/>
          <p:nvPr/>
        </p:nvCxnSpPr>
        <p:spPr>
          <a:xfrm>
            <a:off x="3979699" y="1609162"/>
            <a:ext cx="0" cy="3114486"/>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60" name="直接连接符 259"/>
          <p:cNvCxnSpPr/>
          <p:nvPr/>
        </p:nvCxnSpPr>
        <p:spPr>
          <a:xfrm>
            <a:off x="4779806" y="1605810"/>
            <a:ext cx="0" cy="3114555"/>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grpSp>
        <p:nvGrpSpPr>
          <p:cNvPr id="59426" name="组合 260"/>
          <p:cNvGrpSpPr/>
          <p:nvPr/>
        </p:nvGrpSpPr>
        <p:grpSpPr bwMode="auto">
          <a:xfrm>
            <a:off x="6026996" y="1899676"/>
            <a:ext cx="836338" cy="244676"/>
            <a:chOff x="6325732" y="1995852"/>
            <a:chExt cx="836644" cy="244348"/>
          </a:xfrm>
        </p:grpSpPr>
        <p:grpSp>
          <p:nvGrpSpPr>
            <p:cNvPr id="59526" name="组合 80"/>
            <p:cNvGrpSpPr/>
            <p:nvPr/>
          </p:nvGrpSpPr>
          <p:grpSpPr bwMode="auto">
            <a:xfrm>
              <a:off x="6325732" y="1995852"/>
              <a:ext cx="261617" cy="244348"/>
              <a:chOff x="0" y="0"/>
              <a:chExt cx="1388581" cy="1388581"/>
            </a:xfrm>
          </p:grpSpPr>
          <p:sp>
            <p:nvSpPr>
              <p:cNvPr id="380" name="椭圆 81"/>
              <p:cNvSpPr>
                <a:spLocks noChangeArrowheads="1"/>
              </p:cNvSpPr>
              <p:nvPr/>
            </p:nvSpPr>
            <p:spPr bwMode="auto">
              <a:xfrm>
                <a:off x="0" y="0"/>
                <a:ext cx="1387643" cy="1388581"/>
              </a:xfrm>
              <a:prstGeom prst="ellipse">
                <a:avLst/>
              </a:prstGeom>
              <a:solidFill>
                <a:srgbClr val="4787AF"/>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sp>
            <p:nvSpPr>
              <p:cNvPr id="381" name="任意多边形 82"/>
              <p:cNvSpPr>
                <a:spLocks noChangeArrowheads="1"/>
              </p:cNvSpPr>
              <p:nvPr/>
            </p:nvSpPr>
            <p:spPr bwMode="auto">
              <a:xfrm>
                <a:off x="306610" y="256769"/>
                <a:ext cx="815516" cy="800715"/>
              </a:xfrm>
              <a:custGeom>
                <a:avLst/>
                <a:gdLst>
                  <a:gd name="T0" fmla="*/ 408333 w 816666"/>
                  <a:gd name="T1" fmla="*/ 0 h 800988"/>
                  <a:gd name="T2" fmla="*/ 816666 w 816666"/>
                  <a:gd name="T3" fmla="*/ 463996 h 800988"/>
                  <a:gd name="T4" fmla="*/ 612500 w 816666"/>
                  <a:gd name="T5" fmla="*/ 463996 h 800988"/>
                  <a:gd name="T6" fmla="*/ 612500 w 816666"/>
                  <a:gd name="T7" fmla="*/ 800988 h 800988"/>
                  <a:gd name="T8" fmla="*/ 490407 w 816666"/>
                  <a:gd name="T9" fmla="*/ 800988 h 800988"/>
                  <a:gd name="T10" fmla="*/ 490407 w 816666"/>
                  <a:gd name="T11" fmla="*/ 593765 h 800988"/>
                  <a:gd name="T12" fmla="*/ 326258 w 816666"/>
                  <a:gd name="T13" fmla="*/ 593765 h 800988"/>
                  <a:gd name="T14" fmla="*/ 326258 w 816666"/>
                  <a:gd name="T15" fmla="*/ 800988 h 800988"/>
                  <a:gd name="T16" fmla="*/ 204167 w 816666"/>
                  <a:gd name="T17" fmla="*/ 800988 h 800988"/>
                  <a:gd name="T18" fmla="*/ 204167 w 816666"/>
                  <a:gd name="T19" fmla="*/ 463996 h 800988"/>
                  <a:gd name="T20" fmla="*/ 0 w 816666"/>
                  <a:gd name="T21" fmla="*/ 463996 h 8009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6666"/>
                  <a:gd name="T34" fmla="*/ 0 h 800988"/>
                  <a:gd name="T35" fmla="*/ 816666 w 816666"/>
                  <a:gd name="T36" fmla="*/ 800988 h 8009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6666" h="800988">
                    <a:moveTo>
                      <a:pt x="408333" y="0"/>
                    </a:moveTo>
                    <a:lnTo>
                      <a:pt x="816666" y="463996"/>
                    </a:lnTo>
                    <a:lnTo>
                      <a:pt x="612500" y="463996"/>
                    </a:lnTo>
                    <a:lnTo>
                      <a:pt x="612500" y="800988"/>
                    </a:lnTo>
                    <a:lnTo>
                      <a:pt x="490407" y="800988"/>
                    </a:lnTo>
                    <a:lnTo>
                      <a:pt x="490407" y="593765"/>
                    </a:lnTo>
                    <a:lnTo>
                      <a:pt x="326258" y="593765"/>
                    </a:lnTo>
                    <a:lnTo>
                      <a:pt x="326258" y="800988"/>
                    </a:lnTo>
                    <a:lnTo>
                      <a:pt x="204167" y="800988"/>
                    </a:lnTo>
                    <a:lnTo>
                      <a:pt x="204167" y="463996"/>
                    </a:lnTo>
                    <a:lnTo>
                      <a:pt x="0" y="463996"/>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grpSp>
        <p:sp>
          <p:nvSpPr>
            <p:cNvPr id="59527" name="矩形 378"/>
            <p:cNvSpPr>
              <a:spLocks noChangeArrowheads="1"/>
            </p:cNvSpPr>
            <p:nvPr/>
          </p:nvSpPr>
          <p:spPr bwMode="auto">
            <a:xfrm>
              <a:off x="6591937" y="1995852"/>
              <a:ext cx="570439" cy="18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15">
                  <a:solidFill>
                    <a:srgbClr val="7F7F7F"/>
                  </a:solidFill>
                  <a:ea typeface="微软雅黑" panose="020B0503020204020204" pitchFamily="34" charset="-122"/>
                </a:rPr>
                <a:t>缴费提醒</a:t>
              </a:r>
              <a:endParaRPr lang="zh-CN" altLang="en-US" sz="1015">
                <a:solidFill>
                  <a:srgbClr val="7F7F7F"/>
                </a:solidFill>
                <a:ea typeface="微软雅黑" panose="020B0503020204020204" pitchFamily="34" charset="-122"/>
              </a:endParaRPr>
            </a:p>
          </p:txBody>
        </p:sp>
      </p:grpSp>
      <p:grpSp>
        <p:nvGrpSpPr>
          <p:cNvPr id="59427" name="组合 261"/>
          <p:cNvGrpSpPr/>
          <p:nvPr/>
        </p:nvGrpSpPr>
        <p:grpSpPr bwMode="auto">
          <a:xfrm>
            <a:off x="6042474" y="2628940"/>
            <a:ext cx="826812" cy="238722"/>
            <a:chOff x="6330535" y="2422849"/>
            <a:chExt cx="827037" cy="239171"/>
          </a:xfrm>
        </p:grpSpPr>
        <p:grpSp>
          <p:nvGrpSpPr>
            <p:cNvPr id="59522" name="组合 80"/>
            <p:cNvGrpSpPr/>
            <p:nvPr/>
          </p:nvGrpSpPr>
          <p:grpSpPr bwMode="auto">
            <a:xfrm>
              <a:off x="6330535" y="2422849"/>
              <a:ext cx="261617" cy="239171"/>
              <a:chOff x="0" y="0"/>
              <a:chExt cx="1388581" cy="1388581"/>
            </a:xfrm>
          </p:grpSpPr>
          <p:sp>
            <p:nvSpPr>
              <p:cNvPr id="376" name="椭圆 81"/>
              <p:cNvSpPr>
                <a:spLocks noChangeArrowheads="1"/>
              </p:cNvSpPr>
              <p:nvPr/>
            </p:nvSpPr>
            <p:spPr bwMode="auto">
              <a:xfrm>
                <a:off x="0" y="0"/>
                <a:ext cx="1387514" cy="1388581"/>
              </a:xfrm>
              <a:prstGeom prst="ellipse">
                <a:avLst/>
              </a:prstGeom>
              <a:solidFill>
                <a:srgbClr val="225BCC"/>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sp>
            <p:nvSpPr>
              <p:cNvPr id="377" name="任意多边形 82"/>
              <p:cNvSpPr>
                <a:spLocks noChangeArrowheads="1"/>
              </p:cNvSpPr>
              <p:nvPr/>
            </p:nvSpPr>
            <p:spPr bwMode="auto">
              <a:xfrm>
                <a:off x="306581" y="256247"/>
                <a:ext cx="815440" cy="803369"/>
              </a:xfrm>
              <a:custGeom>
                <a:avLst/>
                <a:gdLst>
                  <a:gd name="T0" fmla="*/ 408333 w 816666"/>
                  <a:gd name="T1" fmla="*/ 0 h 800988"/>
                  <a:gd name="T2" fmla="*/ 816666 w 816666"/>
                  <a:gd name="T3" fmla="*/ 463996 h 800988"/>
                  <a:gd name="T4" fmla="*/ 612500 w 816666"/>
                  <a:gd name="T5" fmla="*/ 463996 h 800988"/>
                  <a:gd name="T6" fmla="*/ 612500 w 816666"/>
                  <a:gd name="T7" fmla="*/ 800988 h 800988"/>
                  <a:gd name="T8" fmla="*/ 490407 w 816666"/>
                  <a:gd name="T9" fmla="*/ 800988 h 800988"/>
                  <a:gd name="T10" fmla="*/ 490407 w 816666"/>
                  <a:gd name="T11" fmla="*/ 593765 h 800988"/>
                  <a:gd name="T12" fmla="*/ 326258 w 816666"/>
                  <a:gd name="T13" fmla="*/ 593765 h 800988"/>
                  <a:gd name="T14" fmla="*/ 326258 w 816666"/>
                  <a:gd name="T15" fmla="*/ 800988 h 800988"/>
                  <a:gd name="T16" fmla="*/ 204167 w 816666"/>
                  <a:gd name="T17" fmla="*/ 800988 h 800988"/>
                  <a:gd name="T18" fmla="*/ 204167 w 816666"/>
                  <a:gd name="T19" fmla="*/ 463996 h 800988"/>
                  <a:gd name="T20" fmla="*/ 0 w 816666"/>
                  <a:gd name="T21" fmla="*/ 463996 h 8009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6666"/>
                  <a:gd name="T34" fmla="*/ 0 h 800988"/>
                  <a:gd name="T35" fmla="*/ 816666 w 816666"/>
                  <a:gd name="T36" fmla="*/ 800988 h 8009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6666" h="800988">
                    <a:moveTo>
                      <a:pt x="408333" y="0"/>
                    </a:moveTo>
                    <a:lnTo>
                      <a:pt x="816666" y="463996"/>
                    </a:lnTo>
                    <a:lnTo>
                      <a:pt x="612500" y="463996"/>
                    </a:lnTo>
                    <a:lnTo>
                      <a:pt x="612500" y="800988"/>
                    </a:lnTo>
                    <a:lnTo>
                      <a:pt x="490407" y="800988"/>
                    </a:lnTo>
                    <a:lnTo>
                      <a:pt x="490407" y="593765"/>
                    </a:lnTo>
                    <a:lnTo>
                      <a:pt x="326258" y="593765"/>
                    </a:lnTo>
                    <a:lnTo>
                      <a:pt x="326258" y="800988"/>
                    </a:lnTo>
                    <a:lnTo>
                      <a:pt x="204167" y="800988"/>
                    </a:lnTo>
                    <a:lnTo>
                      <a:pt x="204167" y="463996"/>
                    </a:lnTo>
                    <a:lnTo>
                      <a:pt x="0" y="463996"/>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grpSp>
        <p:sp>
          <p:nvSpPr>
            <p:cNvPr id="375" name="矩形 374"/>
            <p:cNvSpPr/>
            <p:nvPr/>
          </p:nvSpPr>
          <p:spPr>
            <a:xfrm>
              <a:off x="6587187" y="2430006"/>
              <a:ext cx="570385" cy="181951"/>
            </a:xfrm>
            <a:prstGeom prst="rect">
              <a:avLst/>
            </a:prstGeom>
          </p:spPr>
          <p:txBody>
            <a:bodyPr wrap="none" lIns="26142" tIns="13071" rIns="26142" bIns="13071">
              <a:spAutoFit/>
            </a:bodyPr>
            <a:lstStyle/>
            <a:p>
              <a:pPr>
                <a:defRPr/>
              </a:pPr>
              <a:r>
                <a:rPr lang="zh-CN" altLang="en-US" sz="1015" dirty="0">
                  <a:solidFill>
                    <a:schemeClr val="tx1">
                      <a:lumMod val="50000"/>
                      <a:lumOff val="50000"/>
                    </a:schemeClr>
                  </a:solidFill>
                  <a:latin typeface="微软雅黑" panose="020B0503020204020204" pitchFamily="34" charset="-122"/>
                  <a:ea typeface="微软雅黑" panose="020B0503020204020204" pitchFamily="34" charset="-122"/>
                </a:rPr>
                <a:t>缴费账单</a:t>
              </a:r>
              <a:endParaRPr lang="zh-CN" altLang="en-US" sz="1015"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59428" name="组合 262"/>
          <p:cNvGrpSpPr/>
          <p:nvPr/>
        </p:nvGrpSpPr>
        <p:grpSpPr bwMode="auto">
          <a:xfrm>
            <a:off x="6010327" y="3278432"/>
            <a:ext cx="832171" cy="244080"/>
            <a:chOff x="6330535" y="2901607"/>
            <a:chExt cx="831843" cy="244348"/>
          </a:xfrm>
        </p:grpSpPr>
        <p:grpSp>
          <p:nvGrpSpPr>
            <p:cNvPr id="59518" name="组合 80"/>
            <p:cNvGrpSpPr/>
            <p:nvPr/>
          </p:nvGrpSpPr>
          <p:grpSpPr bwMode="auto">
            <a:xfrm>
              <a:off x="6330535" y="2901607"/>
              <a:ext cx="261617" cy="244348"/>
              <a:chOff x="0" y="0"/>
              <a:chExt cx="1388581" cy="1388581"/>
            </a:xfrm>
          </p:grpSpPr>
          <p:sp>
            <p:nvSpPr>
              <p:cNvPr id="372" name="椭圆 81"/>
              <p:cNvSpPr>
                <a:spLocks noChangeArrowheads="1"/>
              </p:cNvSpPr>
              <p:nvPr/>
            </p:nvSpPr>
            <p:spPr bwMode="auto">
              <a:xfrm>
                <a:off x="0" y="0"/>
                <a:ext cx="1389747" cy="1388581"/>
              </a:xfrm>
              <a:prstGeom prst="ellipse">
                <a:avLst/>
              </a:prstGeom>
              <a:solidFill>
                <a:schemeClr val="accent3">
                  <a:lumMod val="7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sp>
            <p:nvSpPr>
              <p:cNvPr id="373" name="任意多边形 82"/>
              <p:cNvSpPr>
                <a:spLocks noChangeArrowheads="1"/>
              </p:cNvSpPr>
              <p:nvPr/>
            </p:nvSpPr>
            <p:spPr bwMode="auto">
              <a:xfrm>
                <a:off x="306377" y="257396"/>
                <a:ext cx="818055" cy="802669"/>
              </a:xfrm>
              <a:custGeom>
                <a:avLst/>
                <a:gdLst>
                  <a:gd name="T0" fmla="*/ 408333 w 816666"/>
                  <a:gd name="T1" fmla="*/ 0 h 800988"/>
                  <a:gd name="T2" fmla="*/ 816666 w 816666"/>
                  <a:gd name="T3" fmla="*/ 463996 h 800988"/>
                  <a:gd name="T4" fmla="*/ 612500 w 816666"/>
                  <a:gd name="T5" fmla="*/ 463996 h 800988"/>
                  <a:gd name="T6" fmla="*/ 612500 w 816666"/>
                  <a:gd name="T7" fmla="*/ 800988 h 800988"/>
                  <a:gd name="T8" fmla="*/ 490407 w 816666"/>
                  <a:gd name="T9" fmla="*/ 800988 h 800988"/>
                  <a:gd name="T10" fmla="*/ 490407 w 816666"/>
                  <a:gd name="T11" fmla="*/ 593765 h 800988"/>
                  <a:gd name="T12" fmla="*/ 326258 w 816666"/>
                  <a:gd name="T13" fmla="*/ 593765 h 800988"/>
                  <a:gd name="T14" fmla="*/ 326258 w 816666"/>
                  <a:gd name="T15" fmla="*/ 800988 h 800988"/>
                  <a:gd name="T16" fmla="*/ 204167 w 816666"/>
                  <a:gd name="T17" fmla="*/ 800988 h 800988"/>
                  <a:gd name="T18" fmla="*/ 204167 w 816666"/>
                  <a:gd name="T19" fmla="*/ 463996 h 800988"/>
                  <a:gd name="T20" fmla="*/ 0 w 816666"/>
                  <a:gd name="T21" fmla="*/ 463996 h 8009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6666"/>
                  <a:gd name="T34" fmla="*/ 0 h 800988"/>
                  <a:gd name="T35" fmla="*/ 816666 w 816666"/>
                  <a:gd name="T36" fmla="*/ 800988 h 8009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6666" h="800988">
                    <a:moveTo>
                      <a:pt x="408333" y="0"/>
                    </a:moveTo>
                    <a:lnTo>
                      <a:pt x="816666" y="463996"/>
                    </a:lnTo>
                    <a:lnTo>
                      <a:pt x="612500" y="463996"/>
                    </a:lnTo>
                    <a:lnTo>
                      <a:pt x="612500" y="800988"/>
                    </a:lnTo>
                    <a:lnTo>
                      <a:pt x="490407" y="800988"/>
                    </a:lnTo>
                    <a:lnTo>
                      <a:pt x="490407" y="593765"/>
                    </a:lnTo>
                    <a:lnTo>
                      <a:pt x="326258" y="593765"/>
                    </a:lnTo>
                    <a:lnTo>
                      <a:pt x="326258" y="800988"/>
                    </a:lnTo>
                    <a:lnTo>
                      <a:pt x="204167" y="800988"/>
                    </a:lnTo>
                    <a:lnTo>
                      <a:pt x="204167" y="463996"/>
                    </a:lnTo>
                    <a:lnTo>
                      <a:pt x="0" y="463996"/>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grpSp>
        <p:sp>
          <p:nvSpPr>
            <p:cNvPr id="59519" name="矩形 370"/>
            <p:cNvSpPr>
              <a:spLocks noChangeArrowheads="1"/>
            </p:cNvSpPr>
            <p:nvPr/>
          </p:nvSpPr>
          <p:spPr bwMode="auto">
            <a:xfrm>
              <a:off x="6592372" y="2926638"/>
              <a:ext cx="570006" cy="18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15">
                  <a:solidFill>
                    <a:srgbClr val="7F7F7F"/>
                  </a:solidFill>
                  <a:ea typeface="微软雅黑" panose="020B0503020204020204" pitchFamily="34" charset="-122"/>
                </a:rPr>
                <a:t>在线报修</a:t>
              </a:r>
              <a:endParaRPr lang="zh-CN" altLang="en-US" sz="1015">
                <a:solidFill>
                  <a:srgbClr val="7F7F7F"/>
                </a:solidFill>
                <a:ea typeface="微软雅黑" panose="020B0503020204020204" pitchFamily="34" charset="-122"/>
              </a:endParaRPr>
            </a:p>
          </p:txBody>
        </p:sp>
      </p:grpSp>
      <p:grpSp>
        <p:nvGrpSpPr>
          <p:cNvPr id="59429" name="组合 263"/>
          <p:cNvGrpSpPr/>
          <p:nvPr/>
        </p:nvGrpSpPr>
        <p:grpSpPr bwMode="auto">
          <a:xfrm>
            <a:off x="6019852" y="4051154"/>
            <a:ext cx="831574" cy="240508"/>
            <a:chOff x="6356517" y="3333995"/>
            <a:chExt cx="831841" cy="240835"/>
          </a:xfrm>
        </p:grpSpPr>
        <p:grpSp>
          <p:nvGrpSpPr>
            <p:cNvPr id="59514" name="组合 80"/>
            <p:cNvGrpSpPr/>
            <p:nvPr/>
          </p:nvGrpSpPr>
          <p:grpSpPr bwMode="auto">
            <a:xfrm>
              <a:off x="6356517" y="3333995"/>
              <a:ext cx="261617" cy="240835"/>
              <a:chOff x="0" y="0"/>
              <a:chExt cx="1388581" cy="1388581"/>
            </a:xfrm>
          </p:grpSpPr>
          <p:sp>
            <p:nvSpPr>
              <p:cNvPr id="368" name="椭圆 81"/>
              <p:cNvSpPr>
                <a:spLocks noChangeArrowheads="1"/>
              </p:cNvSpPr>
              <p:nvPr/>
            </p:nvSpPr>
            <p:spPr bwMode="auto">
              <a:xfrm>
                <a:off x="0" y="0"/>
                <a:ext cx="1387580" cy="1388581"/>
              </a:xfrm>
              <a:prstGeom prst="ellipse">
                <a:avLst/>
              </a:prstGeom>
              <a:solidFill>
                <a:schemeClr val="bg1">
                  <a:lumMod val="6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sp>
            <p:nvSpPr>
              <p:cNvPr id="369" name="任意多边形 82"/>
              <p:cNvSpPr>
                <a:spLocks noChangeArrowheads="1"/>
              </p:cNvSpPr>
              <p:nvPr/>
            </p:nvSpPr>
            <p:spPr bwMode="auto">
              <a:xfrm>
                <a:off x="306596" y="257782"/>
                <a:ext cx="815479" cy="800839"/>
              </a:xfrm>
              <a:custGeom>
                <a:avLst/>
                <a:gdLst>
                  <a:gd name="T0" fmla="*/ 408333 w 816666"/>
                  <a:gd name="T1" fmla="*/ 0 h 800988"/>
                  <a:gd name="T2" fmla="*/ 816666 w 816666"/>
                  <a:gd name="T3" fmla="*/ 463996 h 800988"/>
                  <a:gd name="T4" fmla="*/ 612500 w 816666"/>
                  <a:gd name="T5" fmla="*/ 463996 h 800988"/>
                  <a:gd name="T6" fmla="*/ 612500 w 816666"/>
                  <a:gd name="T7" fmla="*/ 800988 h 800988"/>
                  <a:gd name="T8" fmla="*/ 490407 w 816666"/>
                  <a:gd name="T9" fmla="*/ 800988 h 800988"/>
                  <a:gd name="T10" fmla="*/ 490407 w 816666"/>
                  <a:gd name="T11" fmla="*/ 593765 h 800988"/>
                  <a:gd name="T12" fmla="*/ 326258 w 816666"/>
                  <a:gd name="T13" fmla="*/ 593765 h 800988"/>
                  <a:gd name="T14" fmla="*/ 326258 w 816666"/>
                  <a:gd name="T15" fmla="*/ 800988 h 800988"/>
                  <a:gd name="T16" fmla="*/ 204167 w 816666"/>
                  <a:gd name="T17" fmla="*/ 800988 h 800988"/>
                  <a:gd name="T18" fmla="*/ 204167 w 816666"/>
                  <a:gd name="T19" fmla="*/ 463996 h 800988"/>
                  <a:gd name="T20" fmla="*/ 0 w 816666"/>
                  <a:gd name="T21" fmla="*/ 463996 h 8009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6666"/>
                  <a:gd name="T34" fmla="*/ 0 h 800988"/>
                  <a:gd name="T35" fmla="*/ 816666 w 816666"/>
                  <a:gd name="T36" fmla="*/ 800988 h 8009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6666" h="800988">
                    <a:moveTo>
                      <a:pt x="408333" y="0"/>
                    </a:moveTo>
                    <a:lnTo>
                      <a:pt x="816666" y="463996"/>
                    </a:lnTo>
                    <a:lnTo>
                      <a:pt x="612500" y="463996"/>
                    </a:lnTo>
                    <a:lnTo>
                      <a:pt x="612500" y="800988"/>
                    </a:lnTo>
                    <a:lnTo>
                      <a:pt x="490407" y="800988"/>
                    </a:lnTo>
                    <a:lnTo>
                      <a:pt x="490407" y="593765"/>
                    </a:lnTo>
                    <a:lnTo>
                      <a:pt x="326258" y="593765"/>
                    </a:lnTo>
                    <a:lnTo>
                      <a:pt x="326258" y="800988"/>
                    </a:lnTo>
                    <a:lnTo>
                      <a:pt x="204167" y="800988"/>
                    </a:lnTo>
                    <a:lnTo>
                      <a:pt x="204167" y="463996"/>
                    </a:lnTo>
                    <a:lnTo>
                      <a:pt x="0" y="463996"/>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grpSp>
        <p:sp>
          <p:nvSpPr>
            <p:cNvPr id="59515" name="矩形 366"/>
            <p:cNvSpPr>
              <a:spLocks noChangeArrowheads="1"/>
            </p:cNvSpPr>
            <p:nvPr/>
          </p:nvSpPr>
          <p:spPr bwMode="auto">
            <a:xfrm>
              <a:off x="6617945" y="3335784"/>
              <a:ext cx="570413" cy="18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15">
                  <a:solidFill>
                    <a:srgbClr val="7F7F7F"/>
                  </a:solidFill>
                  <a:ea typeface="微软雅黑" panose="020B0503020204020204" pitchFamily="34" charset="-122"/>
                </a:rPr>
                <a:t>在线评价</a:t>
              </a:r>
              <a:endParaRPr lang="zh-CN" altLang="en-US" sz="1015">
                <a:solidFill>
                  <a:srgbClr val="7F7F7F"/>
                </a:solidFill>
                <a:ea typeface="微软雅黑" panose="020B0503020204020204" pitchFamily="34" charset="-122"/>
              </a:endParaRPr>
            </a:p>
          </p:txBody>
        </p:sp>
      </p:grpSp>
      <p:grpSp>
        <p:nvGrpSpPr>
          <p:cNvPr id="59430" name="组合 264"/>
          <p:cNvGrpSpPr/>
          <p:nvPr/>
        </p:nvGrpSpPr>
        <p:grpSpPr bwMode="auto">
          <a:xfrm>
            <a:off x="6042474" y="2246746"/>
            <a:ext cx="828003" cy="244675"/>
            <a:chOff x="6334170" y="2684974"/>
            <a:chExt cx="828206" cy="244348"/>
          </a:xfrm>
        </p:grpSpPr>
        <p:grpSp>
          <p:nvGrpSpPr>
            <p:cNvPr id="59510" name="组合 80"/>
            <p:cNvGrpSpPr/>
            <p:nvPr/>
          </p:nvGrpSpPr>
          <p:grpSpPr bwMode="auto">
            <a:xfrm>
              <a:off x="6334170" y="2684974"/>
              <a:ext cx="261617" cy="244348"/>
              <a:chOff x="0" y="0"/>
              <a:chExt cx="1388581" cy="1388581"/>
            </a:xfrm>
          </p:grpSpPr>
          <p:sp>
            <p:nvSpPr>
              <p:cNvPr id="364" name="椭圆 81"/>
              <p:cNvSpPr>
                <a:spLocks noChangeArrowheads="1"/>
              </p:cNvSpPr>
              <p:nvPr/>
            </p:nvSpPr>
            <p:spPr bwMode="auto">
              <a:xfrm>
                <a:off x="0" y="0"/>
                <a:ext cx="1387474" cy="1388581"/>
              </a:xfrm>
              <a:prstGeom prst="ellipse">
                <a:avLst/>
              </a:prstGeom>
              <a:solidFill>
                <a:schemeClr val="accent3">
                  <a:lumMod val="7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sp>
            <p:nvSpPr>
              <p:cNvPr id="365" name="任意多边形 82"/>
              <p:cNvSpPr>
                <a:spLocks noChangeArrowheads="1"/>
              </p:cNvSpPr>
              <p:nvPr/>
            </p:nvSpPr>
            <p:spPr bwMode="auto">
              <a:xfrm>
                <a:off x="306572" y="256769"/>
                <a:ext cx="815417" cy="800714"/>
              </a:xfrm>
              <a:custGeom>
                <a:avLst/>
                <a:gdLst>
                  <a:gd name="T0" fmla="*/ 408333 w 816666"/>
                  <a:gd name="T1" fmla="*/ 0 h 800988"/>
                  <a:gd name="T2" fmla="*/ 816666 w 816666"/>
                  <a:gd name="T3" fmla="*/ 463996 h 800988"/>
                  <a:gd name="T4" fmla="*/ 612500 w 816666"/>
                  <a:gd name="T5" fmla="*/ 463996 h 800988"/>
                  <a:gd name="T6" fmla="*/ 612500 w 816666"/>
                  <a:gd name="T7" fmla="*/ 800988 h 800988"/>
                  <a:gd name="T8" fmla="*/ 490407 w 816666"/>
                  <a:gd name="T9" fmla="*/ 800988 h 800988"/>
                  <a:gd name="T10" fmla="*/ 490407 w 816666"/>
                  <a:gd name="T11" fmla="*/ 593765 h 800988"/>
                  <a:gd name="T12" fmla="*/ 326258 w 816666"/>
                  <a:gd name="T13" fmla="*/ 593765 h 800988"/>
                  <a:gd name="T14" fmla="*/ 326258 w 816666"/>
                  <a:gd name="T15" fmla="*/ 800988 h 800988"/>
                  <a:gd name="T16" fmla="*/ 204167 w 816666"/>
                  <a:gd name="T17" fmla="*/ 800988 h 800988"/>
                  <a:gd name="T18" fmla="*/ 204167 w 816666"/>
                  <a:gd name="T19" fmla="*/ 463996 h 800988"/>
                  <a:gd name="T20" fmla="*/ 0 w 816666"/>
                  <a:gd name="T21" fmla="*/ 463996 h 8009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6666"/>
                  <a:gd name="T34" fmla="*/ 0 h 800988"/>
                  <a:gd name="T35" fmla="*/ 816666 w 816666"/>
                  <a:gd name="T36" fmla="*/ 800988 h 8009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6666" h="800988">
                    <a:moveTo>
                      <a:pt x="408333" y="0"/>
                    </a:moveTo>
                    <a:lnTo>
                      <a:pt x="816666" y="463996"/>
                    </a:lnTo>
                    <a:lnTo>
                      <a:pt x="612500" y="463996"/>
                    </a:lnTo>
                    <a:lnTo>
                      <a:pt x="612500" y="800988"/>
                    </a:lnTo>
                    <a:lnTo>
                      <a:pt x="490407" y="800988"/>
                    </a:lnTo>
                    <a:lnTo>
                      <a:pt x="490407" y="593765"/>
                    </a:lnTo>
                    <a:lnTo>
                      <a:pt x="326258" y="593765"/>
                    </a:lnTo>
                    <a:lnTo>
                      <a:pt x="326258" y="800988"/>
                    </a:lnTo>
                    <a:lnTo>
                      <a:pt x="204167" y="800988"/>
                    </a:lnTo>
                    <a:lnTo>
                      <a:pt x="204167" y="463996"/>
                    </a:lnTo>
                    <a:lnTo>
                      <a:pt x="0" y="463996"/>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grpSp>
        <p:sp>
          <p:nvSpPr>
            <p:cNvPr id="59511" name="矩形 362"/>
            <p:cNvSpPr>
              <a:spLocks noChangeArrowheads="1"/>
            </p:cNvSpPr>
            <p:nvPr/>
          </p:nvSpPr>
          <p:spPr bwMode="auto">
            <a:xfrm>
              <a:off x="6592006" y="2708160"/>
              <a:ext cx="570370" cy="18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15">
                  <a:solidFill>
                    <a:srgbClr val="7F7F7F"/>
                  </a:solidFill>
                  <a:ea typeface="微软雅黑" panose="020B0503020204020204" pitchFamily="34" charset="-122"/>
                </a:rPr>
                <a:t>在线缴费</a:t>
              </a:r>
              <a:endParaRPr lang="zh-CN" altLang="en-US" sz="1015">
                <a:solidFill>
                  <a:srgbClr val="7F7F7F"/>
                </a:solidFill>
                <a:ea typeface="微软雅黑" panose="020B0503020204020204" pitchFamily="34" charset="-122"/>
              </a:endParaRPr>
            </a:p>
          </p:txBody>
        </p:sp>
      </p:grpSp>
      <p:grpSp>
        <p:nvGrpSpPr>
          <p:cNvPr id="59431" name="组合 265"/>
          <p:cNvGrpSpPr/>
          <p:nvPr/>
        </p:nvGrpSpPr>
        <p:grpSpPr bwMode="auto">
          <a:xfrm>
            <a:off x="7193224" y="1700245"/>
            <a:ext cx="1148042" cy="180977"/>
            <a:chOff x="7114031" y="1719762"/>
            <a:chExt cx="1148079" cy="181356"/>
          </a:xfrm>
        </p:grpSpPr>
        <p:grpSp>
          <p:nvGrpSpPr>
            <p:cNvPr id="59505" name="组合 83"/>
            <p:cNvGrpSpPr/>
            <p:nvPr/>
          </p:nvGrpSpPr>
          <p:grpSpPr bwMode="auto">
            <a:xfrm>
              <a:off x="7114031" y="1731988"/>
              <a:ext cx="172232" cy="169130"/>
              <a:chOff x="0" y="0"/>
              <a:chExt cx="1388581" cy="1388581"/>
            </a:xfrm>
          </p:grpSpPr>
          <p:sp>
            <p:nvSpPr>
              <p:cNvPr id="359" name="椭圆 84"/>
              <p:cNvSpPr>
                <a:spLocks noChangeArrowheads="1"/>
              </p:cNvSpPr>
              <p:nvPr/>
            </p:nvSpPr>
            <p:spPr bwMode="auto">
              <a:xfrm>
                <a:off x="0" y="-2419"/>
                <a:ext cx="1387133" cy="1391000"/>
              </a:xfrm>
              <a:prstGeom prst="ellipse">
                <a:avLst/>
              </a:prstGeom>
              <a:solidFill>
                <a:srgbClr val="FFC000"/>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60" name="任意多边形 85"/>
              <p:cNvSpPr>
                <a:spLocks noChangeArrowheads="1"/>
              </p:cNvSpPr>
              <p:nvPr/>
            </p:nvSpPr>
            <p:spPr bwMode="auto">
              <a:xfrm>
                <a:off x="335984" y="516757"/>
                <a:ext cx="628769" cy="479993"/>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61" name="任意多边形 86"/>
              <p:cNvSpPr>
                <a:spLocks noChangeArrowheads="1"/>
              </p:cNvSpPr>
              <p:nvPr/>
            </p:nvSpPr>
            <p:spPr bwMode="auto">
              <a:xfrm rot="-7809159">
                <a:off x="543884" y="182000"/>
                <a:ext cx="328160" cy="791964"/>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grpSp>
        <p:sp>
          <p:nvSpPr>
            <p:cNvPr id="59506" name="矩形 357"/>
            <p:cNvSpPr>
              <a:spLocks noChangeArrowheads="1"/>
            </p:cNvSpPr>
            <p:nvPr/>
          </p:nvSpPr>
          <p:spPr bwMode="auto">
            <a:xfrm>
              <a:off x="7295609" y="1719762"/>
              <a:ext cx="966501" cy="16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意向客户统计分析</a:t>
              </a:r>
              <a:endParaRPr lang="zh-CN" altLang="en-US" sz="900">
                <a:solidFill>
                  <a:srgbClr val="7F7F7F"/>
                </a:solidFill>
                <a:ea typeface="微软雅黑" panose="020B0503020204020204" pitchFamily="34" charset="-122"/>
              </a:endParaRPr>
            </a:p>
          </p:txBody>
        </p:sp>
      </p:grpSp>
      <p:grpSp>
        <p:nvGrpSpPr>
          <p:cNvPr id="59432" name="组合 266"/>
          <p:cNvGrpSpPr/>
          <p:nvPr/>
        </p:nvGrpSpPr>
        <p:grpSpPr bwMode="auto">
          <a:xfrm>
            <a:off x="7193224" y="1999689"/>
            <a:ext cx="1133754" cy="213719"/>
            <a:chOff x="7114031" y="1942205"/>
            <a:chExt cx="1133674" cy="213857"/>
          </a:xfrm>
        </p:grpSpPr>
        <p:grpSp>
          <p:nvGrpSpPr>
            <p:cNvPr id="59500" name="组合 83"/>
            <p:cNvGrpSpPr/>
            <p:nvPr/>
          </p:nvGrpSpPr>
          <p:grpSpPr bwMode="auto">
            <a:xfrm>
              <a:off x="7114031" y="1957890"/>
              <a:ext cx="177665" cy="198172"/>
              <a:chOff x="0" y="0"/>
              <a:chExt cx="1388581" cy="1388581"/>
            </a:xfrm>
          </p:grpSpPr>
          <p:sp>
            <p:nvSpPr>
              <p:cNvPr id="354" name="椭圆 84"/>
              <p:cNvSpPr>
                <a:spLocks noChangeArrowheads="1"/>
              </p:cNvSpPr>
              <p:nvPr/>
            </p:nvSpPr>
            <p:spPr bwMode="auto">
              <a:xfrm>
                <a:off x="0" y="-1378"/>
                <a:ext cx="1386447" cy="1389959"/>
              </a:xfrm>
              <a:prstGeom prst="ellipse">
                <a:avLst/>
              </a:prstGeom>
              <a:solidFill>
                <a:schemeClr val="accent6">
                  <a:lumMod val="7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55" name="任意多边形 85"/>
              <p:cNvSpPr>
                <a:spLocks noChangeArrowheads="1"/>
              </p:cNvSpPr>
              <p:nvPr/>
            </p:nvSpPr>
            <p:spPr bwMode="auto">
              <a:xfrm>
                <a:off x="334981" y="516204"/>
                <a:ext cx="628087" cy="480017"/>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56" name="任意多边形 86"/>
              <p:cNvSpPr>
                <a:spLocks noChangeArrowheads="1"/>
              </p:cNvSpPr>
              <p:nvPr/>
            </p:nvSpPr>
            <p:spPr bwMode="auto">
              <a:xfrm rot="-7809159">
                <a:off x="544392" y="183351"/>
                <a:ext cx="325576" cy="790926"/>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grpSp>
        <p:sp>
          <p:nvSpPr>
            <p:cNvPr id="59501" name="矩形 352"/>
            <p:cNvSpPr>
              <a:spLocks noChangeArrowheads="1"/>
            </p:cNvSpPr>
            <p:nvPr/>
          </p:nvSpPr>
          <p:spPr bwMode="auto">
            <a:xfrm>
              <a:off x="7281303" y="1942205"/>
              <a:ext cx="966402" cy="16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租赁合同统计分析</a:t>
              </a:r>
              <a:endParaRPr lang="zh-CN" altLang="en-US" sz="900">
                <a:solidFill>
                  <a:srgbClr val="7F7F7F"/>
                </a:solidFill>
                <a:ea typeface="微软雅黑" panose="020B0503020204020204" pitchFamily="34" charset="-122"/>
              </a:endParaRPr>
            </a:p>
          </p:txBody>
        </p:sp>
      </p:grpSp>
      <p:grpSp>
        <p:nvGrpSpPr>
          <p:cNvPr id="59433" name="组合 267"/>
          <p:cNvGrpSpPr/>
          <p:nvPr/>
        </p:nvGrpSpPr>
        <p:grpSpPr bwMode="auto">
          <a:xfrm>
            <a:off x="7177150" y="2313422"/>
            <a:ext cx="921228" cy="197050"/>
            <a:chOff x="7112481" y="2210267"/>
            <a:chExt cx="921414" cy="197260"/>
          </a:xfrm>
        </p:grpSpPr>
        <p:grpSp>
          <p:nvGrpSpPr>
            <p:cNvPr id="59495" name="组合 83"/>
            <p:cNvGrpSpPr/>
            <p:nvPr/>
          </p:nvGrpSpPr>
          <p:grpSpPr bwMode="auto">
            <a:xfrm>
              <a:off x="7112481" y="2221901"/>
              <a:ext cx="173782" cy="185626"/>
              <a:chOff x="0" y="0"/>
              <a:chExt cx="1388581" cy="1388581"/>
            </a:xfrm>
          </p:grpSpPr>
          <p:sp>
            <p:nvSpPr>
              <p:cNvPr id="349" name="椭圆 84"/>
              <p:cNvSpPr>
                <a:spLocks noChangeArrowheads="1"/>
              </p:cNvSpPr>
              <p:nvPr/>
            </p:nvSpPr>
            <p:spPr bwMode="auto">
              <a:xfrm>
                <a:off x="0" y="2131"/>
                <a:ext cx="1389267" cy="1386450"/>
              </a:xfrm>
              <a:prstGeom prst="ellipse">
                <a:avLst/>
              </a:prstGeom>
              <a:solidFill>
                <a:srgbClr val="00B0F0"/>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50" name="任意多边形 85"/>
              <p:cNvSpPr>
                <a:spLocks noChangeArrowheads="1"/>
              </p:cNvSpPr>
              <p:nvPr/>
            </p:nvSpPr>
            <p:spPr bwMode="auto">
              <a:xfrm>
                <a:off x="337803" y="519264"/>
                <a:ext cx="628025" cy="477009"/>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51" name="任意多边形 86"/>
              <p:cNvSpPr>
                <a:spLocks noChangeArrowheads="1"/>
              </p:cNvSpPr>
              <p:nvPr/>
            </p:nvSpPr>
            <p:spPr bwMode="auto">
              <a:xfrm rot="-7809159">
                <a:off x="546189" y="184551"/>
                <a:ext cx="325438" cy="789789"/>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grpSp>
        <p:sp>
          <p:nvSpPr>
            <p:cNvPr id="59496" name="矩形 347"/>
            <p:cNvSpPr>
              <a:spLocks noChangeArrowheads="1"/>
            </p:cNvSpPr>
            <p:nvPr/>
          </p:nvSpPr>
          <p:spPr bwMode="auto">
            <a:xfrm>
              <a:off x="7295876" y="2210267"/>
              <a:ext cx="738019" cy="16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租户统计分析</a:t>
              </a:r>
              <a:endParaRPr lang="zh-CN" altLang="en-US" sz="900">
                <a:solidFill>
                  <a:srgbClr val="7F7F7F"/>
                </a:solidFill>
                <a:ea typeface="微软雅黑" panose="020B0503020204020204" pitchFamily="34" charset="-122"/>
              </a:endParaRPr>
            </a:p>
          </p:txBody>
        </p:sp>
      </p:grpSp>
      <p:grpSp>
        <p:nvGrpSpPr>
          <p:cNvPr id="59434" name="组合 268"/>
          <p:cNvGrpSpPr/>
          <p:nvPr/>
        </p:nvGrpSpPr>
        <p:grpSpPr bwMode="auto">
          <a:xfrm>
            <a:off x="7164053" y="2955174"/>
            <a:ext cx="923014" cy="194669"/>
            <a:chOff x="7112481" y="2449231"/>
            <a:chExt cx="922898" cy="194954"/>
          </a:xfrm>
        </p:grpSpPr>
        <p:grpSp>
          <p:nvGrpSpPr>
            <p:cNvPr id="59490" name="组合 83"/>
            <p:cNvGrpSpPr/>
            <p:nvPr/>
          </p:nvGrpSpPr>
          <p:grpSpPr bwMode="auto">
            <a:xfrm>
              <a:off x="7112481" y="2466266"/>
              <a:ext cx="173782" cy="177919"/>
              <a:chOff x="0" y="0"/>
              <a:chExt cx="1388581" cy="1388581"/>
            </a:xfrm>
          </p:grpSpPr>
          <p:sp>
            <p:nvSpPr>
              <p:cNvPr id="344" name="椭圆 84"/>
              <p:cNvSpPr>
                <a:spLocks noChangeArrowheads="1"/>
              </p:cNvSpPr>
              <p:nvPr/>
            </p:nvSpPr>
            <p:spPr bwMode="auto">
              <a:xfrm>
                <a:off x="0" y="1984"/>
                <a:ext cx="1388812" cy="1386597"/>
              </a:xfrm>
              <a:prstGeom prst="ellipse">
                <a:avLst/>
              </a:prstGeom>
              <a:solidFill>
                <a:schemeClr val="accent2"/>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45" name="任意多边形 85"/>
              <p:cNvSpPr>
                <a:spLocks noChangeArrowheads="1"/>
              </p:cNvSpPr>
              <p:nvPr/>
            </p:nvSpPr>
            <p:spPr bwMode="auto">
              <a:xfrm>
                <a:off x="337692" y="518470"/>
                <a:ext cx="627819" cy="479258"/>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46" name="任意多边形 86"/>
              <p:cNvSpPr>
                <a:spLocks noChangeArrowheads="1"/>
              </p:cNvSpPr>
              <p:nvPr/>
            </p:nvSpPr>
            <p:spPr bwMode="auto">
              <a:xfrm rot="-7809159">
                <a:off x="545819" y="184194"/>
                <a:ext cx="325711" cy="789530"/>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grpSp>
        <p:sp>
          <p:nvSpPr>
            <p:cNvPr id="59491" name="矩形 342"/>
            <p:cNvSpPr>
              <a:spLocks noChangeArrowheads="1"/>
            </p:cNvSpPr>
            <p:nvPr/>
          </p:nvSpPr>
          <p:spPr bwMode="auto">
            <a:xfrm>
              <a:off x="7297602" y="2449231"/>
              <a:ext cx="737777" cy="16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续租统计分析</a:t>
              </a:r>
              <a:endParaRPr lang="zh-CN" altLang="en-US" sz="900">
                <a:solidFill>
                  <a:srgbClr val="7F7F7F"/>
                </a:solidFill>
                <a:ea typeface="微软雅黑" panose="020B0503020204020204" pitchFamily="34" charset="-122"/>
              </a:endParaRPr>
            </a:p>
          </p:txBody>
        </p:sp>
      </p:grpSp>
      <p:grpSp>
        <p:nvGrpSpPr>
          <p:cNvPr id="59435" name="组合 269"/>
          <p:cNvGrpSpPr/>
          <p:nvPr/>
        </p:nvGrpSpPr>
        <p:grpSpPr bwMode="auto">
          <a:xfrm>
            <a:off x="7177150" y="3285576"/>
            <a:ext cx="903368" cy="198241"/>
            <a:chOff x="7107596" y="2712118"/>
            <a:chExt cx="903684" cy="198172"/>
          </a:xfrm>
        </p:grpSpPr>
        <p:grpSp>
          <p:nvGrpSpPr>
            <p:cNvPr id="59485" name="组合 83"/>
            <p:cNvGrpSpPr/>
            <p:nvPr/>
          </p:nvGrpSpPr>
          <p:grpSpPr bwMode="auto">
            <a:xfrm>
              <a:off x="7107596" y="2712118"/>
              <a:ext cx="172477" cy="198172"/>
              <a:chOff x="0" y="0"/>
              <a:chExt cx="1388581" cy="1388581"/>
            </a:xfrm>
          </p:grpSpPr>
          <p:sp>
            <p:nvSpPr>
              <p:cNvPr id="339" name="椭圆 84"/>
              <p:cNvSpPr>
                <a:spLocks noChangeArrowheads="1"/>
              </p:cNvSpPr>
              <p:nvPr/>
            </p:nvSpPr>
            <p:spPr bwMode="auto">
              <a:xfrm>
                <a:off x="0" y="0"/>
                <a:ext cx="1390396" cy="1388581"/>
              </a:xfrm>
              <a:prstGeom prst="ellipse">
                <a:avLst/>
              </a:prstGeom>
              <a:solidFill>
                <a:schemeClr val="accent3">
                  <a:lumMod val="7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40" name="任意多边形 85"/>
              <p:cNvSpPr>
                <a:spLocks noChangeArrowheads="1"/>
              </p:cNvSpPr>
              <p:nvPr/>
            </p:nvSpPr>
            <p:spPr bwMode="auto">
              <a:xfrm>
                <a:off x="335613" y="517069"/>
                <a:ext cx="628077" cy="479541"/>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41" name="任意多边形 86"/>
              <p:cNvSpPr>
                <a:spLocks noChangeArrowheads="1"/>
              </p:cNvSpPr>
              <p:nvPr/>
            </p:nvSpPr>
            <p:spPr bwMode="auto">
              <a:xfrm rot="-7809159">
                <a:off x="544559" y="184074"/>
                <a:ext cx="325253" cy="791086"/>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grpSp>
        <p:sp>
          <p:nvSpPr>
            <p:cNvPr id="59486" name="矩形 337"/>
            <p:cNvSpPr>
              <a:spLocks noChangeArrowheads="1"/>
            </p:cNvSpPr>
            <p:nvPr/>
          </p:nvSpPr>
          <p:spPr bwMode="auto">
            <a:xfrm>
              <a:off x="7273152" y="2712713"/>
              <a:ext cx="738128" cy="16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可租房源统计</a:t>
              </a:r>
              <a:endParaRPr lang="zh-CN" altLang="en-US" sz="900">
                <a:solidFill>
                  <a:srgbClr val="7F7F7F"/>
                </a:solidFill>
                <a:ea typeface="微软雅黑" panose="020B0503020204020204" pitchFamily="34" charset="-122"/>
              </a:endParaRPr>
            </a:p>
          </p:txBody>
        </p:sp>
      </p:grpSp>
      <p:grpSp>
        <p:nvGrpSpPr>
          <p:cNvPr id="59436" name="组合 270"/>
          <p:cNvGrpSpPr/>
          <p:nvPr/>
        </p:nvGrpSpPr>
        <p:grpSpPr bwMode="auto">
          <a:xfrm>
            <a:off x="7177745" y="3620144"/>
            <a:ext cx="915275" cy="203004"/>
            <a:chOff x="7103114" y="2959281"/>
            <a:chExt cx="914819" cy="202914"/>
          </a:xfrm>
        </p:grpSpPr>
        <p:grpSp>
          <p:nvGrpSpPr>
            <p:cNvPr id="59480" name="组合 83"/>
            <p:cNvGrpSpPr/>
            <p:nvPr/>
          </p:nvGrpSpPr>
          <p:grpSpPr bwMode="auto">
            <a:xfrm>
              <a:off x="7103114" y="2964023"/>
              <a:ext cx="178269" cy="198172"/>
              <a:chOff x="0" y="0"/>
              <a:chExt cx="1388581" cy="1388581"/>
            </a:xfrm>
          </p:grpSpPr>
          <p:sp>
            <p:nvSpPr>
              <p:cNvPr id="334" name="椭圆 84"/>
              <p:cNvSpPr>
                <a:spLocks noChangeArrowheads="1"/>
              </p:cNvSpPr>
              <p:nvPr/>
            </p:nvSpPr>
            <p:spPr bwMode="auto">
              <a:xfrm>
                <a:off x="0" y="129"/>
                <a:ext cx="1390429" cy="1388452"/>
              </a:xfrm>
              <a:prstGeom prst="ellipse">
                <a:avLst/>
              </a:prstGeom>
              <a:solidFill>
                <a:schemeClr val="accent4">
                  <a:lumMod val="7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35" name="任意多边形 85"/>
              <p:cNvSpPr>
                <a:spLocks noChangeArrowheads="1"/>
              </p:cNvSpPr>
              <p:nvPr/>
            </p:nvSpPr>
            <p:spPr bwMode="auto">
              <a:xfrm>
                <a:off x="338336" y="517149"/>
                <a:ext cx="625695" cy="479496"/>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36" name="任意多边形 86"/>
              <p:cNvSpPr>
                <a:spLocks noChangeArrowheads="1"/>
              </p:cNvSpPr>
              <p:nvPr/>
            </p:nvSpPr>
            <p:spPr bwMode="auto">
              <a:xfrm rot="-7809159">
                <a:off x="544189" y="183419"/>
                <a:ext cx="325223" cy="792546"/>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grpSp>
        <p:sp>
          <p:nvSpPr>
            <p:cNvPr id="59481" name="矩形 332"/>
            <p:cNvSpPr>
              <a:spLocks noChangeArrowheads="1"/>
            </p:cNvSpPr>
            <p:nvPr/>
          </p:nvSpPr>
          <p:spPr bwMode="auto">
            <a:xfrm>
              <a:off x="7280430" y="2959281"/>
              <a:ext cx="737503" cy="16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租金统计分析</a:t>
              </a:r>
              <a:endParaRPr lang="zh-CN" altLang="en-US" sz="900">
                <a:solidFill>
                  <a:srgbClr val="7F7F7F"/>
                </a:solidFill>
                <a:ea typeface="微软雅黑" panose="020B0503020204020204" pitchFamily="34" charset="-122"/>
              </a:endParaRPr>
            </a:p>
          </p:txBody>
        </p:sp>
      </p:grpSp>
      <p:cxnSp>
        <p:nvCxnSpPr>
          <p:cNvPr id="272" name="直接连接符 271"/>
          <p:cNvCxnSpPr/>
          <p:nvPr/>
        </p:nvCxnSpPr>
        <p:spPr>
          <a:xfrm>
            <a:off x="4031785" y="3139127"/>
            <a:ext cx="1899928" cy="0"/>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grpSp>
        <p:nvGrpSpPr>
          <p:cNvPr id="59438" name="组合 272"/>
          <p:cNvGrpSpPr/>
          <p:nvPr/>
        </p:nvGrpSpPr>
        <p:grpSpPr bwMode="auto">
          <a:xfrm>
            <a:off x="7181912" y="2633107"/>
            <a:ext cx="1128396" cy="197050"/>
            <a:chOff x="7112481" y="2210267"/>
            <a:chExt cx="1128381" cy="197260"/>
          </a:xfrm>
        </p:grpSpPr>
        <p:grpSp>
          <p:nvGrpSpPr>
            <p:cNvPr id="59475" name="组合 83"/>
            <p:cNvGrpSpPr/>
            <p:nvPr/>
          </p:nvGrpSpPr>
          <p:grpSpPr bwMode="auto">
            <a:xfrm>
              <a:off x="7112481" y="2221901"/>
              <a:ext cx="173782" cy="185626"/>
              <a:chOff x="0" y="0"/>
              <a:chExt cx="1388581" cy="1388581"/>
            </a:xfrm>
          </p:grpSpPr>
          <p:sp>
            <p:nvSpPr>
              <p:cNvPr id="329" name="椭圆 84"/>
              <p:cNvSpPr>
                <a:spLocks noChangeArrowheads="1"/>
              </p:cNvSpPr>
              <p:nvPr/>
            </p:nvSpPr>
            <p:spPr bwMode="auto">
              <a:xfrm>
                <a:off x="0" y="2131"/>
                <a:ext cx="1388968" cy="1386450"/>
              </a:xfrm>
              <a:prstGeom prst="ellipse">
                <a:avLst/>
              </a:prstGeom>
              <a:solidFill>
                <a:srgbClr val="00B0F0"/>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30" name="任意多边形 85"/>
              <p:cNvSpPr>
                <a:spLocks noChangeArrowheads="1"/>
              </p:cNvSpPr>
              <p:nvPr/>
            </p:nvSpPr>
            <p:spPr bwMode="auto">
              <a:xfrm>
                <a:off x="337730" y="519263"/>
                <a:ext cx="627889" cy="477011"/>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31" name="任意多边形 86"/>
              <p:cNvSpPr>
                <a:spLocks noChangeArrowheads="1"/>
              </p:cNvSpPr>
              <p:nvPr/>
            </p:nvSpPr>
            <p:spPr bwMode="auto">
              <a:xfrm rot="-7809159">
                <a:off x="546036" y="184638"/>
                <a:ext cx="325435" cy="789619"/>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grpSp>
        <p:sp>
          <p:nvSpPr>
            <p:cNvPr id="59476" name="矩形 327"/>
            <p:cNvSpPr>
              <a:spLocks noChangeArrowheads="1"/>
            </p:cNvSpPr>
            <p:nvPr/>
          </p:nvSpPr>
          <p:spPr bwMode="auto">
            <a:xfrm>
              <a:off x="7274405" y="2210267"/>
              <a:ext cx="966457" cy="164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物业服务统计分析</a:t>
              </a:r>
              <a:endParaRPr lang="zh-CN" altLang="en-US" sz="900">
                <a:solidFill>
                  <a:srgbClr val="7F7F7F"/>
                </a:solidFill>
                <a:ea typeface="微软雅黑" panose="020B0503020204020204" pitchFamily="34" charset="-122"/>
              </a:endParaRPr>
            </a:p>
          </p:txBody>
        </p:sp>
      </p:grpSp>
      <p:grpSp>
        <p:nvGrpSpPr>
          <p:cNvPr id="59439" name="组合 273"/>
          <p:cNvGrpSpPr/>
          <p:nvPr/>
        </p:nvGrpSpPr>
        <p:grpSpPr bwMode="auto">
          <a:xfrm>
            <a:off x="4174367" y="4142238"/>
            <a:ext cx="389933" cy="429857"/>
            <a:chOff x="4255730" y="3317565"/>
            <a:chExt cx="389469" cy="430094"/>
          </a:xfrm>
        </p:grpSpPr>
        <p:grpSp>
          <p:nvGrpSpPr>
            <p:cNvPr id="59466" name="组合 317"/>
            <p:cNvGrpSpPr/>
            <p:nvPr/>
          </p:nvGrpSpPr>
          <p:grpSpPr bwMode="auto">
            <a:xfrm>
              <a:off x="4271898" y="3317565"/>
              <a:ext cx="373301" cy="235148"/>
              <a:chOff x="643374" y="3921123"/>
              <a:chExt cx="627063" cy="470297"/>
            </a:xfrm>
          </p:grpSpPr>
          <p:grpSp>
            <p:nvGrpSpPr>
              <p:cNvPr id="59468" name="组合 86"/>
              <p:cNvGrpSpPr/>
              <p:nvPr/>
            </p:nvGrpSpPr>
            <p:grpSpPr bwMode="auto">
              <a:xfrm>
                <a:off x="643374" y="3921123"/>
                <a:ext cx="627063" cy="470297"/>
                <a:chOff x="0" y="0"/>
                <a:chExt cx="626639" cy="626639"/>
              </a:xfrm>
            </p:grpSpPr>
            <p:sp>
              <p:nvSpPr>
                <p:cNvPr id="324" name="椭圆 87"/>
                <p:cNvSpPr>
                  <a:spLocks noChangeArrowheads="1"/>
                </p:cNvSpPr>
                <p:nvPr/>
              </p:nvSpPr>
              <p:spPr bwMode="auto">
                <a:xfrm>
                  <a:off x="-191" y="0"/>
                  <a:ext cx="626830" cy="626991"/>
                </a:xfrm>
                <a:prstGeom prst="ellipse">
                  <a:avLst/>
                </a:prstGeom>
                <a:solidFill>
                  <a:srgbClr val="F2F2F2"/>
                </a:solidFill>
                <a:ln w="38100" cap="flat" cmpd="sng">
                  <a:solidFill>
                    <a:srgbClr val="F2F2F2"/>
                  </a:solidFill>
                  <a:bevel/>
                </a:ln>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sp>
              <p:nvSpPr>
                <p:cNvPr id="325" name="椭圆 88"/>
                <p:cNvSpPr>
                  <a:spLocks noChangeArrowheads="1"/>
                </p:cNvSpPr>
                <p:nvPr/>
              </p:nvSpPr>
              <p:spPr bwMode="auto">
                <a:xfrm>
                  <a:off x="35742" y="36508"/>
                  <a:ext cx="554964" cy="553975"/>
                </a:xfrm>
                <a:prstGeom prst="ellipse">
                  <a:avLst/>
                </a:prstGeom>
                <a:solidFill>
                  <a:srgbClr val="33CAFF"/>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sp>
              <p:nvSpPr>
                <p:cNvPr id="326" name="椭圆 89"/>
                <p:cNvSpPr>
                  <a:spLocks noChangeArrowheads="1"/>
                </p:cNvSpPr>
                <p:nvPr/>
              </p:nvSpPr>
              <p:spPr bwMode="auto">
                <a:xfrm>
                  <a:off x="97627" y="96826"/>
                  <a:ext cx="431195" cy="433339"/>
                </a:xfrm>
                <a:prstGeom prst="ellipse">
                  <a:avLst/>
                </a:prstGeom>
                <a:gradFill rotWithShape="1">
                  <a:gsLst>
                    <a:gs pos="0">
                      <a:srgbClr val="CACACA"/>
                    </a:gs>
                    <a:gs pos="100000">
                      <a:srgbClr val="F2F2F2"/>
                    </a:gs>
                  </a:gsLst>
                  <a:lin ang="13500000" scaled="1"/>
                </a:gradFill>
                <a:ln w="19050" cap="flat" cmpd="sng">
                  <a:solidFill>
                    <a:srgbClr val="F2F2F2"/>
                  </a:solidFill>
                  <a:bevel/>
                </a:ln>
              </p:spPr>
              <p:txBody>
                <a:bodyPr anchor="ctr"/>
                <a:lstStyle/>
                <a:p>
                  <a:pPr algn="ctr">
                    <a:defRPr/>
                  </a:pPr>
                  <a:endParaRPr lang="zh-CN" altLang="zh-CN" sz="1015" b="1" i="1">
                    <a:solidFill>
                      <a:schemeClr val="tx1">
                        <a:lumMod val="50000"/>
                        <a:lumOff val="50000"/>
                      </a:schemeClr>
                    </a:solidFill>
                    <a:latin typeface="方正兰亭黑_GBK" charset="-122"/>
                    <a:ea typeface="宋体" pitchFamily="2" charset="-122"/>
                    <a:sym typeface="微软雅黑" panose="020B0503020204020204" pitchFamily="34" charset="-122"/>
                  </a:endParaRPr>
                </a:p>
              </p:txBody>
            </p:sp>
          </p:grpSp>
          <p:grpSp>
            <p:nvGrpSpPr>
              <p:cNvPr id="59469" name="组合 79"/>
              <p:cNvGrpSpPr/>
              <p:nvPr/>
            </p:nvGrpSpPr>
            <p:grpSpPr bwMode="auto">
              <a:xfrm>
                <a:off x="790490" y="3921555"/>
                <a:ext cx="328357" cy="318566"/>
                <a:chOff x="0" y="0"/>
                <a:chExt cx="826250" cy="893902"/>
              </a:xfrm>
            </p:grpSpPr>
            <p:sp>
              <p:nvSpPr>
                <p:cNvPr id="322" name="任意多边形 321"/>
                <p:cNvSpPr>
                  <a:spLocks noChangeArrowheads="1"/>
                </p:cNvSpPr>
                <p:nvPr/>
              </p:nvSpPr>
              <p:spPr bwMode="auto">
                <a:xfrm>
                  <a:off x="-1213" y="-1213"/>
                  <a:ext cx="625819" cy="839040"/>
                </a:xfrm>
                <a:custGeom>
                  <a:avLst/>
                  <a:gdLst>
                    <a:gd name="T0" fmla="*/ 312059 w 624116"/>
                    <a:gd name="T1" fmla="*/ 0 h 838706"/>
                    <a:gd name="T2" fmla="*/ 466606 w 624116"/>
                    <a:gd name="T3" fmla="*/ 154547 h 838706"/>
                    <a:gd name="T4" fmla="*/ 372216 w 624116"/>
                    <a:gd name="T5" fmla="*/ 296949 h 838706"/>
                    <a:gd name="T6" fmla="*/ 335761 w 624116"/>
                    <a:gd name="T7" fmla="*/ 304309 h 838706"/>
                    <a:gd name="T8" fmla="*/ 374949 w 624116"/>
                    <a:gd name="T9" fmla="*/ 308998 h 838706"/>
                    <a:gd name="T10" fmla="*/ 624116 w 624116"/>
                    <a:gd name="T11" fmla="*/ 671844 h 838706"/>
                    <a:gd name="T12" fmla="*/ 619329 w 624116"/>
                    <a:gd name="T13" fmla="*/ 728208 h 838706"/>
                    <a:gd name="T14" fmla="*/ 617387 w 624116"/>
                    <a:gd name="T15" fmla="*/ 730227 h 838706"/>
                    <a:gd name="T16" fmla="*/ 312057 w 624116"/>
                    <a:gd name="T17" fmla="*/ 838706 h 838706"/>
                    <a:gd name="T18" fmla="*/ 6728 w 624116"/>
                    <a:gd name="T19" fmla="*/ 730227 h 838706"/>
                    <a:gd name="T20" fmla="*/ 4788 w 624116"/>
                    <a:gd name="T21" fmla="*/ 728210 h 838706"/>
                    <a:gd name="T22" fmla="*/ 0 w 624116"/>
                    <a:gd name="T23" fmla="*/ 671844 h 838706"/>
                    <a:gd name="T24" fmla="*/ 249168 w 624116"/>
                    <a:gd name="T25" fmla="*/ 308998 h 838706"/>
                    <a:gd name="T26" fmla="*/ 288357 w 624116"/>
                    <a:gd name="T27" fmla="*/ 304309 h 838706"/>
                    <a:gd name="T28" fmla="*/ 251902 w 624116"/>
                    <a:gd name="T29" fmla="*/ 296949 h 838706"/>
                    <a:gd name="T30" fmla="*/ 157512 w 624116"/>
                    <a:gd name="T31" fmla="*/ 154547 h 838706"/>
                    <a:gd name="T32" fmla="*/ 312059 w 624116"/>
                    <a:gd name="T33" fmla="*/ 0 h 838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4116"/>
                    <a:gd name="T52" fmla="*/ 0 h 838706"/>
                    <a:gd name="T53" fmla="*/ 624116 w 624116"/>
                    <a:gd name="T54" fmla="*/ 838706 h 838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4116" h="838706">
                      <a:moveTo>
                        <a:pt x="312059" y="0"/>
                      </a:moveTo>
                      <a:cubicBezTo>
                        <a:pt x="397413" y="0"/>
                        <a:pt x="466606" y="69193"/>
                        <a:pt x="466606" y="154547"/>
                      </a:cubicBezTo>
                      <a:cubicBezTo>
                        <a:pt x="466606" y="218562"/>
                        <a:pt x="427685" y="273487"/>
                        <a:pt x="372216" y="296949"/>
                      </a:cubicBezTo>
                      <a:lnTo>
                        <a:pt x="335761" y="304309"/>
                      </a:lnTo>
                      <a:lnTo>
                        <a:pt x="374949" y="308998"/>
                      </a:lnTo>
                      <a:cubicBezTo>
                        <a:pt x="517148" y="343533"/>
                        <a:pt x="624116" y="492862"/>
                        <a:pt x="624116" y="671844"/>
                      </a:cubicBezTo>
                      <a:lnTo>
                        <a:pt x="619329" y="728208"/>
                      </a:lnTo>
                      <a:lnTo>
                        <a:pt x="617387" y="730227"/>
                      </a:lnTo>
                      <a:cubicBezTo>
                        <a:pt x="539246" y="797251"/>
                        <a:pt x="431296" y="838706"/>
                        <a:pt x="312057" y="838706"/>
                      </a:cubicBezTo>
                      <a:cubicBezTo>
                        <a:pt x="192819" y="838706"/>
                        <a:pt x="84868" y="797251"/>
                        <a:pt x="6728" y="730227"/>
                      </a:cubicBezTo>
                      <a:lnTo>
                        <a:pt x="4788" y="728210"/>
                      </a:lnTo>
                      <a:lnTo>
                        <a:pt x="0" y="671844"/>
                      </a:lnTo>
                      <a:cubicBezTo>
                        <a:pt x="0" y="492862"/>
                        <a:pt x="106968" y="343533"/>
                        <a:pt x="249168" y="308998"/>
                      </a:cubicBezTo>
                      <a:lnTo>
                        <a:pt x="288357" y="304309"/>
                      </a:lnTo>
                      <a:lnTo>
                        <a:pt x="251902" y="296949"/>
                      </a:lnTo>
                      <a:cubicBezTo>
                        <a:pt x="196433" y="273487"/>
                        <a:pt x="157512" y="218562"/>
                        <a:pt x="157512" y="154547"/>
                      </a:cubicBezTo>
                      <a:cubicBezTo>
                        <a:pt x="157512" y="69193"/>
                        <a:pt x="226705" y="0"/>
                        <a:pt x="312059" y="0"/>
                      </a:cubicBezTo>
                      <a:close/>
                    </a:path>
                  </a:pathLst>
                </a:custGeom>
                <a:solidFill>
                  <a:srgbClr val="225BCC"/>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sp>
              <p:nvSpPr>
                <p:cNvPr id="323" name="任意多边形 322"/>
                <p:cNvSpPr>
                  <a:spLocks noChangeArrowheads="1"/>
                </p:cNvSpPr>
                <p:nvPr/>
              </p:nvSpPr>
              <p:spPr bwMode="auto">
                <a:xfrm>
                  <a:off x="310440" y="202696"/>
                  <a:ext cx="515233" cy="691959"/>
                </a:xfrm>
                <a:custGeom>
                  <a:avLst/>
                  <a:gdLst>
                    <a:gd name="T0" fmla="*/ 257097 w 624116"/>
                    <a:gd name="T1" fmla="*/ 0 h 838706"/>
                    <a:gd name="T2" fmla="*/ 384424 w 624116"/>
                    <a:gd name="T3" fmla="*/ 127327 h 838706"/>
                    <a:gd name="T4" fmla="*/ 306659 w 624116"/>
                    <a:gd name="T5" fmla="*/ 244648 h 838706"/>
                    <a:gd name="T6" fmla="*/ 276624 w 624116"/>
                    <a:gd name="T7" fmla="*/ 250712 h 838706"/>
                    <a:gd name="T8" fmla="*/ 308910 w 624116"/>
                    <a:gd name="T9" fmla="*/ 254575 h 838706"/>
                    <a:gd name="T10" fmla="*/ 514192 w 624116"/>
                    <a:gd name="T11" fmla="*/ 553514 h 838706"/>
                    <a:gd name="T12" fmla="*/ 510248 w 624116"/>
                    <a:gd name="T13" fmla="*/ 599951 h 838706"/>
                    <a:gd name="T14" fmla="*/ 508648 w 624116"/>
                    <a:gd name="T15" fmla="*/ 601614 h 838706"/>
                    <a:gd name="T16" fmla="*/ 257095 w 624116"/>
                    <a:gd name="T17" fmla="*/ 690987 h 838706"/>
                    <a:gd name="T18" fmla="*/ 5543 w 624116"/>
                    <a:gd name="T19" fmla="*/ 601614 h 838706"/>
                    <a:gd name="T20" fmla="*/ 3945 w 624116"/>
                    <a:gd name="T21" fmla="*/ 599952 h 838706"/>
                    <a:gd name="T22" fmla="*/ 0 w 624116"/>
                    <a:gd name="T23" fmla="*/ 553514 h 838706"/>
                    <a:gd name="T24" fmla="*/ 205283 w 624116"/>
                    <a:gd name="T25" fmla="*/ 254575 h 838706"/>
                    <a:gd name="T26" fmla="*/ 237569 w 624116"/>
                    <a:gd name="T27" fmla="*/ 250712 h 838706"/>
                    <a:gd name="T28" fmla="*/ 207535 w 624116"/>
                    <a:gd name="T29" fmla="*/ 244648 h 838706"/>
                    <a:gd name="T30" fmla="*/ 129770 w 624116"/>
                    <a:gd name="T31" fmla="*/ 127327 h 838706"/>
                    <a:gd name="T32" fmla="*/ 257097 w 624116"/>
                    <a:gd name="T33" fmla="*/ 0 h 838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4116"/>
                    <a:gd name="T52" fmla="*/ 0 h 838706"/>
                    <a:gd name="T53" fmla="*/ 624116 w 624116"/>
                    <a:gd name="T54" fmla="*/ 838706 h 838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4116" h="838706">
                      <a:moveTo>
                        <a:pt x="312059" y="0"/>
                      </a:moveTo>
                      <a:cubicBezTo>
                        <a:pt x="397413" y="0"/>
                        <a:pt x="466606" y="69193"/>
                        <a:pt x="466606" y="154547"/>
                      </a:cubicBezTo>
                      <a:cubicBezTo>
                        <a:pt x="466606" y="218562"/>
                        <a:pt x="427685" y="273487"/>
                        <a:pt x="372216" y="296949"/>
                      </a:cubicBezTo>
                      <a:lnTo>
                        <a:pt x="335761" y="304309"/>
                      </a:lnTo>
                      <a:lnTo>
                        <a:pt x="374949" y="308998"/>
                      </a:lnTo>
                      <a:cubicBezTo>
                        <a:pt x="517148" y="343533"/>
                        <a:pt x="624116" y="492862"/>
                        <a:pt x="624116" y="671844"/>
                      </a:cubicBezTo>
                      <a:lnTo>
                        <a:pt x="619329" y="728208"/>
                      </a:lnTo>
                      <a:lnTo>
                        <a:pt x="617387" y="730227"/>
                      </a:lnTo>
                      <a:cubicBezTo>
                        <a:pt x="539246" y="797251"/>
                        <a:pt x="431296" y="838706"/>
                        <a:pt x="312057" y="838706"/>
                      </a:cubicBezTo>
                      <a:cubicBezTo>
                        <a:pt x="192819" y="838706"/>
                        <a:pt x="84868" y="797251"/>
                        <a:pt x="6728" y="730227"/>
                      </a:cubicBezTo>
                      <a:lnTo>
                        <a:pt x="4788" y="728210"/>
                      </a:lnTo>
                      <a:lnTo>
                        <a:pt x="0" y="671844"/>
                      </a:lnTo>
                      <a:cubicBezTo>
                        <a:pt x="0" y="492862"/>
                        <a:pt x="106968" y="343533"/>
                        <a:pt x="249168" y="308998"/>
                      </a:cubicBezTo>
                      <a:lnTo>
                        <a:pt x="288357" y="304309"/>
                      </a:lnTo>
                      <a:lnTo>
                        <a:pt x="251902" y="296949"/>
                      </a:lnTo>
                      <a:cubicBezTo>
                        <a:pt x="196433" y="273487"/>
                        <a:pt x="157512" y="218562"/>
                        <a:pt x="157512" y="154547"/>
                      </a:cubicBezTo>
                      <a:cubicBezTo>
                        <a:pt x="157512" y="69193"/>
                        <a:pt x="226705" y="0"/>
                        <a:pt x="312059" y="0"/>
                      </a:cubicBezTo>
                      <a:close/>
                    </a:path>
                  </a:pathLst>
                </a:custGeom>
                <a:solidFill>
                  <a:schemeClr val="bg1">
                    <a:lumMod val="6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grpSp>
        </p:grpSp>
        <p:sp>
          <p:nvSpPr>
            <p:cNvPr id="319" name="矩形 318"/>
            <p:cNvSpPr/>
            <p:nvPr/>
          </p:nvSpPr>
          <p:spPr>
            <a:xfrm>
              <a:off x="4255730" y="3565949"/>
              <a:ext cx="310780" cy="181710"/>
            </a:xfrm>
            <a:prstGeom prst="rect">
              <a:avLst/>
            </a:prstGeom>
          </p:spPr>
          <p:txBody>
            <a:bodyPr wrap="none" lIns="26142" tIns="13071" rIns="26142" bIns="13071">
              <a:spAutoFit/>
            </a:bodyPr>
            <a:lstStyle/>
            <a:p>
              <a:pPr>
                <a:defRPr/>
              </a:pPr>
              <a:r>
                <a:rPr lang="zh-CN" altLang="en-US" sz="1015" b="1" dirty="0">
                  <a:solidFill>
                    <a:schemeClr val="tx1">
                      <a:lumMod val="50000"/>
                      <a:lumOff val="50000"/>
                    </a:schemeClr>
                  </a:solidFill>
                  <a:latin typeface="微软雅黑" panose="020B0503020204020204" pitchFamily="34" charset="-122"/>
                  <a:ea typeface="微软雅黑" panose="020B0503020204020204" pitchFamily="34" charset="-122"/>
                </a:rPr>
                <a:t>退房</a:t>
              </a:r>
              <a:endParaRPr lang="zh-CN" altLang="en-US" sz="1015"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cxnSp>
        <p:nvCxnSpPr>
          <p:cNvPr id="275" name="直接连接符 274"/>
          <p:cNvCxnSpPr/>
          <p:nvPr/>
        </p:nvCxnSpPr>
        <p:spPr>
          <a:xfrm flipV="1">
            <a:off x="4019231" y="4720365"/>
            <a:ext cx="4734753" cy="3283"/>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sp>
        <p:nvSpPr>
          <p:cNvPr id="59441" name="矩形 275"/>
          <p:cNvSpPr>
            <a:spLocks noChangeArrowheads="1"/>
          </p:cNvSpPr>
          <p:nvPr/>
        </p:nvSpPr>
        <p:spPr bwMode="auto">
          <a:xfrm>
            <a:off x="4977451" y="4037462"/>
            <a:ext cx="966470" cy="16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退房申请</a:t>
            </a:r>
            <a:endParaRPr lang="zh-CN" altLang="en-US" sz="900">
              <a:solidFill>
                <a:srgbClr val="7F7F7F"/>
              </a:solidFill>
              <a:ea typeface="微软雅黑" panose="020B0503020204020204" pitchFamily="34" charset="-122"/>
            </a:endParaRPr>
          </a:p>
        </p:txBody>
      </p:sp>
      <p:sp>
        <p:nvSpPr>
          <p:cNvPr id="59442" name="矩形 276"/>
          <p:cNvSpPr>
            <a:spLocks noChangeArrowheads="1"/>
          </p:cNvSpPr>
          <p:nvPr/>
        </p:nvSpPr>
        <p:spPr bwMode="auto">
          <a:xfrm>
            <a:off x="4957806" y="4249395"/>
            <a:ext cx="966470" cy="16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marL="457200"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ü"/>
            </a:pPr>
            <a:r>
              <a:rPr lang="zh-CN" altLang="en-US" sz="900">
                <a:solidFill>
                  <a:srgbClr val="7F7F7F"/>
                </a:solidFill>
                <a:ea typeface="微软雅黑" panose="020B0503020204020204" pitchFamily="34" charset="-122"/>
              </a:rPr>
              <a:t>退房审查</a:t>
            </a:r>
            <a:endParaRPr lang="zh-CN" altLang="en-US" sz="900">
              <a:solidFill>
                <a:srgbClr val="7F7F7F"/>
              </a:solidFill>
              <a:ea typeface="微软雅黑" panose="020B0503020204020204" pitchFamily="34" charset="-122"/>
            </a:endParaRPr>
          </a:p>
        </p:txBody>
      </p:sp>
      <p:sp>
        <p:nvSpPr>
          <p:cNvPr id="278" name="矩形 277"/>
          <p:cNvSpPr/>
          <p:nvPr/>
        </p:nvSpPr>
        <p:spPr>
          <a:xfrm>
            <a:off x="4977451" y="4465495"/>
            <a:ext cx="966470" cy="163830"/>
          </a:xfrm>
          <a:prstGeom prst="rect">
            <a:avLst/>
          </a:prstGeom>
        </p:spPr>
        <p:txBody>
          <a:bodyPr wrap="none" lIns="26142" tIns="13071" rIns="26142" bIns="13071">
            <a:spAutoFit/>
          </a:bodyPr>
          <a:lstStyle/>
          <a:p>
            <a:pPr marL="457200" indent="-457200">
              <a:buFont typeface="Wingdings" panose="05000000000000000000" pitchFamily="2" charset="2"/>
              <a:buChar char="ü"/>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退房清算</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59444" name="组合 278"/>
          <p:cNvGrpSpPr/>
          <p:nvPr/>
        </p:nvGrpSpPr>
        <p:grpSpPr bwMode="auto">
          <a:xfrm>
            <a:off x="7181912" y="3971977"/>
            <a:ext cx="1037314" cy="210742"/>
            <a:chOff x="7107596" y="2699444"/>
            <a:chExt cx="1037037" cy="210846"/>
          </a:xfrm>
        </p:grpSpPr>
        <p:grpSp>
          <p:nvGrpSpPr>
            <p:cNvPr id="59461" name="组合 83"/>
            <p:cNvGrpSpPr/>
            <p:nvPr/>
          </p:nvGrpSpPr>
          <p:grpSpPr bwMode="auto">
            <a:xfrm>
              <a:off x="7107596" y="2712118"/>
              <a:ext cx="172477" cy="198172"/>
              <a:chOff x="0" y="0"/>
              <a:chExt cx="1388581" cy="1388581"/>
            </a:xfrm>
          </p:grpSpPr>
          <p:sp>
            <p:nvSpPr>
              <p:cNvPr id="315" name="椭圆 84"/>
              <p:cNvSpPr>
                <a:spLocks noChangeArrowheads="1"/>
              </p:cNvSpPr>
              <p:nvPr/>
            </p:nvSpPr>
            <p:spPr bwMode="auto">
              <a:xfrm>
                <a:off x="0" y="-1165"/>
                <a:ext cx="1389538" cy="1389746"/>
              </a:xfrm>
              <a:prstGeom prst="ellipse">
                <a:avLst/>
              </a:prstGeom>
              <a:solidFill>
                <a:schemeClr val="accent3">
                  <a:lumMod val="7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16" name="任意多边形 85"/>
              <p:cNvSpPr>
                <a:spLocks noChangeArrowheads="1"/>
              </p:cNvSpPr>
              <p:nvPr/>
            </p:nvSpPr>
            <p:spPr bwMode="auto">
              <a:xfrm>
                <a:off x="335406" y="516338"/>
                <a:ext cx="627689" cy="479943"/>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317" name="任意多边形 86"/>
              <p:cNvSpPr>
                <a:spLocks noChangeArrowheads="1"/>
              </p:cNvSpPr>
              <p:nvPr/>
            </p:nvSpPr>
            <p:spPr bwMode="auto">
              <a:xfrm rot="-7809159">
                <a:off x="543986" y="183640"/>
                <a:ext cx="325526" cy="790598"/>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grpSp>
        <p:sp>
          <p:nvSpPr>
            <p:cNvPr id="59462" name="矩形 292"/>
            <p:cNvSpPr>
              <a:spLocks noChangeArrowheads="1"/>
            </p:cNvSpPr>
            <p:nvPr/>
          </p:nvSpPr>
          <p:spPr bwMode="auto">
            <a:xfrm>
              <a:off x="7292691" y="2699444"/>
              <a:ext cx="851942" cy="16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水电费统计分析</a:t>
              </a:r>
              <a:endParaRPr lang="zh-CN" altLang="en-US" sz="900">
                <a:solidFill>
                  <a:srgbClr val="7F7F7F"/>
                </a:solidFill>
                <a:ea typeface="微软雅黑" panose="020B0503020204020204" pitchFamily="34" charset="-122"/>
              </a:endParaRPr>
            </a:p>
          </p:txBody>
        </p:sp>
      </p:grpSp>
      <p:grpSp>
        <p:nvGrpSpPr>
          <p:cNvPr id="59445" name="组合 279"/>
          <p:cNvGrpSpPr/>
          <p:nvPr/>
        </p:nvGrpSpPr>
        <p:grpSpPr bwMode="auto">
          <a:xfrm>
            <a:off x="7181912" y="4294044"/>
            <a:ext cx="926586" cy="214910"/>
            <a:chOff x="7103114" y="2946822"/>
            <a:chExt cx="926316" cy="215373"/>
          </a:xfrm>
        </p:grpSpPr>
        <p:grpSp>
          <p:nvGrpSpPr>
            <p:cNvPr id="59456" name="组合 83"/>
            <p:cNvGrpSpPr/>
            <p:nvPr/>
          </p:nvGrpSpPr>
          <p:grpSpPr bwMode="auto">
            <a:xfrm>
              <a:off x="7103114" y="2964023"/>
              <a:ext cx="178269" cy="198172"/>
              <a:chOff x="0" y="0"/>
              <a:chExt cx="1388581" cy="1388581"/>
            </a:xfrm>
          </p:grpSpPr>
          <p:sp>
            <p:nvSpPr>
              <p:cNvPr id="289" name="椭圆 84"/>
              <p:cNvSpPr>
                <a:spLocks noChangeArrowheads="1"/>
              </p:cNvSpPr>
              <p:nvPr/>
            </p:nvSpPr>
            <p:spPr bwMode="auto">
              <a:xfrm>
                <a:off x="0" y="706"/>
                <a:ext cx="1390716" cy="1387875"/>
              </a:xfrm>
              <a:prstGeom prst="ellipse">
                <a:avLst/>
              </a:prstGeom>
              <a:solidFill>
                <a:schemeClr val="accent4">
                  <a:lumMod val="75000"/>
                </a:schemeClr>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290" name="任意多边形 85"/>
              <p:cNvSpPr>
                <a:spLocks noChangeArrowheads="1"/>
              </p:cNvSpPr>
              <p:nvPr/>
            </p:nvSpPr>
            <p:spPr bwMode="auto">
              <a:xfrm>
                <a:off x="338409" y="519069"/>
                <a:ext cx="625821" cy="476560"/>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sp>
            <p:nvSpPr>
              <p:cNvPr id="291" name="任意多边形 86"/>
              <p:cNvSpPr>
                <a:spLocks noChangeArrowheads="1"/>
              </p:cNvSpPr>
              <p:nvPr/>
            </p:nvSpPr>
            <p:spPr bwMode="auto">
              <a:xfrm rot="-7809159">
                <a:off x="543913" y="185422"/>
                <a:ext cx="326067" cy="792706"/>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900">
                  <a:solidFill>
                    <a:schemeClr val="tx1">
                      <a:lumMod val="50000"/>
                      <a:lumOff val="50000"/>
                    </a:schemeClr>
                  </a:solidFill>
                  <a:latin typeface="微软雅黑" panose="020B0503020204020204" pitchFamily="34" charset="-122"/>
                  <a:ea typeface="宋体" pitchFamily="2" charset="-122"/>
                </a:endParaRPr>
              </a:p>
            </p:txBody>
          </p:sp>
        </p:grpSp>
        <p:sp>
          <p:nvSpPr>
            <p:cNvPr id="59457" name="矩形 287"/>
            <p:cNvSpPr>
              <a:spLocks noChangeArrowheads="1"/>
            </p:cNvSpPr>
            <p:nvPr/>
          </p:nvSpPr>
          <p:spPr bwMode="auto">
            <a:xfrm>
              <a:off x="7291775" y="2946822"/>
              <a:ext cx="737655" cy="1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900">
                  <a:solidFill>
                    <a:srgbClr val="7F7F7F"/>
                  </a:solidFill>
                  <a:ea typeface="微软雅黑" panose="020B0503020204020204" pitchFamily="34" charset="-122"/>
                </a:rPr>
                <a:t>退房统计分析</a:t>
              </a:r>
              <a:endParaRPr lang="zh-CN" altLang="en-US" sz="900">
                <a:solidFill>
                  <a:srgbClr val="7F7F7F"/>
                </a:solidFill>
                <a:ea typeface="微软雅黑" panose="020B0503020204020204" pitchFamily="34" charset="-122"/>
              </a:endParaRPr>
            </a:p>
          </p:txBody>
        </p:sp>
      </p:grpSp>
      <p:cxnSp>
        <p:nvCxnSpPr>
          <p:cNvPr id="281" name="直接连接符 280"/>
          <p:cNvCxnSpPr/>
          <p:nvPr/>
        </p:nvCxnSpPr>
        <p:spPr>
          <a:xfrm>
            <a:off x="4025712" y="3932686"/>
            <a:ext cx="1899928" cy="0"/>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grpSp>
        <p:nvGrpSpPr>
          <p:cNvPr id="59447" name="组合 281"/>
          <p:cNvGrpSpPr/>
          <p:nvPr/>
        </p:nvGrpSpPr>
        <p:grpSpPr bwMode="auto">
          <a:xfrm>
            <a:off x="6015090" y="3674913"/>
            <a:ext cx="827408" cy="239318"/>
            <a:chOff x="6330535" y="2422849"/>
            <a:chExt cx="827039" cy="239171"/>
          </a:xfrm>
        </p:grpSpPr>
        <p:grpSp>
          <p:nvGrpSpPr>
            <p:cNvPr id="59452" name="组合 80"/>
            <p:cNvGrpSpPr/>
            <p:nvPr/>
          </p:nvGrpSpPr>
          <p:grpSpPr bwMode="auto">
            <a:xfrm>
              <a:off x="6330535" y="2422849"/>
              <a:ext cx="261617" cy="239171"/>
              <a:chOff x="0" y="0"/>
              <a:chExt cx="1388581" cy="1388581"/>
            </a:xfrm>
          </p:grpSpPr>
          <p:sp>
            <p:nvSpPr>
              <p:cNvPr id="285" name="椭圆 81"/>
              <p:cNvSpPr>
                <a:spLocks noChangeArrowheads="1"/>
              </p:cNvSpPr>
              <p:nvPr/>
            </p:nvSpPr>
            <p:spPr bwMode="auto">
              <a:xfrm>
                <a:off x="0" y="0"/>
                <a:ext cx="1389675" cy="1388581"/>
              </a:xfrm>
              <a:prstGeom prst="ellipse">
                <a:avLst/>
              </a:prstGeom>
              <a:solidFill>
                <a:srgbClr val="225BCC"/>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sp>
            <p:nvSpPr>
              <p:cNvPr id="286" name="任意多边形 82"/>
              <p:cNvSpPr>
                <a:spLocks noChangeArrowheads="1"/>
              </p:cNvSpPr>
              <p:nvPr/>
            </p:nvSpPr>
            <p:spPr bwMode="auto">
              <a:xfrm>
                <a:off x="306361" y="259065"/>
                <a:ext cx="818012" cy="797915"/>
              </a:xfrm>
              <a:custGeom>
                <a:avLst/>
                <a:gdLst>
                  <a:gd name="T0" fmla="*/ 408333 w 816666"/>
                  <a:gd name="T1" fmla="*/ 0 h 800988"/>
                  <a:gd name="T2" fmla="*/ 816666 w 816666"/>
                  <a:gd name="T3" fmla="*/ 463996 h 800988"/>
                  <a:gd name="T4" fmla="*/ 612500 w 816666"/>
                  <a:gd name="T5" fmla="*/ 463996 h 800988"/>
                  <a:gd name="T6" fmla="*/ 612500 w 816666"/>
                  <a:gd name="T7" fmla="*/ 800988 h 800988"/>
                  <a:gd name="T8" fmla="*/ 490407 w 816666"/>
                  <a:gd name="T9" fmla="*/ 800988 h 800988"/>
                  <a:gd name="T10" fmla="*/ 490407 w 816666"/>
                  <a:gd name="T11" fmla="*/ 593765 h 800988"/>
                  <a:gd name="T12" fmla="*/ 326258 w 816666"/>
                  <a:gd name="T13" fmla="*/ 593765 h 800988"/>
                  <a:gd name="T14" fmla="*/ 326258 w 816666"/>
                  <a:gd name="T15" fmla="*/ 800988 h 800988"/>
                  <a:gd name="T16" fmla="*/ 204167 w 816666"/>
                  <a:gd name="T17" fmla="*/ 800988 h 800988"/>
                  <a:gd name="T18" fmla="*/ 204167 w 816666"/>
                  <a:gd name="T19" fmla="*/ 463996 h 800988"/>
                  <a:gd name="T20" fmla="*/ 0 w 816666"/>
                  <a:gd name="T21" fmla="*/ 463996 h 8009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6666"/>
                  <a:gd name="T34" fmla="*/ 0 h 800988"/>
                  <a:gd name="T35" fmla="*/ 816666 w 816666"/>
                  <a:gd name="T36" fmla="*/ 800988 h 8009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6666" h="800988">
                    <a:moveTo>
                      <a:pt x="408333" y="0"/>
                    </a:moveTo>
                    <a:lnTo>
                      <a:pt x="816666" y="463996"/>
                    </a:lnTo>
                    <a:lnTo>
                      <a:pt x="612500" y="463996"/>
                    </a:lnTo>
                    <a:lnTo>
                      <a:pt x="612500" y="800988"/>
                    </a:lnTo>
                    <a:lnTo>
                      <a:pt x="490407" y="800988"/>
                    </a:lnTo>
                    <a:lnTo>
                      <a:pt x="490407" y="593765"/>
                    </a:lnTo>
                    <a:lnTo>
                      <a:pt x="326258" y="593765"/>
                    </a:lnTo>
                    <a:lnTo>
                      <a:pt x="326258" y="800988"/>
                    </a:lnTo>
                    <a:lnTo>
                      <a:pt x="204167" y="800988"/>
                    </a:lnTo>
                    <a:lnTo>
                      <a:pt x="204167" y="463996"/>
                    </a:lnTo>
                    <a:lnTo>
                      <a:pt x="0" y="463996"/>
                    </a:ln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defRPr/>
                </a:pPr>
                <a:endParaRPr lang="zh-CN" altLang="zh-CN" sz="1015">
                  <a:solidFill>
                    <a:schemeClr val="tx1">
                      <a:lumMod val="50000"/>
                      <a:lumOff val="50000"/>
                    </a:schemeClr>
                  </a:solidFill>
                  <a:latin typeface="微软雅黑" panose="020B0503020204020204" pitchFamily="34" charset="-122"/>
                  <a:ea typeface="宋体" pitchFamily="2" charset="-122"/>
                </a:endParaRPr>
              </a:p>
            </p:txBody>
          </p:sp>
        </p:grpSp>
        <p:sp>
          <p:nvSpPr>
            <p:cNvPr id="59453" name="矩形 283"/>
            <p:cNvSpPr>
              <a:spLocks noChangeArrowheads="1"/>
            </p:cNvSpPr>
            <p:nvPr/>
          </p:nvSpPr>
          <p:spPr bwMode="auto">
            <a:xfrm>
              <a:off x="6587598" y="2430584"/>
              <a:ext cx="569976" cy="18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6142" tIns="13071" rIns="26142" bIns="1307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15">
                  <a:solidFill>
                    <a:srgbClr val="7F7F7F"/>
                  </a:solidFill>
                  <a:ea typeface="微软雅黑" panose="020B0503020204020204" pitchFamily="34" charset="-122"/>
                </a:rPr>
                <a:t>在线跟进</a:t>
              </a:r>
              <a:endParaRPr lang="zh-CN" altLang="en-US" sz="1015">
                <a:solidFill>
                  <a:srgbClr val="7F7F7F"/>
                </a:solidFill>
                <a:ea typeface="微软雅黑" panose="020B0503020204020204" pitchFamily="34" charset="-122"/>
              </a:endParaRPr>
            </a:p>
          </p:txBody>
        </p:sp>
      </p:grpSp>
      <p:sp>
        <p:nvSpPr>
          <p:cNvPr id="59448" name="TextBox 3"/>
          <p:cNvSpPr txBox="1">
            <a:spLocks noChangeArrowheads="1"/>
          </p:cNvSpPr>
          <p:nvPr/>
        </p:nvSpPr>
        <p:spPr bwMode="auto">
          <a:xfrm>
            <a:off x="601271" y="4017816"/>
            <a:ext cx="2663451" cy="115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marL="571500" indent="-5715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spcAft>
                <a:spcPts val="1800"/>
              </a:spcAft>
              <a:buSzPct val="100000"/>
              <a:buFont typeface="Zapf Dingbats" panose="05020102010704020609" charset="0"/>
              <a:buChar char="✔"/>
            </a:pPr>
            <a:r>
              <a:rPr lang="zh-CN" altLang="en-US" sz="1200">
                <a:solidFill>
                  <a:srgbClr val="7F7F7F"/>
                </a:solidFill>
                <a:ea typeface="微软雅黑" panose="020B0503020204020204" pitchFamily="34" charset="-122"/>
              </a:rPr>
              <a:t>能智能读表自动录入水电费</a:t>
            </a:r>
            <a:endParaRPr lang="en-US" altLang="zh-CN" sz="1200">
              <a:solidFill>
                <a:srgbClr val="7F7F7F"/>
              </a:solidFill>
              <a:ea typeface="微软雅黑" panose="020B0503020204020204" pitchFamily="34" charset="-122"/>
            </a:endParaRPr>
          </a:p>
          <a:p>
            <a:pPr eaLnBrk="1" hangingPunct="1">
              <a:lnSpc>
                <a:spcPct val="150000"/>
              </a:lnSpc>
              <a:spcAft>
                <a:spcPts val="1800"/>
              </a:spcAft>
              <a:buSzPct val="100000"/>
              <a:buFont typeface="Zapf Dingbats" panose="05020102010704020609" charset="0"/>
              <a:buChar char="✔"/>
            </a:pPr>
            <a:r>
              <a:rPr lang="zh-CN" altLang="en-US" sz="1200">
                <a:solidFill>
                  <a:srgbClr val="7F7F7F"/>
                </a:solidFill>
                <a:ea typeface="微软雅黑" panose="020B0503020204020204" pitchFamily="34" charset="-122"/>
              </a:rPr>
              <a:t>招商人员可查看物业租控信息</a:t>
            </a:r>
            <a:endParaRPr lang="zh-CN" altLang="en-US" sz="1200">
              <a:solidFill>
                <a:srgbClr val="7F7F7F"/>
              </a:solidFill>
              <a:ea typeface="微软雅黑" panose="020B0503020204020204" pitchFamily="34" charset="-122"/>
            </a:endParaRPr>
          </a:p>
        </p:txBody>
      </p:sp>
      <p:grpSp>
        <p:nvGrpSpPr>
          <p:cNvPr id="59449" name="组合 20"/>
          <p:cNvGrpSpPr/>
          <p:nvPr/>
        </p:nvGrpSpPr>
        <p:grpSpPr bwMode="auto">
          <a:xfrm>
            <a:off x="596" y="114914"/>
            <a:ext cx="521498" cy="379813"/>
            <a:chOff x="0" y="0"/>
            <a:chExt cx="694944" cy="624651"/>
          </a:xfrm>
        </p:grpSpPr>
        <p:sp>
          <p:nvSpPr>
            <p:cNvPr id="168"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69"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3492" y="137153"/>
            <a:ext cx="6772275" cy="409072"/>
          </a:xfrm>
          <a:prstGeom prst="rect">
            <a:avLst/>
          </a:prstGeom>
        </p:spPr>
        <p:txBody>
          <a:bodyPr vert="horz" wrap="square" lIns="0" tIns="65645" rIns="0" bIns="0" rtlCol="0">
            <a:spAutoFit/>
          </a:bodyPr>
          <a:lstStyle/>
          <a:p>
            <a:pPr defTabSz="685800"/>
            <a:r>
              <a:rPr lang="zh-CN" altLang="en-US" sz="2475" dirty="0" smtClean="0">
                <a:solidFill>
                  <a:srgbClr val="595959"/>
                </a:solidFill>
                <a:latin typeface="+mn-lt"/>
                <a:ea typeface="微软雅黑" panose="020B0503020204020204" pitchFamily="34" charset="-122"/>
                <a:cs typeface="+mn-cs"/>
              </a:rPr>
              <a:t>园区需求</a:t>
            </a:r>
            <a:endParaRPr sz="2475" dirty="0">
              <a:solidFill>
                <a:srgbClr val="595959"/>
              </a:solidFill>
              <a:latin typeface="+mn-lt"/>
              <a:ea typeface="微软雅黑" panose="020B0503020204020204" pitchFamily="34" charset="-122"/>
              <a:cs typeface="+mn-cs"/>
            </a:endParaRPr>
          </a:p>
        </p:txBody>
      </p:sp>
      <p:sp>
        <p:nvSpPr>
          <p:cNvPr id="3" name="object 3"/>
          <p:cNvSpPr/>
          <p:nvPr/>
        </p:nvSpPr>
        <p:spPr>
          <a:xfrm>
            <a:off x="469854" y="3275611"/>
            <a:ext cx="3968042" cy="1151200"/>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4" name="object 4"/>
          <p:cNvSpPr/>
          <p:nvPr/>
        </p:nvSpPr>
        <p:spPr>
          <a:xfrm>
            <a:off x="6512802" y="1832895"/>
            <a:ext cx="1610957" cy="0"/>
          </a:xfrm>
          <a:custGeom>
            <a:avLst/>
            <a:gdLst/>
            <a:ahLst/>
            <a:cxnLst/>
            <a:rect l="l" t="t" r="r" b="b"/>
            <a:pathLst>
              <a:path w="2147570">
                <a:moveTo>
                  <a:pt x="0" y="0"/>
                </a:moveTo>
                <a:lnTo>
                  <a:pt x="2147316" y="0"/>
                </a:lnTo>
              </a:path>
            </a:pathLst>
          </a:custGeom>
          <a:ln w="12700">
            <a:solidFill>
              <a:srgbClr val="999999"/>
            </a:solidFill>
          </a:ln>
        </p:spPr>
        <p:txBody>
          <a:bodyPr wrap="square" lIns="0" tIns="0" rIns="0" bIns="0" rtlCol="0"/>
          <a:lstStyle/>
          <a:p>
            <a:pPr defTabSz="685800"/>
            <a:endParaRPr sz="1350">
              <a:latin typeface="Calibri" panose="020F0502020204030204"/>
            </a:endParaRPr>
          </a:p>
        </p:txBody>
      </p:sp>
      <p:sp>
        <p:nvSpPr>
          <p:cNvPr id="5" name="object 5"/>
          <p:cNvSpPr/>
          <p:nvPr/>
        </p:nvSpPr>
        <p:spPr>
          <a:xfrm>
            <a:off x="6512802" y="3223023"/>
            <a:ext cx="1610957" cy="0"/>
          </a:xfrm>
          <a:custGeom>
            <a:avLst/>
            <a:gdLst/>
            <a:ahLst/>
            <a:cxnLst/>
            <a:rect l="l" t="t" r="r" b="b"/>
            <a:pathLst>
              <a:path w="2147570">
                <a:moveTo>
                  <a:pt x="0" y="0"/>
                </a:moveTo>
                <a:lnTo>
                  <a:pt x="2147316" y="0"/>
                </a:lnTo>
              </a:path>
            </a:pathLst>
          </a:custGeom>
          <a:ln w="12700">
            <a:solidFill>
              <a:srgbClr val="999999"/>
            </a:solidFill>
          </a:ln>
        </p:spPr>
        <p:txBody>
          <a:bodyPr wrap="square" lIns="0" tIns="0" rIns="0" bIns="0" rtlCol="0"/>
          <a:lstStyle/>
          <a:p>
            <a:pPr defTabSz="685800"/>
            <a:endParaRPr sz="1350">
              <a:latin typeface="Calibri" panose="020F0502020204030204"/>
            </a:endParaRPr>
          </a:p>
        </p:txBody>
      </p:sp>
      <p:sp>
        <p:nvSpPr>
          <p:cNvPr id="6" name="object 6"/>
          <p:cNvSpPr txBox="1"/>
          <p:nvPr/>
        </p:nvSpPr>
        <p:spPr>
          <a:xfrm>
            <a:off x="6571868" y="1448871"/>
            <a:ext cx="1432332" cy="299184"/>
          </a:xfrm>
          <a:prstGeom prst="rect">
            <a:avLst/>
          </a:prstGeom>
        </p:spPr>
        <p:txBody>
          <a:bodyPr vert="horz" wrap="square" lIns="0" tIns="0" rIns="0" bIns="0" rtlCol="0">
            <a:spAutoFit/>
          </a:bodyPr>
          <a:lstStyle/>
          <a:p>
            <a:pPr marL="9525" marR="3810" defTabSz="685800">
              <a:lnSpc>
                <a:spcPct val="108000"/>
              </a:lnSpc>
              <a:tabLst>
                <a:tab pos="738505" algn="l"/>
              </a:tabLst>
            </a:pPr>
            <a:r>
              <a:rPr sz="900" dirty="0">
                <a:latin typeface="微软雅黑" panose="020B0503020204020204" pitchFamily="34" charset="-122"/>
                <a:cs typeface="微软雅黑" panose="020B0503020204020204" pitchFamily="34" charset="-122"/>
              </a:rPr>
              <a:t>规</a:t>
            </a:r>
            <a:r>
              <a:rPr sz="900" spc="-4" dirty="0">
                <a:latin typeface="微软雅黑" panose="020B0503020204020204" pitchFamily="34" charset="-122"/>
                <a:cs typeface="微软雅黑" panose="020B0503020204020204" pitchFamily="34" charset="-122"/>
              </a:rPr>
              <a:t>划</a:t>
            </a:r>
            <a:r>
              <a:rPr sz="900" dirty="0">
                <a:latin typeface="微软雅黑" panose="020B0503020204020204" pitchFamily="34" charset="-122"/>
                <a:cs typeface="微软雅黑" panose="020B0503020204020204" pitchFamily="34" charset="-122"/>
              </a:rPr>
              <a:t>与</a:t>
            </a:r>
            <a:r>
              <a:rPr sz="900" spc="-19" dirty="0">
                <a:latin typeface="微软雅黑" panose="020B0503020204020204" pitchFamily="34" charset="-122"/>
                <a:cs typeface="微软雅黑" panose="020B0503020204020204" pitchFamily="34" charset="-122"/>
              </a:rPr>
              <a:t>建</a:t>
            </a:r>
            <a:r>
              <a:rPr sz="900" dirty="0">
                <a:latin typeface="微软雅黑" panose="020B0503020204020204" pitchFamily="34" charset="-122"/>
                <a:cs typeface="微软雅黑" panose="020B0503020204020204" pitchFamily="34" charset="-122"/>
              </a:rPr>
              <a:t>设	信息基</a:t>
            </a:r>
            <a:r>
              <a:rPr sz="900" spc="-19" dirty="0">
                <a:latin typeface="微软雅黑" panose="020B0503020204020204" pitchFamily="34" charset="-122"/>
                <a:cs typeface="微软雅黑" panose="020B0503020204020204" pitchFamily="34" charset="-122"/>
              </a:rPr>
              <a:t>础</a:t>
            </a:r>
            <a:r>
              <a:rPr sz="900" dirty="0">
                <a:latin typeface="微软雅黑" panose="020B0503020204020204" pitchFamily="34" charset="-122"/>
                <a:cs typeface="微软雅黑" panose="020B0503020204020204" pitchFamily="34" charset="-122"/>
              </a:rPr>
              <a:t>建设 建</a:t>
            </a:r>
            <a:r>
              <a:rPr sz="900" spc="-4" dirty="0">
                <a:latin typeface="微软雅黑" panose="020B0503020204020204" pitchFamily="34" charset="-122"/>
                <a:cs typeface="微软雅黑" panose="020B0503020204020204" pitchFamily="34" charset="-122"/>
              </a:rPr>
              <a:t>筑</a:t>
            </a:r>
            <a:r>
              <a:rPr sz="900" dirty="0">
                <a:latin typeface="微软雅黑" panose="020B0503020204020204" pitchFamily="34" charset="-122"/>
                <a:cs typeface="微软雅黑" panose="020B0503020204020204" pitchFamily="34" charset="-122"/>
              </a:rPr>
              <a:t>与</a:t>
            </a:r>
            <a:r>
              <a:rPr sz="900" spc="-19" dirty="0">
                <a:latin typeface="微软雅黑" panose="020B0503020204020204" pitchFamily="34" charset="-122"/>
                <a:cs typeface="微软雅黑" panose="020B0503020204020204" pitchFamily="34" charset="-122"/>
              </a:rPr>
              <a:t>管</a:t>
            </a:r>
            <a:r>
              <a:rPr sz="900" dirty="0">
                <a:latin typeface="微软雅黑" panose="020B0503020204020204" pitchFamily="34" charset="-122"/>
                <a:cs typeface="微软雅黑" panose="020B0503020204020204" pitchFamily="34" charset="-122"/>
              </a:rPr>
              <a:t>理 </a:t>
            </a:r>
            <a:r>
              <a:rPr sz="900" spc="-86" dirty="0">
                <a:latin typeface="微软雅黑" panose="020B0503020204020204" pitchFamily="34" charset="-122"/>
                <a:cs typeface="微软雅黑" panose="020B0503020204020204" pitchFamily="34" charset="-122"/>
              </a:rPr>
              <a:t> </a:t>
            </a:r>
            <a:r>
              <a:rPr sz="900" spc="188" dirty="0">
                <a:latin typeface="微软雅黑" panose="020B0503020204020204" pitchFamily="34" charset="-122"/>
                <a:cs typeface="微软雅黑" panose="020B0503020204020204" pitchFamily="34" charset="-122"/>
              </a:rPr>
              <a:t>园</a:t>
            </a:r>
            <a:r>
              <a:rPr sz="900" dirty="0">
                <a:latin typeface="微软雅黑" panose="020B0503020204020204" pitchFamily="34" charset="-122"/>
                <a:cs typeface="微软雅黑" panose="020B0503020204020204" pitchFamily="34" charset="-122"/>
              </a:rPr>
              <a:t>区</a:t>
            </a:r>
            <a:r>
              <a:rPr sz="900" spc="-79"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交通管理</a:t>
            </a:r>
            <a:endParaRPr sz="900">
              <a:latin typeface="微软雅黑" panose="020B0503020204020204" pitchFamily="34" charset="-122"/>
              <a:cs typeface="微软雅黑" panose="020B0503020204020204" pitchFamily="34" charset="-122"/>
            </a:endParaRPr>
          </a:p>
        </p:txBody>
      </p:sp>
      <p:sp>
        <p:nvSpPr>
          <p:cNvPr id="7" name="object 7"/>
          <p:cNvSpPr txBox="1"/>
          <p:nvPr/>
        </p:nvSpPr>
        <p:spPr>
          <a:xfrm>
            <a:off x="8023920" y="1596344"/>
            <a:ext cx="474427"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共享</a:t>
            </a:r>
            <a:r>
              <a:rPr sz="900" spc="-19" dirty="0">
                <a:latin typeface="微软雅黑" panose="020B0503020204020204" pitchFamily="34" charset="-122"/>
                <a:cs typeface="微软雅黑" panose="020B0503020204020204" pitchFamily="34" charset="-122"/>
              </a:rPr>
              <a:t>服</a:t>
            </a:r>
            <a:r>
              <a:rPr sz="900" dirty="0">
                <a:latin typeface="微软雅黑" panose="020B0503020204020204" pitchFamily="34" charset="-122"/>
                <a:cs typeface="微软雅黑" panose="020B0503020204020204" pitchFamily="34" charset="-122"/>
              </a:rPr>
              <a:t>务</a:t>
            </a:r>
            <a:endParaRPr sz="900">
              <a:latin typeface="微软雅黑" panose="020B0503020204020204" pitchFamily="34" charset="-122"/>
              <a:cs typeface="微软雅黑" panose="020B0503020204020204" pitchFamily="34" charset="-122"/>
            </a:endParaRPr>
          </a:p>
        </p:txBody>
      </p:sp>
      <p:sp>
        <p:nvSpPr>
          <p:cNvPr id="8" name="object 8"/>
          <p:cNvSpPr/>
          <p:nvPr/>
        </p:nvSpPr>
        <p:spPr>
          <a:xfrm>
            <a:off x="6763162" y="1208708"/>
            <a:ext cx="146329" cy="145186"/>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p:nvPr/>
        </p:nvSpPr>
        <p:spPr>
          <a:xfrm>
            <a:off x="6575677" y="1209851"/>
            <a:ext cx="144043" cy="142900"/>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6954077" y="1210995"/>
            <a:ext cx="138326" cy="139469"/>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p:nvPr/>
        </p:nvSpPr>
        <p:spPr>
          <a:xfrm>
            <a:off x="7140418" y="1209851"/>
            <a:ext cx="145186" cy="139469"/>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p:nvPr/>
        </p:nvSpPr>
        <p:spPr>
          <a:xfrm>
            <a:off x="7327902" y="1209851"/>
            <a:ext cx="142900" cy="142900"/>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p:nvPr/>
        </p:nvSpPr>
        <p:spPr>
          <a:xfrm>
            <a:off x="7518816" y="1209851"/>
            <a:ext cx="144043" cy="142900"/>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14" name="object 14"/>
          <p:cNvSpPr/>
          <p:nvPr/>
        </p:nvSpPr>
        <p:spPr>
          <a:xfrm>
            <a:off x="7706300" y="1208708"/>
            <a:ext cx="146329" cy="144043"/>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15" name="object 15"/>
          <p:cNvSpPr txBox="1"/>
          <p:nvPr/>
        </p:nvSpPr>
        <p:spPr>
          <a:xfrm>
            <a:off x="6581679" y="2114213"/>
            <a:ext cx="934088" cy="371640"/>
          </a:xfrm>
          <a:prstGeom prst="rect">
            <a:avLst/>
          </a:prstGeom>
        </p:spPr>
        <p:txBody>
          <a:bodyPr vert="horz" wrap="square" lIns="0" tIns="0" rIns="0" bIns="0" rtlCol="0">
            <a:spAutoFit/>
          </a:bodyPr>
          <a:lstStyle/>
          <a:p>
            <a:pPr marL="9525" marR="3810" defTabSz="685800">
              <a:lnSpc>
                <a:spcPct val="142000"/>
              </a:lnSpc>
            </a:pPr>
            <a:r>
              <a:rPr sz="900" dirty="0">
                <a:latin typeface="微软雅黑" panose="020B0503020204020204" pitchFamily="34" charset="-122"/>
                <a:cs typeface="微软雅黑" panose="020B0503020204020204" pitchFamily="34" charset="-122"/>
              </a:rPr>
              <a:t>园区的战略与治理 运营与管理</a:t>
            </a:r>
            <a:endParaRPr sz="900">
              <a:latin typeface="微软雅黑" panose="020B0503020204020204" pitchFamily="34" charset="-122"/>
              <a:cs typeface="微软雅黑" panose="020B0503020204020204" pitchFamily="34" charset="-122"/>
            </a:endParaRPr>
          </a:p>
        </p:txBody>
      </p:sp>
      <p:sp>
        <p:nvSpPr>
          <p:cNvPr id="16" name="object 16"/>
          <p:cNvSpPr/>
          <p:nvPr/>
        </p:nvSpPr>
        <p:spPr>
          <a:xfrm>
            <a:off x="6574534" y="1919777"/>
            <a:ext cx="145186" cy="144043"/>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17" name="object 17"/>
          <p:cNvSpPr/>
          <p:nvPr/>
        </p:nvSpPr>
        <p:spPr>
          <a:xfrm>
            <a:off x="6765448" y="1919777"/>
            <a:ext cx="141756" cy="144043"/>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18" name="object 18"/>
          <p:cNvSpPr/>
          <p:nvPr/>
        </p:nvSpPr>
        <p:spPr>
          <a:xfrm>
            <a:off x="6952933" y="1919777"/>
            <a:ext cx="140613" cy="142900"/>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19" name="object 19"/>
          <p:cNvSpPr/>
          <p:nvPr/>
        </p:nvSpPr>
        <p:spPr>
          <a:xfrm>
            <a:off x="7140418" y="1926636"/>
            <a:ext cx="145186" cy="131468"/>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20" name="object 20"/>
          <p:cNvSpPr txBox="1"/>
          <p:nvPr/>
        </p:nvSpPr>
        <p:spPr>
          <a:xfrm>
            <a:off x="6574343" y="2989712"/>
            <a:ext cx="1002204"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经济发展 </a:t>
            </a:r>
            <a:r>
              <a:rPr sz="900" spc="4"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产业发展</a:t>
            </a:r>
            <a:endParaRPr sz="900">
              <a:latin typeface="微软雅黑" panose="020B0503020204020204" pitchFamily="34" charset="-122"/>
              <a:cs typeface="微软雅黑" panose="020B0503020204020204" pitchFamily="34" charset="-122"/>
            </a:endParaRPr>
          </a:p>
        </p:txBody>
      </p:sp>
      <p:sp>
        <p:nvSpPr>
          <p:cNvPr id="21" name="object 21"/>
          <p:cNvSpPr/>
          <p:nvPr/>
        </p:nvSpPr>
        <p:spPr>
          <a:xfrm>
            <a:off x="6581394" y="2742881"/>
            <a:ext cx="146329" cy="139470"/>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22" name="object 22"/>
          <p:cNvSpPr/>
          <p:nvPr/>
        </p:nvSpPr>
        <p:spPr>
          <a:xfrm>
            <a:off x="6771165" y="2742881"/>
            <a:ext cx="145186" cy="144043"/>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23" name="object 23"/>
          <p:cNvSpPr/>
          <p:nvPr/>
        </p:nvSpPr>
        <p:spPr>
          <a:xfrm>
            <a:off x="6962078" y="2745167"/>
            <a:ext cx="138326" cy="139469"/>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sp>
        <p:nvSpPr>
          <p:cNvPr id="24" name="object 24"/>
          <p:cNvSpPr/>
          <p:nvPr/>
        </p:nvSpPr>
        <p:spPr>
          <a:xfrm>
            <a:off x="7148419" y="2742881"/>
            <a:ext cx="142900" cy="145186"/>
          </a:xfrm>
          <a:prstGeom prst="rect">
            <a:avLst/>
          </a:prstGeom>
          <a:blipFill>
            <a:blip r:embed="rId16" cstate="print"/>
            <a:stretch>
              <a:fillRect/>
            </a:stretch>
          </a:blipFill>
        </p:spPr>
        <p:txBody>
          <a:bodyPr wrap="square" lIns="0" tIns="0" rIns="0" bIns="0" rtlCol="0"/>
          <a:lstStyle/>
          <a:p>
            <a:pPr defTabSz="685800"/>
            <a:endParaRPr sz="1350">
              <a:latin typeface="Calibri" panose="020F0502020204030204"/>
            </a:endParaRPr>
          </a:p>
        </p:txBody>
      </p:sp>
      <p:sp>
        <p:nvSpPr>
          <p:cNvPr id="25" name="object 25"/>
          <p:cNvSpPr/>
          <p:nvPr/>
        </p:nvSpPr>
        <p:spPr>
          <a:xfrm>
            <a:off x="7338191" y="2746310"/>
            <a:ext cx="142900" cy="133753"/>
          </a:xfrm>
          <a:prstGeom prst="rect">
            <a:avLst/>
          </a:prstGeom>
          <a:blipFill>
            <a:blip r:embed="rId17" cstate="print"/>
            <a:stretch>
              <a:fillRect/>
            </a:stretch>
          </a:blipFill>
        </p:spPr>
        <p:txBody>
          <a:bodyPr wrap="square" lIns="0" tIns="0" rIns="0" bIns="0" rtlCol="0"/>
          <a:lstStyle/>
          <a:p>
            <a:pPr defTabSz="685800"/>
            <a:endParaRPr sz="1350">
              <a:latin typeface="Calibri" panose="020F0502020204030204"/>
            </a:endParaRPr>
          </a:p>
        </p:txBody>
      </p:sp>
      <p:sp>
        <p:nvSpPr>
          <p:cNvPr id="26" name="object 26"/>
          <p:cNvSpPr/>
          <p:nvPr/>
        </p:nvSpPr>
        <p:spPr>
          <a:xfrm>
            <a:off x="6571105" y="3353348"/>
            <a:ext cx="145186" cy="144043"/>
          </a:xfrm>
          <a:prstGeom prst="rect">
            <a:avLst/>
          </a:prstGeom>
          <a:blipFill>
            <a:blip r:embed="rId18" cstate="print"/>
            <a:stretch>
              <a:fillRect/>
            </a:stretch>
          </a:blipFill>
        </p:spPr>
        <p:txBody>
          <a:bodyPr wrap="square" lIns="0" tIns="0" rIns="0" bIns="0" rtlCol="0"/>
          <a:lstStyle/>
          <a:p>
            <a:pPr defTabSz="685800"/>
            <a:endParaRPr sz="1350">
              <a:latin typeface="Calibri" panose="020F0502020204030204"/>
            </a:endParaRPr>
          </a:p>
        </p:txBody>
      </p:sp>
      <p:sp>
        <p:nvSpPr>
          <p:cNvPr id="27" name="object 27"/>
          <p:cNvSpPr/>
          <p:nvPr/>
        </p:nvSpPr>
        <p:spPr>
          <a:xfrm>
            <a:off x="6759732" y="3355635"/>
            <a:ext cx="145186" cy="142900"/>
          </a:xfrm>
          <a:prstGeom prst="rect">
            <a:avLst/>
          </a:prstGeom>
          <a:blipFill>
            <a:blip r:embed="rId19" cstate="print"/>
            <a:stretch>
              <a:fillRect/>
            </a:stretch>
          </a:blipFill>
        </p:spPr>
        <p:txBody>
          <a:bodyPr wrap="square" lIns="0" tIns="0" rIns="0" bIns="0" rtlCol="0"/>
          <a:lstStyle/>
          <a:p>
            <a:pPr defTabSz="685800"/>
            <a:endParaRPr sz="1350">
              <a:latin typeface="Calibri" panose="020F0502020204030204"/>
            </a:endParaRPr>
          </a:p>
        </p:txBody>
      </p:sp>
      <p:sp>
        <p:nvSpPr>
          <p:cNvPr id="28" name="object 28"/>
          <p:cNvSpPr/>
          <p:nvPr/>
        </p:nvSpPr>
        <p:spPr>
          <a:xfrm>
            <a:off x="6950647" y="3355635"/>
            <a:ext cx="138326" cy="139470"/>
          </a:xfrm>
          <a:prstGeom prst="rect">
            <a:avLst/>
          </a:prstGeom>
          <a:blipFill>
            <a:blip r:embed="rId20" cstate="print"/>
            <a:stretch>
              <a:fillRect/>
            </a:stretch>
          </a:blipFill>
        </p:spPr>
        <p:txBody>
          <a:bodyPr wrap="square" lIns="0" tIns="0" rIns="0" bIns="0" rtlCol="0"/>
          <a:lstStyle/>
          <a:p>
            <a:pPr defTabSz="685800"/>
            <a:endParaRPr sz="1350">
              <a:latin typeface="Calibri" panose="020F0502020204030204"/>
            </a:endParaRPr>
          </a:p>
        </p:txBody>
      </p:sp>
      <p:sp>
        <p:nvSpPr>
          <p:cNvPr id="29" name="object 29"/>
          <p:cNvSpPr/>
          <p:nvPr/>
        </p:nvSpPr>
        <p:spPr>
          <a:xfrm>
            <a:off x="7136987" y="3362494"/>
            <a:ext cx="144043" cy="134897"/>
          </a:xfrm>
          <a:prstGeom prst="rect">
            <a:avLst/>
          </a:prstGeom>
          <a:blipFill>
            <a:blip r:embed="rId21" cstate="print"/>
            <a:stretch>
              <a:fillRect/>
            </a:stretch>
          </a:blipFill>
        </p:spPr>
        <p:txBody>
          <a:bodyPr wrap="square" lIns="0" tIns="0" rIns="0" bIns="0" rtlCol="0"/>
          <a:lstStyle/>
          <a:p>
            <a:pPr defTabSz="685800"/>
            <a:endParaRPr sz="1350">
              <a:latin typeface="Calibri" panose="020F0502020204030204"/>
            </a:endParaRPr>
          </a:p>
        </p:txBody>
      </p:sp>
      <p:sp>
        <p:nvSpPr>
          <p:cNvPr id="30" name="object 30"/>
          <p:cNvSpPr/>
          <p:nvPr/>
        </p:nvSpPr>
        <p:spPr>
          <a:xfrm>
            <a:off x="7325616" y="3353348"/>
            <a:ext cx="145186" cy="145186"/>
          </a:xfrm>
          <a:prstGeom prst="rect">
            <a:avLst/>
          </a:prstGeom>
          <a:blipFill>
            <a:blip r:embed="rId22" cstate="print"/>
            <a:stretch>
              <a:fillRect/>
            </a:stretch>
          </a:blipFill>
        </p:spPr>
        <p:txBody>
          <a:bodyPr wrap="square" lIns="0" tIns="0" rIns="0" bIns="0" rtlCol="0"/>
          <a:lstStyle/>
          <a:p>
            <a:pPr defTabSz="685800"/>
            <a:endParaRPr sz="1350">
              <a:latin typeface="Calibri" panose="020F0502020204030204"/>
            </a:endParaRPr>
          </a:p>
        </p:txBody>
      </p:sp>
      <p:sp>
        <p:nvSpPr>
          <p:cNvPr id="31" name="object 31"/>
          <p:cNvSpPr txBox="1"/>
          <p:nvPr/>
        </p:nvSpPr>
        <p:spPr>
          <a:xfrm>
            <a:off x="6579678" y="3605229"/>
            <a:ext cx="1391368"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能源和水资源可持续性环境</a:t>
            </a:r>
            <a:endParaRPr sz="900">
              <a:latin typeface="微软雅黑" panose="020B0503020204020204" pitchFamily="34" charset="-122"/>
              <a:cs typeface="微软雅黑" panose="020B0503020204020204" pitchFamily="34" charset="-122"/>
            </a:endParaRPr>
          </a:p>
        </p:txBody>
      </p:sp>
      <p:sp>
        <p:nvSpPr>
          <p:cNvPr id="32" name="object 32"/>
          <p:cNvSpPr/>
          <p:nvPr/>
        </p:nvSpPr>
        <p:spPr>
          <a:xfrm>
            <a:off x="6513945" y="3907228"/>
            <a:ext cx="1343258" cy="0"/>
          </a:xfrm>
          <a:custGeom>
            <a:avLst/>
            <a:gdLst/>
            <a:ahLst/>
            <a:cxnLst/>
            <a:rect l="l" t="t" r="r" b="b"/>
            <a:pathLst>
              <a:path w="1790700">
                <a:moveTo>
                  <a:pt x="0" y="0"/>
                </a:moveTo>
                <a:lnTo>
                  <a:pt x="1790700" y="0"/>
                </a:lnTo>
              </a:path>
            </a:pathLst>
          </a:custGeom>
          <a:ln w="10668">
            <a:solidFill>
              <a:srgbClr val="F1F1F1"/>
            </a:solidFill>
          </a:ln>
        </p:spPr>
        <p:txBody>
          <a:bodyPr wrap="square" lIns="0" tIns="0" rIns="0" bIns="0" rtlCol="0"/>
          <a:lstStyle/>
          <a:p>
            <a:pPr defTabSz="685800"/>
            <a:endParaRPr sz="1350">
              <a:latin typeface="Calibri" panose="020F0502020204030204"/>
            </a:endParaRPr>
          </a:p>
        </p:txBody>
      </p:sp>
      <p:sp>
        <p:nvSpPr>
          <p:cNvPr id="33" name="object 33"/>
          <p:cNvSpPr txBox="1"/>
          <p:nvPr/>
        </p:nvSpPr>
        <p:spPr>
          <a:xfrm>
            <a:off x="6581679" y="4283337"/>
            <a:ext cx="970766" cy="354649"/>
          </a:xfrm>
          <a:prstGeom prst="rect">
            <a:avLst/>
          </a:prstGeom>
        </p:spPr>
        <p:txBody>
          <a:bodyPr vert="horz" wrap="square" lIns="0" tIns="0" rIns="0" bIns="0" rtlCol="0">
            <a:spAutoFit/>
          </a:bodyPr>
          <a:lstStyle/>
          <a:p>
            <a:pPr marL="9525" marR="3810" defTabSz="685800">
              <a:lnSpc>
                <a:spcPct val="135000"/>
              </a:lnSpc>
            </a:pPr>
            <a:r>
              <a:rPr sz="900" dirty="0">
                <a:latin typeface="微软雅黑" panose="020B0503020204020204" pitchFamily="34" charset="-122"/>
                <a:cs typeface="微软雅黑" panose="020B0503020204020204" pitchFamily="34" charset="-122"/>
              </a:rPr>
              <a:t>医疗健康</a:t>
            </a:r>
            <a:r>
              <a:rPr sz="900" spc="19"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教育文化 社交娱乐</a:t>
            </a:r>
            <a:r>
              <a:rPr sz="900" spc="23"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民政服务</a:t>
            </a:r>
            <a:endParaRPr sz="900">
              <a:latin typeface="微软雅黑" panose="020B0503020204020204" pitchFamily="34" charset="-122"/>
              <a:cs typeface="微软雅黑" panose="020B0503020204020204" pitchFamily="34" charset="-122"/>
            </a:endParaRPr>
          </a:p>
        </p:txBody>
      </p:sp>
      <p:sp>
        <p:nvSpPr>
          <p:cNvPr id="34" name="object 34"/>
          <p:cNvSpPr/>
          <p:nvPr/>
        </p:nvSpPr>
        <p:spPr>
          <a:xfrm>
            <a:off x="6575677" y="3998112"/>
            <a:ext cx="144043" cy="142900"/>
          </a:xfrm>
          <a:prstGeom prst="rect">
            <a:avLst/>
          </a:prstGeom>
          <a:blipFill>
            <a:blip r:embed="rId23" cstate="print"/>
            <a:stretch>
              <a:fillRect/>
            </a:stretch>
          </a:blipFill>
        </p:spPr>
        <p:txBody>
          <a:bodyPr wrap="square" lIns="0" tIns="0" rIns="0" bIns="0" rtlCol="0"/>
          <a:lstStyle/>
          <a:p>
            <a:pPr defTabSz="685800"/>
            <a:endParaRPr sz="1350">
              <a:latin typeface="Calibri" panose="020F0502020204030204"/>
            </a:endParaRPr>
          </a:p>
        </p:txBody>
      </p:sp>
      <p:sp>
        <p:nvSpPr>
          <p:cNvPr id="35" name="object 35"/>
          <p:cNvSpPr/>
          <p:nvPr/>
        </p:nvSpPr>
        <p:spPr>
          <a:xfrm>
            <a:off x="6764305" y="3999256"/>
            <a:ext cx="144043" cy="145185"/>
          </a:xfrm>
          <a:prstGeom prst="rect">
            <a:avLst/>
          </a:prstGeom>
          <a:blipFill>
            <a:blip r:embed="rId24" cstate="print"/>
            <a:stretch>
              <a:fillRect/>
            </a:stretch>
          </a:blipFill>
        </p:spPr>
        <p:txBody>
          <a:bodyPr wrap="square" lIns="0" tIns="0" rIns="0" bIns="0" rtlCol="0"/>
          <a:lstStyle/>
          <a:p>
            <a:pPr defTabSz="685800"/>
            <a:endParaRPr sz="1350">
              <a:latin typeface="Calibri" panose="020F0502020204030204"/>
            </a:endParaRPr>
          </a:p>
        </p:txBody>
      </p:sp>
      <p:sp>
        <p:nvSpPr>
          <p:cNvPr id="36" name="object 36"/>
          <p:cNvSpPr/>
          <p:nvPr/>
        </p:nvSpPr>
        <p:spPr>
          <a:xfrm>
            <a:off x="6954077" y="4000399"/>
            <a:ext cx="138326" cy="139470"/>
          </a:xfrm>
          <a:prstGeom prst="rect">
            <a:avLst/>
          </a:prstGeom>
          <a:blipFill>
            <a:blip r:embed="rId25" cstate="print"/>
            <a:stretch>
              <a:fillRect/>
            </a:stretch>
          </a:blipFill>
        </p:spPr>
        <p:txBody>
          <a:bodyPr wrap="square" lIns="0" tIns="0" rIns="0" bIns="0" rtlCol="0"/>
          <a:lstStyle/>
          <a:p>
            <a:pPr defTabSz="685800"/>
            <a:endParaRPr sz="1350">
              <a:latin typeface="Calibri" panose="020F0502020204030204"/>
            </a:endParaRPr>
          </a:p>
        </p:txBody>
      </p:sp>
      <p:sp>
        <p:nvSpPr>
          <p:cNvPr id="37" name="object 37"/>
          <p:cNvSpPr/>
          <p:nvPr/>
        </p:nvSpPr>
        <p:spPr>
          <a:xfrm>
            <a:off x="7148420" y="4003828"/>
            <a:ext cx="137183" cy="139470"/>
          </a:xfrm>
          <a:prstGeom prst="rect">
            <a:avLst/>
          </a:prstGeom>
          <a:blipFill>
            <a:blip r:embed="rId26" cstate="print"/>
            <a:stretch>
              <a:fillRect/>
            </a:stretch>
          </a:blipFill>
        </p:spPr>
        <p:txBody>
          <a:bodyPr wrap="square" lIns="0" tIns="0" rIns="0" bIns="0" rtlCol="0"/>
          <a:lstStyle/>
          <a:p>
            <a:pPr defTabSz="685800"/>
            <a:endParaRPr sz="1350">
              <a:latin typeface="Calibri" panose="020F0502020204030204"/>
            </a:endParaRPr>
          </a:p>
        </p:txBody>
      </p:sp>
      <p:sp>
        <p:nvSpPr>
          <p:cNvPr id="38" name="object 38"/>
          <p:cNvSpPr/>
          <p:nvPr/>
        </p:nvSpPr>
        <p:spPr>
          <a:xfrm>
            <a:off x="7330189" y="3999256"/>
            <a:ext cx="141756" cy="137184"/>
          </a:xfrm>
          <a:prstGeom prst="rect">
            <a:avLst/>
          </a:prstGeom>
          <a:blipFill>
            <a:blip r:embed="rId27" cstate="print"/>
            <a:stretch>
              <a:fillRect/>
            </a:stretch>
          </a:blipFill>
        </p:spPr>
        <p:txBody>
          <a:bodyPr wrap="square" lIns="0" tIns="0" rIns="0" bIns="0" rtlCol="0"/>
          <a:lstStyle/>
          <a:p>
            <a:pPr defTabSz="685800"/>
            <a:endParaRPr sz="1350">
              <a:latin typeface="Calibri" panose="020F0502020204030204"/>
            </a:endParaRPr>
          </a:p>
        </p:txBody>
      </p:sp>
      <p:sp>
        <p:nvSpPr>
          <p:cNvPr id="39" name="object 39"/>
          <p:cNvSpPr/>
          <p:nvPr/>
        </p:nvSpPr>
        <p:spPr>
          <a:xfrm>
            <a:off x="6504799" y="2526816"/>
            <a:ext cx="1610481" cy="0"/>
          </a:xfrm>
          <a:custGeom>
            <a:avLst/>
            <a:gdLst/>
            <a:ahLst/>
            <a:cxnLst/>
            <a:rect l="l" t="t" r="r" b="b"/>
            <a:pathLst>
              <a:path w="2146934">
                <a:moveTo>
                  <a:pt x="0" y="0"/>
                </a:moveTo>
                <a:lnTo>
                  <a:pt x="2146681" y="0"/>
                </a:lnTo>
              </a:path>
            </a:pathLst>
          </a:custGeom>
          <a:ln w="12700">
            <a:solidFill>
              <a:srgbClr val="999999"/>
            </a:solidFill>
          </a:ln>
        </p:spPr>
        <p:txBody>
          <a:bodyPr wrap="square" lIns="0" tIns="0" rIns="0" bIns="0" rtlCol="0"/>
          <a:lstStyle/>
          <a:p>
            <a:pPr defTabSz="685800"/>
            <a:endParaRPr sz="1350">
              <a:latin typeface="Calibri" panose="020F0502020204030204"/>
            </a:endParaRPr>
          </a:p>
        </p:txBody>
      </p:sp>
      <p:sp>
        <p:nvSpPr>
          <p:cNvPr id="40" name="object 40"/>
          <p:cNvSpPr txBox="1"/>
          <p:nvPr/>
        </p:nvSpPr>
        <p:spPr>
          <a:xfrm>
            <a:off x="388306" y="915033"/>
            <a:ext cx="6158982" cy="830997"/>
          </a:xfrm>
          <a:prstGeom prst="rect">
            <a:avLst/>
          </a:prstGeom>
        </p:spPr>
        <p:txBody>
          <a:bodyPr vert="horz" wrap="square" lIns="0" tIns="0" rIns="0" bIns="0" rtlCol="0">
            <a:spAutoFit/>
          </a:bodyPr>
          <a:lstStyle/>
          <a:p>
            <a:pPr marL="224155" marR="3810" indent="-215265" defTabSz="685800">
              <a:lnSpc>
                <a:spcPct val="150000"/>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满足使用者对美好生活的向往，构</a:t>
            </a:r>
            <a:r>
              <a:rPr sz="1200" dirty="0">
                <a:latin typeface="微软雅黑" panose="020B0503020204020204" pitchFamily="34" charset="-122"/>
                <a:cs typeface="微软雅黑" panose="020B0503020204020204" pitchFamily="34" charset="-122"/>
              </a:rPr>
              <a:t>筑</a:t>
            </a:r>
            <a:r>
              <a:rPr sz="1200" spc="-4" dirty="0">
                <a:latin typeface="微软雅黑" panose="020B0503020204020204" pitchFamily="34" charset="-122"/>
                <a:cs typeface="微软雅黑" panose="020B0503020204020204" pitchFamily="34" charset="-122"/>
              </a:rPr>
              <a:t>城市</a:t>
            </a:r>
            <a:r>
              <a:rPr sz="1200" dirty="0">
                <a:latin typeface="微软雅黑" panose="020B0503020204020204" pitchFamily="34" charset="-122"/>
                <a:cs typeface="微软雅黑" panose="020B0503020204020204" pitchFamily="34" charset="-122"/>
              </a:rPr>
              <a:t>园</a:t>
            </a:r>
            <a:r>
              <a:rPr sz="1200" spc="-4" dirty="0">
                <a:latin typeface="微软雅黑" panose="020B0503020204020204" pitchFamily="34" charset="-122"/>
                <a:cs typeface="微软雅黑" panose="020B0503020204020204" pitchFamily="34" charset="-122"/>
              </a:rPr>
              <a:t>区运</a:t>
            </a:r>
            <a:r>
              <a:rPr sz="1200" dirty="0">
                <a:latin typeface="微软雅黑" panose="020B0503020204020204" pitchFamily="34" charset="-122"/>
                <a:cs typeface="微软雅黑" panose="020B0503020204020204" pitchFamily="34" charset="-122"/>
              </a:rPr>
              <a:t>营</a:t>
            </a:r>
            <a:r>
              <a:rPr sz="1200" spc="-4" dirty="0">
                <a:latin typeface="微软雅黑" panose="020B0503020204020204" pitchFamily="34" charset="-122"/>
                <a:cs typeface="微软雅黑" panose="020B0503020204020204" pitchFamily="34" charset="-122"/>
              </a:rPr>
              <a:t>数字</a:t>
            </a:r>
            <a:r>
              <a:rPr sz="1200" dirty="0">
                <a:latin typeface="微软雅黑" panose="020B0503020204020204" pitchFamily="34" charset="-122"/>
                <a:cs typeface="微软雅黑" panose="020B0503020204020204" pitchFamily="34" charset="-122"/>
              </a:rPr>
              <a:t>支</a:t>
            </a:r>
            <a:r>
              <a:rPr sz="1200" spc="-4" dirty="0">
                <a:latin typeface="微软雅黑" panose="020B0503020204020204" pitchFamily="34" charset="-122"/>
                <a:cs typeface="微软雅黑" panose="020B0503020204020204" pitchFamily="34" charset="-122"/>
              </a:rPr>
              <a:t>座，</a:t>
            </a:r>
            <a:r>
              <a:rPr sz="1200" dirty="0">
                <a:latin typeface="微软雅黑" panose="020B0503020204020204" pitchFamily="34" charset="-122"/>
                <a:cs typeface="微软雅黑" panose="020B0503020204020204" pitchFamily="34" charset="-122"/>
              </a:rPr>
              <a:t>实现</a:t>
            </a:r>
            <a:r>
              <a:rPr sz="1200" b="1" spc="-4" dirty="0">
                <a:latin typeface="Calibri" panose="020F0502020204030204"/>
                <a:cs typeface="Calibri" panose="020F0502020204030204"/>
              </a:rPr>
              <a:t>“</a:t>
            </a:r>
            <a:r>
              <a:rPr sz="1200" b="1" dirty="0">
                <a:latin typeface="微软雅黑" panose="020B0503020204020204" pitchFamily="34" charset="-122"/>
                <a:cs typeface="微软雅黑" panose="020B0503020204020204" pitchFamily="34" charset="-122"/>
              </a:rPr>
              <a:t>跨</a:t>
            </a:r>
            <a:r>
              <a:rPr sz="1200" b="1" spc="-4" dirty="0">
                <a:latin typeface="微软雅黑" panose="020B0503020204020204" pitchFamily="34" charset="-122"/>
                <a:cs typeface="微软雅黑" panose="020B0503020204020204" pitchFamily="34" charset="-122"/>
              </a:rPr>
              <a:t>层级</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跨系</a:t>
            </a:r>
            <a:r>
              <a:rPr sz="1200" b="1" dirty="0">
                <a:latin typeface="微软雅黑" panose="020B0503020204020204" pitchFamily="34" charset="-122"/>
                <a:cs typeface="微软雅黑" panose="020B0503020204020204" pitchFamily="34" charset="-122"/>
              </a:rPr>
              <a:t>统</a:t>
            </a:r>
            <a:r>
              <a:rPr sz="1200" b="1" spc="-4" dirty="0">
                <a:latin typeface="微软雅黑" panose="020B0503020204020204" pitchFamily="34" charset="-122"/>
                <a:cs typeface="微软雅黑" panose="020B0503020204020204" pitchFamily="34" charset="-122"/>
              </a:rPr>
              <a:t>、 跨部门</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跨业</a:t>
            </a:r>
            <a:r>
              <a:rPr sz="1200" b="1" dirty="0">
                <a:latin typeface="微软雅黑" panose="020B0503020204020204" pitchFamily="34" charset="-122"/>
                <a:cs typeface="微软雅黑" panose="020B0503020204020204" pitchFamily="34" charset="-122"/>
              </a:rPr>
              <a:t>务</a:t>
            </a:r>
            <a:r>
              <a:rPr sz="1200" b="1" dirty="0">
                <a:latin typeface="Calibri" panose="020F0502020204030204"/>
                <a:cs typeface="Calibri" panose="020F0502020204030204"/>
              </a:rPr>
              <a:t>”</a:t>
            </a:r>
            <a:r>
              <a:rPr sz="1200" spc="-4" dirty="0">
                <a:latin typeface="微软雅黑" panose="020B0503020204020204" pitchFamily="34" charset="-122"/>
                <a:cs typeface="微软雅黑" panose="020B0503020204020204" pitchFamily="34" charset="-122"/>
              </a:rPr>
              <a:t>的协同</a:t>
            </a:r>
            <a:r>
              <a:rPr sz="1200" dirty="0">
                <a:latin typeface="微软雅黑" panose="020B0503020204020204" pitchFamily="34" charset="-122"/>
                <a:cs typeface="微软雅黑" panose="020B0503020204020204" pitchFamily="34" charset="-122"/>
              </a:rPr>
              <a:t>管</a:t>
            </a:r>
            <a:r>
              <a:rPr sz="1200" spc="-4" dirty="0">
                <a:latin typeface="微软雅黑" panose="020B0503020204020204" pitchFamily="34" charset="-122"/>
                <a:cs typeface="微软雅黑" panose="020B0503020204020204" pitchFamily="34" charset="-122"/>
              </a:rPr>
              <a:t>理和</a:t>
            </a:r>
            <a:r>
              <a:rPr sz="1200" dirty="0">
                <a:latin typeface="微软雅黑" panose="020B0503020204020204" pitchFamily="34" charset="-122"/>
                <a:cs typeface="微软雅黑" panose="020B0503020204020204" pitchFamily="34" charset="-122"/>
              </a:rPr>
              <a:t>服</a:t>
            </a:r>
            <a:r>
              <a:rPr sz="1200" spc="-4" dirty="0">
                <a:latin typeface="微软雅黑" panose="020B0503020204020204" pitchFamily="34" charset="-122"/>
                <a:cs typeface="微软雅黑" panose="020B0503020204020204" pitchFamily="34" charset="-122"/>
              </a:rPr>
              <a:t>务，强</a:t>
            </a:r>
            <a:r>
              <a:rPr sz="1200" dirty="0">
                <a:latin typeface="微软雅黑" panose="020B0503020204020204" pitchFamily="34" charset="-122"/>
                <a:cs typeface="微软雅黑" panose="020B0503020204020204" pitchFamily="34" charset="-122"/>
              </a:rPr>
              <a:t>化</a:t>
            </a:r>
            <a:r>
              <a:rPr sz="1200" spc="-4" dirty="0">
                <a:latin typeface="微软雅黑" panose="020B0503020204020204" pitchFamily="34" charset="-122"/>
                <a:cs typeface="微软雅黑" panose="020B0503020204020204" pitchFamily="34" charset="-122"/>
              </a:rPr>
              <a:t>系统</a:t>
            </a:r>
            <a:r>
              <a:rPr sz="1200" dirty="0">
                <a:latin typeface="微软雅黑" panose="020B0503020204020204" pitchFamily="34" charset="-122"/>
                <a:cs typeface="微软雅黑" panose="020B0503020204020204" pitchFamily="34" charset="-122"/>
              </a:rPr>
              <a:t>集</a:t>
            </a:r>
            <a:r>
              <a:rPr sz="1200" spc="-4" dirty="0">
                <a:latin typeface="微软雅黑" panose="020B0503020204020204" pitchFamily="34" charset="-122"/>
                <a:cs typeface="微软雅黑" panose="020B0503020204020204" pitchFamily="34" charset="-122"/>
              </a:rPr>
              <a:t>成、整</a:t>
            </a:r>
            <a:r>
              <a:rPr sz="1200" dirty="0">
                <a:latin typeface="微软雅黑" panose="020B0503020204020204" pitchFamily="34" charset="-122"/>
                <a:cs typeface="微软雅黑" panose="020B0503020204020204" pitchFamily="34" charset="-122"/>
              </a:rPr>
              <a:t>体</a:t>
            </a:r>
            <a:r>
              <a:rPr sz="1200" spc="-4" dirty="0">
                <a:latin typeface="微软雅黑" panose="020B0503020204020204" pitchFamily="34" charset="-122"/>
                <a:cs typeface="微软雅黑" panose="020B0503020204020204" pitchFamily="34" charset="-122"/>
              </a:rPr>
              <a:t>提升</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推动园</a:t>
            </a:r>
            <a:r>
              <a:rPr sz="1200" spc="8" dirty="0">
                <a:latin typeface="微软雅黑" panose="020B0503020204020204" pitchFamily="34" charset="-122"/>
                <a:cs typeface="微软雅黑" panose="020B0503020204020204" pitchFamily="34" charset="-122"/>
              </a:rPr>
              <a:t>区</a:t>
            </a:r>
            <a:r>
              <a:rPr sz="1200" b="1" spc="-4" dirty="0">
                <a:latin typeface="Calibri" panose="020F0502020204030204"/>
                <a:cs typeface="Calibri" panose="020F0502020204030204"/>
              </a:rPr>
              <a:t>“</a:t>
            </a:r>
            <a:r>
              <a:rPr sz="1200" b="1" spc="-4" dirty="0">
                <a:latin typeface="微软雅黑" panose="020B0503020204020204" pitchFamily="34" charset="-122"/>
                <a:cs typeface="微软雅黑" panose="020B0503020204020204" pitchFamily="34" charset="-122"/>
              </a:rPr>
              <a:t>经</a:t>
            </a:r>
            <a:r>
              <a:rPr sz="1200" b="1" dirty="0">
                <a:latin typeface="微软雅黑" panose="020B0503020204020204" pitchFamily="34" charset="-122"/>
                <a:cs typeface="微软雅黑" panose="020B0503020204020204" pitchFamily="34" charset="-122"/>
              </a:rPr>
              <a:t>济、</a:t>
            </a:r>
            <a:r>
              <a:rPr sz="1200" b="1" spc="-4" dirty="0">
                <a:latin typeface="微软雅黑" panose="020B0503020204020204" pitchFamily="34" charset="-122"/>
                <a:cs typeface="微软雅黑" panose="020B0503020204020204" pitchFamily="34" charset="-122"/>
              </a:rPr>
              <a:t>生活、 治理</a:t>
            </a:r>
            <a:r>
              <a:rPr sz="1200" b="1" spc="-4" dirty="0">
                <a:latin typeface="Calibri" panose="020F0502020204030204"/>
                <a:cs typeface="Calibri" panose="020F0502020204030204"/>
              </a:rPr>
              <a:t>”</a:t>
            </a:r>
            <a:r>
              <a:rPr sz="1200" spc="-4" dirty="0">
                <a:latin typeface="微软雅黑" panose="020B0503020204020204" pitchFamily="34" charset="-122"/>
                <a:cs typeface="微软雅黑" panose="020B0503020204020204" pitchFamily="34" charset="-122"/>
              </a:rPr>
              <a:t>全面数字化转型，推动</a:t>
            </a:r>
            <a:r>
              <a:rPr sz="1200" b="1" spc="-4" dirty="0">
                <a:latin typeface="Calibri" panose="020F0502020204030204"/>
                <a:cs typeface="Calibri" panose="020F0502020204030204"/>
              </a:rPr>
              <a:t>“</a:t>
            </a:r>
            <a:r>
              <a:rPr sz="1200" b="1" spc="-4" dirty="0">
                <a:latin typeface="微软雅黑" panose="020B0503020204020204" pitchFamily="34" charset="-122"/>
                <a:cs typeface="微软雅黑" panose="020B0503020204020204" pitchFamily="34" charset="-122"/>
              </a:rPr>
              <a:t>产</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居、</a:t>
            </a:r>
            <a:r>
              <a:rPr sz="1200" b="1" dirty="0">
                <a:latin typeface="微软雅黑" panose="020B0503020204020204" pitchFamily="34" charset="-122"/>
                <a:cs typeface="微软雅黑" panose="020B0503020204020204" pitchFamily="34" charset="-122"/>
              </a:rPr>
              <a:t>商</a:t>
            </a:r>
            <a:r>
              <a:rPr sz="1200" b="1" spc="-4" dirty="0">
                <a:latin typeface="微软雅黑" panose="020B0503020204020204" pitchFamily="34" charset="-122"/>
                <a:cs typeface="微软雅黑" panose="020B0503020204020204" pitchFamily="34" charset="-122"/>
              </a:rPr>
              <a:t>、服</a:t>
            </a:r>
            <a:r>
              <a:rPr sz="1200" b="1" dirty="0">
                <a:latin typeface="微软雅黑" panose="020B0503020204020204" pitchFamily="34" charset="-122"/>
                <a:cs typeface="微软雅黑" panose="020B0503020204020204" pitchFamily="34" charset="-122"/>
              </a:rPr>
              <a:t>、管</a:t>
            </a:r>
            <a:r>
              <a:rPr sz="1200" b="1" spc="-4" dirty="0">
                <a:latin typeface="Calibri" panose="020F0502020204030204"/>
                <a:cs typeface="Calibri" panose="020F0502020204030204"/>
              </a:rPr>
              <a:t>”</a:t>
            </a:r>
            <a:r>
              <a:rPr sz="1200" b="1" spc="45" dirty="0">
                <a:latin typeface="Calibri" panose="020F0502020204030204"/>
                <a:cs typeface="Calibri" panose="020F0502020204030204"/>
              </a:rPr>
              <a:t> </a:t>
            </a:r>
            <a:r>
              <a:rPr sz="1200" spc="-4" dirty="0">
                <a:latin typeface="微软雅黑" panose="020B0503020204020204" pitchFamily="34" charset="-122"/>
                <a:cs typeface="微软雅黑" panose="020B0503020204020204" pitchFamily="34" charset="-122"/>
              </a:rPr>
              <a:t>协同、互为促进，整体推进园区与</a:t>
            </a:r>
            <a:endParaRPr sz="1200">
              <a:latin typeface="微软雅黑" panose="020B0503020204020204" pitchFamily="34" charset="-122"/>
              <a:cs typeface="微软雅黑" panose="020B0503020204020204" pitchFamily="34" charset="-122"/>
            </a:endParaRPr>
          </a:p>
        </p:txBody>
      </p:sp>
      <p:sp>
        <p:nvSpPr>
          <p:cNvPr id="41" name="object 41"/>
          <p:cNvSpPr txBox="1"/>
          <p:nvPr/>
        </p:nvSpPr>
        <p:spPr>
          <a:xfrm>
            <a:off x="388306" y="1729679"/>
            <a:ext cx="6002267" cy="1013098"/>
          </a:xfrm>
          <a:prstGeom prst="rect">
            <a:avLst/>
          </a:prstGeom>
        </p:spPr>
        <p:txBody>
          <a:bodyPr vert="horz" wrap="square" lIns="0" tIns="0" rIns="0" bIns="0" rtlCol="0">
            <a:spAutoFit/>
          </a:bodyPr>
          <a:lstStyle/>
          <a:p>
            <a:pPr marL="224155" defTabSz="685800"/>
            <a:r>
              <a:rPr sz="1200" spc="-8" dirty="0">
                <a:latin typeface="微软雅黑" panose="020B0503020204020204" pitchFamily="34" charset="-122"/>
                <a:cs typeface="微软雅黑" panose="020B0503020204020204" pitchFamily="34" charset="-122"/>
              </a:rPr>
              <a:t>政府、社会等各类信息系统的业务</a:t>
            </a:r>
            <a:r>
              <a:rPr sz="1200" dirty="0">
                <a:latin typeface="微软雅黑" panose="020B0503020204020204" pitchFamily="34" charset="-122"/>
                <a:cs typeface="微软雅黑" panose="020B0503020204020204" pitchFamily="34" charset="-122"/>
              </a:rPr>
              <a:t>直</a:t>
            </a:r>
            <a:r>
              <a:rPr sz="1200" spc="-8" dirty="0">
                <a:latin typeface="微软雅黑" panose="020B0503020204020204" pitchFamily="34" charset="-122"/>
                <a:cs typeface="微软雅黑" panose="020B0503020204020204" pitchFamily="34" charset="-122"/>
              </a:rPr>
              <a:t>通、</a:t>
            </a:r>
            <a:r>
              <a:rPr sz="1200" dirty="0">
                <a:latin typeface="微软雅黑" panose="020B0503020204020204" pitchFamily="34" charset="-122"/>
                <a:cs typeface="微软雅黑" panose="020B0503020204020204" pitchFamily="34" charset="-122"/>
              </a:rPr>
              <a:t>数</a:t>
            </a:r>
            <a:r>
              <a:rPr sz="1200" spc="-8" dirty="0">
                <a:latin typeface="微软雅黑" panose="020B0503020204020204" pitchFamily="34" charset="-122"/>
                <a:cs typeface="微软雅黑" panose="020B0503020204020204" pitchFamily="34" charset="-122"/>
              </a:rPr>
              <a:t>据联</a:t>
            </a:r>
            <a:r>
              <a:rPr sz="1200" dirty="0">
                <a:latin typeface="微软雅黑" panose="020B0503020204020204" pitchFamily="34" charset="-122"/>
                <a:cs typeface="微软雅黑" panose="020B0503020204020204" pitchFamily="34" charset="-122"/>
              </a:rPr>
              <a:t>动</a:t>
            </a:r>
            <a:r>
              <a:rPr sz="1200" spc="-8" dirty="0">
                <a:latin typeface="微软雅黑" panose="020B0503020204020204" pitchFamily="34" charset="-122"/>
                <a:cs typeface="微软雅黑" panose="020B0503020204020204" pitchFamily="34" charset="-122"/>
              </a:rPr>
              <a:t>。着</a:t>
            </a:r>
            <a:r>
              <a:rPr sz="1200" dirty="0">
                <a:latin typeface="微软雅黑" panose="020B0503020204020204" pitchFamily="34" charset="-122"/>
                <a:cs typeface="微软雅黑" panose="020B0503020204020204" pitchFamily="34" charset="-122"/>
              </a:rPr>
              <a:t>力</a:t>
            </a:r>
            <a:r>
              <a:rPr sz="1200" spc="-8" dirty="0">
                <a:latin typeface="微软雅黑" panose="020B0503020204020204" pitchFamily="34" charset="-122"/>
                <a:cs typeface="微软雅黑" panose="020B0503020204020204" pitchFamily="34" charset="-122"/>
              </a:rPr>
              <a:t>解</a:t>
            </a:r>
            <a:r>
              <a:rPr sz="1200" dirty="0">
                <a:latin typeface="微软雅黑" panose="020B0503020204020204" pitchFamily="34" charset="-122"/>
                <a:cs typeface="微软雅黑" panose="020B0503020204020204" pitchFamily="34" charset="-122"/>
              </a:rPr>
              <a:t>决</a:t>
            </a:r>
            <a:r>
              <a:rPr sz="1200" b="1" dirty="0">
                <a:latin typeface="Calibri" panose="020F0502020204030204"/>
                <a:cs typeface="Calibri" panose="020F0502020204030204"/>
              </a:rPr>
              <a:t>“</a:t>
            </a:r>
            <a:r>
              <a:rPr sz="1200" b="1" spc="-4" dirty="0">
                <a:latin typeface="微软雅黑" panose="020B0503020204020204" pitchFamily="34" charset="-122"/>
                <a:cs typeface="微软雅黑" panose="020B0503020204020204" pitchFamily="34" charset="-122"/>
              </a:rPr>
              <a:t>数</a:t>
            </a:r>
            <a:r>
              <a:rPr sz="1200" b="1" spc="-8" dirty="0">
                <a:latin typeface="微软雅黑" panose="020B0503020204020204" pitchFamily="34" charset="-122"/>
                <a:cs typeface="微软雅黑" panose="020B0503020204020204" pitchFamily="34" charset="-122"/>
              </a:rPr>
              <a:t>字</a:t>
            </a:r>
            <a:r>
              <a:rPr sz="1200" b="1" dirty="0">
                <a:latin typeface="微软雅黑" panose="020B0503020204020204" pitchFamily="34" charset="-122"/>
                <a:cs typeface="微软雅黑" panose="020B0503020204020204" pitchFamily="34" charset="-122"/>
              </a:rPr>
              <a:t>鸿</a:t>
            </a:r>
            <a:r>
              <a:rPr sz="1200" b="1" spc="-4" dirty="0">
                <a:latin typeface="微软雅黑" panose="020B0503020204020204" pitchFamily="34" charset="-122"/>
                <a:cs typeface="微软雅黑" panose="020B0503020204020204" pitchFamily="34" charset="-122"/>
              </a:rPr>
              <a:t>沟</a:t>
            </a:r>
            <a:r>
              <a:rPr sz="1200" b="1" spc="-4" dirty="0">
                <a:latin typeface="Calibri" panose="020F0502020204030204"/>
                <a:cs typeface="Calibri" panose="020F0502020204030204"/>
              </a:rPr>
              <a:t>”</a:t>
            </a:r>
            <a:r>
              <a:rPr sz="1200" dirty="0">
                <a:latin typeface="微软雅黑" panose="020B0503020204020204" pitchFamily="34" charset="-122"/>
                <a:cs typeface="微软雅黑" panose="020B0503020204020204" pitchFamily="34" charset="-122"/>
              </a:rPr>
              <a:t>问</a:t>
            </a:r>
            <a:r>
              <a:rPr sz="1200" spc="-4" dirty="0">
                <a:latin typeface="微软雅黑" panose="020B0503020204020204" pitchFamily="34" charset="-122"/>
                <a:cs typeface="微软雅黑" panose="020B0503020204020204" pitchFamily="34" charset="-122"/>
              </a:rPr>
              <a:t>题</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倡</a:t>
            </a:r>
            <a:r>
              <a:rPr sz="1200" spc="-4" dirty="0">
                <a:latin typeface="微软雅黑" panose="020B0503020204020204" pitchFamily="34" charset="-122"/>
                <a:cs typeface="微软雅黑" panose="020B0503020204020204" pitchFamily="34" charset="-122"/>
              </a:rPr>
              <a:t>导各</a:t>
            </a:r>
            <a:endParaRPr sz="1200">
              <a:latin typeface="微软雅黑" panose="020B0503020204020204" pitchFamily="34" charset="-122"/>
              <a:cs typeface="微软雅黑" panose="020B0503020204020204" pitchFamily="34" charset="-122"/>
            </a:endParaRPr>
          </a:p>
          <a:p>
            <a:pPr marL="224155" defTabSz="685800">
              <a:spcBef>
                <a:spcPts val="720"/>
              </a:spcBef>
            </a:pPr>
            <a:r>
              <a:rPr sz="1200" spc="-4" dirty="0">
                <a:latin typeface="微软雅黑" panose="020B0503020204020204" pitchFamily="34" charset="-122"/>
                <a:cs typeface="微软雅黑" panose="020B0503020204020204" pitchFamily="34" charset="-122"/>
              </a:rPr>
              <a:t>类公共服务</a:t>
            </a:r>
            <a:r>
              <a:rPr sz="1200" spc="-4" dirty="0">
                <a:latin typeface="Calibri" panose="020F0502020204030204"/>
                <a:cs typeface="Calibri" panose="020F0502020204030204"/>
              </a:rPr>
              <a:t>“</a:t>
            </a:r>
            <a:r>
              <a:rPr sz="1200" b="1" spc="-4" dirty="0">
                <a:latin typeface="微软雅黑" panose="020B0503020204020204" pitchFamily="34" charset="-122"/>
                <a:cs typeface="微软雅黑" panose="020B0503020204020204" pitchFamily="34" charset="-122"/>
              </a:rPr>
              <a:t>进入园区无障碍</a:t>
            </a:r>
            <a:r>
              <a:rPr sz="1200" b="1" spc="-4" dirty="0">
                <a:latin typeface="Calibri" panose="020F0502020204030204"/>
                <a:cs typeface="Calibri" panose="020F0502020204030204"/>
              </a:rPr>
              <a:t>”</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打</a:t>
            </a:r>
            <a:r>
              <a:rPr sz="1200" spc="-4" dirty="0">
                <a:latin typeface="微软雅黑" panose="020B0503020204020204" pitchFamily="34" charset="-122"/>
                <a:cs typeface="微软雅黑" panose="020B0503020204020204" pitchFamily="34" charset="-122"/>
              </a:rPr>
              <a:t>造可</a:t>
            </a:r>
            <a:r>
              <a:rPr sz="1200" dirty="0">
                <a:latin typeface="微软雅黑" panose="020B0503020204020204" pitchFamily="34" charset="-122"/>
                <a:cs typeface="微软雅黑" panose="020B0503020204020204" pitchFamily="34" charset="-122"/>
              </a:rPr>
              <a:t>持</a:t>
            </a:r>
            <a:r>
              <a:rPr sz="1200" spc="-4" dirty="0">
                <a:latin typeface="微软雅黑" panose="020B0503020204020204" pitchFamily="34" charset="-122"/>
                <a:cs typeface="微软雅黑" panose="020B0503020204020204" pitchFamily="34" charset="-122"/>
              </a:rPr>
              <a:t>续发</a:t>
            </a:r>
            <a:r>
              <a:rPr sz="1200" dirty="0">
                <a:latin typeface="微软雅黑" panose="020B0503020204020204" pitchFamily="34" charset="-122"/>
                <a:cs typeface="微软雅黑" panose="020B0503020204020204" pitchFamily="34" charset="-122"/>
              </a:rPr>
              <a:t>展</a:t>
            </a:r>
            <a:r>
              <a:rPr sz="1200" spc="-4" dirty="0">
                <a:latin typeface="微软雅黑" panose="020B0503020204020204" pitchFamily="34" charset="-122"/>
                <a:cs typeface="微软雅黑" panose="020B0503020204020204" pitchFamily="34" charset="-122"/>
              </a:rPr>
              <a:t>的园</a:t>
            </a:r>
            <a:r>
              <a:rPr sz="1200" dirty="0">
                <a:latin typeface="微软雅黑" panose="020B0503020204020204" pitchFamily="34" charset="-122"/>
                <a:cs typeface="微软雅黑" panose="020B0503020204020204" pitchFamily="34" charset="-122"/>
              </a:rPr>
              <a:t>区</a:t>
            </a:r>
            <a:r>
              <a:rPr sz="1200" spc="-4" dirty="0">
                <a:latin typeface="微软雅黑" panose="020B0503020204020204" pitchFamily="34" charset="-122"/>
                <a:cs typeface="微软雅黑" panose="020B0503020204020204" pitchFamily="34" charset="-122"/>
              </a:rPr>
              <a:t>发展</a:t>
            </a:r>
            <a:r>
              <a:rPr sz="1200" dirty="0">
                <a:latin typeface="微软雅黑" panose="020B0503020204020204" pitchFamily="34" charset="-122"/>
                <a:cs typeface="微软雅黑" panose="020B0503020204020204" pitchFamily="34" charset="-122"/>
              </a:rPr>
              <a:t>理</a:t>
            </a:r>
            <a:r>
              <a:rPr sz="1200" spc="-4" dirty="0">
                <a:latin typeface="微软雅黑" panose="020B0503020204020204" pitchFamily="34" charset="-122"/>
                <a:cs typeface="微软雅黑" panose="020B0503020204020204" pitchFamily="34" charset="-122"/>
              </a:rPr>
              <a:t>念。</a:t>
            </a:r>
            <a:endParaRPr sz="1200">
              <a:latin typeface="微软雅黑" panose="020B0503020204020204" pitchFamily="34" charset="-122"/>
              <a:cs typeface="微软雅黑" panose="020B0503020204020204" pitchFamily="34" charset="-122"/>
            </a:endParaRPr>
          </a:p>
          <a:p>
            <a:pPr marL="224155" marR="99060" indent="-215265" defTabSz="685800">
              <a:lnSpc>
                <a:spcPct val="150000"/>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为</a:t>
            </a:r>
            <a:r>
              <a:rPr sz="1200" spc="-8" dirty="0">
                <a:latin typeface="Calibri" panose="020F0502020204030204"/>
                <a:cs typeface="Calibri" panose="020F0502020204030204"/>
              </a:rPr>
              <a:t>**</a:t>
            </a:r>
            <a:r>
              <a:rPr sz="1200" spc="-4" dirty="0">
                <a:latin typeface="微软雅黑" panose="020B0503020204020204" pitchFamily="34" charset="-122"/>
                <a:cs typeface="微软雅黑" panose="020B0503020204020204" pitchFamily="34" charset="-122"/>
              </a:rPr>
              <a:t>松江灯塔工厂构筑</a:t>
            </a:r>
            <a:r>
              <a:rPr sz="1200" b="1" spc="-4" dirty="0">
                <a:latin typeface="微软雅黑" panose="020B0503020204020204" pitchFamily="34" charset="-122"/>
                <a:cs typeface="微软雅黑" panose="020B0503020204020204" pitchFamily="34" charset="-122"/>
              </a:rPr>
              <a:t>起互</a:t>
            </a:r>
            <a:r>
              <a:rPr sz="1200" b="1" dirty="0">
                <a:latin typeface="微软雅黑" panose="020B0503020204020204" pitchFamily="34" charset="-122"/>
                <a:cs typeface="微软雅黑" panose="020B0503020204020204" pitchFamily="34" charset="-122"/>
              </a:rPr>
              <a:t>联</a:t>
            </a:r>
            <a:r>
              <a:rPr sz="1200" b="1" spc="-4" dirty="0">
                <a:latin typeface="微软雅黑" panose="020B0503020204020204" pitchFamily="34" charset="-122"/>
                <a:cs typeface="微软雅黑" panose="020B0503020204020204" pitchFamily="34" charset="-122"/>
              </a:rPr>
              <a:t>互通</a:t>
            </a:r>
            <a:r>
              <a:rPr sz="1200" b="1" dirty="0">
                <a:latin typeface="微软雅黑" panose="020B0503020204020204" pitchFamily="34" charset="-122"/>
                <a:cs typeface="微软雅黑" panose="020B0503020204020204" pitchFamily="34" charset="-122"/>
              </a:rPr>
              <a:t>的</a:t>
            </a:r>
            <a:r>
              <a:rPr sz="1200" b="1" spc="-4" dirty="0">
                <a:latin typeface="微软雅黑" panose="020B0503020204020204" pitchFamily="34" charset="-122"/>
                <a:cs typeface="微软雅黑" panose="020B0503020204020204" pitchFamily="34" charset="-122"/>
              </a:rPr>
              <a:t>价值</a:t>
            </a:r>
            <a:r>
              <a:rPr sz="1200" b="1" spc="4" dirty="0">
                <a:latin typeface="微软雅黑" panose="020B0503020204020204" pitchFamily="34" charset="-122"/>
                <a:cs typeface="微软雅黑" panose="020B0503020204020204" pitchFamily="34" charset="-122"/>
              </a:rPr>
              <a:t>链</a:t>
            </a:r>
            <a:r>
              <a:rPr sz="1200" spc="-8" dirty="0">
                <a:latin typeface="Calibri" panose="020F0502020204030204"/>
                <a:cs typeface="Calibri" panose="020F0502020204030204"/>
              </a:rPr>
              <a:t>,</a:t>
            </a:r>
            <a:r>
              <a:rPr sz="1200" spc="-4" dirty="0">
                <a:latin typeface="微软雅黑" panose="020B0503020204020204" pitchFamily="34" charset="-122"/>
                <a:cs typeface="微软雅黑" panose="020B0503020204020204" pitchFamily="34" charset="-122"/>
              </a:rPr>
              <a:t>用</a:t>
            </a:r>
            <a:r>
              <a:rPr sz="1200" dirty="0">
                <a:latin typeface="微软雅黑" panose="020B0503020204020204" pitchFamily="34" charset="-122"/>
                <a:cs typeface="微软雅黑" panose="020B0503020204020204" pitchFamily="34" charset="-122"/>
              </a:rPr>
              <a:t>例</a:t>
            </a:r>
            <a:r>
              <a:rPr sz="1200" spc="-4" dirty="0">
                <a:latin typeface="微软雅黑" panose="020B0503020204020204" pitchFamily="34" charset="-122"/>
                <a:cs typeface="微软雅黑" panose="020B0503020204020204" pitchFamily="34" charset="-122"/>
              </a:rPr>
              <a:t>主要</a:t>
            </a:r>
            <a:r>
              <a:rPr sz="1200" dirty="0">
                <a:latin typeface="微软雅黑" panose="020B0503020204020204" pitchFamily="34" charset="-122"/>
                <a:cs typeface="微软雅黑" panose="020B0503020204020204" pitchFamily="34" charset="-122"/>
              </a:rPr>
              <a:t>集</a:t>
            </a:r>
            <a:r>
              <a:rPr sz="1200" spc="-4" dirty="0">
                <a:latin typeface="微软雅黑" panose="020B0503020204020204" pitchFamily="34" charset="-122"/>
                <a:cs typeface="微软雅黑" panose="020B0503020204020204" pitchFamily="34" charset="-122"/>
              </a:rPr>
              <a:t>中为</a:t>
            </a:r>
            <a:r>
              <a:rPr sz="1200" dirty="0">
                <a:latin typeface="微软雅黑" panose="020B0503020204020204" pitchFamily="34" charset="-122"/>
                <a:cs typeface="微软雅黑" panose="020B0503020204020204" pitchFamily="34" charset="-122"/>
              </a:rPr>
              <a:t>员</a:t>
            </a:r>
            <a:r>
              <a:rPr sz="1200" spc="-4" dirty="0">
                <a:latin typeface="微软雅黑" panose="020B0503020204020204" pitchFamily="34" charset="-122"/>
                <a:cs typeface="微软雅黑" panose="020B0503020204020204" pitchFamily="34" charset="-122"/>
              </a:rPr>
              <a:t>工提</a:t>
            </a:r>
            <a:r>
              <a:rPr sz="1200" dirty="0">
                <a:latin typeface="微软雅黑" panose="020B0503020204020204" pitchFamily="34" charset="-122"/>
                <a:cs typeface="微软雅黑" panose="020B0503020204020204" pitchFamily="34" charset="-122"/>
              </a:rPr>
              <a:t>供</a:t>
            </a:r>
            <a:r>
              <a:rPr sz="1200" spc="-4" dirty="0">
                <a:latin typeface="微软雅黑" panose="020B0503020204020204" pitchFamily="34" charset="-122"/>
                <a:cs typeface="微软雅黑" panose="020B0503020204020204" pitchFamily="34" charset="-122"/>
              </a:rPr>
              <a:t>便捷</a:t>
            </a:r>
            <a:r>
              <a:rPr sz="1200" dirty="0">
                <a:latin typeface="微软雅黑" panose="020B0503020204020204" pitchFamily="34" charset="-122"/>
                <a:cs typeface="微软雅黑" panose="020B0503020204020204" pitchFamily="34" charset="-122"/>
              </a:rPr>
              <a:t>舒</a:t>
            </a:r>
            <a:r>
              <a:rPr sz="1200" spc="-4" dirty="0">
                <a:latin typeface="微软雅黑" panose="020B0503020204020204" pitchFamily="34" charset="-122"/>
                <a:cs typeface="微软雅黑" panose="020B0503020204020204" pitchFamily="34" charset="-122"/>
              </a:rPr>
              <a:t>适的</a:t>
            </a:r>
            <a:r>
              <a:rPr sz="1200" dirty="0">
                <a:latin typeface="微软雅黑" panose="020B0503020204020204" pitchFamily="34" charset="-122"/>
                <a:cs typeface="微软雅黑" panose="020B0503020204020204" pitchFamily="34" charset="-122"/>
              </a:rPr>
              <a:t>工</a:t>
            </a:r>
            <a:r>
              <a:rPr sz="1200" spc="-4" dirty="0">
                <a:latin typeface="微软雅黑" panose="020B0503020204020204" pitchFamily="34" charset="-122"/>
                <a:cs typeface="微软雅黑" panose="020B0503020204020204" pitchFamily="34" charset="-122"/>
              </a:rPr>
              <a:t>作 生活环境、高效的员工教育培训、</a:t>
            </a:r>
            <a:r>
              <a:rPr sz="1200" dirty="0">
                <a:latin typeface="微软雅黑" panose="020B0503020204020204" pitchFamily="34" charset="-122"/>
                <a:cs typeface="微软雅黑" panose="020B0503020204020204" pitchFamily="34" charset="-122"/>
              </a:rPr>
              <a:t>数</a:t>
            </a:r>
            <a:r>
              <a:rPr sz="1200" spc="-4" dirty="0">
                <a:latin typeface="微软雅黑" panose="020B0503020204020204" pitchFamily="34" charset="-122"/>
                <a:cs typeface="微软雅黑" panose="020B0503020204020204" pitchFamily="34" charset="-122"/>
              </a:rPr>
              <a:t>智园</a:t>
            </a:r>
            <a:r>
              <a:rPr sz="1200" dirty="0">
                <a:latin typeface="微软雅黑" panose="020B0503020204020204" pitchFamily="34" charset="-122"/>
                <a:cs typeface="微软雅黑" panose="020B0503020204020204" pitchFamily="34" charset="-122"/>
              </a:rPr>
              <a:t>区</a:t>
            </a:r>
            <a:r>
              <a:rPr sz="1200" spc="-4" dirty="0">
                <a:latin typeface="微软雅黑" panose="020B0503020204020204" pitchFamily="34" charset="-122"/>
                <a:cs typeface="微软雅黑" panose="020B0503020204020204" pitchFamily="34" charset="-122"/>
              </a:rPr>
              <a:t>整体</a:t>
            </a:r>
            <a:r>
              <a:rPr sz="1200" dirty="0">
                <a:latin typeface="微软雅黑" panose="020B0503020204020204" pitchFamily="34" charset="-122"/>
                <a:cs typeface="微软雅黑" panose="020B0503020204020204" pitchFamily="34" charset="-122"/>
              </a:rPr>
              <a:t>提</a:t>
            </a:r>
            <a:r>
              <a:rPr sz="1200" spc="-4" dirty="0">
                <a:latin typeface="微软雅黑" panose="020B0503020204020204" pitchFamily="34" charset="-122"/>
                <a:cs typeface="微软雅黑" panose="020B0503020204020204" pitchFamily="34" charset="-122"/>
              </a:rPr>
              <a:t>升提</a:t>
            </a:r>
            <a:r>
              <a:rPr sz="1200" dirty="0">
                <a:latin typeface="微软雅黑" panose="020B0503020204020204" pitchFamily="34" charset="-122"/>
                <a:cs typeface="微软雅黑" panose="020B0503020204020204" pitchFamily="34" charset="-122"/>
              </a:rPr>
              <a:t>高</a:t>
            </a:r>
            <a:r>
              <a:rPr sz="1200" spc="-4" dirty="0">
                <a:latin typeface="微软雅黑" panose="020B0503020204020204" pitchFamily="34" charset="-122"/>
                <a:cs typeface="微软雅黑" panose="020B0503020204020204" pitchFamily="34" charset="-122"/>
              </a:rPr>
              <a:t>客户</a:t>
            </a:r>
            <a:r>
              <a:rPr sz="1200" dirty="0">
                <a:latin typeface="微软雅黑" panose="020B0503020204020204" pitchFamily="34" charset="-122"/>
                <a:cs typeface="微软雅黑" panose="020B0503020204020204" pitchFamily="34" charset="-122"/>
              </a:rPr>
              <a:t>感</a:t>
            </a:r>
            <a:r>
              <a:rPr sz="1200" spc="-4" dirty="0">
                <a:latin typeface="微软雅黑" panose="020B0503020204020204" pitchFamily="34" charset="-122"/>
                <a:cs typeface="微软雅黑" panose="020B0503020204020204" pitchFamily="34" charset="-122"/>
              </a:rPr>
              <a:t>知等</a:t>
            </a:r>
            <a:endParaRPr sz="1200">
              <a:latin typeface="微软雅黑" panose="020B0503020204020204" pitchFamily="34" charset="-122"/>
              <a:cs typeface="微软雅黑" panose="020B0503020204020204" pitchFamily="34" charset="-122"/>
            </a:endParaRPr>
          </a:p>
        </p:txBody>
      </p:sp>
      <p:sp>
        <p:nvSpPr>
          <p:cNvPr id="42" name="object 42"/>
          <p:cNvSpPr/>
          <p:nvPr/>
        </p:nvSpPr>
        <p:spPr>
          <a:xfrm>
            <a:off x="5790300" y="4298774"/>
            <a:ext cx="270938" cy="259505"/>
          </a:xfrm>
          <a:prstGeom prst="rect">
            <a:avLst/>
          </a:prstGeom>
          <a:blipFill>
            <a:blip r:embed="rId28" cstate="print"/>
            <a:stretch>
              <a:fillRect/>
            </a:stretch>
          </a:blipFill>
        </p:spPr>
        <p:txBody>
          <a:bodyPr wrap="square" lIns="0" tIns="0" rIns="0" bIns="0" rtlCol="0"/>
          <a:lstStyle/>
          <a:p>
            <a:pPr defTabSz="685800"/>
            <a:endParaRPr sz="1350">
              <a:latin typeface="Calibri" panose="020F0502020204030204"/>
            </a:endParaRPr>
          </a:p>
        </p:txBody>
      </p:sp>
      <p:sp>
        <p:nvSpPr>
          <p:cNvPr id="43" name="object 43"/>
          <p:cNvSpPr/>
          <p:nvPr/>
        </p:nvSpPr>
        <p:spPr>
          <a:xfrm>
            <a:off x="5733140" y="3175009"/>
            <a:ext cx="269795" cy="259506"/>
          </a:xfrm>
          <a:prstGeom prst="rect">
            <a:avLst/>
          </a:prstGeom>
          <a:blipFill>
            <a:blip r:embed="rId29" cstate="print"/>
            <a:stretch>
              <a:fillRect/>
            </a:stretch>
          </a:blipFill>
        </p:spPr>
        <p:txBody>
          <a:bodyPr wrap="square" lIns="0" tIns="0" rIns="0" bIns="0" rtlCol="0"/>
          <a:lstStyle/>
          <a:p>
            <a:pPr defTabSz="685800"/>
            <a:endParaRPr sz="1350">
              <a:latin typeface="Calibri" panose="020F0502020204030204"/>
            </a:endParaRPr>
          </a:p>
        </p:txBody>
      </p:sp>
      <p:sp>
        <p:nvSpPr>
          <p:cNvPr id="44" name="object 44"/>
          <p:cNvSpPr/>
          <p:nvPr/>
        </p:nvSpPr>
        <p:spPr>
          <a:xfrm>
            <a:off x="5294151" y="2833193"/>
            <a:ext cx="270938" cy="259506"/>
          </a:xfrm>
          <a:prstGeom prst="rect">
            <a:avLst/>
          </a:prstGeom>
          <a:blipFill>
            <a:blip r:embed="rId30" cstate="print"/>
            <a:stretch>
              <a:fillRect/>
            </a:stretch>
          </a:blipFill>
        </p:spPr>
        <p:txBody>
          <a:bodyPr wrap="square" lIns="0" tIns="0" rIns="0" bIns="0" rtlCol="0"/>
          <a:lstStyle/>
          <a:p>
            <a:pPr defTabSz="685800"/>
            <a:endParaRPr sz="1350">
              <a:latin typeface="Calibri" panose="020F0502020204030204"/>
            </a:endParaRPr>
          </a:p>
        </p:txBody>
      </p:sp>
      <p:sp>
        <p:nvSpPr>
          <p:cNvPr id="45" name="object 45"/>
          <p:cNvSpPr/>
          <p:nvPr/>
        </p:nvSpPr>
        <p:spPr>
          <a:xfrm>
            <a:off x="4203540" y="3057260"/>
            <a:ext cx="1680502" cy="1610481"/>
          </a:xfrm>
          <a:custGeom>
            <a:avLst/>
            <a:gdLst/>
            <a:ahLst/>
            <a:cxnLst/>
            <a:rect l="l" t="t" r="r" b="b"/>
            <a:pathLst>
              <a:path w="2240279" h="2146935">
                <a:moveTo>
                  <a:pt x="1120140" y="0"/>
                </a:moveTo>
                <a:lnTo>
                  <a:pt x="1028319" y="3556"/>
                </a:lnTo>
                <a:lnTo>
                  <a:pt x="938656" y="13969"/>
                </a:lnTo>
                <a:lnTo>
                  <a:pt x="851153" y="31242"/>
                </a:lnTo>
                <a:lnTo>
                  <a:pt x="766317" y="54737"/>
                </a:lnTo>
                <a:lnTo>
                  <a:pt x="684402" y="84328"/>
                </a:lnTo>
                <a:lnTo>
                  <a:pt x="605663" y="119761"/>
                </a:lnTo>
                <a:lnTo>
                  <a:pt x="530351" y="160781"/>
                </a:lnTo>
                <a:lnTo>
                  <a:pt x="458977" y="207010"/>
                </a:lnTo>
                <a:lnTo>
                  <a:pt x="391540" y="258318"/>
                </a:lnTo>
                <a:lnTo>
                  <a:pt x="328422" y="314198"/>
                </a:lnTo>
                <a:lnTo>
                  <a:pt x="269875" y="374776"/>
                </a:lnTo>
                <a:lnTo>
                  <a:pt x="216407" y="439293"/>
                </a:lnTo>
                <a:lnTo>
                  <a:pt x="168148" y="507746"/>
                </a:lnTo>
                <a:lnTo>
                  <a:pt x="125349" y="579882"/>
                </a:lnTo>
                <a:lnTo>
                  <a:pt x="88264" y="655319"/>
                </a:lnTo>
                <a:lnTo>
                  <a:pt x="57403" y="733806"/>
                </a:lnTo>
                <a:lnTo>
                  <a:pt x="32765" y="814959"/>
                </a:lnTo>
                <a:lnTo>
                  <a:pt x="14859" y="898779"/>
                </a:lnTo>
                <a:lnTo>
                  <a:pt x="3810" y="984757"/>
                </a:lnTo>
                <a:lnTo>
                  <a:pt x="0" y="1072642"/>
                </a:lnTo>
                <a:lnTo>
                  <a:pt x="3810" y="1160780"/>
                </a:lnTo>
                <a:lnTo>
                  <a:pt x="14859" y="1247013"/>
                </a:lnTo>
                <a:lnTo>
                  <a:pt x="32765" y="1330960"/>
                </a:lnTo>
                <a:lnTo>
                  <a:pt x="57403" y="1412367"/>
                </a:lnTo>
                <a:lnTo>
                  <a:pt x="88264" y="1490980"/>
                </a:lnTo>
                <a:lnTo>
                  <a:pt x="125349" y="1566468"/>
                </a:lnTo>
                <a:lnTo>
                  <a:pt x="168148" y="1638655"/>
                </a:lnTo>
                <a:lnTo>
                  <a:pt x="216535" y="1707413"/>
                </a:lnTo>
                <a:lnTo>
                  <a:pt x="270001" y="1771967"/>
                </a:lnTo>
                <a:lnTo>
                  <a:pt x="328422" y="1832444"/>
                </a:lnTo>
                <a:lnTo>
                  <a:pt x="391540" y="1888464"/>
                </a:lnTo>
                <a:lnTo>
                  <a:pt x="458977" y="1939772"/>
                </a:lnTo>
                <a:lnTo>
                  <a:pt x="530351" y="1986000"/>
                </a:lnTo>
                <a:lnTo>
                  <a:pt x="605663" y="2026996"/>
                </a:lnTo>
                <a:lnTo>
                  <a:pt x="684402" y="2062518"/>
                </a:lnTo>
                <a:lnTo>
                  <a:pt x="766317" y="2092185"/>
                </a:lnTo>
                <a:lnTo>
                  <a:pt x="851153" y="2115743"/>
                </a:lnTo>
                <a:lnTo>
                  <a:pt x="938656" y="2132799"/>
                </a:lnTo>
                <a:lnTo>
                  <a:pt x="1028319" y="2143366"/>
                </a:lnTo>
                <a:lnTo>
                  <a:pt x="1120140" y="2146935"/>
                </a:lnTo>
                <a:lnTo>
                  <a:pt x="1212087" y="2143366"/>
                </a:lnTo>
                <a:lnTo>
                  <a:pt x="1301750" y="2132799"/>
                </a:lnTo>
                <a:lnTo>
                  <a:pt x="1389126" y="2115743"/>
                </a:lnTo>
                <a:lnTo>
                  <a:pt x="1474088" y="2092185"/>
                </a:lnTo>
                <a:lnTo>
                  <a:pt x="1556003" y="2062518"/>
                </a:lnTo>
                <a:lnTo>
                  <a:pt x="1634744" y="2027123"/>
                </a:lnTo>
                <a:lnTo>
                  <a:pt x="1709927" y="1986127"/>
                </a:lnTo>
                <a:lnTo>
                  <a:pt x="1781428" y="1939772"/>
                </a:lnTo>
                <a:lnTo>
                  <a:pt x="1848738" y="1888464"/>
                </a:lnTo>
                <a:lnTo>
                  <a:pt x="1911857" y="1832444"/>
                </a:lnTo>
                <a:lnTo>
                  <a:pt x="1970277" y="1771967"/>
                </a:lnTo>
                <a:lnTo>
                  <a:pt x="2023872" y="1707286"/>
                </a:lnTo>
                <a:lnTo>
                  <a:pt x="2072004" y="1638909"/>
                </a:lnTo>
                <a:lnTo>
                  <a:pt x="2114804" y="1566722"/>
                </a:lnTo>
                <a:lnTo>
                  <a:pt x="2151887" y="1491234"/>
                </a:lnTo>
                <a:lnTo>
                  <a:pt x="2182749" y="1412748"/>
                </a:lnTo>
                <a:lnTo>
                  <a:pt x="2207259" y="1331468"/>
                </a:lnTo>
                <a:lnTo>
                  <a:pt x="2225167" y="1247521"/>
                </a:lnTo>
                <a:lnTo>
                  <a:pt x="2236088" y="1161415"/>
                </a:lnTo>
                <a:lnTo>
                  <a:pt x="2239772" y="1073404"/>
                </a:lnTo>
                <a:lnTo>
                  <a:pt x="2236088" y="985393"/>
                </a:lnTo>
                <a:lnTo>
                  <a:pt x="2225167" y="899287"/>
                </a:lnTo>
                <a:lnTo>
                  <a:pt x="2207259" y="815467"/>
                </a:lnTo>
                <a:lnTo>
                  <a:pt x="2182749" y="734187"/>
                </a:lnTo>
                <a:lnTo>
                  <a:pt x="2151887" y="655574"/>
                </a:lnTo>
                <a:lnTo>
                  <a:pt x="2114804" y="580136"/>
                </a:lnTo>
                <a:lnTo>
                  <a:pt x="2072004" y="508000"/>
                </a:lnTo>
                <a:lnTo>
                  <a:pt x="2023872" y="439547"/>
                </a:lnTo>
                <a:lnTo>
                  <a:pt x="1970277" y="374776"/>
                </a:lnTo>
                <a:lnTo>
                  <a:pt x="1911857" y="314325"/>
                </a:lnTo>
                <a:lnTo>
                  <a:pt x="1848738" y="258318"/>
                </a:lnTo>
                <a:lnTo>
                  <a:pt x="1781428" y="207010"/>
                </a:lnTo>
                <a:lnTo>
                  <a:pt x="1709927" y="160781"/>
                </a:lnTo>
                <a:lnTo>
                  <a:pt x="1634744" y="119761"/>
                </a:lnTo>
                <a:lnTo>
                  <a:pt x="1556003" y="84328"/>
                </a:lnTo>
                <a:lnTo>
                  <a:pt x="1474088" y="54737"/>
                </a:lnTo>
                <a:lnTo>
                  <a:pt x="1389126" y="31242"/>
                </a:lnTo>
                <a:lnTo>
                  <a:pt x="1301750" y="13969"/>
                </a:lnTo>
                <a:lnTo>
                  <a:pt x="1212087" y="3556"/>
                </a:lnTo>
                <a:lnTo>
                  <a:pt x="1120140" y="0"/>
                </a:lnTo>
                <a:close/>
              </a:path>
            </a:pathLst>
          </a:custGeom>
          <a:solidFill>
            <a:srgbClr val="9DC3E6"/>
          </a:solidFill>
        </p:spPr>
        <p:txBody>
          <a:bodyPr wrap="square" lIns="0" tIns="0" rIns="0" bIns="0" rtlCol="0"/>
          <a:lstStyle/>
          <a:p>
            <a:pPr defTabSz="685800"/>
            <a:endParaRPr sz="1350">
              <a:latin typeface="Calibri" panose="020F0502020204030204"/>
            </a:endParaRPr>
          </a:p>
        </p:txBody>
      </p:sp>
      <p:sp>
        <p:nvSpPr>
          <p:cNvPr id="46" name="object 46"/>
          <p:cNvSpPr/>
          <p:nvPr/>
        </p:nvSpPr>
        <p:spPr>
          <a:xfrm>
            <a:off x="5926341" y="3734034"/>
            <a:ext cx="299518" cy="288086"/>
          </a:xfrm>
          <a:prstGeom prst="rect">
            <a:avLst/>
          </a:prstGeom>
          <a:blipFill>
            <a:blip r:embed="rId31" cstate="print"/>
            <a:stretch>
              <a:fillRect/>
            </a:stretch>
          </a:blipFill>
        </p:spPr>
        <p:txBody>
          <a:bodyPr wrap="square" lIns="0" tIns="0" rIns="0" bIns="0" rtlCol="0"/>
          <a:lstStyle/>
          <a:p>
            <a:pPr defTabSz="685800"/>
            <a:endParaRPr sz="1350">
              <a:latin typeface="Calibri" panose="020F0502020204030204"/>
            </a:endParaRPr>
          </a:p>
        </p:txBody>
      </p:sp>
      <p:sp>
        <p:nvSpPr>
          <p:cNvPr id="47" name="object 47"/>
          <p:cNvSpPr/>
          <p:nvPr/>
        </p:nvSpPr>
        <p:spPr>
          <a:xfrm>
            <a:off x="4179534" y="2838908"/>
            <a:ext cx="1918287" cy="2073762"/>
          </a:xfrm>
          <a:prstGeom prst="rect">
            <a:avLst/>
          </a:prstGeom>
          <a:blipFill>
            <a:blip r:embed="rId32" cstate="print"/>
            <a:stretch>
              <a:fillRect/>
            </a:stretch>
          </a:blipFill>
        </p:spPr>
        <p:txBody>
          <a:bodyPr wrap="square" lIns="0" tIns="0" rIns="0" bIns="0" rtlCol="0"/>
          <a:lstStyle/>
          <a:p>
            <a:pPr defTabSz="685800"/>
            <a:endParaRPr sz="1350">
              <a:latin typeface="Calibri" panose="020F0502020204030204"/>
            </a:endParaRPr>
          </a:p>
        </p:txBody>
      </p:sp>
      <p:sp>
        <p:nvSpPr>
          <p:cNvPr id="48" name="object 48"/>
          <p:cNvSpPr/>
          <p:nvPr/>
        </p:nvSpPr>
        <p:spPr>
          <a:xfrm>
            <a:off x="5720564" y="3172723"/>
            <a:ext cx="299518" cy="288086"/>
          </a:xfrm>
          <a:prstGeom prst="rect">
            <a:avLst/>
          </a:prstGeom>
          <a:blipFill>
            <a:blip r:embed="rId33" cstate="print"/>
            <a:stretch>
              <a:fillRect/>
            </a:stretch>
          </a:blipFill>
        </p:spPr>
        <p:txBody>
          <a:bodyPr wrap="square" lIns="0" tIns="0" rIns="0" bIns="0" rtlCol="0"/>
          <a:lstStyle/>
          <a:p>
            <a:pPr defTabSz="685800"/>
            <a:endParaRPr sz="1350">
              <a:latin typeface="Calibri" panose="020F0502020204030204"/>
            </a:endParaRPr>
          </a:p>
        </p:txBody>
      </p:sp>
      <p:sp>
        <p:nvSpPr>
          <p:cNvPr id="49" name="object 49"/>
          <p:cNvSpPr/>
          <p:nvPr/>
        </p:nvSpPr>
        <p:spPr>
          <a:xfrm>
            <a:off x="5293008" y="2812616"/>
            <a:ext cx="299518" cy="286943"/>
          </a:xfrm>
          <a:prstGeom prst="rect">
            <a:avLst/>
          </a:prstGeom>
          <a:blipFill>
            <a:blip r:embed="rId34" cstate="print"/>
            <a:stretch>
              <a:fillRect/>
            </a:stretch>
          </a:blipFill>
        </p:spPr>
        <p:txBody>
          <a:bodyPr wrap="square" lIns="0" tIns="0" rIns="0" bIns="0" rtlCol="0"/>
          <a:lstStyle/>
          <a:p>
            <a:pPr defTabSz="685800"/>
            <a:endParaRPr sz="1350">
              <a:latin typeface="Calibri" panose="020F0502020204030204"/>
            </a:endParaRPr>
          </a:p>
        </p:txBody>
      </p:sp>
      <p:sp>
        <p:nvSpPr>
          <p:cNvPr id="50" name="object 50"/>
          <p:cNvSpPr/>
          <p:nvPr/>
        </p:nvSpPr>
        <p:spPr>
          <a:xfrm>
            <a:off x="5767437" y="4288485"/>
            <a:ext cx="300660" cy="288085"/>
          </a:xfrm>
          <a:prstGeom prst="rect">
            <a:avLst/>
          </a:prstGeom>
          <a:blipFill>
            <a:blip r:embed="rId35" cstate="print"/>
            <a:stretch>
              <a:fillRect/>
            </a:stretch>
          </a:blipFill>
        </p:spPr>
        <p:txBody>
          <a:bodyPr wrap="square" lIns="0" tIns="0" rIns="0" bIns="0" rtlCol="0"/>
          <a:lstStyle/>
          <a:p>
            <a:pPr defTabSz="685800"/>
            <a:endParaRPr sz="1350">
              <a:latin typeface="Calibri" panose="020F0502020204030204"/>
            </a:endParaRPr>
          </a:p>
        </p:txBody>
      </p:sp>
      <p:sp>
        <p:nvSpPr>
          <p:cNvPr id="51" name="object 51"/>
          <p:cNvSpPr txBox="1"/>
          <p:nvPr/>
        </p:nvSpPr>
        <p:spPr>
          <a:xfrm>
            <a:off x="4439992" y="3322534"/>
            <a:ext cx="1253708" cy="1154740"/>
          </a:xfrm>
          <a:prstGeom prst="rect">
            <a:avLst/>
          </a:prstGeom>
        </p:spPr>
        <p:txBody>
          <a:bodyPr vert="horz" wrap="square" lIns="0" tIns="0" rIns="0" bIns="0" rtlCol="0">
            <a:spAutoFit/>
          </a:bodyPr>
          <a:lstStyle/>
          <a:p>
            <a:pPr marL="8890" marR="3810" algn="ctr" defTabSz="685800">
              <a:lnSpc>
                <a:spcPct val="117000"/>
              </a:lnSpc>
            </a:pPr>
            <a:r>
              <a:rPr sz="1090" b="1" spc="-8" dirty="0">
                <a:latin typeface="微软雅黑" panose="020B0503020204020204" pitchFamily="34" charset="-122"/>
                <a:cs typeface="微软雅黑" panose="020B0503020204020204" pitchFamily="34" charset="-122"/>
              </a:rPr>
              <a:t>智慧园区是</a:t>
            </a:r>
            <a:r>
              <a:rPr sz="1090" b="1" spc="-19" dirty="0">
                <a:latin typeface="微软雅黑" panose="020B0503020204020204" pitchFamily="34" charset="-122"/>
                <a:cs typeface="微软雅黑" panose="020B0503020204020204" pitchFamily="34" charset="-122"/>
              </a:rPr>
              <a:t>智</a:t>
            </a:r>
            <a:r>
              <a:rPr sz="1090" b="1" spc="-8" dirty="0">
                <a:latin typeface="微软雅黑" panose="020B0503020204020204" pitchFamily="34" charset="-122"/>
                <a:cs typeface="微软雅黑" panose="020B0503020204020204" pitchFamily="34" charset="-122"/>
              </a:rPr>
              <a:t>慧</a:t>
            </a:r>
            <a:r>
              <a:rPr sz="1090" b="1" spc="-19" dirty="0">
                <a:latin typeface="微软雅黑" panose="020B0503020204020204" pitchFamily="34" charset="-122"/>
                <a:cs typeface="微软雅黑" panose="020B0503020204020204" pitchFamily="34" charset="-122"/>
              </a:rPr>
              <a:t>城</a:t>
            </a:r>
            <a:r>
              <a:rPr sz="1090" b="1" spc="-8" dirty="0">
                <a:latin typeface="微软雅黑" panose="020B0503020204020204" pitchFamily="34" charset="-122"/>
                <a:cs typeface="微软雅黑" panose="020B0503020204020204" pitchFamily="34" charset="-122"/>
              </a:rPr>
              <a:t>市</a:t>
            </a:r>
            <a:r>
              <a:rPr sz="1090" b="1" spc="-4" dirty="0">
                <a:latin typeface="微软雅黑" panose="020B0503020204020204" pitchFamily="34" charset="-122"/>
                <a:cs typeface="微软雅黑" panose="020B0503020204020204" pitchFamily="34" charset="-122"/>
              </a:rPr>
              <a:t> </a:t>
            </a:r>
            <a:r>
              <a:rPr sz="1050" b="1" spc="30" dirty="0">
                <a:latin typeface="微软雅黑" panose="020B0503020204020204" pitchFamily="34" charset="-122"/>
                <a:cs typeface="微软雅黑" panose="020B0503020204020204" pitchFamily="34" charset="-122"/>
              </a:rPr>
              <a:t>的</a:t>
            </a:r>
            <a:r>
              <a:rPr sz="1050" b="1" spc="-8" dirty="0">
                <a:latin typeface="微软雅黑" panose="020B0503020204020204" pitchFamily="34" charset="-122"/>
                <a:cs typeface="微软雅黑" panose="020B0503020204020204" pitchFamily="34" charset="-122"/>
              </a:rPr>
              <a:t> </a:t>
            </a:r>
            <a:r>
              <a:rPr sz="1050" b="1" spc="30" dirty="0">
                <a:latin typeface="微软雅黑" panose="020B0503020204020204" pitchFamily="34" charset="-122"/>
                <a:cs typeface="微软雅黑" panose="020B0503020204020204" pitchFamily="34" charset="-122"/>
              </a:rPr>
              <a:t>缩影，</a:t>
            </a:r>
            <a:r>
              <a:rPr sz="1050" b="1" spc="-90" dirty="0">
                <a:latin typeface="微软雅黑" panose="020B0503020204020204" pitchFamily="34" charset="-122"/>
                <a:cs typeface="微软雅黑" panose="020B0503020204020204" pitchFamily="34" charset="-122"/>
              </a:rPr>
              <a:t> </a:t>
            </a:r>
            <a:r>
              <a:rPr sz="1050" b="1" spc="30" dirty="0">
                <a:latin typeface="微软雅黑" panose="020B0503020204020204" pitchFamily="34" charset="-122"/>
                <a:cs typeface="微软雅黑" panose="020B0503020204020204" pitchFamily="34" charset="-122"/>
              </a:rPr>
              <a:t>是一个复</a:t>
            </a:r>
            <a:r>
              <a:rPr sz="1050" b="1" spc="8" dirty="0">
                <a:latin typeface="微软雅黑" panose="020B0503020204020204" pitchFamily="34" charset="-122"/>
                <a:cs typeface="微软雅黑" panose="020B0503020204020204" pitchFamily="34" charset="-122"/>
              </a:rPr>
              <a:t> </a:t>
            </a:r>
            <a:r>
              <a:rPr sz="1090" b="1" spc="-11" dirty="0">
                <a:latin typeface="微软雅黑" panose="020B0503020204020204" pitchFamily="34" charset="-122"/>
                <a:cs typeface="微软雅黑" panose="020B0503020204020204" pitchFamily="34" charset="-122"/>
              </a:rPr>
              <a:t>杂的</a:t>
            </a:r>
            <a:r>
              <a:rPr sz="1090" b="1" spc="-8" dirty="0">
                <a:latin typeface="微软雅黑" panose="020B0503020204020204" pitchFamily="34" charset="-122"/>
                <a:cs typeface="微软雅黑" panose="020B0503020204020204" pitchFamily="34" charset="-122"/>
              </a:rPr>
              <a:t>系</a:t>
            </a:r>
            <a:r>
              <a:rPr sz="1090" b="1" spc="-11" dirty="0">
                <a:latin typeface="微软雅黑" panose="020B0503020204020204" pitchFamily="34" charset="-122"/>
                <a:cs typeface="微软雅黑" panose="020B0503020204020204" pitchFamily="34" charset="-122"/>
              </a:rPr>
              <a:t> 统，由各</a:t>
            </a:r>
            <a:r>
              <a:rPr sz="1090" b="1" spc="-8" dirty="0">
                <a:latin typeface="微软雅黑" panose="020B0503020204020204" pitchFamily="34" charset="-122"/>
                <a:cs typeface="微软雅黑" panose="020B0503020204020204" pitchFamily="34" charset="-122"/>
              </a:rPr>
              <a:t>核</a:t>
            </a:r>
            <a:r>
              <a:rPr sz="1090" b="1" spc="-4" dirty="0">
                <a:latin typeface="微软雅黑" panose="020B0503020204020204" pitchFamily="34" charset="-122"/>
                <a:cs typeface="微软雅黑" panose="020B0503020204020204" pitchFamily="34" charset="-122"/>
              </a:rPr>
              <a:t> </a:t>
            </a:r>
            <a:r>
              <a:rPr sz="1090" b="1" spc="-8" dirty="0">
                <a:latin typeface="微软雅黑" panose="020B0503020204020204" pitchFamily="34" charset="-122"/>
                <a:cs typeface="微软雅黑" panose="020B0503020204020204" pitchFamily="34" charset="-122"/>
              </a:rPr>
              <a:t>心业务领域构成，各</a:t>
            </a:r>
            <a:r>
              <a:rPr sz="1090" b="1" spc="-4" dirty="0">
                <a:latin typeface="微软雅黑" panose="020B0503020204020204" pitchFamily="34" charset="-122"/>
                <a:cs typeface="微软雅黑" panose="020B0503020204020204" pitchFamily="34" charset="-122"/>
              </a:rPr>
              <a:t> </a:t>
            </a:r>
            <a:r>
              <a:rPr sz="1050" b="1" spc="30" dirty="0">
                <a:latin typeface="微软雅黑" panose="020B0503020204020204" pitchFamily="34" charset="-122"/>
                <a:cs typeface="微软雅黑" panose="020B0503020204020204" pitchFamily="34" charset="-122"/>
              </a:rPr>
              <a:t>系统以协作的方式协</a:t>
            </a:r>
            <a:r>
              <a:rPr sz="1050" b="1" spc="23" dirty="0">
                <a:latin typeface="微软雅黑" panose="020B0503020204020204" pitchFamily="34" charset="-122"/>
                <a:cs typeface="微软雅黑" panose="020B0503020204020204" pitchFamily="34" charset="-122"/>
              </a:rPr>
              <a:t> 同运行</a:t>
            </a:r>
            <a:endParaRPr sz="1050">
              <a:latin typeface="微软雅黑" panose="020B0503020204020204" pitchFamily="34" charset="-122"/>
              <a:cs typeface="微软雅黑" panose="020B0503020204020204" pitchFamily="34" charset="-122"/>
            </a:endParaRPr>
          </a:p>
        </p:txBody>
      </p:sp>
      <p:sp>
        <p:nvSpPr>
          <p:cNvPr id="52" name="object 52"/>
          <p:cNvSpPr/>
          <p:nvPr/>
        </p:nvSpPr>
        <p:spPr>
          <a:xfrm>
            <a:off x="6018939" y="3786621"/>
            <a:ext cx="121941" cy="28104"/>
          </a:xfrm>
          <a:custGeom>
            <a:avLst/>
            <a:gdLst/>
            <a:ahLst/>
            <a:cxnLst/>
            <a:rect l="l" t="t" r="r" b="b"/>
            <a:pathLst>
              <a:path w="162559" h="37464">
                <a:moveTo>
                  <a:pt x="87884" y="0"/>
                </a:moveTo>
                <a:lnTo>
                  <a:pt x="52450" y="5080"/>
                </a:lnTo>
                <a:lnTo>
                  <a:pt x="11557" y="26797"/>
                </a:lnTo>
                <a:lnTo>
                  <a:pt x="0" y="37464"/>
                </a:lnTo>
                <a:lnTo>
                  <a:pt x="41910" y="37464"/>
                </a:lnTo>
                <a:lnTo>
                  <a:pt x="48514" y="34036"/>
                </a:lnTo>
                <a:lnTo>
                  <a:pt x="62611" y="29337"/>
                </a:lnTo>
                <a:lnTo>
                  <a:pt x="78740" y="26543"/>
                </a:lnTo>
                <a:lnTo>
                  <a:pt x="96900" y="25781"/>
                </a:lnTo>
                <a:lnTo>
                  <a:pt x="162560" y="25781"/>
                </a:lnTo>
                <a:lnTo>
                  <a:pt x="153416" y="18923"/>
                </a:lnTo>
                <a:lnTo>
                  <a:pt x="138684" y="11049"/>
                </a:lnTo>
                <a:lnTo>
                  <a:pt x="122555" y="4953"/>
                </a:lnTo>
                <a:lnTo>
                  <a:pt x="105537" y="1269"/>
                </a:lnTo>
                <a:lnTo>
                  <a:pt x="87884"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53" name="object 53"/>
          <p:cNvSpPr/>
          <p:nvPr/>
        </p:nvSpPr>
        <p:spPr>
          <a:xfrm>
            <a:off x="6080673" y="3806055"/>
            <a:ext cx="96219" cy="137184"/>
          </a:xfrm>
          <a:custGeom>
            <a:avLst/>
            <a:gdLst/>
            <a:ahLst/>
            <a:cxnLst/>
            <a:rect l="l" t="t" r="r" b="b"/>
            <a:pathLst>
              <a:path w="128270" h="182879">
                <a:moveTo>
                  <a:pt x="80899" y="0"/>
                </a:moveTo>
                <a:lnTo>
                  <a:pt x="14604" y="0"/>
                </a:lnTo>
                <a:lnTo>
                  <a:pt x="45212" y="8000"/>
                </a:lnTo>
                <a:lnTo>
                  <a:pt x="81279" y="38226"/>
                </a:lnTo>
                <a:lnTo>
                  <a:pt x="99314" y="87629"/>
                </a:lnTo>
                <a:lnTo>
                  <a:pt x="100202" y="107441"/>
                </a:lnTo>
                <a:lnTo>
                  <a:pt x="78740" y="150113"/>
                </a:lnTo>
                <a:lnTo>
                  <a:pt x="36702" y="177164"/>
                </a:lnTo>
                <a:lnTo>
                  <a:pt x="19050" y="181355"/>
                </a:lnTo>
                <a:lnTo>
                  <a:pt x="0" y="182752"/>
                </a:lnTo>
                <a:lnTo>
                  <a:pt x="80391" y="182752"/>
                </a:lnTo>
                <a:lnTo>
                  <a:pt x="86614" y="178180"/>
                </a:lnTo>
                <a:lnTo>
                  <a:pt x="108585" y="153542"/>
                </a:lnTo>
                <a:lnTo>
                  <a:pt x="126492" y="107314"/>
                </a:lnTo>
                <a:lnTo>
                  <a:pt x="127762" y="92074"/>
                </a:lnTo>
                <a:lnTo>
                  <a:pt x="127508" y="87629"/>
                </a:lnTo>
                <a:lnTo>
                  <a:pt x="116077" y="41401"/>
                </a:lnTo>
                <a:lnTo>
                  <a:pt x="80899"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54" name="object 54"/>
          <p:cNvSpPr/>
          <p:nvPr/>
        </p:nvSpPr>
        <p:spPr>
          <a:xfrm>
            <a:off x="5993789" y="3806055"/>
            <a:ext cx="64305" cy="65258"/>
          </a:xfrm>
          <a:custGeom>
            <a:avLst/>
            <a:gdLst/>
            <a:ahLst/>
            <a:cxnLst/>
            <a:rect l="l" t="t" r="r" b="b"/>
            <a:pathLst>
              <a:path w="85725" h="86995">
                <a:moveTo>
                  <a:pt x="5334" y="0"/>
                </a:moveTo>
                <a:lnTo>
                  <a:pt x="0" y="5968"/>
                </a:lnTo>
                <a:lnTo>
                  <a:pt x="11429" y="83819"/>
                </a:lnTo>
                <a:lnTo>
                  <a:pt x="12700" y="85343"/>
                </a:lnTo>
                <a:lnTo>
                  <a:pt x="16001" y="86867"/>
                </a:lnTo>
                <a:lnTo>
                  <a:pt x="18034" y="86613"/>
                </a:lnTo>
                <a:lnTo>
                  <a:pt x="19558" y="85343"/>
                </a:lnTo>
                <a:lnTo>
                  <a:pt x="84709" y="36829"/>
                </a:lnTo>
                <a:lnTo>
                  <a:pt x="85344" y="35178"/>
                </a:lnTo>
                <a:lnTo>
                  <a:pt x="85090" y="31749"/>
                </a:lnTo>
                <a:lnTo>
                  <a:pt x="83820" y="30225"/>
                </a:lnTo>
                <a:lnTo>
                  <a:pt x="82169" y="29463"/>
                </a:lnTo>
                <a:lnTo>
                  <a:pt x="69469" y="13588"/>
                </a:lnTo>
                <a:lnTo>
                  <a:pt x="75311" y="10540"/>
                </a:lnTo>
                <a:lnTo>
                  <a:pt x="32893" y="10540"/>
                </a:lnTo>
                <a:lnTo>
                  <a:pt x="7112" y="761"/>
                </a:lnTo>
                <a:lnTo>
                  <a:pt x="5334"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55" name="object 55"/>
          <p:cNvSpPr/>
          <p:nvPr/>
        </p:nvSpPr>
        <p:spPr>
          <a:xfrm>
            <a:off x="6077243" y="3815201"/>
            <a:ext cx="65258" cy="70974"/>
          </a:xfrm>
          <a:custGeom>
            <a:avLst/>
            <a:gdLst/>
            <a:ahLst/>
            <a:cxnLst/>
            <a:rect l="l" t="t" r="r" b="b"/>
            <a:pathLst>
              <a:path w="86995" h="94614">
                <a:moveTo>
                  <a:pt x="16001" y="0"/>
                </a:moveTo>
                <a:lnTo>
                  <a:pt x="4699" y="0"/>
                </a:lnTo>
                <a:lnTo>
                  <a:pt x="0" y="4444"/>
                </a:lnTo>
                <a:lnTo>
                  <a:pt x="0" y="89916"/>
                </a:lnTo>
                <a:lnTo>
                  <a:pt x="4699" y="94361"/>
                </a:lnTo>
                <a:lnTo>
                  <a:pt x="82169" y="94361"/>
                </a:lnTo>
                <a:lnTo>
                  <a:pt x="86868" y="89916"/>
                </a:lnTo>
                <a:lnTo>
                  <a:pt x="86868" y="79248"/>
                </a:lnTo>
                <a:lnTo>
                  <a:pt x="82169" y="74675"/>
                </a:lnTo>
                <a:lnTo>
                  <a:pt x="20700" y="74675"/>
                </a:lnTo>
                <a:lnTo>
                  <a:pt x="20700" y="4444"/>
                </a:lnTo>
                <a:lnTo>
                  <a:pt x="16001"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56" name="object 56"/>
          <p:cNvSpPr/>
          <p:nvPr/>
        </p:nvSpPr>
        <p:spPr>
          <a:xfrm>
            <a:off x="6004078" y="3905514"/>
            <a:ext cx="137184" cy="56684"/>
          </a:xfrm>
          <a:custGeom>
            <a:avLst/>
            <a:gdLst/>
            <a:ahLst/>
            <a:cxnLst/>
            <a:rect l="l" t="t" r="r" b="b"/>
            <a:pathLst>
              <a:path w="182879" h="75564">
                <a:moveTo>
                  <a:pt x="19557" y="0"/>
                </a:moveTo>
                <a:lnTo>
                  <a:pt x="17145" y="1270"/>
                </a:lnTo>
                <a:lnTo>
                  <a:pt x="3048" y="7620"/>
                </a:lnTo>
                <a:lnTo>
                  <a:pt x="1777" y="8255"/>
                </a:lnTo>
                <a:lnTo>
                  <a:pt x="888" y="9271"/>
                </a:lnTo>
                <a:lnTo>
                  <a:pt x="634" y="10668"/>
                </a:lnTo>
                <a:lnTo>
                  <a:pt x="0" y="12065"/>
                </a:lnTo>
                <a:lnTo>
                  <a:pt x="22098" y="41656"/>
                </a:lnTo>
                <a:lnTo>
                  <a:pt x="61722" y="66548"/>
                </a:lnTo>
                <a:lnTo>
                  <a:pt x="110362" y="75565"/>
                </a:lnTo>
                <a:lnTo>
                  <a:pt x="128143" y="74041"/>
                </a:lnTo>
                <a:lnTo>
                  <a:pt x="145033" y="70104"/>
                </a:lnTo>
                <a:lnTo>
                  <a:pt x="161035" y="64008"/>
                </a:lnTo>
                <a:lnTo>
                  <a:pt x="175641" y="55880"/>
                </a:lnTo>
                <a:lnTo>
                  <a:pt x="182879" y="50546"/>
                </a:lnTo>
                <a:lnTo>
                  <a:pt x="102743" y="50546"/>
                </a:lnTo>
                <a:lnTo>
                  <a:pt x="71374" y="43688"/>
                </a:lnTo>
                <a:lnTo>
                  <a:pt x="33020" y="16256"/>
                </a:lnTo>
                <a:lnTo>
                  <a:pt x="23875" y="3175"/>
                </a:lnTo>
                <a:lnTo>
                  <a:pt x="22859" y="889"/>
                </a:lnTo>
                <a:lnTo>
                  <a:pt x="19557"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57" name="object 57"/>
          <p:cNvSpPr/>
          <p:nvPr/>
        </p:nvSpPr>
        <p:spPr>
          <a:xfrm>
            <a:off x="5458773" y="4655452"/>
            <a:ext cx="34296" cy="88122"/>
          </a:xfrm>
          <a:custGeom>
            <a:avLst/>
            <a:gdLst/>
            <a:ahLst/>
            <a:cxnLst/>
            <a:rect l="l" t="t" r="r" b="b"/>
            <a:pathLst>
              <a:path w="45720" h="117475">
                <a:moveTo>
                  <a:pt x="15875" y="0"/>
                </a:moveTo>
                <a:lnTo>
                  <a:pt x="4572" y="0"/>
                </a:lnTo>
                <a:lnTo>
                  <a:pt x="0" y="4572"/>
                </a:lnTo>
                <a:lnTo>
                  <a:pt x="0" y="116890"/>
                </a:lnTo>
                <a:lnTo>
                  <a:pt x="45466" y="116890"/>
                </a:lnTo>
                <a:lnTo>
                  <a:pt x="45466" y="116738"/>
                </a:lnTo>
                <a:lnTo>
                  <a:pt x="20447" y="116738"/>
                </a:lnTo>
                <a:lnTo>
                  <a:pt x="20447" y="4572"/>
                </a:lnTo>
                <a:lnTo>
                  <a:pt x="15875"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58" name="object 58"/>
          <p:cNvSpPr/>
          <p:nvPr/>
        </p:nvSpPr>
        <p:spPr>
          <a:xfrm>
            <a:off x="5391323" y="4729760"/>
            <a:ext cx="150521" cy="67639"/>
          </a:xfrm>
          <a:custGeom>
            <a:avLst/>
            <a:gdLst/>
            <a:ahLst/>
            <a:cxnLst/>
            <a:rect l="l" t="t" r="r" b="b"/>
            <a:pathLst>
              <a:path w="200659" h="90170">
                <a:moveTo>
                  <a:pt x="51308" y="0"/>
                </a:moveTo>
                <a:lnTo>
                  <a:pt x="0" y="0"/>
                </a:lnTo>
                <a:lnTo>
                  <a:pt x="0" y="89827"/>
                </a:lnTo>
                <a:lnTo>
                  <a:pt x="200660" y="89827"/>
                </a:lnTo>
                <a:lnTo>
                  <a:pt x="200660" y="70840"/>
                </a:lnTo>
                <a:lnTo>
                  <a:pt x="18923" y="70840"/>
                </a:lnTo>
                <a:lnTo>
                  <a:pt x="18923" y="18973"/>
                </a:lnTo>
                <a:lnTo>
                  <a:pt x="51308" y="18973"/>
                </a:lnTo>
                <a:lnTo>
                  <a:pt x="55625" y="14782"/>
                </a:lnTo>
                <a:lnTo>
                  <a:pt x="55625" y="4267"/>
                </a:lnTo>
                <a:lnTo>
                  <a:pt x="51308"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59" name="object 59"/>
          <p:cNvSpPr/>
          <p:nvPr/>
        </p:nvSpPr>
        <p:spPr>
          <a:xfrm>
            <a:off x="5502214" y="4729760"/>
            <a:ext cx="40012" cy="53826"/>
          </a:xfrm>
          <a:custGeom>
            <a:avLst/>
            <a:gdLst/>
            <a:ahLst/>
            <a:cxnLst/>
            <a:rect l="l" t="t" r="r" b="b"/>
            <a:pathLst>
              <a:path w="53340" h="71754">
                <a:moveTo>
                  <a:pt x="53213" y="0"/>
                </a:moveTo>
                <a:lnTo>
                  <a:pt x="4191" y="0"/>
                </a:lnTo>
                <a:lnTo>
                  <a:pt x="0" y="4318"/>
                </a:lnTo>
                <a:lnTo>
                  <a:pt x="0" y="14947"/>
                </a:lnTo>
                <a:lnTo>
                  <a:pt x="4191" y="19177"/>
                </a:lnTo>
                <a:lnTo>
                  <a:pt x="34417" y="19177"/>
                </a:lnTo>
                <a:lnTo>
                  <a:pt x="34417" y="71602"/>
                </a:lnTo>
                <a:lnTo>
                  <a:pt x="53213" y="71602"/>
                </a:lnTo>
                <a:lnTo>
                  <a:pt x="53213"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60" name="object 60"/>
          <p:cNvSpPr/>
          <p:nvPr/>
        </p:nvSpPr>
        <p:spPr>
          <a:xfrm>
            <a:off x="5440481" y="4735475"/>
            <a:ext cx="52397" cy="34296"/>
          </a:xfrm>
          <a:custGeom>
            <a:avLst/>
            <a:gdLst/>
            <a:ahLst/>
            <a:cxnLst/>
            <a:rect l="l" t="t" r="r" b="b"/>
            <a:pathLst>
              <a:path w="69850" h="45720">
                <a:moveTo>
                  <a:pt x="13461" y="0"/>
                </a:moveTo>
                <a:lnTo>
                  <a:pt x="6730" y="0"/>
                </a:lnTo>
                <a:lnTo>
                  <a:pt x="1015" y="5689"/>
                </a:lnTo>
                <a:lnTo>
                  <a:pt x="0" y="8242"/>
                </a:lnTo>
                <a:lnTo>
                  <a:pt x="0" y="13627"/>
                </a:lnTo>
                <a:lnTo>
                  <a:pt x="1015" y="16141"/>
                </a:lnTo>
                <a:lnTo>
                  <a:pt x="27558" y="42430"/>
                </a:lnTo>
                <a:lnTo>
                  <a:pt x="29336" y="44373"/>
                </a:lnTo>
                <a:lnTo>
                  <a:pt x="32003" y="45389"/>
                </a:lnTo>
                <a:lnTo>
                  <a:pt x="37591" y="45389"/>
                </a:lnTo>
                <a:lnTo>
                  <a:pt x="40131" y="44322"/>
                </a:lnTo>
                <a:lnTo>
                  <a:pt x="68579" y="16141"/>
                </a:lnTo>
                <a:lnTo>
                  <a:pt x="69595" y="13627"/>
                </a:lnTo>
                <a:lnTo>
                  <a:pt x="69595" y="11239"/>
                </a:lnTo>
                <a:lnTo>
                  <a:pt x="24764" y="11239"/>
                </a:lnTo>
                <a:lnTo>
                  <a:pt x="17399" y="3746"/>
                </a:lnTo>
                <a:lnTo>
                  <a:pt x="13461"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61" name="object 61"/>
          <p:cNvSpPr/>
          <p:nvPr/>
        </p:nvSpPr>
        <p:spPr>
          <a:xfrm>
            <a:off x="5474777" y="4735476"/>
            <a:ext cx="18577" cy="8098"/>
          </a:xfrm>
          <a:custGeom>
            <a:avLst/>
            <a:gdLst/>
            <a:ahLst/>
            <a:cxnLst/>
            <a:rect l="l" t="t" r="r" b="b"/>
            <a:pathLst>
              <a:path w="24765" h="10795">
                <a:moveTo>
                  <a:pt x="17399" y="0"/>
                </a:moveTo>
                <a:lnTo>
                  <a:pt x="10922" y="0"/>
                </a:lnTo>
                <a:lnTo>
                  <a:pt x="0" y="10528"/>
                </a:lnTo>
                <a:lnTo>
                  <a:pt x="24257" y="10528"/>
                </a:lnTo>
                <a:lnTo>
                  <a:pt x="24257" y="7823"/>
                </a:lnTo>
                <a:lnTo>
                  <a:pt x="23241" y="5397"/>
                </a:lnTo>
                <a:lnTo>
                  <a:pt x="17399" y="0"/>
                </a:lnTo>
                <a:close/>
              </a:path>
            </a:pathLst>
          </a:custGeom>
          <a:solidFill>
            <a:srgbClr val="FFFFFF"/>
          </a:solidFill>
        </p:spPr>
        <p:txBody>
          <a:bodyPr wrap="square" lIns="0" tIns="0" rIns="0" bIns="0" rtlCol="0"/>
          <a:lstStyle/>
          <a:p>
            <a:pPr defTabSz="685800"/>
            <a:endParaRPr sz="1350">
              <a:latin typeface="Calibri" panose="020F0502020204030204"/>
            </a:endParaRPr>
          </a:p>
        </p:txBody>
      </p:sp>
      <p:grpSp>
        <p:nvGrpSpPr>
          <p:cNvPr id="62" name="组合 20"/>
          <p:cNvGrpSpPr/>
          <p:nvPr/>
        </p:nvGrpSpPr>
        <p:grpSpPr bwMode="auto">
          <a:xfrm>
            <a:off x="596" y="114914"/>
            <a:ext cx="521498" cy="379813"/>
            <a:chOff x="0" y="0"/>
            <a:chExt cx="694944" cy="624651"/>
          </a:xfrm>
        </p:grpSpPr>
        <p:sp>
          <p:nvSpPr>
            <p:cNvPr id="63"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64"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377" name="组合 1099"/>
          <p:cNvGrpSpPr/>
          <p:nvPr/>
        </p:nvGrpSpPr>
        <p:grpSpPr bwMode="auto">
          <a:xfrm>
            <a:off x="3428435" y="1215656"/>
            <a:ext cx="995371" cy="1957404"/>
            <a:chOff x="0" y="0"/>
            <a:chExt cx="2333429" cy="4557849"/>
          </a:xfrm>
        </p:grpSpPr>
        <p:grpSp>
          <p:nvGrpSpPr>
            <p:cNvPr id="101419" name="组合 1097"/>
            <p:cNvGrpSpPr/>
            <p:nvPr/>
          </p:nvGrpSpPr>
          <p:grpSpPr bwMode="auto">
            <a:xfrm>
              <a:off x="0" y="0"/>
              <a:ext cx="2333429" cy="4557849"/>
              <a:chOff x="0" y="0"/>
              <a:chExt cx="3432175" cy="6704013"/>
            </a:xfrm>
          </p:grpSpPr>
          <p:sp>
            <p:nvSpPr>
              <p:cNvPr id="50192" name="AutoShape 60"/>
              <p:cNvSpPr>
                <a:spLocks noChangeAspect="1" noChangeArrowheads="1" noTextEdit="1"/>
              </p:cNvSpPr>
              <p:nvPr/>
            </p:nvSpPr>
            <p:spPr bwMode="auto">
              <a:xfrm>
                <a:off x="0" y="0"/>
                <a:ext cx="3432175" cy="67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193" name="Freeform 62"/>
              <p:cNvSpPr>
                <a:spLocks noChangeArrowheads="1"/>
              </p:cNvSpPr>
              <p:nvPr/>
            </p:nvSpPr>
            <p:spPr bwMode="auto">
              <a:xfrm>
                <a:off x="0" y="4078"/>
                <a:ext cx="3432175" cy="6699935"/>
              </a:xfrm>
              <a:custGeom>
                <a:avLst/>
                <a:gdLst>
                  <a:gd name="T0" fmla="*/ 2147483647 w 912"/>
                  <a:gd name="T1" fmla="*/ 2147483647 h 1784"/>
                  <a:gd name="T2" fmla="*/ 2147483647 w 912"/>
                  <a:gd name="T3" fmla="*/ 2147483647 h 1784"/>
                  <a:gd name="T4" fmla="*/ 1855327679 w 912"/>
                  <a:gd name="T5" fmla="*/ 2147483647 h 1784"/>
                  <a:gd name="T6" fmla="*/ 0 w 912"/>
                  <a:gd name="T7" fmla="*/ 2147483647 h 1784"/>
                  <a:gd name="T8" fmla="*/ 0 w 912"/>
                  <a:gd name="T9" fmla="*/ 1749403252 h 1784"/>
                  <a:gd name="T10" fmla="*/ 1855327679 w 912"/>
                  <a:gd name="T11" fmla="*/ 0 h 1784"/>
                  <a:gd name="T12" fmla="*/ 2147483647 w 912"/>
                  <a:gd name="T13" fmla="*/ 0 h 1784"/>
                  <a:gd name="T14" fmla="*/ 2147483647 w 912"/>
                  <a:gd name="T15" fmla="*/ 1749403252 h 1784"/>
                  <a:gd name="T16" fmla="*/ 2147483647 w 912"/>
                  <a:gd name="T17" fmla="*/ 2147483647 h 17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2"/>
                  <a:gd name="T28" fmla="*/ 0 h 1784"/>
                  <a:gd name="T29" fmla="*/ 912 w 912"/>
                  <a:gd name="T30" fmla="*/ 1784 h 17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2" h="1784">
                    <a:moveTo>
                      <a:pt x="912" y="1660"/>
                    </a:moveTo>
                    <a:cubicBezTo>
                      <a:pt x="912" y="1728"/>
                      <a:pt x="853" y="1784"/>
                      <a:pt x="781" y="1784"/>
                    </a:cubicBezTo>
                    <a:cubicBezTo>
                      <a:pt x="131" y="1784"/>
                      <a:pt x="131" y="1784"/>
                      <a:pt x="131" y="1784"/>
                    </a:cubicBezTo>
                    <a:cubicBezTo>
                      <a:pt x="59" y="1784"/>
                      <a:pt x="0" y="1728"/>
                      <a:pt x="0" y="1660"/>
                    </a:cubicBezTo>
                    <a:cubicBezTo>
                      <a:pt x="0" y="124"/>
                      <a:pt x="0" y="124"/>
                      <a:pt x="0" y="124"/>
                    </a:cubicBezTo>
                    <a:cubicBezTo>
                      <a:pt x="0" y="55"/>
                      <a:pt x="59" y="0"/>
                      <a:pt x="131" y="0"/>
                    </a:cubicBezTo>
                    <a:cubicBezTo>
                      <a:pt x="781" y="0"/>
                      <a:pt x="781" y="0"/>
                      <a:pt x="781" y="0"/>
                    </a:cubicBezTo>
                    <a:cubicBezTo>
                      <a:pt x="853" y="0"/>
                      <a:pt x="912" y="55"/>
                      <a:pt x="912" y="124"/>
                    </a:cubicBezTo>
                    <a:cubicBezTo>
                      <a:pt x="912" y="1660"/>
                      <a:pt x="912" y="1660"/>
                      <a:pt x="912" y="1660"/>
                    </a:cubicBezTo>
                  </a:path>
                </a:pathLst>
              </a:custGeom>
              <a:solidFill>
                <a:srgbClr val="A8A9AB"/>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194" name="Freeform 63"/>
              <p:cNvSpPr>
                <a:spLocks noChangeArrowheads="1"/>
              </p:cNvSpPr>
              <p:nvPr/>
            </p:nvSpPr>
            <p:spPr bwMode="auto">
              <a:xfrm>
                <a:off x="4105" y="8156"/>
                <a:ext cx="3423964" cy="6687702"/>
              </a:xfrm>
              <a:custGeom>
                <a:avLst/>
                <a:gdLst>
                  <a:gd name="T0" fmla="*/ 2147483647 w 910"/>
                  <a:gd name="T1" fmla="*/ 2147483647 h 1781"/>
                  <a:gd name="T2" fmla="*/ 2147483647 w 910"/>
                  <a:gd name="T3" fmla="*/ 2147483647 h 1781"/>
                  <a:gd name="T4" fmla="*/ 1856601389 w 910"/>
                  <a:gd name="T5" fmla="*/ 2147483647 h 1781"/>
                  <a:gd name="T6" fmla="*/ 0 w 910"/>
                  <a:gd name="T7" fmla="*/ 2147483647 h 1781"/>
                  <a:gd name="T8" fmla="*/ 0 w 910"/>
                  <a:gd name="T9" fmla="*/ 1748657053 h 1781"/>
                  <a:gd name="T10" fmla="*/ 1856601389 w 910"/>
                  <a:gd name="T11" fmla="*/ 0 h 1781"/>
                  <a:gd name="T12" fmla="*/ 2147483647 w 910"/>
                  <a:gd name="T13" fmla="*/ 0 h 1781"/>
                  <a:gd name="T14" fmla="*/ 2147483647 w 910"/>
                  <a:gd name="T15" fmla="*/ 1748657053 h 1781"/>
                  <a:gd name="T16" fmla="*/ 2147483647 w 910"/>
                  <a:gd name="T17" fmla="*/ 2147483647 h 17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0"/>
                  <a:gd name="T28" fmla="*/ 0 h 1781"/>
                  <a:gd name="T29" fmla="*/ 910 w 910"/>
                  <a:gd name="T30" fmla="*/ 1781 h 17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0" h="1781">
                    <a:moveTo>
                      <a:pt x="910" y="1657"/>
                    </a:moveTo>
                    <a:cubicBezTo>
                      <a:pt x="910" y="1726"/>
                      <a:pt x="851" y="1781"/>
                      <a:pt x="779" y="1781"/>
                    </a:cubicBezTo>
                    <a:cubicBezTo>
                      <a:pt x="131" y="1781"/>
                      <a:pt x="131" y="1781"/>
                      <a:pt x="131" y="1781"/>
                    </a:cubicBezTo>
                    <a:cubicBezTo>
                      <a:pt x="59" y="1781"/>
                      <a:pt x="0" y="1726"/>
                      <a:pt x="0" y="1657"/>
                    </a:cubicBezTo>
                    <a:cubicBezTo>
                      <a:pt x="0" y="124"/>
                      <a:pt x="0" y="124"/>
                      <a:pt x="0" y="124"/>
                    </a:cubicBezTo>
                    <a:cubicBezTo>
                      <a:pt x="0" y="56"/>
                      <a:pt x="59" y="0"/>
                      <a:pt x="131" y="0"/>
                    </a:cubicBezTo>
                    <a:cubicBezTo>
                      <a:pt x="779" y="0"/>
                      <a:pt x="779" y="0"/>
                      <a:pt x="779" y="0"/>
                    </a:cubicBezTo>
                    <a:cubicBezTo>
                      <a:pt x="851" y="0"/>
                      <a:pt x="910" y="56"/>
                      <a:pt x="910" y="124"/>
                    </a:cubicBezTo>
                    <a:cubicBezTo>
                      <a:pt x="910" y="1657"/>
                      <a:pt x="910" y="1657"/>
                      <a:pt x="910" y="1657"/>
                    </a:cubicBezTo>
                  </a:path>
                </a:pathLst>
              </a:custGeom>
              <a:solidFill>
                <a:srgbClr val="B0B1B2"/>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195" name="Freeform 64"/>
              <p:cNvSpPr>
                <a:spLocks noChangeArrowheads="1"/>
              </p:cNvSpPr>
              <p:nvPr/>
            </p:nvSpPr>
            <p:spPr bwMode="auto">
              <a:xfrm>
                <a:off x="10263" y="10194"/>
                <a:ext cx="3411648" cy="6683624"/>
              </a:xfrm>
              <a:custGeom>
                <a:avLst/>
                <a:gdLst>
                  <a:gd name="T0" fmla="*/ 2147483647 w 906"/>
                  <a:gd name="T1" fmla="*/ 2147483647 h 1779"/>
                  <a:gd name="T2" fmla="*/ 2147483647 w 906"/>
                  <a:gd name="T3" fmla="*/ 2147483647 h 1779"/>
                  <a:gd name="T4" fmla="*/ 1841546132 w 906"/>
                  <a:gd name="T5" fmla="*/ 2147483647 h 1779"/>
                  <a:gd name="T6" fmla="*/ 0 w 906"/>
                  <a:gd name="T7" fmla="*/ 2147483647 h 1779"/>
                  <a:gd name="T8" fmla="*/ 0 w 906"/>
                  <a:gd name="T9" fmla="*/ 1749265056 h 1779"/>
                  <a:gd name="T10" fmla="*/ 1841546132 w 906"/>
                  <a:gd name="T11" fmla="*/ 0 h 1779"/>
                  <a:gd name="T12" fmla="*/ 2147483647 w 906"/>
                  <a:gd name="T13" fmla="*/ 0 h 1779"/>
                  <a:gd name="T14" fmla="*/ 2147483647 w 906"/>
                  <a:gd name="T15" fmla="*/ 1749265056 h 1779"/>
                  <a:gd name="T16" fmla="*/ 2147483647 w 906"/>
                  <a:gd name="T17" fmla="*/ 2147483647 h 17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6"/>
                  <a:gd name="T28" fmla="*/ 0 h 1779"/>
                  <a:gd name="T29" fmla="*/ 906 w 906"/>
                  <a:gd name="T30" fmla="*/ 1779 h 17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6" h="1779">
                    <a:moveTo>
                      <a:pt x="906" y="1655"/>
                    </a:moveTo>
                    <a:cubicBezTo>
                      <a:pt x="906" y="1724"/>
                      <a:pt x="848" y="1779"/>
                      <a:pt x="776" y="1779"/>
                    </a:cubicBezTo>
                    <a:cubicBezTo>
                      <a:pt x="130" y="1779"/>
                      <a:pt x="130" y="1779"/>
                      <a:pt x="130" y="1779"/>
                    </a:cubicBezTo>
                    <a:cubicBezTo>
                      <a:pt x="58" y="1779"/>
                      <a:pt x="0" y="1724"/>
                      <a:pt x="0" y="1655"/>
                    </a:cubicBezTo>
                    <a:cubicBezTo>
                      <a:pt x="0" y="124"/>
                      <a:pt x="0" y="124"/>
                      <a:pt x="0" y="124"/>
                    </a:cubicBezTo>
                    <a:cubicBezTo>
                      <a:pt x="0" y="56"/>
                      <a:pt x="58" y="0"/>
                      <a:pt x="130" y="0"/>
                    </a:cubicBezTo>
                    <a:cubicBezTo>
                      <a:pt x="776" y="0"/>
                      <a:pt x="776" y="0"/>
                      <a:pt x="776" y="0"/>
                    </a:cubicBezTo>
                    <a:cubicBezTo>
                      <a:pt x="848" y="0"/>
                      <a:pt x="906" y="56"/>
                      <a:pt x="906" y="124"/>
                    </a:cubicBezTo>
                    <a:cubicBezTo>
                      <a:pt x="906" y="1655"/>
                      <a:pt x="906" y="1655"/>
                      <a:pt x="906" y="1655"/>
                    </a:cubicBezTo>
                  </a:path>
                </a:pathLst>
              </a:custGeom>
              <a:solidFill>
                <a:srgbClr val="B9B9BA"/>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196" name="Freeform 65"/>
              <p:cNvSpPr>
                <a:spLocks noChangeArrowheads="1"/>
              </p:cNvSpPr>
              <p:nvPr/>
            </p:nvSpPr>
            <p:spPr bwMode="auto">
              <a:xfrm>
                <a:off x="16422" y="18350"/>
                <a:ext cx="3401383" cy="6671390"/>
              </a:xfrm>
              <a:custGeom>
                <a:avLst/>
                <a:gdLst>
                  <a:gd name="T0" fmla="*/ 2147483647 w 904"/>
                  <a:gd name="T1" fmla="*/ 2147483647 h 1776"/>
                  <a:gd name="T2" fmla="*/ 2147483647 w 904"/>
                  <a:gd name="T3" fmla="*/ 2147483647 h 1776"/>
                  <a:gd name="T4" fmla="*/ 1841106212 w 904"/>
                  <a:gd name="T5" fmla="*/ 2147483647 h 1776"/>
                  <a:gd name="T6" fmla="*/ 0 w 904"/>
                  <a:gd name="T7" fmla="*/ 2147483647 h 1776"/>
                  <a:gd name="T8" fmla="*/ 0 w 904"/>
                  <a:gd name="T9" fmla="*/ 1735235626 h 1776"/>
                  <a:gd name="T10" fmla="*/ 1841106212 w 904"/>
                  <a:gd name="T11" fmla="*/ 0 h 1776"/>
                  <a:gd name="T12" fmla="*/ 2147483647 w 904"/>
                  <a:gd name="T13" fmla="*/ 0 h 1776"/>
                  <a:gd name="T14" fmla="*/ 2147483647 w 904"/>
                  <a:gd name="T15" fmla="*/ 1735235626 h 1776"/>
                  <a:gd name="T16" fmla="*/ 2147483647 w 904"/>
                  <a:gd name="T17" fmla="*/ 2147483647 h 17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4"/>
                  <a:gd name="T28" fmla="*/ 0 h 1776"/>
                  <a:gd name="T29" fmla="*/ 904 w 904"/>
                  <a:gd name="T30" fmla="*/ 1776 h 17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4" h="1776">
                    <a:moveTo>
                      <a:pt x="904" y="1652"/>
                    </a:moveTo>
                    <a:cubicBezTo>
                      <a:pt x="904" y="1720"/>
                      <a:pt x="846" y="1776"/>
                      <a:pt x="774" y="1776"/>
                    </a:cubicBezTo>
                    <a:cubicBezTo>
                      <a:pt x="130" y="1776"/>
                      <a:pt x="130" y="1776"/>
                      <a:pt x="130" y="1776"/>
                    </a:cubicBezTo>
                    <a:cubicBezTo>
                      <a:pt x="58" y="1776"/>
                      <a:pt x="0" y="1720"/>
                      <a:pt x="0" y="1652"/>
                    </a:cubicBezTo>
                    <a:cubicBezTo>
                      <a:pt x="0" y="123"/>
                      <a:pt x="0" y="123"/>
                      <a:pt x="0" y="123"/>
                    </a:cubicBezTo>
                    <a:cubicBezTo>
                      <a:pt x="0" y="55"/>
                      <a:pt x="58" y="0"/>
                      <a:pt x="130" y="0"/>
                    </a:cubicBezTo>
                    <a:cubicBezTo>
                      <a:pt x="774" y="0"/>
                      <a:pt x="774" y="0"/>
                      <a:pt x="774" y="0"/>
                    </a:cubicBezTo>
                    <a:cubicBezTo>
                      <a:pt x="846" y="0"/>
                      <a:pt x="904" y="55"/>
                      <a:pt x="904" y="123"/>
                    </a:cubicBezTo>
                    <a:cubicBezTo>
                      <a:pt x="904" y="1652"/>
                      <a:pt x="904" y="1652"/>
                      <a:pt x="904" y="1652"/>
                    </a:cubicBezTo>
                  </a:path>
                </a:pathLst>
              </a:custGeom>
              <a:solidFill>
                <a:srgbClr val="C1C1C2"/>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197" name="Freeform 66"/>
              <p:cNvSpPr>
                <a:spLocks noChangeArrowheads="1"/>
              </p:cNvSpPr>
              <p:nvPr/>
            </p:nvSpPr>
            <p:spPr bwMode="auto">
              <a:xfrm>
                <a:off x="18474" y="22428"/>
                <a:ext cx="3395226" cy="6659156"/>
              </a:xfrm>
              <a:custGeom>
                <a:avLst/>
                <a:gdLst>
                  <a:gd name="T0" fmla="*/ 2147483647 w 902"/>
                  <a:gd name="T1" fmla="*/ 2147483647 h 1773"/>
                  <a:gd name="T2" fmla="*/ 2147483647 w 902"/>
                  <a:gd name="T3" fmla="*/ 2147483647 h 1773"/>
                  <a:gd name="T4" fmla="*/ 1840657294 w 902"/>
                  <a:gd name="T5" fmla="*/ 2147483647 h 1773"/>
                  <a:gd name="T6" fmla="*/ 0 w 902"/>
                  <a:gd name="T7" fmla="*/ 2147483647 h 1773"/>
                  <a:gd name="T8" fmla="*/ 0 w 902"/>
                  <a:gd name="T9" fmla="*/ 1749425507 h 1773"/>
                  <a:gd name="T10" fmla="*/ 1840657294 w 902"/>
                  <a:gd name="T11" fmla="*/ 0 h 1773"/>
                  <a:gd name="T12" fmla="*/ 2147483647 w 902"/>
                  <a:gd name="T13" fmla="*/ 0 h 1773"/>
                  <a:gd name="T14" fmla="*/ 2147483647 w 902"/>
                  <a:gd name="T15" fmla="*/ 1749425507 h 1773"/>
                  <a:gd name="T16" fmla="*/ 2147483647 w 902"/>
                  <a:gd name="T17" fmla="*/ 2147483647 h 17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2"/>
                  <a:gd name="T28" fmla="*/ 0 h 1773"/>
                  <a:gd name="T29" fmla="*/ 902 w 902"/>
                  <a:gd name="T30" fmla="*/ 1773 h 17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2" h="1773">
                    <a:moveTo>
                      <a:pt x="902" y="1650"/>
                    </a:moveTo>
                    <a:cubicBezTo>
                      <a:pt x="902" y="1718"/>
                      <a:pt x="844" y="1773"/>
                      <a:pt x="772" y="1773"/>
                    </a:cubicBezTo>
                    <a:cubicBezTo>
                      <a:pt x="130" y="1773"/>
                      <a:pt x="130" y="1773"/>
                      <a:pt x="130" y="1773"/>
                    </a:cubicBezTo>
                    <a:cubicBezTo>
                      <a:pt x="58" y="1773"/>
                      <a:pt x="0" y="1718"/>
                      <a:pt x="0" y="1650"/>
                    </a:cubicBezTo>
                    <a:cubicBezTo>
                      <a:pt x="0" y="124"/>
                      <a:pt x="0" y="124"/>
                      <a:pt x="0" y="124"/>
                    </a:cubicBezTo>
                    <a:cubicBezTo>
                      <a:pt x="0" y="55"/>
                      <a:pt x="58" y="0"/>
                      <a:pt x="130" y="0"/>
                    </a:cubicBezTo>
                    <a:cubicBezTo>
                      <a:pt x="772" y="0"/>
                      <a:pt x="772" y="0"/>
                      <a:pt x="772" y="0"/>
                    </a:cubicBezTo>
                    <a:cubicBezTo>
                      <a:pt x="844" y="0"/>
                      <a:pt x="902" y="55"/>
                      <a:pt x="902" y="124"/>
                    </a:cubicBezTo>
                    <a:cubicBezTo>
                      <a:pt x="902" y="1650"/>
                      <a:pt x="902" y="1650"/>
                      <a:pt x="902" y="1650"/>
                    </a:cubicBezTo>
                  </a:path>
                </a:pathLst>
              </a:custGeom>
              <a:solidFill>
                <a:srgbClr val="C9C9CA"/>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198" name="Freeform 67"/>
              <p:cNvSpPr>
                <a:spLocks noChangeArrowheads="1"/>
              </p:cNvSpPr>
              <p:nvPr/>
            </p:nvSpPr>
            <p:spPr bwMode="auto">
              <a:xfrm>
                <a:off x="26685" y="26505"/>
                <a:ext cx="3378804" cy="6651001"/>
              </a:xfrm>
              <a:custGeom>
                <a:avLst/>
                <a:gdLst>
                  <a:gd name="T0" fmla="*/ 2147483647 w 898"/>
                  <a:gd name="T1" fmla="*/ 2147483647 h 1771"/>
                  <a:gd name="T2" fmla="*/ 2147483647 w 898"/>
                  <a:gd name="T3" fmla="*/ 2147483647 h 1771"/>
                  <a:gd name="T4" fmla="*/ 1825608623 w 898"/>
                  <a:gd name="T5" fmla="*/ 2147483647 h 1771"/>
                  <a:gd name="T6" fmla="*/ 0 w 898"/>
                  <a:gd name="T7" fmla="*/ 2147483647 h 1771"/>
                  <a:gd name="T8" fmla="*/ 0 w 898"/>
                  <a:gd name="T9" fmla="*/ 1748366710 h 1771"/>
                  <a:gd name="T10" fmla="*/ 1825608623 w 898"/>
                  <a:gd name="T11" fmla="*/ 0 h 1771"/>
                  <a:gd name="T12" fmla="*/ 2147483647 w 898"/>
                  <a:gd name="T13" fmla="*/ 0 h 1771"/>
                  <a:gd name="T14" fmla="*/ 2147483647 w 898"/>
                  <a:gd name="T15" fmla="*/ 1748366710 h 1771"/>
                  <a:gd name="T16" fmla="*/ 2147483647 w 898"/>
                  <a:gd name="T17" fmla="*/ 2147483647 h 17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8"/>
                  <a:gd name="T28" fmla="*/ 0 h 1771"/>
                  <a:gd name="T29" fmla="*/ 898 w 898"/>
                  <a:gd name="T30" fmla="*/ 1771 h 17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8" h="1771">
                    <a:moveTo>
                      <a:pt x="898" y="1648"/>
                    </a:moveTo>
                    <a:cubicBezTo>
                      <a:pt x="898" y="1716"/>
                      <a:pt x="841" y="1771"/>
                      <a:pt x="769" y="1771"/>
                    </a:cubicBezTo>
                    <a:cubicBezTo>
                      <a:pt x="129" y="1771"/>
                      <a:pt x="129" y="1771"/>
                      <a:pt x="129" y="1771"/>
                    </a:cubicBezTo>
                    <a:cubicBezTo>
                      <a:pt x="57" y="1771"/>
                      <a:pt x="0" y="1716"/>
                      <a:pt x="0" y="1648"/>
                    </a:cubicBezTo>
                    <a:cubicBezTo>
                      <a:pt x="0" y="124"/>
                      <a:pt x="0" y="124"/>
                      <a:pt x="0" y="124"/>
                    </a:cubicBezTo>
                    <a:cubicBezTo>
                      <a:pt x="0" y="56"/>
                      <a:pt x="57" y="0"/>
                      <a:pt x="129" y="0"/>
                    </a:cubicBezTo>
                    <a:cubicBezTo>
                      <a:pt x="769" y="0"/>
                      <a:pt x="769" y="0"/>
                      <a:pt x="769" y="0"/>
                    </a:cubicBezTo>
                    <a:cubicBezTo>
                      <a:pt x="841" y="0"/>
                      <a:pt x="898" y="56"/>
                      <a:pt x="898" y="124"/>
                    </a:cubicBezTo>
                    <a:cubicBezTo>
                      <a:pt x="898" y="1648"/>
                      <a:pt x="898" y="1648"/>
                      <a:pt x="898" y="1648"/>
                    </a:cubicBezTo>
                  </a:path>
                </a:pathLst>
              </a:custGeom>
              <a:solidFill>
                <a:srgbClr val="D1D1D2"/>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199" name="Freeform 68"/>
              <p:cNvSpPr>
                <a:spLocks noChangeArrowheads="1"/>
              </p:cNvSpPr>
              <p:nvPr/>
            </p:nvSpPr>
            <p:spPr bwMode="auto">
              <a:xfrm>
                <a:off x="30790" y="32623"/>
                <a:ext cx="3370593" cy="6640805"/>
              </a:xfrm>
              <a:custGeom>
                <a:avLst/>
                <a:gdLst>
                  <a:gd name="T0" fmla="*/ 2147483647 w 896"/>
                  <a:gd name="T1" fmla="*/ 2147483647 h 1768"/>
                  <a:gd name="T2" fmla="*/ 2147483647 w 896"/>
                  <a:gd name="T3" fmla="*/ 2147483647 h 1768"/>
                  <a:gd name="T4" fmla="*/ 1826880372 w 896"/>
                  <a:gd name="T5" fmla="*/ 2147483647 h 1768"/>
                  <a:gd name="T6" fmla="*/ 0 w 896"/>
                  <a:gd name="T7" fmla="*/ 2147483647 h 1768"/>
                  <a:gd name="T8" fmla="*/ 0 w 896"/>
                  <a:gd name="T9" fmla="*/ 1735175812 h 1768"/>
                  <a:gd name="T10" fmla="*/ 1826880372 w 896"/>
                  <a:gd name="T11" fmla="*/ 0 h 1768"/>
                  <a:gd name="T12" fmla="*/ 2147483647 w 896"/>
                  <a:gd name="T13" fmla="*/ 0 h 1768"/>
                  <a:gd name="T14" fmla="*/ 2147483647 w 896"/>
                  <a:gd name="T15" fmla="*/ 1735175812 h 1768"/>
                  <a:gd name="T16" fmla="*/ 2147483647 w 896"/>
                  <a:gd name="T17" fmla="*/ 2147483647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6"/>
                  <a:gd name="T28" fmla="*/ 0 h 1768"/>
                  <a:gd name="T29" fmla="*/ 896 w 896"/>
                  <a:gd name="T30" fmla="*/ 1768 h 1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6" h="1768">
                    <a:moveTo>
                      <a:pt x="896" y="1645"/>
                    </a:moveTo>
                    <a:cubicBezTo>
                      <a:pt x="896" y="1713"/>
                      <a:pt x="838" y="1768"/>
                      <a:pt x="767" y="1768"/>
                    </a:cubicBezTo>
                    <a:cubicBezTo>
                      <a:pt x="129" y="1768"/>
                      <a:pt x="129" y="1768"/>
                      <a:pt x="129" y="1768"/>
                    </a:cubicBezTo>
                    <a:cubicBezTo>
                      <a:pt x="58" y="1768"/>
                      <a:pt x="0" y="1713"/>
                      <a:pt x="0" y="1645"/>
                    </a:cubicBezTo>
                    <a:cubicBezTo>
                      <a:pt x="0" y="123"/>
                      <a:pt x="0" y="123"/>
                      <a:pt x="0" y="123"/>
                    </a:cubicBezTo>
                    <a:cubicBezTo>
                      <a:pt x="0" y="55"/>
                      <a:pt x="58" y="0"/>
                      <a:pt x="129" y="0"/>
                    </a:cubicBezTo>
                    <a:cubicBezTo>
                      <a:pt x="767" y="0"/>
                      <a:pt x="767" y="0"/>
                      <a:pt x="767" y="0"/>
                    </a:cubicBezTo>
                    <a:cubicBezTo>
                      <a:pt x="838" y="0"/>
                      <a:pt x="896" y="55"/>
                      <a:pt x="896" y="123"/>
                    </a:cubicBezTo>
                    <a:cubicBezTo>
                      <a:pt x="896" y="1645"/>
                      <a:pt x="896" y="1645"/>
                      <a:pt x="896" y="1645"/>
                    </a:cubicBezTo>
                  </a:path>
                </a:pathLst>
              </a:custGeom>
              <a:solidFill>
                <a:srgbClr val="DADADA"/>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00" name="Freeform 69"/>
              <p:cNvSpPr>
                <a:spLocks noChangeArrowheads="1"/>
              </p:cNvSpPr>
              <p:nvPr/>
            </p:nvSpPr>
            <p:spPr bwMode="auto">
              <a:xfrm>
                <a:off x="32844" y="38739"/>
                <a:ext cx="3366487" cy="6626534"/>
              </a:xfrm>
              <a:custGeom>
                <a:avLst/>
                <a:gdLst>
                  <a:gd name="T0" fmla="*/ 2147483647 w 894"/>
                  <a:gd name="T1" fmla="*/ 2147483647 h 1765"/>
                  <a:gd name="T2" fmla="*/ 2147483647 w 894"/>
                  <a:gd name="T3" fmla="*/ 2147483647 h 1765"/>
                  <a:gd name="T4" fmla="*/ 1828159176 w 894"/>
                  <a:gd name="T5" fmla="*/ 2147483647 h 1765"/>
                  <a:gd name="T6" fmla="*/ 0 w 894"/>
                  <a:gd name="T7" fmla="*/ 2147483647 h 1765"/>
                  <a:gd name="T8" fmla="*/ 0 w 894"/>
                  <a:gd name="T9" fmla="*/ 1734429192 h 1765"/>
                  <a:gd name="T10" fmla="*/ 1828159176 w 894"/>
                  <a:gd name="T11" fmla="*/ 0 h 1765"/>
                  <a:gd name="T12" fmla="*/ 2147483647 w 894"/>
                  <a:gd name="T13" fmla="*/ 0 h 1765"/>
                  <a:gd name="T14" fmla="*/ 2147483647 w 894"/>
                  <a:gd name="T15" fmla="*/ 1734429192 h 1765"/>
                  <a:gd name="T16" fmla="*/ 2147483647 w 894"/>
                  <a:gd name="T17" fmla="*/ 2147483647 h 17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4"/>
                  <a:gd name="T28" fmla="*/ 0 h 1765"/>
                  <a:gd name="T29" fmla="*/ 894 w 894"/>
                  <a:gd name="T30" fmla="*/ 1765 h 17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4" h="1765">
                    <a:moveTo>
                      <a:pt x="894" y="1643"/>
                    </a:moveTo>
                    <a:cubicBezTo>
                      <a:pt x="894" y="1710"/>
                      <a:pt x="836" y="1765"/>
                      <a:pt x="765" y="1765"/>
                    </a:cubicBezTo>
                    <a:cubicBezTo>
                      <a:pt x="129" y="1765"/>
                      <a:pt x="129" y="1765"/>
                      <a:pt x="129" y="1765"/>
                    </a:cubicBezTo>
                    <a:cubicBezTo>
                      <a:pt x="58" y="1765"/>
                      <a:pt x="0" y="1710"/>
                      <a:pt x="0" y="1643"/>
                    </a:cubicBezTo>
                    <a:cubicBezTo>
                      <a:pt x="0" y="123"/>
                      <a:pt x="0" y="123"/>
                      <a:pt x="0" y="123"/>
                    </a:cubicBezTo>
                    <a:cubicBezTo>
                      <a:pt x="0" y="55"/>
                      <a:pt x="58" y="0"/>
                      <a:pt x="129" y="0"/>
                    </a:cubicBezTo>
                    <a:cubicBezTo>
                      <a:pt x="765" y="0"/>
                      <a:pt x="765" y="0"/>
                      <a:pt x="765" y="0"/>
                    </a:cubicBezTo>
                    <a:cubicBezTo>
                      <a:pt x="836" y="0"/>
                      <a:pt x="894" y="55"/>
                      <a:pt x="894" y="123"/>
                    </a:cubicBezTo>
                    <a:cubicBezTo>
                      <a:pt x="894" y="1643"/>
                      <a:pt x="894" y="1643"/>
                      <a:pt x="894" y="1643"/>
                    </a:cubicBezTo>
                  </a:path>
                </a:pathLst>
              </a:custGeom>
              <a:solidFill>
                <a:srgbClr val="E2E2E3"/>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01" name="Freeform 70"/>
              <p:cNvSpPr>
                <a:spLocks noChangeArrowheads="1"/>
              </p:cNvSpPr>
              <p:nvPr/>
            </p:nvSpPr>
            <p:spPr bwMode="auto">
              <a:xfrm>
                <a:off x="41055" y="40779"/>
                <a:ext cx="3350066" cy="6622456"/>
              </a:xfrm>
              <a:custGeom>
                <a:avLst/>
                <a:gdLst>
                  <a:gd name="T0" fmla="*/ 2147483647 w 890"/>
                  <a:gd name="T1" fmla="*/ 2147483647 h 1763"/>
                  <a:gd name="T2" fmla="*/ 2147483647 w 890"/>
                  <a:gd name="T3" fmla="*/ 2147483647 h 1763"/>
                  <a:gd name="T4" fmla="*/ 1798936806 w 890"/>
                  <a:gd name="T5" fmla="*/ 2147483647 h 1763"/>
                  <a:gd name="T6" fmla="*/ 0 w 890"/>
                  <a:gd name="T7" fmla="*/ 2147483647 h 1763"/>
                  <a:gd name="T8" fmla="*/ 0 w 890"/>
                  <a:gd name="T9" fmla="*/ 1735037386 h 1763"/>
                  <a:gd name="T10" fmla="*/ 1798936806 w 890"/>
                  <a:gd name="T11" fmla="*/ 0 h 1763"/>
                  <a:gd name="T12" fmla="*/ 2147483647 w 890"/>
                  <a:gd name="T13" fmla="*/ 0 h 1763"/>
                  <a:gd name="T14" fmla="*/ 2147483647 w 890"/>
                  <a:gd name="T15" fmla="*/ 1735037386 h 1763"/>
                  <a:gd name="T16" fmla="*/ 2147483647 w 890"/>
                  <a:gd name="T17" fmla="*/ 2147483647 h 17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0"/>
                  <a:gd name="T28" fmla="*/ 0 h 1763"/>
                  <a:gd name="T29" fmla="*/ 890 w 890"/>
                  <a:gd name="T30" fmla="*/ 1763 h 17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0" h="1763">
                    <a:moveTo>
                      <a:pt x="890" y="1640"/>
                    </a:moveTo>
                    <a:cubicBezTo>
                      <a:pt x="890" y="1708"/>
                      <a:pt x="833" y="1763"/>
                      <a:pt x="762" y="1763"/>
                    </a:cubicBezTo>
                    <a:cubicBezTo>
                      <a:pt x="127" y="1763"/>
                      <a:pt x="127" y="1763"/>
                      <a:pt x="127" y="1763"/>
                    </a:cubicBezTo>
                    <a:cubicBezTo>
                      <a:pt x="57" y="1763"/>
                      <a:pt x="0" y="1708"/>
                      <a:pt x="0" y="1640"/>
                    </a:cubicBezTo>
                    <a:cubicBezTo>
                      <a:pt x="0" y="123"/>
                      <a:pt x="0" y="123"/>
                      <a:pt x="0" y="123"/>
                    </a:cubicBezTo>
                    <a:cubicBezTo>
                      <a:pt x="0" y="55"/>
                      <a:pt x="57" y="0"/>
                      <a:pt x="127" y="0"/>
                    </a:cubicBezTo>
                    <a:cubicBezTo>
                      <a:pt x="762" y="0"/>
                      <a:pt x="762" y="0"/>
                      <a:pt x="762" y="0"/>
                    </a:cubicBezTo>
                    <a:cubicBezTo>
                      <a:pt x="833" y="0"/>
                      <a:pt x="890" y="55"/>
                      <a:pt x="890" y="123"/>
                    </a:cubicBezTo>
                    <a:cubicBezTo>
                      <a:pt x="890" y="1640"/>
                      <a:pt x="890" y="1640"/>
                      <a:pt x="890" y="1640"/>
                    </a:cubicBezTo>
                  </a:path>
                </a:pathLst>
              </a:custGeom>
              <a:solidFill>
                <a:srgbClr val="EBEBEB"/>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02" name="Freeform 71"/>
              <p:cNvSpPr>
                <a:spLocks noChangeArrowheads="1"/>
              </p:cNvSpPr>
              <p:nvPr/>
            </p:nvSpPr>
            <p:spPr bwMode="auto">
              <a:xfrm>
                <a:off x="45160" y="48934"/>
                <a:ext cx="3341855" cy="6610222"/>
              </a:xfrm>
              <a:custGeom>
                <a:avLst/>
                <a:gdLst>
                  <a:gd name="T0" fmla="*/ 2147483647 w 888"/>
                  <a:gd name="T1" fmla="*/ 2147483647 h 1760"/>
                  <a:gd name="T2" fmla="*/ 2147483647 w 888"/>
                  <a:gd name="T3" fmla="*/ 2147483647 h 1760"/>
                  <a:gd name="T4" fmla="*/ 1798497987 w 888"/>
                  <a:gd name="T5" fmla="*/ 2147483647 h 1760"/>
                  <a:gd name="T6" fmla="*/ 0 w 888"/>
                  <a:gd name="T7" fmla="*/ 2147483647 h 1760"/>
                  <a:gd name="T8" fmla="*/ 0 w 888"/>
                  <a:gd name="T9" fmla="*/ 1721008378 h 1760"/>
                  <a:gd name="T10" fmla="*/ 1798497987 w 888"/>
                  <a:gd name="T11" fmla="*/ 0 h 1760"/>
                  <a:gd name="T12" fmla="*/ 2147483647 w 888"/>
                  <a:gd name="T13" fmla="*/ 0 h 1760"/>
                  <a:gd name="T14" fmla="*/ 2147483647 w 888"/>
                  <a:gd name="T15" fmla="*/ 1721008378 h 1760"/>
                  <a:gd name="T16" fmla="*/ 2147483647 w 888"/>
                  <a:gd name="T17" fmla="*/ 2147483647 h 17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8"/>
                  <a:gd name="T28" fmla="*/ 0 h 1760"/>
                  <a:gd name="T29" fmla="*/ 888 w 888"/>
                  <a:gd name="T30" fmla="*/ 1760 h 17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8" h="1760">
                    <a:moveTo>
                      <a:pt x="888" y="1637"/>
                    </a:moveTo>
                    <a:cubicBezTo>
                      <a:pt x="888" y="1705"/>
                      <a:pt x="831" y="1760"/>
                      <a:pt x="761" y="1760"/>
                    </a:cubicBezTo>
                    <a:cubicBezTo>
                      <a:pt x="127" y="1760"/>
                      <a:pt x="127" y="1760"/>
                      <a:pt x="127" y="1760"/>
                    </a:cubicBezTo>
                    <a:cubicBezTo>
                      <a:pt x="57" y="1760"/>
                      <a:pt x="0" y="1705"/>
                      <a:pt x="0" y="1637"/>
                    </a:cubicBezTo>
                    <a:cubicBezTo>
                      <a:pt x="0" y="122"/>
                      <a:pt x="0" y="122"/>
                      <a:pt x="0" y="122"/>
                    </a:cubicBezTo>
                    <a:cubicBezTo>
                      <a:pt x="0" y="55"/>
                      <a:pt x="57" y="0"/>
                      <a:pt x="127" y="0"/>
                    </a:cubicBezTo>
                    <a:cubicBezTo>
                      <a:pt x="761" y="0"/>
                      <a:pt x="761" y="0"/>
                      <a:pt x="761" y="0"/>
                    </a:cubicBezTo>
                    <a:cubicBezTo>
                      <a:pt x="831" y="0"/>
                      <a:pt x="888" y="55"/>
                      <a:pt x="888" y="122"/>
                    </a:cubicBezTo>
                    <a:cubicBezTo>
                      <a:pt x="888" y="1637"/>
                      <a:pt x="888" y="1637"/>
                      <a:pt x="888" y="1637"/>
                    </a:cubicBezTo>
                  </a:path>
                </a:pathLst>
              </a:custGeom>
              <a:solidFill>
                <a:srgbClr val="0C0C0C"/>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03" name="Freeform 74"/>
              <p:cNvSpPr>
                <a:spLocks noChangeArrowheads="1"/>
              </p:cNvSpPr>
              <p:nvPr/>
            </p:nvSpPr>
            <p:spPr bwMode="auto">
              <a:xfrm>
                <a:off x="1391755" y="505655"/>
                <a:ext cx="663033" cy="132530"/>
              </a:xfrm>
              <a:custGeom>
                <a:avLst/>
                <a:gdLst>
                  <a:gd name="T0" fmla="*/ 2147483647 w 176"/>
                  <a:gd name="T1" fmla="*/ 240934292 h 35"/>
                  <a:gd name="T2" fmla="*/ 2147483647 w 176"/>
                  <a:gd name="T3" fmla="*/ 496042519 h 35"/>
                  <a:gd name="T4" fmla="*/ 254650986 w 176"/>
                  <a:gd name="T5" fmla="*/ 496042519 h 35"/>
                  <a:gd name="T6" fmla="*/ 0 w 176"/>
                  <a:gd name="T7" fmla="*/ 240934292 h 35"/>
                  <a:gd name="T8" fmla="*/ 254650986 w 176"/>
                  <a:gd name="T9" fmla="*/ 0 h 35"/>
                  <a:gd name="T10" fmla="*/ 2147483647 w 176"/>
                  <a:gd name="T11" fmla="*/ 0 h 35"/>
                  <a:gd name="T12" fmla="*/ 2147483647 w 176"/>
                  <a:gd name="T13" fmla="*/ 240934292 h 35"/>
                  <a:gd name="T14" fmla="*/ 0 60000 65536"/>
                  <a:gd name="T15" fmla="*/ 0 60000 65536"/>
                  <a:gd name="T16" fmla="*/ 0 60000 65536"/>
                  <a:gd name="T17" fmla="*/ 0 60000 65536"/>
                  <a:gd name="T18" fmla="*/ 0 60000 65536"/>
                  <a:gd name="T19" fmla="*/ 0 60000 65536"/>
                  <a:gd name="T20" fmla="*/ 0 60000 65536"/>
                  <a:gd name="T21" fmla="*/ 0 w 176"/>
                  <a:gd name="T22" fmla="*/ 0 h 35"/>
                  <a:gd name="T23" fmla="*/ 176 w 17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6" h="35">
                    <a:moveTo>
                      <a:pt x="176" y="17"/>
                    </a:moveTo>
                    <a:cubicBezTo>
                      <a:pt x="176" y="27"/>
                      <a:pt x="168" y="35"/>
                      <a:pt x="158" y="35"/>
                    </a:cubicBezTo>
                    <a:cubicBezTo>
                      <a:pt x="18" y="35"/>
                      <a:pt x="18" y="35"/>
                      <a:pt x="18" y="35"/>
                    </a:cubicBezTo>
                    <a:cubicBezTo>
                      <a:pt x="8" y="35"/>
                      <a:pt x="0" y="27"/>
                      <a:pt x="0" y="17"/>
                    </a:cubicBezTo>
                    <a:cubicBezTo>
                      <a:pt x="0" y="8"/>
                      <a:pt x="8" y="0"/>
                      <a:pt x="18" y="0"/>
                    </a:cubicBezTo>
                    <a:cubicBezTo>
                      <a:pt x="158" y="0"/>
                      <a:pt x="158" y="0"/>
                      <a:pt x="158" y="0"/>
                    </a:cubicBezTo>
                    <a:cubicBezTo>
                      <a:pt x="168" y="0"/>
                      <a:pt x="176" y="8"/>
                      <a:pt x="176" y="17"/>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04" name="Freeform 75"/>
              <p:cNvSpPr>
                <a:spLocks noChangeArrowheads="1"/>
              </p:cNvSpPr>
              <p:nvPr/>
            </p:nvSpPr>
            <p:spPr bwMode="auto">
              <a:xfrm>
                <a:off x="1397913" y="511772"/>
                <a:ext cx="650718" cy="118258"/>
              </a:xfrm>
              <a:custGeom>
                <a:avLst/>
                <a:gdLst>
                  <a:gd name="T0" fmla="*/ 240631874 w 173"/>
                  <a:gd name="T1" fmla="*/ 0 h 32"/>
                  <a:gd name="T2" fmla="*/ 2147483647 w 173"/>
                  <a:gd name="T3" fmla="*/ 0 h 32"/>
                  <a:gd name="T4" fmla="*/ 2147483647 w 173"/>
                  <a:gd name="T5" fmla="*/ 221501829 h 32"/>
                  <a:gd name="T6" fmla="*/ 2147483647 w 173"/>
                  <a:gd name="T7" fmla="*/ 442999937 h 32"/>
                  <a:gd name="T8" fmla="*/ 240631874 w 173"/>
                  <a:gd name="T9" fmla="*/ 442999937 h 32"/>
                  <a:gd name="T10" fmla="*/ 0 w 173"/>
                  <a:gd name="T11" fmla="*/ 221501829 h 32"/>
                  <a:gd name="T12" fmla="*/ 240631874 w 173"/>
                  <a:gd name="T13" fmla="*/ 0 h 32"/>
                  <a:gd name="T14" fmla="*/ 0 60000 65536"/>
                  <a:gd name="T15" fmla="*/ 0 60000 65536"/>
                  <a:gd name="T16" fmla="*/ 0 60000 65536"/>
                  <a:gd name="T17" fmla="*/ 0 60000 65536"/>
                  <a:gd name="T18" fmla="*/ 0 60000 65536"/>
                  <a:gd name="T19" fmla="*/ 0 60000 65536"/>
                  <a:gd name="T20" fmla="*/ 0 60000 65536"/>
                  <a:gd name="T21" fmla="*/ 0 w 173"/>
                  <a:gd name="T22" fmla="*/ 0 h 32"/>
                  <a:gd name="T23" fmla="*/ 173 w 173"/>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3" h="32">
                    <a:moveTo>
                      <a:pt x="17" y="0"/>
                    </a:moveTo>
                    <a:cubicBezTo>
                      <a:pt x="156" y="0"/>
                      <a:pt x="156" y="0"/>
                      <a:pt x="156" y="0"/>
                    </a:cubicBezTo>
                    <a:cubicBezTo>
                      <a:pt x="166" y="0"/>
                      <a:pt x="173" y="8"/>
                      <a:pt x="173" y="16"/>
                    </a:cubicBezTo>
                    <a:cubicBezTo>
                      <a:pt x="173" y="25"/>
                      <a:pt x="166" y="32"/>
                      <a:pt x="156" y="32"/>
                    </a:cubicBezTo>
                    <a:cubicBezTo>
                      <a:pt x="17" y="32"/>
                      <a:pt x="17" y="32"/>
                      <a:pt x="17" y="32"/>
                    </a:cubicBezTo>
                    <a:cubicBezTo>
                      <a:pt x="8" y="32"/>
                      <a:pt x="0" y="25"/>
                      <a:pt x="0" y="16"/>
                    </a:cubicBezTo>
                    <a:cubicBezTo>
                      <a:pt x="0" y="8"/>
                      <a:pt x="8" y="0"/>
                      <a:pt x="17" y="0"/>
                    </a:cubicBezTo>
                    <a:close/>
                  </a:path>
                </a:pathLst>
              </a:custGeom>
              <a:solidFill>
                <a:srgbClr val="E8E7E6"/>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05" name="Freeform 76"/>
              <p:cNvSpPr>
                <a:spLocks noChangeArrowheads="1"/>
              </p:cNvSpPr>
              <p:nvPr/>
            </p:nvSpPr>
            <p:spPr bwMode="auto">
              <a:xfrm>
                <a:off x="1399966" y="519927"/>
                <a:ext cx="642506" cy="108064"/>
              </a:xfrm>
              <a:custGeom>
                <a:avLst/>
                <a:gdLst>
                  <a:gd name="T0" fmla="*/ 226186340 w 171"/>
                  <a:gd name="T1" fmla="*/ 0 h 29"/>
                  <a:gd name="T2" fmla="*/ 2147483647 w 171"/>
                  <a:gd name="T3" fmla="*/ 0 h 29"/>
                  <a:gd name="T4" fmla="*/ 2147483647 w 171"/>
                  <a:gd name="T5" fmla="*/ 193989872 h 29"/>
                  <a:gd name="T6" fmla="*/ 2147483647 w 171"/>
                  <a:gd name="T7" fmla="*/ 401834569 h 29"/>
                  <a:gd name="T8" fmla="*/ 226186340 w 171"/>
                  <a:gd name="T9" fmla="*/ 401834569 h 29"/>
                  <a:gd name="T10" fmla="*/ 0 w 171"/>
                  <a:gd name="T11" fmla="*/ 193989872 h 29"/>
                  <a:gd name="T12" fmla="*/ 226186340 w 171"/>
                  <a:gd name="T13" fmla="*/ 0 h 29"/>
                  <a:gd name="T14" fmla="*/ 0 60000 65536"/>
                  <a:gd name="T15" fmla="*/ 0 60000 65536"/>
                  <a:gd name="T16" fmla="*/ 0 60000 65536"/>
                  <a:gd name="T17" fmla="*/ 0 60000 65536"/>
                  <a:gd name="T18" fmla="*/ 0 60000 65536"/>
                  <a:gd name="T19" fmla="*/ 0 60000 65536"/>
                  <a:gd name="T20" fmla="*/ 0 60000 65536"/>
                  <a:gd name="T21" fmla="*/ 0 w 171"/>
                  <a:gd name="T22" fmla="*/ 0 h 29"/>
                  <a:gd name="T23" fmla="*/ 171 w 171"/>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 h="29">
                    <a:moveTo>
                      <a:pt x="16" y="0"/>
                    </a:moveTo>
                    <a:cubicBezTo>
                      <a:pt x="155" y="0"/>
                      <a:pt x="155" y="0"/>
                      <a:pt x="155" y="0"/>
                    </a:cubicBezTo>
                    <a:cubicBezTo>
                      <a:pt x="164" y="0"/>
                      <a:pt x="171" y="6"/>
                      <a:pt x="171" y="14"/>
                    </a:cubicBezTo>
                    <a:cubicBezTo>
                      <a:pt x="171" y="23"/>
                      <a:pt x="164" y="29"/>
                      <a:pt x="155" y="29"/>
                    </a:cubicBezTo>
                    <a:cubicBezTo>
                      <a:pt x="16" y="29"/>
                      <a:pt x="16" y="29"/>
                      <a:pt x="16" y="29"/>
                    </a:cubicBezTo>
                    <a:cubicBezTo>
                      <a:pt x="7" y="29"/>
                      <a:pt x="0" y="23"/>
                      <a:pt x="0" y="14"/>
                    </a:cubicBezTo>
                    <a:cubicBezTo>
                      <a:pt x="0" y="6"/>
                      <a:pt x="7" y="0"/>
                      <a:pt x="16" y="0"/>
                    </a:cubicBezTo>
                    <a:close/>
                  </a:path>
                </a:pathLst>
              </a:custGeom>
              <a:solidFill>
                <a:srgbClr val="D0CDCD"/>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06" name="Freeform 77"/>
              <p:cNvSpPr>
                <a:spLocks noChangeArrowheads="1"/>
              </p:cNvSpPr>
              <p:nvPr/>
            </p:nvSpPr>
            <p:spPr bwMode="auto">
              <a:xfrm>
                <a:off x="1404072" y="521967"/>
                <a:ext cx="632243" cy="101947"/>
              </a:xfrm>
              <a:custGeom>
                <a:avLst/>
                <a:gdLst>
                  <a:gd name="T0" fmla="*/ 213230192 w 168"/>
                  <a:gd name="T1" fmla="*/ 0 h 27"/>
                  <a:gd name="T2" fmla="*/ 2147483647 w 168"/>
                  <a:gd name="T3" fmla="*/ 0 h 27"/>
                  <a:gd name="T4" fmla="*/ 2147483647 w 168"/>
                  <a:gd name="T5" fmla="*/ 184080385 h 27"/>
                  <a:gd name="T6" fmla="*/ 2147483647 w 168"/>
                  <a:gd name="T7" fmla="*/ 382317037 h 27"/>
                  <a:gd name="T8" fmla="*/ 213230192 w 168"/>
                  <a:gd name="T9" fmla="*/ 382317037 h 27"/>
                  <a:gd name="T10" fmla="*/ 0 w 168"/>
                  <a:gd name="T11" fmla="*/ 184080385 h 27"/>
                  <a:gd name="T12" fmla="*/ 213230192 w 168"/>
                  <a:gd name="T13" fmla="*/ 0 h 27"/>
                  <a:gd name="T14" fmla="*/ 0 60000 65536"/>
                  <a:gd name="T15" fmla="*/ 0 60000 65536"/>
                  <a:gd name="T16" fmla="*/ 0 60000 65536"/>
                  <a:gd name="T17" fmla="*/ 0 60000 65536"/>
                  <a:gd name="T18" fmla="*/ 0 60000 65536"/>
                  <a:gd name="T19" fmla="*/ 0 60000 65536"/>
                  <a:gd name="T20" fmla="*/ 0 60000 65536"/>
                  <a:gd name="T21" fmla="*/ 0 w 168"/>
                  <a:gd name="T22" fmla="*/ 0 h 27"/>
                  <a:gd name="T23" fmla="*/ 168 w 168"/>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8" h="27">
                    <a:moveTo>
                      <a:pt x="15" y="0"/>
                    </a:moveTo>
                    <a:cubicBezTo>
                      <a:pt x="154" y="0"/>
                      <a:pt x="154" y="0"/>
                      <a:pt x="154" y="0"/>
                    </a:cubicBezTo>
                    <a:cubicBezTo>
                      <a:pt x="162" y="0"/>
                      <a:pt x="168" y="6"/>
                      <a:pt x="168" y="13"/>
                    </a:cubicBezTo>
                    <a:cubicBezTo>
                      <a:pt x="168" y="21"/>
                      <a:pt x="162" y="27"/>
                      <a:pt x="154" y="27"/>
                    </a:cubicBezTo>
                    <a:cubicBezTo>
                      <a:pt x="15" y="27"/>
                      <a:pt x="15" y="27"/>
                      <a:pt x="15" y="27"/>
                    </a:cubicBezTo>
                    <a:cubicBezTo>
                      <a:pt x="7" y="27"/>
                      <a:pt x="0" y="21"/>
                      <a:pt x="0" y="13"/>
                    </a:cubicBezTo>
                    <a:cubicBezTo>
                      <a:pt x="0" y="6"/>
                      <a:pt x="7" y="0"/>
                      <a:pt x="15" y="0"/>
                    </a:cubicBezTo>
                    <a:close/>
                  </a:path>
                </a:pathLst>
              </a:custGeom>
              <a:solidFill>
                <a:srgbClr val="B9B5B5"/>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07" name="Freeform 78"/>
              <p:cNvSpPr>
                <a:spLocks noChangeArrowheads="1"/>
              </p:cNvSpPr>
              <p:nvPr/>
            </p:nvSpPr>
            <p:spPr bwMode="auto">
              <a:xfrm>
                <a:off x="1408177" y="526045"/>
                <a:ext cx="624032" cy="89713"/>
              </a:xfrm>
              <a:custGeom>
                <a:avLst/>
                <a:gdLst>
                  <a:gd name="T0" fmla="*/ 183629782 w 166"/>
                  <a:gd name="T1" fmla="*/ 0 h 24"/>
                  <a:gd name="T2" fmla="*/ 2147483647 w 166"/>
                  <a:gd name="T3" fmla="*/ 0 h 24"/>
                  <a:gd name="T4" fmla="*/ 2147483647 w 166"/>
                  <a:gd name="T5" fmla="*/ 170584961 h 24"/>
                  <a:gd name="T6" fmla="*/ 2147483647 w 166"/>
                  <a:gd name="T7" fmla="*/ 341169923 h 24"/>
                  <a:gd name="T8" fmla="*/ 183629782 w 166"/>
                  <a:gd name="T9" fmla="*/ 341169923 h 24"/>
                  <a:gd name="T10" fmla="*/ 0 w 166"/>
                  <a:gd name="T11" fmla="*/ 170584961 h 24"/>
                  <a:gd name="T12" fmla="*/ 183629782 w 166"/>
                  <a:gd name="T13" fmla="*/ 0 h 24"/>
                  <a:gd name="T14" fmla="*/ 0 60000 65536"/>
                  <a:gd name="T15" fmla="*/ 0 60000 65536"/>
                  <a:gd name="T16" fmla="*/ 0 60000 65536"/>
                  <a:gd name="T17" fmla="*/ 0 60000 65536"/>
                  <a:gd name="T18" fmla="*/ 0 60000 65536"/>
                  <a:gd name="T19" fmla="*/ 0 60000 65536"/>
                  <a:gd name="T20" fmla="*/ 0 60000 65536"/>
                  <a:gd name="T21" fmla="*/ 0 w 166"/>
                  <a:gd name="T22" fmla="*/ 0 h 24"/>
                  <a:gd name="T23" fmla="*/ 166 w 16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 h="24">
                    <a:moveTo>
                      <a:pt x="13" y="0"/>
                    </a:moveTo>
                    <a:cubicBezTo>
                      <a:pt x="153" y="0"/>
                      <a:pt x="153" y="0"/>
                      <a:pt x="153" y="0"/>
                    </a:cubicBezTo>
                    <a:cubicBezTo>
                      <a:pt x="160" y="0"/>
                      <a:pt x="166" y="6"/>
                      <a:pt x="166" y="12"/>
                    </a:cubicBezTo>
                    <a:cubicBezTo>
                      <a:pt x="166" y="19"/>
                      <a:pt x="160" y="24"/>
                      <a:pt x="153" y="24"/>
                    </a:cubicBezTo>
                    <a:cubicBezTo>
                      <a:pt x="13" y="24"/>
                      <a:pt x="13" y="24"/>
                      <a:pt x="13" y="24"/>
                    </a:cubicBezTo>
                    <a:cubicBezTo>
                      <a:pt x="6" y="24"/>
                      <a:pt x="0" y="19"/>
                      <a:pt x="0" y="12"/>
                    </a:cubicBezTo>
                    <a:cubicBezTo>
                      <a:pt x="0" y="6"/>
                      <a:pt x="6" y="0"/>
                      <a:pt x="13" y="0"/>
                    </a:cubicBezTo>
                    <a:close/>
                  </a:path>
                </a:pathLst>
              </a:custGeom>
              <a:solidFill>
                <a:srgbClr val="A49F9E"/>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08" name="Freeform 79"/>
              <p:cNvSpPr>
                <a:spLocks noChangeArrowheads="1"/>
              </p:cNvSpPr>
              <p:nvPr/>
            </p:nvSpPr>
            <p:spPr bwMode="auto">
              <a:xfrm>
                <a:off x="1412283" y="534201"/>
                <a:ext cx="611715" cy="79518"/>
              </a:xfrm>
              <a:custGeom>
                <a:avLst/>
                <a:gdLst>
                  <a:gd name="T0" fmla="*/ 169592060 w 163"/>
                  <a:gd name="T1" fmla="*/ 0 h 21"/>
                  <a:gd name="T2" fmla="*/ 2134047208 w 163"/>
                  <a:gd name="T3" fmla="*/ 0 h 21"/>
                  <a:gd name="T4" fmla="*/ 2147483647 w 163"/>
                  <a:gd name="T5" fmla="*/ 142867440 h 21"/>
                  <a:gd name="T6" fmla="*/ 2134047208 w 163"/>
                  <a:gd name="T7" fmla="*/ 300018601 h 21"/>
                  <a:gd name="T8" fmla="*/ 169592060 w 163"/>
                  <a:gd name="T9" fmla="*/ 300018601 h 21"/>
                  <a:gd name="T10" fmla="*/ 0 w 163"/>
                  <a:gd name="T11" fmla="*/ 142867440 h 21"/>
                  <a:gd name="T12" fmla="*/ 169592060 w 163"/>
                  <a:gd name="T13" fmla="*/ 0 h 21"/>
                  <a:gd name="T14" fmla="*/ 0 60000 65536"/>
                  <a:gd name="T15" fmla="*/ 0 60000 65536"/>
                  <a:gd name="T16" fmla="*/ 0 60000 65536"/>
                  <a:gd name="T17" fmla="*/ 0 60000 65536"/>
                  <a:gd name="T18" fmla="*/ 0 60000 65536"/>
                  <a:gd name="T19" fmla="*/ 0 60000 65536"/>
                  <a:gd name="T20" fmla="*/ 0 60000 65536"/>
                  <a:gd name="T21" fmla="*/ 0 w 163"/>
                  <a:gd name="T22" fmla="*/ 0 h 21"/>
                  <a:gd name="T23" fmla="*/ 163 w 163"/>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21">
                    <a:moveTo>
                      <a:pt x="12" y="0"/>
                    </a:moveTo>
                    <a:cubicBezTo>
                      <a:pt x="151" y="0"/>
                      <a:pt x="151" y="0"/>
                      <a:pt x="151" y="0"/>
                    </a:cubicBezTo>
                    <a:cubicBezTo>
                      <a:pt x="158" y="0"/>
                      <a:pt x="163" y="5"/>
                      <a:pt x="163" y="10"/>
                    </a:cubicBezTo>
                    <a:cubicBezTo>
                      <a:pt x="163" y="16"/>
                      <a:pt x="158" y="21"/>
                      <a:pt x="151" y="21"/>
                    </a:cubicBezTo>
                    <a:cubicBezTo>
                      <a:pt x="12" y="21"/>
                      <a:pt x="12" y="21"/>
                      <a:pt x="12" y="21"/>
                    </a:cubicBezTo>
                    <a:cubicBezTo>
                      <a:pt x="6" y="21"/>
                      <a:pt x="0" y="16"/>
                      <a:pt x="0" y="10"/>
                    </a:cubicBezTo>
                    <a:cubicBezTo>
                      <a:pt x="0" y="5"/>
                      <a:pt x="6" y="0"/>
                      <a:pt x="12" y="0"/>
                    </a:cubicBezTo>
                    <a:close/>
                  </a:path>
                </a:pathLst>
              </a:custGeom>
              <a:solidFill>
                <a:srgbClr val="8F8A89"/>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09" name="Freeform 80"/>
              <p:cNvSpPr>
                <a:spLocks noChangeArrowheads="1"/>
              </p:cNvSpPr>
              <p:nvPr/>
            </p:nvSpPr>
            <p:spPr bwMode="auto">
              <a:xfrm>
                <a:off x="1418440" y="536239"/>
                <a:ext cx="601452" cy="71363"/>
              </a:xfrm>
              <a:custGeom>
                <a:avLst/>
                <a:gdLst>
                  <a:gd name="T0" fmla="*/ 141405847 w 160"/>
                  <a:gd name="T1" fmla="*/ 0 h 19"/>
                  <a:gd name="T2" fmla="*/ 2106944858 w 160"/>
                  <a:gd name="T3" fmla="*/ 0 h 19"/>
                  <a:gd name="T4" fmla="*/ 2147483647 w 160"/>
                  <a:gd name="T5" fmla="*/ 127231078 h 19"/>
                  <a:gd name="T6" fmla="*/ 2106944858 w 160"/>
                  <a:gd name="T7" fmla="*/ 268599360 h 19"/>
                  <a:gd name="T8" fmla="*/ 141405847 w 160"/>
                  <a:gd name="T9" fmla="*/ 268599360 h 19"/>
                  <a:gd name="T10" fmla="*/ 0 w 160"/>
                  <a:gd name="T11" fmla="*/ 127231078 h 19"/>
                  <a:gd name="T12" fmla="*/ 141405847 w 160"/>
                  <a:gd name="T13" fmla="*/ 0 h 19"/>
                  <a:gd name="T14" fmla="*/ 0 60000 65536"/>
                  <a:gd name="T15" fmla="*/ 0 60000 65536"/>
                  <a:gd name="T16" fmla="*/ 0 60000 65536"/>
                  <a:gd name="T17" fmla="*/ 0 60000 65536"/>
                  <a:gd name="T18" fmla="*/ 0 60000 65536"/>
                  <a:gd name="T19" fmla="*/ 0 60000 65536"/>
                  <a:gd name="T20" fmla="*/ 0 60000 65536"/>
                  <a:gd name="T21" fmla="*/ 0 w 160"/>
                  <a:gd name="T22" fmla="*/ 0 h 19"/>
                  <a:gd name="T23" fmla="*/ 160 w 160"/>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0" h="19">
                    <a:moveTo>
                      <a:pt x="10" y="0"/>
                    </a:moveTo>
                    <a:cubicBezTo>
                      <a:pt x="149" y="0"/>
                      <a:pt x="149" y="0"/>
                      <a:pt x="149" y="0"/>
                    </a:cubicBezTo>
                    <a:cubicBezTo>
                      <a:pt x="155" y="0"/>
                      <a:pt x="160" y="4"/>
                      <a:pt x="160" y="9"/>
                    </a:cubicBezTo>
                    <a:cubicBezTo>
                      <a:pt x="160" y="15"/>
                      <a:pt x="155" y="19"/>
                      <a:pt x="149" y="19"/>
                    </a:cubicBezTo>
                    <a:cubicBezTo>
                      <a:pt x="10" y="19"/>
                      <a:pt x="10" y="19"/>
                      <a:pt x="10" y="19"/>
                    </a:cubicBezTo>
                    <a:cubicBezTo>
                      <a:pt x="4" y="19"/>
                      <a:pt x="0" y="15"/>
                      <a:pt x="0" y="9"/>
                    </a:cubicBezTo>
                    <a:cubicBezTo>
                      <a:pt x="0" y="4"/>
                      <a:pt x="4" y="0"/>
                      <a:pt x="10" y="0"/>
                    </a:cubicBezTo>
                    <a:close/>
                  </a:path>
                </a:pathLst>
              </a:custGeom>
              <a:solidFill>
                <a:srgbClr val="7A7675"/>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10" name="Freeform 81"/>
              <p:cNvSpPr>
                <a:spLocks noChangeArrowheads="1"/>
              </p:cNvSpPr>
              <p:nvPr/>
            </p:nvSpPr>
            <p:spPr bwMode="auto">
              <a:xfrm>
                <a:off x="1422546" y="542356"/>
                <a:ext cx="591188" cy="59128"/>
              </a:xfrm>
              <a:custGeom>
                <a:avLst/>
                <a:gdLst>
                  <a:gd name="T0" fmla="*/ 127336874 w 157"/>
                  <a:gd name="T1" fmla="*/ 0 h 16"/>
                  <a:gd name="T2" fmla="*/ 2093996263 w 157"/>
                  <a:gd name="T3" fmla="*/ 0 h 16"/>
                  <a:gd name="T4" fmla="*/ 2147483647 w 157"/>
                  <a:gd name="T5" fmla="*/ 113723936 h 16"/>
                  <a:gd name="T6" fmla="*/ 2093996263 w 157"/>
                  <a:gd name="T7" fmla="*/ 227444102 h 16"/>
                  <a:gd name="T8" fmla="*/ 127336874 w 157"/>
                  <a:gd name="T9" fmla="*/ 227444102 h 16"/>
                  <a:gd name="T10" fmla="*/ 0 w 157"/>
                  <a:gd name="T11" fmla="*/ 113723936 h 16"/>
                  <a:gd name="T12" fmla="*/ 127336874 w 157"/>
                  <a:gd name="T13" fmla="*/ 0 h 16"/>
                  <a:gd name="T14" fmla="*/ 0 60000 65536"/>
                  <a:gd name="T15" fmla="*/ 0 60000 65536"/>
                  <a:gd name="T16" fmla="*/ 0 60000 65536"/>
                  <a:gd name="T17" fmla="*/ 0 60000 65536"/>
                  <a:gd name="T18" fmla="*/ 0 60000 65536"/>
                  <a:gd name="T19" fmla="*/ 0 60000 65536"/>
                  <a:gd name="T20" fmla="*/ 0 60000 65536"/>
                  <a:gd name="T21" fmla="*/ 0 w 157"/>
                  <a:gd name="T22" fmla="*/ 0 h 16"/>
                  <a:gd name="T23" fmla="*/ 157 w 157"/>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7" h="16">
                    <a:moveTo>
                      <a:pt x="9" y="0"/>
                    </a:moveTo>
                    <a:cubicBezTo>
                      <a:pt x="148" y="0"/>
                      <a:pt x="148" y="0"/>
                      <a:pt x="148" y="0"/>
                    </a:cubicBezTo>
                    <a:cubicBezTo>
                      <a:pt x="153" y="0"/>
                      <a:pt x="157" y="4"/>
                      <a:pt x="157" y="8"/>
                    </a:cubicBezTo>
                    <a:cubicBezTo>
                      <a:pt x="157" y="13"/>
                      <a:pt x="153" y="16"/>
                      <a:pt x="148" y="16"/>
                    </a:cubicBezTo>
                    <a:cubicBezTo>
                      <a:pt x="9" y="16"/>
                      <a:pt x="9" y="16"/>
                      <a:pt x="9" y="16"/>
                    </a:cubicBezTo>
                    <a:cubicBezTo>
                      <a:pt x="4" y="16"/>
                      <a:pt x="0" y="13"/>
                      <a:pt x="0" y="8"/>
                    </a:cubicBezTo>
                    <a:cubicBezTo>
                      <a:pt x="0" y="4"/>
                      <a:pt x="4" y="0"/>
                      <a:pt x="9" y="0"/>
                    </a:cubicBezTo>
                    <a:close/>
                  </a:path>
                </a:pathLst>
              </a:custGeom>
              <a:solidFill>
                <a:srgbClr val="676364"/>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11" name="Freeform 82"/>
              <p:cNvSpPr>
                <a:spLocks noChangeArrowheads="1"/>
              </p:cNvSpPr>
              <p:nvPr/>
            </p:nvSpPr>
            <p:spPr bwMode="auto">
              <a:xfrm>
                <a:off x="1426651" y="548472"/>
                <a:ext cx="580925" cy="48934"/>
              </a:xfrm>
              <a:custGeom>
                <a:avLst/>
                <a:gdLst>
                  <a:gd name="T0" fmla="*/ 99098948 w 154"/>
                  <a:gd name="T1" fmla="*/ 0 h 13"/>
                  <a:gd name="T2" fmla="*/ 2081085440 w 154"/>
                  <a:gd name="T3" fmla="*/ 0 h 13"/>
                  <a:gd name="T4" fmla="*/ 2147483647 w 154"/>
                  <a:gd name="T5" fmla="*/ 85986468 h 13"/>
                  <a:gd name="T6" fmla="*/ 2081085440 w 154"/>
                  <a:gd name="T7" fmla="*/ 186301490 h 13"/>
                  <a:gd name="T8" fmla="*/ 99098948 w 154"/>
                  <a:gd name="T9" fmla="*/ 186301490 h 13"/>
                  <a:gd name="T10" fmla="*/ 0 w 154"/>
                  <a:gd name="T11" fmla="*/ 85986468 h 13"/>
                  <a:gd name="T12" fmla="*/ 99098948 w 154"/>
                  <a:gd name="T13" fmla="*/ 0 h 13"/>
                  <a:gd name="T14" fmla="*/ 0 60000 65536"/>
                  <a:gd name="T15" fmla="*/ 0 60000 65536"/>
                  <a:gd name="T16" fmla="*/ 0 60000 65536"/>
                  <a:gd name="T17" fmla="*/ 0 60000 65536"/>
                  <a:gd name="T18" fmla="*/ 0 60000 65536"/>
                  <a:gd name="T19" fmla="*/ 0 60000 65536"/>
                  <a:gd name="T20" fmla="*/ 0 60000 65536"/>
                  <a:gd name="T21" fmla="*/ 0 w 154"/>
                  <a:gd name="T22" fmla="*/ 0 h 13"/>
                  <a:gd name="T23" fmla="*/ 154 w 154"/>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 h="13">
                    <a:moveTo>
                      <a:pt x="7" y="0"/>
                    </a:moveTo>
                    <a:cubicBezTo>
                      <a:pt x="147" y="0"/>
                      <a:pt x="147" y="0"/>
                      <a:pt x="147" y="0"/>
                    </a:cubicBezTo>
                    <a:cubicBezTo>
                      <a:pt x="151" y="0"/>
                      <a:pt x="154" y="3"/>
                      <a:pt x="154" y="6"/>
                    </a:cubicBezTo>
                    <a:cubicBezTo>
                      <a:pt x="154" y="10"/>
                      <a:pt x="151" y="13"/>
                      <a:pt x="147" y="13"/>
                    </a:cubicBezTo>
                    <a:cubicBezTo>
                      <a:pt x="7" y="13"/>
                      <a:pt x="7" y="13"/>
                      <a:pt x="7" y="13"/>
                    </a:cubicBezTo>
                    <a:cubicBezTo>
                      <a:pt x="3" y="13"/>
                      <a:pt x="0" y="10"/>
                      <a:pt x="0" y="6"/>
                    </a:cubicBezTo>
                    <a:cubicBezTo>
                      <a:pt x="0" y="3"/>
                      <a:pt x="3" y="0"/>
                      <a:pt x="7" y="0"/>
                    </a:cubicBezTo>
                    <a:close/>
                  </a:path>
                </a:pathLst>
              </a:custGeom>
              <a:solidFill>
                <a:srgbClr val="555354"/>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12" name="Freeform 83"/>
              <p:cNvSpPr>
                <a:spLocks noChangeArrowheads="1"/>
              </p:cNvSpPr>
              <p:nvPr/>
            </p:nvSpPr>
            <p:spPr bwMode="auto">
              <a:xfrm>
                <a:off x="1430757" y="552550"/>
                <a:ext cx="570661" cy="40779"/>
              </a:xfrm>
              <a:custGeom>
                <a:avLst/>
                <a:gdLst>
                  <a:gd name="T0" fmla="*/ 84818872 w 152"/>
                  <a:gd name="T1" fmla="*/ 154875057 h 11"/>
                  <a:gd name="T2" fmla="*/ 0 w 152"/>
                  <a:gd name="T3" fmla="*/ 70396389 h 11"/>
                  <a:gd name="T4" fmla="*/ 84818872 w 152"/>
                  <a:gd name="T5" fmla="*/ 0 h 11"/>
                  <a:gd name="T6" fmla="*/ 2063945931 w 152"/>
                  <a:gd name="T7" fmla="*/ 0 h 11"/>
                  <a:gd name="T8" fmla="*/ 2147483647 w 152"/>
                  <a:gd name="T9" fmla="*/ 70396389 h 11"/>
                  <a:gd name="T10" fmla="*/ 2063945931 w 152"/>
                  <a:gd name="T11" fmla="*/ 154875057 h 11"/>
                  <a:gd name="T12" fmla="*/ 84818872 w 152"/>
                  <a:gd name="T13" fmla="*/ 154875057 h 11"/>
                  <a:gd name="T14" fmla="*/ 0 60000 65536"/>
                  <a:gd name="T15" fmla="*/ 0 60000 65536"/>
                  <a:gd name="T16" fmla="*/ 0 60000 65536"/>
                  <a:gd name="T17" fmla="*/ 0 60000 65536"/>
                  <a:gd name="T18" fmla="*/ 0 60000 65536"/>
                  <a:gd name="T19" fmla="*/ 0 60000 65536"/>
                  <a:gd name="T20" fmla="*/ 0 60000 65536"/>
                  <a:gd name="T21" fmla="*/ 0 w 152"/>
                  <a:gd name="T22" fmla="*/ 0 h 11"/>
                  <a:gd name="T23" fmla="*/ 152 w 15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1">
                    <a:moveTo>
                      <a:pt x="6" y="11"/>
                    </a:moveTo>
                    <a:cubicBezTo>
                      <a:pt x="3" y="11"/>
                      <a:pt x="0" y="8"/>
                      <a:pt x="0" y="5"/>
                    </a:cubicBezTo>
                    <a:cubicBezTo>
                      <a:pt x="0" y="3"/>
                      <a:pt x="3" y="0"/>
                      <a:pt x="6" y="0"/>
                    </a:cubicBezTo>
                    <a:cubicBezTo>
                      <a:pt x="146" y="0"/>
                      <a:pt x="146" y="0"/>
                      <a:pt x="146" y="0"/>
                    </a:cubicBezTo>
                    <a:cubicBezTo>
                      <a:pt x="149" y="0"/>
                      <a:pt x="152" y="3"/>
                      <a:pt x="152" y="5"/>
                    </a:cubicBezTo>
                    <a:cubicBezTo>
                      <a:pt x="152" y="8"/>
                      <a:pt x="149" y="11"/>
                      <a:pt x="146" y="11"/>
                    </a:cubicBezTo>
                    <a:lnTo>
                      <a:pt x="6" y="11"/>
                    </a:lnTo>
                    <a:close/>
                  </a:path>
                </a:pathLst>
              </a:custGeom>
              <a:solidFill>
                <a:srgbClr val="434446"/>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pic>
            <p:nvPicPr>
              <p:cNvPr id="118" name="图片 427"/>
              <p:cNvPicPr preferRelativeResize="0">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51275" y="5975083"/>
                <a:ext cx="415665" cy="416876"/>
              </a:xfrm>
              <a:custGeom>
                <a:avLst/>
                <a:gdLst>
                  <a:gd name="T0" fmla="*/ 208438 w 415665"/>
                  <a:gd name="T1" fmla="*/ 0 h 416876"/>
                  <a:gd name="T2" fmla="*/ 412642 w 415665"/>
                  <a:gd name="T3" fmla="*/ 166431 h 416876"/>
                  <a:gd name="T4" fmla="*/ 415665 w 415665"/>
                  <a:gd name="T5" fmla="*/ 196425 h 416876"/>
                  <a:gd name="T6" fmla="*/ 415665 w 415665"/>
                  <a:gd name="T7" fmla="*/ 220451 h 416876"/>
                  <a:gd name="T8" fmla="*/ 412642 w 415665"/>
                  <a:gd name="T9" fmla="*/ 250446 h 416876"/>
                  <a:gd name="T10" fmla="*/ 208438 w 415665"/>
                  <a:gd name="T11" fmla="*/ 416876 h 416876"/>
                  <a:gd name="T12" fmla="*/ 0 w 415665"/>
                  <a:gd name="T13" fmla="*/ 208438 h 416876"/>
                  <a:gd name="T14" fmla="*/ 208438 w 415665"/>
                  <a:gd name="T15" fmla="*/ 0 h 416876"/>
                  <a:gd name="T16" fmla="*/ 0 w 415665"/>
                  <a:gd name="T17" fmla="*/ 0 h 416876"/>
                  <a:gd name="T18" fmla="*/ 415665 w 415665"/>
                  <a:gd name="T19" fmla="*/ 416876 h 416876"/>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415665" h="416876">
                    <a:moveTo>
                      <a:pt x="208438" y="0"/>
                    </a:moveTo>
                    <a:cubicBezTo>
                      <a:pt x="309166" y="0"/>
                      <a:pt x="393205" y="71449"/>
                      <a:pt x="412642" y="166431"/>
                    </a:cubicBezTo>
                    <a:lnTo>
                      <a:pt x="415665" y="196425"/>
                    </a:lnTo>
                    <a:lnTo>
                      <a:pt x="415665" y="220451"/>
                    </a:lnTo>
                    <a:lnTo>
                      <a:pt x="412642" y="250446"/>
                    </a:lnTo>
                    <a:cubicBezTo>
                      <a:pt x="393205" y="345427"/>
                      <a:pt x="309166" y="416876"/>
                      <a:pt x="208438" y="416876"/>
                    </a:cubicBezTo>
                    <a:cubicBezTo>
                      <a:pt x="93321" y="416876"/>
                      <a:pt x="0" y="323555"/>
                      <a:pt x="0" y="208438"/>
                    </a:cubicBezTo>
                    <a:cubicBezTo>
                      <a:pt x="0" y="93321"/>
                      <a:pt x="93321" y="0"/>
                      <a:pt x="208438" y="0"/>
                    </a:cubicBezTo>
                    <a:close/>
                  </a:path>
                </a:pathLst>
              </a:custGeom>
              <a:solidFill>
                <a:schemeClr val="tx1"/>
              </a:solidFill>
              <a:ln>
                <a:noFill/>
              </a:ln>
              <a:extLst>
                <a:ext uri="{91240B29-F687-4F45-9708-019B960494DF}">
                  <a14:hiddenLine xmlns:a14="http://schemas.microsoft.com/office/drawing/2010/main" w="9525">
                    <a:solidFill>
                      <a:srgbClr val="000000"/>
                    </a:solidFill>
                    <a:bevel/>
                  </a14:hiddenLine>
                </a:ext>
              </a:extLst>
            </p:spPr>
          </p:pic>
        </p:grpSp>
        <p:pic>
          <p:nvPicPr>
            <p:cNvPr id="96" name="图片 33"/>
            <p:cNvPicPr preferRelativeResize="0">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69620" y="614265"/>
              <a:ext cx="1836925" cy="3259830"/>
            </a:xfrm>
            <a:custGeom>
              <a:avLst/>
              <a:gdLst>
                <a:gd name="T0" fmla="*/ 0 w 1855788"/>
                <a:gd name="T1" fmla="*/ 0 h 2868613"/>
                <a:gd name="T2" fmla="*/ 1855788 w 1855788"/>
                <a:gd name="T3" fmla="*/ 0 h 2868613"/>
                <a:gd name="T4" fmla="*/ 1855788 w 1855788"/>
                <a:gd name="T5" fmla="*/ 2868613 h 2868613"/>
                <a:gd name="T6" fmla="*/ 0 w 1855788"/>
                <a:gd name="T7" fmla="*/ 2868613 h 2868613"/>
                <a:gd name="T8" fmla="*/ 0 w 1855788"/>
                <a:gd name="T9" fmla="*/ 0 h 2868613"/>
                <a:gd name="T10" fmla="*/ 1855788 w 1855788"/>
                <a:gd name="T11" fmla="*/ 2868613 h 2868613"/>
              </a:gdLst>
              <a:ahLst/>
              <a:cxnLst>
                <a:cxn ang="0">
                  <a:pos x="T0" y="T1"/>
                </a:cxn>
                <a:cxn ang="0">
                  <a:pos x="T2" y="T3"/>
                </a:cxn>
                <a:cxn ang="0">
                  <a:pos x="T4" y="T5"/>
                </a:cxn>
                <a:cxn ang="0">
                  <a:pos x="T6" y="T7"/>
                </a:cxn>
              </a:cxnLst>
              <a:rect l="T8" t="T9" r="T10" b="T11"/>
              <a:pathLst>
                <a:path w="1855788" h="2868613">
                  <a:moveTo>
                    <a:pt x="0" y="0"/>
                  </a:moveTo>
                  <a:lnTo>
                    <a:pt x="1855788" y="0"/>
                  </a:lnTo>
                  <a:lnTo>
                    <a:pt x="1855788" y="2868613"/>
                  </a:lnTo>
                  <a:lnTo>
                    <a:pt x="0" y="2868613"/>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grpSp>
      <p:sp>
        <p:nvSpPr>
          <p:cNvPr id="101378" name="矩形 121"/>
          <p:cNvSpPr>
            <a:spLocks noChangeArrowheads="1"/>
          </p:cNvSpPr>
          <p:nvPr/>
        </p:nvSpPr>
        <p:spPr bwMode="auto">
          <a:xfrm>
            <a:off x="1510321" y="3194492"/>
            <a:ext cx="1349585"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停车位</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1379" name="图片 1"/>
          <p:cNvPicPr>
            <a:picLocks noChangeAspect="1"/>
          </p:cNvPicPr>
          <p:nvPr/>
        </p:nvPicPr>
        <p:blipFill>
          <a:blip r:embed="rId3" cstate="print">
            <a:extLst>
              <a:ext uri="{28A0092B-C50C-407E-A947-70E740481C1C}">
                <a14:useLocalDpi xmlns:a14="http://schemas.microsoft.com/office/drawing/2010/main" val="0"/>
              </a:ext>
            </a:extLst>
          </a:blip>
          <a:srcRect l="6259" t="3326" r="5479" b="6355"/>
          <a:stretch>
            <a:fillRect/>
          </a:stretch>
        </p:blipFill>
        <p:spPr bwMode="auto">
          <a:xfrm>
            <a:off x="969177" y="1294833"/>
            <a:ext cx="2431873" cy="18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矩形 83"/>
          <p:cNvSpPr>
            <a:spLocks noChangeArrowheads="1"/>
          </p:cNvSpPr>
          <p:nvPr/>
        </p:nvSpPr>
        <p:spPr bwMode="auto">
          <a:xfrm>
            <a:off x="3401060" y="3177540"/>
            <a:ext cx="1348105"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停车缴费</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381" name="等腰三角形 41"/>
          <p:cNvSpPr>
            <a:spLocks noChangeArrowheads="1"/>
          </p:cNvSpPr>
          <p:nvPr/>
        </p:nvSpPr>
        <p:spPr bwMode="auto">
          <a:xfrm rot="-5400000">
            <a:off x="3640665" y="4053833"/>
            <a:ext cx="141090" cy="1722849"/>
          </a:xfrm>
          <a:custGeom>
            <a:avLst/>
            <a:gdLst>
              <a:gd name="T0" fmla="*/ 4623 w 222648"/>
              <a:gd name="T1" fmla="*/ 2937674 h 3055655"/>
              <a:gd name="T2" fmla="*/ 139179 w 222648"/>
              <a:gd name="T3" fmla="*/ 2303078 h 3055655"/>
              <a:gd name="T4" fmla="*/ 276208 w 222648"/>
              <a:gd name="T5" fmla="*/ 0 h 3055655"/>
              <a:gd name="T6" fmla="*/ 276208 w 222648"/>
              <a:gd name="T7" fmla="*/ 2937674 h 3055655"/>
              <a:gd name="T8" fmla="*/ 4623 w 222648"/>
              <a:gd name="T9" fmla="*/ 2937674 h 3055655"/>
              <a:gd name="T10" fmla="*/ 0 60000 65536"/>
              <a:gd name="T11" fmla="*/ 0 60000 65536"/>
              <a:gd name="T12" fmla="*/ 0 60000 65536"/>
              <a:gd name="T13" fmla="*/ 0 60000 65536"/>
              <a:gd name="T14" fmla="*/ 0 60000 65536"/>
              <a:gd name="T15" fmla="*/ 0 w 222648"/>
              <a:gd name="T16" fmla="*/ 0 h 3055655"/>
              <a:gd name="T17" fmla="*/ 222648 w 222648"/>
              <a:gd name="T18" fmla="*/ 3055655 h 3055655"/>
            </a:gdLst>
            <a:ahLst/>
            <a:cxnLst>
              <a:cxn ang="T10">
                <a:pos x="T0" y="T1"/>
              </a:cxn>
              <a:cxn ang="T11">
                <a:pos x="T2" y="T3"/>
              </a:cxn>
              <a:cxn ang="T12">
                <a:pos x="T4" y="T5"/>
              </a:cxn>
              <a:cxn ang="T13">
                <a:pos x="T6" y="T7"/>
              </a:cxn>
              <a:cxn ang="T14">
                <a:pos x="T8" y="T9"/>
              </a:cxn>
            </a:cxnLst>
            <a:rect l="T15" t="T16" r="T17" b="T18"/>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rotWithShape="1">
            <a:gsLst>
              <a:gs pos="0">
                <a:srgbClr val="433C29"/>
              </a:gs>
              <a:gs pos="41000">
                <a:srgbClr val="5B595B"/>
              </a:gs>
              <a:gs pos="100000">
                <a:srgbClr val="FFFFFF"/>
              </a:gs>
            </a:gsLst>
            <a:lin ang="5400000" scaled="1"/>
          </a:gradFill>
          <a:ln>
            <a:noFill/>
          </a:ln>
          <a:extLst>
            <a:ext uri="{91240B29-F687-4F45-9708-019B960494DF}">
              <a14:hiddenLine xmlns:a14="http://schemas.microsoft.com/office/drawing/2010/main" w="12700">
                <a:solidFill>
                  <a:srgbClr val="3D7329"/>
                </a:solidFill>
                <a:bevel/>
              </a14:hiddenLine>
            </a:ext>
          </a:extLst>
        </p:spPr>
        <p:txBody>
          <a:bodyPr anchor="ctr"/>
          <a:lstStyle/>
          <a:p>
            <a:endParaRPr lang="zh-CN" altLang="en-US" sz="525"/>
          </a:p>
        </p:txBody>
      </p:sp>
      <p:sp>
        <p:nvSpPr>
          <p:cNvPr id="101382" name="等腰三角形 41"/>
          <p:cNvSpPr>
            <a:spLocks noChangeArrowheads="1"/>
          </p:cNvSpPr>
          <p:nvPr/>
        </p:nvSpPr>
        <p:spPr bwMode="auto">
          <a:xfrm rot="5400000" flipH="1">
            <a:off x="1669866" y="3971977"/>
            <a:ext cx="138709" cy="1888943"/>
          </a:xfrm>
          <a:custGeom>
            <a:avLst/>
            <a:gdLst>
              <a:gd name="T0" fmla="*/ 4491 w 222648"/>
              <a:gd name="T1" fmla="*/ 3528863 h 3055655"/>
              <a:gd name="T2" fmla="*/ 135206 w 222648"/>
              <a:gd name="T3" fmla="*/ 2766556 h 3055655"/>
              <a:gd name="T4" fmla="*/ 268323 w 222648"/>
              <a:gd name="T5" fmla="*/ 0 h 3055655"/>
              <a:gd name="T6" fmla="*/ 268323 w 222648"/>
              <a:gd name="T7" fmla="*/ 3528863 h 3055655"/>
              <a:gd name="T8" fmla="*/ 4491 w 222648"/>
              <a:gd name="T9" fmla="*/ 3528863 h 3055655"/>
              <a:gd name="T10" fmla="*/ 0 60000 65536"/>
              <a:gd name="T11" fmla="*/ 0 60000 65536"/>
              <a:gd name="T12" fmla="*/ 0 60000 65536"/>
              <a:gd name="T13" fmla="*/ 0 60000 65536"/>
              <a:gd name="T14" fmla="*/ 0 60000 65536"/>
              <a:gd name="T15" fmla="*/ 0 w 222648"/>
              <a:gd name="T16" fmla="*/ 0 h 3055655"/>
              <a:gd name="T17" fmla="*/ 222648 w 222648"/>
              <a:gd name="T18" fmla="*/ 3055655 h 3055655"/>
            </a:gdLst>
            <a:ahLst/>
            <a:cxnLst>
              <a:cxn ang="T10">
                <a:pos x="T0" y="T1"/>
              </a:cxn>
              <a:cxn ang="T11">
                <a:pos x="T2" y="T3"/>
              </a:cxn>
              <a:cxn ang="T12">
                <a:pos x="T4" y="T5"/>
              </a:cxn>
              <a:cxn ang="T13">
                <a:pos x="T6" y="T7"/>
              </a:cxn>
              <a:cxn ang="T14">
                <a:pos x="T8" y="T9"/>
              </a:cxn>
            </a:cxnLst>
            <a:rect l="T15" t="T16" r="T17" b="T18"/>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rotWithShape="1">
            <a:gsLst>
              <a:gs pos="0">
                <a:srgbClr val="433C29"/>
              </a:gs>
              <a:gs pos="41000">
                <a:srgbClr val="5B595B"/>
              </a:gs>
              <a:gs pos="100000">
                <a:srgbClr val="FFFFFF"/>
              </a:gs>
            </a:gsLst>
            <a:lin ang="5400000" scaled="1"/>
          </a:gradFill>
          <a:ln>
            <a:noFill/>
          </a:ln>
          <a:extLst>
            <a:ext uri="{91240B29-F687-4F45-9708-019B960494DF}">
              <a14:hiddenLine xmlns:a14="http://schemas.microsoft.com/office/drawing/2010/main" w="12700">
                <a:solidFill>
                  <a:srgbClr val="3D7329"/>
                </a:solidFill>
                <a:bevel/>
              </a14:hiddenLine>
            </a:ext>
          </a:extLst>
        </p:spPr>
        <p:txBody>
          <a:bodyPr anchor="ctr"/>
          <a:lstStyle/>
          <a:p>
            <a:endParaRPr lang="zh-CN" altLang="en-US" sz="525"/>
          </a:p>
        </p:txBody>
      </p:sp>
      <p:grpSp>
        <p:nvGrpSpPr>
          <p:cNvPr id="101383" name="组合 432"/>
          <p:cNvGrpSpPr/>
          <p:nvPr/>
        </p:nvGrpSpPr>
        <p:grpSpPr bwMode="auto">
          <a:xfrm>
            <a:off x="4926849" y="1198987"/>
            <a:ext cx="980488" cy="1980622"/>
            <a:chOff x="0" y="0"/>
            <a:chExt cx="3432175" cy="6704013"/>
          </a:xfrm>
        </p:grpSpPr>
        <p:sp>
          <p:nvSpPr>
            <p:cNvPr id="50238" name="AutoShape 60"/>
            <p:cNvSpPr>
              <a:spLocks noChangeAspect="1" noChangeArrowheads="1" noTextEdit="1"/>
            </p:cNvSpPr>
            <p:nvPr/>
          </p:nvSpPr>
          <p:spPr bwMode="auto">
            <a:xfrm>
              <a:off x="0" y="0"/>
              <a:ext cx="3432175" cy="67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39" name="Freeform 62"/>
            <p:cNvSpPr>
              <a:spLocks noChangeArrowheads="1"/>
            </p:cNvSpPr>
            <p:nvPr/>
          </p:nvSpPr>
          <p:spPr bwMode="auto">
            <a:xfrm>
              <a:off x="0" y="4030"/>
              <a:ext cx="3432175" cy="6699983"/>
            </a:xfrm>
            <a:custGeom>
              <a:avLst/>
              <a:gdLst>
                <a:gd name="T0" fmla="*/ 2147483647 w 912"/>
                <a:gd name="T1" fmla="*/ 2147483647 h 1784"/>
                <a:gd name="T2" fmla="*/ 2147483647 w 912"/>
                <a:gd name="T3" fmla="*/ 2147483647 h 1784"/>
                <a:gd name="T4" fmla="*/ 1855327679 w 912"/>
                <a:gd name="T5" fmla="*/ 2147483647 h 1784"/>
                <a:gd name="T6" fmla="*/ 0 w 912"/>
                <a:gd name="T7" fmla="*/ 2147483647 h 1784"/>
                <a:gd name="T8" fmla="*/ 0 w 912"/>
                <a:gd name="T9" fmla="*/ 1749403252 h 1784"/>
                <a:gd name="T10" fmla="*/ 1855327679 w 912"/>
                <a:gd name="T11" fmla="*/ 0 h 1784"/>
                <a:gd name="T12" fmla="*/ 2147483647 w 912"/>
                <a:gd name="T13" fmla="*/ 0 h 1784"/>
                <a:gd name="T14" fmla="*/ 2147483647 w 912"/>
                <a:gd name="T15" fmla="*/ 1749403252 h 1784"/>
                <a:gd name="T16" fmla="*/ 2147483647 w 912"/>
                <a:gd name="T17" fmla="*/ 2147483647 h 17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2"/>
                <a:gd name="T28" fmla="*/ 0 h 1784"/>
                <a:gd name="T29" fmla="*/ 912 w 912"/>
                <a:gd name="T30" fmla="*/ 1784 h 17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2" h="1784">
                  <a:moveTo>
                    <a:pt x="912" y="1660"/>
                  </a:moveTo>
                  <a:cubicBezTo>
                    <a:pt x="912" y="1728"/>
                    <a:pt x="853" y="1784"/>
                    <a:pt x="781" y="1784"/>
                  </a:cubicBezTo>
                  <a:cubicBezTo>
                    <a:pt x="131" y="1784"/>
                    <a:pt x="131" y="1784"/>
                    <a:pt x="131" y="1784"/>
                  </a:cubicBezTo>
                  <a:cubicBezTo>
                    <a:pt x="59" y="1784"/>
                    <a:pt x="0" y="1728"/>
                    <a:pt x="0" y="1660"/>
                  </a:cubicBezTo>
                  <a:cubicBezTo>
                    <a:pt x="0" y="124"/>
                    <a:pt x="0" y="124"/>
                    <a:pt x="0" y="124"/>
                  </a:cubicBezTo>
                  <a:cubicBezTo>
                    <a:pt x="0" y="55"/>
                    <a:pt x="59" y="0"/>
                    <a:pt x="131" y="0"/>
                  </a:cubicBezTo>
                  <a:cubicBezTo>
                    <a:pt x="781" y="0"/>
                    <a:pt x="781" y="0"/>
                    <a:pt x="781" y="0"/>
                  </a:cubicBezTo>
                  <a:cubicBezTo>
                    <a:pt x="853" y="0"/>
                    <a:pt x="912" y="55"/>
                    <a:pt x="912" y="124"/>
                  </a:cubicBezTo>
                  <a:cubicBezTo>
                    <a:pt x="912" y="1660"/>
                    <a:pt x="912" y="1660"/>
                    <a:pt x="912" y="1660"/>
                  </a:cubicBezTo>
                </a:path>
              </a:pathLst>
            </a:custGeom>
            <a:solidFill>
              <a:srgbClr val="A8A9AB"/>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40" name="Freeform 63"/>
            <p:cNvSpPr>
              <a:spLocks noChangeArrowheads="1"/>
            </p:cNvSpPr>
            <p:nvPr/>
          </p:nvSpPr>
          <p:spPr bwMode="auto">
            <a:xfrm>
              <a:off x="4168" y="8060"/>
              <a:ext cx="3423839" cy="6687893"/>
            </a:xfrm>
            <a:custGeom>
              <a:avLst/>
              <a:gdLst>
                <a:gd name="T0" fmla="*/ 2147483647 w 910"/>
                <a:gd name="T1" fmla="*/ 2147483647 h 1781"/>
                <a:gd name="T2" fmla="*/ 2147483647 w 910"/>
                <a:gd name="T3" fmla="*/ 2147483647 h 1781"/>
                <a:gd name="T4" fmla="*/ 1856601389 w 910"/>
                <a:gd name="T5" fmla="*/ 2147483647 h 1781"/>
                <a:gd name="T6" fmla="*/ 0 w 910"/>
                <a:gd name="T7" fmla="*/ 2147483647 h 1781"/>
                <a:gd name="T8" fmla="*/ 0 w 910"/>
                <a:gd name="T9" fmla="*/ 1748657053 h 1781"/>
                <a:gd name="T10" fmla="*/ 1856601389 w 910"/>
                <a:gd name="T11" fmla="*/ 0 h 1781"/>
                <a:gd name="T12" fmla="*/ 2147483647 w 910"/>
                <a:gd name="T13" fmla="*/ 0 h 1781"/>
                <a:gd name="T14" fmla="*/ 2147483647 w 910"/>
                <a:gd name="T15" fmla="*/ 1748657053 h 1781"/>
                <a:gd name="T16" fmla="*/ 2147483647 w 910"/>
                <a:gd name="T17" fmla="*/ 2147483647 h 17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0"/>
                <a:gd name="T28" fmla="*/ 0 h 1781"/>
                <a:gd name="T29" fmla="*/ 910 w 910"/>
                <a:gd name="T30" fmla="*/ 1781 h 17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0" h="1781">
                  <a:moveTo>
                    <a:pt x="910" y="1657"/>
                  </a:moveTo>
                  <a:cubicBezTo>
                    <a:pt x="910" y="1726"/>
                    <a:pt x="851" y="1781"/>
                    <a:pt x="779" y="1781"/>
                  </a:cubicBezTo>
                  <a:cubicBezTo>
                    <a:pt x="131" y="1781"/>
                    <a:pt x="131" y="1781"/>
                    <a:pt x="131" y="1781"/>
                  </a:cubicBezTo>
                  <a:cubicBezTo>
                    <a:pt x="59" y="1781"/>
                    <a:pt x="0" y="1726"/>
                    <a:pt x="0" y="1657"/>
                  </a:cubicBezTo>
                  <a:cubicBezTo>
                    <a:pt x="0" y="124"/>
                    <a:pt x="0" y="124"/>
                    <a:pt x="0" y="124"/>
                  </a:cubicBezTo>
                  <a:cubicBezTo>
                    <a:pt x="0" y="56"/>
                    <a:pt x="59" y="0"/>
                    <a:pt x="131" y="0"/>
                  </a:cubicBezTo>
                  <a:cubicBezTo>
                    <a:pt x="779" y="0"/>
                    <a:pt x="779" y="0"/>
                    <a:pt x="779" y="0"/>
                  </a:cubicBezTo>
                  <a:cubicBezTo>
                    <a:pt x="851" y="0"/>
                    <a:pt x="910" y="56"/>
                    <a:pt x="910" y="124"/>
                  </a:cubicBezTo>
                  <a:cubicBezTo>
                    <a:pt x="910" y="1657"/>
                    <a:pt x="910" y="1657"/>
                    <a:pt x="910" y="1657"/>
                  </a:cubicBezTo>
                </a:path>
              </a:pathLst>
            </a:custGeom>
            <a:solidFill>
              <a:srgbClr val="B0B1B2"/>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41" name="Freeform 64"/>
            <p:cNvSpPr>
              <a:spLocks noChangeArrowheads="1"/>
            </p:cNvSpPr>
            <p:nvPr/>
          </p:nvSpPr>
          <p:spPr bwMode="auto">
            <a:xfrm>
              <a:off x="10420" y="12090"/>
              <a:ext cx="3411335" cy="6679833"/>
            </a:xfrm>
            <a:custGeom>
              <a:avLst/>
              <a:gdLst>
                <a:gd name="T0" fmla="*/ 2147483647 w 906"/>
                <a:gd name="T1" fmla="*/ 2147483647 h 1779"/>
                <a:gd name="T2" fmla="*/ 2147483647 w 906"/>
                <a:gd name="T3" fmla="*/ 2147483647 h 1779"/>
                <a:gd name="T4" fmla="*/ 1841546132 w 906"/>
                <a:gd name="T5" fmla="*/ 2147483647 h 1779"/>
                <a:gd name="T6" fmla="*/ 0 w 906"/>
                <a:gd name="T7" fmla="*/ 2147483647 h 1779"/>
                <a:gd name="T8" fmla="*/ 0 w 906"/>
                <a:gd name="T9" fmla="*/ 1749265056 h 1779"/>
                <a:gd name="T10" fmla="*/ 1841546132 w 906"/>
                <a:gd name="T11" fmla="*/ 0 h 1779"/>
                <a:gd name="T12" fmla="*/ 2147483647 w 906"/>
                <a:gd name="T13" fmla="*/ 0 h 1779"/>
                <a:gd name="T14" fmla="*/ 2147483647 w 906"/>
                <a:gd name="T15" fmla="*/ 1749265056 h 1779"/>
                <a:gd name="T16" fmla="*/ 2147483647 w 906"/>
                <a:gd name="T17" fmla="*/ 2147483647 h 17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6"/>
                <a:gd name="T28" fmla="*/ 0 h 1779"/>
                <a:gd name="T29" fmla="*/ 906 w 906"/>
                <a:gd name="T30" fmla="*/ 1779 h 17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6" h="1779">
                  <a:moveTo>
                    <a:pt x="906" y="1655"/>
                  </a:moveTo>
                  <a:cubicBezTo>
                    <a:pt x="906" y="1724"/>
                    <a:pt x="848" y="1779"/>
                    <a:pt x="776" y="1779"/>
                  </a:cubicBezTo>
                  <a:cubicBezTo>
                    <a:pt x="130" y="1779"/>
                    <a:pt x="130" y="1779"/>
                    <a:pt x="130" y="1779"/>
                  </a:cubicBezTo>
                  <a:cubicBezTo>
                    <a:pt x="58" y="1779"/>
                    <a:pt x="0" y="1724"/>
                    <a:pt x="0" y="1655"/>
                  </a:cubicBezTo>
                  <a:cubicBezTo>
                    <a:pt x="0" y="124"/>
                    <a:pt x="0" y="124"/>
                    <a:pt x="0" y="124"/>
                  </a:cubicBezTo>
                  <a:cubicBezTo>
                    <a:pt x="0" y="56"/>
                    <a:pt x="58" y="0"/>
                    <a:pt x="130" y="0"/>
                  </a:cubicBezTo>
                  <a:cubicBezTo>
                    <a:pt x="776" y="0"/>
                    <a:pt x="776" y="0"/>
                    <a:pt x="776" y="0"/>
                  </a:cubicBezTo>
                  <a:cubicBezTo>
                    <a:pt x="848" y="0"/>
                    <a:pt x="906" y="56"/>
                    <a:pt x="906" y="124"/>
                  </a:cubicBezTo>
                  <a:cubicBezTo>
                    <a:pt x="906" y="1655"/>
                    <a:pt x="906" y="1655"/>
                    <a:pt x="906" y="1655"/>
                  </a:cubicBezTo>
                </a:path>
              </a:pathLst>
            </a:custGeom>
            <a:solidFill>
              <a:srgbClr val="B9B9BA"/>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42" name="Freeform 65"/>
            <p:cNvSpPr>
              <a:spLocks noChangeArrowheads="1"/>
            </p:cNvSpPr>
            <p:nvPr/>
          </p:nvSpPr>
          <p:spPr bwMode="auto">
            <a:xfrm>
              <a:off x="16671" y="18135"/>
              <a:ext cx="3400916" cy="6671774"/>
            </a:xfrm>
            <a:custGeom>
              <a:avLst/>
              <a:gdLst>
                <a:gd name="T0" fmla="*/ 2147483647 w 904"/>
                <a:gd name="T1" fmla="*/ 2147483647 h 1776"/>
                <a:gd name="T2" fmla="*/ 2147483647 w 904"/>
                <a:gd name="T3" fmla="*/ 2147483647 h 1776"/>
                <a:gd name="T4" fmla="*/ 1841106212 w 904"/>
                <a:gd name="T5" fmla="*/ 2147483647 h 1776"/>
                <a:gd name="T6" fmla="*/ 0 w 904"/>
                <a:gd name="T7" fmla="*/ 2147483647 h 1776"/>
                <a:gd name="T8" fmla="*/ 0 w 904"/>
                <a:gd name="T9" fmla="*/ 1735235626 h 1776"/>
                <a:gd name="T10" fmla="*/ 1841106212 w 904"/>
                <a:gd name="T11" fmla="*/ 0 h 1776"/>
                <a:gd name="T12" fmla="*/ 2147483647 w 904"/>
                <a:gd name="T13" fmla="*/ 0 h 1776"/>
                <a:gd name="T14" fmla="*/ 2147483647 w 904"/>
                <a:gd name="T15" fmla="*/ 1735235626 h 1776"/>
                <a:gd name="T16" fmla="*/ 2147483647 w 904"/>
                <a:gd name="T17" fmla="*/ 2147483647 h 17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4"/>
                <a:gd name="T28" fmla="*/ 0 h 1776"/>
                <a:gd name="T29" fmla="*/ 904 w 904"/>
                <a:gd name="T30" fmla="*/ 1776 h 17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4" h="1776">
                  <a:moveTo>
                    <a:pt x="904" y="1652"/>
                  </a:moveTo>
                  <a:cubicBezTo>
                    <a:pt x="904" y="1720"/>
                    <a:pt x="846" y="1776"/>
                    <a:pt x="774" y="1776"/>
                  </a:cubicBezTo>
                  <a:cubicBezTo>
                    <a:pt x="130" y="1776"/>
                    <a:pt x="130" y="1776"/>
                    <a:pt x="130" y="1776"/>
                  </a:cubicBezTo>
                  <a:cubicBezTo>
                    <a:pt x="58" y="1776"/>
                    <a:pt x="0" y="1720"/>
                    <a:pt x="0" y="1652"/>
                  </a:cubicBezTo>
                  <a:cubicBezTo>
                    <a:pt x="0" y="123"/>
                    <a:pt x="0" y="123"/>
                    <a:pt x="0" y="123"/>
                  </a:cubicBezTo>
                  <a:cubicBezTo>
                    <a:pt x="0" y="55"/>
                    <a:pt x="58" y="0"/>
                    <a:pt x="130" y="0"/>
                  </a:cubicBezTo>
                  <a:cubicBezTo>
                    <a:pt x="774" y="0"/>
                    <a:pt x="774" y="0"/>
                    <a:pt x="774" y="0"/>
                  </a:cubicBezTo>
                  <a:cubicBezTo>
                    <a:pt x="846" y="0"/>
                    <a:pt x="904" y="55"/>
                    <a:pt x="904" y="123"/>
                  </a:cubicBezTo>
                  <a:cubicBezTo>
                    <a:pt x="904" y="1652"/>
                    <a:pt x="904" y="1652"/>
                    <a:pt x="904" y="1652"/>
                  </a:cubicBezTo>
                </a:path>
              </a:pathLst>
            </a:custGeom>
            <a:solidFill>
              <a:srgbClr val="C1C1C2"/>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43" name="Freeform 66"/>
            <p:cNvSpPr>
              <a:spLocks noChangeArrowheads="1"/>
            </p:cNvSpPr>
            <p:nvPr/>
          </p:nvSpPr>
          <p:spPr bwMode="auto">
            <a:xfrm>
              <a:off x="18756" y="22165"/>
              <a:ext cx="3394664" cy="6659684"/>
            </a:xfrm>
            <a:custGeom>
              <a:avLst/>
              <a:gdLst>
                <a:gd name="T0" fmla="*/ 2147483647 w 902"/>
                <a:gd name="T1" fmla="*/ 2147483647 h 1773"/>
                <a:gd name="T2" fmla="*/ 2147483647 w 902"/>
                <a:gd name="T3" fmla="*/ 2147483647 h 1773"/>
                <a:gd name="T4" fmla="*/ 1840657294 w 902"/>
                <a:gd name="T5" fmla="*/ 2147483647 h 1773"/>
                <a:gd name="T6" fmla="*/ 0 w 902"/>
                <a:gd name="T7" fmla="*/ 2147483647 h 1773"/>
                <a:gd name="T8" fmla="*/ 0 w 902"/>
                <a:gd name="T9" fmla="*/ 1749425507 h 1773"/>
                <a:gd name="T10" fmla="*/ 1840657294 w 902"/>
                <a:gd name="T11" fmla="*/ 0 h 1773"/>
                <a:gd name="T12" fmla="*/ 2147483647 w 902"/>
                <a:gd name="T13" fmla="*/ 0 h 1773"/>
                <a:gd name="T14" fmla="*/ 2147483647 w 902"/>
                <a:gd name="T15" fmla="*/ 1749425507 h 1773"/>
                <a:gd name="T16" fmla="*/ 2147483647 w 902"/>
                <a:gd name="T17" fmla="*/ 2147483647 h 17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2"/>
                <a:gd name="T28" fmla="*/ 0 h 1773"/>
                <a:gd name="T29" fmla="*/ 902 w 902"/>
                <a:gd name="T30" fmla="*/ 1773 h 17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2" h="1773">
                  <a:moveTo>
                    <a:pt x="902" y="1650"/>
                  </a:moveTo>
                  <a:cubicBezTo>
                    <a:pt x="902" y="1718"/>
                    <a:pt x="844" y="1773"/>
                    <a:pt x="772" y="1773"/>
                  </a:cubicBezTo>
                  <a:cubicBezTo>
                    <a:pt x="130" y="1773"/>
                    <a:pt x="130" y="1773"/>
                    <a:pt x="130" y="1773"/>
                  </a:cubicBezTo>
                  <a:cubicBezTo>
                    <a:pt x="58" y="1773"/>
                    <a:pt x="0" y="1718"/>
                    <a:pt x="0" y="1650"/>
                  </a:cubicBezTo>
                  <a:cubicBezTo>
                    <a:pt x="0" y="124"/>
                    <a:pt x="0" y="124"/>
                    <a:pt x="0" y="124"/>
                  </a:cubicBezTo>
                  <a:cubicBezTo>
                    <a:pt x="0" y="55"/>
                    <a:pt x="58" y="0"/>
                    <a:pt x="130" y="0"/>
                  </a:cubicBezTo>
                  <a:cubicBezTo>
                    <a:pt x="772" y="0"/>
                    <a:pt x="772" y="0"/>
                    <a:pt x="772" y="0"/>
                  </a:cubicBezTo>
                  <a:cubicBezTo>
                    <a:pt x="844" y="0"/>
                    <a:pt x="902" y="55"/>
                    <a:pt x="902" y="124"/>
                  </a:cubicBezTo>
                  <a:cubicBezTo>
                    <a:pt x="902" y="1650"/>
                    <a:pt x="902" y="1650"/>
                    <a:pt x="902" y="1650"/>
                  </a:cubicBezTo>
                </a:path>
              </a:pathLst>
            </a:custGeom>
            <a:solidFill>
              <a:srgbClr val="C9C9CA"/>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44" name="Freeform 67"/>
            <p:cNvSpPr>
              <a:spLocks noChangeArrowheads="1"/>
            </p:cNvSpPr>
            <p:nvPr/>
          </p:nvSpPr>
          <p:spPr bwMode="auto">
            <a:xfrm>
              <a:off x="27091" y="26195"/>
              <a:ext cx="3377992" cy="6651623"/>
            </a:xfrm>
            <a:custGeom>
              <a:avLst/>
              <a:gdLst>
                <a:gd name="T0" fmla="*/ 2147483647 w 898"/>
                <a:gd name="T1" fmla="*/ 2147483647 h 1771"/>
                <a:gd name="T2" fmla="*/ 2147483647 w 898"/>
                <a:gd name="T3" fmla="*/ 2147483647 h 1771"/>
                <a:gd name="T4" fmla="*/ 1825608623 w 898"/>
                <a:gd name="T5" fmla="*/ 2147483647 h 1771"/>
                <a:gd name="T6" fmla="*/ 0 w 898"/>
                <a:gd name="T7" fmla="*/ 2147483647 h 1771"/>
                <a:gd name="T8" fmla="*/ 0 w 898"/>
                <a:gd name="T9" fmla="*/ 1748366710 h 1771"/>
                <a:gd name="T10" fmla="*/ 1825608623 w 898"/>
                <a:gd name="T11" fmla="*/ 0 h 1771"/>
                <a:gd name="T12" fmla="*/ 2147483647 w 898"/>
                <a:gd name="T13" fmla="*/ 0 h 1771"/>
                <a:gd name="T14" fmla="*/ 2147483647 w 898"/>
                <a:gd name="T15" fmla="*/ 1748366710 h 1771"/>
                <a:gd name="T16" fmla="*/ 2147483647 w 898"/>
                <a:gd name="T17" fmla="*/ 2147483647 h 17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8"/>
                <a:gd name="T28" fmla="*/ 0 h 1771"/>
                <a:gd name="T29" fmla="*/ 898 w 898"/>
                <a:gd name="T30" fmla="*/ 1771 h 17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8" h="1771">
                  <a:moveTo>
                    <a:pt x="898" y="1648"/>
                  </a:moveTo>
                  <a:cubicBezTo>
                    <a:pt x="898" y="1716"/>
                    <a:pt x="841" y="1771"/>
                    <a:pt x="769" y="1771"/>
                  </a:cubicBezTo>
                  <a:cubicBezTo>
                    <a:pt x="129" y="1771"/>
                    <a:pt x="129" y="1771"/>
                    <a:pt x="129" y="1771"/>
                  </a:cubicBezTo>
                  <a:cubicBezTo>
                    <a:pt x="57" y="1771"/>
                    <a:pt x="0" y="1716"/>
                    <a:pt x="0" y="1648"/>
                  </a:cubicBezTo>
                  <a:cubicBezTo>
                    <a:pt x="0" y="124"/>
                    <a:pt x="0" y="124"/>
                    <a:pt x="0" y="124"/>
                  </a:cubicBezTo>
                  <a:cubicBezTo>
                    <a:pt x="0" y="56"/>
                    <a:pt x="57" y="0"/>
                    <a:pt x="129" y="0"/>
                  </a:cubicBezTo>
                  <a:cubicBezTo>
                    <a:pt x="769" y="0"/>
                    <a:pt x="769" y="0"/>
                    <a:pt x="769" y="0"/>
                  </a:cubicBezTo>
                  <a:cubicBezTo>
                    <a:pt x="841" y="0"/>
                    <a:pt x="898" y="56"/>
                    <a:pt x="898" y="124"/>
                  </a:cubicBezTo>
                  <a:cubicBezTo>
                    <a:pt x="898" y="1648"/>
                    <a:pt x="898" y="1648"/>
                    <a:pt x="898" y="1648"/>
                  </a:cubicBezTo>
                </a:path>
              </a:pathLst>
            </a:custGeom>
            <a:solidFill>
              <a:srgbClr val="D1D1D2"/>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45" name="Freeform 68"/>
            <p:cNvSpPr>
              <a:spLocks noChangeArrowheads="1"/>
            </p:cNvSpPr>
            <p:nvPr/>
          </p:nvSpPr>
          <p:spPr bwMode="auto">
            <a:xfrm>
              <a:off x="29175" y="34255"/>
              <a:ext cx="3373826" cy="6639533"/>
            </a:xfrm>
            <a:custGeom>
              <a:avLst/>
              <a:gdLst>
                <a:gd name="T0" fmla="*/ 2147483647 w 896"/>
                <a:gd name="T1" fmla="*/ 2147483647 h 1768"/>
                <a:gd name="T2" fmla="*/ 2147483647 w 896"/>
                <a:gd name="T3" fmla="*/ 2147483647 h 1768"/>
                <a:gd name="T4" fmla="*/ 1826880372 w 896"/>
                <a:gd name="T5" fmla="*/ 2147483647 h 1768"/>
                <a:gd name="T6" fmla="*/ 0 w 896"/>
                <a:gd name="T7" fmla="*/ 2147483647 h 1768"/>
                <a:gd name="T8" fmla="*/ 0 w 896"/>
                <a:gd name="T9" fmla="*/ 1735175812 h 1768"/>
                <a:gd name="T10" fmla="*/ 1826880372 w 896"/>
                <a:gd name="T11" fmla="*/ 0 h 1768"/>
                <a:gd name="T12" fmla="*/ 2147483647 w 896"/>
                <a:gd name="T13" fmla="*/ 0 h 1768"/>
                <a:gd name="T14" fmla="*/ 2147483647 w 896"/>
                <a:gd name="T15" fmla="*/ 1735175812 h 1768"/>
                <a:gd name="T16" fmla="*/ 2147483647 w 896"/>
                <a:gd name="T17" fmla="*/ 2147483647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6"/>
                <a:gd name="T28" fmla="*/ 0 h 1768"/>
                <a:gd name="T29" fmla="*/ 896 w 896"/>
                <a:gd name="T30" fmla="*/ 1768 h 1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6" h="1768">
                  <a:moveTo>
                    <a:pt x="896" y="1645"/>
                  </a:moveTo>
                  <a:cubicBezTo>
                    <a:pt x="896" y="1713"/>
                    <a:pt x="838" y="1768"/>
                    <a:pt x="767" y="1768"/>
                  </a:cubicBezTo>
                  <a:cubicBezTo>
                    <a:pt x="129" y="1768"/>
                    <a:pt x="129" y="1768"/>
                    <a:pt x="129" y="1768"/>
                  </a:cubicBezTo>
                  <a:cubicBezTo>
                    <a:pt x="58" y="1768"/>
                    <a:pt x="0" y="1713"/>
                    <a:pt x="0" y="1645"/>
                  </a:cubicBezTo>
                  <a:cubicBezTo>
                    <a:pt x="0" y="123"/>
                    <a:pt x="0" y="123"/>
                    <a:pt x="0" y="123"/>
                  </a:cubicBezTo>
                  <a:cubicBezTo>
                    <a:pt x="0" y="55"/>
                    <a:pt x="58" y="0"/>
                    <a:pt x="129" y="0"/>
                  </a:cubicBezTo>
                  <a:cubicBezTo>
                    <a:pt x="767" y="0"/>
                    <a:pt x="767" y="0"/>
                    <a:pt x="767" y="0"/>
                  </a:cubicBezTo>
                  <a:cubicBezTo>
                    <a:pt x="838" y="0"/>
                    <a:pt x="896" y="55"/>
                    <a:pt x="896" y="123"/>
                  </a:cubicBezTo>
                  <a:cubicBezTo>
                    <a:pt x="896" y="1645"/>
                    <a:pt x="896" y="1645"/>
                    <a:pt x="896" y="1645"/>
                  </a:cubicBezTo>
                </a:path>
              </a:pathLst>
            </a:custGeom>
            <a:solidFill>
              <a:srgbClr val="DADADA"/>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46" name="Freeform 69"/>
            <p:cNvSpPr>
              <a:spLocks noChangeArrowheads="1"/>
            </p:cNvSpPr>
            <p:nvPr/>
          </p:nvSpPr>
          <p:spPr bwMode="auto">
            <a:xfrm>
              <a:off x="33342" y="38285"/>
              <a:ext cx="3365490" cy="6627443"/>
            </a:xfrm>
            <a:custGeom>
              <a:avLst/>
              <a:gdLst>
                <a:gd name="T0" fmla="*/ 2147483647 w 894"/>
                <a:gd name="T1" fmla="*/ 2147483647 h 1765"/>
                <a:gd name="T2" fmla="*/ 2147483647 w 894"/>
                <a:gd name="T3" fmla="*/ 2147483647 h 1765"/>
                <a:gd name="T4" fmla="*/ 1828159176 w 894"/>
                <a:gd name="T5" fmla="*/ 2147483647 h 1765"/>
                <a:gd name="T6" fmla="*/ 0 w 894"/>
                <a:gd name="T7" fmla="*/ 2147483647 h 1765"/>
                <a:gd name="T8" fmla="*/ 0 w 894"/>
                <a:gd name="T9" fmla="*/ 1734429192 h 1765"/>
                <a:gd name="T10" fmla="*/ 1828159176 w 894"/>
                <a:gd name="T11" fmla="*/ 0 h 1765"/>
                <a:gd name="T12" fmla="*/ 2147483647 w 894"/>
                <a:gd name="T13" fmla="*/ 0 h 1765"/>
                <a:gd name="T14" fmla="*/ 2147483647 w 894"/>
                <a:gd name="T15" fmla="*/ 1734429192 h 1765"/>
                <a:gd name="T16" fmla="*/ 2147483647 w 894"/>
                <a:gd name="T17" fmla="*/ 2147483647 h 17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4"/>
                <a:gd name="T28" fmla="*/ 0 h 1765"/>
                <a:gd name="T29" fmla="*/ 894 w 894"/>
                <a:gd name="T30" fmla="*/ 1765 h 17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4" h="1765">
                  <a:moveTo>
                    <a:pt x="894" y="1643"/>
                  </a:moveTo>
                  <a:cubicBezTo>
                    <a:pt x="894" y="1710"/>
                    <a:pt x="836" y="1765"/>
                    <a:pt x="765" y="1765"/>
                  </a:cubicBezTo>
                  <a:cubicBezTo>
                    <a:pt x="129" y="1765"/>
                    <a:pt x="129" y="1765"/>
                    <a:pt x="129" y="1765"/>
                  </a:cubicBezTo>
                  <a:cubicBezTo>
                    <a:pt x="58" y="1765"/>
                    <a:pt x="0" y="1710"/>
                    <a:pt x="0" y="1643"/>
                  </a:cubicBezTo>
                  <a:cubicBezTo>
                    <a:pt x="0" y="123"/>
                    <a:pt x="0" y="123"/>
                    <a:pt x="0" y="123"/>
                  </a:cubicBezTo>
                  <a:cubicBezTo>
                    <a:pt x="0" y="55"/>
                    <a:pt x="58" y="0"/>
                    <a:pt x="129" y="0"/>
                  </a:cubicBezTo>
                  <a:cubicBezTo>
                    <a:pt x="765" y="0"/>
                    <a:pt x="765" y="0"/>
                    <a:pt x="765" y="0"/>
                  </a:cubicBezTo>
                  <a:cubicBezTo>
                    <a:pt x="836" y="0"/>
                    <a:pt x="894" y="55"/>
                    <a:pt x="894" y="123"/>
                  </a:cubicBezTo>
                  <a:cubicBezTo>
                    <a:pt x="894" y="1643"/>
                    <a:pt x="894" y="1643"/>
                    <a:pt x="894" y="1643"/>
                  </a:cubicBezTo>
                </a:path>
              </a:pathLst>
            </a:custGeom>
            <a:solidFill>
              <a:srgbClr val="E2E2E3"/>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47" name="Freeform 70"/>
            <p:cNvSpPr>
              <a:spLocks noChangeArrowheads="1"/>
            </p:cNvSpPr>
            <p:nvPr/>
          </p:nvSpPr>
          <p:spPr bwMode="auto">
            <a:xfrm>
              <a:off x="41678" y="40301"/>
              <a:ext cx="3348819" cy="6623412"/>
            </a:xfrm>
            <a:custGeom>
              <a:avLst/>
              <a:gdLst>
                <a:gd name="T0" fmla="*/ 2147483647 w 890"/>
                <a:gd name="T1" fmla="*/ 2147483647 h 1763"/>
                <a:gd name="T2" fmla="*/ 2147483647 w 890"/>
                <a:gd name="T3" fmla="*/ 2147483647 h 1763"/>
                <a:gd name="T4" fmla="*/ 1798936806 w 890"/>
                <a:gd name="T5" fmla="*/ 2147483647 h 1763"/>
                <a:gd name="T6" fmla="*/ 0 w 890"/>
                <a:gd name="T7" fmla="*/ 2147483647 h 1763"/>
                <a:gd name="T8" fmla="*/ 0 w 890"/>
                <a:gd name="T9" fmla="*/ 1735037386 h 1763"/>
                <a:gd name="T10" fmla="*/ 1798936806 w 890"/>
                <a:gd name="T11" fmla="*/ 0 h 1763"/>
                <a:gd name="T12" fmla="*/ 2147483647 w 890"/>
                <a:gd name="T13" fmla="*/ 0 h 1763"/>
                <a:gd name="T14" fmla="*/ 2147483647 w 890"/>
                <a:gd name="T15" fmla="*/ 1735037386 h 1763"/>
                <a:gd name="T16" fmla="*/ 2147483647 w 890"/>
                <a:gd name="T17" fmla="*/ 2147483647 h 17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0"/>
                <a:gd name="T28" fmla="*/ 0 h 1763"/>
                <a:gd name="T29" fmla="*/ 890 w 890"/>
                <a:gd name="T30" fmla="*/ 1763 h 17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0" h="1763">
                  <a:moveTo>
                    <a:pt x="890" y="1640"/>
                  </a:moveTo>
                  <a:cubicBezTo>
                    <a:pt x="890" y="1708"/>
                    <a:pt x="833" y="1763"/>
                    <a:pt x="762" y="1763"/>
                  </a:cubicBezTo>
                  <a:cubicBezTo>
                    <a:pt x="127" y="1763"/>
                    <a:pt x="127" y="1763"/>
                    <a:pt x="127" y="1763"/>
                  </a:cubicBezTo>
                  <a:cubicBezTo>
                    <a:pt x="57" y="1763"/>
                    <a:pt x="0" y="1708"/>
                    <a:pt x="0" y="1640"/>
                  </a:cubicBezTo>
                  <a:cubicBezTo>
                    <a:pt x="0" y="123"/>
                    <a:pt x="0" y="123"/>
                    <a:pt x="0" y="123"/>
                  </a:cubicBezTo>
                  <a:cubicBezTo>
                    <a:pt x="0" y="55"/>
                    <a:pt x="57" y="0"/>
                    <a:pt x="127" y="0"/>
                  </a:cubicBezTo>
                  <a:cubicBezTo>
                    <a:pt x="762" y="0"/>
                    <a:pt x="762" y="0"/>
                    <a:pt x="762" y="0"/>
                  </a:cubicBezTo>
                  <a:cubicBezTo>
                    <a:pt x="833" y="0"/>
                    <a:pt x="890" y="55"/>
                    <a:pt x="890" y="123"/>
                  </a:cubicBezTo>
                  <a:cubicBezTo>
                    <a:pt x="890" y="1640"/>
                    <a:pt x="890" y="1640"/>
                    <a:pt x="890" y="1640"/>
                  </a:cubicBezTo>
                </a:path>
              </a:pathLst>
            </a:custGeom>
            <a:solidFill>
              <a:srgbClr val="EBEBEB"/>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48" name="Freeform 71"/>
            <p:cNvSpPr>
              <a:spLocks noChangeArrowheads="1"/>
            </p:cNvSpPr>
            <p:nvPr/>
          </p:nvSpPr>
          <p:spPr bwMode="auto">
            <a:xfrm>
              <a:off x="45846" y="48361"/>
              <a:ext cx="3342567" cy="6611321"/>
            </a:xfrm>
            <a:custGeom>
              <a:avLst/>
              <a:gdLst>
                <a:gd name="T0" fmla="*/ 2147483647 w 888"/>
                <a:gd name="T1" fmla="*/ 2147483647 h 1760"/>
                <a:gd name="T2" fmla="*/ 2147483647 w 888"/>
                <a:gd name="T3" fmla="*/ 2147483647 h 1760"/>
                <a:gd name="T4" fmla="*/ 1798497987 w 888"/>
                <a:gd name="T5" fmla="*/ 2147483647 h 1760"/>
                <a:gd name="T6" fmla="*/ 0 w 888"/>
                <a:gd name="T7" fmla="*/ 2147483647 h 1760"/>
                <a:gd name="T8" fmla="*/ 0 w 888"/>
                <a:gd name="T9" fmla="*/ 1721008378 h 1760"/>
                <a:gd name="T10" fmla="*/ 1798497987 w 888"/>
                <a:gd name="T11" fmla="*/ 0 h 1760"/>
                <a:gd name="T12" fmla="*/ 2147483647 w 888"/>
                <a:gd name="T13" fmla="*/ 0 h 1760"/>
                <a:gd name="T14" fmla="*/ 2147483647 w 888"/>
                <a:gd name="T15" fmla="*/ 1721008378 h 1760"/>
                <a:gd name="T16" fmla="*/ 2147483647 w 888"/>
                <a:gd name="T17" fmla="*/ 2147483647 h 17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8"/>
                <a:gd name="T28" fmla="*/ 0 h 1760"/>
                <a:gd name="T29" fmla="*/ 888 w 888"/>
                <a:gd name="T30" fmla="*/ 1760 h 17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8" h="1760">
                  <a:moveTo>
                    <a:pt x="888" y="1637"/>
                  </a:moveTo>
                  <a:cubicBezTo>
                    <a:pt x="888" y="1705"/>
                    <a:pt x="831" y="1760"/>
                    <a:pt x="761" y="1760"/>
                  </a:cubicBezTo>
                  <a:cubicBezTo>
                    <a:pt x="127" y="1760"/>
                    <a:pt x="127" y="1760"/>
                    <a:pt x="127" y="1760"/>
                  </a:cubicBezTo>
                  <a:cubicBezTo>
                    <a:pt x="57" y="1760"/>
                    <a:pt x="0" y="1705"/>
                    <a:pt x="0" y="1637"/>
                  </a:cubicBezTo>
                  <a:cubicBezTo>
                    <a:pt x="0" y="122"/>
                    <a:pt x="0" y="122"/>
                    <a:pt x="0" y="122"/>
                  </a:cubicBezTo>
                  <a:cubicBezTo>
                    <a:pt x="0" y="55"/>
                    <a:pt x="57" y="0"/>
                    <a:pt x="127" y="0"/>
                  </a:cubicBezTo>
                  <a:cubicBezTo>
                    <a:pt x="761" y="0"/>
                    <a:pt x="761" y="0"/>
                    <a:pt x="761" y="0"/>
                  </a:cubicBezTo>
                  <a:cubicBezTo>
                    <a:pt x="831" y="0"/>
                    <a:pt x="888" y="55"/>
                    <a:pt x="888" y="122"/>
                  </a:cubicBezTo>
                  <a:cubicBezTo>
                    <a:pt x="888" y="1637"/>
                    <a:pt x="888" y="1637"/>
                    <a:pt x="888" y="1637"/>
                  </a:cubicBezTo>
                </a:path>
              </a:pathLst>
            </a:custGeom>
            <a:solidFill>
              <a:srgbClr val="0C0C0C"/>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49" name="Freeform 74"/>
            <p:cNvSpPr>
              <a:spLocks noChangeArrowheads="1"/>
            </p:cNvSpPr>
            <p:nvPr/>
          </p:nvSpPr>
          <p:spPr bwMode="auto">
            <a:xfrm>
              <a:off x="1392042" y="505773"/>
              <a:ext cx="662678" cy="132992"/>
            </a:xfrm>
            <a:custGeom>
              <a:avLst/>
              <a:gdLst>
                <a:gd name="T0" fmla="*/ 2147483647 w 176"/>
                <a:gd name="T1" fmla="*/ 240934292 h 35"/>
                <a:gd name="T2" fmla="*/ 2147483647 w 176"/>
                <a:gd name="T3" fmla="*/ 496042519 h 35"/>
                <a:gd name="T4" fmla="*/ 254650986 w 176"/>
                <a:gd name="T5" fmla="*/ 496042519 h 35"/>
                <a:gd name="T6" fmla="*/ 0 w 176"/>
                <a:gd name="T7" fmla="*/ 240934292 h 35"/>
                <a:gd name="T8" fmla="*/ 254650986 w 176"/>
                <a:gd name="T9" fmla="*/ 0 h 35"/>
                <a:gd name="T10" fmla="*/ 2147483647 w 176"/>
                <a:gd name="T11" fmla="*/ 0 h 35"/>
                <a:gd name="T12" fmla="*/ 2147483647 w 176"/>
                <a:gd name="T13" fmla="*/ 240934292 h 35"/>
                <a:gd name="T14" fmla="*/ 0 60000 65536"/>
                <a:gd name="T15" fmla="*/ 0 60000 65536"/>
                <a:gd name="T16" fmla="*/ 0 60000 65536"/>
                <a:gd name="T17" fmla="*/ 0 60000 65536"/>
                <a:gd name="T18" fmla="*/ 0 60000 65536"/>
                <a:gd name="T19" fmla="*/ 0 60000 65536"/>
                <a:gd name="T20" fmla="*/ 0 60000 65536"/>
                <a:gd name="T21" fmla="*/ 0 w 176"/>
                <a:gd name="T22" fmla="*/ 0 h 35"/>
                <a:gd name="T23" fmla="*/ 176 w 17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6" h="35">
                  <a:moveTo>
                    <a:pt x="176" y="17"/>
                  </a:moveTo>
                  <a:cubicBezTo>
                    <a:pt x="176" y="27"/>
                    <a:pt x="168" y="35"/>
                    <a:pt x="158" y="35"/>
                  </a:cubicBezTo>
                  <a:cubicBezTo>
                    <a:pt x="18" y="35"/>
                    <a:pt x="18" y="35"/>
                    <a:pt x="18" y="35"/>
                  </a:cubicBezTo>
                  <a:cubicBezTo>
                    <a:pt x="8" y="35"/>
                    <a:pt x="0" y="27"/>
                    <a:pt x="0" y="17"/>
                  </a:cubicBezTo>
                  <a:cubicBezTo>
                    <a:pt x="0" y="8"/>
                    <a:pt x="8" y="0"/>
                    <a:pt x="18" y="0"/>
                  </a:cubicBezTo>
                  <a:cubicBezTo>
                    <a:pt x="158" y="0"/>
                    <a:pt x="158" y="0"/>
                    <a:pt x="158" y="0"/>
                  </a:cubicBezTo>
                  <a:cubicBezTo>
                    <a:pt x="168" y="0"/>
                    <a:pt x="176" y="8"/>
                    <a:pt x="176" y="17"/>
                  </a:cubicBezTo>
                  <a:close/>
                </a:path>
              </a:pathLst>
            </a:cu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50" name="Freeform 75"/>
            <p:cNvSpPr>
              <a:spLocks noChangeArrowheads="1"/>
            </p:cNvSpPr>
            <p:nvPr/>
          </p:nvSpPr>
          <p:spPr bwMode="auto">
            <a:xfrm>
              <a:off x="1396209" y="511818"/>
              <a:ext cx="652260" cy="118886"/>
            </a:xfrm>
            <a:custGeom>
              <a:avLst/>
              <a:gdLst>
                <a:gd name="T0" fmla="*/ 240631874 w 173"/>
                <a:gd name="T1" fmla="*/ 0 h 32"/>
                <a:gd name="T2" fmla="*/ 2147483647 w 173"/>
                <a:gd name="T3" fmla="*/ 0 h 32"/>
                <a:gd name="T4" fmla="*/ 2147483647 w 173"/>
                <a:gd name="T5" fmla="*/ 221501829 h 32"/>
                <a:gd name="T6" fmla="*/ 2147483647 w 173"/>
                <a:gd name="T7" fmla="*/ 442999937 h 32"/>
                <a:gd name="T8" fmla="*/ 240631874 w 173"/>
                <a:gd name="T9" fmla="*/ 442999937 h 32"/>
                <a:gd name="T10" fmla="*/ 0 w 173"/>
                <a:gd name="T11" fmla="*/ 221501829 h 32"/>
                <a:gd name="T12" fmla="*/ 240631874 w 173"/>
                <a:gd name="T13" fmla="*/ 0 h 32"/>
                <a:gd name="T14" fmla="*/ 0 60000 65536"/>
                <a:gd name="T15" fmla="*/ 0 60000 65536"/>
                <a:gd name="T16" fmla="*/ 0 60000 65536"/>
                <a:gd name="T17" fmla="*/ 0 60000 65536"/>
                <a:gd name="T18" fmla="*/ 0 60000 65536"/>
                <a:gd name="T19" fmla="*/ 0 60000 65536"/>
                <a:gd name="T20" fmla="*/ 0 60000 65536"/>
                <a:gd name="T21" fmla="*/ 0 w 173"/>
                <a:gd name="T22" fmla="*/ 0 h 32"/>
                <a:gd name="T23" fmla="*/ 173 w 173"/>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3" h="32">
                  <a:moveTo>
                    <a:pt x="17" y="0"/>
                  </a:moveTo>
                  <a:cubicBezTo>
                    <a:pt x="156" y="0"/>
                    <a:pt x="156" y="0"/>
                    <a:pt x="156" y="0"/>
                  </a:cubicBezTo>
                  <a:cubicBezTo>
                    <a:pt x="166" y="0"/>
                    <a:pt x="173" y="8"/>
                    <a:pt x="173" y="16"/>
                  </a:cubicBezTo>
                  <a:cubicBezTo>
                    <a:pt x="173" y="25"/>
                    <a:pt x="166" y="32"/>
                    <a:pt x="156" y="32"/>
                  </a:cubicBezTo>
                  <a:cubicBezTo>
                    <a:pt x="17" y="32"/>
                    <a:pt x="17" y="32"/>
                    <a:pt x="17" y="32"/>
                  </a:cubicBezTo>
                  <a:cubicBezTo>
                    <a:pt x="8" y="32"/>
                    <a:pt x="0" y="25"/>
                    <a:pt x="0" y="16"/>
                  </a:cubicBezTo>
                  <a:cubicBezTo>
                    <a:pt x="0" y="8"/>
                    <a:pt x="8" y="0"/>
                    <a:pt x="17" y="0"/>
                  </a:cubicBezTo>
                  <a:close/>
                </a:path>
              </a:pathLst>
            </a:custGeom>
            <a:solidFill>
              <a:srgbClr val="E8E7E6"/>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51" name="Freeform 76"/>
            <p:cNvSpPr>
              <a:spLocks noChangeArrowheads="1"/>
            </p:cNvSpPr>
            <p:nvPr/>
          </p:nvSpPr>
          <p:spPr bwMode="auto">
            <a:xfrm>
              <a:off x="1400377" y="519878"/>
              <a:ext cx="641840" cy="106796"/>
            </a:xfrm>
            <a:custGeom>
              <a:avLst/>
              <a:gdLst>
                <a:gd name="T0" fmla="*/ 226186340 w 171"/>
                <a:gd name="T1" fmla="*/ 0 h 29"/>
                <a:gd name="T2" fmla="*/ 2147483647 w 171"/>
                <a:gd name="T3" fmla="*/ 0 h 29"/>
                <a:gd name="T4" fmla="*/ 2147483647 w 171"/>
                <a:gd name="T5" fmla="*/ 193989872 h 29"/>
                <a:gd name="T6" fmla="*/ 2147483647 w 171"/>
                <a:gd name="T7" fmla="*/ 401834569 h 29"/>
                <a:gd name="T8" fmla="*/ 226186340 w 171"/>
                <a:gd name="T9" fmla="*/ 401834569 h 29"/>
                <a:gd name="T10" fmla="*/ 0 w 171"/>
                <a:gd name="T11" fmla="*/ 193989872 h 29"/>
                <a:gd name="T12" fmla="*/ 226186340 w 171"/>
                <a:gd name="T13" fmla="*/ 0 h 29"/>
                <a:gd name="T14" fmla="*/ 0 60000 65536"/>
                <a:gd name="T15" fmla="*/ 0 60000 65536"/>
                <a:gd name="T16" fmla="*/ 0 60000 65536"/>
                <a:gd name="T17" fmla="*/ 0 60000 65536"/>
                <a:gd name="T18" fmla="*/ 0 60000 65536"/>
                <a:gd name="T19" fmla="*/ 0 60000 65536"/>
                <a:gd name="T20" fmla="*/ 0 60000 65536"/>
                <a:gd name="T21" fmla="*/ 0 w 171"/>
                <a:gd name="T22" fmla="*/ 0 h 29"/>
                <a:gd name="T23" fmla="*/ 171 w 171"/>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 h="29">
                  <a:moveTo>
                    <a:pt x="16" y="0"/>
                  </a:moveTo>
                  <a:cubicBezTo>
                    <a:pt x="155" y="0"/>
                    <a:pt x="155" y="0"/>
                    <a:pt x="155" y="0"/>
                  </a:cubicBezTo>
                  <a:cubicBezTo>
                    <a:pt x="164" y="0"/>
                    <a:pt x="171" y="6"/>
                    <a:pt x="171" y="14"/>
                  </a:cubicBezTo>
                  <a:cubicBezTo>
                    <a:pt x="171" y="23"/>
                    <a:pt x="164" y="29"/>
                    <a:pt x="155" y="29"/>
                  </a:cubicBezTo>
                  <a:cubicBezTo>
                    <a:pt x="16" y="29"/>
                    <a:pt x="16" y="29"/>
                    <a:pt x="16" y="29"/>
                  </a:cubicBezTo>
                  <a:cubicBezTo>
                    <a:pt x="7" y="29"/>
                    <a:pt x="0" y="23"/>
                    <a:pt x="0" y="14"/>
                  </a:cubicBezTo>
                  <a:cubicBezTo>
                    <a:pt x="0" y="6"/>
                    <a:pt x="7" y="0"/>
                    <a:pt x="16" y="0"/>
                  </a:cubicBezTo>
                  <a:close/>
                </a:path>
              </a:pathLst>
            </a:custGeom>
            <a:solidFill>
              <a:srgbClr val="D0CDCD"/>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52" name="Freeform 77"/>
            <p:cNvSpPr>
              <a:spLocks noChangeArrowheads="1"/>
            </p:cNvSpPr>
            <p:nvPr/>
          </p:nvSpPr>
          <p:spPr bwMode="auto">
            <a:xfrm>
              <a:off x="1402462" y="521893"/>
              <a:ext cx="633504" cy="102767"/>
            </a:xfrm>
            <a:custGeom>
              <a:avLst/>
              <a:gdLst>
                <a:gd name="T0" fmla="*/ 213230192 w 168"/>
                <a:gd name="T1" fmla="*/ 0 h 27"/>
                <a:gd name="T2" fmla="*/ 2147483647 w 168"/>
                <a:gd name="T3" fmla="*/ 0 h 27"/>
                <a:gd name="T4" fmla="*/ 2147483647 w 168"/>
                <a:gd name="T5" fmla="*/ 184080385 h 27"/>
                <a:gd name="T6" fmla="*/ 2147483647 w 168"/>
                <a:gd name="T7" fmla="*/ 382317037 h 27"/>
                <a:gd name="T8" fmla="*/ 213230192 w 168"/>
                <a:gd name="T9" fmla="*/ 382317037 h 27"/>
                <a:gd name="T10" fmla="*/ 0 w 168"/>
                <a:gd name="T11" fmla="*/ 184080385 h 27"/>
                <a:gd name="T12" fmla="*/ 213230192 w 168"/>
                <a:gd name="T13" fmla="*/ 0 h 27"/>
                <a:gd name="T14" fmla="*/ 0 60000 65536"/>
                <a:gd name="T15" fmla="*/ 0 60000 65536"/>
                <a:gd name="T16" fmla="*/ 0 60000 65536"/>
                <a:gd name="T17" fmla="*/ 0 60000 65536"/>
                <a:gd name="T18" fmla="*/ 0 60000 65536"/>
                <a:gd name="T19" fmla="*/ 0 60000 65536"/>
                <a:gd name="T20" fmla="*/ 0 60000 65536"/>
                <a:gd name="T21" fmla="*/ 0 w 168"/>
                <a:gd name="T22" fmla="*/ 0 h 27"/>
                <a:gd name="T23" fmla="*/ 168 w 168"/>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8" h="27">
                  <a:moveTo>
                    <a:pt x="15" y="0"/>
                  </a:moveTo>
                  <a:cubicBezTo>
                    <a:pt x="154" y="0"/>
                    <a:pt x="154" y="0"/>
                    <a:pt x="154" y="0"/>
                  </a:cubicBezTo>
                  <a:cubicBezTo>
                    <a:pt x="162" y="0"/>
                    <a:pt x="168" y="6"/>
                    <a:pt x="168" y="13"/>
                  </a:cubicBezTo>
                  <a:cubicBezTo>
                    <a:pt x="168" y="21"/>
                    <a:pt x="162" y="27"/>
                    <a:pt x="154" y="27"/>
                  </a:cubicBezTo>
                  <a:cubicBezTo>
                    <a:pt x="15" y="27"/>
                    <a:pt x="15" y="27"/>
                    <a:pt x="15" y="27"/>
                  </a:cubicBezTo>
                  <a:cubicBezTo>
                    <a:pt x="7" y="27"/>
                    <a:pt x="0" y="21"/>
                    <a:pt x="0" y="13"/>
                  </a:cubicBezTo>
                  <a:cubicBezTo>
                    <a:pt x="0" y="6"/>
                    <a:pt x="7" y="0"/>
                    <a:pt x="15" y="0"/>
                  </a:cubicBezTo>
                  <a:close/>
                </a:path>
              </a:pathLst>
            </a:custGeom>
            <a:solidFill>
              <a:srgbClr val="B9B5B5"/>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53" name="Freeform 78"/>
            <p:cNvSpPr>
              <a:spLocks noChangeArrowheads="1"/>
            </p:cNvSpPr>
            <p:nvPr/>
          </p:nvSpPr>
          <p:spPr bwMode="auto">
            <a:xfrm>
              <a:off x="1408713" y="525923"/>
              <a:ext cx="623085" cy="90677"/>
            </a:xfrm>
            <a:custGeom>
              <a:avLst/>
              <a:gdLst>
                <a:gd name="T0" fmla="*/ 183629782 w 166"/>
                <a:gd name="T1" fmla="*/ 0 h 24"/>
                <a:gd name="T2" fmla="*/ 2147483647 w 166"/>
                <a:gd name="T3" fmla="*/ 0 h 24"/>
                <a:gd name="T4" fmla="*/ 2147483647 w 166"/>
                <a:gd name="T5" fmla="*/ 170584961 h 24"/>
                <a:gd name="T6" fmla="*/ 2147483647 w 166"/>
                <a:gd name="T7" fmla="*/ 341169923 h 24"/>
                <a:gd name="T8" fmla="*/ 183629782 w 166"/>
                <a:gd name="T9" fmla="*/ 341169923 h 24"/>
                <a:gd name="T10" fmla="*/ 0 w 166"/>
                <a:gd name="T11" fmla="*/ 170584961 h 24"/>
                <a:gd name="T12" fmla="*/ 183629782 w 166"/>
                <a:gd name="T13" fmla="*/ 0 h 24"/>
                <a:gd name="T14" fmla="*/ 0 60000 65536"/>
                <a:gd name="T15" fmla="*/ 0 60000 65536"/>
                <a:gd name="T16" fmla="*/ 0 60000 65536"/>
                <a:gd name="T17" fmla="*/ 0 60000 65536"/>
                <a:gd name="T18" fmla="*/ 0 60000 65536"/>
                <a:gd name="T19" fmla="*/ 0 60000 65536"/>
                <a:gd name="T20" fmla="*/ 0 60000 65536"/>
                <a:gd name="T21" fmla="*/ 0 w 166"/>
                <a:gd name="T22" fmla="*/ 0 h 24"/>
                <a:gd name="T23" fmla="*/ 166 w 16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 h="24">
                  <a:moveTo>
                    <a:pt x="13" y="0"/>
                  </a:moveTo>
                  <a:cubicBezTo>
                    <a:pt x="153" y="0"/>
                    <a:pt x="153" y="0"/>
                    <a:pt x="153" y="0"/>
                  </a:cubicBezTo>
                  <a:cubicBezTo>
                    <a:pt x="160" y="0"/>
                    <a:pt x="166" y="6"/>
                    <a:pt x="166" y="12"/>
                  </a:cubicBezTo>
                  <a:cubicBezTo>
                    <a:pt x="166" y="19"/>
                    <a:pt x="160" y="24"/>
                    <a:pt x="153" y="24"/>
                  </a:cubicBezTo>
                  <a:cubicBezTo>
                    <a:pt x="13" y="24"/>
                    <a:pt x="13" y="24"/>
                    <a:pt x="13" y="24"/>
                  </a:cubicBezTo>
                  <a:cubicBezTo>
                    <a:pt x="6" y="24"/>
                    <a:pt x="0" y="19"/>
                    <a:pt x="0" y="12"/>
                  </a:cubicBezTo>
                  <a:cubicBezTo>
                    <a:pt x="0" y="6"/>
                    <a:pt x="6" y="0"/>
                    <a:pt x="13" y="0"/>
                  </a:cubicBezTo>
                  <a:close/>
                </a:path>
              </a:pathLst>
            </a:custGeom>
            <a:solidFill>
              <a:srgbClr val="A49F9E"/>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54" name="Freeform 79"/>
            <p:cNvSpPr>
              <a:spLocks noChangeArrowheads="1"/>
            </p:cNvSpPr>
            <p:nvPr/>
          </p:nvSpPr>
          <p:spPr bwMode="auto">
            <a:xfrm>
              <a:off x="1410797" y="533983"/>
              <a:ext cx="612665" cy="78587"/>
            </a:xfrm>
            <a:custGeom>
              <a:avLst/>
              <a:gdLst>
                <a:gd name="T0" fmla="*/ 169592060 w 163"/>
                <a:gd name="T1" fmla="*/ 0 h 21"/>
                <a:gd name="T2" fmla="*/ 2134047208 w 163"/>
                <a:gd name="T3" fmla="*/ 0 h 21"/>
                <a:gd name="T4" fmla="*/ 2147483647 w 163"/>
                <a:gd name="T5" fmla="*/ 142867440 h 21"/>
                <a:gd name="T6" fmla="*/ 2134047208 w 163"/>
                <a:gd name="T7" fmla="*/ 300018601 h 21"/>
                <a:gd name="T8" fmla="*/ 169592060 w 163"/>
                <a:gd name="T9" fmla="*/ 300018601 h 21"/>
                <a:gd name="T10" fmla="*/ 0 w 163"/>
                <a:gd name="T11" fmla="*/ 142867440 h 21"/>
                <a:gd name="T12" fmla="*/ 169592060 w 163"/>
                <a:gd name="T13" fmla="*/ 0 h 21"/>
                <a:gd name="T14" fmla="*/ 0 60000 65536"/>
                <a:gd name="T15" fmla="*/ 0 60000 65536"/>
                <a:gd name="T16" fmla="*/ 0 60000 65536"/>
                <a:gd name="T17" fmla="*/ 0 60000 65536"/>
                <a:gd name="T18" fmla="*/ 0 60000 65536"/>
                <a:gd name="T19" fmla="*/ 0 60000 65536"/>
                <a:gd name="T20" fmla="*/ 0 60000 65536"/>
                <a:gd name="T21" fmla="*/ 0 w 163"/>
                <a:gd name="T22" fmla="*/ 0 h 21"/>
                <a:gd name="T23" fmla="*/ 163 w 163"/>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21">
                  <a:moveTo>
                    <a:pt x="12" y="0"/>
                  </a:moveTo>
                  <a:cubicBezTo>
                    <a:pt x="151" y="0"/>
                    <a:pt x="151" y="0"/>
                    <a:pt x="151" y="0"/>
                  </a:cubicBezTo>
                  <a:cubicBezTo>
                    <a:pt x="158" y="0"/>
                    <a:pt x="163" y="5"/>
                    <a:pt x="163" y="10"/>
                  </a:cubicBezTo>
                  <a:cubicBezTo>
                    <a:pt x="163" y="16"/>
                    <a:pt x="158" y="21"/>
                    <a:pt x="151" y="21"/>
                  </a:cubicBezTo>
                  <a:cubicBezTo>
                    <a:pt x="12" y="21"/>
                    <a:pt x="12" y="21"/>
                    <a:pt x="12" y="21"/>
                  </a:cubicBezTo>
                  <a:cubicBezTo>
                    <a:pt x="6" y="21"/>
                    <a:pt x="0" y="16"/>
                    <a:pt x="0" y="10"/>
                  </a:cubicBezTo>
                  <a:cubicBezTo>
                    <a:pt x="0" y="5"/>
                    <a:pt x="6" y="0"/>
                    <a:pt x="12" y="0"/>
                  </a:cubicBezTo>
                  <a:close/>
                </a:path>
              </a:pathLst>
            </a:custGeom>
            <a:solidFill>
              <a:srgbClr val="8F8A89"/>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55" name="Freeform 80"/>
            <p:cNvSpPr>
              <a:spLocks noChangeArrowheads="1"/>
            </p:cNvSpPr>
            <p:nvPr/>
          </p:nvSpPr>
          <p:spPr bwMode="auto">
            <a:xfrm>
              <a:off x="1419133" y="535999"/>
              <a:ext cx="602245" cy="72541"/>
            </a:xfrm>
            <a:custGeom>
              <a:avLst/>
              <a:gdLst>
                <a:gd name="T0" fmla="*/ 141405847 w 160"/>
                <a:gd name="T1" fmla="*/ 0 h 19"/>
                <a:gd name="T2" fmla="*/ 2106944858 w 160"/>
                <a:gd name="T3" fmla="*/ 0 h 19"/>
                <a:gd name="T4" fmla="*/ 2147483647 w 160"/>
                <a:gd name="T5" fmla="*/ 127231078 h 19"/>
                <a:gd name="T6" fmla="*/ 2106944858 w 160"/>
                <a:gd name="T7" fmla="*/ 268599360 h 19"/>
                <a:gd name="T8" fmla="*/ 141405847 w 160"/>
                <a:gd name="T9" fmla="*/ 268599360 h 19"/>
                <a:gd name="T10" fmla="*/ 0 w 160"/>
                <a:gd name="T11" fmla="*/ 127231078 h 19"/>
                <a:gd name="T12" fmla="*/ 141405847 w 160"/>
                <a:gd name="T13" fmla="*/ 0 h 19"/>
                <a:gd name="T14" fmla="*/ 0 60000 65536"/>
                <a:gd name="T15" fmla="*/ 0 60000 65536"/>
                <a:gd name="T16" fmla="*/ 0 60000 65536"/>
                <a:gd name="T17" fmla="*/ 0 60000 65536"/>
                <a:gd name="T18" fmla="*/ 0 60000 65536"/>
                <a:gd name="T19" fmla="*/ 0 60000 65536"/>
                <a:gd name="T20" fmla="*/ 0 60000 65536"/>
                <a:gd name="T21" fmla="*/ 0 w 160"/>
                <a:gd name="T22" fmla="*/ 0 h 19"/>
                <a:gd name="T23" fmla="*/ 160 w 160"/>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0" h="19">
                  <a:moveTo>
                    <a:pt x="10" y="0"/>
                  </a:moveTo>
                  <a:cubicBezTo>
                    <a:pt x="149" y="0"/>
                    <a:pt x="149" y="0"/>
                    <a:pt x="149" y="0"/>
                  </a:cubicBezTo>
                  <a:cubicBezTo>
                    <a:pt x="155" y="0"/>
                    <a:pt x="160" y="4"/>
                    <a:pt x="160" y="9"/>
                  </a:cubicBezTo>
                  <a:cubicBezTo>
                    <a:pt x="160" y="15"/>
                    <a:pt x="155" y="19"/>
                    <a:pt x="149" y="19"/>
                  </a:cubicBezTo>
                  <a:cubicBezTo>
                    <a:pt x="10" y="19"/>
                    <a:pt x="10" y="19"/>
                    <a:pt x="10" y="19"/>
                  </a:cubicBezTo>
                  <a:cubicBezTo>
                    <a:pt x="4" y="19"/>
                    <a:pt x="0" y="15"/>
                    <a:pt x="0" y="9"/>
                  </a:cubicBezTo>
                  <a:cubicBezTo>
                    <a:pt x="0" y="4"/>
                    <a:pt x="4" y="0"/>
                    <a:pt x="10" y="0"/>
                  </a:cubicBezTo>
                  <a:close/>
                </a:path>
              </a:pathLst>
            </a:custGeom>
            <a:solidFill>
              <a:srgbClr val="7A7675"/>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56" name="Freeform 81"/>
            <p:cNvSpPr>
              <a:spLocks noChangeArrowheads="1"/>
            </p:cNvSpPr>
            <p:nvPr/>
          </p:nvSpPr>
          <p:spPr bwMode="auto">
            <a:xfrm>
              <a:off x="1423301" y="542043"/>
              <a:ext cx="589742" cy="60451"/>
            </a:xfrm>
            <a:custGeom>
              <a:avLst/>
              <a:gdLst>
                <a:gd name="T0" fmla="*/ 127336874 w 157"/>
                <a:gd name="T1" fmla="*/ 0 h 16"/>
                <a:gd name="T2" fmla="*/ 2093996263 w 157"/>
                <a:gd name="T3" fmla="*/ 0 h 16"/>
                <a:gd name="T4" fmla="*/ 2147483647 w 157"/>
                <a:gd name="T5" fmla="*/ 113723936 h 16"/>
                <a:gd name="T6" fmla="*/ 2093996263 w 157"/>
                <a:gd name="T7" fmla="*/ 227444102 h 16"/>
                <a:gd name="T8" fmla="*/ 127336874 w 157"/>
                <a:gd name="T9" fmla="*/ 227444102 h 16"/>
                <a:gd name="T10" fmla="*/ 0 w 157"/>
                <a:gd name="T11" fmla="*/ 113723936 h 16"/>
                <a:gd name="T12" fmla="*/ 127336874 w 157"/>
                <a:gd name="T13" fmla="*/ 0 h 16"/>
                <a:gd name="T14" fmla="*/ 0 60000 65536"/>
                <a:gd name="T15" fmla="*/ 0 60000 65536"/>
                <a:gd name="T16" fmla="*/ 0 60000 65536"/>
                <a:gd name="T17" fmla="*/ 0 60000 65536"/>
                <a:gd name="T18" fmla="*/ 0 60000 65536"/>
                <a:gd name="T19" fmla="*/ 0 60000 65536"/>
                <a:gd name="T20" fmla="*/ 0 60000 65536"/>
                <a:gd name="T21" fmla="*/ 0 w 157"/>
                <a:gd name="T22" fmla="*/ 0 h 16"/>
                <a:gd name="T23" fmla="*/ 157 w 157"/>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7" h="16">
                  <a:moveTo>
                    <a:pt x="9" y="0"/>
                  </a:moveTo>
                  <a:cubicBezTo>
                    <a:pt x="148" y="0"/>
                    <a:pt x="148" y="0"/>
                    <a:pt x="148" y="0"/>
                  </a:cubicBezTo>
                  <a:cubicBezTo>
                    <a:pt x="153" y="0"/>
                    <a:pt x="157" y="4"/>
                    <a:pt x="157" y="8"/>
                  </a:cubicBezTo>
                  <a:cubicBezTo>
                    <a:pt x="157" y="13"/>
                    <a:pt x="153" y="16"/>
                    <a:pt x="148" y="16"/>
                  </a:cubicBezTo>
                  <a:cubicBezTo>
                    <a:pt x="9" y="16"/>
                    <a:pt x="9" y="16"/>
                    <a:pt x="9" y="16"/>
                  </a:cubicBezTo>
                  <a:cubicBezTo>
                    <a:pt x="4" y="16"/>
                    <a:pt x="0" y="13"/>
                    <a:pt x="0" y="8"/>
                  </a:cubicBezTo>
                  <a:cubicBezTo>
                    <a:pt x="0" y="4"/>
                    <a:pt x="4" y="0"/>
                    <a:pt x="9" y="0"/>
                  </a:cubicBezTo>
                  <a:close/>
                </a:path>
              </a:pathLst>
            </a:custGeom>
            <a:solidFill>
              <a:srgbClr val="676364"/>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57" name="Freeform 82"/>
            <p:cNvSpPr>
              <a:spLocks noChangeArrowheads="1"/>
            </p:cNvSpPr>
            <p:nvPr/>
          </p:nvSpPr>
          <p:spPr bwMode="auto">
            <a:xfrm>
              <a:off x="1427468" y="548089"/>
              <a:ext cx="579323" cy="48361"/>
            </a:xfrm>
            <a:custGeom>
              <a:avLst/>
              <a:gdLst>
                <a:gd name="T0" fmla="*/ 99098948 w 154"/>
                <a:gd name="T1" fmla="*/ 0 h 13"/>
                <a:gd name="T2" fmla="*/ 2081085440 w 154"/>
                <a:gd name="T3" fmla="*/ 0 h 13"/>
                <a:gd name="T4" fmla="*/ 2147483647 w 154"/>
                <a:gd name="T5" fmla="*/ 85986468 h 13"/>
                <a:gd name="T6" fmla="*/ 2081085440 w 154"/>
                <a:gd name="T7" fmla="*/ 186301490 h 13"/>
                <a:gd name="T8" fmla="*/ 99098948 w 154"/>
                <a:gd name="T9" fmla="*/ 186301490 h 13"/>
                <a:gd name="T10" fmla="*/ 0 w 154"/>
                <a:gd name="T11" fmla="*/ 85986468 h 13"/>
                <a:gd name="T12" fmla="*/ 99098948 w 154"/>
                <a:gd name="T13" fmla="*/ 0 h 13"/>
                <a:gd name="T14" fmla="*/ 0 60000 65536"/>
                <a:gd name="T15" fmla="*/ 0 60000 65536"/>
                <a:gd name="T16" fmla="*/ 0 60000 65536"/>
                <a:gd name="T17" fmla="*/ 0 60000 65536"/>
                <a:gd name="T18" fmla="*/ 0 60000 65536"/>
                <a:gd name="T19" fmla="*/ 0 60000 65536"/>
                <a:gd name="T20" fmla="*/ 0 60000 65536"/>
                <a:gd name="T21" fmla="*/ 0 w 154"/>
                <a:gd name="T22" fmla="*/ 0 h 13"/>
                <a:gd name="T23" fmla="*/ 154 w 154"/>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 h="13">
                  <a:moveTo>
                    <a:pt x="7" y="0"/>
                  </a:moveTo>
                  <a:cubicBezTo>
                    <a:pt x="147" y="0"/>
                    <a:pt x="147" y="0"/>
                    <a:pt x="147" y="0"/>
                  </a:cubicBezTo>
                  <a:cubicBezTo>
                    <a:pt x="151" y="0"/>
                    <a:pt x="154" y="3"/>
                    <a:pt x="154" y="6"/>
                  </a:cubicBezTo>
                  <a:cubicBezTo>
                    <a:pt x="154" y="10"/>
                    <a:pt x="151" y="13"/>
                    <a:pt x="147" y="13"/>
                  </a:cubicBezTo>
                  <a:cubicBezTo>
                    <a:pt x="7" y="13"/>
                    <a:pt x="7" y="13"/>
                    <a:pt x="7" y="13"/>
                  </a:cubicBezTo>
                  <a:cubicBezTo>
                    <a:pt x="3" y="13"/>
                    <a:pt x="0" y="10"/>
                    <a:pt x="0" y="6"/>
                  </a:cubicBezTo>
                  <a:cubicBezTo>
                    <a:pt x="0" y="3"/>
                    <a:pt x="3" y="0"/>
                    <a:pt x="7" y="0"/>
                  </a:cubicBezTo>
                  <a:close/>
                </a:path>
              </a:pathLst>
            </a:custGeom>
            <a:solidFill>
              <a:srgbClr val="555354"/>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sp>
          <p:nvSpPr>
            <p:cNvPr id="50258" name="Freeform 83"/>
            <p:cNvSpPr>
              <a:spLocks noChangeArrowheads="1"/>
            </p:cNvSpPr>
            <p:nvPr/>
          </p:nvSpPr>
          <p:spPr bwMode="auto">
            <a:xfrm>
              <a:off x="1429552" y="552119"/>
              <a:ext cx="573072" cy="42315"/>
            </a:xfrm>
            <a:custGeom>
              <a:avLst/>
              <a:gdLst>
                <a:gd name="T0" fmla="*/ 84818872 w 152"/>
                <a:gd name="T1" fmla="*/ 154875057 h 11"/>
                <a:gd name="T2" fmla="*/ 0 w 152"/>
                <a:gd name="T3" fmla="*/ 70396389 h 11"/>
                <a:gd name="T4" fmla="*/ 84818872 w 152"/>
                <a:gd name="T5" fmla="*/ 0 h 11"/>
                <a:gd name="T6" fmla="*/ 2063945931 w 152"/>
                <a:gd name="T7" fmla="*/ 0 h 11"/>
                <a:gd name="T8" fmla="*/ 2147483647 w 152"/>
                <a:gd name="T9" fmla="*/ 70396389 h 11"/>
                <a:gd name="T10" fmla="*/ 2063945931 w 152"/>
                <a:gd name="T11" fmla="*/ 154875057 h 11"/>
                <a:gd name="T12" fmla="*/ 84818872 w 152"/>
                <a:gd name="T13" fmla="*/ 154875057 h 11"/>
                <a:gd name="T14" fmla="*/ 0 60000 65536"/>
                <a:gd name="T15" fmla="*/ 0 60000 65536"/>
                <a:gd name="T16" fmla="*/ 0 60000 65536"/>
                <a:gd name="T17" fmla="*/ 0 60000 65536"/>
                <a:gd name="T18" fmla="*/ 0 60000 65536"/>
                <a:gd name="T19" fmla="*/ 0 60000 65536"/>
                <a:gd name="T20" fmla="*/ 0 60000 65536"/>
                <a:gd name="T21" fmla="*/ 0 w 152"/>
                <a:gd name="T22" fmla="*/ 0 h 11"/>
                <a:gd name="T23" fmla="*/ 152 w 15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1">
                  <a:moveTo>
                    <a:pt x="6" y="11"/>
                  </a:moveTo>
                  <a:cubicBezTo>
                    <a:pt x="3" y="11"/>
                    <a:pt x="0" y="8"/>
                    <a:pt x="0" y="5"/>
                  </a:cubicBezTo>
                  <a:cubicBezTo>
                    <a:pt x="0" y="3"/>
                    <a:pt x="3" y="0"/>
                    <a:pt x="6" y="0"/>
                  </a:cubicBezTo>
                  <a:cubicBezTo>
                    <a:pt x="146" y="0"/>
                    <a:pt x="146" y="0"/>
                    <a:pt x="146" y="0"/>
                  </a:cubicBezTo>
                  <a:cubicBezTo>
                    <a:pt x="149" y="0"/>
                    <a:pt x="152" y="3"/>
                    <a:pt x="152" y="5"/>
                  </a:cubicBezTo>
                  <a:cubicBezTo>
                    <a:pt x="152" y="8"/>
                    <a:pt x="149" y="11"/>
                    <a:pt x="146" y="11"/>
                  </a:cubicBezTo>
                  <a:lnTo>
                    <a:pt x="6" y="11"/>
                  </a:lnTo>
                  <a:close/>
                </a:path>
              </a:pathLst>
            </a:custGeom>
            <a:solidFill>
              <a:srgbClr val="434446"/>
            </a:solidFill>
            <a:ln>
              <a:noFill/>
            </a:ln>
            <a:extLst>
              <a:ext uri="{91240B29-F687-4F45-9708-019B960494DF}">
                <a14:hiddenLine xmlns:a14="http://schemas.microsoft.com/office/drawing/2010/main" w="9525">
                  <a:solidFill>
                    <a:srgbClr val="000000"/>
                  </a:solidFill>
                  <a:bevel/>
                </a14:hiddenLine>
              </a:ext>
            </a:extLst>
          </p:spPr>
          <p:txBody>
            <a:bodyPr/>
            <a:lstStyle/>
            <a:p>
              <a:pPr>
                <a:defRPr/>
              </a:pPr>
              <a:endParaRPr lang="zh-CN" altLang="en-US" sz="3900"/>
            </a:p>
          </p:txBody>
        </p:sp>
        <p:pic>
          <p:nvPicPr>
            <p:cNvPr id="41" name="图片 455"/>
            <p:cNvPicPr preferRelativeResize="0">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1275" y="5975083"/>
              <a:ext cx="415665" cy="416876"/>
            </a:xfrm>
            <a:custGeom>
              <a:avLst/>
              <a:gdLst>
                <a:gd name="T0" fmla="*/ 208438 w 415665"/>
                <a:gd name="T1" fmla="*/ 0 h 416876"/>
                <a:gd name="T2" fmla="*/ 412642 w 415665"/>
                <a:gd name="T3" fmla="*/ 166431 h 416876"/>
                <a:gd name="T4" fmla="*/ 415665 w 415665"/>
                <a:gd name="T5" fmla="*/ 196425 h 416876"/>
                <a:gd name="T6" fmla="*/ 415665 w 415665"/>
                <a:gd name="T7" fmla="*/ 220451 h 416876"/>
                <a:gd name="T8" fmla="*/ 412642 w 415665"/>
                <a:gd name="T9" fmla="*/ 250446 h 416876"/>
                <a:gd name="T10" fmla="*/ 208438 w 415665"/>
                <a:gd name="T11" fmla="*/ 416876 h 416876"/>
                <a:gd name="T12" fmla="*/ 0 w 415665"/>
                <a:gd name="T13" fmla="*/ 208438 h 416876"/>
                <a:gd name="T14" fmla="*/ 208438 w 415665"/>
                <a:gd name="T15" fmla="*/ 0 h 416876"/>
                <a:gd name="T16" fmla="*/ 0 w 415665"/>
                <a:gd name="T17" fmla="*/ 0 h 416876"/>
                <a:gd name="T18" fmla="*/ 415665 w 415665"/>
                <a:gd name="T19" fmla="*/ 416876 h 416876"/>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415665" h="416876">
                  <a:moveTo>
                    <a:pt x="208438" y="0"/>
                  </a:moveTo>
                  <a:cubicBezTo>
                    <a:pt x="309166" y="0"/>
                    <a:pt x="393205" y="71449"/>
                    <a:pt x="412642" y="166431"/>
                  </a:cubicBezTo>
                  <a:lnTo>
                    <a:pt x="415665" y="196425"/>
                  </a:lnTo>
                  <a:lnTo>
                    <a:pt x="415665" y="220451"/>
                  </a:lnTo>
                  <a:lnTo>
                    <a:pt x="412642" y="250446"/>
                  </a:lnTo>
                  <a:cubicBezTo>
                    <a:pt x="393205" y="345427"/>
                    <a:pt x="309166" y="416876"/>
                    <a:pt x="208438" y="416876"/>
                  </a:cubicBezTo>
                  <a:cubicBezTo>
                    <a:pt x="93321" y="416876"/>
                    <a:pt x="0" y="323555"/>
                    <a:pt x="0" y="208438"/>
                  </a:cubicBezTo>
                  <a:cubicBezTo>
                    <a:pt x="0" y="93321"/>
                    <a:pt x="93321" y="0"/>
                    <a:pt x="208438" y="0"/>
                  </a:cubicBezTo>
                  <a:close/>
                </a:path>
              </a:pathLst>
            </a:custGeom>
            <a:solidFill>
              <a:schemeClr val="tx1"/>
            </a:solidFill>
            <a:ln>
              <a:noFill/>
            </a:ln>
            <a:extLst>
              <a:ext uri="{91240B29-F687-4F45-9708-019B960494DF}">
                <a14:hiddenLine xmlns:a14="http://schemas.microsoft.com/office/drawing/2010/main" w="9525">
                  <a:solidFill>
                    <a:srgbClr val="000000"/>
                  </a:solidFill>
                  <a:bevel/>
                </a14:hiddenLine>
              </a:ext>
            </a:extLst>
          </p:spPr>
        </p:pic>
      </p:grpSp>
      <p:sp>
        <p:nvSpPr>
          <p:cNvPr id="101384" name="矩形 120"/>
          <p:cNvSpPr>
            <a:spLocks noChangeArrowheads="1"/>
          </p:cNvSpPr>
          <p:nvPr/>
        </p:nvSpPr>
        <p:spPr bwMode="auto">
          <a:xfrm>
            <a:off x="5034280" y="3218815"/>
            <a:ext cx="1177290"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用餐刷卡</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1385" name="图片 8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3531" y="1257924"/>
            <a:ext cx="2334836" cy="99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t="13750" b="24554"/>
          <a:stretch>
            <a:fillRect/>
          </a:stretch>
        </p:blipFill>
        <p:spPr bwMode="auto">
          <a:xfrm>
            <a:off x="5961511" y="2227696"/>
            <a:ext cx="2306856" cy="94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7" name="图片 5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11384" y="1479382"/>
            <a:ext cx="787605" cy="139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8" name="矩形 60"/>
          <p:cNvSpPr>
            <a:spLocks noChangeArrowheads="1"/>
          </p:cNvSpPr>
          <p:nvPr/>
        </p:nvSpPr>
        <p:spPr bwMode="auto">
          <a:xfrm>
            <a:off x="6210949" y="3194492"/>
            <a:ext cx="1807980"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食堂</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 name="直接连接符 3"/>
          <p:cNvCxnSpPr/>
          <p:nvPr/>
        </p:nvCxnSpPr>
        <p:spPr>
          <a:xfrm>
            <a:off x="5933531" y="2227696"/>
            <a:ext cx="23348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1390" name="等腰三角形 41"/>
          <p:cNvSpPr>
            <a:spLocks noChangeArrowheads="1"/>
          </p:cNvSpPr>
          <p:nvPr/>
        </p:nvSpPr>
        <p:spPr bwMode="auto">
          <a:xfrm rot="-5400000">
            <a:off x="7507849" y="4085980"/>
            <a:ext cx="158354" cy="1667485"/>
          </a:xfrm>
          <a:custGeom>
            <a:avLst/>
            <a:gdLst>
              <a:gd name="T0" fmla="*/ 5832 w 222648"/>
              <a:gd name="T1" fmla="*/ 2751094 h 3055655"/>
              <a:gd name="T2" fmla="*/ 175533 w 222648"/>
              <a:gd name="T3" fmla="*/ 2156801 h 3055655"/>
              <a:gd name="T4" fmla="*/ 348355 w 222648"/>
              <a:gd name="T5" fmla="*/ 0 h 3055655"/>
              <a:gd name="T6" fmla="*/ 348355 w 222648"/>
              <a:gd name="T7" fmla="*/ 2751094 h 3055655"/>
              <a:gd name="T8" fmla="*/ 5832 w 222648"/>
              <a:gd name="T9" fmla="*/ 2751094 h 3055655"/>
              <a:gd name="T10" fmla="*/ 0 60000 65536"/>
              <a:gd name="T11" fmla="*/ 0 60000 65536"/>
              <a:gd name="T12" fmla="*/ 0 60000 65536"/>
              <a:gd name="T13" fmla="*/ 0 60000 65536"/>
              <a:gd name="T14" fmla="*/ 0 60000 65536"/>
              <a:gd name="T15" fmla="*/ 0 w 222648"/>
              <a:gd name="T16" fmla="*/ 0 h 3055655"/>
              <a:gd name="T17" fmla="*/ 222648 w 222648"/>
              <a:gd name="T18" fmla="*/ 3055655 h 3055655"/>
            </a:gdLst>
            <a:ahLst/>
            <a:cxnLst>
              <a:cxn ang="T10">
                <a:pos x="T0" y="T1"/>
              </a:cxn>
              <a:cxn ang="T11">
                <a:pos x="T2" y="T3"/>
              </a:cxn>
              <a:cxn ang="T12">
                <a:pos x="T4" y="T5"/>
              </a:cxn>
              <a:cxn ang="T13">
                <a:pos x="T6" y="T7"/>
              </a:cxn>
              <a:cxn ang="T14">
                <a:pos x="T8" y="T9"/>
              </a:cxn>
            </a:cxnLst>
            <a:rect l="T15" t="T16" r="T17" b="T18"/>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rotWithShape="1">
            <a:gsLst>
              <a:gs pos="0">
                <a:srgbClr val="433C29"/>
              </a:gs>
              <a:gs pos="41000">
                <a:srgbClr val="5B595B"/>
              </a:gs>
              <a:gs pos="100000">
                <a:srgbClr val="FFFFFF"/>
              </a:gs>
            </a:gsLst>
            <a:lin ang="5400000" scaled="1"/>
          </a:gradFill>
          <a:ln>
            <a:noFill/>
          </a:ln>
          <a:extLst>
            <a:ext uri="{91240B29-F687-4F45-9708-019B960494DF}">
              <a14:hiddenLine xmlns:a14="http://schemas.microsoft.com/office/drawing/2010/main" w="12700">
                <a:solidFill>
                  <a:srgbClr val="3D7329"/>
                </a:solidFill>
                <a:bevel/>
              </a14:hiddenLine>
            </a:ext>
          </a:extLst>
        </p:spPr>
        <p:txBody>
          <a:bodyPr anchor="ctr"/>
          <a:lstStyle/>
          <a:p>
            <a:endParaRPr lang="zh-CN" altLang="en-US" sz="525"/>
          </a:p>
        </p:txBody>
      </p:sp>
      <p:sp>
        <p:nvSpPr>
          <p:cNvPr id="101391" name="等腰三角形 41"/>
          <p:cNvSpPr>
            <a:spLocks noChangeArrowheads="1"/>
          </p:cNvSpPr>
          <p:nvPr/>
        </p:nvSpPr>
        <p:spPr bwMode="auto">
          <a:xfrm rot="5400000" flipH="1">
            <a:off x="5589736" y="4001445"/>
            <a:ext cx="156568" cy="1838341"/>
          </a:xfrm>
          <a:custGeom>
            <a:avLst/>
            <a:gdLst>
              <a:gd name="T0" fmla="*/ 5706 w 222648"/>
              <a:gd name="T1" fmla="*/ 3342074 h 3055655"/>
              <a:gd name="T2" fmla="*/ 171794 w 222648"/>
              <a:gd name="T3" fmla="*/ 2620116 h 3055655"/>
              <a:gd name="T4" fmla="*/ 340936 w 222648"/>
              <a:gd name="T5" fmla="*/ 0 h 3055655"/>
              <a:gd name="T6" fmla="*/ 340936 w 222648"/>
              <a:gd name="T7" fmla="*/ 3342074 h 3055655"/>
              <a:gd name="T8" fmla="*/ 5706 w 222648"/>
              <a:gd name="T9" fmla="*/ 3342074 h 3055655"/>
              <a:gd name="T10" fmla="*/ 0 60000 65536"/>
              <a:gd name="T11" fmla="*/ 0 60000 65536"/>
              <a:gd name="T12" fmla="*/ 0 60000 65536"/>
              <a:gd name="T13" fmla="*/ 0 60000 65536"/>
              <a:gd name="T14" fmla="*/ 0 60000 65536"/>
              <a:gd name="T15" fmla="*/ 0 w 222648"/>
              <a:gd name="T16" fmla="*/ 0 h 3055655"/>
              <a:gd name="T17" fmla="*/ 222648 w 222648"/>
              <a:gd name="T18" fmla="*/ 3055655 h 3055655"/>
            </a:gdLst>
            <a:ahLst/>
            <a:cxnLst>
              <a:cxn ang="T10">
                <a:pos x="T0" y="T1"/>
              </a:cxn>
              <a:cxn ang="T11">
                <a:pos x="T2" y="T3"/>
              </a:cxn>
              <a:cxn ang="T12">
                <a:pos x="T4" y="T5"/>
              </a:cxn>
              <a:cxn ang="T13">
                <a:pos x="T6" y="T7"/>
              </a:cxn>
              <a:cxn ang="T14">
                <a:pos x="T8" y="T9"/>
              </a:cxn>
            </a:cxnLst>
            <a:rect l="T15" t="T16" r="T17" b="T18"/>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rotWithShape="1">
            <a:gsLst>
              <a:gs pos="0">
                <a:srgbClr val="433C29"/>
              </a:gs>
              <a:gs pos="41000">
                <a:srgbClr val="5B595B"/>
              </a:gs>
              <a:gs pos="100000">
                <a:srgbClr val="FFFFFF"/>
              </a:gs>
            </a:gsLst>
            <a:lin ang="5400000" scaled="1"/>
          </a:gradFill>
          <a:ln>
            <a:noFill/>
          </a:ln>
          <a:extLst>
            <a:ext uri="{91240B29-F687-4F45-9708-019B960494DF}">
              <a14:hiddenLine xmlns:a14="http://schemas.microsoft.com/office/drawing/2010/main" w="12700">
                <a:solidFill>
                  <a:srgbClr val="3D7329"/>
                </a:solidFill>
                <a:bevel/>
              </a14:hiddenLine>
            </a:ext>
          </a:extLst>
        </p:spPr>
        <p:txBody>
          <a:bodyPr anchor="ctr"/>
          <a:lstStyle/>
          <a:p>
            <a:endParaRPr lang="zh-CN" altLang="en-US" sz="525"/>
          </a:p>
        </p:txBody>
      </p:sp>
      <p:sp>
        <p:nvSpPr>
          <p:cNvPr id="71" name="矩形 70"/>
          <p:cNvSpPr/>
          <p:nvPr/>
        </p:nvSpPr>
        <p:spPr>
          <a:xfrm>
            <a:off x="794749" y="3597522"/>
            <a:ext cx="3730261" cy="1353185"/>
          </a:xfrm>
          <a:prstGeom prst="rect">
            <a:avLst/>
          </a:prstGeom>
        </p:spPr>
        <p:txBody>
          <a:bodyPr>
            <a:spAutoFit/>
          </a:bodyPr>
          <a:lstStyle/>
          <a:p>
            <a:pPr marL="571500" indent="-571500">
              <a:lnSpc>
                <a:spcPct val="150000"/>
              </a:lnSpc>
              <a:spcAft>
                <a:spcPts val="1200"/>
              </a:spcAft>
              <a:buSzPct val="100000"/>
              <a:buFont typeface="Wingdings" panose="05000000000000000000" pitchFamily="2" charset="2"/>
              <a:buChar char="p"/>
              <a:defRPr/>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产业园区车辆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可登记，并挂靠企业，车辆</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进出产业园区有</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记录，车主自助缴费停车。</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71500" indent="-571500">
              <a:lnSpc>
                <a:spcPct val="150000"/>
              </a:lnSpc>
              <a:spcAft>
                <a:spcPts val="1200"/>
              </a:spcAft>
              <a:buSzPct val="100000"/>
              <a:buFont typeface="Wingdings" panose="05000000000000000000" pitchFamily="2" charset="2"/>
              <a:buChar char="p"/>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便于我们实时</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了解产业园区车辆</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资源情况，各企业的车辆资源情况。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矩形 73"/>
          <p:cNvSpPr/>
          <p:nvPr/>
        </p:nvSpPr>
        <p:spPr>
          <a:xfrm>
            <a:off x="4748849" y="3591569"/>
            <a:ext cx="3657036" cy="1353185"/>
          </a:xfrm>
          <a:prstGeom prst="rect">
            <a:avLst/>
          </a:prstGeom>
        </p:spPr>
        <p:txBody>
          <a:bodyPr>
            <a:spAutoFit/>
          </a:bodyPr>
          <a:lstStyle/>
          <a:p>
            <a:pPr marL="571500" indent="-571500">
              <a:lnSpc>
                <a:spcPct val="150000"/>
              </a:lnSpc>
              <a:spcAft>
                <a:spcPts val="1200"/>
              </a:spcAft>
              <a:buSzPct val="100000"/>
              <a:buFont typeface="Wingdings" panose="05000000000000000000" pitchFamily="2" charset="2"/>
              <a:buChar char="p"/>
              <a:defRPr/>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产业园区公众</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下载</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、注册可使用，可挂靠企业，用餐刷手机，自助充值。</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571500" indent="-571500">
              <a:lnSpc>
                <a:spcPct val="150000"/>
              </a:lnSpc>
              <a:spcAft>
                <a:spcPts val="1200"/>
              </a:spcAft>
              <a:buSzPct val="100000"/>
              <a:buFont typeface="Wingdings" panose="05000000000000000000" pitchFamily="2" charset="2"/>
              <a:buChar char="p"/>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便于我们实时</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了解产业园区日常</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公众在园数量，各企业员工数量等情况。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394" name="文本框 4"/>
          <p:cNvSpPr>
            <a:spLocks noChangeArrowheads="1"/>
          </p:cNvSpPr>
          <p:nvPr/>
        </p:nvSpPr>
        <p:spPr bwMode="auto">
          <a:xfrm>
            <a:off x="508379" y="119118"/>
            <a:ext cx="7129955" cy="346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5" tIns="45722" rIns="91445" bIns="45722" numCol="1" anchor="t" anchorCtr="0" compatLnSpc="1"/>
          <a:lstStyle/>
          <a:p>
            <a:pPr>
              <a:lnSpc>
                <a:spcPct val="90000"/>
              </a:lnSpc>
              <a:buFont typeface="Arial" panose="020B0704020202020204" pitchFamily="34" charset="0"/>
            </a:pPr>
            <a:r>
              <a:rPr lang="zh-CN" altLang="en-US" sz="2250" dirty="0" smtClean="0">
                <a:solidFill>
                  <a:srgbClr val="595959"/>
                </a:solidFill>
                <a:ea typeface="+mn-ea"/>
                <a:cs typeface="Raleway Light" charset="0"/>
              </a:rPr>
              <a:t>产业园区支付</a:t>
            </a:r>
            <a:r>
              <a:rPr lang="zh-CN" altLang="en-US" sz="2250" dirty="0">
                <a:solidFill>
                  <a:srgbClr val="595959"/>
                </a:solidFill>
                <a:ea typeface="+mn-ea"/>
                <a:cs typeface="Raleway Light" charset="0"/>
              </a:rPr>
              <a:t>平台应用举例－停车缴费、用餐刷卡</a:t>
            </a:r>
            <a:endParaRPr lang="en-US" altLang="zh-CN" sz="2250" dirty="0">
              <a:solidFill>
                <a:srgbClr val="595959"/>
              </a:solidFill>
              <a:ea typeface="+mn-ea"/>
              <a:cs typeface="Raleway Light" charset="0"/>
            </a:endParaRPr>
          </a:p>
        </p:txBody>
      </p:sp>
      <p:grpSp>
        <p:nvGrpSpPr>
          <p:cNvPr id="68" name="组合 20"/>
          <p:cNvGrpSpPr/>
          <p:nvPr/>
        </p:nvGrpSpPr>
        <p:grpSpPr bwMode="auto">
          <a:xfrm>
            <a:off x="596" y="114914"/>
            <a:ext cx="521498" cy="379813"/>
            <a:chOff x="0" y="0"/>
            <a:chExt cx="694944" cy="624651"/>
          </a:xfrm>
        </p:grpSpPr>
        <p:sp>
          <p:nvSpPr>
            <p:cNvPr id="69"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70"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 Placeholder 3"/>
          <p:cNvSpPr>
            <a:spLocks noGrp="1"/>
          </p:cNvSpPr>
          <p:nvPr>
            <p:ph type="body" sz="quarter" idx="4294967295"/>
          </p:nvPr>
        </p:nvSpPr>
        <p:spPr>
          <a:xfrm>
            <a:off x="569719" y="168263"/>
            <a:ext cx="4346575" cy="442912"/>
          </a:xfrm>
        </p:spPr>
        <p:txBody>
          <a:bodyPr/>
          <a:lstStyle/>
          <a:p>
            <a:pPr marL="0" indent="0">
              <a:lnSpc>
                <a:spcPct val="90000"/>
              </a:lnSpc>
              <a:spcBef>
                <a:spcPct val="0"/>
              </a:spcBef>
            </a:pPr>
            <a:r>
              <a:rPr lang="zh-CN" altLang="en-US" sz="2250" dirty="0" smtClean="0">
                <a:solidFill>
                  <a:srgbClr val="595959"/>
                </a:solidFill>
                <a:latin typeface="微软雅黑" panose="020B0503020204020204" pitchFamily="34" charset="-122"/>
                <a:cs typeface="Raleway Light" charset="0"/>
              </a:rPr>
              <a:t>示例三、产业园区内</a:t>
            </a:r>
            <a:r>
              <a:rPr lang="zh-CN" altLang="en-US" sz="2250" dirty="0">
                <a:solidFill>
                  <a:srgbClr val="595959"/>
                </a:solidFill>
                <a:latin typeface="微软雅黑" panose="020B0503020204020204" pitchFamily="34" charset="-122"/>
                <a:cs typeface="Raleway Light" charset="0"/>
              </a:rPr>
              <a:t>网办公门户</a:t>
            </a:r>
            <a:endParaRPr lang="zh-CN" altLang="en-US" sz="2250" dirty="0">
              <a:solidFill>
                <a:srgbClr val="595959"/>
              </a:solidFill>
              <a:latin typeface="微软雅黑" panose="020B0503020204020204" pitchFamily="34" charset="-122"/>
              <a:cs typeface="Raleway Light" charset="0"/>
            </a:endParaRPr>
          </a:p>
        </p:txBody>
      </p:sp>
      <p:pic>
        <p:nvPicPr>
          <p:cNvPr id="67" name="图片 6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91177" y="1086472"/>
            <a:ext cx="2463425" cy="340045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6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51652" y="1079924"/>
            <a:ext cx="1724040" cy="3290916"/>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926314" y="4572652"/>
            <a:ext cx="253555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0" rIns="91421" bIns="45710">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lang="zh-CN" altLang="en-US" sz="1200" b="1" dirty="0" smtClean="0">
                <a:solidFill>
                  <a:srgbClr val="404040"/>
                </a:solidFill>
                <a:latin typeface="Helvetica Light" charset="0"/>
                <a:ea typeface="Helvetica Light" charset="0"/>
                <a:cs typeface="Helvetica Light" charset="0"/>
                <a:sym typeface="Helvetica Light" charset="0"/>
              </a:rPr>
              <a:t>产业园区内部</a:t>
            </a:r>
            <a:r>
              <a:rPr lang="zh-CN" altLang="en-US" sz="1200" b="1" dirty="0">
                <a:solidFill>
                  <a:srgbClr val="404040"/>
                </a:solidFill>
                <a:latin typeface="Helvetica Light" charset="0"/>
                <a:ea typeface="Helvetica Light" charset="0"/>
                <a:cs typeface="Helvetica Light" charset="0"/>
                <a:sym typeface="Helvetica Light" charset="0"/>
              </a:rPr>
              <a:t>办公门户</a:t>
            </a:r>
            <a:r>
              <a:rPr lang="en-US" altLang="zh-CN" sz="1200" b="1" dirty="0">
                <a:solidFill>
                  <a:srgbClr val="404040"/>
                </a:solidFill>
                <a:latin typeface="Helvetica Light" charset="0"/>
                <a:ea typeface="Helvetica Light" charset="0"/>
                <a:cs typeface="Helvetica Light" charset="0"/>
                <a:sym typeface="Helvetica Light" charset="0"/>
              </a:rPr>
              <a:t>PC</a:t>
            </a:r>
            <a:r>
              <a:rPr lang="zh-CN" altLang="en-US" sz="1200" b="1" dirty="0">
                <a:solidFill>
                  <a:srgbClr val="404040"/>
                </a:solidFill>
                <a:latin typeface="Helvetica Light" charset="0"/>
                <a:ea typeface="Helvetica Light" charset="0"/>
                <a:cs typeface="Helvetica Light" charset="0"/>
                <a:sym typeface="Helvetica Light" charset="0"/>
              </a:rPr>
              <a:t>端示例图</a:t>
            </a:r>
            <a:endParaRPr lang="zh-CN" altLang="en-US" sz="1200" b="1" dirty="0">
              <a:solidFill>
                <a:srgbClr val="404040"/>
              </a:solidFill>
              <a:latin typeface="Helvetica Light" charset="0"/>
              <a:ea typeface="Helvetica Light" charset="0"/>
              <a:cs typeface="Helvetica Light" charset="0"/>
              <a:sym typeface="Helvetica Light" charset="0"/>
            </a:endParaRPr>
          </a:p>
        </p:txBody>
      </p:sp>
      <p:sp>
        <p:nvSpPr>
          <p:cNvPr id="55301" name="TextBox 5"/>
          <p:cNvSpPr txBox="1">
            <a:spLocks noChangeArrowheads="1"/>
          </p:cNvSpPr>
          <p:nvPr/>
        </p:nvSpPr>
        <p:spPr bwMode="auto">
          <a:xfrm>
            <a:off x="3754073" y="4572652"/>
            <a:ext cx="110680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0" rIns="91421" bIns="45710">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lang="en-US" altLang="zh-CN" sz="1200" b="1">
                <a:solidFill>
                  <a:srgbClr val="404040"/>
                </a:solidFill>
                <a:latin typeface="Helvetica Light" charset="0"/>
                <a:ea typeface="Helvetica Light" charset="0"/>
                <a:cs typeface="Helvetica Light" charset="0"/>
                <a:sym typeface="Helvetica Light" charset="0"/>
              </a:rPr>
              <a:t>APP</a:t>
            </a:r>
            <a:r>
              <a:rPr lang="zh-CN" altLang="en-US" sz="1200" b="1">
                <a:solidFill>
                  <a:srgbClr val="404040"/>
                </a:solidFill>
                <a:latin typeface="Helvetica Light" charset="0"/>
                <a:ea typeface="Helvetica Light" charset="0"/>
                <a:cs typeface="Helvetica Light" charset="0"/>
                <a:sym typeface="Helvetica Light" charset="0"/>
              </a:rPr>
              <a:t>端示例图</a:t>
            </a:r>
            <a:endParaRPr lang="zh-CN" altLang="en-US" sz="1200" b="1">
              <a:solidFill>
                <a:srgbClr val="404040"/>
              </a:solidFill>
              <a:latin typeface="Helvetica Light" charset="0"/>
              <a:ea typeface="Helvetica Light" charset="0"/>
              <a:cs typeface="Helvetica Light" charset="0"/>
              <a:sym typeface="Helvetica Light" charset="0"/>
            </a:endParaRPr>
          </a:p>
        </p:txBody>
      </p:sp>
      <p:sp>
        <p:nvSpPr>
          <p:cNvPr id="55302" name="矩形 55"/>
          <p:cNvSpPr>
            <a:spLocks noChangeArrowheads="1"/>
          </p:cNvSpPr>
          <p:nvPr/>
        </p:nvSpPr>
        <p:spPr bwMode="auto">
          <a:xfrm>
            <a:off x="5687060" y="1515110"/>
            <a:ext cx="3458210" cy="279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0817" tIns="25409" rIns="50817" bIns="25409">
            <a:spAutoFit/>
          </a:bodyPr>
          <a:lstStyle>
            <a:lvl1pPr indent="676275">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lnSpc>
                <a:spcPct val="150000"/>
              </a:lnSpc>
              <a:spcBef>
                <a:spcPts val="590"/>
              </a:spcBef>
            </a:pPr>
            <a:r>
              <a:rPr lang="zh-CN" altLang="en-US" sz="1650" b="1" dirty="0">
                <a:solidFill>
                  <a:srgbClr val="FF0000"/>
                </a:solidFill>
                <a:latin typeface="宋体" pitchFamily="2" charset="-122"/>
                <a:ea typeface="Raleway Light" charset="0"/>
                <a:cs typeface="Raleway Light" charset="0"/>
              </a:rPr>
              <a:t>★实现一体化办公应用★</a:t>
            </a:r>
            <a:endParaRPr lang="en-US" altLang="zh-CN" sz="1650" b="1" dirty="0">
              <a:solidFill>
                <a:srgbClr val="FF0000"/>
              </a:solidFill>
              <a:ea typeface="Raleway Light" charset="0"/>
              <a:cs typeface="Raleway Light" charset="0"/>
            </a:endParaRPr>
          </a:p>
          <a:p>
            <a:pPr eaLnBrk="1" hangingPunct="1">
              <a:lnSpc>
                <a:spcPct val="150000"/>
              </a:lnSpc>
              <a:spcBef>
                <a:spcPts val="590"/>
              </a:spcBef>
            </a:pPr>
            <a:r>
              <a:rPr lang="zh-CN" altLang="en-US" sz="1650" b="1" dirty="0">
                <a:solidFill>
                  <a:srgbClr val="002060"/>
                </a:solidFill>
                <a:ea typeface="Raleway Light" charset="0"/>
                <a:cs typeface="Raleway Light" charset="0"/>
              </a:rPr>
              <a:t>   </a:t>
            </a:r>
            <a:r>
              <a:rPr lang="zh-CN" altLang="en-US" sz="1650" b="1" dirty="0" smtClean="0">
                <a:solidFill>
                  <a:srgbClr val="002060"/>
                </a:solidFill>
                <a:ea typeface="Raleway Light" charset="0"/>
                <a:cs typeface="Raleway Light" charset="0"/>
              </a:rPr>
              <a:t>产业园区内部</a:t>
            </a:r>
            <a:r>
              <a:rPr lang="zh-CN" altLang="en-US" sz="1650" b="1" dirty="0">
                <a:solidFill>
                  <a:srgbClr val="002060"/>
                </a:solidFill>
                <a:ea typeface="Raleway Light" charset="0"/>
                <a:cs typeface="Raleway Light" charset="0"/>
              </a:rPr>
              <a:t>办公门户</a:t>
            </a:r>
            <a:r>
              <a:rPr lang="zh-CN" altLang="en-US" sz="1650" b="1" dirty="0" smtClean="0">
                <a:solidFill>
                  <a:srgbClr val="002060"/>
                </a:solidFill>
                <a:ea typeface="Raleway Light" charset="0"/>
                <a:cs typeface="Raleway Light" charset="0"/>
              </a:rPr>
              <a:t>与产业园区各</a:t>
            </a:r>
            <a:r>
              <a:rPr lang="zh-CN" altLang="en-US" sz="1650" b="1" dirty="0">
                <a:solidFill>
                  <a:srgbClr val="002060"/>
                </a:solidFill>
                <a:ea typeface="Raleway Light" charset="0"/>
                <a:cs typeface="Raleway Light" charset="0"/>
              </a:rPr>
              <a:t>业务系统的信息互连互通，用户在此门户中便能完成</a:t>
            </a:r>
            <a:r>
              <a:rPr lang="en-US" altLang="zh-CN" sz="1650" b="1" dirty="0">
                <a:solidFill>
                  <a:srgbClr val="FF0000"/>
                </a:solidFill>
                <a:ea typeface="Raleway Light" charset="0"/>
                <a:cs typeface="Raleway Light" charset="0"/>
              </a:rPr>
              <a:t>80%</a:t>
            </a:r>
            <a:r>
              <a:rPr lang="zh-CN" altLang="en-US" sz="1650" b="1" dirty="0">
                <a:solidFill>
                  <a:srgbClr val="002060"/>
                </a:solidFill>
                <a:ea typeface="Raleway Light" charset="0"/>
                <a:cs typeface="Raleway Light" charset="0"/>
              </a:rPr>
              <a:t>的工作量不需要在多套业务系统中来回登录，</a:t>
            </a:r>
            <a:r>
              <a:rPr lang="zh-CN" altLang="en-US" sz="1650" b="1" dirty="0">
                <a:solidFill>
                  <a:srgbClr val="FF0000"/>
                </a:solidFill>
                <a:ea typeface="Raleway Light" charset="0"/>
                <a:cs typeface="Raleway Light" charset="0"/>
              </a:rPr>
              <a:t>节省工作处理时间，提高工作效率</a:t>
            </a:r>
            <a:r>
              <a:rPr lang="zh-CN" altLang="en-US" sz="1650" b="1" dirty="0">
                <a:solidFill>
                  <a:srgbClr val="002060"/>
                </a:solidFill>
                <a:ea typeface="Raleway Light" charset="0"/>
                <a:cs typeface="Raleway Light" charset="0"/>
              </a:rPr>
              <a:t>。</a:t>
            </a:r>
            <a:endParaRPr lang="en-US" altLang="zh-CN" sz="1650" b="1" dirty="0">
              <a:solidFill>
                <a:srgbClr val="002060"/>
              </a:solidFill>
              <a:ea typeface="Raleway Light" charset="0"/>
              <a:cs typeface="Raleway Light" charset="0"/>
            </a:endParaRPr>
          </a:p>
        </p:txBody>
      </p:sp>
      <p:pic>
        <p:nvPicPr>
          <p:cNvPr id="55303"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6903" y="1400800"/>
            <a:ext cx="1563304" cy="262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04" name="组合 20"/>
          <p:cNvGrpSpPr/>
          <p:nvPr/>
        </p:nvGrpSpPr>
        <p:grpSpPr bwMode="auto">
          <a:xfrm>
            <a:off x="596" y="114914"/>
            <a:ext cx="521498" cy="379813"/>
            <a:chOff x="0" y="0"/>
            <a:chExt cx="694944" cy="624651"/>
          </a:xfrm>
        </p:grpSpPr>
        <p:sp>
          <p:nvSpPr>
            <p:cNvPr id="10"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1"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 Placeholder 3"/>
          <p:cNvSpPr>
            <a:spLocks noGrp="1"/>
          </p:cNvSpPr>
          <p:nvPr>
            <p:ph type="body" sz="quarter" idx="4294967295"/>
          </p:nvPr>
        </p:nvSpPr>
        <p:spPr>
          <a:xfrm>
            <a:off x="569719" y="114914"/>
            <a:ext cx="5778500" cy="436737"/>
          </a:xfrm>
        </p:spPr>
        <p:txBody>
          <a:bodyPr/>
          <a:lstStyle/>
          <a:p>
            <a:pPr marL="0" indent="0">
              <a:lnSpc>
                <a:spcPct val="90000"/>
              </a:lnSpc>
              <a:spcBef>
                <a:spcPct val="0"/>
              </a:spcBef>
            </a:pPr>
            <a:r>
              <a:rPr lang="zh-CN" altLang="en-US" sz="2250" dirty="0">
                <a:solidFill>
                  <a:srgbClr val="595959"/>
                </a:solidFill>
                <a:latin typeface="微软雅黑" panose="020B0503020204020204" pitchFamily="34" charset="-122"/>
                <a:cs typeface="Raleway Light" charset="0"/>
                <a:sym typeface="微软雅黑" panose="020B0503020204020204" pitchFamily="34" charset="-122"/>
              </a:rPr>
              <a:t>示例四、企业全生命周期动态资料库</a:t>
            </a:r>
            <a:endParaRPr lang="zh-CN" altLang="en-US" sz="2250" dirty="0">
              <a:solidFill>
                <a:srgbClr val="595959"/>
              </a:solidFill>
              <a:latin typeface="微软雅黑" panose="020B0503020204020204" pitchFamily="34" charset="-122"/>
              <a:cs typeface="Raleway Light" charset="0"/>
            </a:endParaRPr>
          </a:p>
        </p:txBody>
      </p:sp>
      <p:sp>
        <p:nvSpPr>
          <p:cNvPr id="61442" name="矩形 60"/>
          <p:cNvSpPr>
            <a:spLocks noChangeArrowheads="1"/>
          </p:cNvSpPr>
          <p:nvPr/>
        </p:nvSpPr>
        <p:spPr bwMode="auto">
          <a:xfrm>
            <a:off x="573291" y="3629074"/>
            <a:ext cx="1356729" cy="27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53404" rIns="67824" bIns="53404">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090" b="1">
                <a:solidFill>
                  <a:srgbClr val="595959"/>
                </a:solidFill>
                <a:ea typeface="微软雅黑" panose="020B0503020204020204" pitchFamily="34" charset="-122"/>
                <a:sym typeface="微软雅黑" panose="020B0503020204020204" pitchFamily="34" charset="-122"/>
              </a:rPr>
              <a:t>企业空间（</a:t>
            </a:r>
            <a:r>
              <a:rPr lang="en-US" altLang="zh-CN" sz="1090" b="1">
                <a:solidFill>
                  <a:srgbClr val="595959"/>
                </a:solidFill>
                <a:ea typeface="微软雅黑" panose="020B0503020204020204" pitchFamily="34" charset="-122"/>
                <a:sym typeface="微软雅黑" panose="020B0503020204020204" pitchFamily="34" charset="-122"/>
              </a:rPr>
              <a:t>PC</a:t>
            </a:r>
            <a:r>
              <a:rPr lang="zh-CN" altLang="en-US" sz="1090" b="1">
                <a:solidFill>
                  <a:srgbClr val="595959"/>
                </a:solidFill>
                <a:ea typeface="微软雅黑" panose="020B0503020204020204" pitchFamily="34" charset="-122"/>
                <a:sym typeface="微软雅黑" panose="020B0503020204020204" pitchFamily="34" charset="-122"/>
              </a:rPr>
              <a:t>端）</a:t>
            </a:r>
            <a:endParaRPr lang="en-US" altLang="zh-CN" sz="1090" b="1">
              <a:solidFill>
                <a:srgbClr val="595959"/>
              </a:solidFill>
              <a:ea typeface="微软雅黑" panose="020B0503020204020204" pitchFamily="34" charset="-122"/>
              <a:sym typeface="微软雅黑" panose="020B0503020204020204" pitchFamily="34" charset="-122"/>
            </a:endParaRPr>
          </a:p>
        </p:txBody>
      </p:sp>
      <p:sp>
        <p:nvSpPr>
          <p:cNvPr id="61443" name="矩形 61"/>
          <p:cNvSpPr>
            <a:spLocks noChangeArrowheads="1"/>
          </p:cNvSpPr>
          <p:nvPr/>
        </p:nvSpPr>
        <p:spPr bwMode="auto">
          <a:xfrm>
            <a:off x="2240776" y="3625502"/>
            <a:ext cx="1466268" cy="27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53404" rIns="67824" bIns="53404">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90" b="1">
                <a:solidFill>
                  <a:srgbClr val="595959"/>
                </a:solidFill>
                <a:ea typeface="微软雅黑" panose="020B0503020204020204" pitchFamily="34" charset="-122"/>
                <a:sym typeface="微软雅黑" panose="020B0503020204020204" pitchFamily="34" charset="-122"/>
              </a:rPr>
              <a:t>企业空间（移动端）</a:t>
            </a:r>
            <a:endParaRPr lang="en-US" altLang="zh-CN" sz="1090" b="1">
              <a:solidFill>
                <a:srgbClr val="595959"/>
              </a:solidFill>
              <a:ea typeface="微软雅黑" panose="020B0503020204020204" pitchFamily="34" charset="-122"/>
              <a:sym typeface="微软雅黑" panose="020B0503020204020204" pitchFamily="34" charset="-122"/>
            </a:endParaRPr>
          </a:p>
        </p:txBody>
      </p:sp>
      <p:grpSp>
        <p:nvGrpSpPr>
          <p:cNvPr id="61444" name="组合 62"/>
          <p:cNvGrpSpPr/>
          <p:nvPr/>
        </p:nvGrpSpPr>
        <p:grpSpPr bwMode="auto">
          <a:xfrm>
            <a:off x="2464615" y="1582967"/>
            <a:ext cx="1014421" cy="2015150"/>
            <a:chOff x="6529790" y="1083753"/>
            <a:chExt cx="1501827" cy="3153127"/>
          </a:xfrm>
        </p:grpSpPr>
        <p:pic>
          <p:nvPicPr>
            <p:cNvPr id="64" name="图片 6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529790" y="1083753"/>
              <a:ext cx="1501827" cy="315312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1" name="图片 6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8190" y="1421744"/>
              <a:ext cx="1345025" cy="247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45" name="图片 65"/>
          <p:cNvPicPr>
            <a:picLocks noChangeAspect="1"/>
          </p:cNvPicPr>
          <p:nvPr/>
        </p:nvPicPr>
        <p:blipFill>
          <a:blip r:embed="rId3">
            <a:extLst>
              <a:ext uri="{28A0092B-C50C-407E-A947-70E740481C1C}">
                <a14:useLocalDpi xmlns:a14="http://schemas.microsoft.com/office/drawing/2010/main" val="0"/>
              </a:ext>
            </a:extLst>
          </a:blip>
          <a:srcRect b="30678"/>
          <a:stretch>
            <a:fillRect/>
          </a:stretch>
        </p:blipFill>
        <p:spPr bwMode="auto">
          <a:xfrm>
            <a:off x="351237" y="759047"/>
            <a:ext cx="1981813" cy="281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Donut 8"/>
          <p:cNvSpPr>
            <a:spLocks noChangeArrowheads="1"/>
          </p:cNvSpPr>
          <p:nvPr/>
        </p:nvSpPr>
        <p:spPr bwMode="auto">
          <a:xfrm>
            <a:off x="5832327" y="2321756"/>
            <a:ext cx="1729993" cy="1720468"/>
          </a:xfrm>
          <a:custGeom>
            <a:avLst/>
            <a:gdLst>
              <a:gd name="T0" fmla="*/ 199044761 w 2194560"/>
              <a:gd name="T1" fmla="*/ 0 h 2194560"/>
              <a:gd name="T2" fmla="*/ 58298863 w 2194560"/>
              <a:gd name="T3" fmla="*/ 56088741 h 2194560"/>
              <a:gd name="T4" fmla="*/ 0 w 2194560"/>
              <a:gd name="T5" fmla="*/ 191498941 h 2194560"/>
              <a:gd name="T6" fmla="*/ 58298863 w 2194560"/>
              <a:gd name="T7" fmla="*/ 326909080 h 2194560"/>
              <a:gd name="T8" fmla="*/ 199044761 w 2194560"/>
              <a:gd name="T9" fmla="*/ 382997814 h 2194560"/>
              <a:gd name="T10" fmla="*/ 339790541 w 2194560"/>
              <a:gd name="T11" fmla="*/ 326909080 h 2194560"/>
              <a:gd name="T12" fmla="*/ 398089415 w 2194560"/>
              <a:gd name="T13" fmla="*/ 191498941 h 2194560"/>
              <a:gd name="T14" fmla="*/ 339790541 w 2194560"/>
              <a:gd name="T15" fmla="*/ 56088741 h 2194560"/>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321386 w 2194560"/>
              <a:gd name="T25" fmla="*/ 321386 h 2194560"/>
              <a:gd name="T26" fmla="*/ 1873174 w 2194560"/>
              <a:gd name="T27" fmla="*/ 1873174 h 21945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94560" h="2194560">
                <a:moveTo>
                  <a:pt x="0" y="1097280"/>
                </a:moveTo>
                <a:lnTo>
                  <a:pt x="0" y="1097280"/>
                </a:lnTo>
                <a:cubicBezTo>
                  <a:pt x="0" y="491269"/>
                  <a:pt x="491269" y="0"/>
                  <a:pt x="1097280" y="0"/>
                </a:cubicBezTo>
                <a:cubicBezTo>
                  <a:pt x="1097280" y="0"/>
                  <a:pt x="1097281" y="1"/>
                  <a:pt x="1097281" y="1"/>
                </a:cubicBezTo>
                <a:cubicBezTo>
                  <a:pt x="1703292" y="1"/>
                  <a:pt x="2194561" y="491270"/>
                  <a:pt x="2194561" y="1097281"/>
                </a:cubicBezTo>
                <a:cubicBezTo>
                  <a:pt x="2194561" y="1097281"/>
                  <a:pt x="2194560" y="1097282"/>
                  <a:pt x="2194560" y="1097282"/>
                </a:cubicBezTo>
                <a:lnTo>
                  <a:pt x="2194561" y="1097283"/>
                </a:lnTo>
                <a:cubicBezTo>
                  <a:pt x="2194561" y="1703294"/>
                  <a:pt x="1703292" y="2194563"/>
                  <a:pt x="1097281" y="2194563"/>
                </a:cubicBezTo>
                <a:cubicBezTo>
                  <a:pt x="1097280" y="2194562"/>
                  <a:pt x="1097280" y="2194562"/>
                  <a:pt x="1097280" y="2194562"/>
                </a:cubicBezTo>
                <a:cubicBezTo>
                  <a:pt x="491269" y="2194562"/>
                  <a:pt x="1" y="1703293"/>
                  <a:pt x="1" y="1097283"/>
                </a:cubicBezTo>
                <a:cubicBezTo>
                  <a:pt x="1" y="1097282"/>
                  <a:pt x="1" y="1097282"/>
                  <a:pt x="1" y="1097282"/>
                </a:cubicBezTo>
                <a:lnTo>
                  <a:pt x="0" y="1097280"/>
                </a:lnTo>
                <a:close/>
                <a:moveTo>
                  <a:pt x="262974" y="1097280"/>
                </a:moveTo>
                <a:lnTo>
                  <a:pt x="262974" y="1097280"/>
                </a:lnTo>
                <a:cubicBezTo>
                  <a:pt x="262974" y="1097280"/>
                  <a:pt x="262973" y="1097280"/>
                  <a:pt x="262973" y="1097280"/>
                </a:cubicBezTo>
                <a:cubicBezTo>
                  <a:pt x="262973" y="1558055"/>
                  <a:pt x="636504" y="1931586"/>
                  <a:pt x="1097279" y="1931586"/>
                </a:cubicBezTo>
                <a:cubicBezTo>
                  <a:pt x="1558053" y="1931586"/>
                  <a:pt x="1931585" y="1558055"/>
                  <a:pt x="1931585" y="1097281"/>
                </a:cubicBezTo>
                <a:cubicBezTo>
                  <a:pt x="1931585" y="636506"/>
                  <a:pt x="1558053" y="262975"/>
                  <a:pt x="1097279" y="262975"/>
                </a:cubicBezTo>
                <a:lnTo>
                  <a:pt x="1097278" y="262975"/>
                </a:lnTo>
                <a:cubicBezTo>
                  <a:pt x="1097278" y="262975"/>
                  <a:pt x="1097278" y="262974"/>
                  <a:pt x="1097278" y="262974"/>
                </a:cubicBezTo>
                <a:cubicBezTo>
                  <a:pt x="636503" y="262974"/>
                  <a:pt x="262972" y="636505"/>
                  <a:pt x="262972" y="1097280"/>
                </a:cubicBezTo>
                <a:lnTo>
                  <a:pt x="262974" y="1097280"/>
                </a:lnTo>
                <a:close/>
              </a:path>
            </a:pathLst>
          </a:cu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endParaRPr lang="zh-CN" altLang="en-US" sz="525"/>
          </a:p>
        </p:txBody>
      </p:sp>
      <p:sp>
        <p:nvSpPr>
          <p:cNvPr id="68" name="Donut 32"/>
          <p:cNvSpPr>
            <a:spLocks noChangeArrowheads="1"/>
          </p:cNvSpPr>
          <p:nvPr/>
        </p:nvSpPr>
        <p:spPr bwMode="auto">
          <a:xfrm>
            <a:off x="6400260" y="1393656"/>
            <a:ext cx="594127" cy="607224"/>
          </a:xfrm>
          <a:custGeom>
            <a:avLst/>
            <a:gdLst>
              <a:gd name="T0" fmla="*/ 95168947 w 713232"/>
              <a:gd name="T1" fmla="*/ 0 h 713232"/>
              <a:gd name="T2" fmla="*/ 27874199 w 713232"/>
              <a:gd name="T3" fmla="*/ 32470627 h 713232"/>
              <a:gd name="T4" fmla="*/ 0 w 713232"/>
              <a:gd name="T5" fmla="*/ 110861924 h 713232"/>
              <a:gd name="T6" fmla="*/ 27874199 w 713232"/>
              <a:gd name="T7" fmla="*/ 189253245 h 713232"/>
              <a:gd name="T8" fmla="*/ 95168947 w 713232"/>
              <a:gd name="T9" fmla="*/ 221723869 h 713232"/>
              <a:gd name="T10" fmla="*/ 162463604 w 713232"/>
              <a:gd name="T11" fmla="*/ 189253245 h 713232"/>
              <a:gd name="T12" fmla="*/ 190337795 w 713232"/>
              <a:gd name="T13" fmla="*/ 110861924 h 713232"/>
              <a:gd name="T14" fmla="*/ 162463604 w 713232"/>
              <a:gd name="T15" fmla="*/ 32470627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lnTo>
                  <a:pt x="85467" y="356616"/>
                </a:lnTo>
                <a:close/>
              </a:path>
            </a:pathLst>
          </a:cu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endParaRPr lang="zh-CN" altLang="en-US" sz="525"/>
          </a:p>
        </p:txBody>
      </p:sp>
      <p:sp>
        <p:nvSpPr>
          <p:cNvPr id="69" name="Donut 33"/>
          <p:cNvSpPr>
            <a:spLocks noChangeArrowheads="1"/>
          </p:cNvSpPr>
          <p:nvPr/>
        </p:nvSpPr>
        <p:spPr bwMode="auto">
          <a:xfrm>
            <a:off x="5390006" y="3967214"/>
            <a:ext cx="592341" cy="607224"/>
          </a:xfrm>
          <a:custGeom>
            <a:avLst/>
            <a:gdLst>
              <a:gd name="T0" fmla="*/ 93184577 w 713232"/>
              <a:gd name="T1" fmla="*/ 0 h 713232"/>
              <a:gd name="T2" fmla="*/ 27293019 w 713232"/>
              <a:gd name="T3" fmla="*/ 32470627 h 713232"/>
              <a:gd name="T4" fmla="*/ 0 w 713232"/>
              <a:gd name="T5" fmla="*/ 110861924 h 713232"/>
              <a:gd name="T6" fmla="*/ 27293019 w 713232"/>
              <a:gd name="T7" fmla="*/ 189253245 h 713232"/>
              <a:gd name="T8" fmla="*/ 93184577 w 713232"/>
              <a:gd name="T9" fmla="*/ 221723869 h 713232"/>
              <a:gd name="T10" fmla="*/ 159075977 w 713232"/>
              <a:gd name="T11" fmla="*/ 189253245 h 713232"/>
              <a:gd name="T12" fmla="*/ 186369040 w 713232"/>
              <a:gd name="T13" fmla="*/ 110861924 h 713232"/>
              <a:gd name="T14" fmla="*/ 159075977 w 713232"/>
              <a:gd name="T15" fmla="*/ 32470627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lnTo>
                  <a:pt x="85467" y="356616"/>
                </a:lnTo>
                <a:close/>
              </a:path>
            </a:pathLst>
          </a:cu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endParaRPr lang="zh-CN" altLang="en-US" sz="525"/>
          </a:p>
        </p:txBody>
      </p:sp>
      <p:sp>
        <p:nvSpPr>
          <p:cNvPr id="70" name="Donut 34"/>
          <p:cNvSpPr>
            <a:spLocks noChangeArrowheads="1"/>
          </p:cNvSpPr>
          <p:nvPr/>
        </p:nvSpPr>
        <p:spPr bwMode="auto">
          <a:xfrm>
            <a:off x="7504575" y="3902325"/>
            <a:ext cx="592936" cy="608415"/>
          </a:xfrm>
          <a:custGeom>
            <a:avLst/>
            <a:gdLst>
              <a:gd name="T0" fmla="*/ 93841857 w 713232"/>
              <a:gd name="T1" fmla="*/ 0 h 713232"/>
              <a:gd name="T2" fmla="*/ 27485494 w 713232"/>
              <a:gd name="T3" fmla="*/ 32918909 h 713232"/>
              <a:gd name="T4" fmla="*/ 0 w 713232"/>
              <a:gd name="T5" fmla="*/ 112392573 h 713232"/>
              <a:gd name="T6" fmla="*/ 27485494 w 713232"/>
              <a:gd name="T7" fmla="*/ 191866151 h 713232"/>
              <a:gd name="T8" fmla="*/ 93841857 w 713232"/>
              <a:gd name="T9" fmla="*/ 224785049 h 713232"/>
              <a:gd name="T10" fmla="*/ 160198180 w 713232"/>
              <a:gd name="T11" fmla="*/ 191866151 h 713232"/>
              <a:gd name="T12" fmla="*/ 187683690 w 713232"/>
              <a:gd name="T13" fmla="*/ 112392573 h 713232"/>
              <a:gd name="T14" fmla="*/ 160198180 w 713232"/>
              <a:gd name="T15" fmla="*/ 32918909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lnTo>
                  <a:pt x="85467" y="356616"/>
                </a:lnTo>
                <a:close/>
              </a:path>
            </a:pathLst>
          </a:cu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endParaRPr lang="zh-CN" altLang="en-US" sz="525"/>
          </a:p>
        </p:txBody>
      </p:sp>
      <p:sp>
        <p:nvSpPr>
          <p:cNvPr id="71" name="Donut 13"/>
          <p:cNvSpPr>
            <a:spLocks noChangeArrowheads="1"/>
          </p:cNvSpPr>
          <p:nvPr/>
        </p:nvSpPr>
        <p:spPr bwMode="auto">
          <a:xfrm flipV="1">
            <a:off x="5368575" y="1791328"/>
            <a:ext cx="592936" cy="609010"/>
          </a:xfrm>
          <a:custGeom>
            <a:avLst/>
            <a:gdLst>
              <a:gd name="T0" fmla="*/ 93841857 w 713232"/>
              <a:gd name="T1" fmla="*/ 0 h 713232"/>
              <a:gd name="T2" fmla="*/ 27485494 w 713232"/>
              <a:gd name="T3" fmla="*/ 33145019 h 713232"/>
              <a:gd name="T4" fmla="*/ 0 w 713232"/>
              <a:gd name="T5" fmla="*/ 113164772 h 713232"/>
              <a:gd name="T6" fmla="*/ 27485494 w 713232"/>
              <a:gd name="T7" fmla="*/ 193184666 h 713232"/>
              <a:gd name="T8" fmla="*/ 93841857 w 713232"/>
              <a:gd name="T9" fmla="*/ 226329755 h 713232"/>
              <a:gd name="T10" fmla="*/ 160198180 w 713232"/>
              <a:gd name="T11" fmla="*/ 193184666 h 713232"/>
              <a:gd name="T12" fmla="*/ 187683690 w 713232"/>
              <a:gd name="T13" fmla="*/ 113164772 h 713232"/>
              <a:gd name="T14" fmla="*/ 160198180 w 713232"/>
              <a:gd name="T15" fmla="*/ 33145019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lnTo>
                  <a:pt x="85467" y="356616"/>
                </a:lnTo>
                <a:close/>
              </a:path>
            </a:pathLst>
          </a:cu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endParaRPr lang="zh-CN" altLang="en-US" sz="525"/>
          </a:p>
        </p:txBody>
      </p:sp>
      <p:sp>
        <p:nvSpPr>
          <p:cNvPr id="72" name="Donut 14"/>
          <p:cNvSpPr>
            <a:spLocks noChangeArrowheads="1"/>
          </p:cNvSpPr>
          <p:nvPr/>
        </p:nvSpPr>
        <p:spPr bwMode="auto">
          <a:xfrm flipV="1">
            <a:off x="7896889" y="2952793"/>
            <a:ext cx="592341" cy="606629"/>
          </a:xfrm>
          <a:custGeom>
            <a:avLst/>
            <a:gdLst>
              <a:gd name="T0" fmla="*/ 93184115 w 713232"/>
              <a:gd name="T1" fmla="*/ 0 h 713232"/>
              <a:gd name="T2" fmla="*/ 27292927 w 713232"/>
              <a:gd name="T3" fmla="*/ 32248271 h 713232"/>
              <a:gd name="T4" fmla="*/ 0 w 713232"/>
              <a:gd name="T5" fmla="*/ 110103077 h 713232"/>
              <a:gd name="T6" fmla="*/ 27292927 w 713232"/>
              <a:gd name="T7" fmla="*/ 187957944 h 713232"/>
              <a:gd name="T8" fmla="*/ 93184115 w 713232"/>
              <a:gd name="T9" fmla="*/ 220206215 h 713232"/>
              <a:gd name="T10" fmla="*/ 159075265 w 713232"/>
              <a:gd name="T11" fmla="*/ 187957944 h 713232"/>
              <a:gd name="T12" fmla="*/ 186368187 w 713232"/>
              <a:gd name="T13" fmla="*/ 110103077 h 713232"/>
              <a:gd name="T14" fmla="*/ 159075265 w 713232"/>
              <a:gd name="T15" fmla="*/ 32248271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lnTo>
                  <a:pt x="85467" y="356616"/>
                </a:lnTo>
                <a:close/>
              </a:path>
            </a:pathLst>
          </a:cu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endParaRPr lang="zh-CN" altLang="en-US" sz="525"/>
          </a:p>
        </p:txBody>
      </p:sp>
      <p:sp>
        <p:nvSpPr>
          <p:cNvPr id="73" name="Donut 10"/>
          <p:cNvSpPr>
            <a:spLocks noChangeArrowheads="1"/>
          </p:cNvSpPr>
          <p:nvPr/>
        </p:nvSpPr>
        <p:spPr bwMode="auto">
          <a:xfrm flipV="1">
            <a:off x="6409190" y="4391676"/>
            <a:ext cx="594127" cy="607224"/>
          </a:xfrm>
          <a:custGeom>
            <a:avLst/>
            <a:gdLst>
              <a:gd name="T0" fmla="*/ 95168947 w 713232"/>
              <a:gd name="T1" fmla="*/ 0 h 713232"/>
              <a:gd name="T2" fmla="*/ 27874199 w 713232"/>
              <a:gd name="T3" fmla="*/ 32470627 h 713232"/>
              <a:gd name="T4" fmla="*/ 0 w 713232"/>
              <a:gd name="T5" fmla="*/ 110861924 h 713232"/>
              <a:gd name="T6" fmla="*/ 27874199 w 713232"/>
              <a:gd name="T7" fmla="*/ 189253245 h 713232"/>
              <a:gd name="T8" fmla="*/ 95168947 w 713232"/>
              <a:gd name="T9" fmla="*/ 221723869 h 713232"/>
              <a:gd name="T10" fmla="*/ 162463604 w 713232"/>
              <a:gd name="T11" fmla="*/ 189253245 h 713232"/>
              <a:gd name="T12" fmla="*/ 190337795 w 713232"/>
              <a:gd name="T13" fmla="*/ 110861924 h 713232"/>
              <a:gd name="T14" fmla="*/ 162463604 w 713232"/>
              <a:gd name="T15" fmla="*/ 32470627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lnTo>
                  <a:pt x="85467" y="356616"/>
                </a:lnTo>
                <a:close/>
              </a:path>
            </a:pathLst>
          </a:cu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endParaRPr lang="zh-CN" altLang="en-US" sz="525"/>
          </a:p>
        </p:txBody>
      </p:sp>
      <p:sp>
        <p:nvSpPr>
          <p:cNvPr id="61453" name="Rektangel 76"/>
          <p:cNvSpPr>
            <a:spLocks noChangeArrowheads="1"/>
          </p:cNvSpPr>
          <p:nvPr/>
        </p:nvSpPr>
        <p:spPr bwMode="auto">
          <a:xfrm>
            <a:off x="6077003" y="2869449"/>
            <a:ext cx="1276361"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altLang="en-US" sz="1200" b="1" noProof="1">
                <a:solidFill>
                  <a:srgbClr val="595959"/>
                </a:solidFill>
                <a:ea typeface="微软雅黑" panose="020B0503020204020204" pitchFamily="34" charset="-122"/>
                <a:cs typeface="Arial" panose="020B0704020202020204" pitchFamily="34" charset="0"/>
              </a:rPr>
              <a:t>企业全生命周期</a:t>
            </a:r>
            <a:endParaRPr altLang="zh-CN" sz="1200" b="1" noProof="1">
              <a:solidFill>
                <a:srgbClr val="595959"/>
              </a:solidFill>
              <a:ea typeface="微软雅黑" panose="020B0503020204020204" pitchFamily="34" charset="-122"/>
              <a:cs typeface="Arial" panose="020B0704020202020204" pitchFamily="34" charset="0"/>
            </a:endParaRPr>
          </a:p>
          <a:p>
            <a:pPr algn="ctr"/>
            <a:r>
              <a:rPr altLang="en-US" sz="1200" b="1" noProof="1">
                <a:solidFill>
                  <a:srgbClr val="595959"/>
                </a:solidFill>
                <a:ea typeface="微软雅黑" panose="020B0503020204020204" pitchFamily="34" charset="-122"/>
                <a:cs typeface="Arial" panose="020B0704020202020204" pitchFamily="34" charset="0"/>
              </a:rPr>
              <a:t>动态库</a:t>
            </a:r>
            <a:endParaRPr altLang="zh-CN" sz="1200" b="1" noProof="1">
              <a:solidFill>
                <a:srgbClr val="595959"/>
              </a:solidFill>
              <a:ea typeface="微软雅黑" panose="020B0503020204020204" pitchFamily="34" charset="-122"/>
              <a:cs typeface="Arial" panose="020B0704020202020204" pitchFamily="34" charset="0"/>
            </a:endParaRPr>
          </a:p>
          <a:p>
            <a:pPr algn="ctr"/>
            <a:r>
              <a:rPr altLang="en-US" sz="1200" b="1" noProof="1">
                <a:solidFill>
                  <a:srgbClr val="595959"/>
                </a:solidFill>
                <a:ea typeface="微软雅黑" panose="020B0503020204020204" pitchFamily="34" charset="-122"/>
                <a:cs typeface="Arial" panose="020B0704020202020204" pitchFamily="34" charset="0"/>
              </a:rPr>
              <a:t>资料来源</a:t>
            </a:r>
            <a:r>
              <a:rPr altLang="zh-CN" sz="1200" b="1" noProof="1">
                <a:solidFill>
                  <a:srgbClr val="595959"/>
                </a:solidFill>
                <a:ea typeface="微软雅黑" panose="020B0503020204020204" pitchFamily="34" charset="-122"/>
                <a:cs typeface="Arial" panose="020B0704020202020204" pitchFamily="34" charset="0"/>
              </a:rPr>
              <a:t> </a:t>
            </a:r>
            <a:endParaRPr lang="da-DK" altLang="zh-CN" sz="1200" b="1">
              <a:solidFill>
                <a:srgbClr val="595959"/>
              </a:solidFill>
              <a:ea typeface="微软雅黑" panose="020B0503020204020204" pitchFamily="34" charset="-122"/>
              <a:cs typeface="Arial" panose="020B0704020202020204" pitchFamily="34" charset="0"/>
            </a:endParaRPr>
          </a:p>
        </p:txBody>
      </p:sp>
      <p:sp>
        <p:nvSpPr>
          <p:cNvPr id="75" name="Donut 14"/>
          <p:cNvSpPr>
            <a:spLocks noChangeArrowheads="1"/>
          </p:cNvSpPr>
          <p:nvPr/>
        </p:nvSpPr>
        <p:spPr bwMode="auto">
          <a:xfrm flipV="1">
            <a:off x="4916133" y="2930171"/>
            <a:ext cx="591746" cy="607224"/>
          </a:xfrm>
          <a:custGeom>
            <a:avLst/>
            <a:gdLst>
              <a:gd name="T0" fmla="*/ 92530778 w 713232"/>
              <a:gd name="T1" fmla="*/ 0 h 713232"/>
              <a:gd name="T2" fmla="*/ 27101516 w 713232"/>
              <a:gd name="T3" fmla="*/ 32470627 h 713232"/>
              <a:gd name="T4" fmla="*/ 0 w 713232"/>
              <a:gd name="T5" fmla="*/ 110861924 h 713232"/>
              <a:gd name="T6" fmla="*/ 27101516 w 713232"/>
              <a:gd name="T7" fmla="*/ 189253245 h 713232"/>
              <a:gd name="T8" fmla="*/ 92530778 w 713232"/>
              <a:gd name="T9" fmla="*/ 221723869 h 713232"/>
              <a:gd name="T10" fmla="*/ 157959963 w 713232"/>
              <a:gd name="T11" fmla="*/ 189253245 h 713232"/>
              <a:gd name="T12" fmla="*/ 185061406 w 713232"/>
              <a:gd name="T13" fmla="*/ 110861924 h 713232"/>
              <a:gd name="T14" fmla="*/ 157959963 w 713232"/>
              <a:gd name="T15" fmla="*/ 32470627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lnTo>
                  <a:pt x="85467" y="356616"/>
                </a:lnTo>
                <a:close/>
              </a:path>
            </a:pathLst>
          </a:cu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endParaRPr lang="zh-CN" altLang="en-US" sz="525"/>
          </a:p>
        </p:txBody>
      </p:sp>
      <p:sp>
        <p:nvSpPr>
          <p:cNvPr id="76" name="Donut 32"/>
          <p:cNvSpPr>
            <a:spLocks noChangeArrowheads="1"/>
          </p:cNvSpPr>
          <p:nvPr/>
        </p:nvSpPr>
        <p:spPr bwMode="auto">
          <a:xfrm>
            <a:off x="7611137" y="1981235"/>
            <a:ext cx="593532" cy="607224"/>
          </a:xfrm>
          <a:custGeom>
            <a:avLst/>
            <a:gdLst>
              <a:gd name="T0" fmla="*/ 94503223 w 713232"/>
              <a:gd name="T1" fmla="*/ 0 h 713232"/>
              <a:gd name="T2" fmla="*/ 27679312 w 713232"/>
              <a:gd name="T3" fmla="*/ 32470627 h 713232"/>
              <a:gd name="T4" fmla="*/ 0 w 713232"/>
              <a:gd name="T5" fmla="*/ 110861924 h 713232"/>
              <a:gd name="T6" fmla="*/ 27679312 w 713232"/>
              <a:gd name="T7" fmla="*/ 189253245 h 713232"/>
              <a:gd name="T8" fmla="*/ 94503223 w 713232"/>
              <a:gd name="T9" fmla="*/ 221723869 h 713232"/>
              <a:gd name="T10" fmla="*/ 161327083 w 713232"/>
              <a:gd name="T11" fmla="*/ 189253245 h 713232"/>
              <a:gd name="T12" fmla="*/ 189006317 w 713232"/>
              <a:gd name="T13" fmla="*/ 110861924 h 713232"/>
              <a:gd name="T14" fmla="*/ 161327083 w 713232"/>
              <a:gd name="T15" fmla="*/ 32470627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lnTo>
                  <a:pt x="85467" y="356616"/>
                </a:lnTo>
                <a:close/>
              </a:path>
            </a:pathLst>
          </a:cu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endParaRPr lang="zh-CN" altLang="en-US" sz="525"/>
          </a:p>
        </p:txBody>
      </p:sp>
      <p:sp>
        <p:nvSpPr>
          <p:cNvPr id="77" name="Rektangel 76"/>
          <p:cNvSpPr>
            <a:spLocks noChangeArrowheads="1"/>
          </p:cNvSpPr>
          <p:nvPr/>
        </p:nvSpPr>
        <p:spPr bwMode="auto">
          <a:xfrm>
            <a:off x="6401451" y="1563322"/>
            <a:ext cx="584602" cy="321945"/>
          </a:xfrm>
          <a:prstGeom prst="rect">
            <a:avLst/>
          </a:prstGeom>
          <a:noFill/>
          <a:ln w="9525">
            <a:noFill/>
            <a:miter lim="800000"/>
          </a:ln>
        </p:spPr>
        <p:txBody>
          <a:bodyPr lIns="91445" tIns="45722" rIns="91445" bIns="45722">
            <a:spAutoFit/>
          </a:bodyPr>
          <a:lstStyle/>
          <a:p>
            <a:pPr algn="ctr">
              <a:defRP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rPr>
              <a:t>招商管理平台</a:t>
            </a:r>
            <a:endParaRPr lang="da-DK"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457" name="Rektangel 76"/>
          <p:cNvSpPr>
            <a:spLocks noChangeArrowheads="1"/>
          </p:cNvSpPr>
          <p:nvPr/>
        </p:nvSpPr>
        <p:spPr bwMode="auto">
          <a:xfrm>
            <a:off x="7904033" y="3115315"/>
            <a:ext cx="581030"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750">
                <a:solidFill>
                  <a:srgbClr val="595959"/>
                </a:solidFill>
                <a:ea typeface="微软雅黑" panose="020B0503020204020204" pitchFamily="34" charset="-122"/>
              </a:rPr>
              <a:t>服务受理平台</a:t>
            </a:r>
            <a:endParaRPr lang="da-DK" altLang="zh-CN" sz="750">
              <a:solidFill>
                <a:srgbClr val="595959"/>
              </a:solidFill>
              <a:ea typeface="微软雅黑" panose="020B0503020204020204" pitchFamily="34" charset="-122"/>
            </a:endParaRPr>
          </a:p>
        </p:txBody>
      </p:sp>
      <p:sp>
        <p:nvSpPr>
          <p:cNvPr id="61458" name="Rektangel 76"/>
          <p:cNvSpPr>
            <a:spLocks noChangeArrowheads="1"/>
          </p:cNvSpPr>
          <p:nvPr/>
        </p:nvSpPr>
        <p:spPr bwMode="auto">
          <a:xfrm>
            <a:off x="7620662" y="2163402"/>
            <a:ext cx="572696"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750">
                <a:solidFill>
                  <a:srgbClr val="595959"/>
                </a:solidFill>
                <a:ea typeface="微软雅黑" panose="020B0503020204020204" pitchFamily="34" charset="-122"/>
              </a:rPr>
              <a:t>物业管理平台</a:t>
            </a:r>
            <a:endParaRPr lang="da-DK" altLang="zh-CN" sz="750">
              <a:solidFill>
                <a:srgbClr val="595959"/>
              </a:solidFill>
              <a:ea typeface="微软雅黑" panose="020B0503020204020204" pitchFamily="34" charset="-122"/>
            </a:endParaRPr>
          </a:p>
        </p:txBody>
      </p:sp>
      <p:sp>
        <p:nvSpPr>
          <p:cNvPr id="80" name="Right Arrow 15"/>
          <p:cNvSpPr>
            <a:spLocks noChangeArrowheads="1"/>
          </p:cNvSpPr>
          <p:nvPr/>
        </p:nvSpPr>
        <p:spPr bwMode="auto">
          <a:xfrm rot="2892255">
            <a:off x="5802561" y="2322947"/>
            <a:ext cx="320281" cy="264321"/>
          </a:xfrm>
          <a:prstGeom prst="rightArrow">
            <a:avLst>
              <a:gd name="adj1" fmla="val 50000"/>
              <a:gd name="adj2" fmla="val 50000"/>
            </a:avLst>
          </a:pr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pPr>
              <a:defRPr/>
            </a:pPr>
            <a:endParaRPr lang="en-US" sz="1015">
              <a:solidFill>
                <a:schemeClr val="tx1">
                  <a:lumMod val="65000"/>
                  <a:lumOff val="35000"/>
                </a:schemeClr>
              </a:solidFill>
              <a:latin typeface="Calibri" panose="020F0502020204030204" pitchFamily="34" charset="0"/>
              <a:ea typeface="宋体" pitchFamily="2" charset="-122"/>
            </a:endParaRPr>
          </a:p>
        </p:txBody>
      </p:sp>
      <p:sp>
        <p:nvSpPr>
          <p:cNvPr id="81" name="Right Arrow 15"/>
          <p:cNvSpPr>
            <a:spLocks noChangeArrowheads="1"/>
          </p:cNvSpPr>
          <p:nvPr/>
        </p:nvSpPr>
        <p:spPr bwMode="auto">
          <a:xfrm rot="9120951">
            <a:off x="7345625" y="2389623"/>
            <a:ext cx="317900" cy="267297"/>
          </a:xfrm>
          <a:prstGeom prst="rightArrow">
            <a:avLst>
              <a:gd name="adj1" fmla="val 50000"/>
              <a:gd name="adj2" fmla="val 50001"/>
            </a:avLst>
          </a:pr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pPr>
              <a:defRPr/>
            </a:pPr>
            <a:endParaRPr lang="en-US" sz="1015">
              <a:solidFill>
                <a:schemeClr val="tx1">
                  <a:lumMod val="65000"/>
                  <a:lumOff val="35000"/>
                </a:schemeClr>
              </a:solidFill>
              <a:latin typeface="Calibri" panose="020F0502020204030204" pitchFamily="34" charset="0"/>
              <a:ea typeface="宋体" pitchFamily="2" charset="-122"/>
            </a:endParaRPr>
          </a:p>
        </p:txBody>
      </p:sp>
      <p:sp>
        <p:nvSpPr>
          <p:cNvPr id="82" name="Right Arrow 15"/>
          <p:cNvSpPr>
            <a:spLocks noChangeArrowheads="1"/>
          </p:cNvSpPr>
          <p:nvPr/>
        </p:nvSpPr>
        <p:spPr bwMode="auto">
          <a:xfrm rot="10800000">
            <a:off x="7558153" y="3171870"/>
            <a:ext cx="317305" cy="267297"/>
          </a:xfrm>
          <a:prstGeom prst="rightArrow">
            <a:avLst>
              <a:gd name="adj1" fmla="val 50000"/>
              <a:gd name="adj2" fmla="val 50000"/>
            </a:avLst>
          </a:pr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pPr>
              <a:defRPr/>
            </a:pPr>
            <a:endParaRPr lang="en-US" sz="1015">
              <a:solidFill>
                <a:schemeClr val="tx1">
                  <a:lumMod val="65000"/>
                  <a:lumOff val="35000"/>
                </a:schemeClr>
              </a:solidFill>
              <a:latin typeface="Calibri" panose="020F0502020204030204" pitchFamily="34" charset="0"/>
              <a:ea typeface="宋体" pitchFamily="2" charset="-122"/>
            </a:endParaRPr>
          </a:p>
        </p:txBody>
      </p:sp>
      <p:sp>
        <p:nvSpPr>
          <p:cNvPr id="83" name="Right Arrow 15"/>
          <p:cNvSpPr>
            <a:spLocks noChangeArrowheads="1"/>
          </p:cNvSpPr>
          <p:nvPr/>
        </p:nvSpPr>
        <p:spPr bwMode="auto">
          <a:xfrm rot="-8660512">
            <a:off x="7283712" y="3768974"/>
            <a:ext cx="317304" cy="267298"/>
          </a:xfrm>
          <a:prstGeom prst="rightArrow">
            <a:avLst>
              <a:gd name="adj1" fmla="val 50000"/>
              <a:gd name="adj2" fmla="val 50000"/>
            </a:avLst>
          </a:pr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pPr>
              <a:defRPr/>
            </a:pPr>
            <a:endParaRPr lang="en-US" sz="1015">
              <a:solidFill>
                <a:schemeClr val="tx1">
                  <a:lumMod val="65000"/>
                  <a:lumOff val="35000"/>
                </a:schemeClr>
              </a:solidFill>
              <a:latin typeface="Calibri" panose="020F0502020204030204" pitchFamily="34" charset="0"/>
              <a:ea typeface="宋体" pitchFamily="2" charset="-122"/>
            </a:endParaRPr>
          </a:p>
        </p:txBody>
      </p:sp>
      <p:sp>
        <p:nvSpPr>
          <p:cNvPr id="84" name="Right Arrow 15"/>
          <p:cNvSpPr>
            <a:spLocks noChangeArrowheads="1"/>
          </p:cNvSpPr>
          <p:nvPr/>
        </p:nvSpPr>
        <p:spPr bwMode="auto">
          <a:xfrm rot="-5400000">
            <a:off x="6537183" y="4091041"/>
            <a:ext cx="320281" cy="264321"/>
          </a:xfrm>
          <a:prstGeom prst="rightArrow">
            <a:avLst>
              <a:gd name="adj1" fmla="val 50000"/>
              <a:gd name="adj2" fmla="val 50000"/>
            </a:avLst>
          </a:pr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pPr>
              <a:defRPr/>
            </a:pPr>
            <a:endParaRPr lang="en-US" sz="1015">
              <a:solidFill>
                <a:schemeClr val="tx1">
                  <a:lumMod val="65000"/>
                  <a:lumOff val="35000"/>
                </a:schemeClr>
              </a:solidFill>
              <a:latin typeface="Calibri" panose="020F0502020204030204" pitchFamily="34" charset="0"/>
              <a:ea typeface="宋体" pitchFamily="2" charset="-122"/>
            </a:endParaRPr>
          </a:p>
        </p:txBody>
      </p:sp>
      <p:sp>
        <p:nvSpPr>
          <p:cNvPr id="85" name="Right Arrow 15"/>
          <p:cNvSpPr>
            <a:spLocks noChangeArrowheads="1"/>
          </p:cNvSpPr>
          <p:nvPr/>
        </p:nvSpPr>
        <p:spPr bwMode="auto">
          <a:xfrm>
            <a:off x="5507879" y="3060545"/>
            <a:ext cx="317305" cy="267298"/>
          </a:xfrm>
          <a:prstGeom prst="rightArrow">
            <a:avLst>
              <a:gd name="adj1" fmla="val 50000"/>
              <a:gd name="adj2" fmla="val 50000"/>
            </a:avLst>
          </a:pr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pPr>
              <a:defRPr/>
            </a:pPr>
            <a:endParaRPr lang="en-US" sz="1015">
              <a:solidFill>
                <a:schemeClr val="tx1">
                  <a:lumMod val="65000"/>
                  <a:lumOff val="35000"/>
                </a:schemeClr>
              </a:solidFill>
              <a:latin typeface="Calibri" panose="020F0502020204030204" pitchFamily="34" charset="0"/>
              <a:ea typeface="宋体" pitchFamily="2" charset="-122"/>
            </a:endParaRPr>
          </a:p>
        </p:txBody>
      </p:sp>
      <p:sp>
        <p:nvSpPr>
          <p:cNvPr id="86" name="Right Arrow 15"/>
          <p:cNvSpPr>
            <a:spLocks noChangeArrowheads="1"/>
          </p:cNvSpPr>
          <p:nvPr/>
        </p:nvSpPr>
        <p:spPr bwMode="auto">
          <a:xfrm rot="5400000">
            <a:off x="6545815" y="2029158"/>
            <a:ext cx="320876" cy="264321"/>
          </a:xfrm>
          <a:prstGeom prst="rightArrow">
            <a:avLst>
              <a:gd name="adj1" fmla="val 50000"/>
              <a:gd name="adj2" fmla="val 49997"/>
            </a:avLst>
          </a:pr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pPr>
              <a:defRPr/>
            </a:pPr>
            <a:endParaRPr lang="en-US" sz="1015">
              <a:solidFill>
                <a:schemeClr val="tx1">
                  <a:lumMod val="65000"/>
                  <a:lumOff val="35000"/>
                </a:schemeClr>
              </a:solidFill>
              <a:latin typeface="Calibri" panose="020F0502020204030204" pitchFamily="34" charset="0"/>
              <a:ea typeface="宋体" pitchFamily="2" charset="-122"/>
            </a:endParaRPr>
          </a:p>
        </p:txBody>
      </p:sp>
      <p:sp>
        <p:nvSpPr>
          <p:cNvPr id="87" name="Right Arrow 15"/>
          <p:cNvSpPr>
            <a:spLocks noChangeArrowheads="1"/>
          </p:cNvSpPr>
          <p:nvPr/>
        </p:nvSpPr>
        <p:spPr bwMode="auto">
          <a:xfrm rot="-2575454">
            <a:off x="5879953" y="3837435"/>
            <a:ext cx="317304" cy="267297"/>
          </a:xfrm>
          <a:prstGeom prst="rightArrow">
            <a:avLst>
              <a:gd name="adj1" fmla="val 50000"/>
              <a:gd name="adj2" fmla="val 50000"/>
            </a:avLst>
          </a:pr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pPr>
              <a:defRPr/>
            </a:pPr>
            <a:endParaRPr lang="en-US" sz="1015">
              <a:solidFill>
                <a:schemeClr val="tx1">
                  <a:lumMod val="65000"/>
                  <a:lumOff val="35000"/>
                </a:schemeClr>
              </a:solidFill>
              <a:latin typeface="Calibri" panose="020F0502020204030204" pitchFamily="34" charset="0"/>
              <a:ea typeface="宋体" pitchFamily="2" charset="-122"/>
            </a:endParaRPr>
          </a:p>
        </p:txBody>
      </p:sp>
      <p:sp>
        <p:nvSpPr>
          <p:cNvPr id="61467" name="Rektangel 76"/>
          <p:cNvSpPr>
            <a:spLocks noChangeArrowheads="1"/>
          </p:cNvSpPr>
          <p:nvPr/>
        </p:nvSpPr>
        <p:spPr bwMode="auto">
          <a:xfrm>
            <a:off x="4911966" y="3077810"/>
            <a:ext cx="603057"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750">
                <a:solidFill>
                  <a:srgbClr val="595959"/>
                </a:solidFill>
                <a:ea typeface="微软雅黑" panose="020B0503020204020204" pitchFamily="34" charset="-122"/>
              </a:rPr>
              <a:t>数据上报平台</a:t>
            </a:r>
            <a:endParaRPr lang="da-DK" altLang="zh-CN" sz="750">
              <a:solidFill>
                <a:srgbClr val="595959"/>
              </a:solidFill>
              <a:ea typeface="微软雅黑" panose="020B0503020204020204" pitchFamily="34" charset="-122"/>
            </a:endParaRPr>
          </a:p>
        </p:txBody>
      </p:sp>
      <p:sp>
        <p:nvSpPr>
          <p:cNvPr id="61468" name="Rektangel 76"/>
          <p:cNvSpPr>
            <a:spLocks noChangeArrowheads="1"/>
          </p:cNvSpPr>
          <p:nvPr/>
        </p:nvSpPr>
        <p:spPr bwMode="auto">
          <a:xfrm>
            <a:off x="7501003" y="4077944"/>
            <a:ext cx="596508"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750">
                <a:solidFill>
                  <a:srgbClr val="595959"/>
                </a:solidFill>
                <a:ea typeface="微软雅黑" panose="020B0503020204020204" pitchFamily="34" charset="-122"/>
              </a:rPr>
              <a:t>项目管理平台</a:t>
            </a:r>
            <a:endParaRPr lang="da-DK" altLang="zh-CN" sz="750">
              <a:solidFill>
                <a:srgbClr val="595959"/>
              </a:solidFill>
              <a:ea typeface="微软雅黑" panose="020B0503020204020204" pitchFamily="34" charset="-122"/>
            </a:endParaRPr>
          </a:p>
        </p:txBody>
      </p:sp>
      <p:sp>
        <p:nvSpPr>
          <p:cNvPr id="61469" name="Rektangel 76"/>
          <p:cNvSpPr>
            <a:spLocks noChangeArrowheads="1"/>
          </p:cNvSpPr>
          <p:nvPr/>
        </p:nvSpPr>
        <p:spPr bwMode="auto">
          <a:xfrm>
            <a:off x="5387030" y="4135094"/>
            <a:ext cx="603057"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750">
                <a:solidFill>
                  <a:srgbClr val="595959"/>
                </a:solidFill>
                <a:ea typeface="微软雅黑" panose="020B0503020204020204" pitchFamily="34" charset="-122"/>
              </a:rPr>
              <a:t>在线沟通平台</a:t>
            </a:r>
            <a:endParaRPr lang="da-DK" altLang="zh-CN" sz="750">
              <a:solidFill>
                <a:srgbClr val="595959"/>
              </a:solidFill>
              <a:ea typeface="微软雅黑" panose="020B0503020204020204" pitchFamily="34" charset="-122"/>
            </a:endParaRPr>
          </a:p>
        </p:txBody>
      </p:sp>
      <p:sp>
        <p:nvSpPr>
          <p:cNvPr id="61470" name="Rektangel 76"/>
          <p:cNvSpPr>
            <a:spLocks noChangeArrowheads="1"/>
          </p:cNvSpPr>
          <p:nvPr/>
        </p:nvSpPr>
        <p:spPr bwMode="auto">
          <a:xfrm>
            <a:off x="5351906" y="1963375"/>
            <a:ext cx="604843"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750">
                <a:solidFill>
                  <a:srgbClr val="595959"/>
                </a:solidFill>
                <a:ea typeface="微软雅黑" panose="020B0503020204020204" pitchFamily="34" charset="-122"/>
              </a:rPr>
              <a:t>孵化服务平台</a:t>
            </a:r>
            <a:endParaRPr lang="da-DK" altLang="zh-CN" sz="750">
              <a:solidFill>
                <a:srgbClr val="595959"/>
              </a:solidFill>
              <a:ea typeface="微软雅黑" panose="020B0503020204020204" pitchFamily="34" charset="-122"/>
            </a:endParaRPr>
          </a:p>
        </p:txBody>
      </p:sp>
      <p:sp>
        <p:nvSpPr>
          <p:cNvPr id="92" name="Rektangel 76"/>
          <p:cNvSpPr>
            <a:spLocks noChangeArrowheads="1"/>
          </p:cNvSpPr>
          <p:nvPr/>
        </p:nvSpPr>
        <p:spPr bwMode="auto">
          <a:xfrm>
            <a:off x="6403832" y="4570271"/>
            <a:ext cx="603057" cy="247650"/>
          </a:xfrm>
          <a:prstGeom prst="rect">
            <a:avLst/>
          </a:prstGeom>
          <a:noFill/>
          <a:ln w="9525">
            <a:noFill/>
            <a:miter lim="800000"/>
          </a:ln>
        </p:spPr>
        <p:txBody>
          <a:bodyPr lIns="91445" tIns="45722" rIns="91445" bIns="45722">
            <a:spAutoFit/>
          </a:bodyPr>
          <a:lstStyle/>
          <a:p>
            <a:pPr algn="ctr">
              <a:defRPr/>
            </a:pPr>
            <a:r>
              <a:rPr lang="da-DK" sz="1015" dirty="0">
                <a:solidFill>
                  <a:schemeClr val="tx1">
                    <a:lumMod val="65000"/>
                    <a:lumOff val="35000"/>
                  </a:schemeClr>
                </a:solidFill>
                <a:latin typeface="微软雅黑" panose="020B0503020204020204" pitchFamily="34" charset="-122"/>
                <a:ea typeface="微软雅黑" panose="020B0503020204020204" pitchFamily="34" charset="-122"/>
              </a:rPr>
              <a:t>……</a:t>
            </a:r>
            <a:endParaRPr lang="da-DK" sz="101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3" name="矩形 92"/>
          <p:cNvSpPr/>
          <p:nvPr/>
        </p:nvSpPr>
        <p:spPr>
          <a:xfrm>
            <a:off x="3970769" y="1032894"/>
            <a:ext cx="1342442" cy="275632"/>
          </a:xfrm>
          <a:prstGeom prst="rect">
            <a:avLst/>
          </a:prstGeom>
          <a:solidFill>
            <a:srgbClr val="00B0F0">
              <a:alpha val="68000"/>
            </a:srgbClr>
          </a:solid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anchor="ctr"/>
          <a:lstStyle/>
          <a:p>
            <a:pPr>
              <a:defRPr/>
            </a:pPr>
            <a:endParaRPr lang="zh-CN" altLang="en-US" sz="525">
              <a:solidFill>
                <a:schemeClr val="tx1">
                  <a:lumMod val="65000"/>
                  <a:lumOff val="35000"/>
                </a:schemeClr>
              </a:solidFill>
            </a:endParaRPr>
          </a:p>
        </p:txBody>
      </p:sp>
      <p:sp>
        <p:nvSpPr>
          <p:cNvPr id="61473" name="矩形 93"/>
          <p:cNvSpPr>
            <a:spLocks noChangeArrowheads="1"/>
          </p:cNvSpPr>
          <p:nvPr/>
        </p:nvSpPr>
        <p:spPr bwMode="auto">
          <a:xfrm>
            <a:off x="4094595" y="1032894"/>
            <a:ext cx="15544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5" tIns="45722" rIns="91445" bIns="45722">
            <a:spAutoFit/>
          </a:bodyPr>
          <a:lstStyle>
            <a:lvl1pPr marL="762000" indent="-7620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l"/>
            </a:pPr>
            <a:r>
              <a:rPr lang="zh-CN" altLang="en-US" sz="1200" b="1">
                <a:solidFill>
                  <a:schemeClr val="bg1"/>
                </a:solidFill>
                <a:ea typeface="微软雅黑" panose="020B0503020204020204" pitchFamily="34" charset="-122"/>
              </a:rPr>
              <a:t>信息来源</a:t>
            </a:r>
            <a:endParaRPr lang="zh-CN" altLang="en-US" sz="1200" b="1">
              <a:solidFill>
                <a:schemeClr val="bg1"/>
              </a:solidFill>
              <a:ea typeface="微软雅黑" panose="020B0503020204020204" pitchFamily="34" charset="-122"/>
            </a:endParaRPr>
          </a:p>
        </p:txBody>
      </p:sp>
      <p:cxnSp>
        <p:nvCxnSpPr>
          <p:cNvPr id="95" name="直接连接符 94"/>
          <p:cNvCxnSpPr/>
          <p:nvPr/>
        </p:nvCxnSpPr>
        <p:spPr>
          <a:xfrm>
            <a:off x="3970504" y="1308698"/>
            <a:ext cx="4750359" cy="1387"/>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sp>
        <p:nvSpPr>
          <p:cNvPr id="96" name="燕尾形 95"/>
          <p:cNvSpPr>
            <a:spLocks noChangeArrowheads="1"/>
          </p:cNvSpPr>
          <p:nvPr/>
        </p:nvSpPr>
        <p:spPr bwMode="auto">
          <a:xfrm flipH="1">
            <a:off x="4091619" y="2588459"/>
            <a:ext cx="207171" cy="341712"/>
          </a:xfrm>
          <a:prstGeom prst="chevron">
            <a:avLst>
              <a:gd name="adj" fmla="val 50000"/>
            </a:avLst>
          </a:pr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pPr>
              <a:defRPr/>
            </a:pPr>
            <a:endParaRPr lang="zh-CN" altLang="en-US" sz="1015" dirty="0">
              <a:solidFill>
                <a:schemeClr val="tx1">
                  <a:lumMod val="65000"/>
                  <a:lumOff val="35000"/>
                </a:schemeClr>
              </a:solidFill>
              <a:latin typeface="Calibri" panose="020F0502020204030204" pitchFamily="34" charset="0"/>
              <a:ea typeface="宋体" pitchFamily="2" charset="-122"/>
            </a:endParaRPr>
          </a:p>
        </p:txBody>
      </p:sp>
      <p:sp>
        <p:nvSpPr>
          <p:cNvPr id="61476" name="TextBox 3"/>
          <p:cNvSpPr txBox="1">
            <a:spLocks noChangeArrowheads="1"/>
          </p:cNvSpPr>
          <p:nvPr/>
        </p:nvSpPr>
        <p:spPr bwMode="auto">
          <a:xfrm>
            <a:off x="351237" y="4034485"/>
            <a:ext cx="4941137"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spAutoFit/>
          </a:bodyPr>
          <a:lstStyle>
            <a:lvl1pPr marL="571500" indent="-5715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buSzPct val="100000"/>
              <a:buFont typeface="Zapf Dingbats" panose="05020102010704020609" charset="0"/>
              <a:buChar char="✔"/>
            </a:pPr>
            <a:r>
              <a:rPr lang="zh-CN" altLang="zh-CN" sz="900" dirty="0">
                <a:solidFill>
                  <a:srgbClr val="7F7F7F"/>
                </a:solidFill>
                <a:ea typeface="微软雅黑" panose="020B0503020204020204" pitchFamily="34" charset="-122"/>
              </a:rPr>
              <a:t>采用点、线、面三者结合的思</a:t>
            </a:r>
            <a:r>
              <a:rPr lang="zh-CN" altLang="en-US" sz="900" dirty="0">
                <a:solidFill>
                  <a:srgbClr val="7F7F7F"/>
                </a:solidFill>
                <a:ea typeface="微软雅黑" panose="020B0503020204020204" pitchFamily="34" charset="-122"/>
              </a:rPr>
              <a:t>路来构建</a:t>
            </a:r>
            <a:endParaRPr lang="en-US" altLang="zh-CN" sz="900" dirty="0">
              <a:solidFill>
                <a:srgbClr val="7F7F7F"/>
              </a:solidFill>
              <a:ea typeface="微软雅黑" panose="020B0503020204020204" pitchFamily="34" charset="-122"/>
            </a:endParaRPr>
          </a:p>
          <a:p>
            <a:pPr eaLnBrk="1" hangingPunct="1">
              <a:lnSpc>
                <a:spcPct val="150000"/>
              </a:lnSpc>
              <a:buSzPct val="100000"/>
              <a:buFont typeface="Zapf Dingbats" panose="05020102010704020609" charset="0"/>
              <a:buChar char="✔"/>
            </a:pPr>
            <a:r>
              <a:rPr lang="zh-CN" altLang="zh-CN" sz="900" dirty="0">
                <a:solidFill>
                  <a:srgbClr val="7F7F7F"/>
                </a:solidFill>
                <a:ea typeface="微软雅黑" panose="020B0503020204020204" pitchFamily="34" charset="-122"/>
              </a:rPr>
              <a:t>“点”</a:t>
            </a:r>
            <a:r>
              <a:rPr lang="zh-CN" altLang="zh-CN" sz="900" dirty="0" smtClean="0">
                <a:solidFill>
                  <a:srgbClr val="7F7F7F"/>
                </a:solidFill>
                <a:ea typeface="微软雅黑" panose="020B0503020204020204" pitchFamily="34" charset="-122"/>
              </a:rPr>
              <a:t>指</a:t>
            </a:r>
            <a:r>
              <a:rPr lang="zh-CN" altLang="en-US" sz="900" dirty="0" smtClean="0">
                <a:solidFill>
                  <a:srgbClr val="7F7F7F"/>
                </a:solidFill>
                <a:ea typeface="微软雅黑" panose="020B0503020204020204" pitchFamily="34" charset="-122"/>
              </a:rPr>
              <a:t>产业园区</a:t>
            </a:r>
            <a:r>
              <a:rPr lang="zh-CN" altLang="zh-CN" sz="900" dirty="0" smtClean="0">
                <a:solidFill>
                  <a:srgbClr val="7F7F7F"/>
                </a:solidFill>
                <a:ea typeface="微软雅黑" panose="020B0503020204020204" pitchFamily="34" charset="-122"/>
              </a:rPr>
              <a:t>企业</a:t>
            </a:r>
            <a:r>
              <a:rPr lang="zh-CN" altLang="zh-CN" sz="900" dirty="0">
                <a:solidFill>
                  <a:srgbClr val="7F7F7F"/>
                </a:solidFill>
                <a:ea typeface="微软雅黑" panose="020B0503020204020204" pitchFamily="34" charset="-122"/>
              </a:rPr>
              <a:t>的基本信息登记</a:t>
            </a:r>
            <a:endParaRPr lang="en-US" altLang="zh-CN" sz="900" dirty="0">
              <a:solidFill>
                <a:srgbClr val="7F7F7F"/>
              </a:solidFill>
              <a:ea typeface="微软雅黑" panose="020B0503020204020204" pitchFamily="34" charset="-122"/>
            </a:endParaRPr>
          </a:p>
          <a:p>
            <a:pPr eaLnBrk="1" hangingPunct="1">
              <a:lnSpc>
                <a:spcPct val="150000"/>
              </a:lnSpc>
              <a:buSzPct val="100000"/>
              <a:buFont typeface="Zapf Dingbats" panose="05020102010704020609" charset="0"/>
              <a:buChar char="✔"/>
            </a:pPr>
            <a:r>
              <a:rPr lang="zh-CN" altLang="zh-CN" sz="900" dirty="0">
                <a:solidFill>
                  <a:srgbClr val="7F7F7F"/>
                </a:solidFill>
                <a:ea typeface="微软雅黑" panose="020B0503020204020204" pitchFamily="34" charset="-122"/>
              </a:rPr>
              <a:t>“面”指企业的所有信息汇总</a:t>
            </a:r>
            <a:endParaRPr lang="en-US" altLang="zh-CN" sz="900" dirty="0">
              <a:solidFill>
                <a:srgbClr val="7F7F7F"/>
              </a:solidFill>
              <a:ea typeface="微软雅黑" panose="020B0503020204020204" pitchFamily="34" charset="-122"/>
            </a:endParaRPr>
          </a:p>
          <a:p>
            <a:pPr eaLnBrk="1" hangingPunct="1">
              <a:lnSpc>
                <a:spcPct val="150000"/>
              </a:lnSpc>
              <a:spcAft>
                <a:spcPts val="1800"/>
              </a:spcAft>
              <a:buSzPct val="100000"/>
              <a:buFont typeface="Zapf Dingbats" panose="05020102010704020609" charset="0"/>
              <a:buChar char="✔"/>
            </a:pPr>
            <a:r>
              <a:rPr lang="zh-CN" altLang="zh-CN" sz="900" dirty="0">
                <a:solidFill>
                  <a:srgbClr val="7F7F7F"/>
                </a:solidFill>
                <a:ea typeface="微软雅黑" panose="020B0503020204020204" pitchFamily="34" charset="-122"/>
              </a:rPr>
              <a:t>“线”是企业入驻开始的运行情况及整个</a:t>
            </a:r>
            <a:r>
              <a:rPr lang="zh-CN" altLang="zh-CN" sz="900" dirty="0" smtClean="0">
                <a:solidFill>
                  <a:srgbClr val="7F7F7F"/>
                </a:solidFill>
                <a:ea typeface="微软雅黑" panose="020B0503020204020204" pitchFamily="34" charset="-122"/>
              </a:rPr>
              <a:t>期间</a:t>
            </a:r>
            <a:r>
              <a:rPr lang="zh-CN" altLang="en-US" sz="900" dirty="0" smtClean="0">
                <a:solidFill>
                  <a:srgbClr val="7F7F7F"/>
                </a:solidFill>
                <a:ea typeface="微软雅黑" panose="020B0503020204020204" pitchFamily="34" charset="-122"/>
              </a:rPr>
              <a:t>产业园区</a:t>
            </a:r>
            <a:r>
              <a:rPr lang="zh-CN" altLang="zh-CN" sz="900" dirty="0" smtClean="0">
                <a:solidFill>
                  <a:srgbClr val="7F7F7F"/>
                </a:solidFill>
                <a:ea typeface="微软雅黑" panose="020B0503020204020204" pitchFamily="34" charset="-122"/>
              </a:rPr>
              <a:t>对</a:t>
            </a:r>
            <a:r>
              <a:rPr lang="zh-CN" altLang="zh-CN" sz="900" dirty="0">
                <a:solidFill>
                  <a:srgbClr val="7F7F7F"/>
                </a:solidFill>
                <a:ea typeface="微软雅黑" panose="020B0503020204020204" pitchFamily="34" charset="-122"/>
              </a:rPr>
              <a:t>企业提供服务的所有数据。</a:t>
            </a:r>
            <a:endParaRPr lang="zh-CN" altLang="en-US" sz="900" dirty="0">
              <a:solidFill>
                <a:srgbClr val="7F7F7F"/>
              </a:solidFill>
              <a:ea typeface="微软雅黑" panose="020B0503020204020204" pitchFamily="34" charset="-122"/>
            </a:endParaRPr>
          </a:p>
        </p:txBody>
      </p:sp>
      <p:grpSp>
        <p:nvGrpSpPr>
          <p:cNvPr id="61477" name="组合 20"/>
          <p:cNvGrpSpPr/>
          <p:nvPr/>
        </p:nvGrpSpPr>
        <p:grpSpPr bwMode="auto">
          <a:xfrm>
            <a:off x="596" y="114914"/>
            <a:ext cx="521498" cy="379813"/>
            <a:chOff x="0" y="0"/>
            <a:chExt cx="694944" cy="624651"/>
          </a:xfrm>
        </p:grpSpPr>
        <p:sp>
          <p:nvSpPr>
            <p:cNvPr id="42"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4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 Placeholder 3"/>
          <p:cNvSpPr>
            <a:spLocks noGrp="1"/>
          </p:cNvSpPr>
          <p:nvPr>
            <p:ph type="body" sz="quarter" idx="4294967295"/>
          </p:nvPr>
        </p:nvSpPr>
        <p:spPr>
          <a:xfrm>
            <a:off x="790582" y="166117"/>
            <a:ext cx="3106738" cy="396875"/>
          </a:xfrm>
        </p:spPr>
        <p:txBody>
          <a:bodyPr>
            <a:normAutofit fontScale="97500"/>
          </a:bodyPr>
          <a:lstStyle/>
          <a:p>
            <a:pPr marL="0" indent="0">
              <a:lnSpc>
                <a:spcPct val="90000"/>
              </a:lnSpc>
              <a:spcBef>
                <a:spcPct val="0"/>
              </a:spcBef>
            </a:pPr>
            <a:r>
              <a:rPr lang="zh-CN" altLang="en-US" sz="2250">
                <a:solidFill>
                  <a:srgbClr val="595959"/>
                </a:solidFill>
                <a:latin typeface="微软雅黑" panose="020B0503020204020204" pitchFamily="34" charset="-122"/>
                <a:cs typeface="Raleway Light" charset="0"/>
              </a:rPr>
              <a:t>示例五、产业分析平台</a:t>
            </a:r>
            <a:endParaRPr lang="zh-CN" altLang="en-US" sz="2250">
              <a:solidFill>
                <a:srgbClr val="595959"/>
              </a:solidFill>
              <a:latin typeface="微软雅黑" panose="020B0503020204020204" pitchFamily="34" charset="-122"/>
              <a:cs typeface="Raleway Light" charset="0"/>
            </a:endParaRPr>
          </a:p>
        </p:txBody>
      </p:sp>
      <p:pic>
        <p:nvPicPr>
          <p:cNvPr id="63490" name="图片 4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53917" y="763215"/>
            <a:ext cx="2123498" cy="267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矩形 41"/>
          <p:cNvSpPr>
            <a:spLocks noChangeArrowheads="1"/>
          </p:cNvSpPr>
          <p:nvPr/>
        </p:nvSpPr>
        <p:spPr bwMode="auto">
          <a:xfrm>
            <a:off x="790582" y="3438572"/>
            <a:ext cx="1634147" cy="27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53404" rIns="67824" bIns="53404">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90" b="1">
                <a:solidFill>
                  <a:srgbClr val="595959"/>
                </a:solidFill>
                <a:ea typeface="微软雅黑" panose="020B0503020204020204" pitchFamily="34" charset="-122"/>
                <a:sym typeface="微软雅黑" panose="020B0503020204020204" pitchFamily="34" charset="-122"/>
              </a:rPr>
              <a:t>产业分析（</a:t>
            </a:r>
            <a:r>
              <a:rPr lang="en-US" altLang="zh-CN" sz="1090" b="1">
                <a:solidFill>
                  <a:srgbClr val="595959"/>
                </a:solidFill>
                <a:ea typeface="微软雅黑" panose="020B0503020204020204" pitchFamily="34" charset="-122"/>
                <a:sym typeface="微软雅黑" panose="020B0503020204020204" pitchFamily="34" charset="-122"/>
              </a:rPr>
              <a:t>PC</a:t>
            </a:r>
            <a:r>
              <a:rPr lang="zh-CN" altLang="en-US" sz="1090" b="1">
                <a:solidFill>
                  <a:srgbClr val="595959"/>
                </a:solidFill>
                <a:ea typeface="微软雅黑" panose="020B0503020204020204" pitchFamily="34" charset="-122"/>
                <a:sym typeface="微软雅黑" panose="020B0503020204020204" pitchFamily="34" charset="-122"/>
              </a:rPr>
              <a:t>）</a:t>
            </a:r>
            <a:endParaRPr lang="en-US" altLang="zh-CN" sz="1090" b="1">
              <a:solidFill>
                <a:srgbClr val="595959"/>
              </a:solidFill>
              <a:ea typeface="微软雅黑" panose="020B0503020204020204" pitchFamily="34" charset="-122"/>
              <a:sym typeface="微软雅黑" panose="020B0503020204020204" pitchFamily="34" charset="-122"/>
            </a:endParaRPr>
          </a:p>
        </p:txBody>
      </p:sp>
      <p:grpSp>
        <p:nvGrpSpPr>
          <p:cNvPr id="63492" name="组合 42"/>
          <p:cNvGrpSpPr/>
          <p:nvPr/>
        </p:nvGrpSpPr>
        <p:grpSpPr bwMode="auto">
          <a:xfrm>
            <a:off x="2682501" y="1154338"/>
            <a:ext cx="1179920" cy="2270542"/>
            <a:chOff x="6529790" y="1083753"/>
            <a:chExt cx="1582483" cy="3322467"/>
          </a:xfrm>
        </p:grpSpPr>
        <p:pic>
          <p:nvPicPr>
            <p:cNvPr id="44" name="图片 4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9790" y="1083753"/>
              <a:ext cx="1582483" cy="332246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图片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3012" y="1433752"/>
              <a:ext cx="1396037" cy="257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493" name="矩形 45"/>
          <p:cNvSpPr>
            <a:spLocks noChangeArrowheads="1"/>
          </p:cNvSpPr>
          <p:nvPr/>
        </p:nvSpPr>
        <p:spPr bwMode="auto">
          <a:xfrm>
            <a:off x="2726555" y="3428452"/>
            <a:ext cx="1341251" cy="27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53404" rIns="67824" bIns="53404">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90" b="1">
                <a:solidFill>
                  <a:srgbClr val="595959"/>
                </a:solidFill>
                <a:ea typeface="微软雅黑" panose="020B0503020204020204" pitchFamily="34" charset="-122"/>
                <a:sym typeface="微软雅黑" panose="020B0503020204020204" pitchFamily="34" charset="-122"/>
              </a:rPr>
              <a:t>产业分析（</a:t>
            </a:r>
            <a:r>
              <a:rPr lang="en-US" altLang="zh-CN" sz="1090" b="1">
                <a:solidFill>
                  <a:srgbClr val="595959"/>
                </a:solidFill>
                <a:ea typeface="微软雅黑" panose="020B0503020204020204" pitchFamily="34" charset="-122"/>
                <a:sym typeface="微软雅黑" panose="020B0503020204020204" pitchFamily="34" charset="-122"/>
              </a:rPr>
              <a:t>APP</a:t>
            </a:r>
            <a:r>
              <a:rPr lang="zh-CN" altLang="en-US" sz="1090" b="1">
                <a:solidFill>
                  <a:srgbClr val="595959"/>
                </a:solidFill>
                <a:ea typeface="微软雅黑" panose="020B0503020204020204" pitchFamily="34" charset="-122"/>
                <a:sym typeface="微软雅黑" panose="020B0503020204020204" pitchFamily="34" charset="-122"/>
              </a:rPr>
              <a:t>）</a:t>
            </a:r>
            <a:endParaRPr lang="en-US" altLang="zh-CN" sz="1090" b="1">
              <a:solidFill>
                <a:srgbClr val="595959"/>
              </a:solidFill>
              <a:ea typeface="微软雅黑" panose="020B0503020204020204" pitchFamily="34" charset="-122"/>
              <a:sym typeface="微软雅黑" panose="020B0503020204020204" pitchFamily="34" charset="-122"/>
            </a:endParaRPr>
          </a:p>
        </p:txBody>
      </p:sp>
      <p:sp>
        <p:nvSpPr>
          <p:cNvPr id="47" name="矩形 46"/>
          <p:cNvSpPr/>
          <p:nvPr/>
        </p:nvSpPr>
        <p:spPr>
          <a:xfrm>
            <a:off x="4674290" y="1426994"/>
            <a:ext cx="1166227" cy="944769"/>
          </a:xfrm>
          <a:prstGeom prst="rect">
            <a:avLst/>
          </a:prstGeom>
          <a:solidFill>
            <a:srgbClr val="00B0F0">
              <a:alpha val="25000"/>
            </a:srgbClr>
          </a:solidFill>
          <a:ln>
            <a:noFill/>
          </a:ln>
        </p:spPr>
        <p:txBody>
          <a:bodyPr lIns="91445" tIns="45722" rIns="91445" bIns="45722" anchor="ctr"/>
          <a:lstStyle/>
          <a:p>
            <a:pPr>
              <a:defRPr/>
            </a:pPr>
            <a:endParaRPr lang="zh-CN" altLang="en-US" sz="525">
              <a:solidFill>
                <a:schemeClr val="tx1">
                  <a:lumMod val="65000"/>
                  <a:lumOff val="35000"/>
                </a:schemeClr>
              </a:solidFill>
              <a:latin typeface="微软雅黑" panose="020B0503020204020204" pitchFamily="34" charset="-122"/>
              <a:ea typeface="宋体" pitchFamily="2" charset="-122"/>
            </a:endParaRPr>
          </a:p>
        </p:txBody>
      </p:sp>
      <p:sp>
        <p:nvSpPr>
          <p:cNvPr id="48" name="矩形 47"/>
          <p:cNvSpPr/>
          <p:nvPr/>
        </p:nvSpPr>
        <p:spPr>
          <a:xfrm>
            <a:off x="6008992" y="1426994"/>
            <a:ext cx="1166227" cy="957271"/>
          </a:xfrm>
          <a:prstGeom prst="rect">
            <a:avLst/>
          </a:prstGeom>
          <a:solidFill>
            <a:schemeClr val="bg1">
              <a:lumMod val="85000"/>
              <a:alpha val="50000"/>
            </a:schemeClr>
          </a:solidFill>
          <a:ln>
            <a:noFill/>
          </a:ln>
        </p:spPr>
        <p:txBody>
          <a:bodyPr lIns="91445" tIns="45722" rIns="91445" bIns="45722" anchor="ctr"/>
          <a:lstStyle/>
          <a:p>
            <a:pPr>
              <a:defRPr/>
            </a:pPr>
            <a:endParaRPr lang="zh-CN" altLang="en-US" sz="525">
              <a:solidFill>
                <a:schemeClr val="tx1">
                  <a:lumMod val="65000"/>
                  <a:lumOff val="35000"/>
                </a:schemeClr>
              </a:solidFill>
              <a:latin typeface="微软雅黑" panose="020B0503020204020204" pitchFamily="34" charset="-122"/>
              <a:ea typeface="宋体" pitchFamily="2" charset="-122"/>
            </a:endParaRPr>
          </a:p>
        </p:txBody>
      </p:sp>
      <p:sp>
        <p:nvSpPr>
          <p:cNvPr id="49" name="矩形 48"/>
          <p:cNvSpPr/>
          <p:nvPr/>
        </p:nvSpPr>
        <p:spPr>
          <a:xfrm>
            <a:off x="4674290" y="2577148"/>
            <a:ext cx="1166227" cy="957866"/>
          </a:xfrm>
          <a:prstGeom prst="rect">
            <a:avLst/>
          </a:prstGeom>
          <a:solidFill>
            <a:schemeClr val="bg1">
              <a:lumMod val="85000"/>
              <a:alpha val="50000"/>
            </a:schemeClr>
          </a:solidFill>
          <a:ln>
            <a:noFill/>
          </a:ln>
        </p:spPr>
        <p:txBody>
          <a:bodyPr lIns="91445" tIns="45722" rIns="91445" bIns="45722" anchor="ctr"/>
          <a:lstStyle/>
          <a:p>
            <a:pPr>
              <a:defRPr/>
            </a:pPr>
            <a:endParaRPr lang="zh-CN" altLang="en-US" sz="525">
              <a:solidFill>
                <a:schemeClr val="tx1">
                  <a:lumMod val="65000"/>
                  <a:lumOff val="35000"/>
                </a:schemeClr>
              </a:solidFill>
              <a:latin typeface="微软雅黑" panose="020B0503020204020204" pitchFamily="34" charset="-122"/>
              <a:ea typeface="宋体" pitchFamily="2" charset="-122"/>
            </a:endParaRPr>
          </a:p>
        </p:txBody>
      </p:sp>
      <p:sp>
        <p:nvSpPr>
          <p:cNvPr id="50" name="矩形 49"/>
          <p:cNvSpPr/>
          <p:nvPr/>
        </p:nvSpPr>
        <p:spPr>
          <a:xfrm>
            <a:off x="7348457" y="1427589"/>
            <a:ext cx="1166227" cy="957866"/>
          </a:xfrm>
          <a:prstGeom prst="rect">
            <a:avLst/>
          </a:prstGeom>
          <a:solidFill>
            <a:srgbClr val="00B0F0">
              <a:alpha val="25000"/>
            </a:srgbClr>
          </a:solidFill>
          <a:ln>
            <a:noFill/>
          </a:ln>
        </p:spPr>
        <p:txBody>
          <a:bodyPr lIns="91445" tIns="45722" rIns="91445" bIns="45722" anchor="ctr"/>
          <a:lstStyle/>
          <a:p>
            <a:pPr>
              <a:defRPr/>
            </a:pPr>
            <a:endParaRPr lang="zh-CN" altLang="en-US" sz="525">
              <a:solidFill>
                <a:schemeClr val="tx1">
                  <a:lumMod val="65000"/>
                  <a:lumOff val="35000"/>
                </a:schemeClr>
              </a:solidFill>
              <a:latin typeface="微软雅黑" panose="020B0503020204020204" pitchFamily="34" charset="-122"/>
              <a:ea typeface="宋体" pitchFamily="2" charset="-122"/>
            </a:endParaRPr>
          </a:p>
        </p:txBody>
      </p:sp>
      <p:sp>
        <p:nvSpPr>
          <p:cNvPr id="51" name="矩形 50"/>
          <p:cNvSpPr/>
          <p:nvPr/>
        </p:nvSpPr>
        <p:spPr>
          <a:xfrm>
            <a:off x="6014350" y="2567622"/>
            <a:ext cx="1166227" cy="957866"/>
          </a:xfrm>
          <a:prstGeom prst="rect">
            <a:avLst/>
          </a:prstGeom>
          <a:solidFill>
            <a:srgbClr val="00B0F0">
              <a:alpha val="25000"/>
            </a:srgbClr>
          </a:solidFill>
          <a:ln>
            <a:noFill/>
          </a:ln>
        </p:spPr>
        <p:txBody>
          <a:bodyPr lIns="91445" tIns="45722" rIns="91445" bIns="45722" anchor="ctr"/>
          <a:lstStyle/>
          <a:p>
            <a:pPr>
              <a:defRPr/>
            </a:pPr>
            <a:endParaRPr lang="zh-CN" altLang="en-US" sz="525">
              <a:solidFill>
                <a:schemeClr val="tx1">
                  <a:lumMod val="65000"/>
                  <a:lumOff val="35000"/>
                </a:schemeClr>
              </a:solidFill>
              <a:latin typeface="微软雅黑" panose="020B0503020204020204" pitchFamily="34" charset="-122"/>
              <a:ea typeface="宋体" pitchFamily="2" charset="-122"/>
            </a:endParaRPr>
          </a:p>
        </p:txBody>
      </p:sp>
      <p:sp>
        <p:nvSpPr>
          <p:cNvPr id="52" name="矩形 51"/>
          <p:cNvSpPr/>
          <p:nvPr/>
        </p:nvSpPr>
        <p:spPr>
          <a:xfrm>
            <a:off x="7348457" y="2580124"/>
            <a:ext cx="1166227" cy="957271"/>
          </a:xfrm>
          <a:prstGeom prst="rect">
            <a:avLst/>
          </a:prstGeom>
          <a:solidFill>
            <a:schemeClr val="bg1">
              <a:lumMod val="85000"/>
              <a:alpha val="50000"/>
            </a:schemeClr>
          </a:solidFill>
          <a:ln>
            <a:noFill/>
          </a:ln>
        </p:spPr>
        <p:txBody>
          <a:bodyPr lIns="91445" tIns="45722" rIns="91445" bIns="45722" anchor="ctr"/>
          <a:lstStyle/>
          <a:p>
            <a:pPr>
              <a:defRPr/>
            </a:pPr>
            <a:endParaRPr lang="zh-CN" altLang="en-US" sz="525">
              <a:solidFill>
                <a:schemeClr val="tx1">
                  <a:lumMod val="65000"/>
                  <a:lumOff val="35000"/>
                </a:schemeClr>
              </a:solidFill>
              <a:latin typeface="微软雅黑" panose="020B0503020204020204" pitchFamily="34" charset="-122"/>
              <a:ea typeface="宋体" pitchFamily="2" charset="-122"/>
            </a:endParaRPr>
          </a:p>
        </p:txBody>
      </p:sp>
      <p:sp>
        <p:nvSpPr>
          <p:cNvPr id="53" name="矩形 52"/>
          <p:cNvSpPr/>
          <p:nvPr/>
        </p:nvSpPr>
        <p:spPr>
          <a:xfrm>
            <a:off x="6019112" y="3738017"/>
            <a:ext cx="1166227" cy="957866"/>
          </a:xfrm>
          <a:prstGeom prst="rect">
            <a:avLst/>
          </a:prstGeom>
          <a:solidFill>
            <a:schemeClr val="bg1">
              <a:lumMod val="85000"/>
              <a:alpha val="50000"/>
            </a:schemeClr>
          </a:solidFill>
          <a:ln>
            <a:noFill/>
          </a:ln>
        </p:spPr>
        <p:txBody>
          <a:bodyPr lIns="91445" tIns="45722" rIns="91445" bIns="45722" anchor="ctr"/>
          <a:lstStyle/>
          <a:p>
            <a:pPr>
              <a:defRPr/>
            </a:pPr>
            <a:endParaRPr lang="zh-CN" altLang="en-US" sz="525">
              <a:solidFill>
                <a:schemeClr val="tx1">
                  <a:lumMod val="65000"/>
                  <a:lumOff val="35000"/>
                </a:schemeClr>
              </a:solidFill>
              <a:latin typeface="微软雅黑" panose="020B0503020204020204" pitchFamily="34" charset="-122"/>
              <a:ea typeface="宋体" pitchFamily="2" charset="-122"/>
            </a:endParaRPr>
          </a:p>
        </p:txBody>
      </p:sp>
      <p:sp>
        <p:nvSpPr>
          <p:cNvPr id="54" name="矩形 53"/>
          <p:cNvSpPr/>
          <p:nvPr/>
        </p:nvSpPr>
        <p:spPr>
          <a:xfrm>
            <a:off x="7353219" y="3738017"/>
            <a:ext cx="1166227" cy="957866"/>
          </a:xfrm>
          <a:prstGeom prst="rect">
            <a:avLst/>
          </a:prstGeom>
          <a:solidFill>
            <a:srgbClr val="00B0F0">
              <a:alpha val="25000"/>
            </a:srgbClr>
          </a:solidFill>
          <a:ln>
            <a:noFill/>
          </a:ln>
        </p:spPr>
        <p:txBody>
          <a:bodyPr lIns="91445" tIns="45722" rIns="91445" bIns="45722" anchor="ctr"/>
          <a:lstStyle/>
          <a:p>
            <a:pPr>
              <a:defRPr/>
            </a:pPr>
            <a:endParaRPr lang="zh-CN" altLang="en-US" sz="525">
              <a:solidFill>
                <a:schemeClr val="tx1">
                  <a:lumMod val="65000"/>
                  <a:lumOff val="35000"/>
                </a:schemeClr>
              </a:solidFill>
              <a:latin typeface="微软雅黑" panose="020B0503020204020204" pitchFamily="34" charset="-122"/>
              <a:ea typeface="宋体" pitchFamily="2" charset="-122"/>
            </a:endParaRPr>
          </a:p>
        </p:txBody>
      </p:sp>
      <p:sp>
        <p:nvSpPr>
          <p:cNvPr id="63502" name="矩形 54"/>
          <p:cNvSpPr>
            <a:spLocks noChangeArrowheads="1"/>
          </p:cNvSpPr>
          <p:nvPr/>
        </p:nvSpPr>
        <p:spPr bwMode="auto">
          <a:xfrm>
            <a:off x="4699888" y="1587134"/>
            <a:ext cx="1103123" cy="56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33913" rIns="67824" bIns="33913">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615" b="1">
                <a:solidFill>
                  <a:srgbClr val="595959"/>
                </a:solidFill>
                <a:ea typeface="微软雅黑" panose="020B0503020204020204" pitchFamily="34" charset="-122"/>
              </a:rPr>
              <a:t>产业分布分析图 </a:t>
            </a:r>
            <a:endParaRPr lang="zh-CN" altLang="en-US" sz="1615">
              <a:solidFill>
                <a:srgbClr val="595959"/>
              </a:solidFill>
            </a:endParaRPr>
          </a:p>
        </p:txBody>
      </p:sp>
      <p:sp>
        <p:nvSpPr>
          <p:cNvPr id="63503" name="矩形 55"/>
          <p:cNvSpPr>
            <a:spLocks noChangeArrowheads="1"/>
          </p:cNvSpPr>
          <p:nvPr/>
        </p:nvSpPr>
        <p:spPr bwMode="auto">
          <a:xfrm>
            <a:off x="6073286" y="1665716"/>
            <a:ext cx="1037043" cy="56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33913" rIns="67824" bIns="33913">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615" b="1" dirty="0" smtClean="0">
                <a:solidFill>
                  <a:srgbClr val="595959"/>
                </a:solidFill>
                <a:ea typeface="微软雅黑" panose="020B0503020204020204" pitchFamily="34" charset="-122"/>
              </a:rPr>
              <a:t>产业园区纳税</a:t>
            </a:r>
            <a:r>
              <a:rPr lang="en-US" altLang="zh-CN" sz="1615" b="1" dirty="0">
                <a:solidFill>
                  <a:srgbClr val="595959"/>
                </a:solidFill>
                <a:ea typeface="微软雅黑" panose="020B0503020204020204" pitchFamily="34" charset="-122"/>
              </a:rPr>
              <a:t>TOP </a:t>
            </a:r>
            <a:endParaRPr lang="zh-CN" altLang="en-US" sz="1615" b="1" dirty="0">
              <a:solidFill>
                <a:srgbClr val="595959"/>
              </a:solidFill>
              <a:ea typeface="微软雅黑" panose="020B0503020204020204" pitchFamily="34" charset="-122"/>
            </a:endParaRPr>
          </a:p>
        </p:txBody>
      </p:sp>
      <p:sp>
        <p:nvSpPr>
          <p:cNvPr id="63504" name="矩形 56"/>
          <p:cNvSpPr>
            <a:spLocks noChangeArrowheads="1"/>
          </p:cNvSpPr>
          <p:nvPr/>
        </p:nvSpPr>
        <p:spPr bwMode="auto">
          <a:xfrm>
            <a:off x="4716557" y="2758720"/>
            <a:ext cx="1095385" cy="56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33913" rIns="67824" bIns="33913">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615" b="1">
                <a:solidFill>
                  <a:srgbClr val="595959"/>
                </a:solidFill>
                <a:ea typeface="微软雅黑" panose="020B0503020204020204" pitchFamily="34" charset="-122"/>
              </a:rPr>
              <a:t>产业营收统计表 </a:t>
            </a:r>
            <a:endParaRPr lang="zh-CN" altLang="en-US" sz="1615" b="1">
              <a:solidFill>
                <a:srgbClr val="595959"/>
              </a:solidFill>
              <a:ea typeface="微软雅黑" panose="020B0503020204020204" pitchFamily="34" charset="-122"/>
            </a:endParaRPr>
          </a:p>
        </p:txBody>
      </p:sp>
      <p:sp>
        <p:nvSpPr>
          <p:cNvPr id="63505" name="矩形 57"/>
          <p:cNvSpPr>
            <a:spLocks noChangeArrowheads="1"/>
          </p:cNvSpPr>
          <p:nvPr/>
        </p:nvSpPr>
        <p:spPr bwMode="auto">
          <a:xfrm>
            <a:off x="7362149" y="1626425"/>
            <a:ext cx="1114435" cy="81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33913" rIns="67824" bIns="33913">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615" b="1" dirty="0" smtClean="0">
                <a:solidFill>
                  <a:srgbClr val="595959"/>
                </a:solidFill>
                <a:ea typeface="微软雅黑" panose="020B0503020204020204" pitchFamily="34" charset="-122"/>
              </a:rPr>
              <a:t>产业园区企业</a:t>
            </a:r>
            <a:r>
              <a:rPr lang="zh-CN" altLang="en-US" sz="1615" b="1" dirty="0">
                <a:solidFill>
                  <a:srgbClr val="595959"/>
                </a:solidFill>
                <a:ea typeface="微软雅黑" panose="020B0503020204020204" pitchFamily="34" charset="-122"/>
              </a:rPr>
              <a:t>分布图</a:t>
            </a:r>
            <a:endParaRPr lang="zh-CN" altLang="en-US" sz="1615" b="1" dirty="0">
              <a:solidFill>
                <a:srgbClr val="595959"/>
              </a:solidFill>
              <a:ea typeface="微软雅黑" panose="020B0503020204020204" pitchFamily="34" charset="-122"/>
            </a:endParaRPr>
          </a:p>
        </p:txBody>
      </p:sp>
      <p:sp>
        <p:nvSpPr>
          <p:cNvPr id="63506" name="矩形 58"/>
          <p:cNvSpPr>
            <a:spLocks noChangeArrowheads="1"/>
          </p:cNvSpPr>
          <p:nvPr/>
        </p:nvSpPr>
        <p:spPr bwMode="auto">
          <a:xfrm>
            <a:off x="6031019" y="2720619"/>
            <a:ext cx="1149558" cy="81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33913" rIns="67824" bIns="33913">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615" b="1" dirty="0" smtClean="0">
                <a:solidFill>
                  <a:srgbClr val="595959"/>
                </a:solidFill>
                <a:ea typeface="微软雅黑" panose="020B0503020204020204" pitchFamily="34" charset="-122"/>
              </a:rPr>
              <a:t>产业园区营</a:t>
            </a:r>
            <a:r>
              <a:rPr lang="zh-CN" altLang="en-US" sz="1615" b="1" dirty="0">
                <a:solidFill>
                  <a:srgbClr val="595959"/>
                </a:solidFill>
                <a:ea typeface="微软雅黑" panose="020B0503020204020204" pitchFamily="34" charset="-122"/>
              </a:rPr>
              <a:t>收统计表</a:t>
            </a:r>
            <a:endParaRPr lang="en-US" altLang="zh-CN" sz="1615" b="1" dirty="0">
              <a:solidFill>
                <a:srgbClr val="595959"/>
              </a:solidFill>
              <a:ea typeface="微软雅黑" panose="020B0503020204020204" pitchFamily="34" charset="-122"/>
            </a:endParaRPr>
          </a:p>
        </p:txBody>
      </p:sp>
      <p:sp>
        <p:nvSpPr>
          <p:cNvPr id="63507" name="矩形 59"/>
          <p:cNvSpPr>
            <a:spLocks noChangeArrowheads="1"/>
          </p:cNvSpPr>
          <p:nvPr/>
        </p:nvSpPr>
        <p:spPr bwMode="auto">
          <a:xfrm>
            <a:off x="7397868" y="2730739"/>
            <a:ext cx="1042401" cy="56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33913" rIns="67824" bIns="33913">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615" b="1">
                <a:solidFill>
                  <a:srgbClr val="595959"/>
                </a:solidFill>
                <a:ea typeface="微软雅黑" panose="020B0503020204020204" pitchFamily="34" charset="-122"/>
              </a:rPr>
              <a:t>行业营收</a:t>
            </a:r>
            <a:endParaRPr lang="en-US" altLang="zh-CN" sz="1615" b="1">
              <a:solidFill>
                <a:srgbClr val="595959"/>
              </a:solidFill>
              <a:ea typeface="微软雅黑" panose="020B0503020204020204" pitchFamily="34" charset="-122"/>
            </a:endParaRPr>
          </a:p>
          <a:p>
            <a:pPr algn="ctr"/>
            <a:r>
              <a:rPr lang="zh-CN" altLang="en-US" sz="1615" b="1">
                <a:solidFill>
                  <a:srgbClr val="595959"/>
                </a:solidFill>
                <a:ea typeface="微软雅黑" panose="020B0503020204020204" pitchFamily="34" charset="-122"/>
              </a:rPr>
              <a:t>统计表</a:t>
            </a:r>
            <a:endParaRPr lang="zh-CN" altLang="en-US" sz="1615" b="1">
              <a:solidFill>
                <a:srgbClr val="595959"/>
              </a:solidFill>
              <a:ea typeface="微软雅黑" panose="020B0503020204020204" pitchFamily="34" charset="-122"/>
            </a:endParaRPr>
          </a:p>
        </p:txBody>
      </p:sp>
      <p:sp>
        <p:nvSpPr>
          <p:cNvPr id="63508" name="矩形 97"/>
          <p:cNvSpPr>
            <a:spLocks noChangeArrowheads="1"/>
          </p:cNvSpPr>
          <p:nvPr/>
        </p:nvSpPr>
        <p:spPr bwMode="auto">
          <a:xfrm>
            <a:off x="6061380" y="3904706"/>
            <a:ext cx="1123960" cy="56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33913" rIns="67824" bIns="33913">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615" b="1">
                <a:solidFill>
                  <a:srgbClr val="595959"/>
                </a:solidFill>
                <a:ea typeface="微软雅黑" panose="020B0503020204020204" pitchFamily="34" charset="-122"/>
              </a:rPr>
              <a:t>近期入驻企业数 </a:t>
            </a:r>
            <a:endParaRPr lang="zh-CN" altLang="en-US" sz="1615" b="1">
              <a:solidFill>
                <a:srgbClr val="595959"/>
              </a:solidFill>
              <a:ea typeface="微软雅黑" panose="020B0503020204020204" pitchFamily="34" charset="-122"/>
            </a:endParaRPr>
          </a:p>
        </p:txBody>
      </p:sp>
      <p:sp>
        <p:nvSpPr>
          <p:cNvPr id="63509" name="矩形 98"/>
          <p:cNvSpPr>
            <a:spLocks noChangeArrowheads="1"/>
          </p:cNvSpPr>
          <p:nvPr/>
        </p:nvSpPr>
        <p:spPr bwMode="auto">
          <a:xfrm>
            <a:off x="7353219" y="3926733"/>
            <a:ext cx="1176348" cy="56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33913" rIns="67824" bIns="33913">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615" b="1">
                <a:solidFill>
                  <a:srgbClr val="595959"/>
                </a:solidFill>
                <a:ea typeface="微软雅黑" panose="020B0503020204020204" pitchFamily="34" charset="-122"/>
              </a:rPr>
              <a:t> 近期退园</a:t>
            </a:r>
            <a:endParaRPr lang="en-US" altLang="zh-CN" sz="1615" b="1">
              <a:solidFill>
                <a:srgbClr val="595959"/>
              </a:solidFill>
              <a:ea typeface="微软雅黑" panose="020B0503020204020204" pitchFamily="34" charset="-122"/>
            </a:endParaRPr>
          </a:p>
          <a:p>
            <a:pPr algn="ctr"/>
            <a:r>
              <a:rPr lang="zh-CN" altLang="en-US" sz="1615" b="1">
                <a:solidFill>
                  <a:srgbClr val="595959"/>
                </a:solidFill>
                <a:ea typeface="微软雅黑" panose="020B0503020204020204" pitchFamily="34" charset="-122"/>
              </a:rPr>
              <a:t>企业数 </a:t>
            </a:r>
            <a:endParaRPr lang="zh-CN" altLang="en-US" sz="1615" b="1">
              <a:solidFill>
                <a:srgbClr val="595959"/>
              </a:solidFill>
              <a:ea typeface="微软雅黑" panose="020B0503020204020204" pitchFamily="34" charset="-122"/>
            </a:endParaRPr>
          </a:p>
        </p:txBody>
      </p:sp>
      <p:sp>
        <p:nvSpPr>
          <p:cNvPr id="101" name="矩形 100"/>
          <p:cNvSpPr/>
          <p:nvPr/>
        </p:nvSpPr>
        <p:spPr>
          <a:xfrm>
            <a:off x="4668336" y="3738017"/>
            <a:ext cx="1166227" cy="957866"/>
          </a:xfrm>
          <a:prstGeom prst="rect">
            <a:avLst/>
          </a:prstGeom>
          <a:solidFill>
            <a:srgbClr val="00B0F0">
              <a:alpha val="25000"/>
            </a:srgbClr>
          </a:solidFill>
          <a:ln>
            <a:noFill/>
          </a:ln>
        </p:spPr>
        <p:txBody>
          <a:bodyPr lIns="91445" tIns="45722" rIns="91445" bIns="45722" anchor="ctr"/>
          <a:lstStyle/>
          <a:p>
            <a:pPr>
              <a:defRPr/>
            </a:pPr>
            <a:endParaRPr lang="zh-CN" altLang="en-US" sz="525">
              <a:solidFill>
                <a:schemeClr val="tx1">
                  <a:lumMod val="65000"/>
                  <a:lumOff val="35000"/>
                </a:schemeClr>
              </a:solidFill>
              <a:latin typeface="微软雅黑" panose="020B0503020204020204" pitchFamily="34" charset="-122"/>
              <a:ea typeface="宋体" pitchFamily="2" charset="-122"/>
            </a:endParaRPr>
          </a:p>
        </p:txBody>
      </p:sp>
      <p:sp>
        <p:nvSpPr>
          <p:cNvPr id="63511" name="矩形 101"/>
          <p:cNvSpPr>
            <a:spLocks noChangeArrowheads="1"/>
          </p:cNvSpPr>
          <p:nvPr/>
        </p:nvSpPr>
        <p:spPr bwMode="auto">
          <a:xfrm>
            <a:off x="4710604" y="3904706"/>
            <a:ext cx="1123960" cy="56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24" tIns="33913" rIns="67824" bIns="33913">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a:r>
              <a:rPr lang="zh-CN" altLang="en-US" sz="1615" b="1">
                <a:solidFill>
                  <a:srgbClr val="595959"/>
                </a:solidFill>
                <a:ea typeface="微软雅黑" panose="020B0503020204020204" pitchFamily="34" charset="-122"/>
              </a:rPr>
              <a:t>重企营收</a:t>
            </a:r>
            <a:endParaRPr lang="en-US" altLang="zh-CN" sz="1615" b="1">
              <a:solidFill>
                <a:srgbClr val="595959"/>
              </a:solidFill>
              <a:ea typeface="微软雅黑" panose="020B0503020204020204" pitchFamily="34" charset="-122"/>
            </a:endParaRPr>
          </a:p>
          <a:p>
            <a:pPr algn="ctr"/>
            <a:r>
              <a:rPr lang="zh-CN" altLang="en-US" sz="1615" b="1">
                <a:solidFill>
                  <a:srgbClr val="595959"/>
                </a:solidFill>
                <a:ea typeface="微软雅黑" panose="020B0503020204020204" pitchFamily="34" charset="-122"/>
              </a:rPr>
              <a:t>统计表 </a:t>
            </a:r>
            <a:endParaRPr lang="zh-CN" altLang="en-US" sz="1615" b="1">
              <a:solidFill>
                <a:srgbClr val="595959"/>
              </a:solidFill>
              <a:ea typeface="微软雅黑" panose="020B0503020204020204" pitchFamily="34" charset="-122"/>
            </a:endParaRPr>
          </a:p>
        </p:txBody>
      </p:sp>
      <p:sp>
        <p:nvSpPr>
          <p:cNvPr id="103" name="燕尾形 102"/>
          <p:cNvSpPr>
            <a:spLocks noChangeArrowheads="1"/>
          </p:cNvSpPr>
          <p:nvPr/>
        </p:nvSpPr>
        <p:spPr bwMode="auto">
          <a:xfrm flipH="1">
            <a:off x="4274832" y="2341997"/>
            <a:ext cx="207766" cy="342307"/>
          </a:xfrm>
          <a:prstGeom prst="chevron">
            <a:avLst>
              <a:gd name="adj" fmla="val 50000"/>
            </a:avLst>
          </a:prstGeom>
          <a:gradFill rotWithShape="1">
            <a:gsLst>
              <a:gs pos="0">
                <a:srgbClr val="BFBFBF"/>
              </a:gs>
              <a:gs pos="100000">
                <a:srgbClr val="D9D9D9"/>
              </a:gs>
            </a:gsLst>
            <a:lin ang="5400000"/>
          </a:gradFill>
          <a:ln>
            <a:noFill/>
          </a:ln>
          <a:effectLst>
            <a:outerShdw blurRad="63500" dist="23000" dir="5400000" rotWithShape="0">
              <a:srgbClr val="00000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pPr>
              <a:defRPr/>
            </a:pPr>
            <a:endParaRPr lang="zh-CN" altLang="en-US" sz="1015" dirty="0">
              <a:solidFill>
                <a:schemeClr val="tx1">
                  <a:lumMod val="65000"/>
                  <a:lumOff val="35000"/>
                </a:schemeClr>
              </a:solidFill>
              <a:latin typeface="Calibri" panose="020F0502020204030204" pitchFamily="34" charset="0"/>
              <a:ea typeface="宋体" pitchFamily="2" charset="-122"/>
            </a:endParaRPr>
          </a:p>
        </p:txBody>
      </p:sp>
      <p:sp>
        <p:nvSpPr>
          <p:cNvPr id="63513" name="矩形 103"/>
          <p:cNvSpPr>
            <a:spLocks noChangeArrowheads="1"/>
          </p:cNvSpPr>
          <p:nvPr/>
        </p:nvSpPr>
        <p:spPr bwMode="auto">
          <a:xfrm>
            <a:off x="286348" y="3621930"/>
            <a:ext cx="3908856" cy="134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5" tIns="45722" rIns="91445" bIns="45722">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nSpc>
                <a:spcPct val="150000"/>
              </a:lnSpc>
              <a:buSzPct val="100000"/>
              <a:buFont typeface="Wingdings" panose="05000000000000000000" pitchFamily="2" charset="2"/>
              <a:buNone/>
            </a:pPr>
            <a:r>
              <a:rPr lang="zh-CN" altLang="en-US" sz="1090" dirty="0" smtClean="0">
                <a:solidFill>
                  <a:srgbClr val="595959"/>
                </a:solidFill>
                <a:ea typeface="微软雅黑" panose="020B0503020204020204" pitchFamily="34" charset="-122"/>
              </a:rPr>
              <a:t>       </a:t>
            </a:r>
            <a:r>
              <a:rPr lang="zh-CN" altLang="zh-CN" sz="1090" dirty="0" smtClean="0">
                <a:solidFill>
                  <a:srgbClr val="595959"/>
                </a:solidFill>
                <a:ea typeface="微软雅黑" panose="020B0503020204020204" pitchFamily="34" charset="-122"/>
              </a:rPr>
              <a:t>通过对</a:t>
            </a:r>
            <a:r>
              <a:rPr lang="zh-CN" altLang="en-US" sz="1090" dirty="0" smtClean="0">
                <a:solidFill>
                  <a:srgbClr val="595959"/>
                </a:solidFill>
                <a:ea typeface="微软雅黑" panose="020B0503020204020204" pitchFamily="34" charset="-122"/>
              </a:rPr>
              <a:t>产业园区</a:t>
            </a:r>
            <a:r>
              <a:rPr lang="zh-CN" altLang="zh-CN" sz="1090" dirty="0" smtClean="0">
                <a:solidFill>
                  <a:srgbClr val="595959"/>
                </a:solidFill>
                <a:ea typeface="微软雅黑" panose="020B0503020204020204" pitchFamily="34" charset="-122"/>
              </a:rPr>
              <a:t>企业</a:t>
            </a:r>
            <a:r>
              <a:rPr lang="zh-CN" altLang="zh-CN" sz="1090" dirty="0">
                <a:solidFill>
                  <a:srgbClr val="595959"/>
                </a:solidFill>
                <a:ea typeface="微软雅黑" panose="020B0503020204020204" pitchFamily="34" charset="-122"/>
              </a:rPr>
              <a:t>的经营状况的掌握和分析，预测</a:t>
            </a:r>
            <a:r>
              <a:rPr lang="zh-CN" altLang="zh-CN" sz="1090" dirty="0" smtClean="0">
                <a:solidFill>
                  <a:srgbClr val="595959"/>
                </a:solidFill>
                <a:ea typeface="微软雅黑" panose="020B0503020204020204" pitchFamily="34" charset="-122"/>
              </a:rPr>
              <a:t>未来</a:t>
            </a:r>
            <a:r>
              <a:rPr lang="zh-CN" altLang="en-US" sz="1090" dirty="0" smtClean="0">
                <a:solidFill>
                  <a:srgbClr val="595959"/>
                </a:solidFill>
                <a:ea typeface="微软雅黑" panose="020B0503020204020204" pitchFamily="34" charset="-122"/>
              </a:rPr>
              <a:t>产业园区</a:t>
            </a:r>
            <a:r>
              <a:rPr lang="zh-CN" altLang="zh-CN" sz="1090" dirty="0" smtClean="0">
                <a:solidFill>
                  <a:srgbClr val="595959"/>
                </a:solidFill>
                <a:ea typeface="微软雅黑" panose="020B0503020204020204" pitchFamily="34" charset="-122"/>
              </a:rPr>
              <a:t>整体</a:t>
            </a:r>
            <a:r>
              <a:rPr lang="zh-CN" altLang="zh-CN" sz="1090" dirty="0">
                <a:solidFill>
                  <a:srgbClr val="595959"/>
                </a:solidFill>
                <a:ea typeface="微软雅黑" panose="020B0503020204020204" pitchFamily="34" charset="-122"/>
              </a:rPr>
              <a:t>发展趋势，这些趋势不仅仅局限于生产总值上，而是从物业、招商等多个方面进行的分析，既有对内如何提升管理也有对外如何</a:t>
            </a:r>
            <a:r>
              <a:rPr lang="zh-CN" altLang="zh-CN" sz="1090" dirty="0" smtClean="0">
                <a:solidFill>
                  <a:srgbClr val="595959"/>
                </a:solidFill>
                <a:ea typeface="微软雅黑" panose="020B0503020204020204" pitchFamily="34" charset="-122"/>
              </a:rPr>
              <a:t>提升</a:t>
            </a:r>
            <a:r>
              <a:rPr lang="zh-CN" altLang="en-US" sz="1090" dirty="0" smtClean="0">
                <a:solidFill>
                  <a:srgbClr val="595959"/>
                </a:solidFill>
                <a:ea typeface="微软雅黑" panose="020B0503020204020204" pitchFamily="34" charset="-122"/>
              </a:rPr>
              <a:t>产业园区</a:t>
            </a:r>
            <a:r>
              <a:rPr lang="zh-CN" altLang="zh-CN" sz="1090" dirty="0" smtClean="0">
                <a:solidFill>
                  <a:srgbClr val="595959"/>
                </a:solidFill>
                <a:ea typeface="微软雅黑" panose="020B0503020204020204" pitchFamily="34" charset="-122"/>
              </a:rPr>
              <a:t>竞争力</a:t>
            </a:r>
            <a:r>
              <a:rPr lang="zh-CN" altLang="zh-CN" sz="1090" dirty="0">
                <a:solidFill>
                  <a:srgbClr val="595959"/>
                </a:solidFill>
                <a:ea typeface="微软雅黑" panose="020B0503020204020204" pitchFamily="34" charset="-122"/>
              </a:rPr>
              <a:t>，如何带领企业提升竞争力，从而制定出总体的发展规划。</a:t>
            </a:r>
            <a:endParaRPr lang="zh-CN" altLang="zh-CN" sz="1090" dirty="0">
              <a:solidFill>
                <a:srgbClr val="595959"/>
              </a:solidFill>
              <a:ea typeface="微软雅黑" panose="020B0503020204020204" pitchFamily="34" charset="-122"/>
            </a:endParaRPr>
          </a:p>
        </p:txBody>
      </p:sp>
      <p:sp>
        <p:nvSpPr>
          <p:cNvPr id="105" name="矩形 104"/>
          <p:cNvSpPr/>
          <p:nvPr/>
        </p:nvSpPr>
        <p:spPr>
          <a:xfrm>
            <a:off x="4584992" y="763215"/>
            <a:ext cx="1702013" cy="429819"/>
          </a:xfrm>
          <a:prstGeom prst="rect">
            <a:avLst/>
          </a:prstGeom>
          <a:solidFill>
            <a:srgbClr val="00B0F0">
              <a:alpha val="68000"/>
            </a:srgbClr>
          </a:solid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5" tIns="45722" rIns="91445" bIns="45722" anchor="ctr"/>
          <a:lstStyle/>
          <a:p>
            <a:pPr>
              <a:defRPr/>
            </a:pPr>
            <a:endParaRPr lang="zh-CN" altLang="en-US" sz="525">
              <a:solidFill>
                <a:schemeClr val="tx1">
                  <a:lumMod val="65000"/>
                  <a:lumOff val="35000"/>
                </a:schemeClr>
              </a:solidFill>
            </a:endParaRPr>
          </a:p>
        </p:txBody>
      </p:sp>
      <p:sp>
        <p:nvSpPr>
          <p:cNvPr id="63515" name="矩形 105"/>
          <p:cNvSpPr>
            <a:spLocks noChangeArrowheads="1"/>
          </p:cNvSpPr>
          <p:nvPr/>
        </p:nvSpPr>
        <p:spPr bwMode="auto">
          <a:xfrm>
            <a:off x="4565942" y="823342"/>
            <a:ext cx="217932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5" tIns="45722" rIns="91445" bIns="45722">
            <a:spAutoFit/>
          </a:bodyPr>
          <a:lstStyle>
            <a:lvl1pPr marL="762000" indent="-7620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buFont typeface="Wingdings" panose="05000000000000000000" pitchFamily="2" charset="2"/>
              <a:buChar char="l"/>
            </a:pPr>
            <a:r>
              <a:rPr lang="zh-CN" altLang="en-US" sz="1615" b="1">
                <a:solidFill>
                  <a:schemeClr val="bg1"/>
                </a:solidFill>
                <a:ea typeface="微软雅黑" panose="020B0503020204020204" pitchFamily="34" charset="-122"/>
              </a:rPr>
              <a:t>关键分析内容</a:t>
            </a:r>
            <a:endParaRPr lang="zh-CN" altLang="en-US" sz="1615" b="1">
              <a:solidFill>
                <a:schemeClr val="bg1"/>
              </a:solidFill>
              <a:ea typeface="微软雅黑" panose="020B0503020204020204" pitchFamily="34" charset="-122"/>
            </a:endParaRPr>
          </a:p>
        </p:txBody>
      </p:sp>
      <p:cxnSp>
        <p:nvCxnSpPr>
          <p:cNvPr id="107" name="直接连接符 106"/>
          <p:cNvCxnSpPr/>
          <p:nvPr/>
        </p:nvCxnSpPr>
        <p:spPr>
          <a:xfrm>
            <a:off x="4585242" y="1193207"/>
            <a:ext cx="3891075" cy="1387"/>
          </a:xfrm>
          <a:prstGeom prst="line">
            <a:avLst/>
          </a:prstGeom>
          <a:noFill/>
          <a:ln w="12700" cap="flat">
            <a:solidFill>
              <a:schemeClr val="bg1">
                <a:lumMod val="65000"/>
                <a:alpha val="52000"/>
              </a:schemeClr>
            </a:solidFill>
            <a:prstDash val="solid"/>
            <a:miter lim="400000"/>
          </a:ln>
          <a:effectLst/>
          <a:sp3d/>
        </p:spPr>
        <p:style>
          <a:lnRef idx="0">
            <a:scrgbClr r="0" g="0" b="0"/>
          </a:lnRef>
          <a:fillRef idx="0">
            <a:scrgbClr r="0" g="0" b="0"/>
          </a:fillRef>
          <a:effectRef idx="0">
            <a:scrgbClr r="0" g="0" b="0"/>
          </a:effectRef>
          <a:fontRef idx="none"/>
        </p:style>
      </p:cxnSp>
      <p:grpSp>
        <p:nvGrpSpPr>
          <p:cNvPr id="63517" name="组合 20"/>
          <p:cNvGrpSpPr/>
          <p:nvPr/>
        </p:nvGrpSpPr>
        <p:grpSpPr bwMode="auto">
          <a:xfrm>
            <a:off x="596" y="114914"/>
            <a:ext cx="521498" cy="379813"/>
            <a:chOff x="0" y="0"/>
            <a:chExt cx="694944" cy="624651"/>
          </a:xfrm>
        </p:grpSpPr>
        <p:sp>
          <p:nvSpPr>
            <p:cNvPr id="33"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34"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noChangeArrowheads="1"/>
          </p:cNvSpPr>
          <p:nvPr>
            <p:custDataLst>
              <p:tags r:id="rId1"/>
            </p:custDataLst>
          </p:nvPr>
        </p:nvSpPr>
        <p:spPr bwMode="auto">
          <a:xfrm>
            <a:off x="779271" y="15684"/>
            <a:ext cx="4302209" cy="576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nSpc>
                <a:spcPct val="140000"/>
              </a:lnSpc>
              <a:spcBef>
                <a:spcPct val="0"/>
              </a:spcBef>
              <a:defRPr sz="2800" b="1">
                <a:solidFill>
                  <a:schemeClr val="tx1">
                    <a:lumMod val="50000"/>
                    <a:lumOff val="50000"/>
                  </a:schemeClr>
                </a:solidFill>
                <a:effectLst>
                  <a:reflection blurRad="6350" stA="60000" endA="900" endPos="58000" dir="5400000" sy="-100000" algn="bl" rotWithShape="0"/>
                </a:effectLst>
                <a:latin typeface="微软雅黑" panose="020B0503020204020204" pitchFamily="34" charset="-122"/>
                <a:ea typeface="微软雅黑" panose="020B0503020204020204" pitchFamily="34" charset="-122"/>
                <a:cs typeface="+mj-cs"/>
              </a:defRPr>
            </a:lvl1pPr>
            <a:lvl2pPr marL="742950" indent="-285750">
              <a:defRPr>
                <a:latin typeface="Calibri" panose="020F0502020204030204" pitchFamily="34" charset="0"/>
                <a:ea typeface="宋体" pitchFamily="2" charset="-122"/>
              </a:defRPr>
            </a:lvl2pPr>
            <a:lvl3pPr marL="1143000" indent="-228600">
              <a:defRPr>
                <a:latin typeface="Calibri" panose="020F0502020204030204" pitchFamily="34" charset="0"/>
                <a:ea typeface="宋体" pitchFamily="2" charset="-122"/>
              </a:defRPr>
            </a:lvl3pPr>
            <a:lvl4pPr marL="1600200" indent="-228600">
              <a:defRPr>
                <a:latin typeface="Calibri" panose="020F0502020204030204" pitchFamily="34" charset="0"/>
                <a:ea typeface="宋体" pitchFamily="2" charset="-122"/>
              </a:defRPr>
            </a:lvl4pPr>
            <a:lvl5pPr marL="2057400" indent="-228600">
              <a:defRPr>
                <a:latin typeface="Calibri" panose="020F0502020204030204" pitchFamily="34" charset="0"/>
                <a:ea typeface="宋体" pitchFamily="2" charset="-122"/>
              </a:defRPr>
            </a:lvl5pPr>
            <a:lvl6pPr marL="2514600" indent="-228600" eaLnBrk="0" fontAlgn="base" hangingPunct="0">
              <a:spcBef>
                <a:spcPct val="0"/>
              </a:spcBef>
              <a:spcAft>
                <a:spcPct val="0"/>
              </a:spcAft>
              <a:defRPr>
                <a:latin typeface="Calibri" panose="020F0502020204030204" pitchFamily="34" charset="0"/>
                <a:ea typeface="宋体" pitchFamily="2" charset="-122"/>
              </a:defRPr>
            </a:lvl6pPr>
            <a:lvl7pPr marL="2971800" indent="-228600" eaLnBrk="0" fontAlgn="base" hangingPunct="0">
              <a:spcBef>
                <a:spcPct val="0"/>
              </a:spcBef>
              <a:spcAft>
                <a:spcPct val="0"/>
              </a:spcAft>
              <a:defRPr>
                <a:latin typeface="Calibri" panose="020F0502020204030204" pitchFamily="34" charset="0"/>
                <a:ea typeface="宋体" pitchFamily="2" charset="-122"/>
              </a:defRPr>
            </a:lvl7pPr>
            <a:lvl8pPr marL="3429000" indent="-228600" eaLnBrk="0" fontAlgn="base" hangingPunct="0">
              <a:spcBef>
                <a:spcPct val="0"/>
              </a:spcBef>
              <a:spcAft>
                <a:spcPct val="0"/>
              </a:spcAft>
              <a:defRPr>
                <a:latin typeface="Calibri" panose="020F0502020204030204" pitchFamily="34" charset="0"/>
                <a:ea typeface="宋体" pitchFamily="2" charset="-122"/>
              </a:defRPr>
            </a:lvl8pPr>
            <a:lvl9pPr marL="3886200" indent="-228600" eaLnBrk="0" fontAlgn="base" hangingPunct="0">
              <a:spcBef>
                <a:spcPct val="0"/>
              </a:spcBef>
              <a:spcAft>
                <a:spcPct val="0"/>
              </a:spcAft>
              <a:defRPr>
                <a:latin typeface="Calibri" panose="020F0502020204030204" pitchFamily="34" charset="0"/>
                <a:ea typeface="宋体" pitchFamily="2" charset="-122"/>
              </a:defRPr>
            </a:lvl9pPr>
          </a:lstStyle>
          <a:p>
            <a:r>
              <a:rPr lang="zh-CN" altLang="en-US" sz="2100" dirty="0">
                <a:sym typeface="宋体" pitchFamily="2" charset="-122"/>
              </a:rPr>
              <a:t>智慧管控中心</a:t>
            </a:r>
            <a:r>
              <a:rPr lang="en-US" altLang="zh-CN" sz="2100" dirty="0">
                <a:sym typeface="宋体" pitchFamily="2" charset="-122"/>
              </a:rPr>
              <a:t>--</a:t>
            </a:r>
            <a:r>
              <a:rPr lang="zh-CN" altLang="en-US" sz="2100" dirty="0"/>
              <a:t>（领导驾驶舱）</a:t>
            </a:r>
            <a:endParaRPr lang="zh-CN" altLang="en-US" sz="21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 y="15684"/>
            <a:ext cx="9144079" cy="514354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 y="15684"/>
            <a:ext cx="9144079" cy="5143545"/>
          </a:xfrm>
          <a:prstGeom prst="rect">
            <a:avLst/>
          </a:prstGeom>
          <a:solidFill>
            <a:srgbClr val="FFBE00"/>
          </a:solidFill>
          <a:ln>
            <a:solidFill>
              <a:schemeClr val="bg1">
                <a:lumMod val="75000"/>
              </a:schemeClr>
            </a:solidFill>
          </a:ln>
        </p:spPr>
      </p:pic>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347402" y="911449"/>
            <a:ext cx="3751692" cy="3858639"/>
          </a:xfrm>
          <a:prstGeom prst="rect">
            <a:avLst/>
          </a:prstGeom>
          <a:solidFill>
            <a:srgbClr val="59C0EB">
              <a:alpha val="22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438400" eaLnBrk="1" hangingPunct="1">
              <a:defRPr/>
            </a:pPr>
            <a:endParaRPr lang="zh-CN" altLang="en-US" sz="1345" dirty="0">
              <a:solidFill>
                <a:schemeClr val="tx1">
                  <a:lumMod val="85000"/>
                  <a:lumOff val="15000"/>
                </a:schemeClr>
              </a:solidFill>
            </a:endParaRPr>
          </a:p>
        </p:txBody>
      </p:sp>
      <p:sp>
        <p:nvSpPr>
          <p:cNvPr id="67606" name="矩形 298"/>
          <p:cNvSpPr>
            <a:spLocks noChangeArrowheads="1"/>
          </p:cNvSpPr>
          <p:nvPr/>
        </p:nvSpPr>
        <p:spPr bwMode="auto">
          <a:xfrm>
            <a:off x="388742" y="1125168"/>
            <a:ext cx="2715244" cy="262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1757" tIns="15878" rIns="31757" bIns="15878">
            <a:spAutoFit/>
          </a:bodyPr>
          <a:lstStyle/>
          <a:p>
            <a:pPr eaLnBrk="1" hangingPunct="1"/>
            <a:r>
              <a:rPr lang="zh-CN" altLang="en-US" sz="1500" b="1" dirty="0">
                <a:solidFill>
                  <a:srgbClr val="C00000"/>
                </a:solidFill>
                <a:ea typeface="微软雅黑" panose="020B0503020204020204" pitchFamily="34" charset="-122"/>
              </a:rPr>
              <a:t>一</a:t>
            </a:r>
            <a:r>
              <a:rPr lang="zh-CN" altLang="en-US" sz="1500" b="1" dirty="0" smtClean="0">
                <a:solidFill>
                  <a:srgbClr val="C00000"/>
                </a:solidFill>
                <a:ea typeface="微软雅黑" panose="020B0503020204020204" pitchFamily="34" charset="-122"/>
              </a:rPr>
              <a:t>、基础配套服务</a:t>
            </a:r>
            <a:endParaRPr lang="zh-CN" altLang="en-US" sz="1500" b="1" dirty="0">
              <a:solidFill>
                <a:srgbClr val="C00000"/>
              </a:solidFill>
              <a:ea typeface="微软雅黑" panose="020B0503020204020204" pitchFamily="34" charset="-122"/>
            </a:endParaRPr>
          </a:p>
        </p:txBody>
      </p:sp>
      <p:sp>
        <p:nvSpPr>
          <p:cNvPr id="31" name="矩形 30"/>
          <p:cNvSpPr/>
          <p:nvPr/>
        </p:nvSpPr>
        <p:spPr>
          <a:xfrm>
            <a:off x="565410" y="4004672"/>
            <a:ext cx="3409384" cy="931545"/>
          </a:xfrm>
          <a:prstGeom prst="rect">
            <a:avLst/>
          </a:prstGeom>
        </p:spPr>
        <p:txBody>
          <a:bodyPr lIns="31757" tIns="15878" rIns="31757" bIns="15878">
            <a:spAutoFit/>
          </a:bodyPr>
          <a:lstStyle/>
          <a:p>
            <a:pPr marL="457200" indent="-457200" defTabSz="2438400" eaLnBrk="1" hangingPunct="1">
              <a:lnSpc>
                <a:spcPct val="150000"/>
              </a:lnSpc>
              <a:buSzPct val="100000"/>
              <a:buFont typeface="Wingdings" panose="05000000000000000000" pitchFamily="2" charset="2"/>
              <a:buChar char="p"/>
              <a:defRPr/>
            </a:pPr>
            <a:r>
              <a:rPr lang="zh-CN" altLang="zh-CN" sz="13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服务创新</a:t>
            </a:r>
            <a:r>
              <a:rPr lang="zh-CN" altLang="zh-CN" sz="1195"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195"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采用园商网</a:t>
            </a:r>
            <a:r>
              <a:rPr lang="zh-CN" altLang="zh-CN" sz="1195"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帮</a:t>
            </a:r>
            <a:r>
              <a:rPr lang="zh-CN" altLang="en-US" sz="1195"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产业园区克服</a:t>
            </a:r>
            <a:r>
              <a:rPr lang="zh-CN" altLang="zh-CN" sz="1195"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资源、空间与时间等问题，更好地为园企提供</a:t>
            </a:r>
            <a:r>
              <a:rPr lang="zh-CN" altLang="zh-CN" sz="13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产业链服务</a:t>
            </a:r>
            <a:r>
              <a:rPr lang="zh-CN" altLang="zh-CN" sz="1195"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195"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608" name="矩形 31"/>
          <p:cNvSpPr>
            <a:spLocks noChangeArrowheads="1"/>
          </p:cNvSpPr>
          <p:nvPr/>
        </p:nvSpPr>
        <p:spPr bwMode="auto">
          <a:xfrm>
            <a:off x="564515" y="2842260"/>
            <a:ext cx="3323590" cy="116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1757" tIns="15878" rIns="31757" bIns="15878">
            <a:spAutoFit/>
          </a:bodyPr>
          <a:lstStyle>
            <a:lvl1pPr marL="457200" indent="-457200" defTabSz="2438400">
              <a:defRPr sz="4800">
                <a:solidFill>
                  <a:schemeClr val="tx1"/>
                </a:solidFill>
                <a:latin typeface="微软雅黑" panose="020B0503020204020204" pitchFamily="34" charset="-122"/>
                <a:ea typeface="宋体" pitchFamily="2" charset="-122"/>
              </a:defRPr>
            </a:lvl1pPr>
            <a:lvl2pPr defTabSz="2438400">
              <a:defRPr sz="4800">
                <a:solidFill>
                  <a:schemeClr val="tx1"/>
                </a:solidFill>
                <a:latin typeface="微软雅黑" panose="020B0503020204020204" pitchFamily="34" charset="-122"/>
                <a:ea typeface="宋体" pitchFamily="2" charset="-122"/>
              </a:defRPr>
            </a:lvl2pPr>
            <a:lvl3pPr defTabSz="2438400">
              <a:defRPr sz="4800">
                <a:solidFill>
                  <a:schemeClr val="tx1"/>
                </a:solidFill>
                <a:latin typeface="微软雅黑" panose="020B0503020204020204" pitchFamily="34" charset="-122"/>
                <a:ea typeface="宋体" pitchFamily="2" charset="-122"/>
              </a:defRPr>
            </a:lvl3pPr>
            <a:lvl4pPr defTabSz="2438400">
              <a:defRPr sz="4800">
                <a:solidFill>
                  <a:schemeClr val="tx1"/>
                </a:solidFill>
                <a:latin typeface="微软雅黑" panose="020B0503020204020204" pitchFamily="34" charset="-122"/>
                <a:ea typeface="宋体" pitchFamily="2" charset="-122"/>
              </a:defRPr>
            </a:lvl4pPr>
            <a:lvl5pPr defTabSz="2438400">
              <a:defRPr sz="4800">
                <a:solidFill>
                  <a:schemeClr val="tx1"/>
                </a:solidFill>
                <a:latin typeface="微软雅黑" panose="020B0503020204020204" pitchFamily="34" charset="-122"/>
                <a:ea typeface="宋体" pitchFamily="2" charset="-122"/>
              </a:defRPr>
            </a:lvl5pPr>
            <a:lvl6pPr marL="5334000" indent="-3048000" defTabSz="24384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5791200" indent="-3048000" defTabSz="24384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6248400" indent="-3048000" defTabSz="24384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6705600" indent="-3048000" defTabSz="24384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buSzPct val="100000"/>
              <a:buFont typeface="Wingdings" panose="05000000000000000000" pitchFamily="2" charset="2"/>
              <a:buChar char="p"/>
            </a:pPr>
            <a:r>
              <a:rPr lang="zh-CN" altLang="en-US" sz="1350" b="1" dirty="0">
                <a:solidFill>
                  <a:srgbClr val="C00000"/>
                </a:solidFill>
                <a:ea typeface="微软雅黑" panose="020B0503020204020204" pitchFamily="34" charset="-122"/>
                <a:sym typeface="微软雅黑" panose="020B0503020204020204" pitchFamily="34" charset="-122"/>
              </a:rPr>
              <a:t>业务创新</a:t>
            </a:r>
            <a:r>
              <a:rPr lang="zh-CN" altLang="en-US" sz="1165" b="1" dirty="0">
                <a:solidFill>
                  <a:srgbClr val="262626"/>
                </a:solidFill>
                <a:ea typeface="微软雅黑" panose="020B0503020204020204" pitchFamily="34" charset="-122"/>
                <a:sym typeface="微软雅黑" panose="020B0503020204020204" pitchFamily="34" charset="-122"/>
              </a:rPr>
              <a:t>：</a:t>
            </a:r>
            <a:r>
              <a:rPr lang="zh-CN" altLang="zh-CN" sz="1165" b="1" dirty="0">
                <a:solidFill>
                  <a:srgbClr val="595959"/>
                </a:solidFill>
                <a:ea typeface="微软雅黑" panose="020B0503020204020204" pitchFamily="34" charset="-122"/>
                <a:sym typeface="微软雅黑" panose="020B0503020204020204" pitchFamily="34" charset="-122"/>
              </a:rPr>
              <a:t>将</a:t>
            </a:r>
            <a:r>
              <a:rPr lang="zh-CN" altLang="en-US" sz="1165" b="1" dirty="0">
                <a:solidFill>
                  <a:srgbClr val="595959"/>
                </a:solidFill>
                <a:ea typeface="微软雅黑" panose="020B0503020204020204" pitchFamily="34" charset="-122"/>
                <a:sym typeface="微软雅黑" panose="020B0503020204020204" pitchFamily="34" charset="-122"/>
              </a:rPr>
              <a:t>服务分为</a:t>
            </a:r>
            <a:r>
              <a:rPr lang="zh-CN" altLang="zh-CN" sz="1165" b="1" dirty="0" smtClean="0">
                <a:solidFill>
                  <a:srgbClr val="595959"/>
                </a:solidFill>
                <a:ea typeface="微软雅黑" panose="020B0503020204020204" pitchFamily="34" charset="-122"/>
                <a:sym typeface="微软雅黑" panose="020B0503020204020204" pitchFamily="34" charset="-122"/>
              </a:rPr>
              <a:t>P2B</a:t>
            </a:r>
            <a:r>
              <a:rPr lang="zh-CN" altLang="en-US" sz="1165" b="1" dirty="0" smtClean="0">
                <a:solidFill>
                  <a:srgbClr val="00B0F0"/>
                </a:solidFill>
                <a:ea typeface="微软雅黑" panose="020B0503020204020204" pitchFamily="34" charset="-122"/>
                <a:sym typeface="微软雅黑" panose="020B0503020204020204" pitchFamily="34" charset="-122"/>
              </a:rPr>
              <a:t>（基础配套服务）</a:t>
            </a:r>
            <a:r>
              <a:rPr lang="zh-CN" altLang="zh-CN" sz="1165" b="1" dirty="0" smtClean="0">
                <a:solidFill>
                  <a:srgbClr val="595959"/>
                </a:solidFill>
                <a:ea typeface="微软雅黑" panose="020B0503020204020204" pitchFamily="34" charset="-122"/>
                <a:sym typeface="微软雅黑" panose="020B0503020204020204" pitchFamily="34" charset="-122"/>
              </a:rPr>
              <a:t>、B2B</a:t>
            </a:r>
            <a:r>
              <a:rPr lang="zh-CN" altLang="en-US" sz="1165" b="1" dirty="0" smtClean="0">
                <a:solidFill>
                  <a:srgbClr val="00B0F0"/>
                </a:solidFill>
                <a:ea typeface="微软雅黑" panose="020B0503020204020204" pitchFamily="34" charset="-122"/>
                <a:sym typeface="微软雅黑" panose="020B0503020204020204" pitchFamily="34" charset="-122"/>
              </a:rPr>
              <a:t>（增值服务）</a:t>
            </a:r>
            <a:r>
              <a:rPr lang="zh-CN" altLang="en-US" sz="1165" b="1" dirty="0" smtClean="0">
                <a:solidFill>
                  <a:srgbClr val="595959"/>
                </a:solidFill>
                <a:ea typeface="微软雅黑" panose="020B0503020204020204" pitchFamily="34" charset="-122"/>
                <a:sym typeface="微软雅黑" panose="020B0503020204020204" pitchFamily="34" charset="-122"/>
              </a:rPr>
              <a:t>二</a:t>
            </a:r>
            <a:r>
              <a:rPr lang="zh-CN" altLang="zh-CN" sz="1165" b="1" dirty="0" smtClean="0">
                <a:solidFill>
                  <a:srgbClr val="595959"/>
                </a:solidFill>
                <a:ea typeface="微软雅黑" panose="020B0503020204020204" pitchFamily="34" charset="-122"/>
                <a:sym typeface="微软雅黑" panose="020B0503020204020204" pitchFamily="34" charset="-122"/>
              </a:rPr>
              <a:t>种</a:t>
            </a:r>
            <a:r>
              <a:rPr lang="zh-CN" altLang="zh-CN" sz="1165" b="1" dirty="0">
                <a:solidFill>
                  <a:srgbClr val="595959"/>
                </a:solidFill>
                <a:ea typeface="微软雅黑" panose="020B0503020204020204" pitchFamily="34" charset="-122"/>
                <a:sym typeface="微软雅黑" panose="020B0503020204020204" pitchFamily="34" charset="-122"/>
              </a:rPr>
              <a:t>服务模式</a:t>
            </a:r>
            <a:r>
              <a:rPr lang="zh-CN" altLang="en-US" sz="1165" b="1" dirty="0">
                <a:solidFill>
                  <a:srgbClr val="595959"/>
                </a:solidFill>
                <a:ea typeface="微软雅黑" panose="020B0503020204020204" pitchFamily="34" charset="-122"/>
                <a:sym typeface="微软雅黑" panose="020B0503020204020204" pitchFamily="34" charset="-122"/>
              </a:rPr>
              <a:t>，</a:t>
            </a:r>
            <a:r>
              <a:rPr lang="zh-CN" altLang="en-US" sz="1165" b="1" dirty="0" smtClean="0">
                <a:solidFill>
                  <a:srgbClr val="595959"/>
                </a:solidFill>
                <a:ea typeface="微软雅黑" panose="020B0503020204020204" pitchFamily="34" charset="-122"/>
                <a:sym typeface="微软雅黑" panose="020B0503020204020204" pitchFamily="34" charset="-122"/>
              </a:rPr>
              <a:t>整合</a:t>
            </a:r>
            <a:r>
              <a:rPr lang="zh-CN" altLang="en-US" sz="1200" b="1" dirty="0" smtClean="0">
                <a:solidFill>
                  <a:srgbClr val="00B0F0"/>
                </a:solidFill>
                <a:ea typeface="微软雅黑" panose="020B0503020204020204" pitchFamily="34" charset="-122"/>
                <a:sym typeface="微软雅黑" panose="020B0503020204020204" pitchFamily="34" charset="-122"/>
              </a:rPr>
              <a:t>产业园区资源</a:t>
            </a:r>
            <a:r>
              <a:rPr lang="zh-CN" altLang="en-US" sz="1050" b="1" dirty="0">
                <a:solidFill>
                  <a:srgbClr val="595959"/>
                </a:solidFill>
                <a:ea typeface="微软雅黑" panose="020B0503020204020204" pitchFamily="34" charset="-122"/>
                <a:sym typeface="微软雅黑" panose="020B0503020204020204" pitchFamily="34" charset="-122"/>
              </a:rPr>
              <a:t>和</a:t>
            </a:r>
            <a:r>
              <a:rPr lang="zh-CN" altLang="en-US" sz="1200" b="1" dirty="0">
                <a:solidFill>
                  <a:srgbClr val="00B0F0"/>
                </a:solidFill>
                <a:ea typeface="微软雅黑" panose="020B0503020204020204" pitchFamily="34" charset="-122"/>
                <a:sym typeface="微软雅黑" panose="020B0503020204020204" pitchFamily="34" charset="-122"/>
              </a:rPr>
              <a:t>第三方社会资源</a:t>
            </a:r>
            <a:r>
              <a:rPr lang="zh-CN" altLang="en-US" sz="1165" b="1" dirty="0">
                <a:solidFill>
                  <a:srgbClr val="595959"/>
                </a:solidFill>
                <a:ea typeface="微软雅黑" panose="020B0503020204020204" pitchFamily="34" charset="-122"/>
                <a:sym typeface="微软雅黑" panose="020B0503020204020204" pitchFamily="34" charset="-122"/>
              </a:rPr>
              <a:t>，</a:t>
            </a:r>
            <a:r>
              <a:rPr lang="zh-CN" altLang="zh-CN" sz="1165" b="1" dirty="0" smtClean="0">
                <a:solidFill>
                  <a:srgbClr val="595959"/>
                </a:solidFill>
                <a:ea typeface="微软雅黑" panose="020B0503020204020204" pitchFamily="34" charset="-122"/>
                <a:sym typeface="微软雅黑" panose="020B0503020204020204" pitchFamily="34" charset="-122"/>
              </a:rPr>
              <a:t>为</a:t>
            </a:r>
            <a:r>
              <a:rPr lang="zh-CN" altLang="en-US" sz="1165" b="1" dirty="0" smtClean="0">
                <a:solidFill>
                  <a:srgbClr val="595959"/>
                </a:solidFill>
                <a:ea typeface="微软雅黑" panose="020B0503020204020204" pitchFamily="34" charset="-122"/>
                <a:sym typeface="微软雅黑" panose="020B0503020204020204" pitchFamily="34" charset="-122"/>
              </a:rPr>
              <a:t>产业园区</a:t>
            </a:r>
            <a:r>
              <a:rPr lang="zh-CN" altLang="zh-CN" sz="1165" b="1" dirty="0" smtClean="0">
                <a:solidFill>
                  <a:srgbClr val="595959"/>
                </a:solidFill>
                <a:ea typeface="微软雅黑" panose="020B0503020204020204" pitchFamily="34" charset="-122"/>
                <a:sym typeface="微软雅黑" panose="020B0503020204020204" pitchFamily="34" charset="-122"/>
              </a:rPr>
              <a:t>企业</a:t>
            </a:r>
            <a:r>
              <a:rPr lang="zh-CN" altLang="zh-CN" sz="1165" b="1" dirty="0">
                <a:solidFill>
                  <a:srgbClr val="595959"/>
                </a:solidFill>
                <a:ea typeface="微软雅黑" panose="020B0503020204020204" pitchFamily="34" charset="-122"/>
                <a:sym typeface="微软雅黑" panose="020B0503020204020204" pitchFamily="34" charset="-122"/>
              </a:rPr>
              <a:t>提供</a:t>
            </a:r>
            <a:r>
              <a:rPr lang="zh-CN" altLang="en-US" sz="1165" b="1" dirty="0">
                <a:solidFill>
                  <a:srgbClr val="595959"/>
                </a:solidFill>
                <a:ea typeface="微软雅黑" panose="020B0503020204020204" pitchFamily="34" charset="-122"/>
                <a:sym typeface="微软雅黑" panose="020B0503020204020204" pitchFamily="34" charset="-122"/>
              </a:rPr>
              <a:t>更多高价值的服务。</a:t>
            </a:r>
            <a:endParaRPr lang="zh-CN" altLang="en-US" sz="1165" b="1" dirty="0">
              <a:solidFill>
                <a:srgbClr val="595959"/>
              </a:solidFill>
              <a:ea typeface="微软雅黑" panose="020B0503020204020204" pitchFamily="34" charset="-122"/>
              <a:sym typeface="微软雅黑" panose="020B0503020204020204" pitchFamily="34" charset="-122"/>
            </a:endParaRPr>
          </a:p>
        </p:txBody>
      </p:sp>
      <p:sp>
        <p:nvSpPr>
          <p:cNvPr id="5" name="矩形 4"/>
          <p:cNvSpPr/>
          <p:nvPr/>
        </p:nvSpPr>
        <p:spPr>
          <a:xfrm>
            <a:off x="564816" y="1388298"/>
            <a:ext cx="3324016" cy="956945"/>
          </a:xfrm>
          <a:prstGeom prst="rect">
            <a:avLst/>
          </a:prstGeom>
        </p:spPr>
        <p:txBody>
          <a:bodyPr wrap="square">
            <a:spAutoFit/>
          </a:bodyPr>
          <a:lstStyle/>
          <a:p>
            <a:pPr defTabSz="2438400">
              <a:lnSpc>
                <a:spcPct val="150000"/>
              </a:lnSpc>
              <a:defRPr/>
            </a:pPr>
            <a:r>
              <a:rPr lang="zh-CN" altLang="en-US" sz="1345"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园企服务平台可</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为产业园区企业</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提供</a:t>
            </a:r>
            <a:r>
              <a:rPr lang="zh-CN" altLang="en-US" sz="1200" b="1" dirty="0" smtClean="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政务对接</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资讯传达</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政企互动</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资源共享</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活动组织</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沟通交流</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等</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服务</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圆角矩形 80"/>
          <p:cNvSpPr/>
          <p:nvPr/>
        </p:nvSpPr>
        <p:spPr>
          <a:xfrm>
            <a:off x="6703983" y="1989021"/>
            <a:ext cx="1458361" cy="734442"/>
          </a:xfrm>
          <a:prstGeom prst="roundRect">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670">
              <a:solidFill>
                <a:schemeClr val="bg1"/>
              </a:solidFill>
            </a:endParaRPr>
          </a:p>
        </p:txBody>
      </p:sp>
      <p:sp>
        <p:nvSpPr>
          <p:cNvPr id="63495" name="矩形 84"/>
          <p:cNvSpPr/>
          <p:nvPr/>
        </p:nvSpPr>
        <p:spPr>
          <a:xfrm>
            <a:off x="6703983" y="2257098"/>
            <a:ext cx="1458361" cy="230505"/>
          </a:xfrm>
          <a:prstGeom prst="rect">
            <a:avLst/>
          </a:prstGeom>
          <a:noFill/>
          <a:ln w="9525">
            <a:noFill/>
          </a:ln>
        </p:spPr>
        <p:txBody>
          <a:bodyPr lIns="23817" tIns="11907" rIns="23817" bIns="11907">
            <a:spAutoFit/>
          </a:bodyPr>
          <a:lstStyle/>
          <a:p>
            <a:pPr algn="ctr">
              <a:defRPr/>
            </a:pPr>
            <a:r>
              <a:rPr lang="zh-CN" altLang="en-US" sz="134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公众服务平台</a:t>
            </a:r>
            <a:endParaRPr lang="zh-CN" altLang="en-US" sz="134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圆角矩形 88"/>
          <p:cNvSpPr/>
          <p:nvPr/>
        </p:nvSpPr>
        <p:spPr>
          <a:xfrm>
            <a:off x="6652472" y="1234085"/>
            <a:ext cx="677393" cy="655238"/>
          </a:xfrm>
          <a:prstGeom prst="roundRect">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670">
              <a:solidFill>
                <a:schemeClr val="bg1"/>
              </a:solidFill>
            </a:endParaRPr>
          </a:p>
        </p:txBody>
      </p:sp>
      <p:sp>
        <p:nvSpPr>
          <p:cNvPr id="63500" name="矩形 89"/>
          <p:cNvSpPr/>
          <p:nvPr/>
        </p:nvSpPr>
        <p:spPr>
          <a:xfrm>
            <a:off x="6652472" y="1462837"/>
            <a:ext cx="677393" cy="207010"/>
          </a:xfrm>
          <a:prstGeom prst="rect">
            <a:avLst/>
          </a:prstGeom>
          <a:noFill/>
          <a:ln w="9525">
            <a:noFill/>
          </a:ln>
        </p:spPr>
        <p:txBody>
          <a:bodyPr lIns="23817" tIns="11907" rIns="23817" bIns="11907">
            <a:spAutoFit/>
          </a:bodyPr>
          <a:lstStyle/>
          <a:p>
            <a:pPr algn="ctr">
              <a:defRPr/>
            </a:pPr>
            <a:r>
              <a:rPr lang="en-US" altLang="zh-CN"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P2C</a:t>
            </a:r>
            <a:endParaRPr lang="en-US" altLang="zh-CN"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圆角矩形 90"/>
          <p:cNvSpPr/>
          <p:nvPr/>
        </p:nvSpPr>
        <p:spPr>
          <a:xfrm>
            <a:off x="7433440" y="1234085"/>
            <a:ext cx="677393" cy="655238"/>
          </a:xfrm>
          <a:prstGeom prst="roundRect">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670">
              <a:solidFill>
                <a:schemeClr val="bg1"/>
              </a:solidFill>
            </a:endParaRPr>
          </a:p>
        </p:txBody>
      </p:sp>
      <p:sp>
        <p:nvSpPr>
          <p:cNvPr id="63502" name="矩形 91"/>
          <p:cNvSpPr/>
          <p:nvPr/>
        </p:nvSpPr>
        <p:spPr>
          <a:xfrm>
            <a:off x="7433440" y="1474468"/>
            <a:ext cx="677393" cy="207010"/>
          </a:xfrm>
          <a:prstGeom prst="rect">
            <a:avLst/>
          </a:prstGeom>
          <a:noFill/>
          <a:ln w="9525">
            <a:noFill/>
          </a:ln>
        </p:spPr>
        <p:txBody>
          <a:bodyPr lIns="23817" tIns="11907" rIns="23817" bIns="11907">
            <a:spAutoFit/>
          </a:bodyPr>
          <a:lstStyle/>
          <a:p>
            <a:pPr algn="ctr">
              <a:defRPr/>
            </a:pPr>
            <a:r>
              <a:rPr lang="en-US" altLang="zh-CN"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B2C</a:t>
            </a:r>
            <a:endParaRPr lang="en-US" altLang="zh-CN"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圆角矩形 92"/>
          <p:cNvSpPr/>
          <p:nvPr/>
        </p:nvSpPr>
        <p:spPr>
          <a:xfrm>
            <a:off x="4978652" y="2915105"/>
            <a:ext cx="3164861" cy="653022"/>
          </a:xfrm>
          <a:prstGeom prst="roundRect">
            <a:avLst/>
          </a:prstGeom>
          <a:solidFill>
            <a:srgbClr val="0070C0">
              <a:alpha val="8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670">
              <a:solidFill>
                <a:schemeClr val="tx1">
                  <a:lumMod val="85000"/>
                  <a:lumOff val="15000"/>
                </a:schemeClr>
              </a:solidFill>
            </a:endParaRPr>
          </a:p>
        </p:txBody>
      </p:sp>
      <p:sp>
        <p:nvSpPr>
          <p:cNvPr id="67599" name="矩形 93"/>
          <p:cNvSpPr>
            <a:spLocks noChangeArrowheads="1"/>
          </p:cNvSpPr>
          <p:nvPr/>
        </p:nvSpPr>
        <p:spPr bwMode="auto">
          <a:xfrm>
            <a:off x="4978652" y="3092346"/>
            <a:ext cx="3119442" cy="334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3817" tIns="11907" rIns="23817" bIns="11907">
            <a:spAutoFit/>
          </a:bodyPr>
          <a:lstStyle/>
          <a:p>
            <a:pPr algn="ctr"/>
            <a:r>
              <a:rPr lang="zh-CN" altLang="en-US" sz="2025" b="1" dirty="0" smtClean="0">
                <a:solidFill>
                  <a:schemeClr val="bg1"/>
                </a:solidFill>
                <a:ea typeface="微软雅黑" panose="020B0503020204020204" pitchFamily="34" charset="-122"/>
                <a:sym typeface="微软雅黑" panose="020B0503020204020204" pitchFamily="34" charset="-122"/>
              </a:rPr>
              <a:t>产业园区运营</a:t>
            </a:r>
            <a:r>
              <a:rPr lang="zh-CN" altLang="en-US" sz="2025" b="1" dirty="0">
                <a:solidFill>
                  <a:schemeClr val="bg1"/>
                </a:solidFill>
                <a:ea typeface="微软雅黑" panose="020B0503020204020204" pitchFamily="34" charset="-122"/>
                <a:sym typeface="微软雅黑" panose="020B0503020204020204" pitchFamily="34" charset="-122"/>
              </a:rPr>
              <a:t>管理平台</a:t>
            </a:r>
            <a:endParaRPr lang="zh-CN" altLang="en-US" sz="2025" b="1" dirty="0">
              <a:solidFill>
                <a:schemeClr val="bg1"/>
              </a:solidFill>
              <a:ea typeface="微软雅黑" panose="020B0503020204020204" pitchFamily="34" charset="-122"/>
              <a:sym typeface="微软雅黑" panose="020B0503020204020204" pitchFamily="34" charset="-122"/>
            </a:endParaRPr>
          </a:p>
        </p:txBody>
      </p:sp>
      <p:sp>
        <p:nvSpPr>
          <p:cNvPr id="2" name="右箭头 1"/>
          <p:cNvSpPr/>
          <p:nvPr/>
        </p:nvSpPr>
        <p:spPr>
          <a:xfrm rot="16200000">
            <a:off x="7256199" y="2147430"/>
            <a:ext cx="2348998" cy="493505"/>
          </a:xfrm>
          <a:prstGeom prst="rightArrow">
            <a:avLst/>
          </a:prstGeom>
          <a:solidFill>
            <a:srgbClr val="52B3A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438400">
              <a:defRPr/>
            </a:pPr>
            <a:endParaRPr lang="zh-CN" altLang="en-US" sz="775">
              <a:solidFill>
                <a:schemeClr val="bg1"/>
              </a:solidFill>
            </a:endParaRPr>
          </a:p>
        </p:txBody>
      </p:sp>
      <p:sp>
        <p:nvSpPr>
          <p:cNvPr id="96" name="右箭头 95"/>
          <p:cNvSpPr/>
          <p:nvPr/>
        </p:nvSpPr>
        <p:spPr>
          <a:xfrm rot="5400000">
            <a:off x="3531091" y="2177616"/>
            <a:ext cx="2290286" cy="492952"/>
          </a:xfrm>
          <a:prstGeom prst="rightArrow">
            <a:avLst/>
          </a:prstGeom>
          <a:solidFill>
            <a:srgbClr val="52B3A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438400">
              <a:defRPr/>
            </a:pPr>
            <a:endParaRPr lang="zh-CN" altLang="en-US" sz="1045">
              <a:solidFill>
                <a:schemeClr val="bg1"/>
              </a:solidFill>
            </a:endParaRPr>
          </a:p>
        </p:txBody>
      </p:sp>
      <p:sp>
        <p:nvSpPr>
          <p:cNvPr id="63507" name="矩形 96"/>
          <p:cNvSpPr/>
          <p:nvPr/>
        </p:nvSpPr>
        <p:spPr>
          <a:xfrm>
            <a:off x="4583737" y="1890431"/>
            <a:ext cx="184441" cy="761365"/>
          </a:xfrm>
          <a:prstGeom prst="rect">
            <a:avLst/>
          </a:prstGeom>
          <a:noFill/>
          <a:ln w="9525">
            <a:noFill/>
          </a:ln>
        </p:spPr>
        <p:txBody>
          <a:bodyPr lIns="23817" tIns="11907" rIns="23817" bIns="11907">
            <a:spAutoFit/>
          </a:bodyPr>
          <a:lstStyle/>
          <a:p>
            <a:pPr algn="ctr">
              <a:defRPr/>
            </a:pPr>
            <a:r>
              <a:rPr lang="zh-CN" altLang="en-US"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需求提交</a:t>
            </a:r>
            <a:endParaRPr lang="zh-CN" altLang="en-US"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508" name="矩形 97"/>
          <p:cNvSpPr/>
          <p:nvPr/>
        </p:nvSpPr>
        <p:spPr>
          <a:xfrm>
            <a:off x="8338477" y="1989021"/>
            <a:ext cx="184442" cy="761365"/>
          </a:xfrm>
          <a:prstGeom prst="rect">
            <a:avLst/>
          </a:prstGeom>
          <a:noFill/>
          <a:ln w="9525">
            <a:noFill/>
          </a:ln>
        </p:spPr>
        <p:txBody>
          <a:bodyPr lIns="23817" tIns="11907" rIns="23817" bIns="11907">
            <a:spAutoFit/>
          </a:bodyPr>
          <a:lstStyle/>
          <a:p>
            <a:pPr algn="ctr">
              <a:defRPr/>
            </a:pPr>
            <a:r>
              <a:rPr lang="zh-CN" altLang="en-US"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服务处理</a:t>
            </a:r>
            <a:endParaRPr lang="zh-CN" altLang="en-US"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4436959" y="3733183"/>
            <a:ext cx="4248246" cy="381622"/>
          </a:xfrm>
          <a:prstGeom prst="rect">
            <a:avLst/>
          </a:prstGeom>
          <a:solidFill>
            <a:srgbClr val="00B0F0">
              <a:alpha val="68000"/>
            </a:srgbClr>
          </a:solid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1757" tIns="15878" rIns="31757" bIns="15878" anchor="ctr"/>
          <a:lstStyle/>
          <a:p>
            <a:pPr defTabSz="2438400" eaLnBrk="1" hangingPunct="1">
              <a:defRPr/>
            </a:pPr>
            <a:endParaRPr lang="zh-CN" altLang="en-US" sz="775" dirty="0">
              <a:solidFill>
                <a:schemeClr val="tx1">
                  <a:lumMod val="85000"/>
                  <a:lumOff val="15000"/>
                </a:schemeClr>
              </a:solidFill>
            </a:endParaRPr>
          </a:p>
        </p:txBody>
      </p:sp>
      <p:sp>
        <p:nvSpPr>
          <p:cNvPr id="63510" name="矩形 298"/>
          <p:cNvSpPr/>
          <p:nvPr/>
        </p:nvSpPr>
        <p:spPr>
          <a:xfrm>
            <a:off x="4436959" y="3764754"/>
            <a:ext cx="4248246" cy="308610"/>
          </a:xfrm>
          <a:prstGeom prst="rect">
            <a:avLst/>
          </a:prstGeom>
          <a:noFill/>
          <a:ln w="9525">
            <a:noFill/>
          </a:ln>
        </p:spPr>
        <p:txBody>
          <a:bodyPr lIns="31757" tIns="15878" rIns="31757" bIns="15878">
            <a:spAutoFit/>
          </a:bodyPr>
          <a:lstStyle/>
          <a:p>
            <a:pPr algn="ctr" eaLnBrk="1" hangingPunct="1">
              <a:defRPr/>
            </a:pPr>
            <a:r>
              <a:rPr lang="zh-CN" altLang="en-US" sz="1795" b="1" dirty="0">
                <a:solidFill>
                  <a:schemeClr val="bg1"/>
                </a:solidFill>
                <a:latin typeface="微软雅黑" panose="020B0503020204020204" pitchFamily="34" charset="-122"/>
                <a:ea typeface="微软雅黑" panose="020B0503020204020204" pitchFamily="34" charset="-122"/>
              </a:rPr>
              <a:t>平台架构</a:t>
            </a:r>
            <a:endParaRPr lang="zh-CN" altLang="en-US" sz="1795" b="1" dirty="0">
              <a:solidFill>
                <a:schemeClr val="bg1"/>
              </a:solidFill>
              <a:latin typeface="微软雅黑" panose="020B0503020204020204" pitchFamily="34" charset="-122"/>
              <a:ea typeface="微软雅黑" panose="020B0503020204020204" pitchFamily="34" charset="-122"/>
            </a:endParaRPr>
          </a:p>
        </p:txBody>
      </p:sp>
      <p:sp>
        <p:nvSpPr>
          <p:cNvPr id="63516" name="矩形 5"/>
          <p:cNvSpPr/>
          <p:nvPr/>
        </p:nvSpPr>
        <p:spPr>
          <a:xfrm>
            <a:off x="4445266" y="4288768"/>
            <a:ext cx="4239938" cy="1060450"/>
          </a:xfrm>
          <a:prstGeom prst="rect">
            <a:avLst/>
          </a:prstGeom>
          <a:noFill/>
          <a:ln w="9525">
            <a:noFill/>
          </a:ln>
        </p:spPr>
        <p:txBody>
          <a:bodyPr>
            <a:spAutoFit/>
          </a:bodyPr>
          <a:lstStyle/>
          <a:p>
            <a:pPr>
              <a:lnSpc>
                <a:spcPct val="150000"/>
              </a:lnSpc>
              <a:defRPr/>
            </a:pPr>
            <a:r>
              <a:rPr lang="zh-CN" altLang="en-US"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注释：</a:t>
            </a:r>
            <a:r>
              <a:rPr lang="en-US" altLang="zh-CN"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P2B</a:t>
            </a:r>
            <a:r>
              <a:rPr lang="zh-CN" altLang="en-US"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是</a:t>
            </a:r>
            <a:r>
              <a:rPr lang="zh-CN" altLang="en-US" sz="1045"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指产业园区为</a:t>
            </a:r>
            <a:r>
              <a:rPr lang="zh-CN" altLang="en-US"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企业提供服务；</a:t>
            </a:r>
            <a:r>
              <a:rPr lang="en-US" altLang="zh-CN"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B2B</a:t>
            </a:r>
            <a:r>
              <a:rPr lang="zh-CN" altLang="en-US"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是指企业为企业提供服务 </a:t>
            </a:r>
            <a:endParaRPr lang="zh-CN" altLang="en-US"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P2C</a:t>
            </a:r>
            <a:r>
              <a:rPr lang="zh-CN" altLang="en-US"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是</a:t>
            </a:r>
            <a:r>
              <a:rPr lang="zh-CN" altLang="en-US" sz="1045"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指产业园区为</a:t>
            </a:r>
            <a:r>
              <a:rPr lang="zh-CN" altLang="en-US"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公众提供服务；</a:t>
            </a:r>
            <a:r>
              <a:rPr lang="en-US" altLang="zh-CN"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B2C</a:t>
            </a:r>
            <a:r>
              <a:rPr lang="zh-CN" altLang="en-US"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是指企业为公众提供服务</a:t>
            </a:r>
            <a:endParaRPr lang="zh-CN" altLang="en-US" sz="1045"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 6"/>
          <p:cNvGrpSpPr/>
          <p:nvPr/>
        </p:nvGrpSpPr>
        <p:grpSpPr>
          <a:xfrm>
            <a:off x="4883939" y="1115555"/>
            <a:ext cx="1730316" cy="1671051"/>
            <a:chOff x="13023724" y="2973153"/>
            <a:chExt cx="4614135" cy="4456097"/>
          </a:xfrm>
        </p:grpSpPr>
        <p:sp>
          <p:nvSpPr>
            <p:cNvPr id="79" name="圆角矩形 78"/>
            <p:cNvSpPr/>
            <p:nvPr/>
          </p:nvSpPr>
          <p:spPr>
            <a:xfrm>
              <a:off x="13326507" y="5302376"/>
              <a:ext cx="4008567" cy="1958496"/>
            </a:xfrm>
            <a:prstGeom prst="roundRect">
              <a:avLst/>
            </a:prstGeom>
            <a:solidFill>
              <a:srgbClr val="09D2E7">
                <a:alpha val="9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670">
                <a:solidFill>
                  <a:schemeClr val="tx1">
                    <a:lumMod val="85000"/>
                    <a:lumOff val="15000"/>
                  </a:schemeClr>
                </a:solidFill>
              </a:endParaRPr>
            </a:p>
          </p:txBody>
        </p:sp>
        <p:sp>
          <p:nvSpPr>
            <p:cNvPr id="80" name="圆角矩形 79"/>
            <p:cNvSpPr/>
            <p:nvPr/>
          </p:nvSpPr>
          <p:spPr>
            <a:xfrm>
              <a:off x="13307307" y="3289230"/>
              <a:ext cx="1807843" cy="1747286"/>
            </a:xfrm>
            <a:prstGeom prst="roundRect">
              <a:avLst/>
            </a:prstGeom>
            <a:solidFill>
              <a:srgbClr val="09D2E7">
                <a:alpha val="9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670">
                <a:solidFill>
                  <a:schemeClr val="tx1">
                    <a:lumMod val="85000"/>
                    <a:lumOff val="15000"/>
                  </a:schemeClr>
                </a:solidFill>
              </a:endParaRPr>
            </a:p>
          </p:txBody>
        </p:sp>
        <p:sp>
          <p:nvSpPr>
            <p:cNvPr id="63494" name="矩形 83"/>
            <p:cNvSpPr/>
            <p:nvPr/>
          </p:nvSpPr>
          <p:spPr>
            <a:xfrm>
              <a:off x="13326507" y="6037920"/>
              <a:ext cx="4008567" cy="614675"/>
            </a:xfrm>
            <a:prstGeom prst="rect">
              <a:avLst/>
            </a:prstGeom>
            <a:noFill/>
            <a:ln w="9525">
              <a:noFill/>
            </a:ln>
          </p:spPr>
          <p:txBody>
            <a:bodyPr lIns="23817" tIns="11907" rIns="23817" bIns="11907">
              <a:spAutoFit/>
            </a:bodyPr>
            <a:lstStyle/>
            <a:p>
              <a:pPr algn="ctr">
                <a:defRPr/>
              </a:pPr>
              <a:r>
                <a:rPr lang="zh-CN" altLang="en-US" sz="134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园企服务平台</a:t>
              </a:r>
              <a:endParaRPr lang="zh-CN" altLang="en-US" sz="134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496" name="矩形 85"/>
            <p:cNvSpPr/>
            <p:nvPr/>
          </p:nvSpPr>
          <p:spPr>
            <a:xfrm>
              <a:off x="13307307" y="3865258"/>
              <a:ext cx="1807843" cy="614675"/>
            </a:xfrm>
            <a:prstGeom prst="rect">
              <a:avLst/>
            </a:prstGeom>
            <a:noFill/>
            <a:ln w="9525">
              <a:noFill/>
            </a:ln>
          </p:spPr>
          <p:txBody>
            <a:bodyPr lIns="23817" tIns="11907" rIns="23817" bIns="11907">
              <a:spAutoFit/>
            </a:bodyPr>
            <a:lstStyle/>
            <a:p>
              <a:pPr algn="ctr">
                <a:defRPr/>
              </a:pPr>
              <a:r>
                <a:rPr lang="en-US" altLang="zh-CN" sz="134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P2B</a:t>
              </a:r>
              <a:endParaRPr lang="en-US" altLang="zh-CN" sz="134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圆角矩形 86"/>
            <p:cNvSpPr/>
            <p:nvPr/>
          </p:nvSpPr>
          <p:spPr>
            <a:xfrm>
              <a:off x="15389871" y="3289230"/>
              <a:ext cx="1807843" cy="1747286"/>
            </a:xfrm>
            <a:prstGeom prst="roundRect">
              <a:avLst/>
            </a:prstGeom>
            <a:solidFill>
              <a:srgbClr val="09D2E7">
                <a:alpha val="9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670">
                <a:solidFill>
                  <a:schemeClr val="tx1">
                    <a:lumMod val="85000"/>
                    <a:lumOff val="15000"/>
                  </a:schemeClr>
                </a:solidFill>
              </a:endParaRPr>
            </a:p>
          </p:txBody>
        </p:sp>
        <p:sp>
          <p:nvSpPr>
            <p:cNvPr id="63498" name="矩形 87"/>
            <p:cNvSpPr/>
            <p:nvPr/>
          </p:nvSpPr>
          <p:spPr>
            <a:xfrm>
              <a:off x="15389871" y="3865258"/>
              <a:ext cx="1807843" cy="614675"/>
            </a:xfrm>
            <a:prstGeom prst="rect">
              <a:avLst/>
            </a:prstGeom>
            <a:noFill/>
            <a:ln w="9525">
              <a:noFill/>
            </a:ln>
          </p:spPr>
          <p:txBody>
            <a:bodyPr lIns="23817" tIns="11907" rIns="23817" bIns="11907">
              <a:spAutoFit/>
            </a:bodyPr>
            <a:lstStyle/>
            <a:p>
              <a:pPr algn="ctr">
                <a:defRPr/>
              </a:pPr>
              <a:r>
                <a:rPr lang="en-US" altLang="zh-CN" sz="134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B2B</a:t>
              </a:r>
              <a:endParaRPr lang="en-US" altLang="zh-CN" sz="134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p:nvPr/>
          </p:nvSpPr>
          <p:spPr>
            <a:xfrm>
              <a:off x="13023724" y="2973153"/>
              <a:ext cx="4614135" cy="4456097"/>
            </a:xfrm>
            <a:prstGeom prst="rect">
              <a:avLst/>
            </a:prstGeom>
            <a:solidFill>
              <a:schemeClr val="accent5">
                <a:lumMod val="20000"/>
                <a:lumOff val="80000"/>
                <a:alpha val="41000"/>
              </a:schemeClr>
            </a:solidFill>
            <a:ln w="14605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438400">
                <a:defRPr/>
              </a:pPr>
              <a:endParaRPr lang="zh-CN" altLang="en-US" sz="1045">
                <a:solidFill>
                  <a:schemeClr val="tx1">
                    <a:lumMod val="85000"/>
                    <a:lumOff val="15000"/>
                  </a:schemeClr>
                </a:solidFill>
              </a:endParaRPr>
            </a:p>
          </p:txBody>
        </p:sp>
      </p:grpSp>
      <p:sp>
        <p:nvSpPr>
          <p:cNvPr id="67612" name="Text Placeholder 3"/>
          <p:cNvSpPr txBox="1"/>
          <p:nvPr/>
        </p:nvSpPr>
        <p:spPr bwMode="auto">
          <a:xfrm>
            <a:off x="522094" y="141513"/>
            <a:ext cx="5249158" cy="35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250" b="1" dirty="0">
                <a:solidFill>
                  <a:srgbClr val="C00000"/>
                </a:solidFill>
                <a:latin typeface="微软雅黑" panose="020B0503020204020204" pitchFamily="34" charset="-122"/>
              </a:rPr>
              <a:t>体系二</a:t>
            </a:r>
            <a:r>
              <a:rPr lang="zh-CN" altLang="en-US" sz="2250" b="1" dirty="0" smtClean="0">
                <a:solidFill>
                  <a:srgbClr val="C00000"/>
                </a:solidFill>
                <a:latin typeface="微软雅黑" panose="020B0503020204020204" pitchFamily="34" charset="-122"/>
              </a:rPr>
              <a:t>、</a:t>
            </a:r>
            <a:r>
              <a:rPr lang="zh-CN" altLang="en-US" sz="2250" dirty="0" smtClean="0">
                <a:solidFill>
                  <a:srgbClr val="595959"/>
                </a:solidFill>
                <a:latin typeface="微软雅黑" panose="020B0503020204020204" pitchFamily="34" charset="-122"/>
              </a:rPr>
              <a:t>产业园区服务</a:t>
            </a:r>
            <a:r>
              <a:rPr lang="zh-CN" altLang="en-US" sz="2250" dirty="0">
                <a:solidFill>
                  <a:srgbClr val="595959"/>
                </a:solidFill>
                <a:latin typeface="微软雅黑" panose="020B0503020204020204" pitchFamily="34" charset="-122"/>
              </a:rPr>
              <a:t>体系架构设计</a:t>
            </a:r>
            <a:endParaRPr lang="zh-CN" altLang="en-US" sz="2250" dirty="0">
              <a:solidFill>
                <a:srgbClr val="595959"/>
              </a:solidFill>
              <a:latin typeface="微软雅黑" panose="020B0503020204020204" pitchFamily="34" charset="-122"/>
            </a:endParaRPr>
          </a:p>
        </p:txBody>
      </p:sp>
      <p:grpSp>
        <p:nvGrpSpPr>
          <p:cNvPr id="67613" name="组合 20"/>
          <p:cNvGrpSpPr/>
          <p:nvPr/>
        </p:nvGrpSpPr>
        <p:grpSpPr bwMode="auto">
          <a:xfrm>
            <a:off x="596" y="114914"/>
            <a:ext cx="521498" cy="379813"/>
            <a:chOff x="0" y="0"/>
            <a:chExt cx="694944" cy="624651"/>
          </a:xfrm>
        </p:grpSpPr>
        <p:sp>
          <p:nvSpPr>
            <p:cNvPr id="35"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36"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8" name="矩形 7"/>
          <p:cNvSpPr/>
          <p:nvPr/>
        </p:nvSpPr>
        <p:spPr>
          <a:xfrm>
            <a:off x="388742" y="2490963"/>
            <a:ext cx="1440180" cy="471805"/>
          </a:xfrm>
          <a:prstGeom prst="rect">
            <a:avLst/>
          </a:prstGeom>
        </p:spPr>
        <p:txBody>
          <a:bodyPr wrap="none">
            <a:spAutoFit/>
          </a:bodyPr>
          <a:lstStyle/>
          <a:p>
            <a:pPr defTabSz="2438400">
              <a:lnSpc>
                <a:spcPct val="150000"/>
              </a:lnSpc>
              <a:defRPr/>
            </a:pPr>
            <a:r>
              <a:rPr lang="zh-CN" altLang="en-US" sz="1650" b="1">
                <a:solidFill>
                  <a:srgbClr val="C00000"/>
                </a:solidFill>
                <a:latin typeface="微软雅黑" panose="020B0503020204020204" pitchFamily="34" charset="-122"/>
                <a:ea typeface="微软雅黑" panose="020B0503020204020204" pitchFamily="34" charset="-122"/>
              </a:rPr>
              <a:t>二、增值服务</a:t>
            </a:r>
            <a:endParaRPr lang="zh-CN" altLang="en-US" sz="165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3" name="组合 55"/>
          <p:cNvGrpSpPr/>
          <p:nvPr/>
        </p:nvGrpSpPr>
        <p:grpSpPr bwMode="auto">
          <a:xfrm>
            <a:off x="2808114" y="720352"/>
            <a:ext cx="6172693" cy="4191309"/>
            <a:chOff x="2981555" y="1024073"/>
            <a:chExt cx="6956742" cy="5281296"/>
          </a:xfrm>
        </p:grpSpPr>
        <p:sp>
          <p:nvSpPr>
            <p:cNvPr id="69641" name="Freeform 199"/>
            <p:cNvSpPr/>
            <p:nvPr/>
          </p:nvSpPr>
          <p:spPr bwMode="auto">
            <a:xfrm flipH="1">
              <a:off x="8473684" y="1027564"/>
              <a:ext cx="575283" cy="2261208"/>
            </a:xfrm>
            <a:custGeom>
              <a:avLst/>
              <a:gdLst>
                <a:gd name="T0" fmla="*/ 2147483646 w 192"/>
                <a:gd name="T1" fmla="*/ 2147483646 h 761"/>
                <a:gd name="T2" fmla="*/ 0 w 192"/>
                <a:gd name="T3" fmla="*/ 0 h 761"/>
                <a:gd name="T4" fmla="*/ 0 w 192"/>
                <a:gd name="T5" fmla="*/ 2147483646 h 761"/>
                <a:gd name="T6" fmla="*/ 2147483646 w 192"/>
                <a:gd name="T7" fmla="*/ 2147483646 h 761"/>
                <a:gd name="T8" fmla="*/ 2147483646 w 192"/>
                <a:gd name="T9" fmla="*/ 2147483646 h 7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761">
                  <a:moveTo>
                    <a:pt x="192" y="724"/>
                  </a:moveTo>
                  <a:lnTo>
                    <a:pt x="0" y="0"/>
                  </a:lnTo>
                  <a:lnTo>
                    <a:pt x="0" y="223"/>
                  </a:lnTo>
                  <a:lnTo>
                    <a:pt x="192" y="761"/>
                  </a:lnTo>
                  <a:lnTo>
                    <a:pt x="192" y="724"/>
                  </a:lnTo>
                  <a:close/>
                </a:path>
              </a:pathLst>
            </a:custGeom>
            <a:solidFill>
              <a:srgbClr val="3082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69642" name="Freeform 200"/>
            <p:cNvSpPr/>
            <p:nvPr/>
          </p:nvSpPr>
          <p:spPr bwMode="auto">
            <a:xfrm flipH="1">
              <a:off x="8467690" y="2168568"/>
              <a:ext cx="596258" cy="1319286"/>
            </a:xfrm>
            <a:custGeom>
              <a:avLst/>
              <a:gdLst>
                <a:gd name="T0" fmla="*/ 2147483646 w 199"/>
                <a:gd name="T1" fmla="*/ 2147483646 h 444"/>
                <a:gd name="T2" fmla="*/ 0 w 199"/>
                <a:gd name="T3" fmla="*/ 0 h 444"/>
                <a:gd name="T4" fmla="*/ 0 w 199"/>
                <a:gd name="T5" fmla="*/ 2147483646 h 444"/>
                <a:gd name="T6" fmla="*/ 2147483646 w 199"/>
                <a:gd name="T7" fmla="*/ 2147483646 h 444"/>
                <a:gd name="T8" fmla="*/ 2147483646 w 199"/>
                <a:gd name="T9" fmla="*/ 2147483646 h 4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 h="444">
                  <a:moveTo>
                    <a:pt x="199" y="408"/>
                  </a:moveTo>
                  <a:lnTo>
                    <a:pt x="0" y="0"/>
                  </a:lnTo>
                  <a:lnTo>
                    <a:pt x="0" y="228"/>
                  </a:lnTo>
                  <a:lnTo>
                    <a:pt x="199" y="444"/>
                  </a:lnTo>
                  <a:lnTo>
                    <a:pt x="199" y="408"/>
                  </a:lnTo>
                  <a:close/>
                </a:path>
              </a:pathLst>
            </a:custGeom>
            <a:solidFill>
              <a:srgbClr val="25648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55" name="Freeform 201"/>
            <p:cNvSpPr/>
            <p:nvPr/>
          </p:nvSpPr>
          <p:spPr bwMode="auto">
            <a:xfrm flipH="1">
              <a:off x="8482545" y="3303734"/>
              <a:ext cx="581029" cy="671371"/>
            </a:xfrm>
            <a:custGeom>
              <a:avLst/>
              <a:gdLst>
                <a:gd name="T0" fmla="*/ 194 w 194"/>
                <a:gd name="T1" fmla="*/ 98 h 226"/>
                <a:gd name="T2" fmla="*/ 0 w 194"/>
                <a:gd name="T3" fmla="*/ 0 h 226"/>
                <a:gd name="T4" fmla="*/ 0 w 194"/>
                <a:gd name="T5" fmla="*/ 226 h 226"/>
                <a:gd name="T6" fmla="*/ 194 w 194"/>
                <a:gd name="T7" fmla="*/ 133 h 226"/>
                <a:gd name="T8" fmla="*/ 194 w 194"/>
                <a:gd name="T9" fmla="*/ 98 h 226"/>
              </a:gdLst>
              <a:ahLst/>
              <a:cxnLst>
                <a:cxn ang="0">
                  <a:pos x="T0" y="T1"/>
                </a:cxn>
                <a:cxn ang="0">
                  <a:pos x="T2" y="T3"/>
                </a:cxn>
                <a:cxn ang="0">
                  <a:pos x="T4" y="T5"/>
                </a:cxn>
                <a:cxn ang="0">
                  <a:pos x="T6" y="T7"/>
                </a:cxn>
                <a:cxn ang="0">
                  <a:pos x="T8" y="T9"/>
                </a:cxn>
              </a:cxnLst>
              <a:rect l="0" t="0" r="r" b="b"/>
              <a:pathLst>
                <a:path w="194" h="226">
                  <a:moveTo>
                    <a:pt x="194" y="98"/>
                  </a:moveTo>
                  <a:lnTo>
                    <a:pt x="0" y="0"/>
                  </a:lnTo>
                  <a:lnTo>
                    <a:pt x="0" y="226"/>
                  </a:lnTo>
                  <a:lnTo>
                    <a:pt x="194" y="133"/>
                  </a:lnTo>
                  <a:lnTo>
                    <a:pt x="194" y="98"/>
                  </a:lnTo>
                  <a:close/>
                </a:path>
              </a:pathLst>
            </a:custGeom>
            <a:solidFill>
              <a:srgbClr val="FFC000"/>
            </a:solidFill>
            <a:ln>
              <a:noFill/>
            </a:ln>
          </p:spPr>
          <p:txBody>
            <a:bodyPr/>
            <a:lstStyle/>
            <a:p>
              <a:pPr>
                <a:defRPr/>
              </a:pPr>
              <a:endParaRPr lang="id-ID" sz="525">
                <a:latin typeface="微软雅黑" panose="020B0503020204020204" pitchFamily="34" charset="-122"/>
                <a:ea typeface="宋体" pitchFamily="2" charset="-122"/>
              </a:endParaRPr>
            </a:p>
          </p:txBody>
        </p:sp>
        <p:sp>
          <p:nvSpPr>
            <p:cNvPr id="56" name="Freeform 202"/>
            <p:cNvSpPr/>
            <p:nvPr/>
          </p:nvSpPr>
          <p:spPr bwMode="auto">
            <a:xfrm flipH="1">
              <a:off x="8467785" y="3805575"/>
              <a:ext cx="595790" cy="1316487"/>
            </a:xfrm>
            <a:custGeom>
              <a:avLst/>
              <a:gdLst>
                <a:gd name="T0" fmla="*/ 199 w 199"/>
                <a:gd name="T1" fmla="*/ 0 h 443"/>
                <a:gd name="T2" fmla="*/ 0 w 199"/>
                <a:gd name="T3" fmla="*/ 218 h 443"/>
                <a:gd name="T4" fmla="*/ 0 w 199"/>
                <a:gd name="T5" fmla="*/ 443 h 443"/>
                <a:gd name="T6" fmla="*/ 199 w 199"/>
                <a:gd name="T7" fmla="*/ 35 h 443"/>
                <a:gd name="T8" fmla="*/ 199 w 199"/>
                <a:gd name="T9" fmla="*/ 0 h 443"/>
              </a:gdLst>
              <a:ahLst/>
              <a:cxnLst>
                <a:cxn ang="0">
                  <a:pos x="T0" y="T1"/>
                </a:cxn>
                <a:cxn ang="0">
                  <a:pos x="T2" y="T3"/>
                </a:cxn>
                <a:cxn ang="0">
                  <a:pos x="T4" y="T5"/>
                </a:cxn>
                <a:cxn ang="0">
                  <a:pos x="T6" y="T7"/>
                </a:cxn>
                <a:cxn ang="0">
                  <a:pos x="T8" y="T9"/>
                </a:cxn>
              </a:cxnLst>
              <a:rect l="0" t="0" r="r" b="b"/>
              <a:pathLst>
                <a:path w="199" h="443">
                  <a:moveTo>
                    <a:pt x="199" y="0"/>
                  </a:moveTo>
                  <a:lnTo>
                    <a:pt x="0" y="218"/>
                  </a:lnTo>
                  <a:lnTo>
                    <a:pt x="0" y="443"/>
                  </a:lnTo>
                  <a:lnTo>
                    <a:pt x="199" y="35"/>
                  </a:lnTo>
                  <a:lnTo>
                    <a:pt x="199" y="0"/>
                  </a:lnTo>
                  <a:close/>
                </a:path>
              </a:pathLst>
            </a:custGeom>
            <a:solidFill>
              <a:srgbClr val="00B050"/>
            </a:solidFill>
            <a:ln>
              <a:noFill/>
            </a:ln>
          </p:spPr>
          <p:txBody>
            <a:bodyPr/>
            <a:lstStyle/>
            <a:p>
              <a:pPr>
                <a:defRPr/>
              </a:pPr>
              <a:endParaRPr lang="id-ID" sz="525">
                <a:latin typeface="微软雅黑" panose="020B0503020204020204" pitchFamily="34" charset="-122"/>
                <a:ea typeface="宋体" pitchFamily="2" charset="-122"/>
              </a:endParaRPr>
            </a:p>
          </p:txBody>
        </p:sp>
        <p:sp>
          <p:nvSpPr>
            <p:cNvPr id="57" name="Freeform 203"/>
            <p:cNvSpPr/>
            <p:nvPr/>
          </p:nvSpPr>
          <p:spPr bwMode="auto">
            <a:xfrm flipH="1">
              <a:off x="8461747" y="3996109"/>
              <a:ext cx="607866" cy="2269910"/>
            </a:xfrm>
            <a:custGeom>
              <a:avLst/>
              <a:gdLst>
                <a:gd name="T0" fmla="*/ 203 w 203"/>
                <a:gd name="T1" fmla="*/ 0 h 764"/>
                <a:gd name="T2" fmla="*/ 0 w 203"/>
                <a:gd name="T3" fmla="*/ 536 h 764"/>
                <a:gd name="T4" fmla="*/ 0 w 203"/>
                <a:gd name="T5" fmla="*/ 764 h 764"/>
                <a:gd name="T6" fmla="*/ 203 w 203"/>
                <a:gd name="T7" fmla="*/ 35 h 764"/>
                <a:gd name="T8" fmla="*/ 203 w 203"/>
                <a:gd name="T9" fmla="*/ 0 h 764"/>
              </a:gdLst>
              <a:ahLst/>
              <a:cxnLst>
                <a:cxn ang="0">
                  <a:pos x="T0" y="T1"/>
                </a:cxn>
                <a:cxn ang="0">
                  <a:pos x="T2" y="T3"/>
                </a:cxn>
                <a:cxn ang="0">
                  <a:pos x="T4" y="T5"/>
                </a:cxn>
                <a:cxn ang="0">
                  <a:pos x="T6" y="T7"/>
                </a:cxn>
                <a:cxn ang="0">
                  <a:pos x="T8" y="T9"/>
                </a:cxn>
              </a:cxnLst>
              <a:rect l="0" t="0" r="r" b="b"/>
              <a:pathLst>
                <a:path w="203" h="764">
                  <a:moveTo>
                    <a:pt x="203" y="0"/>
                  </a:moveTo>
                  <a:lnTo>
                    <a:pt x="0" y="536"/>
                  </a:lnTo>
                  <a:lnTo>
                    <a:pt x="0" y="764"/>
                  </a:lnTo>
                  <a:lnTo>
                    <a:pt x="203" y="35"/>
                  </a:lnTo>
                  <a:lnTo>
                    <a:pt x="203" y="0"/>
                  </a:ln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69646" name="Rectangle 37"/>
            <p:cNvSpPr>
              <a:spLocks noChangeArrowheads="1"/>
            </p:cNvSpPr>
            <p:nvPr/>
          </p:nvSpPr>
          <p:spPr bwMode="auto">
            <a:xfrm flipH="1">
              <a:off x="9048966" y="1027564"/>
              <a:ext cx="797008" cy="662614"/>
            </a:xfrm>
            <a:prstGeom prst="rect">
              <a:avLst/>
            </a:prstGeom>
            <a:solidFill>
              <a:srgbClr val="358F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id-ID" altLang="zh-CN" sz="1800"/>
            </a:p>
          </p:txBody>
        </p:sp>
        <p:sp>
          <p:nvSpPr>
            <p:cNvPr id="69647" name="Rectangle 38"/>
            <p:cNvSpPr>
              <a:spLocks noChangeArrowheads="1"/>
            </p:cNvSpPr>
            <p:nvPr/>
          </p:nvSpPr>
          <p:spPr bwMode="auto">
            <a:xfrm flipH="1">
              <a:off x="9063947" y="2168568"/>
              <a:ext cx="782027" cy="677471"/>
            </a:xfrm>
            <a:prstGeom prst="rect">
              <a:avLst/>
            </a:prstGeom>
            <a:solidFill>
              <a:srgbClr val="3082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id-ID" altLang="zh-CN" sz="1800"/>
            </a:p>
          </p:txBody>
        </p:sp>
        <p:sp>
          <p:nvSpPr>
            <p:cNvPr id="60" name="Rectangle 39"/>
            <p:cNvSpPr>
              <a:spLocks noChangeArrowheads="1"/>
            </p:cNvSpPr>
            <p:nvPr/>
          </p:nvSpPr>
          <p:spPr bwMode="auto">
            <a:xfrm flipH="1">
              <a:off x="9063574" y="3303734"/>
              <a:ext cx="782309" cy="671371"/>
            </a:xfrm>
            <a:prstGeom prst="rect">
              <a:avLst/>
            </a:prstGeom>
            <a:solidFill>
              <a:srgbClr val="FFC000"/>
            </a:solidFill>
            <a:ln>
              <a:noFill/>
            </a:ln>
          </p:spPr>
          <p:txBody>
            <a:bodyPr/>
            <a:lstStyle/>
            <a:p>
              <a:pPr>
                <a:defRPr/>
              </a:pPr>
              <a:endParaRPr lang="id-ID" sz="525">
                <a:latin typeface="微软雅黑" panose="020B0503020204020204" pitchFamily="34" charset="-122"/>
                <a:ea typeface="宋体" pitchFamily="2" charset="-122"/>
              </a:endParaRPr>
            </a:p>
          </p:txBody>
        </p:sp>
        <p:sp>
          <p:nvSpPr>
            <p:cNvPr id="61" name="Rectangle 40"/>
            <p:cNvSpPr>
              <a:spLocks noChangeArrowheads="1"/>
            </p:cNvSpPr>
            <p:nvPr/>
          </p:nvSpPr>
          <p:spPr bwMode="auto">
            <a:xfrm flipH="1">
              <a:off x="9058207" y="4447691"/>
              <a:ext cx="787677" cy="668370"/>
            </a:xfrm>
            <a:prstGeom prst="rect">
              <a:avLst/>
            </a:pr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62" name="Rectangle 41"/>
            <p:cNvSpPr>
              <a:spLocks noChangeArrowheads="1"/>
            </p:cNvSpPr>
            <p:nvPr/>
          </p:nvSpPr>
          <p:spPr bwMode="auto">
            <a:xfrm flipH="1">
              <a:off x="9069613" y="5588646"/>
              <a:ext cx="776271" cy="683374"/>
            </a:xfrm>
            <a:prstGeom prst="rect">
              <a:avLst/>
            </a:prstGeom>
            <a:solidFill>
              <a:srgbClr val="00B050"/>
            </a:solidFill>
            <a:ln>
              <a:noFill/>
            </a:ln>
          </p:spPr>
          <p:txBody>
            <a:bodyPr/>
            <a:lstStyle/>
            <a:p>
              <a:pPr>
                <a:defRPr/>
              </a:pPr>
              <a:endParaRPr lang="id-ID" sz="525">
                <a:latin typeface="微软雅黑" panose="020B0503020204020204" pitchFamily="34" charset="-122"/>
                <a:ea typeface="宋体" pitchFamily="2" charset="-122"/>
              </a:endParaRPr>
            </a:p>
          </p:txBody>
        </p:sp>
        <p:sp>
          <p:nvSpPr>
            <p:cNvPr id="69651" name="Rectangle 42"/>
            <p:cNvSpPr>
              <a:spLocks noChangeArrowheads="1"/>
            </p:cNvSpPr>
            <p:nvPr/>
          </p:nvSpPr>
          <p:spPr bwMode="auto">
            <a:xfrm flipH="1">
              <a:off x="7493903" y="3178832"/>
              <a:ext cx="979780" cy="109940"/>
            </a:xfrm>
            <a:prstGeom prst="rect">
              <a:avLst/>
            </a:prstGeom>
            <a:solidFill>
              <a:srgbClr val="358F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id-ID" altLang="zh-CN" sz="1800"/>
            </a:p>
          </p:txBody>
        </p:sp>
        <p:sp>
          <p:nvSpPr>
            <p:cNvPr id="69652" name="Freeform 43"/>
            <p:cNvSpPr>
              <a:spLocks noEditPoints="1"/>
            </p:cNvSpPr>
            <p:nvPr/>
          </p:nvSpPr>
          <p:spPr bwMode="auto">
            <a:xfrm flipH="1">
              <a:off x="6733835" y="1449498"/>
              <a:ext cx="659179" cy="1298485"/>
            </a:xfrm>
            <a:custGeom>
              <a:avLst/>
              <a:gdLst>
                <a:gd name="T0" fmla="*/ 2147483646 w 93"/>
                <a:gd name="T1" fmla="*/ 2147483646 h 184"/>
                <a:gd name="T2" fmla="*/ 2147483646 w 93"/>
                <a:gd name="T3" fmla="*/ 2147483646 h 184"/>
                <a:gd name="T4" fmla="*/ 2147483646 w 93"/>
                <a:gd name="T5" fmla="*/ 0 h 184"/>
                <a:gd name="T6" fmla="*/ 0 w 93"/>
                <a:gd name="T7" fmla="*/ 2147483646 h 184"/>
                <a:gd name="T8" fmla="*/ 2147483646 w 93"/>
                <a:gd name="T9" fmla="*/ 2147483646 h 184"/>
                <a:gd name="T10" fmla="*/ 2147483646 w 93"/>
                <a:gd name="T11" fmla="*/ 2147483646 h 184"/>
                <a:gd name="T12" fmla="*/ 2147483646 w 93"/>
                <a:gd name="T13" fmla="*/ 2147483646 h 184"/>
                <a:gd name="T14" fmla="*/ 2147483646 w 93"/>
                <a:gd name="T15" fmla="*/ 2147483646 h 184"/>
                <a:gd name="T16" fmla="*/ 2147483646 w 93"/>
                <a:gd name="T17" fmla="*/ 2147483646 h 184"/>
                <a:gd name="T18" fmla="*/ 2147483646 w 93"/>
                <a:gd name="T19" fmla="*/ 2147483646 h 184"/>
                <a:gd name="T20" fmla="*/ 2147483646 w 93"/>
                <a:gd name="T21" fmla="*/ 2147483646 h 184"/>
                <a:gd name="T22" fmla="*/ 2147483646 w 93"/>
                <a:gd name="T23" fmla="*/ 2147483646 h 184"/>
                <a:gd name="T24" fmla="*/ 2147483646 w 93"/>
                <a:gd name="T25" fmla="*/ 2147483646 h 1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3" h="184">
                  <a:moveTo>
                    <a:pt x="51" y="93"/>
                  </a:moveTo>
                  <a:cubicBezTo>
                    <a:pt x="75" y="90"/>
                    <a:pt x="93" y="71"/>
                    <a:pt x="93" y="47"/>
                  </a:cubicBezTo>
                  <a:cubicBezTo>
                    <a:pt x="93" y="21"/>
                    <a:pt x="72" y="0"/>
                    <a:pt x="46" y="0"/>
                  </a:cubicBezTo>
                  <a:cubicBezTo>
                    <a:pt x="21" y="0"/>
                    <a:pt x="0" y="21"/>
                    <a:pt x="0" y="47"/>
                  </a:cubicBezTo>
                  <a:cubicBezTo>
                    <a:pt x="0" y="69"/>
                    <a:pt x="15" y="87"/>
                    <a:pt x="36" y="92"/>
                  </a:cubicBezTo>
                  <a:cubicBezTo>
                    <a:pt x="36" y="184"/>
                    <a:pt x="36" y="184"/>
                    <a:pt x="36" y="184"/>
                  </a:cubicBezTo>
                  <a:cubicBezTo>
                    <a:pt x="51" y="184"/>
                    <a:pt x="51" y="184"/>
                    <a:pt x="51" y="184"/>
                  </a:cubicBezTo>
                  <a:lnTo>
                    <a:pt x="51" y="93"/>
                  </a:lnTo>
                  <a:close/>
                  <a:moveTo>
                    <a:pt x="19" y="47"/>
                  </a:moveTo>
                  <a:cubicBezTo>
                    <a:pt x="19" y="32"/>
                    <a:pt x="31" y="19"/>
                    <a:pt x="46" y="19"/>
                  </a:cubicBezTo>
                  <a:cubicBezTo>
                    <a:pt x="61" y="19"/>
                    <a:pt x="74" y="32"/>
                    <a:pt x="74" y="47"/>
                  </a:cubicBezTo>
                  <a:cubicBezTo>
                    <a:pt x="74" y="62"/>
                    <a:pt x="61" y="74"/>
                    <a:pt x="46" y="74"/>
                  </a:cubicBezTo>
                  <a:cubicBezTo>
                    <a:pt x="31" y="74"/>
                    <a:pt x="19" y="62"/>
                    <a:pt x="19" y="47"/>
                  </a:cubicBezTo>
                  <a:close/>
                </a:path>
              </a:pathLst>
            </a:custGeom>
            <a:solidFill>
              <a:srgbClr val="358F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69653" name="Freeform 44"/>
            <p:cNvSpPr/>
            <p:nvPr/>
          </p:nvSpPr>
          <p:spPr bwMode="auto">
            <a:xfrm flipH="1">
              <a:off x="7032478" y="2747983"/>
              <a:ext cx="461425" cy="540788"/>
            </a:xfrm>
            <a:custGeom>
              <a:avLst/>
              <a:gdLst>
                <a:gd name="T0" fmla="*/ 2147483646 w 65"/>
                <a:gd name="T1" fmla="*/ 0 h 77"/>
                <a:gd name="T2" fmla="*/ 2147483646 w 65"/>
                <a:gd name="T3" fmla="*/ 0 h 77"/>
                <a:gd name="T4" fmla="*/ 2147483646 w 65"/>
                <a:gd name="T5" fmla="*/ 2147483646 h 77"/>
                <a:gd name="T6" fmla="*/ 0 w 65"/>
                <a:gd name="T7" fmla="*/ 2147483646 h 77"/>
                <a:gd name="T8" fmla="*/ 0 w 65"/>
                <a:gd name="T9" fmla="*/ 2147483646 h 77"/>
                <a:gd name="T10" fmla="*/ 2147483646 w 65"/>
                <a:gd name="T11" fmla="*/ 2147483646 h 77"/>
                <a:gd name="T12" fmla="*/ 2147483646 w 65"/>
                <a:gd name="T13" fmla="*/ 2147483646 h 77"/>
                <a:gd name="T14" fmla="*/ 2147483646 w 65"/>
                <a:gd name="T15" fmla="*/ 0 h 77"/>
                <a:gd name="T16" fmla="*/ 2147483646 w 65"/>
                <a:gd name="T17" fmla="*/ 0 h 77"/>
                <a:gd name="T18" fmla="*/ 2147483646 w 65"/>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77">
                  <a:moveTo>
                    <a:pt x="50" y="0"/>
                  </a:moveTo>
                  <a:cubicBezTo>
                    <a:pt x="50" y="0"/>
                    <a:pt x="50" y="0"/>
                    <a:pt x="50" y="0"/>
                  </a:cubicBezTo>
                  <a:cubicBezTo>
                    <a:pt x="50" y="23"/>
                    <a:pt x="44" y="61"/>
                    <a:pt x="2" y="61"/>
                  </a:cubicBezTo>
                  <a:cubicBezTo>
                    <a:pt x="0" y="61"/>
                    <a:pt x="0" y="61"/>
                    <a:pt x="0" y="61"/>
                  </a:cubicBezTo>
                  <a:cubicBezTo>
                    <a:pt x="0" y="77"/>
                    <a:pt x="0" y="77"/>
                    <a:pt x="0" y="77"/>
                  </a:cubicBezTo>
                  <a:cubicBezTo>
                    <a:pt x="2" y="77"/>
                    <a:pt x="2" y="77"/>
                    <a:pt x="2" y="77"/>
                  </a:cubicBezTo>
                  <a:cubicBezTo>
                    <a:pt x="13" y="77"/>
                    <a:pt x="29" y="75"/>
                    <a:pt x="43" y="63"/>
                  </a:cubicBezTo>
                  <a:cubicBezTo>
                    <a:pt x="58" y="50"/>
                    <a:pt x="65" y="29"/>
                    <a:pt x="65" y="0"/>
                  </a:cubicBezTo>
                  <a:cubicBezTo>
                    <a:pt x="65" y="0"/>
                    <a:pt x="65" y="0"/>
                    <a:pt x="65" y="0"/>
                  </a:cubicBezTo>
                  <a:lnTo>
                    <a:pt x="50" y="0"/>
                  </a:lnTo>
                  <a:close/>
                </a:path>
              </a:pathLst>
            </a:custGeom>
            <a:solidFill>
              <a:srgbClr val="358F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69654" name="Rectangle 45"/>
            <p:cNvSpPr>
              <a:spLocks noChangeArrowheads="1"/>
            </p:cNvSpPr>
            <p:nvPr/>
          </p:nvSpPr>
          <p:spPr bwMode="auto">
            <a:xfrm flipH="1">
              <a:off x="5506933" y="3380884"/>
              <a:ext cx="2960758" cy="106969"/>
            </a:xfrm>
            <a:prstGeom prst="rect">
              <a:avLst/>
            </a:prstGeom>
            <a:solidFill>
              <a:srgbClr val="3082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id-ID" altLang="zh-CN" sz="1800"/>
            </a:p>
          </p:txBody>
        </p:sp>
        <p:sp>
          <p:nvSpPr>
            <p:cNvPr id="69655" name="Freeform 46"/>
            <p:cNvSpPr/>
            <p:nvPr/>
          </p:nvSpPr>
          <p:spPr bwMode="auto">
            <a:xfrm flipH="1">
              <a:off x="5066482" y="2951010"/>
              <a:ext cx="440452" cy="534845"/>
            </a:xfrm>
            <a:custGeom>
              <a:avLst/>
              <a:gdLst>
                <a:gd name="T0" fmla="*/ 2147483646 w 62"/>
                <a:gd name="T1" fmla="*/ 0 h 76"/>
                <a:gd name="T2" fmla="*/ 2147483646 w 62"/>
                <a:gd name="T3" fmla="*/ 0 h 76"/>
                <a:gd name="T4" fmla="*/ 2147483646 w 62"/>
                <a:gd name="T5" fmla="*/ 2147483646 h 76"/>
                <a:gd name="T6" fmla="*/ 0 w 62"/>
                <a:gd name="T7" fmla="*/ 2147483646 h 76"/>
                <a:gd name="T8" fmla="*/ 0 w 62"/>
                <a:gd name="T9" fmla="*/ 2147483646 h 76"/>
                <a:gd name="T10" fmla="*/ 2147483646 w 62"/>
                <a:gd name="T11" fmla="*/ 2147483646 h 76"/>
                <a:gd name="T12" fmla="*/ 2147483646 w 62"/>
                <a:gd name="T13" fmla="*/ 0 h 76"/>
                <a:gd name="T14" fmla="*/ 2147483646 w 62"/>
                <a:gd name="T15" fmla="*/ 0 h 76"/>
                <a:gd name="T16" fmla="*/ 2147483646 w 62"/>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76">
                  <a:moveTo>
                    <a:pt x="46" y="0"/>
                  </a:moveTo>
                  <a:cubicBezTo>
                    <a:pt x="46" y="0"/>
                    <a:pt x="46" y="0"/>
                    <a:pt x="46" y="0"/>
                  </a:cubicBezTo>
                  <a:cubicBezTo>
                    <a:pt x="46" y="55"/>
                    <a:pt x="14" y="61"/>
                    <a:pt x="1" y="61"/>
                  </a:cubicBezTo>
                  <a:cubicBezTo>
                    <a:pt x="0" y="61"/>
                    <a:pt x="0" y="61"/>
                    <a:pt x="0" y="61"/>
                  </a:cubicBezTo>
                  <a:cubicBezTo>
                    <a:pt x="0" y="76"/>
                    <a:pt x="0" y="76"/>
                    <a:pt x="0" y="76"/>
                  </a:cubicBezTo>
                  <a:cubicBezTo>
                    <a:pt x="1" y="76"/>
                    <a:pt x="1" y="76"/>
                    <a:pt x="1" y="76"/>
                  </a:cubicBezTo>
                  <a:cubicBezTo>
                    <a:pt x="38" y="76"/>
                    <a:pt x="62" y="47"/>
                    <a:pt x="62" y="0"/>
                  </a:cubicBezTo>
                  <a:cubicBezTo>
                    <a:pt x="62" y="0"/>
                    <a:pt x="62" y="0"/>
                    <a:pt x="62" y="0"/>
                  </a:cubicBezTo>
                  <a:lnTo>
                    <a:pt x="46" y="0"/>
                  </a:lnTo>
                  <a:close/>
                </a:path>
              </a:pathLst>
            </a:custGeom>
            <a:solidFill>
              <a:srgbClr val="3082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69656" name="Freeform 47"/>
            <p:cNvSpPr>
              <a:spLocks noEditPoints="1"/>
            </p:cNvSpPr>
            <p:nvPr/>
          </p:nvSpPr>
          <p:spPr bwMode="auto">
            <a:xfrm flipH="1">
              <a:off x="4789842" y="1447500"/>
              <a:ext cx="653186" cy="1503511"/>
            </a:xfrm>
            <a:custGeom>
              <a:avLst/>
              <a:gdLst>
                <a:gd name="T0" fmla="*/ 2147483646 w 92"/>
                <a:gd name="T1" fmla="*/ 2147483646 h 213"/>
                <a:gd name="T2" fmla="*/ 2147483646 w 92"/>
                <a:gd name="T3" fmla="*/ 2147483646 h 213"/>
                <a:gd name="T4" fmla="*/ 2147483646 w 92"/>
                <a:gd name="T5" fmla="*/ 0 h 213"/>
                <a:gd name="T6" fmla="*/ 0 w 92"/>
                <a:gd name="T7" fmla="*/ 2147483646 h 213"/>
                <a:gd name="T8" fmla="*/ 2147483646 w 92"/>
                <a:gd name="T9" fmla="*/ 2147483646 h 213"/>
                <a:gd name="T10" fmla="*/ 2147483646 w 92"/>
                <a:gd name="T11" fmla="*/ 2147483646 h 213"/>
                <a:gd name="T12" fmla="*/ 2147483646 w 92"/>
                <a:gd name="T13" fmla="*/ 2147483646 h 213"/>
                <a:gd name="T14" fmla="*/ 2147483646 w 92"/>
                <a:gd name="T15" fmla="*/ 2147483646 h 213"/>
                <a:gd name="T16" fmla="*/ 2147483646 w 92"/>
                <a:gd name="T17" fmla="*/ 2147483646 h 213"/>
                <a:gd name="T18" fmla="*/ 2147483646 w 92"/>
                <a:gd name="T19" fmla="*/ 2147483646 h 213"/>
                <a:gd name="T20" fmla="*/ 2147483646 w 92"/>
                <a:gd name="T21" fmla="*/ 2147483646 h 213"/>
                <a:gd name="T22" fmla="*/ 2147483646 w 92"/>
                <a:gd name="T23" fmla="*/ 2147483646 h 213"/>
                <a:gd name="T24" fmla="*/ 2147483646 w 92"/>
                <a:gd name="T25" fmla="*/ 2147483646 h 2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 h="213">
                  <a:moveTo>
                    <a:pt x="53" y="93"/>
                  </a:moveTo>
                  <a:cubicBezTo>
                    <a:pt x="75" y="89"/>
                    <a:pt x="92" y="70"/>
                    <a:pt x="92" y="47"/>
                  </a:cubicBezTo>
                  <a:cubicBezTo>
                    <a:pt x="92" y="21"/>
                    <a:pt x="72" y="0"/>
                    <a:pt x="46" y="0"/>
                  </a:cubicBezTo>
                  <a:cubicBezTo>
                    <a:pt x="20" y="0"/>
                    <a:pt x="0" y="21"/>
                    <a:pt x="0" y="47"/>
                  </a:cubicBezTo>
                  <a:cubicBezTo>
                    <a:pt x="0" y="69"/>
                    <a:pt x="16" y="88"/>
                    <a:pt x="37" y="92"/>
                  </a:cubicBezTo>
                  <a:cubicBezTo>
                    <a:pt x="37" y="213"/>
                    <a:pt x="37" y="213"/>
                    <a:pt x="37" y="213"/>
                  </a:cubicBezTo>
                  <a:cubicBezTo>
                    <a:pt x="53" y="213"/>
                    <a:pt x="53" y="213"/>
                    <a:pt x="53" y="213"/>
                  </a:cubicBezTo>
                  <a:lnTo>
                    <a:pt x="53" y="93"/>
                  </a:lnTo>
                  <a:close/>
                  <a:moveTo>
                    <a:pt x="19" y="47"/>
                  </a:moveTo>
                  <a:cubicBezTo>
                    <a:pt x="19" y="32"/>
                    <a:pt x="31" y="19"/>
                    <a:pt x="46" y="19"/>
                  </a:cubicBezTo>
                  <a:cubicBezTo>
                    <a:pt x="61" y="19"/>
                    <a:pt x="73" y="32"/>
                    <a:pt x="73" y="47"/>
                  </a:cubicBezTo>
                  <a:cubicBezTo>
                    <a:pt x="73" y="62"/>
                    <a:pt x="61" y="74"/>
                    <a:pt x="46" y="74"/>
                  </a:cubicBezTo>
                  <a:cubicBezTo>
                    <a:pt x="31" y="74"/>
                    <a:pt x="19" y="62"/>
                    <a:pt x="19" y="47"/>
                  </a:cubicBezTo>
                  <a:close/>
                </a:path>
              </a:pathLst>
            </a:custGeom>
            <a:solidFill>
              <a:srgbClr val="3082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70" name="Rectangle 48"/>
            <p:cNvSpPr>
              <a:spLocks noChangeArrowheads="1"/>
            </p:cNvSpPr>
            <p:nvPr/>
          </p:nvSpPr>
          <p:spPr bwMode="auto">
            <a:xfrm flipH="1">
              <a:off x="3773258" y="3594787"/>
              <a:ext cx="4709288" cy="104269"/>
            </a:xfrm>
            <a:prstGeom prst="rect">
              <a:avLst/>
            </a:prstGeom>
            <a:solidFill>
              <a:srgbClr val="FFC925"/>
            </a:solidFill>
            <a:ln>
              <a:noFill/>
            </a:ln>
          </p:spPr>
          <p:txBody>
            <a:bodyPr/>
            <a:lstStyle/>
            <a:p>
              <a:pPr>
                <a:defRPr/>
              </a:pPr>
              <a:endParaRPr lang="id-ID" sz="525">
                <a:latin typeface="微软雅黑" panose="020B0503020204020204" pitchFamily="34" charset="-122"/>
                <a:ea typeface="宋体" pitchFamily="2" charset="-122"/>
              </a:endParaRPr>
            </a:p>
          </p:txBody>
        </p:sp>
        <p:sp>
          <p:nvSpPr>
            <p:cNvPr id="71" name="Freeform 49"/>
            <p:cNvSpPr>
              <a:spLocks noEditPoints="1"/>
            </p:cNvSpPr>
            <p:nvPr/>
          </p:nvSpPr>
          <p:spPr bwMode="auto">
            <a:xfrm flipH="1">
              <a:off x="2981555" y="1449400"/>
              <a:ext cx="658858" cy="1622543"/>
            </a:xfrm>
            <a:custGeom>
              <a:avLst/>
              <a:gdLst>
                <a:gd name="T0" fmla="*/ 54 w 93"/>
                <a:gd name="T1" fmla="*/ 92 h 230"/>
                <a:gd name="T2" fmla="*/ 93 w 93"/>
                <a:gd name="T3" fmla="*/ 47 h 230"/>
                <a:gd name="T4" fmla="*/ 47 w 93"/>
                <a:gd name="T5" fmla="*/ 0 h 230"/>
                <a:gd name="T6" fmla="*/ 0 w 93"/>
                <a:gd name="T7" fmla="*/ 47 h 230"/>
                <a:gd name="T8" fmla="*/ 39 w 93"/>
                <a:gd name="T9" fmla="*/ 92 h 230"/>
                <a:gd name="T10" fmla="*/ 39 w 93"/>
                <a:gd name="T11" fmla="*/ 230 h 230"/>
                <a:gd name="T12" fmla="*/ 54 w 93"/>
                <a:gd name="T13" fmla="*/ 230 h 230"/>
                <a:gd name="T14" fmla="*/ 54 w 93"/>
                <a:gd name="T15" fmla="*/ 92 h 230"/>
                <a:gd name="T16" fmla="*/ 19 w 93"/>
                <a:gd name="T17" fmla="*/ 47 h 230"/>
                <a:gd name="T18" fmla="*/ 47 w 93"/>
                <a:gd name="T19" fmla="*/ 19 h 230"/>
                <a:gd name="T20" fmla="*/ 74 w 93"/>
                <a:gd name="T21" fmla="*/ 47 h 230"/>
                <a:gd name="T22" fmla="*/ 47 w 93"/>
                <a:gd name="T23" fmla="*/ 74 h 230"/>
                <a:gd name="T24" fmla="*/ 19 w 93"/>
                <a:gd name="T25" fmla="*/ 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230">
                  <a:moveTo>
                    <a:pt x="54" y="92"/>
                  </a:moveTo>
                  <a:cubicBezTo>
                    <a:pt x="76" y="89"/>
                    <a:pt x="93" y="70"/>
                    <a:pt x="93" y="47"/>
                  </a:cubicBezTo>
                  <a:cubicBezTo>
                    <a:pt x="93" y="21"/>
                    <a:pt x="72" y="0"/>
                    <a:pt x="47" y="0"/>
                  </a:cubicBezTo>
                  <a:cubicBezTo>
                    <a:pt x="21" y="0"/>
                    <a:pt x="0" y="21"/>
                    <a:pt x="0" y="47"/>
                  </a:cubicBezTo>
                  <a:cubicBezTo>
                    <a:pt x="0" y="70"/>
                    <a:pt x="17" y="89"/>
                    <a:pt x="39" y="92"/>
                  </a:cubicBezTo>
                  <a:cubicBezTo>
                    <a:pt x="39" y="230"/>
                    <a:pt x="39" y="230"/>
                    <a:pt x="39" y="230"/>
                  </a:cubicBezTo>
                  <a:cubicBezTo>
                    <a:pt x="54" y="230"/>
                    <a:pt x="54" y="230"/>
                    <a:pt x="54" y="230"/>
                  </a:cubicBezTo>
                  <a:lnTo>
                    <a:pt x="54" y="92"/>
                  </a:lnTo>
                  <a:close/>
                  <a:moveTo>
                    <a:pt x="19" y="47"/>
                  </a:moveTo>
                  <a:cubicBezTo>
                    <a:pt x="19" y="32"/>
                    <a:pt x="31" y="19"/>
                    <a:pt x="47" y="19"/>
                  </a:cubicBezTo>
                  <a:cubicBezTo>
                    <a:pt x="62" y="19"/>
                    <a:pt x="74" y="32"/>
                    <a:pt x="74" y="47"/>
                  </a:cubicBezTo>
                  <a:cubicBezTo>
                    <a:pt x="74" y="62"/>
                    <a:pt x="62" y="74"/>
                    <a:pt x="47" y="74"/>
                  </a:cubicBezTo>
                  <a:cubicBezTo>
                    <a:pt x="31" y="74"/>
                    <a:pt x="19" y="62"/>
                    <a:pt x="19" y="47"/>
                  </a:cubicBezTo>
                  <a:close/>
                </a:path>
              </a:pathLst>
            </a:custGeom>
            <a:solidFill>
              <a:srgbClr val="FFC000"/>
            </a:solidFill>
            <a:ln>
              <a:noFill/>
            </a:ln>
          </p:spPr>
          <p:txBody>
            <a:bodyPr/>
            <a:lstStyle/>
            <a:p>
              <a:pPr>
                <a:defRPr/>
              </a:pPr>
              <a:endParaRPr lang="id-ID" sz="525">
                <a:latin typeface="微软雅黑" panose="020B0503020204020204" pitchFamily="34" charset="-122"/>
                <a:ea typeface="宋体" pitchFamily="2" charset="-122"/>
              </a:endParaRPr>
            </a:p>
          </p:txBody>
        </p:sp>
        <p:sp>
          <p:nvSpPr>
            <p:cNvPr id="72" name="Freeform 50"/>
            <p:cNvSpPr/>
            <p:nvPr/>
          </p:nvSpPr>
          <p:spPr bwMode="auto">
            <a:xfrm flipH="1">
              <a:off x="3257980" y="3074193"/>
              <a:ext cx="515278" cy="627113"/>
            </a:xfrm>
            <a:custGeom>
              <a:avLst/>
              <a:gdLst>
                <a:gd name="T0" fmla="*/ 58 w 73"/>
                <a:gd name="T1" fmla="*/ 0 h 89"/>
                <a:gd name="T2" fmla="*/ 58 w 73"/>
                <a:gd name="T3" fmla="*/ 1 h 89"/>
                <a:gd name="T4" fmla="*/ 1 w 73"/>
                <a:gd name="T5" fmla="*/ 74 h 89"/>
                <a:gd name="T6" fmla="*/ 0 w 73"/>
                <a:gd name="T7" fmla="*/ 74 h 89"/>
                <a:gd name="T8" fmla="*/ 0 w 73"/>
                <a:gd name="T9" fmla="*/ 89 h 89"/>
                <a:gd name="T10" fmla="*/ 1 w 73"/>
                <a:gd name="T11" fmla="*/ 89 h 89"/>
                <a:gd name="T12" fmla="*/ 58 w 73"/>
                <a:gd name="T13" fmla="*/ 60 h 89"/>
                <a:gd name="T14" fmla="*/ 73 w 73"/>
                <a:gd name="T15" fmla="*/ 1 h 89"/>
                <a:gd name="T16" fmla="*/ 73 w 73"/>
                <a:gd name="T17" fmla="*/ 0 h 89"/>
                <a:gd name="T18" fmla="*/ 58 w 7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9">
                  <a:moveTo>
                    <a:pt x="58" y="0"/>
                  </a:moveTo>
                  <a:cubicBezTo>
                    <a:pt x="58" y="1"/>
                    <a:pt x="58" y="1"/>
                    <a:pt x="58" y="1"/>
                  </a:cubicBezTo>
                  <a:cubicBezTo>
                    <a:pt x="58" y="23"/>
                    <a:pt x="52" y="74"/>
                    <a:pt x="1" y="74"/>
                  </a:cubicBezTo>
                  <a:cubicBezTo>
                    <a:pt x="0" y="74"/>
                    <a:pt x="0" y="74"/>
                    <a:pt x="0" y="74"/>
                  </a:cubicBezTo>
                  <a:cubicBezTo>
                    <a:pt x="0" y="89"/>
                    <a:pt x="0" y="89"/>
                    <a:pt x="0" y="89"/>
                  </a:cubicBezTo>
                  <a:cubicBezTo>
                    <a:pt x="1" y="89"/>
                    <a:pt x="1" y="89"/>
                    <a:pt x="1" y="89"/>
                  </a:cubicBezTo>
                  <a:cubicBezTo>
                    <a:pt x="26" y="89"/>
                    <a:pt x="45" y="79"/>
                    <a:pt x="58" y="60"/>
                  </a:cubicBezTo>
                  <a:cubicBezTo>
                    <a:pt x="71" y="41"/>
                    <a:pt x="73" y="17"/>
                    <a:pt x="73" y="1"/>
                  </a:cubicBezTo>
                  <a:cubicBezTo>
                    <a:pt x="73" y="0"/>
                    <a:pt x="73" y="0"/>
                    <a:pt x="73" y="0"/>
                  </a:cubicBezTo>
                  <a:lnTo>
                    <a:pt x="58" y="0"/>
                  </a:lnTo>
                  <a:close/>
                </a:path>
              </a:pathLst>
            </a:custGeom>
            <a:solidFill>
              <a:srgbClr val="FFC925"/>
            </a:solidFill>
            <a:ln>
              <a:noFill/>
            </a:ln>
          </p:spPr>
          <p:txBody>
            <a:bodyPr/>
            <a:lstStyle/>
            <a:p>
              <a:pPr>
                <a:defRPr/>
              </a:pPr>
              <a:endParaRPr lang="id-ID" sz="525">
                <a:latin typeface="微软雅黑" panose="020B0503020204020204" pitchFamily="34" charset="-122"/>
                <a:ea typeface="宋体" pitchFamily="2" charset="-122"/>
              </a:endParaRPr>
            </a:p>
          </p:txBody>
        </p:sp>
        <p:sp>
          <p:nvSpPr>
            <p:cNvPr id="73" name="Freeform 51"/>
            <p:cNvSpPr/>
            <p:nvPr/>
          </p:nvSpPr>
          <p:spPr bwMode="auto">
            <a:xfrm flipH="1">
              <a:off x="3786676" y="3789072"/>
              <a:ext cx="431411" cy="661619"/>
            </a:xfrm>
            <a:custGeom>
              <a:avLst/>
              <a:gdLst>
                <a:gd name="T0" fmla="*/ 61 w 61"/>
                <a:gd name="T1" fmla="*/ 78 h 80"/>
                <a:gd name="T2" fmla="*/ 4 w 61"/>
                <a:gd name="T3" fmla="*/ 1 h 80"/>
                <a:gd name="T4" fmla="*/ 0 w 61"/>
                <a:gd name="T5" fmla="*/ 0 h 80"/>
                <a:gd name="T6" fmla="*/ 0 w 61"/>
                <a:gd name="T7" fmla="*/ 16 h 80"/>
                <a:gd name="T8" fmla="*/ 3 w 61"/>
                <a:gd name="T9" fmla="*/ 16 h 80"/>
                <a:gd name="T10" fmla="*/ 46 w 61"/>
                <a:gd name="T11" fmla="*/ 78 h 80"/>
                <a:gd name="T12" fmla="*/ 46 w 61"/>
                <a:gd name="T13" fmla="*/ 80 h 80"/>
                <a:gd name="T14" fmla="*/ 61 w 61"/>
                <a:gd name="T15" fmla="*/ 80 h 80"/>
                <a:gd name="T16" fmla="*/ 61 w 61"/>
                <a:gd name="T1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0">
                  <a:moveTo>
                    <a:pt x="61" y="78"/>
                  </a:moveTo>
                  <a:cubicBezTo>
                    <a:pt x="61" y="26"/>
                    <a:pt x="45" y="3"/>
                    <a:pt x="4" y="1"/>
                  </a:cubicBezTo>
                  <a:cubicBezTo>
                    <a:pt x="3" y="1"/>
                    <a:pt x="2" y="1"/>
                    <a:pt x="0" y="0"/>
                  </a:cubicBezTo>
                  <a:cubicBezTo>
                    <a:pt x="0" y="16"/>
                    <a:pt x="0" y="16"/>
                    <a:pt x="0" y="16"/>
                  </a:cubicBezTo>
                  <a:cubicBezTo>
                    <a:pt x="1" y="16"/>
                    <a:pt x="2" y="16"/>
                    <a:pt x="3" y="16"/>
                  </a:cubicBezTo>
                  <a:cubicBezTo>
                    <a:pt x="26" y="18"/>
                    <a:pt x="46" y="24"/>
                    <a:pt x="46" y="78"/>
                  </a:cubicBezTo>
                  <a:cubicBezTo>
                    <a:pt x="46" y="80"/>
                    <a:pt x="46" y="80"/>
                    <a:pt x="46" y="80"/>
                  </a:cubicBezTo>
                  <a:cubicBezTo>
                    <a:pt x="61" y="80"/>
                    <a:pt x="61" y="80"/>
                    <a:pt x="61" y="80"/>
                  </a:cubicBezTo>
                  <a:lnTo>
                    <a:pt x="61" y="78"/>
                  </a:ln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74" name="Freeform 52"/>
            <p:cNvSpPr/>
            <p:nvPr/>
          </p:nvSpPr>
          <p:spPr bwMode="auto">
            <a:xfrm flipH="1">
              <a:off x="4218087" y="3790572"/>
              <a:ext cx="4249698" cy="119271"/>
            </a:xfrm>
            <a:custGeom>
              <a:avLst/>
              <a:gdLst>
                <a:gd name="T0" fmla="*/ 0 w 501"/>
                <a:gd name="T1" fmla="*/ 2 h 17"/>
                <a:gd name="T2" fmla="*/ 0 w 501"/>
                <a:gd name="T3" fmla="*/ 17 h 17"/>
                <a:gd name="T4" fmla="*/ 501 w 501"/>
                <a:gd name="T5" fmla="*/ 17 h 17"/>
                <a:gd name="T6" fmla="*/ 501 w 501"/>
                <a:gd name="T7" fmla="*/ 1 h 17"/>
                <a:gd name="T8" fmla="*/ 0 w 501"/>
                <a:gd name="T9" fmla="*/ 2 h 17"/>
              </a:gdLst>
              <a:ahLst/>
              <a:cxnLst>
                <a:cxn ang="0">
                  <a:pos x="T0" y="T1"/>
                </a:cxn>
                <a:cxn ang="0">
                  <a:pos x="T2" y="T3"/>
                </a:cxn>
                <a:cxn ang="0">
                  <a:pos x="T4" y="T5"/>
                </a:cxn>
                <a:cxn ang="0">
                  <a:pos x="T6" y="T7"/>
                </a:cxn>
                <a:cxn ang="0">
                  <a:pos x="T8" y="T9"/>
                </a:cxn>
              </a:cxnLst>
              <a:rect l="0" t="0" r="r" b="b"/>
              <a:pathLst>
                <a:path w="501" h="17">
                  <a:moveTo>
                    <a:pt x="0" y="2"/>
                  </a:moveTo>
                  <a:cubicBezTo>
                    <a:pt x="0" y="17"/>
                    <a:pt x="0" y="17"/>
                    <a:pt x="0" y="17"/>
                  </a:cubicBezTo>
                  <a:cubicBezTo>
                    <a:pt x="4" y="17"/>
                    <a:pt x="447" y="15"/>
                    <a:pt x="501" y="17"/>
                  </a:cubicBezTo>
                  <a:cubicBezTo>
                    <a:pt x="501" y="1"/>
                    <a:pt x="501" y="1"/>
                    <a:pt x="501" y="1"/>
                  </a:cubicBezTo>
                  <a:cubicBezTo>
                    <a:pt x="443" y="0"/>
                    <a:pt x="18" y="2"/>
                    <a:pt x="0" y="2"/>
                  </a:cubicBez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75" name="Freeform 53"/>
            <p:cNvSpPr>
              <a:spLocks noEditPoints="1"/>
            </p:cNvSpPr>
            <p:nvPr/>
          </p:nvSpPr>
          <p:spPr bwMode="auto">
            <a:xfrm flipH="1">
              <a:off x="3531721" y="4360675"/>
              <a:ext cx="659528" cy="1488269"/>
            </a:xfrm>
            <a:custGeom>
              <a:avLst/>
              <a:gdLst>
                <a:gd name="T0" fmla="*/ 56 w 93"/>
                <a:gd name="T1" fmla="*/ 119 h 211"/>
                <a:gd name="T2" fmla="*/ 56 w 93"/>
                <a:gd name="T3" fmla="*/ 0 h 211"/>
                <a:gd name="T4" fmla="*/ 41 w 93"/>
                <a:gd name="T5" fmla="*/ 0 h 211"/>
                <a:gd name="T6" fmla="*/ 41 w 93"/>
                <a:gd name="T7" fmla="*/ 118 h 211"/>
                <a:gd name="T8" fmla="*/ 0 w 93"/>
                <a:gd name="T9" fmla="*/ 164 h 211"/>
                <a:gd name="T10" fmla="*/ 46 w 93"/>
                <a:gd name="T11" fmla="*/ 211 h 211"/>
                <a:gd name="T12" fmla="*/ 93 w 93"/>
                <a:gd name="T13" fmla="*/ 164 h 211"/>
                <a:gd name="T14" fmla="*/ 56 w 93"/>
                <a:gd name="T15" fmla="*/ 119 h 211"/>
                <a:gd name="T16" fmla="*/ 46 w 93"/>
                <a:gd name="T17" fmla="*/ 191 h 211"/>
                <a:gd name="T18" fmla="*/ 19 w 93"/>
                <a:gd name="T19" fmla="*/ 164 h 211"/>
                <a:gd name="T20" fmla="*/ 46 w 93"/>
                <a:gd name="T21" fmla="*/ 137 h 211"/>
                <a:gd name="T22" fmla="*/ 74 w 93"/>
                <a:gd name="T23" fmla="*/ 164 h 211"/>
                <a:gd name="T24" fmla="*/ 46 w 93"/>
                <a:gd name="T25" fmla="*/ 19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211">
                  <a:moveTo>
                    <a:pt x="56" y="119"/>
                  </a:moveTo>
                  <a:cubicBezTo>
                    <a:pt x="56" y="0"/>
                    <a:pt x="56" y="0"/>
                    <a:pt x="56" y="0"/>
                  </a:cubicBezTo>
                  <a:cubicBezTo>
                    <a:pt x="41" y="0"/>
                    <a:pt x="41" y="0"/>
                    <a:pt x="41" y="0"/>
                  </a:cubicBezTo>
                  <a:cubicBezTo>
                    <a:pt x="41" y="118"/>
                    <a:pt x="41" y="118"/>
                    <a:pt x="41" y="118"/>
                  </a:cubicBezTo>
                  <a:cubicBezTo>
                    <a:pt x="18" y="121"/>
                    <a:pt x="0" y="141"/>
                    <a:pt x="0" y="164"/>
                  </a:cubicBezTo>
                  <a:cubicBezTo>
                    <a:pt x="0" y="190"/>
                    <a:pt x="21" y="211"/>
                    <a:pt x="46" y="211"/>
                  </a:cubicBezTo>
                  <a:cubicBezTo>
                    <a:pt x="72" y="211"/>
                    <a:pt x="93" y="190"/>
                    <a:pt x="93" y="164"/>
                  </a:cubicBezTo>
                  <a:cubicBezTo>
                    <a:pt x="93" y="142"/>
                    <a:pt x="77" y="123"/>
                    <a:pt x="56" y="119"/>
                  </a:cubicBezTo>
                  <a:close/>
                  <a:moveTo>
                    <a:pt x="46" y="191"/>
                  </a:moveTo>
                  <a:cubicBezTo>
                    <a:pt x="31" y="191"/>
                    <a:pt x="19" y="179"/>
                    <a:pt x="19" y="164"/>
                  </a:cubicBezTo>
                  <a:cubicBezTo>
                    <a:pt x="19" y="149"/>
                    <a:pt x="31" y="137"/>
                    <a:pt x="46" y="137"/>
                  </a:cubicBezTo>
                  <a:cubicBezTo>
                    <a:pt x="61" y="137"/>
                    <a:pt x="74" y="149"/>
                    <a:pt x="74" y="164"/>
                  </a:cubicBezTo>
                  <a:cubicBezTo>
                    <a:pt x="74" y="179"/>
                    <a:pt x="61" y="191"/>
                    <a:pt x="46" y="191"/>
                  </a:cubicBez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76" name="Freeform 54"/>
            <p:cNvSpPr/>
            <p:nvPr/>
          </p:nvSpPr>
          <p:spPr bwMode="auto">
            <a:xfrm flipH="1">
              <a:off x="5768616" y="3991608"/>
              <a:ext cx="488440" cy="463584"/>
            </a:xfrm>
            <a:custGeom>
              <a:avLst/>
              <a:gdLst>
                <a:gd name="T0" fmla="*/ 69 w 69"/>
                <a:gd name="T1" fmla="*/ 64 h 66"/>
                <a:gd name="T2" fmla="*/ 1 w 69"/>
                <a:gd name="T3" fmla="*/ 0 h 66"/>
                <a:gd name="T4" fmla="*/ 0 w 69"/>
                <a:gd name="T5" fmla="*/ 0 h 66"/>
                <a:gd name="T6" fmla="*/ 0 w 69"/>
                <a:gd name="T7" fmla="*/ 15 h 66"/>
                <a:gd name="T8" fmla="*/ 1 w 69"/>
                <a:gd name="T9" fmla="*/ 15 h 66"/>
                <a:gd name="T10" fmla="*/ 53 w 69"/>
                <a:gd name="T11" fmla="*/ 64 h 66"/>
                <a:gd name="T12" fmla="*/ 53 w 69"/>
                <a:gd name="T13" fmla="*/ 66 h 66"/>
                <a:gd name="T14" fmla="*/ 69 w 69"/>
                <a:gd name="T15" fmla="*/ 66 h 66"/>
                <a:gd name="T16" fmla="*/ 69 w 69"/>
                <a:gd name="T1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6">
                  <a:moveTo>
                    <a:pt x="69" y="64"/>
                  </a:moveTo>
                  <a:cubicBezTo>
                    <a:pt x="69" y="28"/>
                    <a:pt x="31" y="0"/>
                    <a:pt x="1" y="0"/>
                  </a:cubicBezTo>
                  <a:cubicBezTo>
                    <a:pt x="0" y="0"/>
                    <a:pt x="0" y="0"/>
                    <a:pt x="0" y="0"/>
                  </a:cubicBezTo>
                  <a:cubicBezTo>
                    <a:pt x="0" y="15"/>
                    <a:pt x="0" y="15"/>
                    <a:pt x="0" y="15"/>
                  </a:cubicBezTo>
                  <a:cubicBezTo>
                    <a:pt x="1" y="15"/>
                    <a:pt x="1" y="15"/>
                    <a:pt x="1" y="15"/>
                  </a:cubicBezTo>
                  <a:cubicBezTo>
                    <a:pt x="21" y="15"/>
                    <a:pt x="53" y="36"/>
                    <a:pt x="53" y="64"/>
                  </a:cubicBezTo>
                  <a:cubicBezTo>
                    <a:pt x="53" y="65"/>
                    <a:pt x="53" y="66"/>
                    <a:pt x="53" y="66"/>
                  </a:cubicBezTo>
                  <a:cubicBezTo>
                    <a:pt x="69" y="66"/>
                    <a:pt x="69" y="66"/>
                    <a:pt x="69" y="66"/>
                  </a:cubicBezTo>
                  <a:cubicBezTo>
                    <a:pt x="69" y="66"/>
                    <a:pt x="69" y="65"/>
                    <a:pt x="69" y="64"/>
                  </a:cubicBez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77" name="Rectangle 55"/>
            <p:cNvSpPr>
              <a:spLocks noChangeArrowheads="1"/>
            </p:cNvSpPr>
            <p:nvPr/>
          </p:nvSpPr>
          <p:spPr bwMode="auto">
            <a:xfrm flipH="1">
              <a:off x="6185937" y="3996109"/>
              <a:ext cx="2275809" cy="103519"/>
            </a:xfrm>
            <a:prstGeom prst="rect">
              <a:avLst/>
            </a:pr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78" name="Freeform 56"/>
            <p:cNvSpPr>
              <a:spLocks noEditPoints="1"/>
            </p:cNvSpPr>
            <p:nvPr/>
          </p:nvSpPr>
          <p:spPr bwMode="auto">
            <a:xfrm flipH="1">
              <a:off x="5500242" y="4440939"/>
              <a:ext cx="658858" cy="1408004"/>
            </a:xfrm>
            <a:custGeom>
              <a:avLst/>
              <a:gdLst>
                <a:gd name="T0" fmla="*/ 55 w 93"/>
                <a:gd name="T1" fmla="*/ 103 h 195"/>
                <a:gd name="T2" fmla="*/ 56 w 93"/>
                <a:gd name="T3" fmla="*/ 0 h 195"/>
                <a:gd name="T4" fmla="*/ 40 w 93"/>
                <a:gd name="T5" fmla="*/ 0 h 195"/>
                <a:gd name="T6" fmla="*/ 39 w 93"/>
                <a:gd name="T7" fmla="*/ 102 h 195"/>
                <a:gd name="T8" fmla="*/ 0 w 93"/>
                <a:gd name="T9" fmla="*/ 148 h 195"/>
                <a:gd name="T10" fmla="*/ 47 w 93"/>
                <a:gd name="T11" fmla="*/ 195 h 195"/>
                <a:gd name="T12" fmla="*/ 93 w 93"/>
                <a:gd name="T13" fmla="*/ 148 h 195"/>
                <a:gd name="T14" fmla="*/ 55 w 93"/>
                <a:gd name="T15" fmla="*/ 103 h 195"/>
                <a:gd name="T16" fmla="*/ 47 w 93"/>
                <a:gd name="T17" fmla="*/ 176 h 195"/>
                <a:gd name="T18" fmla="*/ 19 w 93"/>
                <a:gd name="T19" fmla="*/ 148 h 195"/>
                <a:gd name="T20" fmla="*/ 47 w 93"/>
                <a:gd name="T21" fmla="*/ 121 h 195"/>
                <a:gd name="T22" fmla="*/ 74 w 93"/>
                <a:gd name="T23" fmla="*/ 148 h 195"/>
                <a:gd name="T24" fmla="*/ 47 w 93"/>
                <a:gd name="T25" fmla="*/ 17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95">
                  <a:moveTo>
                    <a:pt x="55" y="103"/>
                  </a:moveTo>
                  <a:cubicBezTo>
                    <a:pt x="55" y="81"/>
                    <a:pt x="56" y="27"/>
                    <a:pt x="56" y="0"/>
                  </a:cubicBezTo>
                  <a:cubicBezTo>
                    <a:pt x="40" y="0"/>
                    <a:pt x="40" y="0"/>
                    <a:pt x="40" y="0"/>
                  </a:cubicBezTo>
                  <a:cubicBezTo>
                    <a:pt x="40" y="27"/>
                    <a:pt x="39" y="81"/>
                    <a:pt x="39" y="102"/>
                  </a:cubicBezTo>
                  <a:cubicBezTo>
                    <a:pt x="17" y="106"/>
                    <a:pt x="0" y="125"/>
                    <a:pt x="0" y="148"/>
                  </a:cubicBezTo>
                  <a:cubicBezTo>
                    <a:pt x="0" y="174"/>
                    <a:pt x="21" y="195"/>
                    <a:pt x="47" y="195"/>
                  </a:cubicBezTo>
                  <a:cubicBezTo>
                    <a:pt x="72" y="195"/>
                    <a:pt x="93" y="174"/>
                    <a:pt x="93" y="148"/>
                  </a:cubicBezTo>
                  <a:cubicBezTo>
                    <a:pt x="93" y="125"/>
                    <a:pt x="77" y="106"/>
                    <a:pt x="55" y="103"/>
                  </a:cubicBezTo>
                  <a:close/>
                  <a:moveTo>
                    <a:pt x="47" y="176"/>
                  </a:moveTo>
                  <a:cubicBezTo>
                    <a:pt x="32" y="176"/>
                    <a:pt x="19" y="163"/>
                    <a:pt x="19" y="148"/>
                  </a:cubicBezTo>
                  <a:cubicBezTo>
                    <a:pt x="19" y="133"/>
                    <a:pt x="32" y="121"/>
                    <a:pt x="47" y="121"/>
                  </a:cubicBezTo>
                  <a:cubicBezTo>
                    <a:pt x="62" y="121"/>
                    <a:pt x="74" y="133"/>
                    <a:pt x="74" y="148"/>
                  </a:cubicBezTo>
                  <a:cubicBezTo>
                    <a:pt x="74" y="163"/>
                    <a:pt x="62" y="176"/>
                    <a:pt x="47" y="176"/>
                  </a:cubicBez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79" name="TextBox 78"/>
            <p:cNvSpPr txBox="1"/>
            <p:nvPr/>
          </p:nvSpPr>
          <p:spPr>
            <a:xfrm flipH="1">
              <a:off x="6934700" y="1574672"/>
              <a:ext cx="391464" cy="521690"/>
            </a:xfrm>
            <a:prstGeom prst="rect">
              <a:avLst/>
            </a:prstGeom>
            <a:noFill/>
          </p:spPr>
          <p:txBody>
            <a:bodyPr wrap="none">
              <a:spAutoFit/>
            </a:bodyPr>
            <a:lstStyle/>
            <a:p>
              <a:pPr>
                <a:defRPr/>
              </a:pPr>
              <a:r>
                <a:rPr lang="id-ID" sz="2100" b="1" dirty="0">
                  <a:solidFill>
                    <a:schemeClr val="tx1">
                      <a:lumMod val="50000"/>
                      <a:lumOff val="50000"/>
                    </a:schemeClr>
                  </a:solidFill>
                  <a:latin typeface="微软雅黑" panose="020B0503020204020204" pitchFamily="34" charset="-122"/>
                  <a:ea typeface="宋体" pitchFamily="2" charset="-122"/>
                </a:rPr>
                <a:t>1</a:t>
              </a:r>
              <a:endParaRPr lang="id-ID" sz="2100" b="1" dirty="0">
                <a:solidFill>
                  <a:schemeClr val="tx1">
                    <a:lumMod val="50000"/>
                    <a:lumOff val="50000"/>
                  </a:schemeClr>
                </a:solidFill>
                <a:latin typeface="微软雅黑" panose="020B0503020204020204" pitchFamily="34" charset="-122"/>
                <a:ea typeface="宋体" pitchFamily="2" charset="-122"/>
              </a:endParaRPr>
            </a:p>
          </p:txBody>
        </p:sp>
        <p:sp>
          <p:nvSpPr>
            <p:cNvPr id="80" name="TextBox 79"/>
            <p:cNvSpPr txBox="1"/>
            <p:nvPr/>
          </p:nvSpPr>
          <p:spPr>
            <a:xfrm flipH="1">
              <a:off x="4970204" y="1574672"/>
              <a:ext cx="391464" cy="521690"/>
            </a:xfrm>
            <a:prstGeom prst="rect">
              <a:avLst/>
            </a:prstGeom>
            <a:noFill/>
          </p:spPr>
          <p:txBody>
            <a:bodyPr wrap="none">
              <a:spAutoFit/>
            </a:bodyPr>
            <a:lstStyle/>
            <a:p>
              <a:pPr>
                <a:defRPr/>
              </a:pPr>
              <a:r>
                <a:rPr lang="id-ID" sz="2100" b="1" dirty="0">
                  <a:solidFill>
                    <a:schemeClr val="tx1">
                      <a:lumMod val="50000"/>
                      <a:lumOff val="50000"/>
                    </a:schemeClr>
                  </a:solidFill>
                  <a:latin typeface="微软雅黑" panose="020B0503020204020204" pitchFamily="34" charset="-122"/>
                  <a:ea typeface="宋体" pitchFamily="2" charset="-122"/>
                </a:rPr>
                <a:t>2</a:t>
              </a:r>
              <a:endParaRPr lang="id-ID" sz="2100" b="1" dirty="0">
                <a:solidFill>
                  <a:schemeClr val="tx1">
                    <a:lumMod val="50000"/>
                    <a:lumOff val="50000"/>
                  </a:schemeClr>
                </a:solidFill>
                <a:latin typeface="微软雅黑" panose="020B0503020204020204" pitchFamily="34" charset="-122"/>
                <a:ea typeface="宋体" pitchFamily="2" charset="-122"/>
              </a:endParaRPr>
            </a:p>
          </p:txBody>
        </p:sp>
        <p:sp>
          <p:nvSpPr>
            <p:cNvPr id="81" name="TextBox 80"/>
            <p:cNvSpPr txBox="1"/>
            <p:nvPr/>
          </p:nvSpPr>
          <p:spPr>
            <a:xfrm flipH="1">
              <a:off x="3191557" y="1574672"/>
              <a:ext cx="391464" cy="521690"/>
            </a:xfrm>
            <a:prstGeom prst="rect">
              <a:avLst/>
            </a:prstGeom>
            <a:noFill/>
          </p:spPr>
          <p:txBody>
            <a:bodyPr wrap="none">
              <a:spAutoFit/>
            </a:bodyPr>
            <a:lstStyle/>
            <a:p>
              <a:pPr>
                <a:defRPr/>
              </a:pPr>
              <a:r>
                <a:rPr lang="id-ID" sz="2100" b="1" dirty="0">
                  <a:solidFill>
                    <a:schemeClr val="tx1">
                      <a:lumMod val="50000"/>
                      <a:lumOff val="50000"/>
                    </a:schemeClr>
                  </a:solidFill>
                  <a:latin typeface="微软雅黑" panose="020B0503020204020204" pitchFamily="34" charset="-122"/>
                  <a:ea typeface="宋体" pitchFamily="2" charset="-122"/>
                </a:rPr>
                <a:t>3</a:t>
              </a:r>
              <a:endParaRPr lang="id-ID" sz="2100" b="1" dirty="0">
                <a:solidFill>
                  <a:schemeClr val="tx1">
                    <a:lumMod val="50000"/>
                    <a:lumOff val="50000"/>
                  </a:schemeClr>
                </a:solidFill>
                <a:latin typeface="微软雅黑" panose="020B0503020204020204" pitchFamily="34" charset="-122"/>
                <a:ea typeface="宋体" pitchFamily="2" charset="-122"/>
              </a:endParaRPr>
            </a:p>
          </p:txBody>
        </p:sp>
        <p:sp>
          <p:nvSpPr>
            <p:cNvPr id="82" name="TextBox 81"/>
            <p:cNvSpPr txBox="1"/>
            <p:nvPr/>
          </p:nvSpPr>
          <p:spPr>
            <a:xfrm flipH="1">
              <a:off x="5703535" y="5319348"/>
              <a:ext cx="391464" cy="521690"/>
            </a:xfrm>
            <a:prstGeom prst="rect">
              <a:avLst/>
            </a:prstGeom>
            <a:noFill/>
          </p:spPr>
          <p:txBody>
            <a:bodyPr wrap="none">
              <a:spAutoFit/>
            </a:bodyPr>
            <a:lstStyle/>
            <a:p>
              <a:pPr>
                <a:defRPr/>
              </a:pPr>
              <a:r>
                <a:rPr lang="id-ID" sz="2100" b="1" dirty="0">
                  <a:solidFill>
                    <a:schemeClr val="tx1">
                      <a:lumMod val="50000"/>
                      <a:lumOff val="50000"/>
                    </a:schemeClr>
                  </a:solidFill>
                  <a:latin typeface="微软雅黑" panose="020B0503020204020204" pitchFamily="34" charset="-122"/>
                  <a:ea typeface="宋体" pitchFamily="2" charset="-122"/>
                </a:rPr>
                <a:t>5</a:t>
              </a:r>
              <a:endParaRPr lang="id-ID" sz="2100" b="1" dirty="0">
                <a:solidFill>
                  <a:schemeClr val="tx1">
                    <a:lumMod val="50000"/>
                    <a:lumOff val="50000"/>
                  </a:schemeClr>
                </a:solidFill>
                <a:latin typeface="微软雅黑" panose="020B0503020204020204" pitchFamily="34" charset="-122"/>
                <a:ea typeface="宋体" pitchFamily="2" charset="-122"/>
              </a:endParaRPr>
            </a:p>
          </p:txBody>
        </p:sp>
        <p:sp>
          <p:nvSpPr>
            <p:cNvPr id="83" name="TextBox 82"/>
            <p:cNvSpPr txBox="1"/>
            <p:nvPr/>
          </p:nvSpPr>
          <p:spPr>
            <a:xfrm flipH="1">
              <a:off x="3706835" y="5319348"/>
              <a:ext cx="391464" cy="521690"/>
            </a:xfrm>
            <a:prstGeom prst="rect">
              <a:avLst/>
            </a:prstGeom>
            <a:noFill/>
          </p:spPr>
          <p:txBody>
            <a:bodyPr wrap="none">
              <a:spAutoFit/>
            </a:bodyPr>
            <a:lstStyle/>
            <a:p>
              <a:pPr>
                <a:defRPr/>
              </a:pPr>
              <a:r>
                <a:rPr lang="id-ID" sz="2100" b="1" dirty="0">
                  <a:solidFill>
                    <a:schemeClr val="tx1">
                      <a:lumMod val="50000"/>
                      <a:lumOff val="50000"/>
                    </a:schemeClr>
                  </a:solidFill>
                  <a:latin typeface="微软雅黑" panose="020B0503020204020204" pitchFamily="34" charset="-122"/>
                  <a:ea typeface="宋体" pitchFamily="2" charset="-122"/>
                </a:rPr>
                <a:t>4</a:t>
              </a:r>
              <a:endParaRPr lang="id-ID" sz="2100" b="1" dirty="0">
                <a:solidFill>
                  <a:schemeClr val="tx1">
                    <a:lumMod val="50000"/>
                    <a:lumOff val="50000"/>
                  </a:schemeClr>
                </a:solidFill>
                <a:latin typeface="微软雅黑" panose="020B0503020204020204" pitchFamily="34" charset="-122"/>
                <a:ea typeface="宋体" pitchFamily="2" charset="-122"/>
              </a:endParaRPr>
            </a:p>
          </p:txBody>
        </p:sp>
        <p:sp>
          <p:nvSpPr>
            <p:cNvPr id="69671" name="TextBox 83"/>
            <p:cNvSpPr txBox="1">
              <a:spLocks noChangeArrowheads="1"/>
            </p:cNvSpPr>
            <p:nvPr/>
          </p:nvSpPr>
          <p:spPr bwMode="auto">
            <a:xfrm flipH="1">
              <a:off x="7392948" y="1617430"/>
              <a:ext cx="1425065" cy="34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200" b="1">
                  <a:solidFill>
                    <a:srgbClr val="7F7F7F"/>
                  </a:solidFill>
                  <a:ea typeface="微软雅黑" panose="020B0503020204020204" pitchFamily="34" charset="-122"/>
                </a:rPr>
                <a:t>公共信息服务</a:t>
              </a:r>
              <a:endParaRPr lang="id-ID" altLang="zh-CN" sz="1200" b="1">
                <a:solidFill>
                  <a:srgbClr val="7F7F7F"/>
                </a:solidFill>
                <a:ea typeface="微软雅黑" panose="020B0503020204020204" pitchFamily="34" charset="-122"/>
              </a:endParaRPr>
            </a:p>
          </p:txBody>
        </p:sp>
        <p:sp>
          <p:nvSpPr>
            <p:cNvPr id="69672" name="TextBox 84"/>
            <p:cNvSpPr txBox="1">
              <a:spLocks noChangeArrowheads="1"/>
            </p:cNvSpPr>
            <p:nvPr/>
          </p:nvSpPr>
          <p:spPr bwMode="auto">
            <a:xfrm flipH="1">
              <a:off x="7263458" y="2066011"/>
              <a:ext cx="1347236" cy="149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nSpc>
                  <a:spcPct val="150000"/>
                </a:lnSpc>
              </a:pPr>
              <a:r>
                <a:rPr lang="zh-CN" altLang="en-US" sz="790" b="1" dirty="0">
                  <a:solidFill>
                    <a:srgbClr val="7F7F7F"/>
                  </a:solidFill>
                  <a:ea typeface="微软雅黑" panose="020B0503020204020204" pitchFamily="34" charset="-122"/>
                </a:rPr>
                <a:t>通知公告</a:t>
              </a:r>
              <a:r>
                <a:rPr lang="zh-CN" altLang="en-US" sz="790" b="1" dirty="0" smtClean="0">
                  <a:solidFill>
                    <a:srgbClr val="7F7F7F"/>
                  </a:solidFill>
                  <a:ea typeface="微软雅黑" panose="020B0503020204020204" pitchFamily="34" charset="-122"/>
                </a:rPr>
                <a:t>、产业园区活动</a:t>
              </a:r>
              <a:endParaRPr lang="en-US" altLang="zh-CN" sz="790" b="1" dirty="0">
                <a:solidFill>
                  <a:srgbClr val="7F7F7F"/>
                </a:solidFill>
                <a:ea typeface="微软雅黑" panose="020B0503020204020204" pitchFamily="34" charset="-122"/>
              </a:endParaRPr>
            </a:p>
            <a:p>
              <a:pPr>
                <a:lnSpc>
                  <a:spcPct val="150000"/>
                </a:lnSpc>
              </a:pPr>
              <a:r>
                <a:rPr lang="zh-CN" altLang="en-US" sz="790" b="1" dirty="0">
                  <a:solidFill>
                    <a:srgbClr val="7F7F7F"/>
                  </a:solidFill>
                  <a:ea typeface="微软雅黑" panose="020B0503020204020204" pitchFamily="34" charset="-122"/>
                </a:rPr>
                <a:t>在线咨询、政策法规</a:t>
              </a:r>
              <a:endParaRPr lang="en-US" altLang="zh-CN" sz="790" b="1" dirty="0">
                <a:solidFill>
                  <a:srgbClr val="7F7F7F"/>
                </a:solidFill>
                <a:ea typeface="微软雅黑" panose="020B0503020204020204" pitchFamily="34" charset="-122"/>
              </a:endParaRPr>
            </a:p>
            <a:p>
              <a:pPr>
                <a:lnSpc>
                  <a:spcPct val="150000"/>
                </a:lnSpc>
              </a:pPr>
              <a:r>
                <a:rPr lang="zh-CN" altLang="en-US" sz="790" b="1" dirty="0">
                  <a:solidFill>
                    <a:srgbClr val="7F7F7F"/>
                  </a:solidFill>
                  <a:ea typeface="微软雅黑" panose="020B0503020204020204" pitchFamily="34" charset="-122"/>
                </a:rPr>
                <a:t>资料下载、安全专栏</a:t>
              </a:r>
              <a:endParaRPr lang="en-US" altLang="zh-CN" sz="790" b="1" dirty="0">
                <a:solidFill>
                  <a:srgbClr val="7F7F7F"/>
                </a:solidFill>
                <a:ea typeface="微软雅黑" panose="020B0503020204020204" pitchFamily="34" charset="-122"/>
              </a:endParaRPr>
            </a:p>
            <a:p>
              <a:pPr>
                <a:lnSpc>
                  <a:spcPct val="150000"/>
                </a:lnSpc>
              </a:pPr>
              <a:r>
                <a:rPr lang="zh-CN" altLang="en-US" sz="790" b="1" dirty="0" smtClean="0">
                  <a:solidFill>
                    <a:srgbClr val="7F7F7F"/>
                  </a:solidFill>
                  <a:ea typeface="微软雅黑" panose="020B0503020204020204" pitchFamily="34" charset="-122"/>
                </a:rPr>
                <a:t>产业园区动态</a:t>
              </a:r>
              <a:r>
                <a:rPr lang="zh-CN" altLang="en-US" sz="790" b="1" dirty="0">
                  <a:solidFill>
                    <a:srgbClr val="7F7F7F"/>
                  </a:solidFill>
                  <a:ea typeface="微软雅黑" panose="020B0503020204020204" pitchFamily="34" charset="-122"/>
                </a:rPr>
                <a:t>、企业动态</a:t>
              </a:r>
              <a:endParaRPr lang="en-US" altLang="zh-CN" sz="790" b="1" dirty="0">
                <a:solidFill>
                  <a:srgbClr val="7F7F7F"/>
                </a:solidFill>
                <a:ea typeface="微软雅黑" panose="020B0503020204020204" pitchFamily="34" charset="-122"/>
              </a:endParaRPr>
            </a:p>
          </p:txBody>
        </p:sp>
        <p:sp>
          <p:nvSpPr>
            <p:cNvPr id="69673" name="TextBox 85"/>
            <p:cNvSpPr txBox="1">
              <a:spLocks noChangeArrowheads="1"/>
            </p:cNvSpPr>
            <p:nvPr/>
          </p:nvSpPr>
          <p:spPr bwMode="auto">
            <a:xfrm flipH="1">
              <a:off x="5443213" y="1639184"/>
              <a:ext cx="1412317" cy="34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200" b="1" dirty="0" smtClean="0">
                  <a:solidFill>
                    <a:srgbClr val="7F7F7F"/>
                  </a:solidFill>
                  <a:ea typeface="微软雅黑" panose="020B0503020204020204" pitchFamily="34" charset="-122"/>
                </a:rPr>
                <a:t>物业服务</a:t>
              </a:r>
              <a:endParaRPr lang="id-ID" altLang="zh-CN" sz="1200" b="1" dirty="0">
                <a:solidFill>
                  <a:srgbClr val="7F7F7F"/>
                </a:solidFill>
                <a:ea typeface="微软雅黑" panose="020B0503020204020204" pitchFamily="34" charset="-122"/>
              </a:endParaRPr>
            </a:p>
          </p:txBody>
        </p:sp>
        <p:sp>
          <p:nvSpPr>
            <p:cNvPr id="69674" name="TextBox 91"/>
            <p:cNvSpPr txBox="1">
              <a:spLocks noChangeArrowheads="1"/>
            </p:cNvSpPr>
            <p:nvPr/>
          </p:nvSpPr>
          <p:spPr bwMode="auto">
            <a:xfrm flipH="1">
              <a:off x="5283096" y="2044899"/>
              <a:ext cx="1265090" cy="126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pPr>
              <a:r>
                <a:rPr lang="zh-CN" altLang="en-US" sz="790" b="1">
                  <a:solidFill>
                    <a:srgbClr val="7F7F7F"/>
                  </a:solidFill>
                  <a:ea typeface="微软雅黑" panose="020B0503020204020204" pitchFamily="34" charset="-122"/>
                </a:rPr>
                <a:t>账单查询、在线缴费</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物业报修、物业续租</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装修申请、临时出入</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安装维修、场地租赁</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扩租申请、退园申请</a:t>
              </a:r>
              <a:endParaRPr lang="zh-CN" altLang="en-US" sz="790" b="1">
                <a:solidFill>
                  <a:srgbClr val="7F7F7F"/>
                </a:solidFill>
                <a:ea typeface="微软雅黑" panose="020B0503020204020204" pitchFamily="34" charset="-122"/>
              </a:endParaRPr>
            </a:p>
          </p:txBody>
        </p:sp>
        <p:sp>
          <p:nvSpPr>
            <p:cNvPr id="69675" name="TextBox 87"/>
            <p:cNvSpPr txBox="1">
              <a:spLocks noChangeArrowheads="1"/>
            </p:cNvSpPr>
            <p:nvPr/>
          </p:nvSpPr>
          <p:spPr bwMode="auto">
            <a:xfrm flipH="1">
              <a:off x="3549836" y="1639934"/>
              <a:ext cx="1338279" cy="34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200" b="1">
                  <a:solidFill>
                    <a:srgbClr val="7F7F7F"/>
                  </a:solidFill>
                  <a:ea typeface="微软雅黑" panose="020B0503020204020204" pitchFamily="34" charset="-122"/>
                </a:rPr>
                <a:t>  在线办事大厅</a:t>
              </a:r>
              <a:endParaRPr lang="id-ID" altLang="zh-CN" sz="1200" b="1">
                <a:solidFill>
                  <a:srgbClr val="7F7F7F"/>
                </a:solidFill>
                <a:ea typeface="微软雅黑" panose="020B0503020204020204" pitchFamily="34" charset="-122"/>
              </a:endParaRPr>
            </a:p>
          </p:txBody>
        </p:sp>
        <p:sp>
          <p:nvSpPr>
            <p:cNvPr id="69676" name="TextBox 93"/>
            <p:cNvSpPr txBox="1">
              <a:spLocks noChangeArrowheads="1"/>
            </p:cNvSpPr>
            <p:nvPr/>
          </p:nvSpPr>
          <p:spPr bwMode="auto">
            <a:xfrm flipH="1">
              <a:off x="3456547" y="2082898"/>
              <a:ext cx="1302274" cy="149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pPr>
              <a:r>
                <a:rPr lang="zh-CN" altLang="en-US" sz="790" b="1">
                  <a:solidFill>
                    <a:srgbClr val="7F7F7F"/>
                  </a:solidFill>
                  <a:ea typeface="微软雅黑" panose="020B0503020204020204" pitchFamily="34" charset="-122"/>
                </a:rPr>
                <a:t>集体户口、招聘需求</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资源对接、媒体宣传</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项目申报、资质认定</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楼  宇  牌、电卡充值</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监控查阅、户口薄外借</a:t>
              </a:r>
              <a:endParaRPr lang="en-US" altLang="zh-CN" sz="790" b="1">
                <a:solidFill>
                  <a:srgbClr val="7F7F7F"/>
                </a:solidFill>
                <a:ea typeface="微软雅黑" panose="020B0503020204020204" pitchFamily="34" charset="-122"/>
              </a:endParaRPr>
            </a:p>
          </p:txBody>
        </p:sp>
        <p:sp>
          <p:nvSpPr>
            <p:cNvPr id="69677" name="TextBox 89"/>
            <p:cNvSpPr txBox="1">
              <a:spLocks noChangeArrowheads="1"/>
            </p:cNvSpPr>
            <p:nvPr/>
          </p:nvSpPr>
          <p:spPr bwMode="auto">
            <a:xfrm flipH="1">
              <a:off x="4172463" y="5406364"/>
              <a:ext cx="893140" cy="34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200" b="1" dirty="0" smtClean="0">
                  <a:solidFill>
                    <a:srgbClr val="7F7F7F"/>
                  </a:solidFill>
                  <a:ea typeface="微软雅黑" panose="020B0503020204020204" pitchFamily="34" charset="-122"/>
                </a:rPr>
                <a:t>配套服务</a:t>
              </a:r>
              <a:endParaRPr lang="id-ID" altLang="zh-CN" sz="1200" b="1" dirty="0">
                <a:solidFill>
                  <a:srgbClr val="7F7F7F"/>
                </a:solidFill>
                <a:ea typeface="微软雅黑" panose="020B0503020204020204" pitchFamily="34" charset="-122"/>
              </a:endParaRPr>
            </a:p>
          </p:txBody>
        </p:sp>
        <p:sp>
          <p:nvSpPr>
            <p:cNvPr id="69678" name="TextBox 90"/>
            <p:cNvSpPr txBox="1">
              <a:spLocks noChangeArrowheads="1"/>
            </p:cNvSpPr>
            <p:nvPr/>
          </p:nvSpPr>
          <p:spPr bwMode="auto">
            <a:xfrm flipH="1">
              <a:off x="6159100" y="5406364"/>
              <a:ext cx="893140" cy="34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200" b="1" dirty="0" smtClean="0">
                  <a:solidFill>
                    <a:srgbClr val="7F7F7F"/>
                  </a:solidFill>
                  <a:ea typeface="微软雅黑" panose="020B0503020204020204" pitchFamily="34" charset="-122"/>
                </a:rPr>
                <a:t>增值服务</a:t>
              </a:r>
              <a:endParaRPr lang="id-ID" altLang="zh-CN" sz="1200" b="1" dirty="0">
                <a:solidFill>
                  <a:srgbClr val="7F7F7F"/>
                </a:solidFill>
                <a:ea typeface="微软雅黑" panose="020B0503020204020204" pitchFamily="34" charset="-122"/>
              </a:endParaRPr>
            </a:p>
          </p:txBody>
        </p:sp>
        <p:sp>
          <p:nvSpPr>
            <p:cNvPr id="69679" name="文本框 1"/>
            <p:cNvSpPr txBox="1">
              <a:spLocks noChangeArrowheads="1"/>
            </p:cNvSpPr>
            <p:nvPr/>
          </p:nvSpPr>
          <p:spPr bwMode="auto">
            <a:xfrm>
              <a:off x="9165523" y="1024073"/>
              <a:ext cx="635503" cy="6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kumimoji="1" lang="zh-CN" altLang="en-US" sz="1500">
                  <a:solidFill>
                    <a:schemeClr val="bg1"/>
                  </a:solidFill>
                  <a:ea typeface="微软雅黑" panose="020B0503020204020204" pitchFamily="34" charset="-122"/>
                </a:rPr>
                <a:t>信息</a:t>
              </a:r>
              <a:endParaRPr kumimoji="1" lang="en-US" altLang="zh-CN" sz="1500">
                <a:solidFill>
                  <a:schemeClr val="bg1"/>
                </a:solidFill>
                <a:ea typeface="微软雅黑" panose="020B0503020204020204" pitchFamily="34" charset="-122"/>
              </a:endParaRPr>
            </a:p>
            <a:p>
              <a:pPr eaLnBrk="1" hangingPunct="1"/>
              <a:r>
                <a:rPr kumimoji="1" lang="zh-CN" altLang="en-US" sz="1500">
                  <a:solidFill>
                    <a:schemeClr val="bg1"/>
                  </a:solidFill>
                  <a:ea typeface="微软雅黑" panose="020B0503020204020204" pitchFamily="34" charset="-122"/>
                </a:rPr>
                <a:t>服务</a:t>
              </a:r>
              <a:endParaRPr kumimoji="1" lang="zh-CN" altLang="en-US" sz="1500">
                <a:solidFill>
                  <a:schemeClr val="bg1"/>
                </a:solidFill>
                <a:ea typeface="微软雅黑" panose="020B0503020204020204" pitchFamily="34" charset="-122"/>
              </a:endParaRPr>
            </a:p>
          </p:txBody>
        </p:sp>
        <p:sp>
          <p:nvSpPr>
            <p:cNvPr id="69680" name="文本框 80"/>
            <p:cNvSpPr txBox="1">
              <a:spLocks noChangeArrowheads="1"/>
            </p:cNvSpPr>
            <p:nvPr/>
          </p:nvSpPr>
          <p:spPr bwMode="auto">
            <a:xfrm>
              <a:off x="9188983" y="2155704"/>
              <a:ext cx="635503" cy="6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kumimoji="1" lang="zh-CN" altLang="en-US" sz="1500">
                  <a:solidFill>
                    <a:schemeClr val="bg1"/>
                  </a:solidFill>
                  <a:ea typeface="微软雅黑" panose="020B0503020204020204" pitchFamily="34" charset="-122"/>
                </a:rPr>
                <a:t>物业</a:t>
              </a:r>
              <a:endParaRPr kumimoji="1" lang="en-US" altLang="zh-CN" sz="1500">
                <a:solidFill>
                  <a:schemeClr val="bg1"/>
                </a:solidFill>
                <a:ea typeface="微软雅黑" panose="020B0503020204020204" pitchFamily="34" charset="-122"/>
              </a:endParaRPr>
            </a:p>
            <a:p>
              <a:pPr eaLnBrk="1" hangingPunct="1"/>
              <a:r>
                <a:rPr kumimoji="1" lang="zh-CN" altLang="en-US" sz="1500">
                  <a:solidFill>
                    <a:schemeClr val="bg1"/>
                  </a:solidFill>
                  <a:ea typeface="微软雅黑" panose="020B0503020204020204" pitchFamily="34" charset="-122"/>
                </a:rPr>
                <a:t>服务</a:t>
              </a:r>
              <a:endParaRPr kumimoji="1" lang="zh-CN" altLang="en-US" sz="1500">
                <a:solidFill>
                  <a:schemeClr val="bg1"/>
                </a:solidFill>
                <a:ea typeface="微软雅黑" panose="020B0503020204020204" pitchFamily="34" charset="-122"/>
              </a:endParaRPr>
            </a:p>
          </p:txBody>
        </p:sp>
        <p:sp>
          <p:nvSpPr>
            <p:cNvPr id="69681" name="文本框 82"/>
            <p:cNvSpPr txBox="1">
              <a:spLocks noChangeArrowheads="1"/>
            </p:cNvSpPr>
            <p:nvPr/>
          </p:nvSpPr>
          <p:spPr bwMode="auto">
            <a:xfrm>
              <a:off x="9166621" y="3305488"/>
              <a:ext cx="635503" cy="6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kumimoji="1" lang="zh-CN" altLang="en-US" sz="1500">
                  <a:solidFill>
                    <a:schemeClr val="bg1"/>
                  </a:solidFill>
                  <a:ea typeface="微软雅黑" panose="020B0503020204020204" pitchFamily="34" charset="-122"/>
                </a:rPr>
                <a:t>办事</a:t>
              </a:r>
              <a:endParaRPr kumimoji="1" lang="en-US" altLang="zh-CN" sz="1500">
                <a:solidFill>
                  <a:schemeClr val="bg1"/>
                </a:solidFill>
                <a:ea typeface="微软雅黑" panose="020B0503020204020204" pitchFamily="34" charset="-122"/>
              </a:endParaRPr>
            </a:p>
            <a:p>
              <a:pPr eaLnBrk="1" hangingPunct="1"/>
              <a:r>
                <a:rPr kumimoji="1" lang="zh-CN" altLang="en-US" sz="1500">
                  <a:solidFill>
                    <a:schemeClr val="bg1"/>
                  </a:solidFill>
                  <a:ea typeface="微软雅黑" panose="020B0503020204020204" pitchFamily="34" charset="-122"/>
                </a:rPr>
                <a:t>大厅</a:t>
              </a:r>
              <a:endParaRPr kumimoji="1" lang="zh-CN" altLang="en-US" sz="1500">
                <a:solidFill>
                  <a:schemeClr val="bg1"/>
                </a:solidFill>
                <a:ea typeface="微软雅黑" panose="020B0503020204020204" pitchFamily="34" charset="-122"/>
              </a:endParaRPr>
            </a:p>
          </p:txBody>
        </p:sp>
        <p:sp>
          <p:nvSpPr>
            <p:cNvPr id="69682" name="文本框 84"/>
            <p:cNvSpPr txBox="1">
              <a:spLocks noChangeArrowheads="1"/>
            </p:cNvSpPr>
            <p:nvPr/>
          </p:nvSpPr>
          <p:spPr bwMode="auto">
            <a:xfrm>
              <a:off x="9148689" y="4460469"/>
              <a:ext cx="635503" cy="6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kumimoji="1" lang="zh-CN" altLang="en-US" sz="1500" dirty="0">
                  <a:solidFill>
                    <a:schemeClr val="bg1"/>
                  </a:solidFill>
                  <a:ea typeface="微软雅黑" panose="020B0503020204020204" pitchFamily="34" charset="-122"/>
                </a:rPr>
                <a:t>资源</a:t>
              </a:r>
              <a:endParaRPr kumimoji="1" lang="en-US" altLang="zh-CN" sz="1500" dirty="0">
                <a:solidFill>
                  <a:schemeClr val="bg1"/>
                </a:solidFill>
                <a:ea typeface="微软雅黑" panose="020B0503020204020204" pitchFamily="34" charset="-122"/>
              </a:endParaRPr>
            </a:p>
            <a:p>
              <a:pPr eaLnBrk="1" hangingPunct="1"/>
              <a:r>
                <a:rPr kumimoji="1" lang="zh-CN" altLang="en-US" sz="1500" dirty="0">
                  <a:solidFill>
                    <a:schemeClr val="bg1"/>
                  </a:solidFill>
                  <a:ea typeface="微软雅黑" panose="020B0503020204020204" pitchFamily="34" charset="-122"/>
                </a:rPr>
                <a:t>共享</a:t>
              </a:r>
              <a:endParaRPr kumimoji="1" lang="zh-CN" altLang="en-US" sz="1500" dirty="0">
                <a:solidFill>
                  <a:schemeClr val="bg1"/>
                </a:solidFill>
                <a:ea typeface="微软雅黑" panose="020B0503020204020204" pitchFamily="34" charset="-122"/>
              </a:endParaRPr>
            </a:p>
          </p:txBody>
        </p:sp>
        <p:sp>
          <p:nvSpPr>
            <p:cNvPr id="69683" name="文本框 86"/>
            <p:cNvSpPr txBox="1">
              <a:spLocks noChangeArrowheads="1"/>
            </p:cNvSpPr>
            <p:nvPr/>
          </p:nvSpPr>
          <p:spPr bwMode="auto">
            <a:xfrm>
              <a:off x="9088096" y="5608449"/>
              <a:ext cx="850201" cy="6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r>
                <a:rPr kumimoji="1" lang="zh-CN" altLang="en-US" sz="1500" dirty="0">
                  <a:solidFill>
                    <a:schemeClr val="bg1"/>
                  </a:solidFill>
                  <a:ea typeface="微软雅黑" panose="020B0503020204020204" pitchFamily="34" charset="-122"/>
                </a:rPr>
                <a:t>产业链</a:t>
              </a:r>
              <a:endParaRPr kumimoji="1" lang="en-US" altLang="zh-CN" sz="1500" dirty="0">
                <a:solidFill>
                  <a:schemeClr val="bg1"/>
                </a:solidFill>
                <a:ea typeface="微软雅黑" panose="020B0503020204020204" pitchFamily="34" charset="-122"/>
              </a:endParaRPr>
            </a:p>
            <a:p>
              <a:pPr algn="ctr" eaLnBrk="1" hangingPunct="1"/>
              <a:r>
                <a:rPr kumimoji="1" lang="zh-CN" altLang="en-US" sz="1500" dirty="0">
                  <a:solidFill>
                    <a:schemeClr val="bg1"/>
                  </a:solidFill>
                  <a:ea typeface="微软雅黑" panose="020B0503020204020204" pitchFamily="34" charset="-122"/>
                </a:rPr>
                <a:t>服务</a:t>
              </a:r>
              <a:endParaRPr kumimoji="1" lang="zh-CN" altLang="en-US" sz="1500" dirty="0">
                <a:solidFill>
                  <a:schemeClr val="bg1"/>
                </a:solidFill>
                <a:ea typeface="微软雅黑" panose="020B0503020204020204" pitchFamily="34" charset="-122"/>
              </a:endParaRPr>
            </a:p>
          </p:txBody>
        </p:sp>
        <p:sp>
          <p:nvSpPr>
            <p:cNvPr id="69684" name="TextBox 101"/>
            <p:cNvSpPr txBox="1">
              <a:spLocks noChangeArrowheads="1"/>
            </p:cNvSpPr>
            <p:nvPr/>
          </p:nvSpPr>
          <p:spPr bwMode="auto">
            <a:xfrm flipH="1">
              <a:off x="3930722" y="4014042"/>
              <a:ext cx="1716269" cy="126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pPr>
              <a:r>
                <a:rPr lang="zh-CN" altLang="en-US" sz="790" b="1">
                  <a:solidFill>
                    <a:srgbClr val="7F7F7F"/>
                  </a:solidFill>
                  <a:ea typeface="微软雅黑" panose="020B0503020204020204" pitchFamily="34" charset="-122"/>
                </a:rPr>
                <a:t>场地预订、资源共享</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企业需求、公寓租赁</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场馆预订、党群服务</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行业协会、创业导师</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服务机构、企业星空</a:t>
              </a:r>
              <a:endParaRPr lang="en-US" altLang="zh-CN" sz="790" b="1">
                <a:solidFill>
                  <a:srgbClr val="7F7F7F"/>
                </a:solidFill>
                <a:ea typeface="微软雅黑" panose="020B0503020204020204" pitchFamily="34" charset="-122"/>
              </a:endParaRPr>
            </a:p>
          </p:txBody>
        </p:sp>
        <p:sp>
          <p:nvSpPr>
            <p:cNvPr id="69685" name="TextBox 102"/>
            <p:cNvSpPr txBox="1">
              <a:spLocks noChangeArrowheads="1"/>
            </p:cNvSpPr>
            <p:nvPr/>
          </p:nvSpPr>
          <p:spPr bwMode="auto">
            <a:xfrm flipH="1">
              <a:off x="5972094" y="4130124"/>
              <a:ext cx="1716269" cy="126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pPr>
              <a:r>
                <a:rPr lang="zh-CN" altLang="en-US" sz="790" b="1">
                  <a:solidFill>
                    <a:srgbClr val="7F7F7F"/>
                  </a:solidFill>
                  <a:ea typeface="微软雅黑" panose="020B0503020204020204" pitchFamily="34" charset="-122"/>
                </a:rPr>
                <a:t>应用中心、钟点服务</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印刷服务、绿摆租赁</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法律服务、审计验资</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代理记账、</a:t>
              </a:r>
              <a:r>
                <a:rPr lang="en-US" altLang="zh-CN" sz="790" b="1">
                  <a:solidFill>
                    <a:srgbClr val="7F7F7F"/>
                  </a:solidFill>
                  <a:ea typeface="微软雅黑" panose="020B0503020204020204" pitchFamily="34" charset="-122"/>
                </a:rPr>
                <a:t>I T </a:t>
              </a:r>
              <a:r>
                <a:rPr lang="zh-CN" altLang="en-US" sz="790" b="1">
                  <a:solidFill>
                    <a:srgbClr val="7F7F7F"/>
                  </a:solidFill>
                  <a:ea typeface="微软雅黑" panose="020B0503020204020204" pitchFamily="34" charset="-122"/>
                </a:rPr>
                <a:t>护航</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设备维修、设备租赁</a:t>
              </a:r>
              <a:endParaRPr lang="en-US" altLang="zh-CN" sz="790" b="1">
                <a:solidFill>
                  <a:srgbClr val="7F7F7F"/>
                </a:solidFill>
                <a:ea typeface="微软雅黑" panose="020B0503020204020204" pitchFamily="34" charset="-122"/>
              </a:endParaRPr>
            </a:p>
          </p:txBody>
        </p:sp>
      </p:grpSp>
      <p:pic>
        <p:nvPicPr>
          <p:cNvPr id="6963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t="4855"/>
          <a:stretch>
            <a:fillRect/>
          </a:stretch>
        </p:blipFill>
        <p:spPr bwMode="auto">
          <a:xfrm>
            <a:off x="314328" y="845369"/>
            <a:ext cx="2374127" cy="3720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grpSp>
        <p:nvGrpSpPr>
          <p:cNvPr id="2" name="组 1"/>
          <p:cNvGrpSpPr/>
          <p:nvPr/>
        </p:nvGrpSpPr>
        <p:grpSpPr>
          <a:xfrm>
            <a:off x="2125914" y="2653844"/>
            <a:ext cx="1093150" cy="2226587"/>
            <a:chOff x="5792788" y="8007350"/>
            <a:chExt cx="2419350" cy="5005388"/>
          </a:xfrm>
        </p:grpSpPr>
        <p:pic>
          <p:nvPicPr>
            <p:cNvPr id="100" name="图片 9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2788" y="8007350"/>
              <a:ext cx="2419350" cy="500538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图片 2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9625" y="8574088"/>
              <a:ext cx="21971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637" name="组合 20"/>
          <p:cNvGrpSpPr/>
          <p:nvPr/>
        </p:nvGrpSpPr>
        <p:grpSpPr bwMode="auto">
          <a:xfrm>
            <a:off x="596" y="114914"/>
            <a:ext cx="521498" cy="379813"/>
            <a:chOff x="0" y="0"/>
            <a:chExt cx="694944" cy="624651"/>
          </a:xfrm>
        </p:grpSpPr>
        <p:sp>
          <p:nvSpPr>
            <p:cNvPr id="54"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8"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69638" name="Text Placeholder 3"/>
          <p:cNvSpPr txBox="1"/>
          <p:nvPr/>
        </p:nvSpPr>
        <p:spPr bwMode="auto">
          <a:xfrm>
            <a:off x="512568" y="142298"/>
            <a:ext cx="5803157" cy="42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250" b="1" dirty="0">
                <a:solidFill>
                  <a:srgbClr val="C00000"/>
                </a:solidFill>
                <a:latin typeface="微软雅黑" panose="020B0503020204020204" pitchFamily="34" charset="-122"/>
              </a:rPr>
              <a:t>体系二</a:t>
            </a:r>
            <a:r>
              <a:rPr lang="zh-CN" altLang="en-US" sz="2250" b="1" dirty="0" smtClean="0">
                <a:solidFill>
                  <a:srgbClr val="C00000"/>
                </a:solidFill>
                <a:latin typeface="微软雅黑" panose="020B0503020204020204" pitchFamily="34" charset="-122"/>
              </a:rPr>
              <a:t>、</a:t>
            </a:r>
            <a:r>
              <a:rPr lang="zh-CN" altLang="en-US" sz="2250" dirty="0" smtClean="0">
                <a:solidFill>
                  <a:srgbClr val="595959"/>
                </a:solidFill>
                <a:latin typeface="微软雅黑" panose="020B0503020204020204" pitchFamily="34" charset="-122"/>
              </a:rPr>
              <a:t>产业园区服务</a:t>
            </a:r>
            <a:r>
              <a:rPr lang="zh-CN" altLang="en-US" sz="2250" dirty="0">
                <a:solidFill>
                  <a:srgbClr val="595959"/>
                </a:solidFill>
                <a:latin typeface="微软雅黑" panose="020B0503020204020204" pitchFamily="34" charset="-122"/>
              </a:rPr>
              <a:t>体系架构设计</a:t>
            </a:r>
            <a:endParaRPr lang="zh-CN" altLang="en-US" sz="2250" dirty="0">
              <a:solidFill>
                <a:srgbClr val="595959"/>
              </a:solidFill>
              <a:latin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0732" b="9279"/>
          <a:stretch>
            <a:fillRect/>
          </a:stretch>
        </p:blipFill>
        <p:spPr>
          <a:xfrm>
            <a:off x="5327593" y="733926"/>
            <a:ext cx="3646916" cy="3478846"/>
          </a:xfrm>
          <a:prstGeom prst="rect">
            <a:avLst/>
          </a:prstGeom>
        </p:spPr>
      </p:pic>
      <p:sp>
        <p:nvSpPr>
          <p:cNvPr id="19" name="矩形 18"/>
          <p:cNvSpPr/>
          <p:nvPr/>
        </p:nvSpPr>
        <p:spPr>
          <a:xfrm>
            <a:off x="106924" y="733928"/>
            <a:ext cx="541122" cy="225042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675">
              <a:solidFill>
                <a:schemeClr val="tx1">
                  <a:lumMod val="75000"/>
                  <a:lumOff val="25000"/>
                </a:schemeClr>
              </a:solidFill>
            </a:endParaRPr>
          </a:p>
        </p:txBody>
      </p:sp>
      <p:sp>
        <p:nvSpPr>
          <p:cNvPr id="20" name="矩形 19"/>
          <p:cNvSpPr/>
          <p:nvPr/>
        </p:nvSpPr>
        <p:spPr>
          <a:xfrm>
            <a:off x="106924" y="3033671"/>
            <a:ext cx="541122" cy="171103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675">
              <a:solidFill>
                <a:schemeClr val="tx1">
                  <a:lumMod val="75000"/>
                  <a:lumOff val="25000"/>
                </a:schemeClr>
              </a:solidFill>
            </a:endParaRPr>
          </a:p>
        </p:txBody>
      </p:sp>
      <p:sp>
        <p:nvSpPr>
          <p:cNvPr id="21" name="TextBox 30"/>
          <p:cNvSpPr txBox="1"/>
          <p:nvPr/>
        </p:nvSpPr>
        <p:spPr>
          <a:xfrm>
            <a:off x="260550" y="1450878"/>
            <a:ext cx="277640" cy="1014730"/>
          </a:xfrm>
          <a:prstGeom prst="rect">
            <a:avLst/>
          </a:prstGeom>
        </p:spPr>
        <p:txBody>
          <a:bodyPr wrap="square">
            <a:spAutoFit/>
          </a:bodyPr>
          <a:lstStyle>
            <a:defPPr>
              <a:defRPr lang="en-US"/>
            </a:defPPr>
            <a:lvl1pPr algn="ctr">
              <a:defRPr sz="4000">
                <a:solidFill>
                  <a:schemeClr val="bg1"/>
                </a:solidFill>
                <a:latin typeface="方正粗倩简体" pitchFamily="65" charset="-122"/>
                <a:ea typeface="方正粗倩简体" pitchFamily="65" charset="-122"/>
              </a:defRPr>
            </a:lvl1pPr>
          </a:lstStyle>
          <a:p>
            <a:r>
              <a:rPr lang="zh-CN" altLang="en-US" sz="1500" dirty="0">
                <a:solidFill>
                  <a:schemeClr val="tx1">
                    <a:lumMod val="75000"/>
                    <a:lumOff val="25000"/>
                  </a:schemeClr>
                </a:solidFill>
              </a:rPr>
              <a:t>应用背景</a:t>
            </a:r>
            <a:endParaRPr lang="zh-CN" altLang="en-US" sz="1500" dirty="0">
              <a:solidFill>
                <a:schemeClr val="tx1">
                  <a:lumMod val="75000"/>
                  <a:lumOff val="25000"/>
                </a:schemeClr>
              </a:solidFill>
            </a:endParaRPr>
          </a:p>
        </p:txBody>
      </p:sp>
      <p:sp>
        <p:nvSpPr>
          <p:cNvPr id="22" name="TextBox 31"/>
          <p:cNvSpPr txBox="1"/>
          <p:nvPr/>
        </p:nvSpPr>
        <p:spPr>
          <a:xfrm>
            <a:off x="216780" y="3316942"/>
            <a:ext cx="321410" cy="1014730"/>
          </a:xfrm>
          <a:prstGeom prst="rect">
            <a:avLst/>
          </a:prstGeom>
        </p:spPr>
        <p:txBody>
          <a:bodyPr wrap="square">
            <a:spAutoFit/>
          </a:bodyPr>
          <a:lstStyle>
            <a:defPPr>
              <a:defRPr lang="en-US"/>
            </a:defPPr>
            <a:lvl1pPr algn="ctr">
              <a:defRPr sz="4000">
                <a:solidFill>
                  <a:schemeClr val="bg1"/>
                </a:solidFill>
                <a:latin typeface="方正粗倩简体" pitchFamily="65" charset="-122"/>
                <a:ea typeface="方正粗倩简体" pitchFamily="65" charset="-122"/>
              </a:defRPr>
            </a:lvl1pPr>
          </a:lstStyle>
          <a:p>
            <a:r>
              <a:rPr lang="zh-CN" altLang="en-US" sz="1500" dirty="0">
                <a:solidFill>
                  <a:schemeClr val="tx1">
                    <a:lumMod val="75000"/>
                    <a:lumOff val="25000"/>
                  </a:schemeClr>
                </a:solidFill>
              </a:rPr>
              <a:t>应用价值</a:t>
            </a:r>
            <a:endParaRPr lang="zh-CN" altLang="en-US" sz="1500" dirty="0">
              <a:solidFill>
                <a:schemeClr val="tx1">
                  <a:lumMod val="75000"/>
                  <a:lumOff val="25000"/>
                </a:schemeClr>
              </a:solidFill>
            </a:endParaRPr>
          </a:p>
        </p:txBody>
      </p:sp>
      <p:sp>
        <p:nvSpPr>
          <p:cNvPr id="23" name="矩形 22"/>
          <p:cNvSpPr/>
          <p:nvPr/>
        </p:nvSpPr>
        <p:spPr>
          <a:xfrm>
            <a:off x="660070" y="733926"/>
            <a:ext cx="3476132" cy="2250428"/>
          </a:xfrm>
          <a:prstGeom prst="rect">
            <a:avLst/>
          </a:prstGeom>
          <a:solidFill>
            <a:schemeClr val="accent6">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675">
              <a:solidFill>
                <a:schemeClr val="tx1">
                  <a:lumMod val="75000"/>
                  <a:lumOff val="25000"/>
                </a:schemeClr>
              </a:solidFill>
            </a:endParaRPr>
          </a:p>
        </p:txBody>
      </p:sp>
      <p:sp>
        <p:nvSpPr>
          <p:cNvPr id="24" name="矩形 23"/>
          <p:cNvSpPr/>
          <p:nvPr/>
        </p:nvSpPr>
        <p:spPr>
          <a:xfrm>
            <a:off x="660070" y="3027220"/>
            <a:ext cx="3476132" cy="1717483"/>
          </a:xfrm>
          <a:prstGeom prst="rect">
            <a:avLst/>
          </a:pr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675">
              <a:solidFill>
                <a:schemeClr val="tx1">
                  <a:lumMod val="75000"/>
                  <a:lumOff val="25000"/>
                </a:schemeClr>
              </a:solidFill>
            </a:endParaRPr>
          </a:p>
        </p:txBody>
      </p:sp>
      <p:sp>
        <p:nvSpPr>
          <p:cNvPr id="25" name="TextBox 24"/>
          <p:cNvSpPr txBox="1"/>
          <p:nvPr/>
        </p:nvSpPr>
        <p:spPr>
          <a:xfrm>
            <a:off x="729713" y="907073"/>
            <a:ext cx="3245065" cy="1649095"/>
          </a:xfrm>
          <a:prstGeom prst="rect">
            <a:avLst/>
          </a:prstGeom>
        </p:spPr>
        <p:txBody>
          <a:bodyPr wrap="square">
            <a:spAutoFit/>
          </a:bodyPr>
          <a:lstStyle>
            <a:defPPr>
              <a:defRPr lang="en-US"/>
            </a:defPPr>
            <a:lvl1pPr>
              <a:lnSpc>
                <a:spcPct val="150000"/>
              </a:lnSpc>
              <a:defRPr sz="3600">
                <a:solidFill>
                  <a:schemeClr val="bg1">
                    <a:lumMod val="50000"/>
                  </a:schemeClr>
                </a:solidFill>
                <a:latin typeface="+mn-ea"/>
                <a:cs typeface="Raleway Light"/>
              </a:defRPr>
            </a:lvl1pPr>
          </a:lstStyle>
          <a:p>
            <a:r>
              <a:rPr lang="zh-CN" altLang="en-US" sz="1350" dirty="0">
                <a:solidFill>
                  <a:schemeClr val="tx1">
                    <a:lumMod val="75000"/>
                    <a:lumOff val="25000"/>
                  </a:schemeClr>
                </a:solidFill>
                <a:latin typeface="宋体" pitchFamily="2" charset="-122"/>
                <a:ea typeface="宋体" pitchFamily="2" charset="-122"/>
                <a:sym typeface="+mn-ea"/>
              </a:rPr>
              <a:t>企业服务方式：电话、邮件、现场</a:t>
            </a:r>
            <a:endParaRPr lang="en-US" altLang="zh-CN" sz="1350" dirty="0">
              <a:solidFill>
                <a:schemeClr val="tx1">
                  <a:lumMod val="75000"/>
                  <a:lumOff val="25000"/>
                </a:schemeClr>
              </a:solidFill>
              <a:latin typeface="宋体" pitchFamily="2" charset="-122"/>
              <a:ea typeface="宋体" pitchFamily="2" charset="-122"/>
              <a:sym typeface="+mn-ea"/>
            </a:endParaRPr>
          </a:p>
          <a:p>
            <a:r>
              <a:rPr lang="zh-CN" altLang="en-US" sz="1350" dirty="0">
                <a:solidFill>
                  <a:schemeClr val="tx1">
                    <a:lumMod val="75000"/>
                    <a:lumOff val="25000"/>
                  </a:schemeClr>
                </a:solidFill>
                <a:latin typeface="宋体" pitchFamily="2" charset="-122"/>
                <a:ea typeface="宋体" pitchFamily="2" charset="-122"/>
                <a:sym typeface="+mn-ea"/>
              </a:rPr>
              <a:t>企业服务情况：每个季度统计一次，领导难以实时掌控</a:t>
            </a:r>
            <a:endParaRPr lang="en-US" altLang="zh-CN" sz="1350" dirty="0">
              <a:solidFill>
                <a:schemeClr val="tx1">
                  <a:lumMod val="75000"/>
                  <a:lumOff val="25000"/>
                </a:schemeClr>
              </a:solidFill>
              <a:latin typeface="宋体" pitchFamily="2" charset="-122"/>
              <a:ea typeface="宋体" pitchFamily="2" charset="-122"/>
              <a:sym typeface="+mn-ea"/>
            </a:endParaRPr>
          </a:p>
          <a:p>
            <a:r>
              <a:rPr lang="zh-CN" altLang="en-US" sz="1350" dirty="0">
                <a:solidFill>
                  <a:schemeClr val="tx1">
                    <a:lumMod val="75000"/>
                    <a:lumOff val="25000"/>
                  </a:schemeClr>
                </a:solidFill>
                <a:latin typeface="宋体" pitchFamily="2" charset="-122"/>
                <a:ea typeface="宋体" pitchFamily="2" charset="-122"/>
                <a:sym typeface="+mn-ea"/>
              </a:rPr>
              <a:t>企业服务需求：对服务内容难以细分统计，企业对服务质量和内容也难以展现。</a:t>
            </a:r>
            <a:endParaRPr lang="zh-CN" altLang="en-US" sz="1350" dirty="0">
              <a:solidFill>
                <a:schemeClr val="tx1">
                  <a:lumMod val="75000"/>
                  <a:lumOff val="25000"/>
                </a:schemeClr>
              </a:solidFill>
            </a:endParaRPr>
          </a:p>
        </p:txBody>
      </p:sp>
      <p:sp>
        <p:nvSpPr>
          <p:cNvPr id="26" name="TextBox 25"/>
          <p:cNvSpPr txBox="1"/>
          <p:nvPr/>
        </p:nvSpPr>
        <p:spPr>
          <a:xfrm>
            <a:off x="521970" y="3048635"/>
            <a:ext cx="3719195" cy="1649095"/>
          </a:xfrm>
          <a:prstGeom prst="rect">
            <a:avLst/>
          </a:prstGeom>
        </p:spPr>
        <p:txBody>
          <a:bodyPr wrap="square">
            <a:spAutoFit/>
          </a:bodyPr>
          <a:lstStyle>
            <a:defPPr>
              <a:defRPr lang="en-US"/>
            </a:defPPr>
            <a:lvl1pPr>
              <a:lnSpc>
                <a:spcPct val="150000"/>
              </a:lnSpc>
              <a:defRPr sz="3600">
                <a:solidFill>
                  <a:schemeClr val="bg1">
                    <a:lumMod val="50000"/>
                  </a:schemeClr>
                </a:solidFill>
                <a:latin typeface="+mn-ea"/>
                <a:cs typeface="Raleway Light"/>
              </a:defRPr>
            </a:lvl1pPr>
          </a:lstStyle>
          <a:p>
            <a:pPr marL="571500" indent="-571500">
              <a:buFont typeface="Wingdings" panose="05000000000000000000" pitchFamily="2" charset="2"/>
              <a:buChar char="ü"/>
            </a:pPr>
            <a:r>
              <a:rPr lang="zh-CN" altLang="en-US" sz="1350" dirty="0">
                <a:solidFill>
                  <a:schemeClr val="tx1">
                    <a:lumMod val="75000"/>
                    <a:lumOff val="25000"/>
                  </a:schemeClr>
                </a:solidFill>
              </a:rPr>
              <a:t>所有服务可在线申请，减少企业现场办理次数，即便利又能帮助企业节省时间。</a:t>
            </a:r>
            <a:endParaRPr lang="zh-CN" altLang="en-US" sz="1350" dirty="0">
              <a:solidFill>
                <a:schemeClr val="tx1">
                  <a:lumMod val="75000"/>
                  <a:lumOff val="25000"/>
                </a:schemeClr>
              </a:solidFill>
            </a:endParaRPr>
          </a:p>
          <a:p>
            <a:pPr marL="571500" indent="-571500">
              <a:buFont typeface="Wingdings" panose="05000000000000000000" pitchFamily="2" charset="2"/>
              <a:buChar char="ü"/>
            </a:pPr>
            <a:r>
              <a:rPr lang="zh-CN" altLang="en-US" sz="1350" dirty="0">
                <a:solidFill>
                  <a:schemeClr val="tx1">
                    <a:lumMod val="75000"/>
                    <a:lumOff val="25000"/>
                  </a:schemeClr>
                </a:solidFill>
              </a:rPr>
              <a:t>实现一站式企业，企业可在线跟踪进度；服务完成，企业可在线评价，实现服务闭环，提升服务质量。</a:t>
            </a:r>
            <a:endParaRPr lang="zh-CN" altLang="zh-CN" sz="1350" dirty="0">
              <a:solidFill>
                <a:schemeClr val="tx1">
                  <a:lumMod val="75000"/>
                  <a:lumOff val="25000"/>
                </a:schemeClr>
              </a:solidFill>
            </a:endParaRPr>
          </a:p>
        </p:txBody>
      </p:sp>
      <p:sp>
        <p:nvSpPr>
          <p:cNvPr id="27" name="文本框 13"/>
          <p:cNvSpPr txBox="1"/>
          <p:nvPr/>
        </p:nvSpPr>
        <p:spPr>
          <a:xfrm>
            <a:off x="6173340" y="4697418"/>
            <a:ext cx="1211909" cy="321945"/>
          </a:xfrm>
          <a:prstGeom prst="rect">
            <a:avLst/>
          </a:prstGeom>
          <a:noFill/>
        </p:spPr>
        <p:txBody>
          <a:bodyPr wrap="square" rtlCol="0">
            <a:spAutoFit/>
          </a:bodyPr>
          <a:lstStyle/>
          <a:p>
            <a:pPr algn="ct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rPr>
              <a:t>服务大厅</a:t>
            </a:r>
            <a:endParaRPr lang="zh-CN" altLang="en-US" sz="15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9" name="图片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219135" y="2023550"/>
            <a:ext cx="1377623" cy="2850962"/>
          </a:xfrm>
          <a:prstGeom prst="rect">
            <a:avLst/>
          </a:prstGeom>
          <a:ln>
            <a:noFill/>
          </a:ln>
          <a:effectLst>
            <a:outerShdw blurRad="292100" dist="139700" dir="2700000" algn="tl" rotWithShape="0">
              <a:srgbClr val="333333">
                <a:alpha val="65000"/>
              </a:srgbClr>
            </a:outerShdw>
          </a:effectLst>
        </p:spPr>
      </p:pic>
      <p:pic>
        <p:nvPicPr>
          <p:cNvPr id="28" name="图片 27" descr="387C73E530E22AB671A8E2D2A01D9057"/>
          <p:cNvPicPr>
            <a:picLocks noChangeAspect="1"/>
          </p:cNvPicPr>
          <p:nvPr/>
        </p:nvPicPr>
        <p:blipFill>
          <a:blip r:embed="rId3"/>
          <a:stretch>
            <a:fillRect/>
          </a:stretch>
        </p:blipFill>
        <p:spPr>
          <a:xfrm>
            <a:off x="4286916" y="2340459"/>
            <a:ext cx="1226909" cy="2188103"/>
          </a:xfrm>
          <a:prstGeom prst="rect">
            <a:avLst/>
          </a:prstGeom>
        </p:spPr>
      </p:pic>
      <p:grpSp>
        <p:nvGrpSpPr>
          <p:cNvPr id="15" name="组合 20"/>
          <p:cNvGrpSpPr/>
          <p:nvPr/>
        </p:nvGrpSpPr>
        <p:grpSpPr bwMode="auto">
          <a:xfrm>
            <a:off x="596" y="114914"/>
            <a:ext cx="521498" cy="379813"/>
            <a:chOff x="0" y="0"/>
            <a:chExt cx="694944" cy="624651"/>
          </a:xfrm>
        </p:grpSpPr>
        <p:sp>
          <p:nvSpPr>
            <p:cNvPr id="16"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7"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18" name="Text Placeholder 3"/>
          <p:cNvSpPr txBox="1"/>
          <p:nvPr/>
        </p:nvSpPr>
        <p:spPr bwMode="auto">
          <a:xfrm>
            <a:off x="498876" y="94078"/>
            <a:ext cx="5045317" cy="411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gn="dist">
              <a:spcBef>
                <a:spcPct val="0"/>
              </a:spcBef>
            </a:pPr>
            <a:r>
              <a:rPr lang="zh-CN" altLang="en-US" sz="2250" b="1" dirty="0">
                <a:solidFill>
                  <a:srgbClr val="C00000"/>
                </a:solidFill>
                <a:latin typeface="微软雅黑" panose="020B0503020204020204" pitchFamily="34" charset="-122"/>
              </a:rPr>
              <a:t>体系二、</a:t>
            </a:r>
            <a:r>
              <a:rPr lang="zh-CN" altLang="en-US" sz="2250" dirty="0">
                <a:solidFill>
                  <a:srgbClr val="595959"/>
                </a:solidFill>
                <a:latin typeface="微软雅黑" panose="020B0503020204020204" pitchFamily="34" charset="-122"/>
              </a:rPr>
              <a:t>园企服务体系</a:t>
            </a:r>
            <a:r>
              <a:rPr lang="zh-CN" altLang="en-US" sz="2250" dirty="0" smtClean="0">
                <a:solidFill>
                  <a:srgbClr val="595959"/>
                </a:solidFill>
                <a:latin typeface="微软雅黑" panose="020B0503020204020204" pitchFamily="34" charset="-122"/>
              </a:rPr>
              <a:t>－服务大厅</a:t>
            </a:r>
            <a:endParaRPr lang="zh-CN" altLang="en-US" sz="2250" dirty="0">
              <a:solidFill>
                <a:srgbClr val="595959"/>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p:cNvGraphicFramePr/>
          <p:nvPr/>
        </p:nvGraphicFramePr>
        <p:xfrm>
          <a:off x="-6071" y="4923109"/>
          <a:ext cx="9195031" cy="227382"/>
        </p:xfrm>
        <a:graphic>
          <a:graphicData uri="http://schemas.openxmlformats.org/presentationml/2006/ole">
            <mc:AlternateContent xmlns:mc="http://schemas.openxmlformats.org/markup-compatibility/2006">
              <mc:Choice xmlns:v="urn:schemas-microsoft-com:vml" Requires="v">
                <p:oleObj spid="_x0000_s1037" name="" r:id="rId1" imgW="463550" imgH="6350" progId="Paint.Picture">
                  <p:embed/>
                </p:oleObj>
              </mc:Choice>
              <mc:Fallback>
                <p:oleObj name="" r:id="rId1" imgW="463550" imgH="6350" progId="Paint.Picture">
                  <p:embed/>
                  <p:pic>
                    <p:nvPicPr>
                      <p:cNvPr id="0" name="图片 1024" descr="image87"/>
                      <p:cNvPicPr/>
                      <p:nvPr/>
                    </p:nvPicPr>
                    <p:blipFill>
                      <a:blip r:embed="rId2"/>
                      <a:stretch>
                        <a:fillRect/>
                      </a:stretch>
                    </p:blipFill>
                    <p:spPr>
                      <a:xfrm>
                        <a:off x="-6071" y="4923109"/>
                        <a:ext cx="9195031" cy="227382"/>
                      </a:xfrm>
                      <a:prstGeom prst="rect">
                        <a:avLst/>
                      </a:prstGeom>
                      <a:noFill/>
                      <a:ln w="9525">
                        <a:noFill/>
                      </a:ln>
                    </p:spPr>
                  </p:pic>
                </p:oleObj>
              </mc:Fallback>
            </mc:AlternateContent>
          </a:graphicData>
        </a:graphic>
      </p:graphicFrame>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8078" y="2011290"/>
            <a:ext cx="2102500" cy="2675963"/>
          </a:xfrm>
          <a:prstGeom prst="rect">
            <a:avLst/>
          </a:prstGeom>
          <a:ln>
            <a:solidFill>
              <a:srgbClr val="FFC000"/>
            </a:solidFill>
          </a:ln>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6099" y="2004394"/>
            <a:ext cx="2205765" cy="2675963"/>
          </a:xfrm>
          <a:prstGeom prst="rect">
            <a:avLst/>
          </a:prstGeom>
          <a:ln>
            <a:solidFill>
              <a:srgbClr val="FFC000"/>
            </a:solidFill>
          </a:ln>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161" y="1982398"/>
            <a:ext cx="2193095" cy="2702138"/>
          </a:xfrm>
          <a:prstGeom prst="rect">
            <a:avLst/>
          </a:prstGeom>
          <a:ln>
            <a:solidFill>
              <a:srgbClr val="FFC000"/>
            </a:solidFill>
          </a:ln>
        </p:spPr>
      </p:pic>
      <p:sp>
        <p:nvSpPr>
          <p:cNvPr id="19" name="矩形 18"/>
          <p:cNvSpPr/>
          <p:nvPr/>
        </p:nvSpPr>
        <p:spPr>
          <a:xfrm>
            <a:off x="-6042" y="815140"/>
            <a:ext cx="541122" cy="95724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675">
              <a:solidFill>
                <a:schemeClr val="tx1"/>
              </a:solidFill>
            </a:endParaRPr>
          </a:p>
        </p:txBody>
      </p:sp>
      <p:sp>
        <p:nvSpPr>
          <p:cNvPr id="20" name="矩形 19"/>
          <p:cNvSpPr/>
          <p:nvPr/>
        </p:nvSpPr>
        <p:spPr>
          <a:xfrm>
            <a:off x="4299674" y="815140"/>
            <a:ext cx="541122" cy="95724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675">
              <a:solidFill>
                <a:schemeClr val="tx1"/>
              </a:solidFill>
            </a:endParaRPr>
          </a:p>
        </p:txBody>
      </p:sp>
      <p:sp>
        <p:nvSpPr>
          <p:cNvPr id="21" name="TextBox 30"/>
          <p:cNvSpPr txBox="1"/>
          <p:nvPr/>
        </p:nvSpPr>
        <p:spPr>
          <a:xfrm>
            <a:off x="147585" y="814545"/>
            <a:ext cx="277640" cy="1014730"/>
          </a:xfrm>
          <a:prstGeom prst="rect">
            <a:avLst/>
          </a:prstGeom>
        </p:spPr>
        <p:txBody>
          <a:bodyPr wrap="square">
            <a:spAutoFit/>
          </a:bodyPr>
          <a:lstStyle>
            <a:defPPr>
              <a:defRPr lang="en-US"/>
            </a:defPPr>
            <a:lvl1pPr algn="ctr">
              <a:defRPr sz="4000">
                <a:solidFill>
                  <a:schemeClr val="bg1"/>
                </a:solidFill>
                <a:latin typeface="方正粗倩简体" pitchFamily="65" charset="-122"/>
                <a:ea typeface="方正粗倩简体" pitchFamily="65" charset="-122"/>
              </a:defRPr>
            </a:lvl1pPr>
          </a:lstStyle>
          <a:p>
            <a:r>
              <a:rPr lang="zh-CN" altLang="en-US" sz="1500" dirty="0">
                <a:solidFill>
                  <a:schemeClr val="tx1"/>
                </a:solidFill>
              </a:rPr>
              <a:t>应用背景</a:t>
            </a:r>
            <a:endParaRPr lang="zh-CN" altLang="en-US" sz="1500" dirty="0">
              <a:solidFill>
                <a:schemeClr val="tx1"/>
              </a:solidFill>
            </a:endParaRPr>
          </a:p>
        </p:txBody>
      </p:sp>
      <p:sp>
        <p:nvSpPr>
          <p:cNvPr id="22" name="TextBox 31"/>
          <p:cNvSpPr txBox="1"/>
          <p:nvPr/>
        </p:nvSpPr>
        <p:spPr>
          <a:xfrm>
            <a:off x="4409530" y="814545"/>
            <a:ext cx="321410" cy="1014730"/>
          </a:xfrm>
          <a:prstGeom prst="rect">
            <a:avLst/>
          </a:prstGeom>
        </p:spPr>
        <p:txBody>
          <a:bodyPr wrap="square">
            <a:spAutoFit/>
          </a:bodyPr>
          <a:lstStyle>
            <a:defPPr>
              <a:defRPr lang="en-US"/>
            </a:defPPr>
            <a:lvl1pPr algn="ctr">
              <a:defRPr sz="4000">
                <a:solidFill>
                  <a:schemeClr val="bg1"/>
                </a:solidFill>
                <a:latin typeface="方正粗倩简体" pitchFamily="65" charset="-122"/>
                <a:ea typeface="方正粗倩简体" pitchFamily="65" charset="-122"/>
              </a:defRPr>
            </a:lvl1pPr>
          </a:lstStyle>
          <a:p>
            <a:r>
              <a:rPr lang="zh-CN" altLang="en-US" sz="1500" dirty="0">
                <a:solidFill>
                  <a:schemeClr val="tx1"/>
                </a:solidFill>
              </a:rPr>
              <a:t>应用价值</a:t>
            </a:r>
            <a:endParaRPr lang="zh-CN" altLang="en-US" sz="1500" dirty="0">
              <a:solidFill>
                <a:schemeClr val="tx1"/>
              </a:solidFill>
            </a:endParaRPr>
          </a:p>
        </p:txBody>
      </p:sp>
      <p:sp>
        <p:nvSpPr>
          <p:cNvPr id="23" name="矩形 22"/>
          <p:cNvSpPr/>
          <p:nvPr/>
        </p:nvSpPr>
        <p:spPr>
          <a:xfrm>
            <a:off x="547105" y="815140"/>
            <a:ext cx="3476132" cy="957243"/>
          </a:xfrm>
          <a:prstGeom prst="rect">
            <a:avLst/>
          </a:pr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675">
              <a:solidFill>
                <a:schemeClr val="tx1"/>
              </a:solidFill>
            </a:endParaRPr>
          </a:p>
        </p:txBody>
      </p:sp>
      <p:sp>
        <p:nvSpPr>
          <p:cNvPr id="24" name="矩形 23"/>
          <p:cNvSpPr/>
          <p:nvPr/>
        </p:nvSpPr>
        <p:spPr>
          <a:xfrm>
            <a:off x="4840794" y="815140"/>
            <a:ext cx="4117164" cy="957243"/>
          </a:xfrm>
          <a:prstGeom prst="rect">
            <a:avLst/>
          </a:pr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675">
              <a:solidFill>
                <a:schemeClr val="tx1"/>
              </a:solidFill>
            </a:endParaRPr>
          </a:p>
        </p:txBody>
      </p:sp>
      <p:sp>
        <p:nvSpPr>
          <p:cNvPr id="25" name="TextBox 24"/>
          <p:cNvSpPr txBox="1"/>
          <p:nvPr/>
        </p:nvSpPr>
        <p:spPr>
          <a:xfrm>
            <a:off x="662462" y="884001"/>
            <a:ext cx="3245065" cy="783590"/>
          </a:xfrm>
          <a:prstGeom prst="rect">
            <a:avLst/>
          </a:prstGeom>
        </p:spPr>
        <p:txBody>
          <a:bodyPr wrap="square">
            <a:spAutoFit/>
          </a:bodyPr>
          <a:lstStyle>
            <a:defPPr>
              <a:defRPr lang="en-US"/>
            </a:defPPr>
            <a:lvl1pPr>
              <a:lnSpc>
                <a:spcPct val="150000"/>
              </a:lnSpc>
              <a:defRPr sz="3600">
                <a:solidFill>
                  <a:schemeClr val="bg1">
                    <a:lumMod val="50000"/>
                  </a:schemeClr>
                </a:solidFill>
                <a:latin typeface="+mn-ea"/>
                <a:cs typeface="Raleway Light"/>
              </a:defRPr>
            </a:lvl1pPr>
          </a:lstStyle>
          <a:p>
            <a:pPr algn="l"/>
            <a:r>
              <a:rPr lang="zh-CN" altLang="en-US" sz="1500" b="1" dirty="0">
                <a:solidFill>
                  <a:schemeClr val="tx1"/>
                </a:solidFill>
                <a:latin typeface="宋体" pitchFamily="2" charset="-122"/>
                <a:ea typeface="宋体" pitchFamily="2" charset="-122"/>
                <a:sym typeface="+mn-ea"/>
              </a:rPr>
              <a:t>新闻多、公告多、活动多，需要一个及时发布的平台</a:t>
            </a:r>
            <a:r>
              <a:rPr lang="zh-CN" altLang="en-US" sz="1500" dirty="0">
                <a:solidFill>
                  <a:schemeClr val="tx1"/>
                </a:solidFill>
                <a:latin typeface="宋体" pitchFamily="2" charset="-122"/>
                <a:ea typeface="宋体" pitchFamily="2" charset="-122"/>
                <a:sym typeface="+mn-ea"/>
              </a:rPr>
              <a:t>。</a:t>
            </a:r>
            <a:endParaRPr lang="zh-CN" altLang="en-US" sz="1500" dirty="0">
              <a:solidFill>
                <a:schemeClr val="tx1"/>
              </a:solidFill>
            </a:endParaRPr>
          </a:p>
        </p:txBody>
      </p:sp>
      <p:sp>
        <p:nvSpPr>
          <p:cNvPr id="26" name="TextBox 25"/>
          <p:cNvSpPr txBox="1"/>
          <p:nvPr/>
        </p:nvSpPr>
        <p:spPr>
          <a:xfrm>
            <a:off x="5010971" y="883950"/>
            <a:ext cx="3499606" cy="783590"/>
          </a:xfrm>
          <a:prstGeom prst="rect">
            <a:avLst/>
          </a:prstGeom>
        </p:spPr>
        <p:txBody>
          <a:bodyPr wrap="square">
            <a:spAutoFit/>
          </a:bodyPr>
          <a:lstStyle>
            <a:defPPr>
              <a:defRPr lang="en-US"/>
            </a:defPPr>
            <a:lvl1pPr>
              <a:lnSpc>
                <a:spcPct val="150000"/>
              </a:lnSpc>
              <a:defRPr sz="3600">
                <a:solidFill>
                  <a:schemeClr val="bg1">
                    <a:lumMod val="50000"/>
                  </a:schemeClr>
                </a:solidFill>
                <a:latin typeface="+mn-ea"/>
                <a:cs typeface="Raleway Light"/>
              </a:defRPr>
            </a:lvl1pPr>
          </a:lstStyle>
          <a:p>
            <a:pPr marL="571500" indent="-571500">
              <a:buFont typeface="Wingdings" panose="05000000000000000000" pitchFamily="2" charset="2"/>
              <a:buChar char="ü"/>
            </a:pPr>
            <a:r>
              <a:rPr lang="zh-CN" altLang="en-US" sz="1500" dirty="0">
                <a:solidFill>
                  <a:schemeClr val="tx1"/>
                </a:solidFill>
              </a:rPr>
              <a:t>功能分为几大模块，分类清晰。</a:t>
            </a:r>
            <a:endParaRPr lang="zh-CN" altLang="en-US" sz="1500" dirty="0">
              <a:solidFill>
                <a:schemeClr val="tx1"/>
              </a:solidFill>
            </a:endParaRPr>
          </a:p>
          <a:p>
            <a:pPr marL="571500" indent="-571500">
              <a:buFont typeface="Wingdings" panose="05000000000000000000" pitchFamily="2" charset="2"/>
              <a:buChar char="ü"/>
            </a:pPr>
            <a:r>
              <a:rPr lang="zh-CN" altLang="zh-CN" sz="1500" dirty="0">
                <a:solidFill>
                  <a:schemeClr val="tx1"/>
                </a:solidFill>
              </a:rPr>
              <a:t>更新按时间排序，方便查找。</a:t>
            </a:r>
            <a:endParaRPr lang="zh-CN" altLang="zh-CN" sz="1500" dirty="0">
              <a:solidFill>
                <a:schemeClr val="tx1"/>
              </a:solidFill>
            </a:endParaRPr>
          </a:p>
        </p:txBody>
      </p:sp>
      <p:sp>
        <p:nvSpPr>
          <p:cNvPr id="27" name="文本框 13"/>
          <p:cNvSpPr txBox="1"/>
          <p:nvPr/>
        </p:nvSpPr>
        <p:spPr>
          <a:xfrm>
            <a:off x="6812704" y="4717344"/>
            <a:ext cx="1211909" cy="275590"/>
          </a:xfrm>
          <a:prstGeom prst="rect">
            <a:avLst/>
          </a:prstGeom>
          <a:noFill/>
        </p:spPr>
        <p:txBody>
          <a:bodyPr wrap="square" rtlCol="0">
            <a:spAutoFit/>
          </a:bodyPr>
          <a:lstStyle/>
          <a:p>
            <a:pPr algn="ctr"/>
            <a:r>
              <a:rPr lang="zh-CN" altLang="en-US" sz="1200" b="1" dirty="0" smtClean="0"/>
              <a:t>产业园区活动</a:t>
            </a:r>
            <a:endParaRPr lang="zh-CN" altLang="en-US" sz="1200" b="1" dirty="0"/>
          </a:p>
        </p:txBody>
      </p:sp>
      <p:sp>
        <p:nvSpPr>
          <p:cNvPr id="2" name="文本框 13"/>
          <p:cNvSpPr txBox="1"/>
          <p:nvPr/>
        </p:nvSpPr>
        <p:spPr>
          <a:xfrm>
            <a:off x="3966742" y="4704963"/>
            <a:ext cx="1211909" cy="275590"/>
          </a:xfrm>
          <a:prstGeom prst="rect">
            <a:avLst/>
          </a:prstGeom>
          <a:noFill/>
        </p:spPr>
        <p:txBody>
          <a:bodyPr wrap="square" rtlCol="0">
            <a:spAutoFit/>
          </a:bodyPr>
          <a:lstStyle/>
          <a:p>
            <a:pPr algn="ctr"/>
            <a:r>
              <a:rPr lang="zh-CN" altLang="en-US" sz="1200" b="1" dirty="0"/>
              <a:t>通知公告</a:t>
            </a:r>
            <a:endParaRPr lang="zh-CN" altLang="en-US" sz="1200" b="1" dirty="0"/>
          </a:p>
        </p:txBody>
      </p:sp>
      <p:sp>
        <p:nvSpPr>
          <p:cNvPr id="3" name="文本框 13"/>
          <p:cNvSpPr txBox="1"/>
          <p:nvPr/>
        </p:nvSpPr>
        <p:spPr>
          <a:xfrm>
            <a:off x="1089112" y="4704963"/>
            <a:ext cx="1211909" cy="275590"/>
          </a:xfrm>
          <a:prstGeom prst="rect">
            <a:avLst/>
          </a:prstGeom>
          <a:noFill/>
        </p:spPr>
        <p:txBody>
          <a:bodyPr wrap="square" rtlCol="0">
            <a:spAutoFit/>
          </a:bodyPr>
          <a:lstStyle/>
          <a:p>
            <a:pPr algn="ctr"/>
            <a:r>
              <a:rPr lang="zh-CN" altLang="en-US" sz="1200" b="1" dirty="0"/>
              <a:t>新闻中心</a:t>
            </a:r>
            <a:endParaRPr lang="zh-CN" altLang="en-US" sz="1200" b="1" dirty="0"/>
          </a:p>
        </p:txBody>
      </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5046804" y="2821197"/>
            <a:ext cx="1009528" cy="2089531"/>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8024673" y="2821197"/>
            <a:ext cx="1009528" cy="2089531"/>
          </a:xfrm>
          <a:prstGeom prst="rect">
            <a:avLst/>
          </a:prstGeom>
          <a:ln>
            <a:noFill/>
          </a:ln>
          <a:effectLst>
            <a:outerShdw blurRad="292100" dist="139700" dir="2700000" algn="tl" rotWithShape="0">
              <a:srgbClr val="333333">
                <a:alpha val="65000"/>
              </a:srgbClr>
            </a:outerShdw>
          </a:effectLst>
        </p:spPr>
      </p:pic>
      <p:pic>
        <p:nvPicPr>
          <p:cNvPr id="9" name="图片 8" descr="24159F9A7C65D4E3B556FCDB7D8EFFEA"/>
          <p:cNvPicPr>
            <a:picLocks noChangeAspect="1"/>
          </p:cNvPicPr>
          <p:nvPr/>
        </p:nvPicPr>
        <p:blipFill>
          <a:blip r:embed="rId7"/>
          <a:stretch>
            <a:fillRect/>
          </a:stretch>
        </p:blipFill>
        <p:spPr>
          <a:xfrm>
            <a:off x="8061338" y="3031197"/>
            <a:ext cx="936194" cy="1624530"/>
          </a:xfrm>
          <a:prstGeom prst="rect">
            <a:avLst/>
          </a:prstGeom>
        </p:spPr>
      </p:pic>
      <p:pic>
        <p:nvPicPr>
          <p:cNvPr id="6" name="图片 5" descr="8B36C93B09C16BC863E2097FFE3387A6"/>
          <p:cNvPicPr>
            <a:picLocks noChangeAspect="1"/>
          </p:cNvPicPr>
          <p:nvPr/>
        </p:nvPicPr>
        <p:blipFill>
          <a:blip r:embed="rId8"/>
          <a:stretch>
            <a:fillRect/>
          </a:stretch>
        </p:blipFill>
        <p:spPr>
          <a:xfrm>
            <a:off x="5103472" y="3030959"/>
            <a:ext cx="895955" cy="1625005"/>
          </a:xfrm>
          <a:prstGeom prst="rect">
            <a:avLst/>
          </a:prstGeom>
        </p:spPr>
      </p:pic>
      <p:grpSp>
        <p:nvGrpSpPr>
          <p:cNvPr id="28" name="组合 20"/>
          <p:cNvGrpSpPr/>
          <p:nvPr/>
        </p:nvGrpSpPr>
        <p:grpSpPr bwMode="auto">
          <a:xfrm>
            <a:off x="596" y="114914"/>
            <a:ext cx="521498" cy="379813"/>
            <a:chOff x="0" y="0"/>
            <a:chExt cx="694944" cy="624651"/>
          </a:xfrm>
        </p:grpSpPr>
        <p:sp>
          <p:nvSpPr>
            <p:cNvPr id="29"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30"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33" name="Text Placeholder 3"/>
          <p:cNvSpPr txBox="1"/>
          <p:nvPr/>
        </p:nvSpPr>
        <p:spPr bwMode="auto">
          <a:xfrm>
            <a:off x="498876" y="94078"/>
            <a:ext cx="5045317" cy="411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gn="dist">
              <a:spcBef>
                <a:spcPct val="0"/>
              </a:spcBef>
            </a:pPr>
            <a:r>
              <a:rPr lang="zh-CN" altLang="en-US" sz="2250" b="1" dirty="0">
                <a:solidFill>
                  <a:srgbClr val="C00000"/>
                </a:solidFill>
                <a:latin typeface="微软雅黑" panose="020B0503020204020204" pitchFamily="34" charset="-122"/>
              </a:rPr>
              <a:t>体系二、</a:t>
            </a:r>
            <a:r>
              <a:rPr lang="zh-CN" altLang="en-US" sz="2250" dirty="0">
                <a:solidFill>
                  <a:srgbClr val="595959"/>
                </a:solidFill>
                <a:latin typeface="微软雅黑" panose="020B0503020204020204" pitchFamily="34" charset="-122"/>
              </a:rPr>
              <a:t>园企服务体系</a:t>
            </a:r>
            <a:r>
              <a:rPr lang="zh-CN" altLang="en-US" sz="2250" dirty="0" smtClean="0">
                <a:solidFill>
                  <a:srgbClr val="595959"/>
                </a:solidFill>
                <a:latin typeface="微软雅黑" panose="020B0503020204020204" pitchFamily="34" charset="-122"/>
              </a:rPr>
              <a:t>－信息发布平台</a:t>
            </a:r>
            <a:endParaRPr lang="zh-CN" altLang="en-US" sz="2250" dirty="0">
              <a:solidFill>
                <a:srgbClr val="595959"/>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1" name="Group 128"/>
          <p:cNvGrpSpPr/>
          <p:nvPr/>
        </p:nvGrpSpPr>
        <p:grpSpPr bwMode="auto">
          <a:xfrm>
            <a:off x="1926634" y="1343649"/>
            <a:ext cx="1435906" cy="1637124"/>
            <a:chOff x="0" y="0"/>
            <a:chExt cx="3292650" cy="3755483"/>
          </a:xfrm>
        </p:grpSpPr>
        <p:sp>
          <p:nvSpPr>
            <p:cNvPr id="71732" name="Shape 121"/>
            <p:cNvSpPr>
              <a:spLocks noChangeArrowheads="1"/>
            </p:cNvSpPr>
            <p:nvPr/>
          </p:nvSpPr>
          <p:spPr bwMode="auto">
            <a:xfrm>
              <a:off x="0" y="462832"/>
              <a:ext cx="3292650" cy="3292651"/>
            </a:xfrm>
            <a:prstGeom prst="roundRect">
              <a:avLst>
                <a:gd name="adj" fmla="val 6815"/>
              </a:avLst>
            </a:prstGeom>
            <a:solidFill>
              <a:srgbClr val="70B13F">
                <a:alpha val="64705"/>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33" name="Shape 122"/>
            <p:cNvSpPr>
              <a:spLocks noChangeArrowheads="1"/>
            </p:cNvSpPr>
            <p:nvPr/>
          </p:nvSpPr>
          <p:spPr bwMode="auto">
            <a:xfrm>
              <a:off x="817029" y="0"/>
              <a:ext cx="1658590" cy="1658589"/>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34" name="Shape 123"/>
            <p:cNvSpPr>
              <a:spLocks noChangeArrowheads="1"/>
            </p:cNvSpPr>
            <p:nvPr/>
          </p:nvSpPr>
          <p:spPr bwMode="auto">
            <a:xfrm>
              <a:off x="466514" y="2156639"/>
              <a:ext cx="2207458" cy="55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358" tIns="5358" rIns="5358" bIns="5358" anchor="ct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500">
                  <a:solidFill>
                    <a:schemeClr val="bg1"/>
                  </a:solidFill>
                  <a:ea typeface="微软雅黑" panose="020B0503020204020204" pitchFamily="34" charset="-122"/>
                  <a:cs typeface="Helvetica" charset="0"/>
                  <a:sym typeface="Helvetica" charset="0"/>
                </a:rPr>
                <a:t>财税服务类</a:t>
              </a:r>
              <a:endParaRPr lang="zh-CN" altLang="zh-CN" sz="1500">
                <a:solidFill>
                  <a:schemeClr val="bg1"/>
                </a:solidFill>
                <a:ea typeface="微软雅黑" panose="020B0503020204020204" pitchFamily="34" charset="-122"/>
                <a:cs typeface="Helvetica" charset="0"/>
                <a:sym typeface="Helvetica" charset="0"/>
              </a:endParaRPr>
            </a:p>
          </p:txBody>
        </p:sp>
        <p:sp>
          <p:nvSpPr>
            <p:cNvPr id="71735" name="Shape 124"/>
            <p:cNvSpPr>
              <a:spLocks noChangeArrowheads="1"/>
            </p:cNvSpPr>
            <p:nvPr/>
          </p:nvSpPr>
          <p:spPr bwMode="auto">
            <a:xfrm>
              <a:off x="802365" y="1380918"/>
              <a:ext cx="277674" cy="277675"/>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36" name="Shape 125"/>
            <p:cNvSpPr>
              <a:spLocks noChangeArrowheads="1"/>
            </p:cNvSpPr>
            <p:nvPr/>
          </p:nvSpPr>
          <p:spPr bwMode="auto">
            <a:xfrm>
              <a:off x="619637" y="1705016"/>
              <a:ext cx="139637" cy="139640"/>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37" name="Shape 127"/>
            <p:cNvSpPr>
              <a:spLocks noChangeArrowheads="1"/>
            </p:cNvSpPr>
            <p:nvPr/>
          </p:nvSpPr>
          <p:spPr bwMode="auto">
            <a:xfrm>
              <a:off x="1435822" y="489729"/>
              <a:ext cx="421005" cy="72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r"/>
              <a:r>
                <a:rPr lang="en-US" altLang="zh-CN" sz="1990">
                  <a:solidFill>
                    <a:schemeClr val="bg1"/>
                  </a:solidFill>
                  <a:latin typeface="Helvetica" charset="0"/>
                  <a:sym typeface="Helvetica" charset="0"/>
                </a:rPr>
                <a:t>2</a:t>
              </a:r>
              <a:endParaRPr lang="zh-CN" altLang="zh-CN" sz="1990">
                <a:solidFill>
                  <a:schemeClr val="bg1"/>
                </a:solidFill>
                <a:latin typeface="Helvetica" charset="0"/>
                <a:sym typeface="Helvetica" charset="0"/>
              </a:endParaRPr>
            </a:p>
          </p:txBody>
        </p:sp>
      </p:grpSp>
      <p:sp>
        <p:nvSpPr>
          <p:cNvPr id="71682" name="TextBox 25"/>
          <p:cNvSpPr txBox="1">
            <a:spLocks noChangeArrowheads="1"/>
          </p:cNvSpPr>
          <p:nvPr/>
        </p:nvSpPr>
        <p:spPr bwMode="auto">
          <a:xfrm>
            <a:off x="1929016" y="2617034"/>
            <a:ext cx="1428750" cy="25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3" tIns="45721" rIns="91443" bIns="4572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lang="zh-CN" altLang="en-US" sz="1090">
                <a:solidFill>
                  <a:schemeClr val="bg1"/>
                </a:solidFill>
              </a:rPr>
              <a:t>记账、报税、发票等</a:t>
            </a:r>
            <a:endParaRPr lang="zh-CN" altLang="en-US" sz="1090">
              <a:solidFill>
                <a:schemeClr val="bg1"/>
              </a:solidFill>
            </a:endParaRPr>
          </a:p>
        </p:txBody>
      </p:sp>
      <p:grpSp>
        <p:nvGrpSpPr>
          <p:cNvPr id="71683" name="Group 128"/>
          <p:cNvGrpSpPr/>
          <p:nvPr/>
        </p:nvGrpSpPr>
        <p:grpSpPr bwMode="auto">
          <a:xfrm>
            <a:off x="313919" y="1347816"/>
            <a:ext cx="1435906" cy="1637124"/>
            <a:chOff x="0" y="0"/>
            <a:chExt cx="3292650" cy="3755483"/>
          </a:xfrm>
        </p:grpSpPr>
        <p:sp>
          <p:nvSpPr>
            <p:cNvPr id="71726" name="Shape 121"/>
            <p:cNvSpPr>
              <a:spLocks noChangeArrowheads="1"/>
            </p:cNvSpPr>
            <p:nvPr/>
          </p:nvSpPr>
          <p:spPr bwMode="auto">
            <a:xfrm>
              <a:off x="0" y="462832"/>
              <a:ext cx="3292650" cy="3292651"/>
            </a:xfrm>
            <a:prstGeom prst="roundRect">
              <a:avLst>
                <a:gd name="adj" fmla="val 6815"/>
              </a:avLst>
            </a:prstGeom>
            <a:solidFill>
              <a:srgbClr val="00B0F0">
                <a:alpha val="64705"/>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27" name="Shape 122"/>
            <p:cNvSpPr>
              <a:spLocks noChangeArrowheads="1"/>
            </p:cNvSpPr>
            <p:nvPr/>
          </p:nvSpPr>
          <p:spPr bwMode="auto">
            <a:xfrm>
              <a:off x="817029" y="0"/>
              <a:ext cx="1658590" cy="1658589"/>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28" name="Shape 123"/>
            <p:cNvSpPr>
              <a:spLocks noChangeArrowheads="1"/>
            </p:cNvSpPr>
            <p:nvPr/>
          </p:nvSpPr>
          <p:spPr bwMode="auto">
            <a:xfrm>
              <a:off x="466514" y="2156639"/>
              <a:ext cx="2207458" cy="55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358" tIns="5358" rIns="5358" bIns="5358" anchor="ct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500">
                  <a:solidFill>
                    <a:schemeClr val="bg1"/>
                  </a:solidFill>
                  <a:ea typeface="微软雅黑" panose="020B0503020204020204" pitchFamily="34" charset="-122"/>
                  <a:cs typeface="Helvetica" charset="0"/>
                  <a:sym typeface="Helvetica" charset="0"/>
                </a:rPr>
                <a:t>知识产权类</a:t>
              </a:r>
              <a:endParaRPr lang="zh-CN" altLang="zh-CN" sz="1500">
                <a:solidFill>
                  <a:schemeClr val="bg1"/>
                </a:solidFill>
                <a:ea typeface="微软雅黑" panose="020B0503020204020204" pitchFamily="34" charset="-122"/>
                <a:cs typeface="Helvetica" charset="0"/>
                <a:sym typeface="Helvetica" charset="0"/>
              </a:endParaRPr>
            </a:p>
          </p:txBody>
        </p:sp>
        <p:sp>
          <p:nvSpPr>
            <p:cNvPr id="71729" name="Shape 124"/>
            <p:cNvSpPr>
              <a:spLocks noChangeArrowheads="1"/>
            </p:cNvSpPr>
            <p:nvPr/>
          </p:nvSpPr>
          <p:spPr bwMode="auto">
            <a:xfrm>
              <a:off x="802365" y="1380918"/>
              <a:ext cx="277674" cy="277675"/>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30" name="Shape 125"/>
            <p:cNvSpPr>
              <a:spLocks noChangeArrowheads="1"/>
            </p:cNvSpPr>
            <p:nvPr/>
          </p:nvSpPr>
          <p:spPr bwMode="auto">
            <a:xfrm>
              <a:off x="619637" y="1705016"/>
              <a:ext cx="139637" cy="139640"/>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31" name="Shape 127"/>
            <p:cNvSpPr>
              <a:spLocks noChangeArrowheads="1"/>
            </p:cNvSpPr>
            <p:nvPr/>
          </p:nvSpPr>
          <p:spPr bwMode="auto">
            <a:xfrm>
              <a:off x="1435822" y="489729"/>
              <a:ext cx="421005" cy="72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r"/>
              <a:r>
                <a:rPr lang="en-US" altLang="zh-CN" sz="1990">
                  <a:solidFill>
                    <a:schemeClr val="bg1"/>
                  </a:solidFill>
                  <a:latin typeface="Helvetica" charset="0"/>
                  <a:sym typeface="Helvetica" charset="0"/>
                </a:rPr>
                <a:t>1</a:t>
              </a:r>
              <a:endParaRPr lang="zh-CN" altLang="zh-CN" sz="1990">
                <a:solidFill>
                  <a:schemeClr val="bg1"/>
                </a:solidFill>
                <a:latin typeface="Helvetica" charset="0"/>
                <a:sym typeface="Helvetica" charset="0"/>
              </a:endParaRPr>
            </a:p>
          </p:txBody>
        </p:sp>
      </p:grpSp>
      <p:sp>
        <p:nvSpPr>
          <p:cNvPr id="71684" name="TextBox 33"/>
          <p:cNvSpPr txBox="1">
            <a:spLocks noChangeArrowheads="1"/>
          </p:cNvSpPr>
          <p:nvPr/>
        </p:nvSpPr>
        <p:spPr bwMode="auto">
          <a:xfrm>
            <a:off x="241290" y="2621201"/>
            <a:ext cx="1567180" cy="25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3" tIns="45721" rIns="91443" bIns="4572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lang="zh-CN" altLang="en-US" sz="1090">
                <a:solidFill>
                  <a:schemeClr val="bg1"/>
                </a:solidFill>
              </a:rPr>
              <a:t>商标、专利、著作权等</a:t>
            </a:r>
            <a:endParaRPr lang="zh-CN" altLang="en-US" sz="1090">
              <a:solidFill>
                <a:schemeClr val="bg1"/>
              </a:solidFill>
            </a:endParaRPr>
          </a:p>
        </p:txBody>
      </p:sp>
      <p:grpSp>
        <p:nvGrpSpPr>
          <p:cNvPr id="71685" name="Group 128"/>
          <p:cNvGrpSpPr/>
          <p:nvPr/>
        </p:nvGrpSpPr>
        <p:grpSpPr bwMode="auto">
          <a:xfrm>
            <a:off x="3518514" y="1334124"/>
            <a:ext cx="1435311" cy="1637124"/>
            <a:chOff x="0" y="0"/>
            <a:chExt cx="3292650" cy="3755483"/>
          </a:xfrm>
        </p:grpSpPr>
        <p:sp>
          <p:nvSpPr>
            <p:cNvPr id="71720" name="Shape 121"/>
            <p:cNvSpPr>
              <a:spLocks noChangeArrowheads="1"/>
            </p:cNvSpPr>
            <p:nvPr/>
          </p:nvSpPr>
          <p:spPr bwMode="auto">
            <a:xfrm>
              <a:off x="0" y="462832"/>
              <a:ext cx="3292650" cy="3292651"/>
            </a:xfrm>
            <a:prstGeom prst="roundRect">
              <a:avLst>
                <a:gd name="adj" fmla="val 6815"/>
              </a:avLst>
            </a:prstGeom>
            <a:solidFill>
              <a:srgbClr val="5A99D4">
                <a:alpha val="65000"/>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21" name="Shape 122"/>
            <p:cNvSpPr>
              <a:spLocks noChangeArrowheads="1"/>
            </p:cNvSpPr>
            <p:nvPr/>
          </p:nvSpPr>
          <p:spPr bwMode="auto">
            <a:xfrm>
              <a:off x="817029" y="0"/>
              <a:ext cx="1658590" cy="1658589"/>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22" name="Shape 123"/>
            <p:cNvSpPr>
              <a:spLocks noChangeArrowheads="1"/>
            </p:cNvSpPr>
            <p:nvPr/>
          </p:nvSpPr>
          <p:spPr bwMode="auto">
            <a:xfrm>
              <a:off x="466514" y="2156639"/>
              <a:ext cx="2208373" cy="55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358" tIns="5358" rIns="5358" bIns="5358" anchor="ct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500" dirty="0">
                  <a:solidFill>
                    <a:schemeClr val="bg1"/>
                  </a:solidFill>
                  <a:ea typeface="微软雅黑" panose="020B0503020204020204" pitchFamily="34" charset="-122"/>
                  <a:cs typeface="Helvetica" charset="0"/>
                  <a:sym typeface="Helvetica" charset="0"/>
                </a:rPr>
                <a:t>法律服务类</a:t>
              </a:r>
              <a:endParaRPr lang="zh-CN" altLang="zh-CN" sz="1500" dirty="0">
                <a:solidFill>
                  <a:schemeClr val="bg1"/>
                </a:solidFill>
                <a:ea typeface="微软雅黑" panose="020B0503020204020204" pitchFamily="34" charset="-122"/>
                <a:cs typeface="Helvetica" charset="0"/>
                <a:sym typeface="Helvetica" charset="0"/>
              </a:endParaRPr>
            </a:p>
          </p:txBody>
        </p:sp>
        <p:sp>
          <p:nvSpPr>
            <p:cNvPr id="71723" name="Shape 124"/>
            <p:cNvSpPr>
              <a:spLocks noChangeArrowheads="1"/>
            </p:cNvSpPr>
            <p:nvPr/>
          </p:nvSpPr>
          <p:spPr bwMode="auto">
            <a:xfrm>
              <a:off x="802365" y="1380918"/>
              <a:ext cx="277674" cy="277675"/>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24" name="Shape 125"/>
            <p:cNvSpPr>
              <a:spLocks noChangeArrowheads="1"/>
            </p:cNvSpPr>
            <p:nvPr/>
          </p:nvSpPr>
          <p:spPr bwMode="auto">
            <a:xfrm>
              <a:off x="619637" y="1705016"/>
              <a:ext cx="139637" cy="139640"/>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25" name="Shape 127"/>
            <p:cNvSpPr>
              <a:spLocks noChangeArrowheads="1"/>
            </p:cNvSpPr>
            <p:nvPr/>
          </p:nvSpPr>
          <p:spPr bwMode="auto">
            <a:xfrm>
              <a:off x="1435822" y="489729"/>
              <a:ext cx="421005" cy="72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r"/>
              <a:r>
                <a:rPr lang="en-US" altLang="zh-CN" sz="1990">
                  <a:solidFill>
                    <a:schemeClr val="bg1"/>
                  </a:solidFill>
                  <a:latin typeface="Helvetica" charset="0"/>
                  <a:sym typeface="Helvetica" charset="0"/>
                </a:rPr>
                <a:t>3</a:t>
              </a:r>
              <a:endParaRPr lang="zh-CN" altLang="zh-CN" sz="1990">
                <a:solidFill>
                  <a:schemeClr val="bg1"/>
                </a:solidFill>
                <a:latin typeface="Helvetica" charset="0"/>
                <a:sym typeface="Helvetica" charset="0"/>
              </a:endParaRPr>
            </a:p>
          </p:txBody>
        </p:sp>
      </p:grpSp>
      <p:sp>
        <p:nvSpPr>
          <p:cNvPr id="71686" name="TextBox 41"/>
          <p:cNvSpPr txBox="1">
            <a:spLocks noChangeArrowheads="1"/>
          </p:cNvSpPr>
          <p:nvPr/>
        </p:nvSpPr>
        <p:spPr bwMode="auto">
          <a:xfrm>
            <a:off x="3520895" y="2607509"/>
            <a:ext cx="1428750" cy="25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3" tIns="45721" rIns="91443" bIns="4572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lang="zh-CN" altLang="en-US" sz="1090">
                <a:solidFill>
                  <a:schemeClr val="bg1"/>
                </a:solidFill>
              </a:rPr>
              <a:t>合同、律师、应诉等</a:t>
            </a:r>
            <a:endParaRPr lang="zh-CN" altLang="en-US" sz="1090">
              <a:solidFill>
                <a:schemeClr val="bg1"/>
              </a:solidFill>
            </a:endParaRPr>
          </a:p>
        </p:txBody>
      </p:sp>
      <p:grpSp>
        <p:nvGrpSpPr>
          <p:cNvPr id="71687" name="Group 128"/>
          <p:cNvGrpSpPr/>
          <p:nvPr/>
        </p:nvGrpSpPr>
        <p:grpSpPr bwMode="auto">
          <a:xfrm>
            <a:off x="313919" y="2979582"/>
            <a:ext cx="1435311" cy="1636528"/>
            <a:chOff x="0" y="0"/>
            <a:chExt cx="3292650" cy="3755483"/>
          </a:xfrm>
        </p:grpSpPr>
        <p:sp>
          <p:nvSpPr>
            <p:cNvPr id="71714" name="Shape 121"/>
            <p:cNvSpPr>
              <a:spLocks noChangeArrowheads="1"/>
            </p:cNvSpPr>
            <p:nvPr/>
          </p:nvSpPr>
          <p:spPr bwMode="auto">
            <a:xfrm>
              <a:off x="0" y="462832"/>
              <a:ext cx="3292650" cy="3292651"/>
            </a:xfrm>
            <a:prstGeom prst="roundRect">
              <a:avLst>
                <a:gd name="adj" fmla="val 6815"/>
              </a:avLst>
            </a:prstGeom>
            <a:solidFill>
              <a:srgbClr val="FF6600">
                <a:alpha val="64705"/>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15" name="Shape 122"/>
            <p:cNvSpPr>
              <a:spLocks noChangeArrowheads="1"/>
            </p:cNvSpPr>
            <p:nvPr/>
          </p:nvSpPr>
          <p:spPr bwMode="auto">
            <a:xfrm>
              <a:off x="817029" y="0"/>
              <a:ext cx="1658590" cy="1658589"/>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16" name="Shape 123"/>
            <p:cNvSpPr>
              <a:spLocks noChangeArrowheads="1"/>
            </p:cNvSpPr>
            <p:nvPr/>
          </p:nvSpPr>
          <p:spPr bwMode="auto">
            <a:xfrm>
              <a:off x="466514" y="2156539"/>
              <a:ext cx="2208374" cy="55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358" tIns="5358" rIns="5358" bIns="5358" anchor="ct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500">
                  <a:solidFill>
                    <a:schemeClr val="bg1"/>
                  </a:solidFill>
                  <a:ea typeface="微软雅黑" panose="020B0503020204020204" pitchFamily="34" charset="-122"/>
                  <a:cs typeface="Helvetica" charset="0"/>
                  <a:sym typeface="Helvetica" charset="0"/>
                </a:rPr>
                <a:t>设计制作类</a:t>
              </a:r>
              <a:endParaRPr lang="zh-CN" altLang="zh-CN" sz="1500">
                <a:solidFill>
                  <a:schemeClr val="bg1"/>
                </a:solidFill>
                <a:ea typeface="微软雅黑" panose="020B0503020204020204" pitchFamily="34" charset="-122"/>
                <a:cs typeface="Helvetica" charset="0"/>
                <a:sym typeface="Helvetica" charset="0"/>
              </a:endParaRPr>
            </a:p>
          </p:txBody>
        </p:sp>
        <p:sp>
          <p:nvSpPr>
            <p:cNvPr id="71717" name="Shape 124"/>
            <p:cNvSpPr>
              <a:spLocks noChangeArrowheads="1"/>
            </p:cNvSpPr>
            <p:nvPr/>
          </p:nvSpPr>
          <p:spPr bwMode="auto">
            <a:xfrm>
              <a:off x="802365" y="1380918"/>
              <a:ext cx="277674" cy="277675"/>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18" name="Shape 125"/>
            <p:cNvSpPr>
              <a:spLocks noChangeArrowheads="1"/>
            </p:cNvSpPr>
            <p:nvPr/>
          </p:nvSpPr>
          <p:spPr bwMode="auto">
            <a:xfrm>
              <a:off x="619637" y="1705016"/>
              <a:ext cx="139637" cy="139640"/>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19" name="Shape 127"/>
            <p:cNvSpPr>
              <a:spLocks noChangeArrowheads="1"/>
            </p:cNvSpPr>
            <p:nvPr/>
          </p:nvSpPr>
          <p:spPr bwMode="auto">
            <a:xfrm>
              <a:off x="1435822" y="489597"/>
              <a:ext cx="421005" cy="72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r"/>
              <a:r>
                <a:rPr lang="en-US" altLang="zh-CN" sz="1990">
                  <a:solidFill>
                    <a:schemeClr val="bg1"/>
                  </a:solidFill>
                  <a:latin typeface="Helvetica" charset="0"/>
                  <a:sym typeface="Helvetica" charset="0"/>
                </a:rPr>
                <a:t>4</a:t>
              </a:r>
              <a:endParaRPr lang="zh-CN" altLang="zh-CN" sz="1990">
                <a:solidFill>
                  <a:schemeClr val="bg1"/>
                </a:solidFill>
                <a:latin typeface="Helvetica" charset="0"/>
                <a:sym typeface="Helvetica" charset="0"/>
              </a:endParaRPr>
            </a:p>
          </p:txBody>
        </p:sp>
      </p:grpSp>
      <p:sp>
        <p:nvSpPr>
          <p:cNvPr id="71688" name="TextBox 49"/>
          <p:cNvSpPr txBox="1">
            <a:spLocks noChangeArrowheads="1"/>
          </p:cNvSpPr>
          <p:nvPr/>
        </p:nvSpPr>
        <p:spPr bwMode="auto">
          <a:xfrm>
            <a:off x="316300" y="4252371"/>
            <a:ext cx="1428750" cy="25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3" tIns="45721" rIns="91443" bIns="4572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lang="zh-CN" altLang="en-US" sz="1090">
                <a:solidFill>
                  <a:schemeClr val="bg1"/>
                </a:solidFill>
              </a:rPr>
              <a:t>设计、印刷、喷绘等</a:t>
            </a:r>
            <a:endParaRPr lang="zh-CN" altLang="en-US" sz="1090">
              <a:solidFill>
                <a:schemeClr val="bg1"/>
              </a:solidFill>
            </a:endParaRPr>
          </a:p>
        </p:txBody>
      </p:sp>
      <p:grpSp>
        <p:nvGrpSpPr>
          <p:cNvPr id="71689" name="Group 128"/>
          <p:cNvGrpSpPr/>
          <p:nvPr/>
        </p:nvGrpSpPr>
        <p:grpSpPr bwMode="auto">
          <a:xfrm>
            <a:off x="1926634" y="2972438"/>
            <a:ext cx="1435906" cy="1649030"/>
            <a:chOff x="100896" y="-28096"/>
            <a:chExt cx="3067134" cy="3783579"/>
          </a:xfrm>
        </p:grpSpPr>
        <p:sp>
          <p:nvSpPr>
            <p:cNvPr id="71708" name="Shape 121"/>
            <p:cNvSpPr>
              <a:spLocks noChangeArrowheads="1"/>
            </p:cNvSpPr>
            <p:nvPr/>
          </p:nvSpPr>
          <p:spPr bwMode="auto">
            <a:xfrm>
              <a:off x="100896" y="462832"/>
              <a:ext cx="3067134" cy="3292651"/>
            </a:xfrm>
            <a:prstGeom prst="roundRect">
              <a:avLst>
                <a:gd name="adj" fmla="val 6815"/>
              </a:avLst>
            </a:prstGeom>
            <a:solidFill>
              <a:srgbClr val="002060">
                <a:alpha val="64705"/>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09" name="Shape 122"/>
            <p:cNvSpPr>
              <a:spLocks noChangeArrowheads="1"/>
            </p:cNvSpPr>
            <p:nvPr/>
          </p:nvSpPr>
          <p:spPr bwMode="auto">
            <a:xfrm>
              <a:off x="817029" y="-28096"/>
              <a:ext cx="1658590" cy="1658590"/>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10" name="Shape 123"/>
            <p:cNvSpPr>
              <a:spLocks noChangeArrowheads="1"/>
            </p:cNvSpPr>
            <p:nvPr/>
          </p:nvSpPr>
          <p:spPr bwMode="auto">
            <a:xfrm>
              <a:off x="544343" y="2156582"/>
              <a:ext cx="2056267" cy="55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358" tIns="5358" rIns="5358" bIns="5358" anchor="ct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500">
                  <a:solidFill>
                    <a:schemeClr val="bg1"/>
                  </a:solidFill>
                  <a:ea typeface="微软雅黑" panose="020B0503020204020204" pitchFamily="34" charset="-122"/>
                  <a:cs typeface="Helvetica" charset="0"/>
                  <a:sym typeface="Helvetica" charset="0"/>
                </a:rPr>
                <a:t>办公产品类</a:t>
              </a:r>
              <a:endParaRPr lang="zh-CN" altLang="zh-CN" sz="1500">
                <a:solidFill>
                  <a:schemeClr val="bg1"/>
                </a:solidFill>
                <a:ea typeface="微软雅黑" panose="020B0503020204020204" pitchFamily="34" charset="-122"/>
                <a:cs typeface="Helvetica" charset="0"/>
                <a:sym typeface="Helvetica" charset="0"/>
              </a:endParaRPr>
            </a:p>
          </p:txBody>
        </p:sp>
        <p:sp>
          <p:nvSpPr>
            <p:cNvPr id="71711" name="Shape 124"/>
            <p:cNvSpPr>
              <a:spLocks noChangeArrowheads="1"/>
            </p:cNvSpPr>
            <p:nvPr/>
          </p:nvSpPr>
          <p:spPr bwMode="auto">
            <a:xfrm>
              <a:off x="802365" y="1380918"/>
              <a:ext cx="277674" cy="277675"/>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12" name="Shape 125"/>
            <p:cNvSpPr>
              <a:spLocks noChangeArrowheads="1"/>
            </p:cNvSpPr>
            <p:nvPr/>
          </p:nvSpPr>
          <p:spPr bwMode="auto">
            <a:xfrm>
              <a:off x="619637" y="1705016"/>
              <a:ext cx="139637" cy="139640"/>
            </a:xfrm>
            <a:prstGeom prst="ellipse">
              <a:avLst/>
            </a:prstGeom>
            <a:solidFill>
              <a:srgbClr val="2F303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zh-CN" altLang="zh-CN" sz="900">
                <a:solidFill>
                  <a:schemeClr val="bg1"/>
                </a:solidFill>
              </a:endParaRPr>
            </a:p>
          </p:txBody>
        </p:sp>
        <p:sp>
          <p:nvSpPr>
            <p:cNvPr id="71713" name="Shape 127"/>
            <p:cNvSpPr>
              <a:spLocks noChangeArrowheads="1"/>
            </p:cNvSpPr>
            <p:nvPr/>
          </p:nvSpPr>
          <p:spPr bwMode="auto">
            <a:xfrm>
              <a:off x="1435822" y="489654"/>
              <a:ext cx="421005" cy="72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358" tIns="5358" rIns="5358" bIns="5358" anchor="ct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r"/>
              <a:r>
                <a:rPr lang="en-US" altLang="zh-CN" sz="1990">
                  <a:solidFill>
                    <a:schemeClr val="bg1"/>
                  </a:solidFill>
                  <a:latin typeface="Helvetica" charset="0"/>
                  <a:sym typeface="Helvetica" charset="0"/>
                </a:rPr>
                <a:t>5</a:t>
              </a:r>
              <a:endParaRPr lang="zh-CN" altLang="zh-CN" sz="1990">
                <a:solidFill>
                  <a:schemeClr val="bg1"/>
                </a:solidFill>
                <a:latin typeface="Helvetica" charset="0"/>
                <a:sym typeface="Helvetica" charset="0"/>
              </a:endParaRPr>
            </a:p>
          </p:txBody>
        </p:sp>
      </p:grpSp>
      <p:sp>
        <p:nvSpPr>
          <p:cNvPr id="71690" name="TextBox 59"/>
          <p:cNvSpPr txBox="1">
            <a:spLocks noChangeArrowheads="1"/>
          </p:cNvSpPr>
          <p:nvPr/>
        </p:nvSpPr>
        <p:spPr bwMode="auto">
          <a:xfrm>
            <a:off x="1973069" y="4220820"/>
            <a:ext cx="1290320" cy="25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3" tIns="45721" rIns="91443" bIns="4572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lang="zh-CN" altLang="en-US" sz="1090">
                <a:solidFill>
                  <a:schemeClr val="bg1"/>
                </a:solidFill>
              </a:rPr>
              <a:t>办公设备、用品等</a:t>
            </a:r>
            <a:endParaRPr lang="zh-CN" altLang="en-US" sz="1090">
              <a:solidFill>
                <a:schemeClr val="bg1"/>
              </a:solidFill>
            </a:endParaRPr>
          </a:p>
        </p:txBody>
      </p:sp>
      <p:grpSp>
        <p:nvGrpSpPr>
          <p:cNvPr id="62" name="Group 128"/>
          <p:cNvGrpSpPr/>
          <p:nvPr/>
        </p:nvGrpSpPr>
        <p:grpSpPr>
          <a:xfrm>
            <a:off x="3549676" y="2980922"/>
            <a:ext cx="1435440" cy="1636998"/>
            <a:chOff x="0" y="0"/>
            <a:chExt cx="3292650" cy="3755483"/>
          </a:xfrm>
          <a:solidFill>
            <a:srgbClr val="FF6600"/>
          </a:solidFill>
        </p:grpSpPr>
        <p:sp>
          <p:nvSpPr>
            <p:cNvPr id="63" name="Shape 121"/>
            <p:cNvSpPr/>
            <p:nvPr/>
          </p:nvSpPr>
          <p:spPr>
            <a:xfrm>
              <a:off x="0" y="462832"/>
              <a:ext cx="3292650" cy="3292651"/>
            </a:xfrm>
            <a:prstGeom prst="roundRect">
              <a:avLst>
                <a:gd name="adj" fmla="val 6817"/>
              </a:avLst>
            </a:prstGeom>
            <a:grpFill/>
            <a:ln w="12700" cap="flat">
              <a:noFill/>
              <a:miter lim="400000"/>
            </a:ln>
            <a:effectLst/>
          </p:spPr>
          <p:txBody>
            <a:bodyPr lIns="5358" tIns="5358" rIns="5358" bIns="5358" anchor="ctr"/>
            <a:lstStyle/>
            <a:p>
              <a:pPr>
                <a:defRPr sz="3200"/>
              </a:pPr>
              <a:endParaRPr sz="900" dirty="0">
                <a:solidFill>
                  <a:schemeClr val="bg1"/>
                </a:solidFill>
                <a:latin typeface="微软雅黑" panose="020B0503020204020204" pitchFamily="34" charset="-122"/>
                <a:ea typeface="宋体" pitchFamily="2" charset="-122"/>
              </a:endParaRPr>
            </a:p>
          </p:txBody>
        </p:sp>
        <p:sp>
          <p:nvSpPr>
            <p:cNvPr id="64" name="Shape 122"/>
            <p:cNvSpPr/>
            <p:nvPr/>
          </p:nvSpPr>
          <p:spPr>
            <a:xfrm>
              <a:off x="817029" y="0"/>
              <a:ext cx="1658590" cy="1658589"/>
            </a:xfrm>
            <a:prstGeom prst="ellipse">
              <a:avLst/>
            </a:prstGeom>
            <a:solidFill>
              <a:schemeClr val="tx1">
                <a:lumMod val="85000"/>
                <a:lumOff val="15000"/>
              </a:schemeClr>
            </a:solidFill>
            <a:ln w="12700" cap="flat">
              <a:noFill/>
              <a:miter lim="400000"/>
            </a:ln>
            <a:effectLst/>
          </p:spPr>
          <p:txBody>
            <a:bodyPr lIns="5358" tIns="5358" rIns="5358" bIns="5358" anchor="ctr"/>
            <a:lstStyle/>
            <a:p>
              <a:pPr>
                <a:defRPr sz="3200"/>
              </a:pPr>
              <a:endParaRPr sz="900">
                <a:solidFill>
                  <a:schemeClr val="bg1"/>
                </a:solidFill>
                <a:latin typeface="微软雅黑" panose="020B0503020204020204" pitchFamily="34" charset="-122"/>
                <a:ea typeface="宋体" pitchFamily="2" charset="-122"/>
              </a:endParaRPr>
            </a:p>
          </p:txBody>
        </p:sp>
        <p:sp>
          <p:nvSpPr>
            <p:cNvPr id="65" name="Shape 123"/>
            <p:cNvSpPr/>
            <p:nvPr/>
          </p:nvSpPr>
          <p:spPr>
            <a:xfrm>
              <a:off x="466514" y="2156618"/>
              <a:ext cx="2208174" cy="552116"/>
            </a:xfrm>
            <a:prstGeom prst="rect">
              <a:avLst/>
            </a:prstGeom>
            <a:grpFill/>
            <a:ln w="12700" cap="flat">
              <a:noFill/>
              <a:miter lim="400000"/>
            </a:ln>
            <a:effectLst/>
          </p:spPr>
          <p:txBody>
            <a:bodyPr wrap="none" lIns="5358" tIns="5358" rIns="5358" bIns="5358" anchor="ctr">
              <a:spAutoFit/>
            </a:bodyPr>
            <a:lstStyle>
              <a:lvl1pPr>
                <a:defRPr sz="3000">
                  <a:solidFill>
                    <a:srgbClr val="D2D2D2"/>
                  </a:solidFill>
                  <a:latin typeface="Helvetica"/>
                  <a:ea typeface="Helvetica"/>
                  <a:cs typeface="Helvetica"/>
                  <a:sym typeface="Helvetica"/>
                </a:defRPr>
              </a:lvl1pPr>
            </a:lstStyle>
            <a:p>
              <a:pPr>
                <a:defRPr/>
              </a:pPr>
              <a:r>
                <a:rPr lang="zh-CN" altLang="en-US" sz="1500" dirty="0">
                  <a:solidFill>
                    <a:schemeClr val="bg1"/>
                  </a:solidFill>
                  <a:latin typeface="微软雅黑" panose="020B0503020204020204" pitchFamily="34" charset="-122"/>
                  <a:ea typeface="微软雅黑" panose="020B0503020204020204" pitchFamily="34" charset="-122"/>
                </a:rPr>
                <a:t>场所服务类</a:t>
              </a:r>
              <a:endParaRPr sz="1500" dirty="0">
                <a:solidFill>
                  <a:schemeClr val="bg1"/>
                </a:solidFill>
                <a:latin typeface="微软雅黑" panose="020B0503020204020204" pitchFamily="34" charset="-122"/>
                <a:ea typeface="微软雅黑" panose="020B0503020204020204" pitchFamily="34" charset="-122"/>
              </a:endParaRPr>
            </a:p>
          </p:txBody>
        </p:sp>
        <p:sp>
          <p:nvSpPr>
            <p:cNvPr id="66" name="Shape 124"/>
            <p:cNvSpPr/>
            <p:nvPr/>
          </p:nvSpPr>
          <p:spPr>
            <a:xfrm>
              <a:off x="802365" y="1380918"/>
              <a:ext cx="277674" cy="277675"/>
            </a:xfrm>
            <a:prstGeom prst="ellipse">
              <a:avLst/>
            </a:prstGeom>
            <a:grpFill/>
            <a:ln w="12700" cap="flat">
              <a:noFill/>
              <a:miter lim="400000"/>
            </a:ln>
            <a:effectLst/>
          </p:spPr>
          <p:txBody>
            <a:bodyPr lIns="5358" tIns="5358" rIns="5358" bIns="5358" anchor="ctr"/>
            <a:lstStyle/>
            <a:p>
              <a:pPr>
                <a:defRPr sz="3200"/>
              </a:pPr>
              <a:endParaRPr sz="900">
                <a:solidFill>
                  <a:schemeClr val="bg1"/>
                </a:solidFill>
                <a:latin typeface="微软雅黑" panose="020B0503020204020204" pitchFamily="34" charset="-122"/>
                <a:ea typeface="宋体" pitchFamily="2" charset="-122"/>
              </a:endParaRPr>
            </a:p>
          </p:txBody>
        </p:sp>
        <p:sp>
          <p:nvSpPr>
            <p:cNvPr id="67" name="Shape 125"/>
            <p:cNvSpPr/>
            <p:nvPr/>
          </p:nvSpPr>
          <p:spPr>
            <a:xfrm>
              <a:off x="619637" y="1705016"/>
              <a:ext cx="139637" cy="139640"/>
            </a:xfrm>
            <a:prstGeom prst="ellipse">
              <a:avLst/>
            </a:prstGeom>
            <a:grpFill/>
            <a:ln w="12700" cap="flat">
              <a:noFill/>
              <a:miter lim="400000"/>
            </a:ln>
            <a:effectLst/>
          </p:spPr>
          <p:txBody>
            <a:bodyPr lIns="5358" tIns="5358" rIns="5358" bIns="5358" anchor="ctr"/>
            <a:lstStyle/>
            <a:p>
              <a:pPr>
                <a:defRPr sz="3200"/>
              </a:pPr>
              <a:endParaRPr sz="900">
                <a:solidFill>
                  <a:schemeClr val="bg1"/>
                </a:solidFill>
                <a:latin typeface="微软雅黑" panose="020B0503020204020204" pitchFamily="34" charset="-122"/>
                <a:ea typeface="宋体" pitchFamily="2" charset="-122"/>
              </a:endParaRPr>
            </a:p>
          </p:txBody>
        </p:sp>
        <p:sp>
          <p:nvSpPr>
            <p:cNvPr id="68" name="Shape 127"/>
            <p:cNvSpPr/>
            <p:nvPr/>
          </p:nvSpPr>
          <p:spPr>
            <a:xfrm>
              <a:off x="1435822" y="489701"/>
              <a:ext cx="421005" cy="724015"/>
            </a:xfrm>
            <a:prstGeom prst="rect">
              <a:avLst/>
            </a:prstGeom>
            <a:solidFill>
              <a:schemeClr val="tx1">
                <a:lumMod val="85000"/>
                <a:lumOff val="15000"/>
              </a:schemeClr>
            </a:solidFill>
            <a:ln w="12700" cap="flat">
              <a:noFill/>
              <a:miter lim="400000"/>
            </a:ln>
            <a:effectLst/>
          </p:spPr>
          <p:txBody>
            <a:bodyPr lIns="5358" tIns="5358" rIns="5358" bIns="5358" anchor="ctr">
              <a:spAutoFit/>
            </a:bodyPr>
            <a:lstStyle>
              <a:lvl1pPr algn="r">
                <a:defRPr sz="7000">
                  <a:solidFill>
                    <a:srgbClr val="828B94"/>
                  </a:solidFill>
                  <a:latin typeface="Helvetica"/>
                  <a:ea typeface="Helvetica"/>
                  <a:cs typeface="Helvetica"/>
                  <a:sym typeface="Helvetica"/>
                </a:defRPr>
              </a:lvl1pPr>
            </a:lstStyle>
            <a:p>
              <a:pPr>
                <a:defRPr/>
              </a:pPr>
              <a:r>
                <a:rPr lang="en-US" sz="1990" dirty="0">
                  <a:solidFill>
                    <a:schemeClr val="bg1"/>
                  </a:solidFill>
                </a:rPr>
                <a:t>6</a:t>
              </a:r>
              <a:endParaRPr sz="1990" dirty="0">
                <a:solidFill>
                  <a:schemeClr val="bg1"/>
                </a:solidFill>
              </a:endParaRPr>
            </a:p>
          </p:txBody>
        </p:sp>
      </p:grpSp>
      <p:sp>
        <p:nvSpPr>
          <p:cNvPr id="71692" name="TextBox 68"/>
          <p:cNvSpPr txBox="1">
            <a:spLocks noChangeArrowheads="1"/>
          </p:cNvSpPr>
          <p:nvPr/>
        </p:nvSpPr>
        <p:spPr bwMode="auto">
          <a:xfrm>
            <a:off x="3520895" y="4254158"/>
            <a:ext cx="1428750" cy="25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3" tIns="45721" rIns="91443" bIns="45721">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lang="zh-CN" altLang="en-US" sz="1090">
                <a:solidFill>
                  <a:schemeClr val="bg1"/>
                </a:solidFill>
              </a:rPr>
              <a:t>租赁、装修、清洁等</a:t>
            </a:r>
            <a:endParaRPr lang="zh-CN" altLang="en-US" sz="1090">
              <a:solidFill>
                <a:schemeClr val="bg1"/>
              </a:solidFill>
            </a:endParaRPr>
          </a:p>
        </p:txBody>
      </p:sp>
      <p:pic>
        <p:nvPicPr>
          <p:cNvPr id="71693" name="Picture 1" descr="C:\Users\user\Documents\Tencent Files\616423247\Image\C2C\{1B1B282A-863F-7840-8F94-F7D8723D78A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99634" y="1112069"/>
            <a:ext cx="3279605" cy="204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694" name="组合 2"/>
          <p:cNvGrpSpPr/>
          <p:nvPr/>
        </p:nvGrpSpPr>
        <p:grpSpPr bwMode="auto">
          <a:xfrm>
            <a:off x="5140960" y="2869448"/>
            <a:ext cx="3900542" cy="1857727"/>
            <a:chOff x="14403387" y="8779203"/>
            <a:chExt cx="9033285" cy="4301489"/>
          </a:xfrm>
        </p:grpSpPr>
        <p:pic>
          <p:nvPicPr>
            <p:cNvPr id="71700" name="Picture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03387" y="8781701"/>
              <a:ext cx="2111648" cy="427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图片 7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52611" y="9393924"/>
              <a:ext cx="1813199" cy="307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2" name="Picture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58593" y="8779203"/>
              <a:ext cx="2111648" cy="427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3" name="Picture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29635" y="8804270"/>
              <a:ext cx="2111648" cy="427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4" name="Picture 4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25024" y="8790923"/>
              <a:ext cx="2111648" cy="427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5" name="图片 7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78859" y="9407840"/>
              <a:ext cx="1813199" cy="307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6" name="图片 7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474248" y="9405259"/>
              <a:ext cx="1813199" cy="3085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7" name="图片 7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07818" y="9393925"/>
              <a:ext cx="1813199" cy="307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695" name="矩形 4"/>
          <p:cNvSpPr>
            <a:spLocks noChangeArrowheads="1"/>
          </p:cNvSpPr>
          <p:nvPr/>
        </p:nvSpPr>
        <p:spPr bwMode="auto">
          <a:xfrm>
            <a:off x="186690" y="704850"/>
            <a:ext cx="501840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5" tIns="45722" rIns="91445" bIns="45722">
            <a:spAutoFit/>
          </a:bodyPr>
          <a:lstStyle>
            <a:lvl1pPr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nSpc>
                <a:spcPct val="150000"/>
              </a:lnSpc>
              <a:spcBef>
                <a:spcPts val="600"/>
              </a:spcBef>
              <a:spcAft>
                <a:spcPts val="600"/>
              </a:spcAft>
            </a:pPr>
            <a:r>
              <a:rPr lang="zh-CN" altLang="en-US" sz="1200" dirty="0" smtClean="0">
                <a:solidFill>
                  <a:srgbClr val="7F7F7F"/>
                </a:solidFill>
                <a:ea typeface="Raleway Light" charset="0"/>
                <a:cs typeface="Raleway Light" charset="0"/>
              </a:rPr>
              <a:t> 建立产业园区</a:t>
            </a:r>
            <a:r>
              <a:rPr lang="en-US" altLang="zh-CN" sz="1200" dirty="0" smtClean="0">
                <a:solidFill>
                  <a:srgbClr val="7F7F7F"/>
                </a:solidFill>
                <a:ea typeface="Raleway Light" charset="0"/>
                <a:cs typeface="Raleway Light" charset="0"/>
              </a:rPr>
              <a:t>B2B</a:t>
            </a:r>
            <a:r>
              <a:rPr lang="zh-CN" altLang="en-US" sz="1200" dirty="0">
                <a:solidFill>
                  <a:srgbClr val="7F7F7F"/>
                </a:solidFill>
                <a:ea typeface="Raleway Light" charset="0"/>
                <a:cs typeface="Raleway Light" charset="0"/>
              </a:rPr>
              <a:t>产业链服务平台，</a:t>
            </a:r>
            <a:r>
              <a:rPr lang="zh-CN" altLang="zh-CN" sz="1200" dirty="0">
                <a:solidFill>
                  <a:srgbClr val="7F7F7F"/>
                </a:solidFill>
                <a:ea typeface="Raleway Light" charset="0"/>
                <a:cs typeface="Raleway Light" charset="0"/>
              </a:rPr>
              <a:t>引入</a:t>
            </a:r>
            <a:r>
              <a:rPr lang="zh-CN" altLang="en-US" sz="1200" dirty="0">
                <a:solidFill>
                  <a:srgbClr val="7F7F7F"/>
                </a:solidFill>
                <a:ea typeface="Raleway Light" charset="0"/>
                <a:cs typeface="Raleway Light" charset="0"/>
              </a:rPr>
              <a:t>专业的</a:t>
            </a:r>
            <a:r>
              <a:rPr lang="zh-CN" altLang="zh-CN" sz="1200" dirty="0">
                <a:solidFill>
                  <a:srgbClr val="7F7F7F"/>
                </a:solidFill>
                <a:ea typeface="Raleway Light" charset="0"/>
                <a:cs typeface="Raleway Light" charset="0"/>
              </a:rPr>
              <a:t>第三方服务机构，</a:t>
            </a:r>
            <a:r>
              <a:rPr lang="zh-CN" altLang="en-US" sz="1200" dirty="0">
                <a:solidFill>
                  <a:srgbClr val="7F7F7F"/>
                </a:solidFill>
                <a:ea typeface="Raleway Light" charset="0"/>
                <a:cs typeface="Raleway Light" charset="0"/>
              </a:rPr>
              <a:t>有效监管服务质量，塑造良好的产业发展环境，</a:t>
            </a:r>
            <a:r>
              <a:rPr lang="zh-CN" altLang="zh-CN" sz="1200" dirty="0">
                <a:solidFill>
                  <a:srgbClr val="7F7F7F"/>
                </a:solidFill>
                <a:ea typeface="Raleway Light" charset="0"/>
                <a:cs typeface="Raleway Light" charset="0"/>
              </a:rPr>
              <a:t>帮助企业</a:t>
            </a:r>
            <a:r>
              <a:rPr lang="zh-CN" altLang="en-US" sz="1200" dirty="0">
                <a:solidFill>
                  <a:srgbClr val="7F7F7F"/>
                </a:solidFill>
                <a:ea typeface="Raleway Light" charset="0"/>
                <a:cs typeface="Raleway Light" charset="0"/>
              </a:rPr>
              <a:t>更好地成</a:t>
            </a:r>
            <a:r>
              <a:rPr lang="zh-CN" altLang="zh-CN" sz="1200" dirty="0">
                <a:solidFill>
                  <a:srgbClr val="7F7F7F"/>
                </a:solidFill>
                <a:ea typeface="Raleway Light" charset="0"/>
                <a:cs typeface="Raleway Light" charset="0"/>
              </a:rPr>
              <a:t>长</a:t>
            </a:r>
            <a:r>
              <a:rPr lang="zh-CN" altLang="en-US" sz="1200" dirty="0">
                <a:solidFill>
                  <a:srgbClr val="7F7F7F"/>
                </a:solidFill>
                <a:ea typeface="Raleway Light" charset="0"/>
                <a:cs typeface="Raleway Light" charset="0"/>
              </a:rPr>
              <a:t>。</a:t>
            </a:r>
            <a:endParaRPr lang="zh-CN" altLang="en-US" sz="1200" dirty="0">
              <a:solidFill>
                <a:srgbClr val="7F7F7F"/>
              </a:solidFill>
              <a:ea typeface="Raleway Light" charset="0"/>
              <a:cs typeface="Raleway Light" charset="0"/>
            </a:endParaRPr>
          </a:p>
        </p:txBody>
      </p:sp>
      <p:grpSp>
        <p:nvGrpSpPr>
          <p:cNvPr id="71696" name="组合 20"/>
          <p:cNvGrpSpPr/>
          <p:nvPr/>
        </p:nvGrpSpPr>
        <p:grpSpPr bwMode="auto">
          <a:xfrm>
            <a:off x="596" y="114914"/>
            <a:ext cx="521498" cy="379813"/>
            <a:chOff x="0" y="0"/>
            <a:chExt cx="694944" cy="624651"/>
          </a:xfrm>
        </p:grpSpPr>
        <p:sp>
          <p:nvSpPr>
            <p:cNvPr id="70"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71"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71697" name="Text Placeholder 3"/>
          <p:cNvSpPr txBox="1"/>
          <p:nvPr/>
        </p:nvSpPr>
        <p:spPr bwMode="auto">
          <a:xfrm>
            <a:off x="499110" y="93980"/>
            <a:ext cx="718312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gn="dist">
              <a:spcBef>
                <a:spcPct val="0"/>
              </a:spcBef>
            </a:pPr>
            <a:r>
              <a:rPr lang="zh-CN" altLang="en-US" sz="2250" b="1" dirty="0">
                <a:solidFill>
                  <a:srgbClr val="C00000"/>
                </a:solidFill>
                <a:latin typeface="微软雅黑" panose="020B0503020204020204" pitchFamily="34" charset="-122"/>
              </a:rPr>
              <a:t>体系二、</a:t>
            </a:r>
            <a:r>
              <a:rPr lang="zh-CN" altLang="en-US" sz="2250" dirty="0">
                <a:solidFill>
                  <a:srgbClr val="595959"/>
                </a:solidFill>
                <a:latin typeface="微软雅黑" panose="020B0503020204020204" pitchFamily="34" charset="-122"/>
              </a:rPr>
              <a:t>园企服务体系</a:t>
            </a:r>
            <a:r>
              <a:rPr lang="zh-CN" altLang="en-US" sz="2250" dirty="0" smtClean="0">
                <a:solidFill>
                  <a:srgbClr val="595959"/>
                </a:solidFill>
                <a:latin typeface="微软雅黑" panose="020B0503020204020204" pitchFamily="34" charset="-122"/>
              </a:rPr>
              <a:t>－产业园区</a:t>
            </a:r>
            <a:r>
              <a:rPr lang="en-US" altLang="zh-CN" sz="2250" dirty="0" smtClean="0">
                <a:solidFill>
                  <a:srgbClr val="595959"/>
                </a:solidFill>
                <a:latin typeface="微软雅黑" panose="020B0503020204020204" pitchFamily="34" charset="-122"/>
              </a:rPr>
              <a:t>B2B</a:t>
            </a:r>
            <a:r>
              <a:rPr lang="zh-CN" altLang="en-US" sz="2250" dirty="0">
                <a:solidFill>
                  <a:srgbClr val="595959"/>
                </a:solidFill>
                <a:latin typeface="微软雅黑" panose="020B0503020204020204" pitchFamily="34" charset="-122"/>
              </a:rPr>
              <a:t>产业链服务平台</a:t>
            </a:r>
            <a:endParaRPr lang="zh-CN" altLang="en-US" sz="2250" dirty="0">
              <a:solidFill>
                <a:srgbClr val="595959"/>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文本框 10"/>
          <p:cNvSpPr txBox="1">
            <a:spLocks noChangeArrowheads="1"/>
          </p:cNvSpPr>
          <p:nvPr/>
        </p:nvSpPr>
        <p:spPr bwMode="auto">
          <a:xfrm>
            <a:off x="508997" y="-63086"/>
            <a:ext cx="3629056" cy="78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nchor="ctr"/>
          <a:lstStyle/>
          <a:p>
            <a:pPr>
              <a:lnSpc>
                <a:spcPct val="90000"/>
              </a:lnSpc>
            </a:pPr>
            <a:r>
              <a:rPr lang="zh-CN" altLang="en-US" sz="2475" dirty="0" smtClean="0">
                <a:solidFill>
                  <a:srgbClr val="595959"/>
                </a:solidFill>
                <a:ea typeface="微软雅黑" panose="020B0503020204020204" pitchFamily="34" charset="-122"/>
              </a:rPr>
              <a:t>产业园区运营</a:t>
            </a:r>
            <a:r>
              <a:rPr lang="zh-CN" altLang="en-US" sz="2475" dirty="0">
                <a:solidFill>
                  <a:srgbClr val="595959"/>
                </a:solidFill>
                <a:ea typeface="微软雅黑" panose="020B0503020204020204" pitchFamily="34" charset="-122"/>
              </a:rPr>
              <a:t>瓶颈突现</a:t>
            </a:r>
            <a:endParaRPr lang="zh-CN" altLang="en-US" sz="2475" dirty="0">
              <a:solidFill>
                <a:srgbClr val="595959"/>
              </a:solidFill>
              <a:ea typeface="微软雅黑" panose="020B0503020204020204" pitchFamily="34" charset="-122"/>
            </a:endParaRPr>
          </a:p>
        </p:txBody>
      </p:sp>
      <p:grpSp>
        <p:nvGrpSpPr>
          <p:cNvPr id="27650" name="组合 1"/>
          <p:cNvGrpSpPr/>
          <p:nvPr/>
        </p:nvGrpSpPr>
        <p:grpSpPr bwMode="auto">
          <a:xfrm>
            <a:off x="657826" y="719756"/>
            <a:ext cx="7404561" cy="3964816"/>
            <a:chOff x="1946118" y="1308707"/>
            <a:chExt cx="8221464" cy="4308475"/>
          </a:xfrm>
        </p:grpSpPr>
        <p:sp>
          <p:nvSpPr>
            <p:cNvPr id="5" name="Freeform 14"/>
            <p:cNvSpPr/>
            <p:nvPr/>
          </p:nvSpPr>
          <p:spPr bwMode="auto">
            <a:xfrm>
              <a:off x="5326450" y="3827806"/>
              <a:ext cx="1653811" cy="1789376"/>
            </a:xfrm>
            <a:custGeom>
              <a:avLst/>
              <a:gdLst>
                <a:gd name="T0" fmla="*/ 577 w 1155"/>
                <a:gd name="T1" fmla="*/ 0 h 1336"/>
                <a:gd name="T2" fmla="*/ 0 w 1155"/>
                <a:gd name="T3" fmla="*/ 335 h 1336"/>
                <a:gd name="T4" fmla="*/ 0 w 1155"/>
                <a:gd name="T5" fmla="*/ 1004 h 1336"/>
                <a:gd name="T6" fmla="*/ 577 w 1155"/>
                <a:gd name="T7" fmla="*/ 1336 h 1336"/>
                <a:gd name="T8" fmla="*/ 1155 w 1155"/>
                <a:gd name="T9" fmla="*/ 1004 h 1336"/>
                <a:gd name="T10" fmla="*/ 1155 w 1155"/>
                <a:gd name="T11" fmla="*/ 335 h 1336"/>
                <a:gd name="T12" fmla="*/ 577 w 1155"/>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155" h="1336">
                  <a:moveTo>
                    <a:pt x="577" y="0"/>
                  </a:moveTo>
                  <a:lnTo>
                    <a:pt x="0" y="335"/>
                  </a:lnTo>
                  <a:lnTo>
                    <a:pt x="0" y="1004"/>
                  </a:lnTo>
                  <a:lnTo>
                    <a:pt x="577" y="1336"/>
                  </a:lnTo>
                  <a:lnTo>
                    <a:pt x="1155" y="1004"/>
                  </a:lnTo>
                  <a:lnTo>
                    <a:pt x="1155" y="335"/>
                  </a:lnTo>
                  <a:lnTo>
                    <a:pt x="577" y="0"/>
                  </a:lnTo>
                  <a:close/>
                </a:path>
              </a:pathLst>
            </a:custGeom>
            <a:solidFill>
              <a:srgbClr val="727CA3">
                <a:lumMod val="40000"/>
                <a:lumOff val="60000"/>
              </a:srgbClr>
            </a:solidFill>
            <a:ln>
              <a:noFill/>
            </a:ln>
          </p:spPr>
          <p:txBody>
            <a:bodyPr/>
            <a:lstStyle/>
            <a:p>
              <a:pPr eaLnBrk="1" fontAlgn="auto" hangingPunct="1">
                <a:spcBef>
                  <a:spcPts val="0"/>
                </a:spcBef>
                <a:spcAft>
                  <a:spcPts val="0"/>
                </a:spcAft>
                <a:defRPr/>
              </a:pPr>
              <a:endParaRPr lang="id-ID" sz="3600" kern="0">
                <a:solidFill>
                  <a:prstClr val="black"/>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6" name="Freeform 15"/>
            <p:cNvSpPr/>
            <p:nvPr/>
          </p:nvSpPr>
          <p:spPr bwMode="auto">
            <a:xfrm>
              <a:off x="5326450" y="3827806"/>
              <a:ext cx="1653811" cy="894041"/>
            </a:xfrm>
            <a:custGeom>
              <a:avLst/>
              <a:gdLst>
                <a:gd name="T0" fmla="*/ 1155 w 1155"/>
                <a:gd name="T1" fmla="*/ 335 h 667"/>
                <a:gd name="T2" fmla="*/ 1155 w 1155"/>
                <a:gd name="T3" fmla="*/ 335 h 667"/>
                <a:gd name="T4" fmla="*/ 1155 w 1155"/>
                <a:gd name="T5" fmla="*/ 335 h 667"/>
                <a:gd name="T6" fmla="*/ 577 w 1155"/>
                <a:gd name="T7" fmla="*/ 0 h 667"/>
                <a:gd name="T8" fmla="*/ 3 w 1155"/>
                <a:gd name="T9" fmla="*/ 335 h 667"/>
                <a:gd name="T10" fmla="*/ 0 w 1155"/>
                <a:gd name="T11" fmla="*/ 335 h 667"/>
                <a:gd name="T12" fmla="*/ 0 w 1155"/>
                <a:gd name="T13" fmla="*/ 335 h 667"/>
                <a:gd name="T14" fmla="*/ 0 w 1155"/>
                <a:gd name="T15" fmla="*/ 335 h 667"/>
                <a:gd name="T16" fmla="*/ 3 w 1155"/>
                <a:gd name="T17" fmla="*/ 335 h 667"/>
                <a:gd name="T18" fmla="*/ 577 w 1155"/>
                <a:gd name="T19" fmla="*/ 667 h 667"/>
                <a:gd name="T20" fmla="*/ 1155 w 1155"/>
                <a:gd name="T21" fmla="*/ 335 h 667"/>
                <a:gd name="T22" fmla="*/ 1155 w 1155"/>
                <a:gd name="T23" fmla="*/ 335 h 667"/>
                <a:gd name="T24" fmla="*/ 1155 w 1155"/>
                <a:gd name="T25" fmla="*/ 335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5" h="667">
                  <a:moveTo>
                    <a:pt x="1155" y="335"/>
                  </a:moveTo>
                  <a:lnTo>
                    <a:pt x="1155" y="335"/>
                  </a:lnTo>
                  <a:lnTo>
                    <a:pt x="1155" y="335"/>
                  </a:lnTo>
                  <a:lnTo>
                    <a:pt x="577" y="0"/>
                  </a:lnTo>
                  <a:lnTo>
                    <a:pt x="3" y="335"/>
                  </a:lnTo>
                  <a:lnTo>
                    <a:pt x="0" y="335"/>
                  </a:lnTo>
                  <a:lnTo>
                    <a:pt x="0" y="335"/>
                  </a:lnTo>
                  <a:lnTo>
                    <a:pt x="0" y="335"/>
                  </a:lnTo>
                  <a:lnTo>
                    <a:pt x="3" y="335"/>
                  </a:lnTo>
                  <a:lnTo>
                    <a:pt x="577" y="667"/>
                  </a:lnTo>
                  <a:lnTo>
                    <a:pt x="1155" y="335"/>
                  </a:lnTo>
                  <a:lnTo>
                    <a:pt x="1155" y="335"/>
                  </a:lnTo>
                  <a:lnTo>
                    <a:pt x="1155" y="335"/>
                  </a:lnTo>
                  <a:close/>
                </a:path>
              </a:pathLst>
            </a:custGeom>
            <a:solidFill>
              <a:srgbClr val="727CA3"/>
            </a:solidFill>
            <a:ln>
              <a:noFill/>
            </a:ln>
          </p:spPr>
          <p:txBody>
            <a:bodyPr/>
            <a:lstStyle/>
            <a:p>
              <a:pPr eaLnBrk="1" fontAlgn="auto" hangingPunct="1">
                <a:spcBef>
                  <a:spcPts val="0"/>
                </a:spcBef>
                <a:spcAft>
                  <a:spcPts val="0"/>
                </a:spcAft>
                <a:defRPr/>
              </a:pPr>
              <a:endParaRPr lang="id-ID" sz="3600" kern="0">
                <a:solidFill>
                  <a:prstClr val="black"/>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7" name="Freeform 16"/>
            <p:cNvSpPr/>
            <p:nvPr/>
          </p:nvSpPr>
          <p:spPr bwMode="auto">
            <a:xfrm>
              <a:off x="5326450" y="4275474"/>
              <a:ext cx="830211" cy="1341708"/>
            </a:xfrm>
            <a:custGeom>
              <a:avLst/>
              <a:gdLst>
                <a:gd name="T0" fmla="*/ 3 w 579"/>
                <a:gd name="T1" fmla="*/ 0 h 1001"/>
                <a:gd name="T2" fmla="*/ 0 w 579"/>
                <a:gd name="T3" fmla="*/ 0 h 1001"/>
                <a:gd name="T4" fmla="*/ 0 w 579"/>
                <a:gd name="T5" fmla="*/ 669 h 1001"/>
                <a:gd name="T6" fmla="*/ 577 w 579"/>
                <a:gd name="T7" fmla="*/ 1001 h 1001"/>
                <a:gd name="T8" fmla="*/ 579 w 579"/>
                <a:gd name="T9" fmla="*/ 1001 h 1001"/>
                <a:gd name="T10" fmla="*/ 579 w 579"/>
                <a:gd name="T11" fmla="*/ 332 h 1001"/>
                <a:gd name="T12" fmla="*/ 577 w 579"/>
                <a:gd name="T13" fmla="*/ 332 h 1001"/>
                <a:gd name="T14" fmla="*/ 3 w 579"/>
                <a:gd name="T15" fmla="*/ 0 h 10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 h="1001">
                  <a:moveTo>
                    <a:pt x="3" y="0"/>
                  </a:moveTo>
                  <a:lnTo>
                    <a:pt x="0" y="0"/>
                  </a:lnTo>
                  <a:lnTo>
                    <a:pt x="0" y="669"/>
                  </a:lnTo>
                  <a:lnTo>
                    <a:pt x="577" y="1001"/>
                  </a:lnTo>
                  <a:lnTo>
                    <a:pt x="579" y="1001"/>
                  </a:lnTo>
                  <a:lnTo>
                    <a:pt x="579" y="332"/>
                  </a:lnTo>
                  <a:lnTo>
                    <a:pt x="577" y="332"/>
                  </a:lnTo>
                  <a:lnTo>
                    <a:pt x="3" y="0"/>
                  </a:lnTo>
                  <a:close/>
                </a:path>
              </a:pathLst>
            </a:custGeom>
            <a:solidFill>
              <a:srgbClr val="727CA3"/>
            </a:solidFill>
            <a:ln>
              <a:noFill/>
            </a:ln>
          </p:spPr>
          <p:txBody>
            <a:bodyPr/>
            <a:lstStyle/>
            <a:p>
              <a:pPr eaLnBrk="1" fontAlgn="auto" hangingPunct="1">
                <a:spcBef>
                  <a:spcPts val="0"/>
                </a:spcBef>
                <a:spcAft>
                  <a:spcPts val="0"/>
                </a:spcAft>
                <a:defRPr/>
              </a:pPr>
              <a:endParaRPr lang="id-ID" sz="3600" kern="0">
                <a:solidFill>
                  <a:prstClr val="black"/>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8" name="Freeform 17"/>
            <p:cNvSpPr/>
            <p:nvPr/>
          </p:nvSpPr>
          <p:spPr bwMode="auto">
            <a:xfrm>
              <a:off x="5326450" y="3827806"/>
              <a:ext cx="830211" cy="894041"/>
            </a:xfrm>
            <a:custGeom>
              <a:avLst/>
              <a:gdLst>
                <a:gd name="T0" fmla="*/ 579 w 579"/>
                <a:gd name="T1" fmla="*/ 3 h 667"/>
                <a:gd name="T2" fmla="*/ 577 w 579"/>
                <a:gd name="T3" fmla="*/ 0 h 667"/>
                <a:gd name="T4" fmla="*/ 3 w 579"/>
                <a:gd name="T5" fmla="*/ 335 h 667"/>
                <a:gd name="T6" fmla="*/ 0 w 579"/>
                <a:gd name="T7" fmla="*/ 335 h 667"/>
                <a:gd name="T8" fmla="*/ 0 w 579"/>
                <a:gd name="T9" fmla="*/ 335 h 667"/>
                <a:gd name="T10" fmla="*/ 0 w 579"/>
                <a:gd name="T11" fmla="*/ 335 h 667"/>
                <a:gd name="T12" fmla="*/ 3 w 579"/>
                <a:gd name="T13" fmla="*/ 335 h 667"/>
                <a:gd name="T14" fmla="*/ 577 w 579"/>
                <a:gd name="T15" fmla="*/ 667 h 667"/>
                <a:gd name="T16" fmla="*/ 579 w 579"/>
                <a:gd name="T17" fmla="*/ 667 h 667"/>
                <a:gd name="T18" fmla="*/ 579 w 579"/>
                <a:gd name="T19" fmla="*/ 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9" h="667">
                  <a:moveTo>
                    <a:pt x="579" y="3"/>
                  </a:moveTo>
                  <a:lnTo>
                    <a:pt x="577" y="0"/>
                  </a:lnTo>
                  <a:lnTo>
                    <a:pt x="3" y="335"/>
                  </a:lnTo>
                  <a:lnTo>
                    <a:pt x="0" y="335"/>
                  </a:lnTo>
                  <a:lnTo>
                    <a:pt x="0" y="335"/>
                  </a:lnTo>
                  <a:lnTo>
                    <a:pt x="0" y="335"/>
                  </a:lnTo>
                  <a:lnTo>
                    <a:pt x="3" y="335"/>
                  </a:lnTo>
                  <a:lnTo>
                    <a:pt x="577" y="667"/>
                  </a:lnTo>
                  <a:lnTo>
                    <a:pt x="579" y="667"/>
                  </a:lnTo>
                  <a:lnTo>
                    <a:pt x="579" y="3"/>
                  </a:lnTo>
                  <a:close/>
                </a:path>
              </a:pathLst>
            </a:custGeom>
            <a:solidFill>
              <a:srgbClr val="727CA3">
                <a:lumMod val="75000"/>
              </a:srgbClr>
            </a:solidFill>
            <a:ln>
              <a:noFill/>
            </a:ln>
          </p:spPr>
          <p:txBody>
            <a:bodyPr/>
            <a:lstStyle/>
            <a:p>
              <a:pPr eaLnBrk="1" fontAlgn="auto" hangingPunct="1">
                <a:spcBef>
                  <a:spcPts val="0"/>
                </a:spcBef>
                <a:spcAft>
                  <a:spcPts val="0"/>
                </a:spcAft>
                <a:defRPr/>
              </a:pPr>
              <a:endParaRPr lang="id-ID" sz="3600" kern="0">
                <a:solidFill>
                  <a:prstClr val="black"/>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9" name="Freeform 18"/>
            <p:cNvSpPr/>
            <p:nvPr/>
          </p:nvSpPr>
          <p:spPr bwMode="auto">
            <a:xfrm>
              <a:off x="4913989" y="3605266"/>
              <a:ext cx="1240028" cy="670207"/>
            </a:xfrm>
            <a:custGeom>
              <a:avLst/>
              <a:gdLst>
                <a:gd name="T0" fmla="*/ 0 w 866"/>
                <a:gd name="T1" fmla="*/ 335 h 501"/>
                <a:gd name="T2" fmla="*/ 289 w 866"/>
                <a:gd name="T3" fmla="*/ 501 h 501"/>
                <a:gd name="T4" fmla="*/ 866 w 866"/>
                <a:gd name="T5" fmla="*/ 166 h 501"/>
                <a:gd name="T6" fmla="*/ 579 w 866"/>
                <a:gd name="T7" fmla="*/ 0 h 501"/>
                <a:gd name="T8" fmla="*/ 0 w 866"/>
                <a:gd name="T9" fmla="*/ 335 h 501"/>
              </a:gdLst>
              <a:ahLst/>
              <a:cxnLst>
                <a:cxn ang="0">
                  <a:pos x="T0" y="T1"/>
                </a:cxn>
                <a:cxn ang="0">
                  <a:pos x="T2" y="T3"/>
                </a:cxn>
                <a:cxn ang="0">
                  <a:pos x="T4" y="T5"/>
                </a:cxn>
                <a:cxn ang="0">
                  <a:pos x="T6" y="T7"/>
                </a:cxn>
                <a:cxn ang="0">
                  <a:pos x="T8" y="T9"/>
                </a:cxn>
              </a:cxnLst>
              <a:rect l="0" t="0" r="r" b="b"/>
              <a:pathLst>
                <a:path w="866" h="501">
                  <a:moveTo>
                    <a:pt x="0" y="335"/>
                  </a:moveTo>
                  <a:lnTo>
                    <a:pt x="289" y="501"/>
                  </a:lnTo>
                  <a:lnTo>
                    <a:pt x="866" y="166"/>
                  </a:lnTo>
                  <a:lnTo>
                    <a:pt x="579" y="0"/>
                  </a:lnTo>
                  <a:lnTo>
                    <a:pt x="0" y="335"/>
                  </a:lnTo>
                  <a:close/>
                </a:path>
              </a:pathLst>
            </a:custGeom>
            <a:solidFill>
              <a:srgbClr val="727CA3">
                <a:lumMod val="60000"/>
                <a:lumOff val="40000"/>
              </a:srgbClr>
            </a:solidFill>
            <a:ln>
              <a:noFill/>
            </a:ln>
          </p:spPr>
          <p:txBody>
            <a:bodyPr/>
            <a:lstStyle/>
            <a:p>
              <a:pPr eaLnBrk="1" fontAlgn="auto" hangingPunct="1">
                <a:spcBef>
                  <a:spcPts val="0"/>
                </a:spcBef>
                <a:spcAft>
                  <a:spcPts val="0"/>
                </a:spcAft>
                <a:defRPr/>
              </a:pPr>
              <a:endParaRPr lang="id-ID" sz="3600" kern="0">
                <a:solidFill>
                  <a:prstClr val="black"/>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10" name="Freeform 19"/>
            <p:cNvSpPr/>
            <p:nvPr/>
          </p:nvSpPr>
          <p:spPr bwMode="auto">
            <a:xfrm>
              <a:off x="6156660" y="3605266"/>
              <a:ext cx="1240028" cy="670207"/>
            </a:xfrm>
            <a:custGeom>
              <a:avLst/>
              <a:gdLst>
                <a:gd name="T0" fmla="*/ 866 w 866"/>
                <a:gd name="T1" fmla="*/ 335 h 501"/>
                <a:gd name="T2" fmla="*/ 576 w 866"/>
                <a:gd name="T3" fmla="*/ 501 h 501"/>
                <a:gd name="T4" fmla="*/ 0 w 866"/>
                <a:gd name="T5" fmla="*/ 169 h 501"/>
                <a:gd name="T6" fmla="*/ 287 w 866"/>
                <a:gd name="T7" fmla="*/ 0 h 501"/>
                <a:gd name="T8" fmla="*/ 866 w 866"/>
                <a:gd name="T9" fmla="*/ 335 h 501"/>
              </a:gdLst>
              <a:ahLst/>
              <a:cxnLst>
                <a:cxn ang="0">
                  <a:pos x="T0" y="T1"/>
                </a:cxn>
                <a:cxn ang="0">
                  <a:pos x="T2" y="T3"/>
                </a:cxn>
                <a:cxn ang="0">
                  <a:pos x="T4" y="T5"/>
                </a:cxn>
                <a:cxn ang="0">
                  <a:pos x="T6" y="T7"/>
                </a:cxn>
                <a:cxn ang="0">
                  <a:pos x="T8" y="T9"/>
                </a:cxn>
              </a:cxnLst>
              <a:rect l="0" t="0" r="r" b="b"/>
              <a:pathLst>
                <a:path w="866" h="501">
                  <a:moveTo>
                    <a:pt x="866" y="335"/>
                  </a:moveTo>
                  <a:lnTo>
                    <a:pt x="576" y="501"/>
                  </a:lnTo>
                  <a:lnTo>
                    <a:pt x="0" y="169"/>
                  </a:lnTo>
                  <a:lnTo>
                    <a:pt x="287" y="0"/>
                  </a:lnTo>
                  <a:lnTo>
                    <a:pt x="866" y="335"/>
                  </a:lnTo>
                  <a:close/>
                </a:path>
              </a:pathLst>
            </a:custGeom>
            <a:solidFill>
              <a:srgbClr val="727CA3">
                <a:lumMod val="60000"/>
                <a:lumOff val="40000"/>
              </a:srgbClr>
            </a:solidFill>
            <a:ln>
              <a:noFill/>
            </a:ln>
          </p:spPr>
          <p:txBody>
            <a:bodyPr/>
            <a:lstStyle/>
            <a:p>
              <a:pPr eaLnBrk="1" fontAlgn="auto" hangingPunct="1">
                <a:spcBef>
                  <a:spcPts val="0"/>
                </a:spcBef>
                <a:spcAft>
                  <a:spcPts val="0"/>
                </a:spcAft>
                <a:defRPr/>
              </a:pPr>
              <a:endParaRPr lang="id-ID" sz="3600" kern="0">
                <a:solidFill>
                  <a:prstClr val="black"/>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11" name="Freeform 20"/>
            <p:cNvSpPr/>
            <p:nvPr/>
          </p:nvSpPr>
          <p:spPr bwMode="auto">
            <a:xfrm>
              <a:off x="4913989" y="4275474"/>
              <a:ext cx="1242672" cy="671501"/>
            </a:xfrm>
            <a:custGeom>
              <a:avLst/>
              <a:gdLst>
                <a:gd name="T0" fmla="*/ 0 w 868"/>
                <a:gd name="T1" fmla="*/ 166 h 501"/>
                <a:gd name="T2" fmla="*/ 289 w 868"/>
                <a:gd name="T3" fmla="*/ 0 h 501"/>
                <a:gd name="T4" fmla="*/ 868 w 868"/>
                <a:gd name="T5" fmla="*/ 332 h 501"/>
                <a:gd name="T6" fmla="*/ 579 w 868"/>
                <a:gd name="T7" fmla="*/ 501 h 501"/>
                <a:gd name="T8" fmla="*/ 0 w 868"/>
                <a:gd name="T9" fmla="*/ 166 h 501"/>
              </a:gdLst>
              <a:ahLst/>
              <a:cxnLst>
                <a:cxn ang="0">
                  <a:pos x="T0" y="T1"/>
                </a:cxn>
                <a:cxn ang="0">
                  <a:pos x="T2" y="T3"/>
                </a:cxn>
                <a:cxn ang="0">
                  <a:pos x="T4" y="T5"/>
                </a:cxn>
                <a:cxn ang="0">
                  <a:pos x="T6" y="T7"/>
                </a:cxn>
                <a:cxn ang="0">
                  <a:pos x="T8" y="T9"/>
                </a:cxn>
              </a:cxnLst>
              <a:rect l="0" t="0" r="r" b="b"/>
              <a:pathLst>
                <a:path w="868" h="501">
                  <a:moveTo>
                    <a:pt x="0" y="166"/>
                  </a:moveTo>
                  <a:lnTo>
                    <a:pt x="289" y="0"/>
                  </a:lnTo>
                  <a:lnTo>
                    <a:pt x="868" y="332"/>
                  </a:lnTo>
                  <a:lnTo>
                    <a:pt x="579" y="501"/>
                  </a:lnTo>
                  <a:lnTo>
                    <a:pt x="0" y="166"/>
                  </a:lnTo>
                  <a:close/>
                </a:path>
              </a:pathLst>
            </a:custGeom>
            <a:solidFill>
              <a:srgbClr val="727CA3">
                <a:lumMod val="60000"/>
                <a:lumOff val="40000"/>
              </a:srgbClr>
            </a:solidFill>
            <a:ln>
              <a:noFill/>
            </a:ln>
          </p:spPr>
          <p:txBody>
            <a:bodyPr/>
            <a:lstStyle/>
            <a:p>
              <a:pPr eaLnBrk="1" fontAlgn="auto" hangingPunct="1">
                <a:spcBef>
                  <a:spcPts val="0"/>
                </a:spcBef>
                <a:spcAft>
                  <a:spcPts val="0"/>
                </a:spcAft>
                <a:defRPr/>
              </a:pPr>
              <a:endParaRPr lang="id-ID" sz="3600" kern="0">
                <a:solidFill>
                  <a:prstClr val="black"/>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12" name="Freeform 21"/>
            <p:cNvSpPr/>
            <p:nvPr/>
          </p:nvSpPr>
          <p:spPr bwMode="auto">
            <a:xfrm>
              <a:off x="6156660" y="4275474"/>
              <a:ext cx="1240028" cy="671501"/>
            </a:xfrm>
            <a:custGeom>
              <a:avLst/>
              <a:gdLst>
                <a:gd name="T0" fmla="*/ 866 w 866"/>
                <a:gd name="T1" fmla="*/ 166 h 501"/>
                <a:gd name="T2" fmla="*/ 576 w 866"/>
                <a:gd name="T3" fmla="*/ 0 h 501"/>
                <a:gd name="T4" fmla="*/ 0 w 866"/>
                <a:gd name="T5" fmla="*/ 332 h 501"/>
                <a:gd name="T6" fmla="*/ 287 w 866"/>
                <a:gd name="T7" fmla="*/ 501 h 501"/>
                <a:gd name="T8" fmla="*/ 866 w 866"/>
                <a:gd name="T9" fmla="*/ 166 h 501"/>
              </a:gdLst>
              <a:ahLst/>
              <a:cxnLst>
                <a:cxn ang="0">
                  <a:pos x="T0" y="T1"/>
                </a:cxn>
                <a:cxn ang="0">
                  <a:pos x="T2" y="T3"/>
                </a:cxn>
                <a:cxn ang="0">
                  <a:pos x="T4" y="T5"/>
                </a:cxn>
                <a:cxn ang="0">
                  <a:pos x="T6" y="T7"/>
                </a:cxn>
                <a:cxn ang="0">
                  <a:pos x="T8" y="T9"/>
                </a:cxn>
              </a:cxnLst>
              <a:rect l="0" t="0" r="r" b="b"/>
              <a:pathLst>
                <a:path w="866" h="501">
                  <a:moveTo>
                    <a:pt x="866" y="166"/>
                  </a:moveTo>
                  <a:lnTo>
                    <a:pt x="576" y="0"/>
                  </a:lnTo>
                  <a:lnTo>
                    <a:pt x="0" y="332"/>
                  </a:lnTo>
                  <a:lnTo>
                    <a:pt x="287" y="501"/>
                  </a:lnTo>
                  <a:lnTo>
                    <a:pt x="866" y="166"/>
                  </a:lnTo>
                  <a:close/>
                </a:path>
              </a:pathLst>
            </a:custGeom>
            <a:solidFill>
              <a:srgbClr val="727CA3">
                <a:lumMod val="60000"/>
                <a:lumOff val="40000"/>
              </a:srgbClr>
            </a:solidFill>
            <a:ln>
              <a:noFill/>
            </a:ln>
          </p:spPr>
          <p:txBody>
            <a:bodyPr/>
            <a:lstStyle/>
            <a:p>
              <a:pPr eaLnBrk="1" fontAlgn="auto" hangingPunct="1">
                <a:spcBef>
                  <a:spcPts val="0"/>
                </a:spcBef>
                <a:spcAft>
                  <a:spcPts val="0"/>
                </a:spcAft>
                <a:defRPr/>
              </a:pPr>
              <a:endParaRPr lang="id-ID" sz="3600" kern="0">
                <a:solidFill>
                  <a:prstClr val="black"/>
                </a:solidFill>
                <a:latin typeface="Arial" panose="020B0704020202020204" pitchFamily="34" charset="0"/>
                <a:ea typeface="微软雅黑" panose="020B0503020204020204" pitchFamily="34" charset="-122"/>
                <a:cs typeface="+mn-ea"/>
                <a:sym typeface="Arial" panose="020B0704020202020204" pitchFamily="34" charset="0"/>
              </a:endParaRPr>
            </a:p>
          </p:txBody>
        </p:sp>
        <p:pic>
          <p:nvPicPr>
            <p:cNvPr id="27663" name="Picture 8" descr="yiny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01266" y="3824894"/>
              <a:ext cx="1782762"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11"/>
            <p:cNvSpPr/>
            <p:nvPr/>
          </p:nvSpPr>
          <p:spPr bwMode="auto">
            <a:xfrm rot="20967558">
              <a:off x="4280755" y="1311295"/>
              <a:ext cx="2120474" cy="2943478"/>
            </a:xfrm>
            <a:custGeom>
              <a:avLst/>
              <a:gdLst>
                <a:gd name="T0" fmla="*/ 1150 w 980"/>
                <a:gd name="T1" fmla="*/ 2121 h 1370"/>
                <a:gd name="T2" fmla="*/ 1047 w 980"/>
                <a:gd name="T3" fmla="*/ 689 h 1370"/>
                <a:gd name="T4" fmla="*/ 271 w 980"/>
                <a:gd name="T5" fmla="*/ 865 h 1370"/>
                <a:gd name="T6" fmla="*/ 1150 w 980"/>
                <a:gd name="T7" fmla="*/ 2121 h 13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0" h="1370">
                  <a:moveTo>
                    <a:pt x="737" y="1370"/>
                  </a:moveTo>
                  <a:cubicBezTo>
                    <a:pt x="737" y="1370"/>
                    <a:pt x="980" y="890"/>
                    <a:pt x="671" y="445"/>
                  </a:cubicBezTo>
                  <a:cubicBezTo>
                    <a:pt x="362" y="0"/>
                    <a:pt x="0" y="297"/>
                    <a:pt x="174" y="559"/>
                  </a:cubicBezTo>
                  <a:cubicBezTo>
                    <a:pt x="349" y="822"/>
                    <a:pt x="666" y="782"/>
                    <a:pt x="737" y="1370"/>
                  </a:cubicBezTo>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3600">
                <a:solidFill>
                  <a:prstClr val="white"/>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15" name="Freeform 12"/>
            <p:cNvSpPr/>
            <p:nvPr/>
          </p:nvSpPr>
          <p:spPr bwMode="auto">
            <a:xfrm rot="20967558">
              <a:off x="4279433" y="1308707"/>
              <a:ext cx="2119152" cy="2943478"/>
            </a:xfrm>
            <a:custGeom>
              <a:avLst/>
              <a:gdLst>
                <a:gd name="T0" fmla="*/ 1149 w 980"/>
                <a:gd name="T1" fmla="*/ 2121 h 1370"/>
                <a:gd name="T2" fmla="*/ 1046 w 980"/>
                <a:gd name="T3" fmla="*/ 689 h 1370"/>
                <a:gd name="T4" fmla="*/ 271 w 980"/>
                <a:gd name="T5" fmla="*/ 865 h 1370"/>
                <a:gd name="T6" fmla="*/ 1149 w 980"/>
                <a:gd name="T7" fmla="*/ 2121 h 13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0" h="1370">
                  <a:moveTo>
                    <a:pt x="737" y="1370"/>
                  </a:moveTo>
                  <a:cubicBezTo>
                    <a:pt x="737" y="1370"/>
                    <a:pt x="980" y="890"/>
                    <a:pt x="671" y="445"/>
                  </a:cubicBezTo>
                  <a:cubicBezTo>
                    <a:pt x="362" y="0"/>
                    <a:pt x="0" y="297"/>
                    <a:pt x="174" y="559"/>
                  </a:cubicBezTo>
                  <a:cubicBezTo>
                    <a:pt x="349" y="822"/>
                    <a:pt x="666" y="782"/>
                    <a:pt x="737" y="1370"/>
                  </a:cubicBezTo>
                </a:path>
              </a:pathLst>
            </a:custGeom>
            <a:solidFill>
              <a:srgbClr val="FEC925"/>
            </a:solidFill>
            <a:ln>
              <a:noFill/>
            </a:ln>
            <a:effectLst/>
          </p:spPr>
          <p:txBody>
            <a:bodyPr/>
            <a:lstStyle/>
            <a:p>
              <a:pPr eaLnBrk="1" fontAlgn="auto" hangingPunct="1">
                <a:spcBef>
                  <a:spcPts val="0"/>
                </a:spcBef>
                <a:spcAft>
                  <a:spcPts val="0"/>
                </a:spcAft>
                <a:defRPr/>
              </a:pPr>
              <a:endParaRPr lang="zh-CN" altLang="en-US" sz="3600">
                <a:solidFill>
                  <a:prstClr val="white"/>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16" name="Freeform 2"/>
            <p:cNvSpPr>
              <a:spLocks noChangeArrowheads="1"/>
            </p:cNvSpPr>
            <p:nvPr/>
          </p:nvSpPr>
          <p:spPr bwMode="auto">
            <a:xfrm>
              <a:off x="4731554" y="2061720"/>
              <a:ext cx="551270" cy="549880"/>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ysClr val="window" lastClr="FFFFFF"/>
            </a:solidFill>
            <a:ln>
              <a:noFill/>
            </a:ln>
            <a:effectLst/>
          </p:spPr>
          <p:txBody>
            <a:bodyPr wrap="none" anchor="ctr"/>
            <a:lstStyle/>
            <a:p>
              <a:pPr eaLnBrk="1" fontAlgn="auto" hangingPunct="1">
                <a:spcBef>
                  <a:spcPts val="0"/>
                </a:spcBef>
                <a:spcAft>
                  <a:spcPts val="0"/>
                </a:spcAft>
                <a:defRPr/>
              </a:pPr>
              <a:endParaRPr lang="en-US" sz="3600" kern="0">
                <a:solidFill>
                  <a:prstClr val="black"/>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17" name="Freeform 18"/>
            <p:cNvSpPr/>
            <p:nvPr/>
          </p:nvSpPr>
          <p:spPr bwMode="auto">
            <a:xfrm rot="174416">
              <a:off x="3878869" y="2813439"/>
              <a:ext cx="2294977" cy="1266666"/>
            </a:xfrm>
            <a:custGeom>
              <a:avLst/>
              <a:gdLst>
                <a:gd name="T0" fmla="*/ 1655 w 1012"/>
                <a:gd name="T1" fmla="*/ 914 h 525"/>
                <a:gd name="T2" fmla="*/ 731 w 1012"/>
                <a:gd name="T3" fmla="*/ 110 h 525"/>
                <a:gd name="T4" fmla="*/ 399 w 1012"/>
                <a:gd name="T5" fmla="*/ 714 h 525"/>
                <a:gd name="T6" fmla="*/ 770 w 1012"/>
                <a:gd name="T7" fmla="*/ 689 h 525"/>
                <a:gd name="T8" fmla="*/ 1655 w 1012"/>
                <a:gd name="T9" fmla="*/ 914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2" h="525">
                  <a:moveTo>
                    <a:pt x="1012" y="525"/>
                  </a:moveTo>
                  <a:cubicBezTo>
                    <a:pt x="1012" y="525"/>
                    <a:pt x="868" y="126"/>
                    <a:pt x="447" y="63"/>
                  </a:cubicBezTo>
                  <a:cubicBezTo>
                    <a:pt x="25" y="0"/>
                    <a:pt x="0" y="368"/>
                    <a:pt x="244" y="410"/>
                  </a:cubicBezTo>
                  <a:cubicBezTo>
                    <a:pt x="327" y="424"/>
                    <a:pt x="398" y="410"/>
                    <a:pt x="471" y="396"/>
                  </a:cubicBezTo>
                  <a:cubicBezTo>
                    <a:pt x="615" y="369"/>
                    <a:pt x="764" y="341"/>
                    <a:pt x="1012" y="525"/>
                  </a:cubicBezTo>
                </a:path>
              </a:pathLst>
            </a:custGeom>
            <a:solidFill>
              <a:srgbClr val="005898"/>
            </a:solidFill>
            <a:ln>
              <a:noFill/>
            </a:ln>
            <a:effectLst/>
          </p:spPr>
          <p:txBody>
            <a:bodyPr/>
            <a:lstStyle/>
            <a:p>
              <a:pPr eaLnBrk="1" fontAlgn="auto" hangingPunct="1">
                <a:spcBef>
                  <a:spcPts val="0"/>
                </a:spcBef>
                <a:spcAft>
                  <a:spcPts val="0"/>
                </a:spcAft>
                <a:defRPr/>
              </a:pPr>
              <a:endParaRPr lang="zh-CN" altLang="en-US" sz="3600">
                <a:solidFill>
                  <a:prstClr val="white"/>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18" name="Freeform 3"/>
            <p:cNvSpPr>
              <a:spLocks noChangeArrowheads="1"/>
            </p:cNvSpPr>
            <p:nvPr/>
          </p:nvSpPr>
          <p:spPr bwMode="auto">
            <a:xfrm>
              <a:off x="4312482" y="3133016"/>
              <a:ext cx="576388" cy="442492"/>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ysClr val="window" lastClr="FFFFFF"/>
            </a:solidFill>
            <a:ln>
              <a:noFill/>
            </a:ln>
            <a:effectLst/>
          </p:spPr>
          <p:txBody>
            <a:bodyPr wrap="none" anchor="ctr"/>
            <a:lstStyle/>
            <a:p>
              <a:pPr eaLnBrk="1" fontAlgn="auto" hangingPunct="1">
                <a:spcBef>
                  <a:spcPts val="0"/>
                </a:spcBef>
                <a:spcAft>
                  <a:spcPts val="0"/>
                </a:spcAft>
                <a:defRPr/>
              </a:pPr>
              <a:endParaRPr lang="en-US" sz="3600" kern="0">
                <a:solidFill>
                  <a:prstClr val="black"/>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19" name="Freeform 26"/>
            <p:cNvSpPr/>
            <p:nvPr/>
          </p:nvSpPr>
          <p:spPr bwMode="auto">
            <a:xfrm rot="20875150" flipH="1">
              <a:off x="5828806" y="1924573"/>
              <a:ext cx="2165422" cy="2023560"/>
            </a:xfrm>
            <a:custGeom>
              <a:avLst/>
              <a:gdLst>
                <a:gd name="T0" fmla="*/ 1512 w 1013"/>
                <a:gd name="T1" fmla="*/ 1460 h 995"/>
                <a:gd name="T2" fmla="*/ 929 w 1013"/>
                <a:gd name="T3" fmla="*/ 377 h 995"/>
                <a:gd name="T4" fmla="*/ 362 w 1013"/>
                <a:gd name="T5" fmla="*/ 770 h 995"/>
                <a:gd name="T6" fmla="*/ 1512 w 1013"/>
                <a:gd name="T7" fmla="*/ 1460 h 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3" h="995">
                  <a:moveTo>
                    <a:pt x="981" y="995"/>
                  </a:moveTo>
                  <a:cubicBezTo>
                    <a:pt x="981" y="995"/>
                    <a:pt x="1013" y="515"/>
                    <a:pt x="603" y="257"/>
                  </a:cubicBezTo>
                  <a:cubicBezTo>
                    <a:pt x="193" y="0"/>
                    <a:pt x="0" y="371"/>
                    <a:pt x="235" y="525"/>
                  </a:cubicBezTo>
                  <a:cubicBezTo>
                    <a:pt x="470" y="680"/>
                    <a:pt x="717" y="536"/>
                    <a:pt x="981" y="995"/>
                  </a:cubicBezTo>
                </a:path>
              </a:pathLst>
            </a:custGeom>
            <a:solidFill>
              <a:srgbClr val="BFEA1F"/>
            </a:solidFill>
            <a:ln>
              <a:noFill/>
            </a:ln>
            <a:effectLst/>
          </p:spPr>
          <p:txBody>
            <a:bodyPr/>
            <a:lstStyle/>
            <a:p>
              <a:pPr eaLnBrk="1" fontAlgn="auto" hangingPunct="1">
                <a:spcBef>
                  <a:spcPts val="0"/>
                </a:spcBef>
                <a:spcAft>
                  <a:spcPts val="0"/>
                </a:spcAft>
                <a:defRPr/>
              </a:pPr>
              <a:endParaRPr lang="zh-CN" altLang="en-US" sz="3600">
                <a:solidFill>
                  <a:prstClr val="white"/>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20" name="Freeform 71"/>
            <p:cNvSpPr>
              <a:spLocks noEditPoints="1"/>
            </p:cNvSpPr>
            <p:nvPr/>
          </p:nvSpPr>
          <p:spPr bwMode="auto">
            <a:xfrm>
              <a:off x="7010667" y="2404586"/>
              <a:ext cx="309346" cy="468369"/>
            </a:xfrm>
            <a:custGeom>
              <a:avLst/>
              <a:gdLst>
                <a:gd name="T0" fmla="*/ 13 w 48"/>
                <a:gd name="T1" fmla="*/ 59 h 73"/>
                <a:gd name="T2" fmla="*/ 36 w 48"/>
                <a:gd name="T3" fmla="*/ 59 h 73"/>
                <a:gd name="T4" fmla="*/ 36 w 48"/>
                <a:gd name="T5" fmla="*/ 59 h 73"/>
                <a:gd name="T6" fmla="*/ 37 w 48"/>
                <a:gd name="T7" fmla="*/ 59 h 73"/>
                <a:gd name="T8" fmla="*/ 38 w 48"/>
                <a:gd name="T9" fmla="*/ 57 h 73"/>
                <a:gd name="T10" fmla="*/ 24 w 48"/>
                <a:gd name="T11" fmla="*/ 41 h 73"/>
                <a:gd name="T12" fmla="*/ 11 w 48"/>
                <a:gd name="T13" fmla="*/ 57 h 73"/>
                <a:gd name="T14" fmla="*/ 11 w 48"/>
                <a:gd name="T15" fmla="*/ 59 h 73"/>
                <a:gd name="T16" fmla="*/ 13 w 48"/>
                <a:gd name="T17" fmla="*/ 59 h 73"/>
                <a:gd name="T18" fmla="*/ 13 w 48"/>
                <a:gd name="T19" fmla="*/ 59 h 73"/>
                <a:gd name="T20" fmla="*/ 44 w 48"/>
                <a:gd name="T21" fmla="*/ 11 h 73"/>
                <a:gd name="T22" fmla="*/ 48 w 48"/>
                <a:gd name="T23" fmla="*/ 7 h 73"/>
                <a:gd name="T24" fmla="*/ 48 w 48"/>
                <a:gd name="T25" fmla="*/ 5 h 73"/>
                <a:gd name="T26" fmla="*/ 44 w 48"/>
                <a:gd name="T27" fmla="*/ 0 h 73"/>
                <a:gd name="T28" fmla="*/ 5 w 48"/>
                <a:gd name="T29" fmla="*/ 0 h 73"/>
                <a:gd name="T30" fmla="*/ 0 w 48"/>
                <a:gd name="T31" fmla="*/ 5 h 73"/>
                <a:gd name="T32" fmla="*/ 0 w 48"/>
                <a:gd name="T33" fmla="*/ 7 h 73"/>
                <a:gd name="T34" fmla="*/ 4 w 48"/>
                <a:gd name="T35" fmla="*/ 11 h 73"/>
                <a:gd name="T36" fmla="*/ 44 w 48"/>
                <a:gd name="T37" fmla="*/ 11 h 73"/>
                <a:gd name="T38" fmla="*/ 40 w 48"/>
                <a:gd name="T39" fmla="*/ 13 h 73"/>
                <a:gd name="T40" fmla="*/ 44 w 48"/>
                <a:gd name="T41" fmla="*/ 13 h 73"/>
                <a:gd name="T42" fmla="*/ 31 w 48"/>
                <a:gd name="T43" fmla="*/ 36 h 73"/>
                <a:gd name="T44" fmla="*/ 44 w 48"/>
                <a:gd name="T45" fmla="*/ 59 h 73"/>
                <a:gd name="T46" fmla="*/ 40 w 48"/>
                <a:gd name="T47" fmla="*/ 59 h 73"/>
                <a:gd name="T48" fmla="*/ 26 w 48"/>
                <a:gd name="T49" fmla="*/ 38 h 73"/>
                <a:gd name="T50" fmla="*/ 25 w 48"/>
                <a:gd name="T51" fmla="*/ 36 h 73"/>
                <a:gd name="T52" fmla="*/ 26 w 48"/>
                <a:gd name="T53" fmla="*/ 35 h 73"/>
                <a:gd name="T54" fmla="*/ 26 w 48"/>
                <a:gd name="T55" fmla="*/ 35 h 73"/>
                <a:gd name="T56" fmla="*/ 40 w 48"/>
                <a:gd name="T57" fmla="*/ 13 h 73"/>
                <a:gd name="T58" fmla="*/ 4 w 48"/>
                <a:gd name="T59" fmla="*/ 61 h 73"/>
                <a:gd name="T60" fmla="*/ 0 w 48"/>
                <a:gd name="T61" fmla="*/ 66 h 73"/>
                <a:gd name="T62" fmla="*/ 0 w 48"/>
                <a:gd name="T63" fmla="*/ 68 h 73"/>
                <a:gd name="T64" fmla="*/ 5 w 48"/>
                <a:gd name="T65" fmla="*/ 73 h 73"/>
                <a:gd name="T66" fmla="*/ 44 w 48"/>
                <a:gd name="T67" fmla="*/ 73 h 73"/>
                <a:gd name="T68" fmla="*/ 48 w 48"/>
                <a:gd name="T69" fmla="*/ 68 h 73"/>
                <a:gd name="T70" fmla="*/ 48 w 48"/>
                <a:gd name="T71" fmla="*/ 66 h 73"/>
                <a:gd name="T72" fmla="*/ 44 w 48"/>
                <a:gd name="T73" fmla="*/ 61 h 73"/>
                <a:gd name="T74" fmla="*/ 4 w 48"/>
                <a:gd name="T75" fmla="*/ 61 h 73"/>
                <a:gd name="T76" fmla="*/ 8 w 48"/>
                <a:gd name="T77" fmla="*/ 59 h 73"/>
                <a:gd name="T78" fmla="*/ 4 w 48"/>
                <a:gd name="T79" fmla="*/ 59 h 73"/>
                <a:gd name="T80" fmla="*/ 18 w 48"/>
                <a:gd name="T81" fmla="*/ 36 h 73"/>
                <a:gd name="T82" fmla="*/ 4 w 48"/>
                <a:gd name="T83" fmla="*/ 13 h 73"/>
                <a:gd name="T84" fmla="*/ 8 w 48"/>
                <a:gd name="T85" fmla="*/ 13 h 73"/>
                <a:gd name="T86" fmla="*/ 22 w 48"/>
                <a:gd name="T87" fmla="*/ 35 h 73"/>
                <a:gd name="T88" fmla="*/ 24 w 48"/>
                <a:gd name="T89" fmla="*/ 37 h 73"/>
                <a:gd name="T90" fmla="*/ 22 w 48"/>
                <a:gd name="T91" fmla="*/ 38 h 73"/>
                <a:gd name="T92" fmla="*/ 8 w 48"/>
                <a:gd name="T93"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 h="73">
                  <a:moveTo>
                    <a:pt x="13" y="59"/>
                  </a:moveTo>
                  <a:cubicBezTo>
                    <a:pt x="36" y="59"/>
                    <a:pt x="36" y="59"/>
                    <a:pt x="36" y="59"/>
                  </a:cubicBezTo>
                  <a:cubicBezTo>
                    <a:pt x="36" y="59"/>
                    <a:pt x="36" y="59"/>
                    <a:pt x="36" y="59"/>
                  </a:cubicBezTo>
                  <a:cubicBezTo>
                    <a:pt x="36" y="59"/>
                    <a:pt x="37" y="59"/>
                    <a:pt x="37" y="59"/>
                  </a:cubicBezTo>
                  <a:cubicBezTo>
                    <a:pt x="38" y="58"/>
                    <a:pt x="38" y="57"/>
                    <a:pt x="38" y="57"/>
                  </a:cubicBezTo>
                  <a:cubicBezTo>
                    <a:pt x="36" y="49"/>
                    <a:pt x="31" y="41"/>
                    <a:pt x="24" y="41"/>
                  </a:cubicBezTo>
                  <a:cubicBezTo>
                    <a:pt x="17" y="41"/>
                    <a:pt x="12" y="49"/>
                    <a:pt x="11" y="57"/>
                  </a:cubicBezTo>
                  <a:cubicBezTo>
                    <a:pt x="11" y="57"/>
                    <a:pt x="11" y="58"/>
                    <a:pt x="11" y="59"/>
                  </a:cubicBezTo>
                  <a:cubicBezTo>
                    <a:pt x="12" y="59"/>
                    <a:pt x="12" y="59"/>
                    <a:pt x="13" y="59"/>
                  </a:cubicBezTo>
                  <a:cubicBezTo>
                    <a:pt x="13" y="59"/>
                    <a:pt x="13" y="59"/>
                    <a:pt x="13" y="59"/>
                  </a:cubicBezTo>
                  <a:close/>
                  <a:moveTo>
                    <a:pt x="44" y="11"/>
                  </a:moveTo>
                  <a:cubicBezTo>
                    <a:pt x="47" y="11"/>
                    <a:pt x="48" y="9"/>
                    <a:pt x="48" y="7"/>
                  </a:cubicBezTo>
                  <a:cubicBezTo>
                    <a:pt x="48" y="5"/>
                    <a:pt x="48" y="5"/>
                    <a:pt x="48" y="5"/>
                  </a:cubicBezTo>
                  <a:cubicBezTo>
                    <a:pt x="48" y="2"/>
                    <a:pt x="46" y="0"/>
                    <a:pt x="44" y="0"/>
                  </a:cubicBezTo>
                  <a:cubicBezTo>
                    <a:pt x="5" y="0"/>
                    <a:pt x="5" y="0"/>
                    <a:pt x="5" y="0"/>
                  </a:cubicBezTo>
                  <a:cubicBezTo>
                    <a:pt x="2" y="0"/>
                    <a:pt x="0" y="2"/>
                    <a:pt x="0" y="5"/>
                  </a:cubicBezTo>
                  <a:cubicBezTo>
                    <a:pt x="0" y="7"/>
                    <a:pt x="0" y="7"/>
                    <a:pt x="0" y="7"/>
                  </a:cubicBezTo>
                  <a:cubicBezTo>
                    <a:pt x="0" y="9"/>
                    <a:pt x="2" y="11"/>
                    <a:pt x="4" y="11"/>
                  </a:cubicBezTo>
                  <a:cubicBezTo>
                    <a:pt x="44" y="11"/>
                    <a:pt x="44" y="11"/>
                    <a:pt x="44" y="11"/>
                  </a:cubicBezTo>
                  <a:close/>
                  <a:moveTo>
                    <a:pt x="40" y="13"/>
                  </a:moveTo>
                  <a:cubicBezTo>
                    <a:pt x="44" y="13"/>
                    <a:pt x="44" y="13"/>
                    <a:pt x="44" y="13"/>
                  </a:cubicBezTo>
                  <a:cubicBezTo>
                    <a:pt x="43" y="22"/>
                    <a:pt x="39" y="31"/>
                    <a:pt x="31" y="36"/>
                  </a:cubicBezTo>
                  <a:cubicBezTo>
                    <a:pt x="39" y="42"/>
                    <a:pt x="43" y="50"/>
                    <a:pt x="44" y="59"/>
                  </a:cubicBezTo>
                  <a:cubicBezTo>
                    <a:pt x="40" y="59"/>
                    <a:pt x="40" y="59"/>
                    <a:pt x="40" y="59"/>
                  </a:cubicBezTo>
                  <a:cubicBezTo>
                    <a:pt x="39" y="51"/>
                    <a:pt x="35" y="41"/>
                    <a:pt x="26" y="38"/>
                  </a:cubicBezTo>
                  <a:cubicBezTo>
                    <a:pt x="25" y="38"/>
                    <a:pt x="25" y="37"/>
                    <a:pt x="25" y="36"/>
                  </a:cubicBezTo>
                  <a:cubicBezTo>
                    <a:pt x="25" y="35"/>
                    <a:pt x="26" y="35"/>
                    <a:pt x="26" y="35"/>
                  </a:cubicBezTo>
                  <a:cubicBezTo>
                    <a:pt x="26" y="35"/>
                    <a:pt x="26" y="35"/>
                    <a:pt x="26" y="35"/>
                  </a:cubicBezTo>
                  <a:cubicBezTo>
                    <a:pt x="34" y="32"/>
                    <a:pt x="39" y="21"/>
                    <a:pt x="40" y="13"/>
                  </a:cubicBezTo>
                  <a:close/>
                  <a:moveTo>
                    <a:pt x="4" y="61"/>
                  </a:moveTo>
                  <a:cubicBezTo>
                    <a:pt x="2" y="62"/>
                    <a:pt x="0" y="64"/>
                    <a:pt x="0" y="66"/>
                  </a:cubicBezTo>
                  <a:cubicBezTo>
                    <a:pt x="0" y="68"/>
                    <a:pt x="0" y="68"/>
                    <a:pt x="0" y="68"/>
                  </a:cubicBezTo>
                  <a:cubicBezTo>
                    <a:pt x="0" y="70"/>
                    <a:pt x="2" y="73"/>
                    <a:pt x="5" y="73"/>
                  </a:cubicBezTo>
                  <a:cubicBezTo>
                    <a:pt x="44" y="73"/>
                    <a:pt x="44" y="73"/>
                    <a:pt x="44" y="73"/>
                  </a:cubicBezTo>
                  <a:cubicBezTo>
                    <a:pt x="46" y="73"/>
                    <a:pt x="48" y="70"/>
                    <a:pt x="48" y="68"/>
                  </a:cubicBezTo>
                  <a:cubicBezTo>
                    <a:pt x="48" y="66"/>
                    <a:pt x="48" y="66"/>
                    <a:pt x="48" y="66"/>
                  </a:cubicBezTo>
                  <a:cubicBezTo>
                    <a:pt x="48" y="64"/>
                    <a:pt x="47" y="62"/>
                    <a:pt x="44" y="61"/>
                  </a:cubicBezTo>
                  <a:cubicBezTo>
                    <a:pt x="4" y="61"/>
                    <a:pt x="4" y="61"/>
                    <a:pt x="4" y="61"/>
                  </a:cubicBezTo>
                  <a:close/>
                  <a:moveTo>
                    <a:pt x="8" y="59"/>
                  </a:moveTo>
                  <a:cubicBezTo>
                    <a:pt x="4" y="59"/>
                    <a:pt x="4" y="59"/>
                    <a:pt x="4" y="59"/>
                  </a:cubicBezTo>
                  <a:cubicBezTo>
                    <a:pt x="5" y="50"/>
                    <a:pt x="10" y="42"/>
                    <a:pt x="18" y="36"/>
                  </a:cubicBezTo>
                  <a:cubicBezTo>
                    <a:pt x="10" y="31"/>
                    <a:pt x="5" y="22"/>
                    <a:pt x="4" y="13"/>
                  </a:cubicBezTo>
                  <a:cubicBezTo>
                    <a:pt x="8" y="13"/>
                    <a:pt x="8" y="13"/>
                    <a:pt x="8" y="13"/>
                  </a:cubicBezTo>
                  <a:cubicBezTo>
                    <a:pt x="9" y="21"/>
                    <a:pt x="14" y="32"/>
                    <a:pt x="22" y="35"/>
                  </a:cubicBezTo>
                  <a:cubicBezTo>
                    <a:pt x="23" y="35"/>
                    <a:pt x="24" y="36"/>
                    <a:pt x="24" y="37"/>
                  </a:cubicBezTo>
                  <a:cubicBezTo>
                    <a:pt x="23" y="38"/>
                    <a:pt x="23" y="38"/>
                    <a:pt x="22" y="38"/>
                  </a:cubicBezTo>
                  <a:cubicBezTo>
                    <a:pt x="14" y="41"/>
                    <a:pt x="9" y="51"/>
                    <a:pt x="8" y="59"/>
                  </a:cubicBezTo>
                  <a:close/>
                </a:path>
              </a:pathLst>
            </a:custGeom>
            <a:solidFill>
              <a:sysClr val="window" lastClr="FFFFFF"/>
            </a:solidFill>
            <a:ln>
              <a:noFill/>
            </a:ln>
          </p:spPr>
          <p:txBody>
            <a:bodyPr/>
            <a:lstStyle/>
            <a:p>
              <a:pPr eaLnBrk="1" fontAlgn="auto" hangingPunct="1">
                <a:spcBef>
                  <a:spcPts val="0"/>
                </a:spcBef>
                <a:spcAft>
                  <a:spcPts val="0"/>
                </a:spcAft>
                <a:defRPr/>
              </a:pPr>
              <a:endParaRPr lang="en-US" sz="3600" kern="0">
                <a:solidFill>
                  <a:prstClr val="black"/>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21" name="Freeform 32"/>
            <p:cNvSpPr/>
            <p:nvPr/>
          </p:nvSpPr>
          <p:spPr bwMode="auto">
            <a:xfrm rot="21319952" flipH="1">
              <a:off x="6098493" y="3133016"/>
              <a:ext cx="1848144" cy="928974"/>
            </a:xfrm>
            <a:custGeom>
              <a:avLst/>
              <a:gdLst>
                <a:gd name="T0" fmla="*/ 1332 w 1012"/>
                <a:gd name="T1" fmla="*/ 670 h 525"/>
                <a:gd name="T2" fmla="*/ 588 w 1012"/>
                <a:gd name="T3" fmla="*/ 80 h 525"/>
                <a:gd name="T4" fmla="*/ 321 w 1012"/>
                <a:gd name="T5" fmla="*/ 523 h 525"/>
                <a:gd name="T6" fmla="*/ 620 w 1012"/>
                <a:gd name="T7" fmla="*/ 505 h 525"/>
                <a:gd name="T8" fmla="*/ 1332 w 1012"/>
                <a:gd name="T9" fmla="*/ 67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2" h="525">
                  <a:moveTo>
                    <a:pt x="1012" y="525"/>
                  </a:moveTo>
                  <a:cubicBezTo>
                    <a:pt x="1012" y="525"/>
                    <a:pt x="868" y="126"/>
                    <a:pt x="447" y="63"/>
                  </a:cubicBezTo>
                  <a:cubicBezTo>
                    <a:pt x="25" y="0"/>
                    <a:pt x="0" y="368"/>
                    <a:pt x="244" y="410"/>
                  </a:cubicBezTo>
                  <a:cubicBezTo>
                    <a:pt x="327" y="424"/>
                    <a:pt x="398" y="410"/>
                    <a:pt x="471" y="396"/>
                  </a:cubicBezTo>
                  <a:cubicBezTo>
                    <a:pt x="615" y="369"/>
                    <a:pt x="764" y="341"/>
                    <a:pt x="1012" y="525"/>
                  </a:cubicBezTo>
                </a:path>
              </a:pathLst>
            </a:custGeom>
            <a:solidFill>
              <a:srgbClr val="003760"/>
            </a:solidFill>
            <a:ln>
              <a:noFill/>
            </a:ln>
            <a:effectLst/>
          </p:spPr>
          <p:txBody>
            <a:bodyPr/>
            <a:lstStyle/>
            <a:p>
              <a:pPr eaLnBrk="1" fontAlgn="auto" hangingPunct="1">
                <a:spcBef>
                  <a:spcPts val="0"/>
                </a:spcBef>
                <a:spcAft>
                  <a:spcPts val="0"/>
                </a:spcAft>
                <a:defRPr/>
              </a:pPr>
              <a:endParaRPr lang="zh-CN" altLang="en-US" sz="3600">
                <a:solidFill>
                  <a:prstClr val="white"/>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22" name="Shape 227"/>
            <p:cNvSpPr/>
            <p:nvPr/>
          </p:nvSpPr>
          <p:spPr>
            <a:xfrm>
              <a:off x="7136256" y="3275338"/>
              <a:ext cx="434935" cy="463193"/>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lIns="28575" tIns="28575" rIns="28575" bIns="28575" anchor="ctr"/>
            <a:lstStyle/>
            <a:p>
              <a:pPr defTabSz="914400" eaLnBrk="1" fontAlgn="auto" hangingPunct="1">
                <a:spcBef>
                  <a:spcPts val="0"/>
                </a:spcBef>
                <a:spcAft>
                  <a:spcPts val="0"/>
                </a:spcAft>
                <a:defRPr sz="1200">
                  <a:solidFill>
                    <a:srgbClr val="000000"/>
                  </a:solidFill>
                  <a:latin typeface="Helvetica"/>
                  <a:ea typeface="Helvetica"/>
                  <a:cs typeface="Helvetica"/>
                  <a:sym typeface="Helvetica"/>
                </a:defRPr>
              </a:pPr>
              <a:endParaRPr sz="900">
                <a:solidFill>
                  <a:srgbClr val="000000"/>
                </a:solidFill>
                <a:latin typeface="Arial" panose="020B0704020202020204" pitchFamily="34" charset="0"/>
                <a:ea typeface="微软雅黑" panose="020B0503020204020204" pitchFamily="34" charset="-122"/>
                <a:cs typeface="+mn-ea"/>
                <a:sym typeface="Arial" panose="020B0704020202020204" pitchFamily="34" charset="0"/>
              </a:endParaRPr>
            </a:p>
          </p:txBody>
        </p:sp>
        <p:sp>
          <p:nvSpPr>
            <p:cNvPr id="35861" name="TextBox 13"/>
            <p:cNvSpPr txBox="1">
              <a:spLocks noChangeArrowheads="1"/>
            </p:cNvSpPr>
            <p:nvPr/>
          </p:nvSpPr>
          <p:spPr bwMode="auto">
            <a:xfrm>
              <a:off x="7730491" y="1630226"/>
              <a:ext cx="1952581" cy="90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sz="4800">
                  <a:solidFill>
                    <a:schemeClr val="tx1"/>
                  </a:solidFill>
                  <a:latin typeface="微软雅黑" panose="020B0503020204020204" pitchFamily="34" charset="-122"/>
                  <a:ea typeface="宋体" pitchFamily="2" charset="-122"/>
                </a:defRPr>
              </a:lvl1pPr>
              <a:lvl2pPr marL="742950" indent="-285750" defTabSz="1216025">
                <a:defRPr sz="4800">
                  <a:solidFill>
                    <a:schemeClr val="tx1"/>
                  </a:solidFill>
                  <a:latin typeface="微软雅黑" panose="020B0503020204020204" pitchFamily="34" charset="-122"/>
                  <a:ea typeface="宋体" pitchFamily="2" charset="-122"/>
                </a:defRPr>
              </a:lvl2pPr>
              <a:lvl3pPr marL="1143000" indent="-228600" defTabSz="1216025">
                <a:defRPr sz="4800">
                  <a:solidFill>
                    <a:schemeClr val="tx1"/>
                  </a:solidFill>
                  <a:latin typeface="微软雅黑" panose="020B0503020204020204" pitchFamily="34" charset="-122"/>
                  <a:ea typeface="宋体" pitchFamily="2" charset="-122"/>
                </a:defRPr>
              </a:lvl3pPr>
              <a:lvl4pPr marL="1600200" indent="-228600" defTabSz="1216025">
                <a:defRPr sz="4800">
                  <a:solidFill>
                    <a:schemeClr val="tx1"/>
                  </a:solidFill>
                  <a:latin typeface="微软雅黑" panose="020B0503020204020204" pitchFamily="34" charset="-122"/>
                  <a:ea typeface="宋体" pitchFamily="2" charset="-122"/>
                </a:defRPr>
              </a:lvl4pPr>
              <a:lvl5pPr marL="2057400" indent="-228600" defTabSz="1216025">
                <a:defRPr sz="4800">
                  <a:solidFill>
                    <a:schemeClr val="tx1"/>
                  </a:solidFill>
                  <a:latin typeface="微软雅黑" panose="020B0503020204020204" pitchFamily="34" charset="-122"/>
                  <a:ea typeface="宋体" pitchFamily="2" charset="-122"/>
                </a:defRPr>
              </a:lvl5pPr>
              <a:lvl6pPr marL="25146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spcBef>
                  <a:spcPct val="20000"/>
                </a:spcBef>
                <a:defRPr/>
              </a:pPr>
              <a:r>
                <a:rPr lang="zh-CN" altLang="en-US" sz="2100" b="1" dirty="0" smtClean="0">
                  <a:solidFill>
                    <a:srgbClr val="BFEA1F"/>
                  </a:solidFill>
                  <a:latin typeface="Arial" panose="020B0704020202020204" pitchFamily="34" charset="0"/>
                  <a:ea typeface="微软雅黑" panose="020B0503020204020204" pitchFamily="34" charset="-122"/>
                  <a:sym typeface="Arial" panose="020B0704020202020204" pitchFamily="34" charset="0"/>
                </a:rPr>
                <a:t>运营成本高</a:t>
              </a:r>
              <a:endParaRPr lang="en-US" altLang="zh-CN" sz="2100" b="1" dirty="0" smtClean="0">
                <a:solidFill>
                  <a:srgbClr val="BFEA1F"/>
                </a:solidFill>
                <a:latin typeface="Arial" panose="020B0704020202020204" pitchFamily="34" charset="0"/>
                <a:ea typeface="微软雅黑" panose="020B0503020204020204" pitchFamily="34" charset="-122"/>
                <a:sym typeface="Arial" panose="020B0704020202020204" pitchFamily="34" charset="0"/>
              </a:endParaRPr>
            </a:p>
            <a:p>
              <a:pPr algn="r" eaLnBrk="1" hangingPunct="1">
                <a:spcBef>
                  <a:spcPct val="20000"/>
                </a:spcBef>
                <a:defRPr/>
              </a:pPr>
              <a:r>
                <a:rPr lang="zh-CN" altLang="en-US"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rPr>
                <a:t>服务模式传统、服务能力弱，人力成本高</a:t>
              </a:r>
              <a:endParaRPr lang="en-US" altLang="zh-CN"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endParaRPr>
            </a:p>
          </p:txBody>
        </p:sp>
        <p:sp>
          <p:nvSpPr>
            <p:cNvPr id="35862" name="TextBox 13"/>
            <p:cNvSpPr txBox="1">
              <a:spLocks noChangeArrowheads="1"/>
            </p:cNvSpPr>
            <p:nvPr/>
          </p:nvSpPr>
          <p:spPr bwMode="auto">
            <a:xfrm>
              <a:off x="2359901" y="1634107"/>
              <a:ext cx="1952581" cy="90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sz="4800">
                  <a:solidFill>
                    <a:schemeClr val="tx1"/>
                  </a:solidFill>
                  <a:latin typeface="微软雅黑" panose="020B0503020204020204" pitchFamily="34" charset="-122"/>
                  <a:ea typeface="宋体" pitchFamily="2" charset="-122"/>
                </a:defRPr>
              </a:lvl1pPr>
              <a:lvl2pPr marL="742950" indent="-285750" defTabSz="1216025">
                <a:defRPr sz="4800">
                  <a:solidFill>
                    <a:schemeClr val="tx1"/>
                  </a:solidFill>
                  <a:latin typeface="微软雅黑" panose="020B0503020204020204" pitchFamily="34" charset="-122"/>
                  <a:ea typeface="宋体" pitchFamily="2" charset="-122"/>
                </a:defRPr>
              </a:lvl2pPr>
              <a:lvl3pPr marL="1143000" indent="-228600" defTabSz="1216025">
                <a:defRPr sz="4800">
                  <a:solidFill>
                    <a:schemeClr val="tx1"/>
                  </a:solidFill>
                  <a:latin typeface="微软雅黑" panose="020B0503020204020204" pitchFamily="34" charset="-122"/>
                  <a:ea typeface="宋体" pitchFamily="2" charset="-122"/>
                </a:defRPr>
              </a:lvl3pPr>
              <a:lvl4pPr marL="1600200" indent="-228600" defTabSz="1216025">
                <a:defRPr sz="4800">
                  <a:solidFill>
                    <a:schemeClr val="tx1"/>
                  </a:solidFill>
                  <a:latin typeface="微软雅黑" panose="020B0503020204020204" pitchFamily="34" charset="-122"/>
                  <a:ea typeface="宋体" pitchFamily="2" charset="-122"/>
                </a:defRPr>
              </a:lvl4pPr>
              <a:lvl5pPr marL="2057400" indent="-228600" defTabSz="1216025">
                <a:defRPr sz="4800">
                  <a:solidFill>
                    <a:schemeClr val="tx1"/>
                  </a:solidFill>
                  <a:latin typeface="微软雅黑" panose="020B0503020204020204" pitchFamily="34" charset="-122"/>
                  <a:ea typeface="宋体" pitchFamily="2" charset="-122"/>
                </a:defRPr>
              </a:lvl5pPr>
              <a:lvl6pPr marL="25146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r" eaLnBrk="1" hangingPunct="1">
                <a:spcBef>
                  <a:spcPct val="20000"/>
                </a:spcBef>
                <a:defRPr/>
              </a:pPr>
              <a:r>
                <a:rPr lang="zh-CN" altLang="en-US" sz="2100" b="1" dirty="0" smtClean="0">
                  <a:solidFill>
                    <a:srgbClr val="FFC925"/>
                  </a:solidFill>
                  <a:latin typeface="Arial" panose="020B0704020202020204" pitchFamily="34" charset="0"/>
                  <a:ea typeface="微软雅黑" panose="020B0503020204020204" pitchFamily="34" charset="-122"/>
                  <a:sym typeface="Arial" panose="020B0704020202020204" pitchFamily="34" charset="0"/>
                </a:rPr>
                <a:t>入驻率低</a:t>
              </a:r>
              <a:endParaRPr lang="en-US" altLang="zh-CN" sz="2100" b="1" dirty="0" smtClean="0">
                <a:solidFill>
                  <a:srgbClr val="FFC925"/>
                </a:solidFill>
                <a:latin typeface="Arial" panose="020B0704020202020204" pitchFamily="34" charset="0"/>
                <a:ea typeface="微软雅黑" panose="020B0503020204020204" pitchFamily="34" charset="-122"/>
                <a:sym typeface="Arial" panose="020B0704020202020204" pitchFamily="34" charset="0"/>
              </a:endParaRPr>
            </a:p>
            <a:p>
              <a:pPr algn="r" eaLnBrk="1" hangingPunct="1">
                <a:spcBef>
                  <a:spcPct val="20000"/>
                </a:spcBef>
                <a:defRPr/>
              </a:pPr>
              <a:r>
                <a:rPr lang="zh-CN" altLang="en-US"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rPr>
                <a:t>行业竞争同质化严重品牌影响力弱</a:t>
              </a:r>
              <a:endParaRPr lang="en-US" altLang="zh-CN" sz="36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endParaRPr>
            </a:p>
          </p:txBody>
        </p:sp>
        <p:sp>
          <p:nvSpPr>
            <p:cNvPr id="35863" name="TextBox 13"/>
            <p:cNvSpPr txBox="1">
              <a:spLocks noChangeArrowheads="1"/>
            </p:cNvSpPr>
            <p:nvPr/>
          </p:nvSpPr>
          <p:spPr bwMode="auto">
            <a:xfrm>
              <a:off x="1946118" y="3275338"/>
              <a:ext cx="1952581" cy="952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sz="4800">
                  <a:solidFill>
                    <a:schemeClr val="tx1"/>
                  </a:solidFill>
                  <a:latin typeface="微软雅黑" panose="020B0503020204020204" pitchFamily="34" charset="-122"/>
                  <a:ea typeface="宋体" pitchFamily="2" charset="-122"/>
                </a:defRPr>
              </a:lvl1pPr>
              <a:lvl2pPr marL="742950" indent="-285750" defTabSz="1216025">
                <a:defRPr sz="4800">
                  <a:solidFill>
                    <a:schemeClr val="tx1"/>
                  </a:solidFill>
                  <a:latin typeface="微软雅黑" panose="020B0503020204020204" pitchFamily="34" charset="-122"/>
                  <a:ea typeface="宋体" pitchFamily="2" charset="-122"/>
                </a:defRPr>
              </a:lvl2pPr>
              <a:lvl3pPr marL="1143000" indent="-228600" defTabSz="1216025">
                <a:defRPr sz="4800">
                  <a:solidFill>
                    <a:schemeClr val="tx1"/>
                  </a:solidFill>
                  <a:latin typeface="微软雅黑" panose="020B0503020204020204" pitchFamily="34" charset="-122"/>
                  <a:ea typeface="宋体" pitchFamily="2" charset="-122"/>
                </a:defRPr>
              </a:lvl3pPr>
              <a:lvl4pPr marL="1600200" indent="-228600" defTabSz="1216025">
                <a:defRPr sz="4800">
                  <a:solidFill>
                    <a:schemeClr val="tx1"/>
                  </a:solidFill>
                  <a:latin typeface="微软雅黑" panose="020B0503020204020204" pitchFamily="34" charset="-122"/>
                  <a:ea typeface="宋体" pitchFamily="2" charset="-122"/>
                </a:defRPr>
              </a:lvl4pPr>
              <a:lvl5pPr marL="2057400" indent="-228600" defTabSz="1216025">
                <a:defRPr sz="4800">
                  <a:solidFill>
                    <a:schemeClr val="tx1"/>
                  </a:solidFill>
                  <a:latin typeface="微软雅黑" panose="020B0503020204020204" pitchFamily="34" charset="-122"/>
                  <a:ea typeface="宋体" pitchFamily="2" charset="-122"/>
                </a:defRPr>
              </a:lvl5pPr>
              <a:lvl6pPr marL="25146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r" eaLnBrk="1" hangingPunct="1">
                <a:spcBef>
                  <a:spcPct val="20000"/>
                </a:spcBef>
                <a:defRPr/>
              </a:pPr>
              <a:r>
                <a:rPr lang="zh-CN" altLang="en-US" sz="2100" b="1" dirty="0" smtClean="0">
                  <a:solidFill>
                    <a:srgbClr val="005290"/>
                  </a:solidFill>
                  <a:latin typeface="Arial" panose="020B0704020202020204" pitchFamily="34" charset="0"/>
                  <a:ea typeface="微软雅黑" panose="020B0503020204020204" pitchFamily="34" charset="-122"/>
                  <a:sym typeface="Arial" panose="020B0704020202020204" pitchFamily="34" charset="0"/>
                </a:rPr>
                <a:t>收入单一</a:t>
              </a:r>
              <a:endParaRPr lang="en-US" altLang="zh-CN" sz="2100" b="1" dirty="0" smtClean="0">
                <a:solidFill>
                  <a:srgbClr val="005290"/>
                </a:solidFill>
                <a:latin typeface="Arial" panose="020B0704020202020204" pitchFamily="34" charset="0"/>
                <a:ea typeface="微软雅黑" panose="020B0503020204020204" pitchFamily="34" charset="-122"/>
                <a:sym typeface="Arial" panose="020B0704020202020204" pitchFamily="34" charset="0"/>
              </a:endParaRPr>
            </a:p>
            <a:p>
              <a:pPr algn="r" eaLnBrk="1" hangingPunct="1">
                <a:spcBef>
                  <a:spcPct val="20000"/>
                </a:spcBef>
                <a:defRPr/>
              </a:pPr>
              <a:r>
                <a:rPr lang="zh-CN" altLang="en-US"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rPr>
                <a:t>租金、物业管理费</a:t>
              </a:r>
              <a:endParaRPr lang="en-US" altLang="zh-CN"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endParaRPr>
            </a:p>
            <a:p>
              <a:pPr algn="r" eaLnBrk="1" hangingPunct="1">
                <a:spcBef>
                  <a:spcPct val="20000"/>
                </a:spcBef>
                <a:defRPr/>
              </a:pPr>
              <a:r>
                <a:rPr lang="zh-CN" altLang="en-US"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rPr>
                <a:t>政府扶持</a:t>
              </a:r>
              <a:endParaRPr lang="en-US" altLang="zh-CN"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endParaRPr>
            </a:p>
          </p:txBody>
        </p:sp>
        <p:sp>
          <p:nvSpPr>
            <p:cNvPr id="35864" name="TextBox 13"/>
            <p:cNvSpPr txBox="1">
              <a:spLocks noChangeArrowheads="1"/>
            </p:cNvSpPr>
            <p:nvPr/>
          </p:nvSpPr>
          <p:spPr bwMode="auto">
            <a:xfrm>
              <a:off x="7873266" y="3308331"/>
              <a:ext cx="2294316" cy="115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sz="4800">
                  <a:solidFill>
                    <a:schemeClr val="tx1"/>
                  </a:solidFill>
                  <a:latin typeface="微软雅黑" panose="020B0503020204020204" pitchFamily="34" charset="-122"/>
                  <a:ea typeface="宋体" pitchFamily="2" charset="-122"/>
                </a:defRPr>
              </a:lvl1pPr>
              <a:lvl2pPr marL="742950" indent="-285750" defTabSz="1216025">
                <a:defRPr sz="4800">
                  <a:solidFill>
                    <a:schemeClr val="tx1"/>
                  </a:solidFill>
                  <a:latin typeface="微软雅黑" panose="020B0503020204020204" pitchFamily="34" charset="-122"/>
                  <a:ea typeface="宋体" pitchFamily="2" charset="-122"/>
                </a:defRPr>
              </a:lvl2pPr>
              <a:lvl3pPr marL="1143000" indent="-228600" defTabSz="1216025">
                <a:defRPr sz="4800">
                  <a:solidFill>
                    <a:schemeClr val="tx1"/>
                  </a:solidFill>
                  <a:latin typeface="微软雅黑" panose="020B0503020204020204" pitchFamily="34" charset="-122"/>
                  <a:ea typeface="宋体" pitchFamily="2" charset="-122"/>
                </a:defRPr>
              </a:lvl3pPr>
              <a:lvl4pPr marL="1600200" indent="-228600" defTabSz="1216025">
                <a:defRPr sz="4800">
                  <a:solidFill>
                    <a:schemeClr val="tx1"/>
                  </a:solidFill>
                  <a:latin typeface="微软雅黑" panose="020B0503020204020204" pitchFamily="34" charset="-122"/>
                  <a:ea typeface="宋体" pitchFamily="2" charset="-122"/>
                </a:defRPr>
              </a:lvl4pPr>
              <a:lvl5pPr marL="2057400" indent="-228600" defTabSz="1216025">
                <a:defRPr sz="4800">
                  <a:solidFill>
                    <a:schemeClr val="tx1"/>
                  </a:solidFill>
                  <a:latin typeface="微软雅黑" panose="020B0503020204020204" pitchFamily="34" charset="-122"/>
                  <a:ea typeface="宋体" pitchFamily="2" charset="-122"/>
                </a:defRPr>
              </a:lvl5pPr>
              <a:lvl6pPr marL="25146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6025"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spcBef>
                  <a:spcPct val="20000"/>
                </a:spcBef>
                <a:defRPr/>
              </a:pPr>
              <a:r>
                <a:rPr lang="zh-CN" altLang="en-US" sz="2100" b="1" dirty="0" smtClean="0">
                  <a:solidFill>
                    <a:srgbClr val="003661"/>
                  </a:solidFill>
                  <a:latin typeface="Arial" panose="020B0704020202020204" pitchFamily="34" charset="0"/>
                  <a:ea typeface="微软雅黑" panose="020B0503020204020204" pitchFamily="34" charset="-122"/>
                  <a:sym typeface="Arial" panose="020B0704020202020204" pitchFamily="34" charset="0"/>
                </a:rPr>
                <a:t>资源整合难</a:t>
              </a:r>
              <a:endParaRPr lang="en-US" altLang="zh-CN" sz="2100" b="1" dirty="0" smtClean="0">
                <a:solidFill>
                  <a:srgbClr val="003661"/>
                </a:solidFill>
                <a:latin typeface="Arial" panose="020B0704020202020204" pitchFamily="34" charset="0"/>
                <a:ea typeface="微软雅黑" panose="020B0503020204020204" pitchFamily="34" charset="-122"/>
                <a:sym typeface="Arial" panose="020B0704020202020204" pitchFamily="34" charset="0"/>
              </a:endParaRPr>
            </a:p>
            <a:p>
              <a:pPr algn="r" eaLnBrk="1" hangingPunct="1">
                <a:spcBef>
                  <a:spcPct val="20000"/>
                </a:spcBef>
                <a:defRPr/>
              </a:pPr>
              <a:r>
                <a:rPr lang="zh-CN" altLang="en-US"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rPr>
                <a:t>产业园区各类资源</a:t>
              </a:r>
              <a:r>
                <a:rPr lang="en-US" altLang="zh-CN"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rPr>
                <a:t>(</a:t>
              </a:r>
              <a:r>
                <a:rPr lang="zh-CN" altLang="en-US"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rPr>
                <a:t>空间、企业、公众等</a:t>
              </a:r>
              <a:r>
                <a:rPr lang="en-US" altLang="zh-CN"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rPr>
                <a:t>)</a:t>
              </a:r>
              <a:r>
                <a:rPr lang="zh-CN" altLang="en-US"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rPr>
                <a:t>未有效利用</a:t>
              </a:r>
              <a:endParaRPr lang="en-US" altLang="zh-CN" sz="1500" dirty="0" smtClean="0">
                <a:solidFill>
                  <a:schemeClr val="accent6">
                    <a:lumMod val="50000"/>
                  </a:schemeClr>
                </a:solidFill>
                <a:latin typeface="Arial" panose="020B0704020202020204" pitchFamily="34" charset="0"/>
                <a:ea typeface="微软雅黑" panose="020B0503020204020204" pitchFamily="34" charset="-122"/>
                <a:sym typeface="Arial" panose="020B0704020202020204" pitchFamily="34" charset="0"/>
              </a:endParaRPr>
            </a:p>
          </p:txBody>
        </p:sp>
      </p:grpSp>
      <p:grpSp>
        <p:nvGrpSpPr>
          <p:cNvPr id="27651" name="组合 20"/>
          <p:cNvGrpSpPr/>
          <p:nvPr/>
        </p:nvGrpSpPr>
        <p:grpSpPr bwMode="auto">
          <a:xfrm>
            <a:off x="596" y="114914"/>
            <a:ext cx="521498" cy="379813"/>
            <a:chOff x="0" y="0"/>
            <a:chExt cx="694944" cy="624651"/>
          </a:xfrm>
        </p:grpSpPr>
        <p:sp>
          <p:nvSpPr>
            <p:cNvPr id="27"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8"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2" name="矩形 1"/>
          <p:cNvSpPr/>
          <p:nvPr/>
        </p:nvSpPr>
        <p:spPr>
          <a:xfrm>
            <a:off x="0" y="3796358"/>
            <a:ext cx="9145270" cy="1005492"/>
          </a:xfrm>
          <a:prstGeom prst="rect">
            <a:avLst/>
          </a:prstGeom>
          <a:solidFill>
            <a:srgbClr val="52B3AF">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3000" dirty="0">
                <a:solidFill>
                  <a:srgbClr val="C00000"/>
                </a:solidFill>
              </a:rPr>
              <a:t>建设方向</a:t>
            </a:r>
            <a:endParaRPr kumimoji="1" lang="en-US" altLang="zh-CN" sz="3000" dirty="0">
              <a:solidFill>
                <a:srgbClr val="C00000"/>
              </a:solidFill>
            </a:endParaRPr>
          </a:p>
          <a:p>
            <a:pPr algn="ctr">
              <a:defRPr/>
            </a:pPr>
            <a:r>
              <a:rPr kumimoji="1" lang="zh-CN" altLang="en-US" sz="2700" dirty="0"/>
              <a:t>产业服务平台 ＋ 互联网 ＋ 共享资源 ＋ 创新运营</a:t>
            </a:r>
            <a:endParaRPr kumimoji="1" lang="zh-CN" altLang="en-US" sz="27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bwMode="auto">
          <a:xfrm>
            <a:off x="347916" y="871149"/>
            <a:ext cx="3743254" cy="3828910"/>
          </a:xfrm>
          <a:prstGeom prst="rect">
            <a:avLst/>
          </a:prstGeom>
          <a:solidFill>
            <a:srgbClr val="AFDCFB">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438400" eaLnBrk="1" hangingPunct="1">
              <a:defRPr/>
            </a:pPr>
            <a:endParaRPr lang="zh-CN" altLang="en-US" sz="1345" b="1">
              <a:solidFill>
                <a:schemeClr val="tx1">
                  <a:lumMod val="85000"/>
                  <a:lumOff val="15000"/>
                </a:schemeClr>
              </a:solidFill>
            </a:endParaRPr>
          </a:p>
        </p:txBody>
      </p:sp>
      <p:sp>
        <p:nvSpPr>
          <p:cNvPr id="73756" name="矩形 298"/>
          <p:cNvSpPr>
            <a:spLocks noChangeArrowheads="1"/>
          </p:cNvSpPr>
          <p:nvPr/>
        </p:nvSpPr>
        <p:spPr bwMode="auto">
          <a:xfrm>
            <a:off x="313774" y="1000746"/>
            <a:ext cx="2914399" cy="262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1757" tIns="15878" rIns="31757" bIns="15878">
            <a:spAutoFit/>
          </a:bodyPr>
          <a:lstStyle/>
          <a:p>
            <a:pPr algn="ctr" eaLnBrk="1" hangingPunct="1"/>
            <a:r>
              <a:rPr lang="zh-CN" altLang="en-US" sz="1500" b="1" dirty="0">
                <a:solidFill>
                  <a:srgbClr val="C00000"/>
                </a:solidFill>
                <a:ea typeface="微软雅黑" panose="020B0503020204020204" pitchFamily="34" charset="-122"/>
              </a:rPr>
              <a:t>一、公众社区服务平台建设关键</a:t>
            </a:r>
            <a:endParaRPr lang="zh-CN" altLang="en-US" sz="1500" b="1" dirty="0">
              <a:solidFill>
                <a:srgbClr val="C00000"/>
              </a:solidFill>
              <a:ea typeface="微软雅黑" panose="020B0503020204020204" pitchFamily="34" charset="-122"/>
            </a:endParaRPr>
          </a:p>
        </p:txBody>
      </p:sp>
      <p:sp>
        <p:nvSpPr>
          <p:cNvPr id="31" name="矩形 30"/>
          <p:cNvSpPr/>
          <p:nvPr/>
        </p:nvSpPr>
        <p:spPr bwMode="auto">
          <a:xfrm>
            <a:off x="514844" y="3335700"/>
            <a:ext cx="3437181" cy="1589405"/>
          </a:xfrm>
          <a:prstGeom prst="rect">
            <a:avLst/>
          </a:prstGeom>
        </p:spPr>
        <p:txBody>
          <a:bodyPr lIns="31757" tIns="15878" rIns="31757" bIns="15878">
            <a:spAutoFit/>
          </a:bodyPr>
          <a:lstStyle/>
          <a:p>
            <a:pPr marL="571500" indent="-571500" defTabSz="2438400" eaLnBrk="1" hangingPunct="1">
              <a:lnSpc>
                <a:spcPct val="150000"/>
              </a:lnSpc>
              <a:buSzPct val="100000"/>
              <a:buFont typeface="Wingdings" panose="05000000000000000000" pitchFamily="2" charset="2"/>
              <a:buChar char="p"/>
              <a:defRPr/>
            </a:pPr>
            <a:r>
              <a:rPr lang="zh-CN" altLang="zh-CN" sz="13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服务创新：</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采用</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园购网</a:t>
            </a:r>
            <a:r>
              <a:rPr lang="zh-CN"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帮</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有效</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掌控园商服务品质，更好地为公众提供</a:t>
            </a:r>
            <a:r>
              <a:rPr lang="zh-CN" altLang="zh-CN" sz="13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消费服务</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采用园圈</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园付通</a:t>
            </a:r>
            <a:r>
              <a:rPr lang="zh-CN"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帮</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产业园区</a:t>
            </a:r>
            <a:r>
              <a:rPr lang="zh-CN"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中央食堂</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节省了</a:t>
            </a:r>
            <a:r>
              <a:rPr lang="zh-CN" altLang="zh-CN" sz="13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人工成本</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，避免财务风险，为公众提供更便利的</a:t>
            </a:r>
            <a:r>
              <a:rPr lang="zh-CN" altLang="zh-CN" sz="13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生活服务</a:t>
            </a:r>
            <a:r>
              <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758" name="矩形 31"/>
          <p:cNvSpPr>
            <a:spLocks noChangeArrowheads="1"/>
          </p:cNvSpPr>
          <p:nvPr/>
        </p:nvSpPr>
        <p:spPr bwMode="auto">
          <a:xfrm>
            <a:off x="547238" y="2260484"/>
            <a:ext cx="3342231" cy="124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1757" tIns="15878" rIns="31757" bIns="15878">
            <a:spAutoFit/>
          </a:bodyPr>
          <a:lstStyle>
            <a:lvl1pPr marL="571500" indent="-571500" defTabSz="2438400">
              <a:defRPr sz="4800">
                <a:solidFill>
                  <a:schemeClr val="tx1"/>
                </a:solidFill>
                <a:latin typeface="微软雅黑" panose="020B0503020204020204" pitchFamily="34" charset="-122"/>
                <a:ea typeface="宋体" pitchFamily="2" charset="-122"/>
              </a:defRPr>
            </a:lvl1pPr>
            <a:lvl2pPr defTabSz="2438400">
              <a:defRPr sz="4800">
                <a:solidFill>
                  <a:schemeClr val="tx1"/>
                </a:solidFill>
                <a:latin typeface="微软雅黑" panose="020B0503020204020204" pitchFamily="34" charset="-122"/>
                <a:ea typeface="宋体" pitchFamily="2" charset="-122"/>
              </a:defRPr>
            </a:lvl2pPr>
            <a:lvl3pPr defTabSz="2438400">
              <a:defRPr sz="4800">
                <a:solidFill>
                  <a:schemeClr val="tx1"/>
                </a:solidFill>
                <a:latin typeface="微软雅黑" panose="020B0503020204020204" pitchFamily="34" charset="-122"/>
                <a:ea typeface="宋体" pitchFamily="2" charset="-122"/>
              </a:defRPr>
            </a:lvl3pPr>
            <a:lvl4pPr defTabSz="2438400">
              <a:defRPr sz="4800">
                <a:solidFill>
                  <a:schemeClr val="tx1"/>
                </a:solidFill>
                <a:latin typeface="微软雅黑" panose="020B0503020204020204" pitchFamily="34" charset="-122"/>
                <a:ea typeface="宋体" pitchFamily="2" charset="-122"/>
              </a:defRPr>
            </a:lvl4pPr>
            <a:lvl5pPr defTabSz="2438400">
              <a:defRPr sz="4800">
                <a:solidFill>
                  <a:schemeClr val="tx1"/>
                </a:solidFill>
                <a:latin typeface="微软雅黑" panose="020B0503020204020204" pitchFamily="34" charset="-122"/>
                <a:ea typeface="宋体" pitchFamily="2" charset="-122"/>
              </a:defRPr>
            </a:lvl5pPr>
            <a:lvl6pPr marL="5334000" indent="-3048000" defTabSz="24384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5791200" indent="-3048000" defTabSz="24384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6248400" indent="-3048000" defTabSz="24384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6705600" indent="-3048000" defTabSz="24384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buSzPct val="100000"/>
              <a:buFont typeface="Wingdings" panose="05000000000000000000" pitchFamily="2" charset="2"/>
              <a:buChar char="p"/>
            </a:pPr>
            <a:r>
              <a:rPr lang="zh-CN" altLang="en-US" sz="1350" b="1" dirty="0">
                <a:solidFill>
                  <a:srgbClr val="C00000"/>
                </a:solidFill>
                <a:ea typeface="微软雅黑" panose="020B0503020204020204" pitchFamily="34" charset="-122"/>
                <a:sym typeface="微软雅黑" panose="020B0503020204020204" pitchFamily="34" charset="-122"/>
              </a:rPr>
              <a:t>业务创新：</a:t>
            </a:r>
            <a:r>
              <a:rPr lang="zh-CN" altLang="zh-CN" sz="1200" b="1" dirty="0">
                <a:solidFill>
                  <a:srgbClr val="595959"/>
                </a:solidFill>
                <a:ea typeface="微软雅黑" panose="020B0503020204020204" pitchFamily="34" charset="-122"/>
                <a:sym typeface="微软雅黑" panose="020B0503020204020204" pitchFamily="34" charset="-122"/>
              </a:rPr>
              <a:t>将</a:t>
            </a:r>
            <a:r>
              <a:rPr lang="zh-CN" altLang="en-US" sz="1200" b="1" dirty="0">
                <a:solidFill>
                  <a:srgbClr val="595959"/>
                </a:solidFill>
                <a:ea typeface="微软雅黑" panose="020B0503020204020204" pitchFamily="34" charset="-122"/>
                <a:sym typeface="微软雅黑" panose="020B0503020204020204" pitchFamily="34" charset="-122"/>
              </a:rPr>
              <a:t>服务分为</a:t>
            </a:r>
            <a:r>
              <a:rPr lang="en-US" altLang="zh-CN" sz="1350" b="1" dirty="0">
                <a:solidFill>
                  <a:srgbClr val="00B0F0"/>
                </a:solidFill>
                <a:ea typeface="微软雅黑" panose="020B0503020204020204" pitchFamily="34" charset="-122"/>
                <a:sym typeface="微软雅黑" panose="020B0503020204020204" pitchFamily="34" charset="-122"/>
              </a:rPr>
              <a:t>P2C</a:t>
            </a:r>
            <a:r>
              <a:rPr lang="zh-CN" altLang="zh-CN" sz="1200" b="1" dirty="0">
                <a:solidFill>
                  <a:srgbClr val="595959"/>
                </a:solidFill>
                <a:ea typeface="微软雅黑" panose="020B0503020204020204" pitchFamily="34" charset="-122"/>
                <a:sym typeface="微软雅黑" panose="020B0503020204020204" pitchFamily="34" charset="-122"/>
              </a:rPr>
              <a:t>、</a:t>
            </a:r>
            <a:r>
              <a:rPr lang="zh-CN" altLang="zh-CN" sz="1350" b="1" dirty="0">
                <a:solidFill>
                  <a:srgbClr val="00B0F0"/>
                </a:solidFill>
                <a:ea typeface="微软雅黑" panose="020B0503020204020204" pitchFamily="34" charset="-122"/>
                <a:sym typeface="微软雅黑" panose="020B0503020204020204" pitchFamily="34" charset="-122"/>
              </a:rPr>
              <a:t>B2C</a:t>
            </a:r>
            <a:r>
              <a:rPr lang="zh-CN" altLang="en-US" sz="1200" b="1" dirty="0">
                <a:solidFill>
                  <a:srgbClr val="595959"/>
                </a:solidFill>
                <a:ea typeface="微软雅黑" panose="020B0503020204020204" pitchFamily="34" charset="-122"/>
                <a:sym typeface="微软雅黑" panose="020B0503020204020204" pitchFamily="34" charset="-122"/>
              </a:rPr>
              <a:t>二</a:t>
            </a:r>
            <a:r>
              <a:rPr lang="zh-CN" altLang="zh-CN" sz="1200" b="1" dirty="0">
                <a:solidFill>
                  <a:srgbClr val="595959"/>
                </a:solidFill>
                <a:ea typeface="微软雅黑" panose="020B0503020204020204" pitchFamily="34" charset="-122"/>
                <a:sym typeface="微软雅黑" panose="020B0503020204020204" pitchFamily="34" charset="-122"/>
              </a:rPr>
              <a:t>种服务模式</a:t>
            </a:r>
            <a:r>
              <a:rPr lang="zh-CN" altLang="en-US" sz="1200" b="1" dirty="0">
                <a:solidFill>
                  <a:srgbClr val="595959"/>
                </a:solidFill>
                <a:ea typeface="微软雅黑" panose="020B0503020204020204" pitchFamily="34" charset="-122"/>
                <a:sym typeface="微软雅黑" panose="020B0503020204020204" pitchFamily="34" charset="-122"/>
              </a:rPr>
              <a:t>，</a:t>
            </a:r>
            <a:r>
              <a:rPr lang="zh-CN" altLang="en-US" sz="1200" b="1" dirty="0" smtClean="0">
                <a:solidFill>
                  <a:srgbClr val="595959"/>
                </a:solidFill>
                <a:ea typeface="微软雅黑" panose="020B0503020204020204" pitchFamily="34" charset="-122"/>
                <a:sym typeface="微软雅黑" panose="020B0503020204020204" pitchFamily="34" charset="-122"/>
              </a:rPr>
              <a:t>整合</a:t>
            </a:r>
            <a:r>
              <a:rPr lang="zh-CN" altLang="en-US" sz="1350" b="1" dirty="0" smtClean="0">
                <a:solidFill>
                  <a:srgbClr val="00B0F0"/>
                </a:solidFill>
                <a:ea typeface="微软雅黑" panose="020B0503020204020204" pitchFamily="34" charset="-122"/>
                <a:sym typeface="微软雅黑" panose="020B0503020204020204" pitchFamily="34" charset="-122"/>
              </a:rPr>
              <a:t>产业园区商家</a:t>
            </a:r>
            <a:r>
              <a:rPr lang="zh-CN" altLang="en-US" sz="1350" b="1" dirty="0">
                <a:solidFill>
                  <a:srgbClr val="00B0F0"/>
                </a:solidFill>
                <a:ea typeface="微软雅黑" panose="020B0503020204020204" pitchFamily="34" charset="-122"/>
                <a:sym typeface="微软雅黑" panose="020B0503020204020204" pitchFamily="34" charset="-122"/>
              </a:rPr>
              <a:t>资源</a:t>
            </a:r>
            <a:r>
              <a:rPr lang="zh-CN" altLang="en-US" sz="1200" b="1" dirty="0">
                <a:solidFill>
                  <a:srgbClr val="595959"/>
                </a:solidFill>
                <a:ea typeface="微软雅黑" panose="020B0503020204020204" pitchFamily="34" charset="-122"/>
                <a:sym typeface="微软雅黑" panose="020B0503020204020204" pitchFamily="34" charset="-122"/>
              </a:rPr>
              <a:t>和</a:t>
            </a:r>
            <a:r>
              <a:rPr lang="zh-CN" altLang="en-US" sz="1350" b="1" dirty="0">
                <a:solidFill>
                  <a:srgbClr val="00B0F0"/>
                </a:solidFill>
                <a:ea typeface="微软雅黑" panose="020B0503020204020204" pitchFamily="34" charset="-122"/>
                <a:sym typeface="微软雅黑" panose="020B0503020204020204" pitchFamily="34" charset="-122"/>
              </a:rPr>
              <a:t>周边商家资源</a:t>
            </a:r>
            <a:r>
              <a:rPr lang="zh-CN" altLang="en-US" sz="1200" b="1" dirty="0">
                <a:solidFill>
                  <a:srgbClr val="595959"/>
                </a:solidFill>
                <a:ea typeface="微软雅黑" panose="020B0503020204020204" pitchFamily="34" charset="-122"/>
                <a:sym typeface="微软雅黑" panose="020B0503020204020204" pitchFamily="34" charset="-122"/>
              </a:rPr>
              <a:t>，</a:t>
            </a:r>
            <a:r>
              <a:rPr lang="zh-CN" altLang="zh-CN" sz="1200" b="1" dirty="0" smtClean="0">
                <a:solidFill>
                  <a:srgbClr val="595959"/>
                </a:solidFill>
                <a:ea typeface="微软雅黑" panose="020B0503020204020204" pitchFamily="34" charset="-122"/>
                <a:sym typeface="微软雅黑" panose="020B0503020204020204" pitchFamily="34" charset="-122"/>
              </a:rPr>
              <a:t>为</a:t>
            </a:r>
            <a:r>
              <a:rPr lang="zh-CN" altLang="en-US" sz="1200" b="1" dirty="0" smtClean="0">
                <a:solidFill>
                  <a:srgbClr val="595959"/>
                </a:solidFill>
                <a:ea typeface="微软雅黑" panose="020B0503020204020204" pitchFamily="34" charset="-122"/>
                <a:sym typeface="微软雅黑" panose="020B0503020204020204" pitchFamily="34" charset="-122"/>
              </a:rPr>
              <a:t>产业园区</a:t>
            </a:r>
            <a:r>
              <a:rPr lang="zh-CN" altLang="zh-CN" sz="1200" b="1" dirty="0" smtClean="0">
                <a:solidFill>
                  <a:srgbClr val="595959"/>
                </a:solidFill>
                <a:ea typeface="微软雅黑" panose="020B0503020204020204" pitchFamily="34" charset="-122"/>
                <a:sym typeface="微软雅黑" panose="020B0503020204020204" pitchFamily="34" charset="-122"/>
              </a:rPr>
              <a:t>企业</a:t>
            </a:r>
            <a:r>
              <a:rPr lang="zh-CN" altLang="en-US" sz="1200" b="1" dirty="0">
                <a:solidFill>
                  <a:srgbClr val="595959"/>
                </a:solidFill>
                <a:ea typeface="微软雅黑" panose="020B0503020204020204" pitchFamily="34" charset="-122"/>
                <a:sym typeface="微软雅黑" panose="020B0503020204020204" pitchFamily="34" charset="-122"/>
              </a:rPr>
              <a:t>和</a:t>
            </a:r>
            <a:r>
              <a:rPr lang="zh-CN" altLang="zh-CN" sz="1200" b="1" dirty="0">
                <a:solidFill>
                  <a:srgbClr val="595959"/>
                </a:solidFill>
                <a:ea typeface="微软雅黑" panose="020B0503020204020204" pitchFamily="34" charset="-122"/>
                <a:sym typeface="微软雅黑" panose="020B0503020204020204" pitchFamily="34" charset="-122"/>
              </a:rPr>
              <a:t>公众提供</a:t>
            </a:r>
            <a:r>
              <a:rPr lang="zh-CN" altLang="en-US" sz="1200" b="1" dirty="0">
                <a:solidFill>
                  <a:srgbClr val="595959"/>
                </a:solidFill>
                <a:ea typeface="微软雅黑" panose="020B0503020204020204" pitchFamily="34" charset="-122"/>
                <a:sym typeface="微软雅黑" panose="020B0503020204020204" pitchFamily="34" charset="-122"/>
              </a:rPr>
              <a:t>更多高价值的服务。</a:t>
            </a:r>
            <a:endParaRPr lang="zh-CN" altLang="en-US" sz="1200" b="1" dirty="0">
              <a:solidFill>
                <a:srgbClr val="595959"/>
              </a:solidFill>
              <a:ea typeface="微软雅黑" panose="020B0503020204020204" pitchFamily="34" charset="-122"/>
              <a:sym typeface="微软雅黑" panose="020B0503020204020204" pitchFamily="34" charset="-122"/>
            </a:endParaRPr>
          </a:p>
        </p:txBody>
      </p:sp>
      <p:sp>
        <p:nvSpPr>
          <p:cNvPr id="5" name="矩形 4"/>
          <p:cNvSpPr/>
          <p:nvPr/>
        </p:nvSpPr>
        <p:spPr bwMode="auto">
          <a:xfrm>
            <a:off x="728016" y="1209400"/>
            <a:ext cx="3330264" cy="1026160"/>
          </a:xfrm>
          <a:prstGeom prst="rect">
            <a:avLst/>
          </a:prstGeom>
        </p:spPr>
        <p:txBody>
          <a:bodyPr wrap="square">
            <a:spAutoFit/>
          </a:bodyPr>
          <a:lstStyle/>
          <a:p>
            <a:pPr defTabSz="2438400">
              <a:lnSpc>
                <a:spcPct val="150000"/>
              </a:lnSpc>
              <a:defRPr/>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可为产业园区企业</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和公众提供</a:t>
            </a:r>
            <a:r>
              <a:rPr lang="zh-CN" altLang="en-US" sz="13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办公用品购买</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清洁服务</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活动组织</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沟通交流</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及</a:t>
            </a:r>
            <a:r>
              <a:rPr lang="zh-CN" altLang="en-US" sz="13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生活服务</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 3"/>
          <p:cNvGrpSpPr/>
          <p:nvPr/>
        </p:nvGrpSpPr>
        <p:grpSpPr>
          <a:xfrm>
            <a:off x="4317851" y="943596"/>
            <a:ext cx="4370029" cy="4315274"/>
            <a:chOff x="11519035" y="1676400"/>
            <a:chExt cx="12028353" cy="11877639"/>
          </a:xfrm>
        </p:grpSpPr>
        <p:sp>
          <p:nvSpPr>
            <p:cNvPr id="79" name="圆角矩形 78"/>
            <p:cNvSpPr/>
            <p:nvPr/>
          </p:nvSpPr>
          <p:spPr bwMode="auto">
            <a:xfrm>
              <a:off x="13124602" y="4099272"/>
              <a:ext cx="4247754" cy="2005437"/>
            </a:xfrm>
            <a:prstGeom prst="roundRect">
              <a:avLst/>
            </a:prstGeom>
            <a:solidFill>
              <a:srgbClr val="09D2E7">
                <a:alpha val="9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1195" b="1">
                <a:solidFill>
                  <a:schemeClr val="tx1">
                    <a:lumMod val="85000"/>
                    <a:lumOff val="15000"/>
                  </a:schemeClr>
                </a:solidFill>
              </a:endParaRPr>
            </a:p>
          </p:txBody>
        </p:sp>
        <p:sp>
          <p:nvSpPr>
            <p:cNvPr id="80" name="圆角矩形 79"/>
            <p:cNvSpPr/>
            <p:nvPr/>
          </p:nvSpPr>
          <p:spPr bwMode="auto">
            <a:xfrm>
              <a:off x="13103751" y="2038371"/>
              <a:ext cx="1915362" cy="1789422"/>
            </a:xfrm>
            <a:prstGeom prst="roundRect">
              <a:avLst/>
            </a:prstGeom>
            <a:solidFill>
              <a:srgbClr val="09D2E7">
                <a:alpha val="9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1195" b="1">
                <a:solidFill>
                  <a:schemeClr val="tx1">
                    <a:lumMod val="85000"/>
                    <a:lumOff val="15000"/>
                  </a:schemeClr>
                </a:solidFill>
              </a:endParaRPr>
            </a:p>
          </p:txBody>
        </p:sp>
        <p:sp>
          <p:nvSpPr>
            <p:cNvPr id="81" name="圆角矩形 80"/>
            <p:cNvSpPr/>
            <p:nvPr/>
          </p:nvSpPr>
          <p:spPr bwMode="auto">
            <a:xfrm>
              <a:off x="17947263" y="4099272"/>
              <a:ext cx="4122645" cy="2005437"/>
            </a:xfrm>
            <a:prstGeom prst="roundRect">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1195" b="1">
                <a:solidFill>
                  <a:schemeClr val="tx1">
                    <a:lumMod val="85000"/>
                    <a:lumOff val="15000"/>
                  </a:schemeClr>
                </a:solidFill>
              </a:endParaRPr>
            </a:p>
          </p:txBody>
        </p:sp>
        <p:sp>
          <p:nvSpPr>
            <p:cNvPr id="67590" name="矩形 83"/>
            <p:cNvSpPr/>
            <p:nvPr/>
          </p:nvSpPr>
          <p:spPr bwMode="auto">
            <a:xfrm>
              <a:off x="13124602" y="4852406"/>
              <a:ext cx="4247754" cy="569788"/>
            </a:xfrm>
            <a:prstGeom prst="rect">
              <a:avLst/>
            </a:prstGeom>
            <a:noFill/>
            <a:ln w="9525">
              <a:noFill/>
            </a:ln>
          </p:spPr>
          <p:txBody>
            <a:bodyPr lIns="23817" tIns="11907" rIns="23817" bIns="11907">
              <a:spAutoFit/>
            </a:bodyPr>
            <a:lstStyle/>
            <a:p>
              <a:pPr algn="ctr">
                <a:defRPr/>
              </a:pPr>
              <a:r>
                <a:rPr lang="zh-CN" altLang="en-US"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园企服务平台</a:t>
              </a:r>
              <a:endParaRPr lang="zh-CN" altLang="en-US"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591" name="矩形 84"/>
            <p:cNvSpPr/>
            <p:nvPr/>
          </p:nvSpPr>
          <p:spPr bwMode="auto">
            <a:xfrm>
              <a:off x="17947263" y="4858244"/>
              <a:ext cx="4122645" cy="569788"/>
            </a:xfrm>
            <a:prstGeom prst="rect">
              <a:avLst/>
            </a:prstGeom>
            <a:noFill/>
            <a:ln w="9525">
              <a:noFill/>
            </a:ln>
          </p:spPr>
          <p:txBody>
            <a:bodyPr lIns="23817" tIns="11907" rIns="23817" bIns="11907">
              <a:spAutoFit/>
            </a:bodyPr>
            <a:lstStyle/>
            <a:p>
              <a:pPr algn="ctr">
                <a:defRPr/>
              </a:pPr>
              <a:r>
                <a:rPr lang="zh-CN" altLang="en-US" sz="119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公众服务平台</a:t>
              </a:r>
              <a:endParaRPr lang="zh-CN" altLang="en-US" sz="119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592" name="矩形 85"/>
            <p:cNvSpPr/>
            <p:nvPr/>
          </p:nvSpPr>
          <p:spPr bwMode="auto">
            <a:xfrm>
              <a:off x="13103751" y="2803181"/>
              <a:ext cx="1915362" cy="569788"/>
            </a:xfrm>
            <a:prstGeom prst="rect">
              <a:avLst/>
            </a:prstGeom>
            <a:noFill/>
            <a:ln w="9525">
              <a:noFill/>
            </a:ln>
          </p:spPr>
          <p:txBody>
            <a:bodyPr lIns="23817" tIns="11907" rIns="23817" bIns="11907">
              <a:spAutoFit/>
            </a:bodyPr>
            <a:lstStyle/>
            <a:p>
              <a:pPr algn="ctr">
                <a:defRPr/>
              </a:pPr>
              <a:r>
                <a:rPr lang="en-US" altLang="zh-CN"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P2B</a:t>
              </a:r>
              <a:endParaRPr lang="en-US" altLang="zh-CN"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圆角矩形 86"/>
            <p:cNvSpPr/>
            <p:nvPr/>
          </p:nvSpPr>
          <p:spPr bwMode="auto">
            <a:xfrm>
              <a:off x="15311034" y="2038371"/>
              <a:ext cx="1915362" cy="1789422"/>
            </a:xfrm>
            <a:prstGeom prst="roundRect">
              <a:avLst/>
            </a:prstGeom>
            <a:solidFill>
              <a:srgbClr val="09D2E7">
                <a:alpha val="9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1195" b="1">
                <a:solidFill>
                  <a:schemeClr val="tx1">
                    <a:lumMod val="85000"/>
                    <a:lumOff val="15000"/>
                  </a:schemeClr>
                </a:solidFill>
              </a:endParaRPr>
            </a:p>
          </p:txBody>
        </p:sp>
        <p:sp>
          <p:nvSpPr>
            <p:cNvPr id="67594" name="矩形 87"/>
            <p:cNvSpPr/>
            <p:nvPr/>
          </p:nvSpPr>
          <p:spPr bwMode="auto">
            <a:xfrm>
              <a:off x="15311034" y="2803181"/>
              <a:ext cx="1915362" cy="569788"/>
            </a:xfrm>
            <a:prstGeom prst="rect">
              <a:avLst/>
            </a:prstGeom>
            <a:noFill/>
            <a:ln w="9525">
              <a:noFill/>
            </a:ln>
          </p:spPr>
          <p:txBody>
            <a:bodyPr lIns="23817" tIns="11907" rIns="23817" bIns="11907">
              <a:spAutoFit/>
            </a:bodyPr>
            <a:lstStyle/>
            <a:p>
              <a:pPr algn="ctr">
                <a:defRPr/>
              </a:pPr>
              <a:r>
                <a:rPr lang="en-US" altLang="zh-CN"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B2B</a:t>
              </a:r>
              <a:endParaRPr lang="en-US" altLang="zh-CN"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圆角矩形 88"/>
            <p:cNvSpPr/>
            <p:nvPr/>
          </p:nvSpPr>
          <p:spPr bwMode="auto">
            <a:xfrm>
              <a:off x="17801302" y="2038371"/>
              <a:ext cx="1915362" cy="1789422"/>
            </a:xfrm>
            <a:prstGeom prst="roundRect">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1195" b="1">
                <a:solidFill>
                  <a:schemeClr val="tx1">
                    <a:lumMod val="85000"/>
                    <a:lumOff val="15000"/>
                  </a:schemeClr>
                </a:solidFill>
              </a:endParaRPr>
            </a:p>
          </p:txBody>
        </p:sp>
        <p:sp>
          <p:nvSpPr>
            <p:cNvPr id="67596" name="矩形 89"/>
            <p:cNvSpPr/>
            <p:nvPr/>
          </p:nvSpPr>
          <p:spPr bwMode="auto">
            <a:xfrm>
              <a:off x="17801302" y="2803181"/>
              <a:ext cx="1915362" cy="569788"/>
            </a:xfrm>
            <a:prstGeom prst="rect">
              <a:avLst/>
            </a:prstGeom>
            <a:noFill/>
            <a:ln w="9525">
              <a:noFill/>
            </a:ln>
          </p:spPr>
          <p:txBody>
            <a:bodyPr lIns="23817" tIns="11907" rIns="23817" bIns="11907">
              <a:spAutoFit/>
            </a:bodyPr>
            <a:lstStyle/>
            <a:p>
              <a:pPr algn="ctr">
                <a:defRPr/>
              </a:pPr>
              <a:r>
                <a:rPr lang="en-US" altLang="zh-CN" sz="119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P2C</a:t>
              </a:r>
              <a:endParaRPr lang="en-US" altLang="zh-CN" sz="119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圆角矩形 90"/>
            <p:cNvSpPr/>
            <p:nvPr/>
          </p:nvSpPr>
          <p:spPr bwMode="auto">
            <a:xfrm>
              <a:off x="20008586" y="2038371"/>
              <a:ext cx="1915362" cy="1789422"/>
            </a:xfrm>
            <a:prstGeom prst="roundRect">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1195" b="1">
                <a:solidFill>
                  <a:schemeClr val="tx1">
                    <a:lumMod val="85000"/>
                    <a:lumOff val="15000"/>
                  </a:schemeClr>
                </a:solidFill>
              </a:endParaRPr>
            </a:p>
          </p:txBody>
        </p:sp>
        <p:sp>
          <p:nvSpPr>
            <p:cNvPr id="67598" name="矩形 91"/>
            <p:cNvSpPr/>
            <p:nvPr/>
          </p:nvSpPr>
          <p:spPr bwMode="auto">
            <a:xfrm>
              <a:off x="20008586" y="2803181"/>
              <a:ext cx="1915362" cy="569788"/>
            </a:xfrm>
            <a:prstGeom prst="rect">
              <a:avLst/>
            </a:prstGeom>
            <a:noFill/>
            <a:ln w="9525">
              <a:noFill/>
            </a:ln>
          </p:spPr>
          <p:txBody>
            <a:bodyPr lIns="23817" tIns="11907" rIns="23817" bIns="11907">
              <a:spAutoFit/>
            </a:bodyPr>
            <a:lstStyle/>
            <a:p>
              <a:pPr algn="ctr">
                <a:defRPr/>
              </a:pPr>
              <a:r>
                <a:rPr lang="en-US" altLang="zh-CN" sz="119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B2C</a:t>
              </a:r>
              <a:endParaRPr lang="en-US" altLang="zh-CN" sz="1195"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圆角矩形 92"/>
            <p:cNvSpPr/>
            <p:nvPr/>
          </p:nvSpPr>
          <p:spPr bwMode="auto">
            <a:xfrm>
              <a:off x="13070984" y="6627232"/>
              <a:ext cx="8945306" cy="1783584"/>
            </a:xfrm>
            <a:prstGeom prst="roundRect">
              <a:avLst/>
            </a:prstGeom>
            <a:solidFill>
              <a:srgbClr val="0070C0">
                <a:alpha val="82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23817" tIns="11907" rIns="23817" bIns="11907" anchor="ctr"/>
            <a:lstStyle/>
            <a:p>
              <a:pPr algn="ctr" defTabSz="2438400">
                <a:defRPr/>
              </a:pPr>
              <a:endParaRPr lang="zh-CN" altLang="en-US" sz="1195" b="1">
                <a:solidFill>
                  <a:schemeClr val="tx1">
                    <a:lumMod val="85000"/>
                    <a:lumOff val="15000"/>
                  </a:schemeClr>
                </a:solidFill>
              </a:endParaRPr>
            </a:p>
          </p:txBody>
        </p:sp>
        <p:sp>
          <p:nvSpPr>
            <p:cNvPr id="73749" name="矩形 93"/>
            <p:cNvSpPr>
              <a:spLocks noChangeArrowheads="1"/>
            </p:cNvSpPr>
            <p:nvPr/>
          </p:nvSpPr>
          <p:spPr bwMode="auto">
            <a:xfrm>
              <a:off x="13070984" y="7111807"/>
              <a:ext cx="8817218" cy="92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3817" tIns="11907" rIns="23817" bIns="11907">
              <a:spAutoFit/>
            </a:bodyPr>
            <a:lstStyle/>
            <a:p>
              <a:pPr algn="ctr"/>
              <a:r>
                <a:rPr lang="zh-CN" altLang="en-US" sz="2025" b="1" dirty="0" smtClean="0">
                  <a:solidFill>
                    <a:schemeClr val="bg1"/>
                  </a:solidFill>
                  <a:ea typeface="微软雅黑" panose="020B0503020204020204" pitchFamily="34" charset="-122"/>
                  <a:sym typeface="微软雅黑" panose="020B0503020204020204" pitchFamily="34" charset="-122"/>
                </a:rPr>
                <a:t>产业园区运营</a:t>
              </a:r>
              <a:r>
                <a:rPr lang="zh-CN" altLang="en-US" sz="2025" b="1" dirty="0">
                  <a:solidFill>
                    <a:schemeClr val="bg1"/>
                  </a:solidFill>
                  <a:ea typeface="微软雅黑" panose="020B0503020204020204" pitchFamily="34" charset="-122"/>
                  <a:sym typeface="微软雅黑" panose="020B0503020204020204" pitchFamily="34" charset="-122"/>
                </a:rPr>
                <a:t>管理平台</a:t>
              </a:r>
              <a:endParaRPr lang="zh-CN" altLang="en-US" sz="2025" b="1" dirty="0">
                <a:solidFill>
                  <a:schemeClr val="bg1"/>
                </a:solidFill>
                <a:ea typeface="微软雅黑" panose="020B0503020204020204" pitchFamily="34" charset="-122"/>
                <a:sym typeface="微软雅黑" panose="020B0503020204020204" pitchFamily="34" charset="-122"/>
              </a:endParaRPr>
            </a:p>
          </p:txBody>
        </p:sp>
        <p:sp>
          <p:nvSpPr>
            <p:cNvPr id="2" name="右箭头 1"/>
            <p:cNvSpPr/>
            <p:nvPr/>
          </p:nvSpPr>
          <p:spPr bwMode="auto">
            <a:xfrm rot="16200000">
              <a:off x="19627311" y="4502744"/>
              <a:ext cx="6413313" cy="1394074"/>
            </a:xfrm>
            <a:prstGeom prst="rightArrow">
              <a:avLst/>
            </a:prstGeom>
            <a:solidFill>
              <a:srgbClr val="52B3A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438400">
                <a:defRPr/>
              </a:pPr>
              <a:endParaRPr lang="zh-CN" altLang="en-US" sz="1345" b="1">
                <a:solidFill>
                  <a:schemeClr val="tx1">
                    <a:lumMod val="85000"/>
                    <a:lumOff val="15000"/>
                  </a:schemeClr>
                </a:solidFill>
              </a:endParaRPr>
            </a:p>
          </p:txBody>
        </p:sp>
        <p:sp>
          <p:nvSpPr>
            <p:cNvPr id="96" name="右箭头 95"/>
            <p:cNvSpPr/>
            <p:nvPr/>
          </p:nvSpPr>
          <p:spPr bwMode="auto">
            <a:xfrm rot="5400000">
              <a:off x="9089691" y="4587399"/>
              <a:ext cx="6252761" cy="1394074"/>
            </a:xfrm>
            <a:prstGeom prst="rightArrow">
              <a:avLst/>
            </a:prstGeom>
            <a:solidFill>
              <a:srgbClr val="52B3A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438400">
                <a:defRPr/>
              </a:pPr>
              <a:endParaRPr lang="zh-CN" altLang="en-US" sz="1345" b="1">
                <a:solidFill>
                  <a:schemeClr val="tx1">
                    <a:lumMod val="85000"/>
                    <a:lumOff val="15000"/>
                  </a:schemeClr>
                </a:solidFill>
              </a:endParaRPr>
            </a:p>
          </p:txBody>
        </p:sp>
        <p:sp>
          <p:nvSpPr>
            <p:cNvPr id="67603" name="矩形 96"/>
            <p:cNvSpPr/>
            <p:nvPr/>
          </p:nvSpPr>
          <p:spPr bwMode="auto">
            <a:xfrm>
              <a:off x="11953938" y="3801521"/>
              <a:ext cx="521288" cy="2095630"/>
            </a:xfrm>
            <a:prstGeom prst="rect">
              <a:avLst/>
            </a:prstGeom>
            <a:noFill/>
            <a:ln w="9525">
              <a:noFill/>
            </a:ln>
          </p:spPr>
          <p:txBody>
            <a:bodyPr lIns="23817" tIns="11907" rIns="23817" bIns="11907">
              <a:spAutoFit/>
            </a:bodyPr>
            <a:lstStyle/>
            <a:p>
              <a:pPr algn="ctr">
                <a:defRPr/>
              </a:pPr>
              <a:r>
                <a:rPr lang="zh-CN" altLang="en-US"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需求提交</a:t>
              </a:r>
              <a:endParaRPr lang="zh-CN" altLang="en-US"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604" name="矩形 97"/>
            <p:cNvSpPr/>
            <p:nvPr/>
          </p:nvSpPr>
          <p:spPr bwMode="auto">
            <a:xfrm>
              <a:off x="22564387" y="3880338"/>
              <a:ext cx="521288" cy="2095630"/>
            </a:xfrm>
            <a:prstGeom prst="rect">
              <a:avLst/>
            </a:prstGeom>
            <a:noFill/>
            <a:ln w="9525">
              <a:noFill/>
            </a:ln>
          </p:spPr>
          <p:txBody>
            <a:bodyPr lIns="23817" tIns="11907" rIns="23817" bIns="11907">
              <a:spAutoFit/>
            </a:bodyPr>
            <a:lstStyle/>
            <a:p>
              <a:pPr algn="ctr">
                <a:defRPr/>
              </a:pPr>
              <a:r>
                <a:rPr lang="zh-CN" altLang="en-US"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服务处理</a:t>
              </a:r>
              <a:endParaRPr lang="zh-CN" altLang="en-US" sz="1195"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bwMode="auto">
            <a:xfrm>
              <a:off x="11539886" y="8860361"/>
              <a:ext cx="12007502" cy="1042127"/>
            </a:xfrm>
            <a:prstGeom prst="rect">
              <a:avLst/>
            </a:prstGeom>
            <a:solidFill>
              <a:srgbClr val="00B0F0">
                <a:alpha val="68000"/>
              </a:srgbClr>
            </a:solidFill>
            <a:ln w="127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1757" tIns="15878" rIns="31757" bIns="15878" anchor="ctr"/>
            <a:lstStyle/>
            <a:p>
              <a:pPr defTabSz="2438400" eaLnBrk="1" hangingPunct="1">
                <a:defRPr/>
              </a:pPr>
              <a:endParaRPr lang="zh-CN" altLang="en-US" sz="1345" b="1" dirty="0">
                <a:solidFill>
                  <a:schemeClr val="bg1"/>
                </a:solidFill>
              </a:endParaRPr>
            </a:p>
          </p:txBody>
        </p:sp>
        <p:sp>
          <p:nvSpPr>
            <p:cNvPr id="73755" name="矩形 298"/>
            <p:cNvSpPr>
              <a:spLocks noChangeArrowheads="1"/>
            </p:cNvSpPr>
            <p:nvPr/>
          </p:nvSpPr>
          <p:spPr bwMode="auto">
            <a:xfrm>
              <a:off x="11539886" y="8947935"/>
              <a:ext cx="12007502" cy="78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1757" tIns="15878" rIns="31757" bIns="15878">
              <a:spAutoFit/>
            </a:bodyPr>
            <a:lstStyle/>
            <a:p>
              <a:pPr algn="ctr" eaLnBrk="1" hangingPunct="1"/>
              <a:r>
                <a:rPr lang="zh-CN" altLang="en-US" sz="1650" b="1">
                  <a:solidFill>
                    <a:schemeClr val="bg1"/>
                  </a:solidFill>
                  <a:ea typeface="微软雅黑" panose="020B0503020204020204" pitchFamily="34" charset="-122"/>
                </a:rPr>
                <a:t>平台架构</a:t>
              </a:r>
              <a:endParaRPr lang="zh-CN" altLang="en-US" sz="1650" b="1">
                <a:solidFill>
                  <a:schemeClr val="bg1"/>
                </a:solidFill>
                <a:ea typeface="微软雅黑" panose="020B0503020204020204" pitchFamily="34" charset="-122"/>
              </a:endParaRPr>
            </a:p>
          </p:txBody>
        </p:sp>
        <p:sp>
          <p:nvSpPr>
            <p:cNvPr id="67612" name="矩形 5"/>
            <p:cNvSpPr/>
            <p:nvPr/>
          </p:nvSpPr>
          <p:spPr bwMode="auto">
            <a:xfrm>
              <a:off x="11715635" y="10635188"/>
              <a:ext cx="11396850" cy="2918851"/>
            </a:xfrm>
            <a:prstGeom prst="rect">
              <a:avLst/>
            </a:prstGeom>
            <a:noFill/>
            <a:ln w="9525">
              <a:noFill/>
            </a:ln>
          </p:spPr>
          <p:txBody>
            <a:bodyPr>
              <a:spAutoFit/>
            </a:bodyPr>
            <a:lstStyle/>
            <a:p>
              <a:pPr>
                <a:lnSpc>
                  <a:spcPct val="150000"/>
                </a:lnSpc>
                <a:defRPr/>
              </a:pPr>
              <a:r>
                <a:rPr lang="zh-CN" altLang="en-US"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注释：</a:t>
              </a:r>
              <a:r>
                <a:rPr lang="en-US" altLang="zh-CN"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P2B</a:t>
              </a:r>
              <a:r>
                <a:rPr lang="zh-CN" altLang="en-US"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是</a:t>
              </a:r>
              <a:r>
                <a:rPr lang="zh-CN" altLang="en-US" sz="1045"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指产业园区为</a:t>
              </a:r>
              <a:r>
                <a:rPr lang="zh-CN" altLang="en-US"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企业提供服务；</a:t>
              </a:r>
              <a:r>
                <a:rPr lang="en-US" altLang="zh-CN"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B2B</a:t>
              </a:r>
              <a:r>
                <a:rPr lang="zh-CN" altLang="en-US"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是指企业为企业提供服务 </a:t>
              </a:r>
              <a:endParaRPr lang="zh-CN" altLang="en-US"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P2C</a:t>
              </a:r>
              <a:r>
                <a:rPr lang="zh-CN" altLang="en-US"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是</a:t>
              </a:r>
              <a:r>
                <a:rPr lang="zh-CN" altLang="en-US" sz="1045"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指产业园区为</a:t>
              </a:r>
              <a:r>
                <a:rPr lang="zh-CN" altLang="en-US"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公众提供服务；</a:t>
              </a:r>
              <a:r>
                <a:rPr lang="en-US" altLang="zh-CN"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B2C</a:t>
              </a:r>
              <a:r>
                <a:rPr lang="zh-CN" altLang="en-US"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是指企业为公众提供服务</a:t>
              </a:r>
              <a:endParaRPr lang="zh-CN" altLang="en-US" sz="1045"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p:cNvSpPr/>
            <p:nvPr/>
          </p:nvSpPr>
          <p:spPr bwMode="auto">
            <a:xfrm>
              <a:off x="17607681" y="1676400"/>
              <a:ext cx="4667764" cy="4644325"/>
            </a:xfrm>
            <a:prstGeom prst="rect">
              <a:avLst/>
            </a:prstGeom>
            <a:solidFill>
              <a:schemeClr val="accent5">
                <a:lumMod val="20000"/>
                <a:lumOff val="80000"/>
                <a:alpha val="37000"/>
              </a:schemeClr>
            </a:solidFill>
            <a:ln w="123825">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438400">
                <a:defRPr/>
              </a:pPr>
              <a:endParaRPr lang="zh-CN" altLang="en-US" sz="1345" b="1">
                <a:solidFill>
                  <a:schemeClr val="tx1">
                    <a:lumMod val="85000"/>
                    <a:lumOff val="15000"/>
                  </a:schemeClr>
                </a:solidFill>
              </a:endParaRPr>
            </a:p>
          </p:txBody>
        </p:sp>
      </p:grpSp>
      <p:grpSp>
        <p:nvGrpSpPr>
          <p:cNvPr id="73730" name="组合 20"/>
          <p:cNvGrpSpPr/>
          <p:nvPr/>
        </p:nvGrpSpPr>
        <p:grpSpPr bwMode="auto">
          <a:xfrm>
            <a:off x="596" y="114914"/>
            <a:ext cx="521498" cy="379813"/>
            <a:chOff x="0" y="0"/>
            <a:chExt cx="694944" cy="624651"/>
          </a:xfrm>
        </p:grpSpPr>
        <p:sp>
          <p:nvSpPr>
            <p:cNvPr id="34"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35"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73731" name="Text Placeholder 3"/>
          <p:cNvSpPr txBox="1"/>
          <p:nvPr/>
        </p:nvSpPr>
        <p:spPr bwMode="auto">
          <a:xfrm>
            <a:off x="472682" y="102412"/>
            <a:ext cx="4449404" cy="42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gn="dist">
              <a:spcBef>
                <a:spcPct val="0"/>
              </a:spcBef>
            </a:pPr>
            <a:r>
              <a:rPr lang="zh-CN" altLang="en-US" sz="2025" b="1">
                <a:solidFill>
                  <a:srgbClr val="C00000"/>
                </a:solidFill>
                <a:latin typeface="微软雅黑" panose="020B0503020204020204" pitchFamily="34" charset="-122"/>
              </a:rPr>
              <a:t>体系三、</a:t>
            </a:r>
            <a:r>
              <a:rPr lang="zh-CN" altLang="en-US" sz="2025">
                <a:solidFill>
                  <a:srgbClr val="595959"/>
                </a:solidFill>
                <a:latin typeface="微软雅黑" panose="020B0503020204020204" pitchFamily="34" charset="-122"/>
              </a:rPr>
              <a:t>公众社区服务平台架构设计</a:t>
            </a:r>
            <a:endParaRPr lang="zh-CN" altLang="en-US" sz="2025">
              <a:solidFill>
                <a:srgbClr val="595959"/>
              </a:solidFill>
              <a:latin typeface="微软雅黑" panose="020B0503020204020204" pitchFamily="34" charset="-122"/>
            </a:endParaRPr>
          </a:p>
        </p:txBody>
      </p:sp>
      <p:sp>
        <p:nvSpPr>
          <p:cNvPr id="73732" name="矩形 298"/>
          <p:cNvSpPr>
            <a:spLocks noChangeArrowheads="1"/>
          </p:cNvSpPr>
          <p:nvPr/>
        </p:nvSpPr>
        <p:spPr bwMode="auto">
          <a:xfrm>
            <a:off x="216737" y="2130665"/>
            <a:ext cx="1940140" cy="262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1757" tIns="15878" rIns="31757" bIns="15878">
            <a:spAutoFit/>
          </a:bodyPr>
          <a:lstStyle/>
          <a:p>
            <a:pPr algn="ctr" eaLnBrk="1" hangingPunct="1"/>
            <a:r>
              <a:rPr lang="zh-CN" altLang="en-US" sz="1500" b="1">
                <a:solidFill>
                  <a:srgbClr val="C00000"/>
                </a:solidFill>
                <a:ea typeface="微软雅黑" panose="020B0503020204020204" pitchFamily="34" charset="-122"/>
              </a:rPr>
              <a:t>二、平台应用价值</a:t>
            </a:r>
            <a:endParaRPr lang="zh-CN" altLang="en-US" sz="1500" b="1">
              <a:solidFill>
                <a:srgbClr val="C00000"/>
              </a:solidFill>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7" name="组合 69"/>
          <p:cNvGrpSpPr/>
          <p:nvPr/>
        </p:nvGrpSpPr>
        <p:grpSpPr bwMode="auto">
          <a:xfrm>
            <a:off x="3608816" y="802506"/>
            <a:ext cx="5824406" cy="4027588"/>
            <a:chOff x="4079190" y="789884"/>
            <a:chExt cx="6832413" cy="5370019"/>
          </a:xfrm>
        </p:grpSpPr>
        <p:sp>
          <p:nvSpPr>
            <p:cNvPr id="75788" name="Freeform 199"/>
            <p:cNvSpPr/>
            <p:nvPr/>
          </p:nvSpPr>
          <p:spPr bwMode="auto">
            <a:xfrm flipH="1">
              <a:off x="9089022" y="793578"/>
              <a:ext cx="605467" cy="2392695"/>
            </a:xfrm>
            <a:custGeom>
              <a:avLst/>
              <a:gdLst>
                <a:gd name="T0" fmla="*/ 2147483646 w 192"/>
                <a:gd name="T1" fmla="*/ 2147483646 h 761"/>
                <a:gd name="T2" fmla="*/ 0 w 192"/>
                <a:gd name="T3" fmla="*/ 0 h 761"/>
                <a:gd name="T4" fmla="*/ 0 w 192"/>
                <a:gd name="T5" fmla="*/ 2147483646 h 761"/>
                <a:gd name="T6" fmla="*/ 2147483646 w 192"/>
                <a:gd name="T7" fmla="*/ 2147483646 h 761"/>
                <a:gd name="T8" fmla="*/ 2147483646 w 192"/>
                <a:gd name="T9" fmla="*/ 2147483646 h 7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761">
                  <a:moveTo>
                    <a:pt x="192" y="724"/>
                  </a:moveTo>
                  <a:lnTo>
                    <a:pt x="0" y="0"/>
                  </a:lnTo>
                  <a:lnTo>
                    <a:pt x="0" y="223"/>
                  </a:lnTo>
                  <a:lnTo>
                    <a:pt x="192" y="761"/>
                  </a:lnTo>
                  <a:lnTo>
                    <a:pt x="192" y="724"/>
                  </a:lnTo>
                  <a:close/>
                </a:path>
              </a:pathLst>
            </a:custGeom>
            <a:solidFill>
              <a:srgbClr val="3082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75789" name="Freeform 200"/>
            <p:cNvSpPr/>
            <p:nvPr/>
          </p:nvSpPr>
          <p:spPr bwMode="auto">
            <a:xfrm flipH="1">
              <a:off x="9082714" y="2000930"/>
              <a:ext cx="627542" cy="1396001"/>
            </a:xfrm>
            <a:custGeom>
              <a:avLst/>
              <a:gdLst>
                <a:gd name="T0" fmla="*/ 2147483646 w 199"/>
                <a:gd name="T1" fmla="*/ 2147483646 h 444"/>
                <a:gd name="T2" fmla="*/ 0 w 199"/>
                <a:gd name="T3" fmla="*/ 0 h 444"/>
                <a:gd name="T4" fmla="*/ 0 w 199"/>
                <a:gd name="T5" fmla="*/ 2147483646 h 444"/>
                <a:gd name="T6" fmla="*/ 2147483646 w 199"/>
                <a:gd name="T7" fmla="*/ 2147483646 h 444"/>
                <a:gd name="T8" fmla="*/ 2147483646 w 199"/>
                <a:gd name="T9" fmla="*/ 2147483646 h 4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 h="444">
                  <a:moveTo>
                    <a:pt x="199" y="408"/>
                  </a:moveTo>
                  <a:lnTo>
                    <a:pt x="0" y="0"/>
                  </a:lnTo>
                  <a:lnTo>
                    <a:pt x="0" y="228"/>
                  </a:lnTo>
                  <a:lnTo>
                    <a:pt x="199" y="444"/>
                  </a:lnTo>
                  <a:lnTo>
                    <a:pt x="199" y="408"/>
                  </a:lnTo>
                  <a:close/>
                </a:path>
              </a:pathLst>
            </a:custGeom>
            <a:solidFill>
              <a:srgbClr val="25648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78" name="Freeform 202"/>
            <p:cNvSpPr/>
            <p:nvPr/>
          </p:nvSpPr>
          <p:spPr bwMode="auto">
            <a:xfrm flipH="1">
              <a:off x="9082846" y="3514801"/>
              <a:ext cx="627116" cy="1393018"/>
            </a:xfrm>
            <a:custGeom>
              <a:avLst/>
              <a:gdLst>
                <a:gd name="T0" fmla="*/ 199 w 199"/>
                <a:gd name="T1" fmla="*/ 0 h 443"/>
                <a:gd name="T2" fmla="*/ 0 w 199"/>
                <a:gd name="T3" fmla="*/ 218 h 443"/>
                <a:gd name="T4" fmla="*/ 0 w 199"/>
                <a:gd name="T5" fmla="*/ 443 h 443"/>
                <a:gd name="T6" fmla="*/ 199 w 199"/>
                <a:gd name="T7" fmla="*/ 35 h 443"/>
                <a:gd name="T8" fmla="*/ 199 w 199"/>
                <a:gd name="T9" fmla="*/ 0 h 443"/>
              </a:gdLst>
              <a:ahLst/>
              <a:cxnLst>
                <a:cxn ang="0">
                  <a:pos x="T0" y="T1"/>
                </a:cxn>
                <a:cxn ang="0">
                  <a:pos x="T2" y="T3"/>
                </a:cxn>
                <a:cxn ang="0">
                  <a:pos x="T4" y="T5"/>
                </a:cxn>
                <a:cxn ang="0">
                  <a:pos x="T6" y="T7"/>
                </a:cxn>
                <a:cxn ang="0">
                  <a:pos x="T8" y="T9"/>
                </a:cxn>
              </a:cxnLst>
              <a:rect l="0" t="0" r="r" b="b"/>
              <a:pathLst>
                <a:path w="199" h="443">
                  <a:moveTo>
                    <a:pt x="199" y="0"/>
                  </a:moveTo>
                  <a:lnTo>
                    <a:pt x="0" y="218"/>
                  </a:lnTo>
                  <a:lnTo>
                    <a:pt x="0" y="443"/>
                  </a:lnTo>
                  <a:lnTo>
                    <a:pt x="199" y="35"/>
                  </a:lnTo>
                  <a:lnTo>
                    <a:pt x="199" y="0"/>
                  </a:lnTo>
                  <a:close/>
                </a:path>
              </a:pathLst>
            </a:custGeom>
            <a:solidFill>
              <a:srgbClr val="00B050"/>
            </a:solidFill>
            <a:ln>
              <a:noFill/>
            </a:ln>
          </p:spPr>
          <p:txBody>
            <a:bodyPr/>
            <a:lstStyle/>
            <a:p>
              <a:pPr>
                <a:defRPr/>
              </a:pPr>
              <a:endParaRPr lang="id-ID" sz="525">
                <a:latin typeface="微软雅黑" panose="020B0503020204020204" pitchFamily="34" charset="-122"/>
                <a:ea typeface="宋体" pitchFamily="2" charset="-122"/>
              </a:endParaRPr>
            </a:p>
          </p:txBody>
        </p:sp>
        <p:sp>
          <p:nvSpPr>
            <p:cNvPr id="80" name="Freeform 203"/>
            <p:cNvSpPr/>
            <p:nvPr/>
          </p:nvSpPr>
          <p:spPr bwMode="auto">
            <a:xfrm flipH="1">
              <a:off x="9076561" y="3716412"/>
              <a:ext cx="639686" cy="2401864"/>
            </a:xfrm>
            <a:custGeom>
              <a:avLst/>
              <a:gdLst>
                <a:gd name="T0" fmla="*/ 203 w 203"/>
                <a:gd name="T1" fmla="*/ 0 h 764"/>
                <a:gd name="T2" fmla="*/ 0 w 203"/>
                <a:gd name="T3" fmla="*/ 536 h 764"/>
                <a:gd name="T4" fmla="*/ 0 w 203"/>
                <a:gd name="T5" fmla="*/ 764 h 764"/>
                <a:gd name="T6" fmla="*/ 203 w 203"/>
                <a:gd name="T7" fmla="*/ 35 h 764"/>
                <a:gd name="T8" fmla="*/ 203 w 203"/>
                <a:gd name="T9" fmla="*/ 0 h 764"/>
              </a:gdLst>
              <a:ahLst/>
              <a:cxnLst>
                <a:cxn ang="0">
                  <a:pos x="T0" y="T1"/>
                </a:cxn>
                <a:cxn ang="0">
                  <a:pos x="T2" y="T3"/>
                </a:cxn>
                <a:cxn ang="0">
                  <a:pos x="T4" y="T5"/>
                </a:cxn>
                <a:cxn ang="0">
                  <a:pos x="T6" y="T7"/>
                </a:cxn>
                <a:cxn ang="0">
                  <a:pos x="T8" y="T9"/>
                </a:cxn>
              </a:cxnLst>
              <a:rect l="0" t="0" r="r" b="b"/>
              <a:pathLst>
                <a:path w="203" h="764">
                  <a:moveTo>
                    <a:pt x="203" y="0"/>
                  </a:moveTo>
                  <a:lnTo>
                    <a:pt x="0" y="536"/>
                  </a:lnTo>
                  <a:lnTo>
                    <a:pt x="0" y="764"/>
                  </a:lnTo>
                  <a:lnTo>
                    <a:pt x="203" y="35"/>
                  </a:lnTo>
                  <a:lnTo>
                    <a:pt x="203" y="0"/>
                  </a:ln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75792" name="Rectangle 37"/>
            <p:cNvSpPr>
              <a:spLocks noChangeArrowheads="1"/>
            </p:cNvSpPr>
            <p:nvPr/>
          </p:nvSpPr>
          <p:spPr bwMode="auto">
            <a:xfrm flipH="1">
              <a:off x="9694488" y="793578"/>
              <a:ext cx="838825" cy="701144"/>
            </a:xfrm>
            <a:prstGeom prst="rect">
              <a:avLst/>
            </a:prstGeom>
            <a:solidFill>
              <a:srgbClr val="358F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id-ID" altLang="zh-CN" sz="1800"/>
            </a:p>
          </p:txBody>
        </p:sp>
        <p:sp>
          <p:nvSpPr>
            <p:cNvPr id="75793" name="Rectangle 38"/>
            <p:cNvSpPr>
              <a:spLocks noChangeArrowheads="1"/>
            </p:cNvSpPr>
            <p:nvPr/>
          </p:nvSpPr>
          <p:spPr bwMode="auto">
            <a:xfrm flipH="1">
              <a:off x="9710255" y="2000930"/>
              <a:ext cx="823058" cy="716865"/>
            </a:xfrm>
            <a:prstGeom prst="rect">
              <a:avLst/>
            </a:prstGeom>
            <a:solidFill>
              <a:srgbClr val="3082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id-ID" altLang="zh-CN" sz="1800"/>
            </a:p>
          </p:txBody>
        </p:sp>
        <p:sp>
          <p:nvSpPr>
            <p:cNvPr id="86" name="Rectangle 40"/>
            <p:cNvSpPr>
              <a:spLocks noChangeArrowheads="1"/>
            </p:cNvSpPr>
            <p:nvPr/>
          </p:nvSpPr>
          <p:spPr bwMode="auto">
            <a:xfrm flipH="1">
              <a:off x="9703677" y="4194245"/>
              <a:ext cx="829636" cy="707225"/>
            </a:xfrm>
            <a:prstGeom prst="rect">
              <a:avLst/>
            </a:pr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87" name="Rectangle 41"/>
            <p:cNvSpPr>
              <a:spLocks noChangeArrowheads="1"/>
            </p:cNvSpPr>
            <p:nvPr/>
          </p:nvSpPr>
          <p:spPr bwMode="auto">
            <a:xfrm flipH="1">
              <a:off x="9716247" y="5401527"/>
              <a:ext cx="817066" cy="723099"/>
            </a:xfrm>
            <a:prstGeom prst="rect">
              <a:avLst/>
            </a:pr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75796" name="Rectangle 42"/>
            <p:cNvSpPr>
              <a:spLocks noChangeArrowheads="1"/>
            </p:cNvSpPr>
            <p:nvPr/>
          </p:nvSpPr>
          <p:spPr bwMode="auto">
            <a:xfrm flipH="1">
              <a:off x="7665044" y="3069941"/>
              <a:ext cx="1423976" cy="111459"/>
            </a:xfrm>
            <a:prstGeom prst="rect">
              <a:avLst/>
            </a:prstGeom>
            <a:solidFill>
              <a:srgbClr val="358F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id-ID" altLang="zh-CN" sz="1800"/>
            </a:p>
          </p:txBody>
        </p:sp>
        <p:sp>
          <p:nvSpPr>
            <p:cNvPr id="75797" name="Freeform 43"/>
            <p:cNvSpPr>
              <a:spLocks noEditPoints="1"/>
            </p:cNvSpPr>
            <p:nvPr/>
          </p:nvSpPr>
          <p:spPr bwMode="auto">
            <a:xfrm flipH="1">
              <a:off x="6971280" y="1240047"/>
              <a:ext cx="693765" cy="1373991"/>
            </a:xfrm>
            <a:custGeom>
              <a:avLst/>
              <a:gdLst>
                <a:gd name="T0" fmla="*/ 2147483646 w 93"/>
                <a:gd name="T1" fmla="*/ 2147483646 h 184"/>
                <a:gd name="T2" fmla="*/ 2147483646 w 93"/>
                <a:gd name="T3" fmla="*/ 2147483646 h 184"/>
                <a:gd name="T4" fmla="*/ 2147483646 w 93"/>
                <a:gd name="T5" fmla="*/ 0 h 184"/>
                <a:gd name="T6" fmla="*/ 0 w 93"/>
                <a:gd name="T7" fmla="*/ 2147483646 h 184"/>
                <a:gd name="T8" fmla="*/ 2147483646 w 93"/>
                <a:gd name="T9" fmla="*/ 2147483646 h 184"/>
                <a:gd name="T10" fmla="*/ 2147483646 w 93"/>
                <a:gd name="T11" fmla="*/ 2147483646 h 184"/>
                <a:gd name="T12" fmla="*/ 2147483646 w 93"/>
                <a:gd name="T13" fmla="*/ 2147483646 h 184"/>
                <a:gd name="T14" fmla="*/ 2147483646 w 93"/>
                <a:gd name="T15" fmla="*/ 2147483646 h 184"/>
                <a:gd name="T16" fmla="*/ 2147483646 w 93"/>
                <a:gd name="T17" fmla="*/ 2147483646 h 184"/>
                <a:gd name="T18" fmla="*/ 2147483646 w 93"/>
                <a:gd name="T19" fmla="*/ 2147483646 h 184"/>
                <a:gd name="T20" fmla="*/ 2147483646 w 93"/>
                <a:gd name="T21" fmla="*/ 2147483646 h 184"/>
                <a:gd name="T22" fmla="*/ 2147483646 w 93"/>
                <a:gd name="T23" fmla="*/ 2147483646 h 184"/>
                <a:gd name="T24" fmla="*/ 2147483646 w 93"/>
                <a:gd name="T25" fmla="*/ 2147483646 h 1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3" h="184">
                  <a:moveTo>
                    <a:pt x="51" y="93"/>
                  </a:moveTo>
                  <a:cubicBezTo>
                    <a:pt x="75" y="90"/>
                    <a:pt x="93" y="71"/>
                    <a:pt x="93" y="47"/>
                  </a:cubicBezTo>
                  <a:cubicBezTo>
                    <a:pt x="93" y="21"/>
                    <a:pt x="72" y="0"/>
                    <a:pt x="46" y="0"/>
                  </a:cubicBezTo>
                  <a:cubicBezTo>
                    <a:pt x="21" y="0"/>
                    <a:pt x="0" y="21"/>
                    <a:pt x="0" y="47"/>
                  </a:cubicBezTo>
                  <a:cubicBezTo>
                    <a:pt x="0" y="69"/>
                    <a:pt x="15" y="87"/>
                    <a:pt x="36" y="92"/>
                  </a:cubicBezTo>
                  <a:cubicBezTo>
                    <a:pt x="36" y="184"/>
                    <a:pt x="36" y="184"/>
                    <a:pt x="36" y="184"/>
                  </a:cubicBezTo>
                  <a:cubicBezTo>
                    <a:pt x="51" y="184"/>
                    <a:pt x="51" y="184"/>
                    <a:pt x="51" y="184"/>
                  </a:cubicBezTo>
                  <a:lnTo>
                    <a:pt x="51" y="93"/>
                  </a:lnTo>
                  <a:close/>
                  <a:moveTo>
                    <a:pt x="19" y="47"/>
                  </a:moveTo>
                  <a:cubicBezTo>
                    <a:pt x="19" y="32"/>
                    <a:pt x="31" y="19"/>
                    <a:pt x="46" y="19"/>
                  </a:cubicBezTo>
                  <a:cubicBezTo>
                    <a:pt x="61" y="19"/>
                    <a:pt x="74" y="32"/>
                    <a:pt x="74" y="47"/>
                  </a:cubicBezTo>
                  <a:cubicBezTo>
                    <a:pt x="74" y="62"/>
                    <a:pt x="61" y="74"/>
                    <a:pt x="46" y="74"/>
                  </a:cubicBezTo>
                  <a:cubicBezTo>
                    <a:pt x="31" y="74"/>
                    <a:pt x="19" y="62"/>
                    <a:pt x="19" y="47"/>
                  </a:cubicBezTo>
                  <a:close/>
                </a:path>
              </a:pathLst>
            </a:custGeom>
            <a:solidFill>
              <a:srgbClr val="358F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75798" name="Freeform 44"/>
            <p:cNvSpPr/>
            <p:nvPr/>
          </p:nvSpPr>
          <p:spPr bwMode="auto">
            <a:xfrm flipH="1">
              <a:off x="7285592" y="2614038"/>
              <a:ext cx="485635" cy="572234"/>
            </a:xfrm>
            <a:custGeom>
              <a:avLst/>
              <a:gdLst>
                <a:gd name="T0" fmla="*/ 2147483646 w 65"/>
                <a:gd name="T1" fmla="*/ 0 h 77"/>
                <a:gd name="T2" fmla="*/ 2147483646 w 65"/>
                <a:gd name="T3" fmla="*/ 0 h 77"/>
                <a:gd name="T4" fmla="*/ 2147483646 w 65"/>
                <a:gd name="T5" fmla="*/ 2147483646 h 77"/>
                <a:gd name="T6" fmla="*/ 0 w 65"/>
                <a:gd name="T7" fmla="*/ 2147483646 h 77"/>
                <a:gd name="T8" fmla="*/ 0 w 65"/>
                <a:gd name="T9" fmla="*/ 2147483646 h 77"/>
                <a:gd name="T10" fmla="*/ 2147483646 w 65"/>
                <a:gd name="T11" fmla="*/ 2147483646 h 77"/>
                <a:gd name="T12" fmla="*/ 2147483646 w 65"/>
                <a:gd name="T13" fmla="*/ 2147483646 h 77"/>
                <a:gd name="T14" fmla="*/ 2147483646 w 65"/>
                <a:gd name="T15" fmla="*/ 0 h 77"/>
                <a:gd name="T16" fmla="*/ 2147483646 w 65"/>
                <a:gd name="T17" fmla="*/ 0 h 77"/>
                <a:gd name="T18" fmla="*/ 2147483646 w 65"/>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77">
                  <a:moveTo>
                    <a:pt x="50" y="0"/>
                  </a:moveTo>
                  <a:cubicBezTo>
                    <a:pt x="50" y="0"/>
                    <a:pt x="50" y="0"/>
                    <a:pt x="50" y="0"/>
                  </a:cubicBezTo>
                  <a:cubicBezTo>
                    <a:pt x="50" y="23"/>
                    <a:pt x="44" y="61"/>
                    <a:pt x="2" y="61"/>
                  </a:cubicBezTo>
                  <a:cubicBezTo>
                    <a:pt x="0" y="61"/>
                    <a:pt x="0" y="61"/>
                    <a:pt x="0" y="61"/>
                  </a:cubicBezTo>
                  <a:cubicBezTo>
                    <a:pt x="0" y="77"/>
                    <a:pt x="0" y="77"/>
                    <a:pt x="0" y="77"/>
                  </a:cubicBezTo>
                  <a:cubicBezTo>
                    <a:pt x="2" y="77"/>
                    <a:pt x="2" y="77"/>
                    <a:pt x="2" y="77"/>
                  </a:cubicBezTo>
                  <a:cubicBezTo>
                    <a:pt x="13" y="77"/>
                    <a:pt x="29" y="75"/>
                    <a:pt x="43" y="63"/>
                  </a:cubicBezTo>
                  <a:cubicBezTo>
                    <a:pt x="58" y="50"/>
                    <a:pt x="65" y="29"/>
                    <a:pt x="65" y="0"/>
                  </a:cubicBezTo>
                  <a:cubicBezTo>
                    <a:pt x="65" y="0"/>
                    <a:pt x="65" y="0"/>
                    <a:pt x="65" y="0"/>
                  </a:cubicBezTo>
                  <a:lnTo>
                    <a:pt x="50" y="0"/>
                  </a:lnTo>
                  <a:close/>
                </a:path>
              </a:pathLst>
            </a:custGeom>
            <a:solidFill>
              <a:srgbClr val="358F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75799" name="Rectangle 45"/>
            <p:cNvSpPr>
              <a:spLocks noChangeArrowheads="1"/>
            </p:cNvSpPr>
            <p:nvPr/>
          </p:nvSpPr>
          <p:spPr bwMode="auto">
            <a:xfrm flipH="1">
              <a:off x="5435323" y="3283741"/>
              <a:ext cx="3647392" cy="113189"/>
            </a:xfrm>
            <a:prstGeom prst="rect">
              <a:avLst/>
            </a:prstGeom>
            <a:solidFill>
              <a:srgbClr val="3082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endParaRPr lang="id-ID" altLang="zh-CN" sz="1800"/>
            </a:p>
          </p:txBody>
        </p:sp>
        <p:sp>
          <p:nvSpPr>
            <p:cNvPr id="75800" name="Freeform 46"/>
            <p:cNvSpPr/>
            <p:nvPr/>
          </p:nvSpPr>
          <p:spPr bwMode="auto">
            <a:xfrm flipH="1">
              <a:off x="5039021" y="2828871"/>
              <a:ext cx="463561" cy="565946"/>
            </a:xfrm>
            <a:custGeom>
              <a:avLst/>
              <a:gdLst>
                <a:gd name="T0" fmla="*/ 2147483646 w 62"/>
                <a:gd name="T1" fmla="*/ 0 h 76"/>
                <a:gd name="T2" fmla="*/ 2147483646 w 62"/>
                <a:gd name="T3" fmla="*/ 0 h 76"/>
                <a:gd name="T4" fmla="*/ 2147483646 w 62"/>
                <a:gd name="T5" fmla="*/ 2147483646 h 76"/>
                <a:gd name="T6" fmla="*/ 0 w 62"/>
                <a:gd name="T7" fmla="*/ 2147483646 h 76"/>
                <a:gd name="T8" fmla="*/ 0 w 62"/>
                <a:gd name="T9" fmla="*/ 2147483646 h 76"/>
                <a:gd name="T10" fmla="*/ 2147483646 w 62"/>
                <a:gd name="T11" fmla="*/ 2147483646 h 76"/>
                <a:gd name="T12" fmla="*/ 2147483646 w 62"/>
                <a:gd name="T13" fmla="*/ 0 h 76"/>
                <a:gd name="T14" fmla="*/ 2147483646 w 62"/>
                <a:gd name="T15" fmla="*/ 0 h 76"/>
                <a:gd name="T16" fmla="*/ 2147483646 w 62"/>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76">
                  <a:moveTo>
                    <a:pt x="46" y="0"/>
                  </a:moveTo>
                  <a:cubicBezTo>
                    <a:pt x="46" y="0"/>
                    <a:pt x="46" y="0"/>
                    <a:pt x="46" y="0"/>
                  </a:cubicBezTo>
                  <a:cubicBezTo>
                    <a:pt x="46" y="55"/>
                    <a:pt x="14" y="61"/>
                    <a:pt x="1" y="61"/>
                  </a:cubicBezTo>
                  <a:cubicBezTo>
                    <a:pt x="0" y="61"/>
                    <a:pt x="0" y="61"/>
                    <a:pt x="0" y="61"/>
                  </a:cubicBezTo>
                  <a:cubicBezTo>
                    <a:pt x="0" y="76"/>
                    <a:pt x="0" y="76"/>
                    <a:pt x="0" y="76"/>
                  </a:cubicBezTo>
                  <a:cubicBezTo>
                    <a:pt x="1" y="76"/>
                    <a:pt x="1" y="76"/>
                    <a:pt x="1" y="76"/>
                  </a:cubicBezTo>
                  <a:cubicBezTo>
                    <a:pt x="38" y="76"/>
                    <a:pt x="62" y="47"/>
                    <a:pt x="62" y="0"/>
                  </a:cubicBezTo>
                  <a:cubicBezTo>
                    <a:pt x="62" y="0"/>
                    <a:pt x="62" y="0"/>
                    <a:pt x="62" y="0"/>
                  </a:cubicBezTo>
                  <a:lnTo>
                    <a:pt x="46" y="0"/>
                  </a:lnTo>
                  <a:close/>
                </a:path>
              </a:pathLst>
            </a:custGeom>
            <a:solidFill>
              <a:srgbClr val="3082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75801" name="Freeform 47"/>
            <p:cNvSpPr>
              <a:spLocks noEditPoints="1"/>
            </p:cNvSpPr>
            <p:nvPr/>
          </p:nvSpPr>
          <p:spPr bwMode="auto">
            <a:xfrm flipH="1">
              <a:off x="4747866" y="1237933"/>
              <a:ext cx="687457" cy="1590939"/>
            </a:xfrm>
            <a:custGeom>
              <a:avLst/>
              <a:gdLst>
                <a:gd name="T0" fmla="*/ 2147483646 w 92"/>
                <a:gd name="T1" fmla="*/ 2147483646 h 213"/>
                <a:gd name="T2" fmla="*/ 2147483646 w 92"/>
                <a:gd name="T3" fmla="*/ 2147483646 h 213"/>
                <a:gd name="T4" fmla="*/ 2147483646 w 92"/>
                <a:gd name="T5" fmla="*/ 0 h 213"/>
                <a:gd name="T6" fmla="*/ 0 w 92"/>
                <a:gd name="T7" fmla="*/ 2147483646 h 213"/>
                <a:gd name="T8" fmla="*/ 2147483646 w 92"/>
                <a:gd name="T9" fmla="*/ 2147483646 h 213"/>
                <a:gd name="T10" fmla="*/ 2147483646 w 92"/>
                <a:gd name="T11" fmla="*/ 2147483646 h 213"/>
                <a:gd name="T12" fmla="*/ 2147483646 w 92"/>
                <a:gd name="T13" fmla="*/ 2147483646 h 213"/>
                <a:gd name="T14" fmla="*/ 2147483646 w 92"/>
                <a:gd name="T15" fmla="*/ 2147483646 h 213"/>
                <a:gd name="T16" fmla="*/ 2147483646 w 92"/>
                <a:gd name="T17" fmla="*/ 2147483646 h 213"/>
                <a:gd name="T18" fmla="*/ 2147483646 w 92"/>
                <a:gd name="T19" fmla="*/ 2147483646 h 213"/>
                <a:gd name="T20" fmla="*/ 2147483646 w 92"/>
                <a:gd name="T21" fmla="*/ 2147483646 h 213"/>
                <a:gd name="T22" fmla="*/ 2147483646 w 92"/>
                <a:gd name="T23" fmla="*/ 2147483646 h 213"/>
                <a:gd name="T24" fmla="*/ 2147483646 w 92"/>
                <a:gd name="T25" fmla="*/ 2147483646 h 2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2" h="213">
                  <a:moveTo>
                    <a:pt x="53" y="93"/>
                  </a:moveTo>
                  <a:cubicBezTo>
                    <a:pt x="75" y="89"/>
                    <a:pt x="92" y="70"/>
                    <a:pt x="92" y="47"/>
                  </a:cubicBezTo>
                  <a:cubicBezTo>
                    <a:pt x="92" y="21"/>
                    <a:pt x="72" y="0"/>
                    <a:pt x="46" y="0"/>
                  </a:cubicBezTo>
                  <a:cubicBezTo>
                    <a:pt x="20" y="0"/>
                    <a:pt x="0" y="21"/>
                    <a:pt x="0" y="47"/>
                  </a:cubicBezTo>
                  <a:cubicBezTo>
                    <a:pt x="0" y="69"/>
                    <a:pt x="16" y="88"/>
                    <a:pt x="37" y="92"/>
                  </a:cubicBezTo>
                  <a:cubicBezTo>
                    <a:pt x="37" y="213"/>
                    <a:pt x="37" y="213"/>
                    <a:pt x="37" y="213"/>
                  </a:cubicBezTo>
                  <a:cubicBezTo>
                    <a:pt x="53" y="213"/>
                    <a:pt x="53" y="213"/>
                    <a:pt x="53" y="213"/>
                  </a:cubicBezTo>
                  <a:lnTo>
                    <a:pt x="53" y="93"/>
                  </a:lnTo>
                  <a:close/>
                  <a:moveTo>
                    <a:pt x="19" y="47"/>
                  </a:moveTo>
                  <a:cubicBezTo>
                    <a:pt x="19" y="32"/>
                    <a:pt x="31" y="19"/>
                    <a:pt x="46" y="19"/>
                  </a:cubicBezTo>
                  <a:cubicBezTo>
                    <a:pt x="61" y="19"/>
                    <a:pt x="73" y="32"/>
                    <a:pt x="73" y="47"/>
                  </a:cubicBezTo>
                  <a:cubicBezTo>
                    <a:pt x="73" y="62"/>
                    <a:pt x="61" y="74"/>
                    <a:pt x="46" y="74"/>
                  </a:cubicBezTo>
                  <a:cubicBezTo>
                    <a:pt x="31" y="74"/>
                    <a:pt x="19" y="62"/>
                    <a:pt x="19" y="47"/>
                  </a:cubicBezTo>
                  <a:close/>
                </a:path>
              </a:pathLst>
            </a:custGeom>
            <a:solidFill>
              <a:srgbClr val="3082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525"/>
            </a:p>
          </p:txBody>
        </p:sp>
        <p:sp>
          <p:nvSpPr>
            <p:cNvPr id="94" name="Freeform 51"/>
            <p:cNvSpPr/>
            <p:nvPr/>
          </p:nvSpPr>
          <p:spPr bwMode="auto">
            <a:xfrm flipH="1">
              <a:off x="4347355" y="3497339"/>
              <a:ext cx="453926" cy="700081"/>
            </a:xfrm>
            <a:custGeom>
              <a:avLst/>
              <a:gdLst>
                <a:gd name="T0" fmla="*/ 61 w 61"/>
                <a:gd name="T1" fmla="*/ 78 h 80"/>
                <a:gd name="T2" fmla="*/ 4 w 61"/>
                <a:gd name="T3" fmla="*/ 1 h 80"/>
                <a:gd name="T4" fmla="*/ 0 w 61"/>
                <a:gd name="T5" fmla="*/ 0 h 80"/>
                <a:gd name="T6" fmla="*/ 0 w 61"/>
                <a:gd name="T7" fmla="*/ 16 h 80"/>
                <a:gd name="T8" fmla="*/ 3 w 61"/>
                <a:gd name="T9" fmla="*/ 16 h 80"/>
                <a:gd name="T10" fmla="*/ 46 w 61"/>
                <a:gd name="T11" fmla="*/ 78 h 80"/>
                <a:gd name="T12" fmla="*/ 46 w 61"/>
                <a:gd name="T13" fmla="*/ 80 h 80"/>
                <a:gd name="T14" fmla="*/ 61 w 61"/>
                <a:gd name="T15" fmla="*/ 80 h 80"/>
                <a:gd name="T16" fmla="*/ 61 w 61"/>
                <a:gd name="T1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0">
                  <a:moveTo>
                    <a:pt x="61" y="78"/>
                  </a:moveTo>
                  <a:cubicBezTo>
                    <a:pt x="61" y="26"/>
                    <a:pt x="45" y="3"/>
                    <a:pt x="4" y="1"/>
                  </a:cubicBezTo>
                  <a:cubicBezTo>
                    <a:pt x="3" y="1"/>
                    <a:pt x="2" y="1"/>
                    <a:pt x="0" y="0"/>
                  </a:cubicBezTo>
                  <a:cubicBezTo>
                    <a:pt x="0" y="16"/>
                    <a:pt x="0" y="16"/>
                    <a:pt x="0" y="16"/>
                  </a:cubicBezTo>
                  <a:cubicBezTo>
                    <a:pt x="1" y="16"/>
                    <a:pt x="2" y="16"/>
                    <a:pt x="3" y="16"/>
                  </a:cubicBezTo>
                  <a:cubicBezTo>
                    <a:pt x="26" y="18"/>
                    <a:pt x="46" y="24"/>
                    <a:pt x="46" y="78"/>
                  </a:cubicBezTo>
                  <a:cubicBezTo>
                    <a:pt x="46" y="80"/>
                    <a:pt x="46" y="80"/>
                    <a:pt x="46" y="80"/>
                  </a:cubicBezTo>
                  <a:cubicBezTo>
                    <a:pt x="61" y="80"/>
                    <a:pt x="61" y="80"/>
                    <a:pt x="61" y="80"/>
                  </a:cubicBezTo>
                  <a:lnTo>
                    <a:pt x="61" y="78"/>
                  </a:ln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95" name="Freeform 52"/>
            <p:cNvSpPr/>
            <p:nvPr/>
          </p:nvSpPr>
          <p:spPr bwMode="auto">
            <a:xfrm flipH="1">
              <a:off x="4801281" y="3498926"/>
              <a:ext cx="4281566" cy="146049"/>
            </a:xfrm>
            <a:custGeom>
              <a:avLst/>
              <a:gdLst>
                <a:gd name="T0" fmla="*/ 0 w 501"/>
                <a:gd name="T1" fmla="*/ 2 h 17"/>
                <a:gd name="T2" fmla="*/ 0 w 501"/>
                <a:gd name="T3" fmla="*/ 17 h 17"/>
                <a:gd name="T4" fmla="*/ 501 w 501"/>
                <a:gd name="T5" fmla="*/ 17 h 17"/>
                <a:gd name="T6" fmla="*/ 501 w 501"/>
                <a:gd name="T7" fmla="*/ 1 h 17"/>
                <a:gd name="T8" fmla="*/ 0 w 501"/>
                <a:gd name="T9" fmla="*/ 2 h 17"/>
              </a:gdLst>
              <a:ahLst/>
              <a:cxnLst>
                <a:cxn ang="0">
                  <a:pos x="T0" y="T1"/>
                </a:cxn>
                <a:cxn ang="0">
                  <a:pos x="T2" y="T3"/>
                </a:cxn>
                <a:cxn ang="0">
                  <a:pos x="T4" y="T5"/>
                </a:cxn>
                <a:cxn ang="0">
                  <a:pos x="T6" y="T7"/>
                </a:cxn>
                <a:cxn ang="0">
                  <a:pos x="T8" y="T9"/>
                </a:cxn>
              </a:cxnLst>
              <a:rect l="0" t="0" r="r" b="b"/>
              <a:pathLst>
                <a:path w="501" h="17">
                  <a:moveTo>
                    <a:pt x="0" y="2"/>
                  </a:moveTo>
                  <a:cubicBezTo>
                    <a:pt x="0" y="17"/>
                    <a:pt x="0" y="17"/>
                    <a:pt x="0" y="17"/>
                  </a:cubicBezTo>
                  <a:cubicBezTo>
                    <a:pt x="4" y="17"/>
                    <a:pt x="447" y="15"/>
                    <a:pt x="501" y="17"/>
                  </a:cubicBezTo>
                  <a:cubicBezTo>
                    <a:pt x="501" y="1"/>
                    <a:pt x="501" y="1"/>
                    <a:pt x="501" y="1"/>
                  </a:cubicBezTo>
                  <a:cubicBezTo>
                    <a:pt x="443" y="0"/>
                    <a:pt x="18" y="2"/>
                    <a:pt x="0" y="2"/>
                  </a:cubicBez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96" name="Freeform 53"/>
            <p:cNvSpPr>
              <a:spLocks noEditPoints="1"/>
            </p:cNvSpPr>
            <p:nvPr/>
          </p:nvSpPr>
          <p:spPr bwMode="auto">
            <a:xfrm flipH="1">
              <a:off x="4079190" y="4102171"/>
              <a:ext cx="693459" cy="1574785"/>
            </a:xfrm>
            <a:custGeom>
              <a:avLst/>
              <a:gdLst>
                <a:gd name="T0" fmla="*/ 56 w 93"/>
                <a:gd name="T1" fmla="*/ 119 h 211"/>
                <a:gd name="T2" fmla="*/ 56 w 93"/>
                <a:gd name="T3" fmla="*/ 0 h 211"/>
                <a:gd name="T4" fmla="*/ 41 w 93"/>
                <a:gd name="T5" fmla="*/ 0 h 211"/>
                <a:gd name="T6" fmla="*/ 41 w 93"/>
                <a:gd name="T7" fmla="*/ 118 h 211"/>
                <a:gd name="T8" fmla="*/ 0 w 93"/>
                <a:gd name="T9" fmla="*/ 164 h 211"/>
                <a:gd name="T10" fmla="*/ 46 w 93"/>
                <a:gd name="T11" fmla="*/ 211 h 211"/>
                <a:gd name="T12" fmla="*/ 93 w 93"/>
                <a:gd name="T13" fmla="*/ 164 h 211"/>
                <a:gd name="T14" fmla="*/ 56 w 93"/>
                <a:gd name="T15" fmla="*/ 119 h 211"/>
                <a:gd name="T16" fmla="*/ 46 w 93"/>
                <a:gd name="T17" fmla="*/ 191 h 211"/>
                <a:gd name="T18" fmla="*/ 19 w 93"/>
                <a:gd name="T19" fmla="*/ 164 h 211"/>
                <a:gd name="T20" fmla="*/ 46 w 93"/>
                <a:gd name="T21" fmla="*/ 137 h 211"/>
                <a:gd name="T22" fmla="*/ 74 w 93"/>
                <a:gd name="T23" fmla="*/ 164 h 211"/>
                <a:gd name="T24" fmla="*/ 46 w 93"/>
                <a:gd name="T25" fmla="*/ 19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211">
                  <a:moveTo>
                    <a:pt x="56" y="119"/>
                  </a:moveTo>
                  <a:cubicBezTo>
                    <a:pt x="56" y="0"/>
                    <a:pt x="56" y="0"/>
                    <a:pt x="56" y="0"/>
                  </a:cubicBezTo>
                  <a:cubicBezTo>
                    <a:pt x="41" y="0"/>
                    <a:pt x="41" y="0"/>
                    <a:pt x="41" y="0"/>
                  </a:cubicBezTo>
                  <a:cubicBezTo>
                    <a:pt x="41" y="118"/>
                    <a:pt x="41" y="118"/>
                    <a:pt x="41" y="118"/>
                  </a:cubicBezTo>
                  <a:cubicBezTo>
                    <a:pt x="18" y="121"/>
                    <a:pt x="0" y="141"/>
                    <a:pt x="0" y="164"/>
                  </a:cubicBezTo>
                  <a:cubicBezTo>
                    <a:pt x="0" y="190"/>
                    <a:pt x="21" y="211"/>
                    <a:pt x="46" y="211"/>
                  </a:cubicBezTo>
                  <a:cubicBezTo>
                    <a:pt x="72" y="211"/>
                    <a:pt x="93" y="190"/>
                    <a:pt x="93" y="164"/>
                  </a:cubicBezTo>
                  <a:cubicBezTo>
                    <a:pt x="93" y="142"/>
                    <a:pt x="77" y="123"/>
                    <a:pt x="56" y="119"/>
                  </a:cubicBezTo>
                  <a:close/>
                  <a:moveTo>
                    <a:pt x="46" y="191"/>
                  </a:moveTo>
                  <a:cubicBezTo>
                    <a:pt x="31" y="191"/>
                    <a:pt x="19" y="179"/>
                    <a:pt x="19" y="164"/>
                  </a:cubicBezTo>
                  <a:cubicBezTo>
                    <a:pt x="19" y="149"/>
                    <a:pt x="31" y="137"/>
                    <a:pt x="46" y="137"/>
                  </a:cubicBezTo>
                  <a:cubicBezTo>
                    <a:pt x="61" y="137"/>
                    <a:pt x="74" y="149"/>
                    <a:pt x="74" y="164"/>
                  </a:cubicBezTo>
                  <a:cubicBezTo>
                    <a:pt x="74" y="179"/>
                    <a:pt x="61" y="191"/>
                    <a:pt x="46" y="191"/>
                  </a:cubicBez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97" name="Freeform 54"/>
            <p:cNvSpPr/>
            <p:nvPr/>
          </p:nvSpPr>
          <p:spPr bwMode="auto">
            <a:xfrm flipH="1">
              <a:off x="6241971" y="3711649"/>
              <a:ext cx="513983" cy="490533"/>
            </a:xfrm>
            <a:custGeom>
              <a:avLst/>
              <a:gdLst>
                <a:gd name="T0" fmla="*/ 69 w 69"/>
                <a:gd name="T1" fmla="*/ 64 h 66"/>
                <a:gd name="T2" fmla="*/ 1 w 69"/>
                <a:gd name="T3" fmla="*/ 0 h 66"/>
                <a:gd name="T4" fmla="*/ 0 w 69"/>
                <a:gd name="T5" fmla="*/ 0 h 66"/>
                <a:gd name="T6" fmla="*/ 0 w 69"/>
                <a:gd name="T7" fmla="*/ 15 h 66"/>
                <a:gd name="T8" fmla="*/ 1 w 69"/>
                <a:gd name="T9" fmla="*/ 15 h 66"/>
                <a:gd name="T10" fmla="*/ 53 w 69"/>
                <a:gd name="T11" fmla="*/ 64 h 66"/>
                <a:gd name="T12" fmla="*/ 53 w 69"/>
                <a:gd name="T13" fmla="*/ 66 h 66"/>
                <a:gd name="T14" fmla="*/ 69 w 69"/>
                <a:gd name="T15" fmla="*/ 66 h 66"/>
                <a:gd name="T16" fmla="*/ 69 w 69"/>
                <a:gd name="T1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6">
                  <a:moveTo>
                    <a:pt x="69" y="64"/>
                  </a:moveTo>
                  <a:cubicBezTo>
                    <a:pt x="69" y="28"/>
                    <a:pt x="31" y="0"/>
                    <a:pt x="1" y="0"/>
                  </a:cubicBezTo>
                  <a:cubicBezTo>
                    <a:pt x="0" y="0"/>
                    <a:pt x="0" y="0"/>
                    <a:pt x="0" y="0"/>
                  </a:cubicBezTo>
                  <a:cubicBezTo>
                    <a:pt x="0" y="15"/>
                    <a:pt x="0" y="15"/>
                    <a:pt x="0" y="15"/>
                  </a:cubicBezTo>
                  <a:cubicBezTo>
                    <a:pt x="1" y="15"/>
                    <a:pt x="1" y="15"/>
                    <a:pt x="1" y="15"/>
                  </a:cubicBezTo>
                  <a:cubicBezTo>
                    <a:pt x="21" y="15"/>
                    <a:pt x="53" y="36"/>
                    <a:pt x="53" y="64"/>
                  </a:cubicBezTo>
                  <a:cubicBezTo>
                    <a:pt x="53" y="65"/>
                    <a:pt x="53" y="66"/>
                    <a:pt x="53" y="66"/>
                  </a:cubicBezTo>
                  <a:cubicBezTo>
                    <a:pt x="69" y="66"/>
                    <a:pt x="69" y="66"/>
                    <a:pt x="69" y="66"/>
                  </a:cubicBezTo>
                  <a:cubicBezTo>
                    <a:pt x="69" y="66"/>
                    <a:pt x="69" y="65"/>
                    <a:pt x="69" y="64"/>
                  </a:cubicBez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98" name="Rectangle 55"/>
            <p:cNvSpPr>
              <a:spLocks noChangeArrowheads="1"/>
            </p:cNvSpPr>
            <p:nvPr/>
          </p:nvSpPr>
          <p:spPr bwMode="auto">
            <a:xfrm flipH="1">
              <a:off x="6681231" y="3716412"/>
              <a:ext cx="2395330" cy="109536"/>
            </a:xfrm>
            <a:prstGeom prst="rect">
              <a:avLst/>
            </a:pr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99" name="Freeform 56"/>
            <p:cNvSpPr>
              <a:spLocks noEditPoints="1"/>
            </p:cNvSpPr>
            <p:nvPr/>
          </p:nvSpPr>
          <p:spPr bwMode="auto">
            <a:xfrm flipH="1">
              <a:off x="5959140" y="4187101"/>
              <a:ext cx="694157" cy="1489854"/>
            </a:xfrm>
            <a:custGeom>
              <a:avLst/>
              <a:gdLst>
                <a:gd name="T0" fmla="*/ 55 w 93"/>
                <a:gd name="T1" fmla="*/ 103 h 195"/>
                <a:gd name="T2" fmla="*/ 56 w 93"/>
                <a:gd name="T3" fmla="*/ 0 h 195"/>
                <a:gd name="T4" fmla="*/ 40 w 93"/>
                <a:gd name="T5" fmla="*/ 0 h 195"/>
                <a:gd name="T6" fmla="*/ 39 w 93"/>
                <a:gd name="T7" fmla="*/ 102 h 195"/>
                <a:gd name="T8" fmla="*/ 0 w 93"/>
                <a:gd name="T9" fmla="*/ 148 h 195"/>
                <a:gd name="T10" fmla="*/ 47 w 93"/>
                <a:gd name="T11" fmla="*/ 195 h 195"/>
                <a:gd name="T12" fmla="*/ 93 w 93"/>
                <a:gd name="T13" fmla="*/ 148 h 195"/>
                <a:gd name="T14" fmla="*/ 55 w 93"/>
                <a:gd name="T15" fmla="*/ 103 h 195"/>
                <a:gd name="T16" fmla="*/ 47 w 93"/>
                <a:gd name="T17" fmla="*/ 176 h 195"/>
                <a:gd name="T18" fmla="*/ 19 w 93"/>
                <a:gd name="T19" fmla="*/ 148 h 195"/>
                <a:gd name="T20" fmla="*/ 47 w 93"/>
                <a:gd name="T21" fmla="*/ 121 h 195"/>
                <a:gd name="T22" fmla="*/ 74 w 93"/>
                <a:gd name="T23" fmla="*/ 148 h 195"/>
                <a:gd name="T24" fmla="*/ 47 w 93"/>
                <a:gd name="T25" fmla="*/ 17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95">
                  <a:moveTo>
                    <a:pt x="55" y="103"/>
                  </a:moveTo>
                  <a:cubicBezTo>
                    <a:pt x="55" y="81"/>
                    <a:pt x="56" y="27"/>
                    <a:pt x="56" y="0"/>
                  </a:cubicBezTo>
                  <a:cubicBezTo>
                    <a:pt x="40" y="0"/>
                    <a:pt x="40" y="0"/>
                    <a:pt x="40" y="0"/>
                  </a:cubicBezTo>
                  <a:cubicBezTo>
                    <a:pt x="40" y="27"/>
                    <a:pt x="39" y="81"/>
                    <a:pt x="39" y="102"/>
                  </a:cubicBezTo>
                  <a:cubicBezTo>
                    <a:pt x="17" y="106"/>
                    <a:pt x="0" y="125"/>
                    <a:pt x="0" y="148"/>
                  </a:cubicBezTo>
                  <a:cubicBezTo>
                    <a:pt x="0" y="174"/>
                    <a:pt x="21" y="195"/>
                    <a:pt x="47" y="195"/>
                  </a:cubicBezTo>
                  <a:cubicBezTo>
                    <a:pt x="72" y="195"/>
                    <a:pt x="93" y="174"/>
                    <a:pt x="93" y="148"/>
                  </a:cubicBezTo>
                  <a:cubicBezTo>
                    <a:pt x="93" y="125"/>
                    <a:pt x="77" y="106"/>
                    <a:pt x="55" y="103"/>
                  </a:cubicBezTo>
                  <a:close/>
                  <a:moveTo>
                    <a:pt x="47" y="176"/>
                  </a:moveTo>
                  <a:cubicBezTo>
                    <a:pt x="32" y="176"/>
                    <a:pt x="19" y="163"/>
                    <a:pt x="19" y="148"/>
                  </a:cubicBezTo>
                  <a:cubicBezTo>
                    <a:pt x="19" y="133"/>
                    <a:pt x="32" y="121"/>
                    <a:pt x="47" y="121"/>
                  </a:cubicBezTo>
                  <a:cubicBezTo>
                    <a:pt x="62" y="121"/>
                    <a:pt x="74" y="133"/>
                    <a:pt x="74" y="148"/>
                  </a:cubicBezTo>
                  <a:cubicBezTo>
                    <a:pt x="74" y="163"/>
                    <a:pt x="62" y="176"/>
                    <a:pt x="47" y="176"/>
                  </a:cubicBezTo>
                  <a:close/>
                </a:path>
              </a:pathLst>
            </a:custGeom>
            <a:solidFill>
              <a:srgbClr val="00B050"/>
            </a:solidFill>
            <a:ln>
              <a:noFill/>
            </a:ln>
          </p:spPr>
          <p:txBody>
            <a:bodyPr/>
            <a:lstStyle/>
            <a:p>
              <a:endParaRPr lang="id-ID" sz="525">
                <a:latin typeface="微软雅黑" panose="020B0503020204020204" pitchFamily="34" charset="-122"/>
                <a:ea typeface="宋体" pitchFamily="2" charset="-122"/>
              </a:endParaRPr>
            </a:p>
          </p:txBody>
        </p:sp>
        <p:sp>
          <p:nvSpPr>
            <p:cNvPr id="100" name="TextBox 99"/>
            <p:cNvSpPr txBox="1"/>
            <p:nvPr/>
          </p:nvSpPr>
          <p:spPr>
            <a:xfrm flipH="1">
              <a:off x="7190173" y="1321691"/>
              <a:ext cx="407459" cy="552017"/>
            </a:xfrm>
            <a:prstGeom prst="rect">
              <a:avLst/>
            </a:prstGeom>
            <a:noFill/>
          </p:spPr>
          <p:txBody>
            <a:bodyPr wrap="none">
              <a:spAutoFit/>
            </a:bodyPr>
            <a:lstStyle/>
            <a:p>
              <a:pPr>
                <a:defRPr/>
              </a:pPr>
              <a:r>
                <a:rPr lang="id-ID" sz="2100" b="1" dirty="0">
                  <a:solidFill>
                    <a:schemeClr val="tx1">
                      <a:lumMod val="50000"/>
                      <a:lumOff val="50000"/>
                    </a:schemeClr>
                  </a:solidFill>
                  <a:latin typeface="微软雅黑" panose="020B0503020204020204" pitchFamily="34" charset="-122"/>
                  <a:ea typeface="宋体" pitchFamily="2" charset="-122"/>
                </a:rPr>
                <a:t>1</a:t>
              </a:r>
              <a:endParaRPr lang="id-ID" sz="2100" b="1" dirty="0">
                <a:solidFill>
                  <a:schemeClr val="tx1">
                    <a:lumMod val="50000"/>
                    <a:lumOff val="50000"/>
                  </a:schemeClr>
                </a:solidFill>
                <a:latin typeface="微软雅黑" panose="020B0503020204020204" pitchFamily="34" charset="-122"/>
                <a:ea typeface="宋体" pitchFamily="2" charset="-122"/>
              </a:endParaRPr>
            </a:p>
          </p:txBody>
        </p:sp>
        <p:sp>
          <p:nvSpPr>
            <p:cNvPr id="101" name="TextBox 100"/>
            <p:cNvSpPr txBox="1"/>
            <p:nvPr/>
          </p:nvSpPr>
          <p:spPr>
            <a:xfrm flipH="1">
              <a:off x="4955648" y="1321691"/>
              <a:ext cx="407459" cy="552017"/>
            </a:xfrm>
            <a:prstGeom prst="rect">
              <a:avLst/>
            </a:prstGeom>
            <a:noFill/>
          </p:spPr>
          <p:txBody>
            <a:bodyPr wrap="none">
              <a:spAutoFit/>
            </a:bodyPr>
            <a:lstStyle/>
            <a:p>
              <a:pPr>
                <a:defRPr/>
              </a:pPr>
              <a:r>
                <a:rPr lang="id-ID" sz="2100" b="1" dirty="0">
                  <a:solidFill>
                    <a:schemeClr val="tx1">
                      <a:lumMod val="50000"/>
                      <a:lumOff val="50000"/>
                    </a:schemeClr>
                  </a:solidFill>
                  <a:latin typeface="微软雅黑" panose="020B0503020204020204" pitchFamily="34" charset="-122"/>
                  <a:ea typeface="宋体" pitchFamily="2" charset="-122"/>
                </a:rPr>
                <a:t>2</a:t>
              </a:r>
              <a:endParaRPr lang="id-ID" sz="2100" b="1" dirty="0">
                <a:solidFill>
                  <a:schemeClr val="tx1">
                    <a:lumMod val="50000"/>
                    <a:lumOff val="50000"/>
                  </a:schemeClr>
                </a:solidFill>
                <a:latin typeface="微软雅黑" panose="020B0503020204020204" pitchFamily="34" charset="-122"/>
                <a:ea typeface="宋体" pitchFamily="2" charset="-122"/>
              </a:endParaRPr>
            </a:p>
          </p:txBody>
        </p:sp>
        <p:sp>
          <p:nvSpPr>
            <p:cNvPr id="102" name="TextBox 101"/>
            <p:cNvSpPr txBox="1"/>
            <p:nvPr/>
          </p:nvSpPr>
          <p:spPr>
            <a:xfrm flipH="1">
              <a:off x="6168295" y="5083482"/>
              <a:ext cx="407459" cy="552017"/>
            </a:xfrm>
            <a:prstGeom prst="rect">
              <a:avLst/>
            </a:prstGeom>
            <a:noFill/>
          </p:spPr>
          <p:txBody>
            <a:bodyPr wrap="none">
              <a:spAutoFit/>
            </a:bodyPr>
            <a:lstStyle/>
            <a:p>
              <a:pPr>
                <a:defRPr/>
              </a:pPr>
              <a:r>
                <a:rPr lang="en-US" sz="2100" b="1" dirty="0">
                  <a:solidFill>
                    <a:schemeClr val="tx1">
                      <a:lumMod val="50000"/>
                      <a:lumOff val="50000"/>
                    </a:schemeClr>
                  </a:solidFill>
                  <a:latin typeface="微软雅黑" panose="020B0503020204020204" pitchFamily="34" charset="-122"/>
                  <a:ea typeface="宋体" pitchFamily="2" charset="-122"/>
                </a:rPr>
                <a:t>4</a:t>
              </a:r>
              <a:endParaRPr lang="id-ID" sz="2100" b="1" dirty="0">
                <a:solidFill>
                  <a:schemeClr val="tx1">
                    <a:lumMod val="50000"/>
                    <a:lumOff val="50000"/>
                  </a:schemeClr>
                </a:solidFill>
                <a:latin typeface="微软雅黑" panose="020B0503020204020204" pitchFamily="34" charset="-122"/>
                <a:ea typeface="宋体" pitchFamily="2" charset="-122"/>
              </a:endParaRPr>
            </a:p>
          </p:txBody>
        </p:sp>
        <p:sp>
          <p:nvSpPr>
            <p:cNvPr id="103" name="TextBox 102"/>
            <p:cNvSpPr txBox="1"/>
            <p:nvPr/>
          </p:nvSpPr>
          <p:spPr>
            <a:xfrm flipH="1">
              <a:off x="4287996" y="5083482"/>
              <a:ext cx="407459" cy="552017"/>
            </a:xfrm>
            <a:prstGeom prst="rect">
              <a:avLst/>
            </a:prstGeom>
            <a:noFill/>
          </p:spPr>
          <p:txBody>
            <a:bodyPr wrap="none">
              <a:spAutoFit/>
            </a:bodyPr>
            <a:lstStyle/>
            <a:p>
              <a:pPr>
                <a:defRPr/>
              </a:pPr>
              <a:r>
                <a:rPr lang="en-US" sz="2100" b="1" dirty="0">
                  <a:solidFill>
                    <a:schemeClr val="tx1">
                      <a:lumMod val="50000"/>
                      <a:lumOff val="50000"/>
                    </a:schemeClr>
                  </a:solidFill>
                  <a:latin typeface="微软雅黑" panose="020B0503020204020204" pitchFamily="34" charset="-122"/>
                  <a:ea typeface="宋体" pitchFamily="2" charset="-122"/>
                </a:rPr>
                <a:t>3</a:t>
              </a:r>
              <a:endParaRPr lang="id-ID" sz="2100" b="1" dirty="0">
                <a:solidFill>
                  <a:schemeClr val="tx1">
                    <a:lumMod val="50000"/>
                    <a:lumOff val="50000"/>
                  </a:schemeClr>
                </a:solidFill>
                <a:latin typeface="微软雅黑" panose="020B0503020204020204" pitchFamily="34" charset="-122"/>
                <a:ea typeface="宋体" pitchFamily="2" charset="-122"/>
              </a:endParaRPr>
            </a:p>
          </p:txBody>
        </p:sp>
        <p:sp>
          <p:nvSpPr>
            <p:cNvPr id="75812" name="TextBox 103"/>
            <p:cNvSpPr txBox="1">
              <a:spLocks noChangeArrowheads="1"/>
            </p:cNvSpPr>
            <p:nvPr/>
          </p:nvSpPr>
          <p:spPr bwMode="auto">
            <a:xfrm flipH="1">
              <a:off x="7665202" y="1389159"/>
              <a:ext cx="929631" cy="36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200" b="1">
                  <a:solidFill>
                    <a:srgbClr val="7F7F7F"/>
                  </a:solidFill>
                  <a:ea typeface="微软雅黑" panose="020B0503020204020204" pitchFamily="34" charset="-122"/>
                </a:rPr>
                <a:t>信息服务</a:t>
              </a:r>
              <a:endParaRPr lang="id-ID" altLang="zh-CN" sz="1200" b="1">
                <a:solidFill>
                  <a:srgbClr val="7F7F7F"/>
                </a:solidFill>
                <a:ea typeface="微软雅黑" panose="020B0503020204020204" pitchFamily="34" charset="-122"/>
              </a:endParaRPr>
            </a:p>
          </p:txBody>
        </p:sp>
        <p:sp>
          <p:nvSpPr>
            <p:cNvPr id="75813" name="TextBox 104"/>
            <p:cNvSpPr txBox="1">
              <a:spLocks noChangeArrowheads="1"/>
            </p:cNvSpPr>
            <p:nvPr/>
          </p:nvSpPr>
          <p:spPr bwMode="auto">
            <a:xfrm flipH="1">
              <a:off x="7522041" y="1892392"/>
              <a:ext cx="1765421" cy="109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nSpc>
                  <a:spcPct val="150000"/>
                </a:lnSpc>
              </a:pPr>
              <a:r>
                <a:rPr lang="zh-CN" altLang="en-US" sz="790" b="1" dirty="0">
                  <a:solidFill>
                    <a:srgbClr val="7F7F7F"/>
                  </a:solidFill>
                  <a:ea typeface="微软雅黑" panose="020B0503020204020204" pitchFamily="34" charset="-122"/>
                </a:rPr>
                <a:t>通知公告、调查问卷</a:t>
              </a:r>
              <a:endParaRPr lang="en-US" altLang="zh-CN" sz="790" b="1" dirty="0">
                <a:solidFill>
                  <a:srgbClr val="7F7F7F"/>
                </a:solidFill>
                <a:ea typeface="微软雅黑" panose="020B0503020204020204" pitchFamily="34" charset="-122"/>
              </a:endParaRPr>
            </a:p>
            <a:p>
              <a:pPr>
                <a:lnSpc>
                  <a:spcPct val="150000"/>
                </a:lnSpc>
              </a:pPr>
              <a:r>
                <a:rPr lang="zh-CN" altLang="en-US" sz="790" b="1" dirty="0" smtClean="0">
                  <a:solidFill>
                    <a:srgbClr val="7F7F7F"/>
                  </a:solidFill>
                  <a:ea typeface="微软雅黑" panose="020B0503020204020204" pitchFamily="34" charset="-122"/>
                </a:rPr>
                <a:t>产业园区动态</a:t>
              </a:r>
              <a:r>
                <a:rPr lang="zh-CN" altLang="en-US" sz="790" b="1" dirty="0">
                  <a:solidFill>
                    <a:srgbClr val="7F7F7F"/>
                  </a:solidFill>
                  <a:ea typeface="微软雅黑" panose="020B0503020204020204" pitchFamily="34" charset="-122"/>
                </a:rPr>
                <a:t>、企业动态</a:t>
              </a:r>
              <a:endParaRPr lang="en-US" altLang="zh-CN" sz="790" b="1" dirty="0">
                <a:solidFill>
                  <a:srgbClr val="7F7F7F"/>
                </a:solidFill>
                <a:ea typeface="微软雅黑" panose="020B0503020204020204" pitchFamily="34" charset="-122"/>
              </a:endParaRPr>
            </a:p>
            <a:p>
              <a:pPr>
                <a:lnSpc>
                  <a:spcPct val="150000"/>
                </a:lnSpc>
              </a:pPr>
              <a:r>
                <a:rPr lang="zh-CN" altLang="en-US" sz="790" b="1" dirty="0" smtClean="0">
                  <a:solidFill>
                    <a:srgbClr val="7F7F7F"/>
                  </a:solidFill>
                  <a:ea typeface="微软雅黑" panose="020B0503020204020204" pitchFamily="34" charset="-122"/>
                </a:rPr>
                <a:t>产业园区黄</a:t>
              </a:r>
              <a:r>
                <a:rPr lang="zh-CN" altLang="en-US" sz="790" b="1" dirty="0">
                  <a:solidFill>
                    <a:srgbClr val="7F7F7F"/>
                  </a:solidFill>
                  <a:ea typeface="微软雅黑" panose="020B0503020204020204" pitchFamily="34" charset="-122"/>
                </a:rPr>
                <a:t>页</a:t>
              </a:r>
              <a:r>
                <a:rPr lang="zh-CN" altLang="en-US" sz="790" b="1" dirty="0" smtClean="0">
                  <a:solidFill>
                    <a:srgbClr val="7F7F7F"/>
                  </a:solidFill>
                  <a:ea typeface="微软雅黑" panose="020B0503020204020204" pitchFamily="34" charset="-122"/>
                </a:rPr>
                <a:t>、产业园区活动</a:t>
              </a:r>
              <a:endParaRPr lang="en-US" altLang="zh-CN" sz="790" b="1" dirty="0">
                <a:solidFill>
                  <a:srgbClr val="7F7F7F"/>
                </a:solidFill>
                <a:ea typeface="微软雅黑" panose="020B0503020204020204" pitchFamily="34" charset="-122"/>
              </a:endParaRPr>
            </a:p>
            <a:p>
              <a:pPr>
                <a:lnSpc>
                  <a:spcPct val="150000"/>
                </a:lnSpc>
              </a:pPr>
              <a:r>
                <a:rPr lang="zh-CN" altLang="en-US" sz="790" b="1" dirty="0">
                  <a:solidFill>
                    <a:srgbClr val="7F7F7F"/>
                  </a:solidFill>
                  <a:ea typeface="微软雅黑" panose="020B0503020204020204" pitchFamily="34" charset="-122"/>
                </a:rPr>
                <a:t>入驻申请</a:t>
              </a:r>
              <a:r>
                <a:rPr lang="zh-CN" altLang="en-US" sz="790" b="1" dirty="0" smtClean="0">
                  <a:solidFill>
                    <a:srgbClr val="7F7F7F"/>
                  </a:solidFill>
                  <a:ea typeface="微软雅黑" panose="020B0503020204020204" pitchFamily="34" charset="-122"/>
                </a:rPr>
                <a:t>、产业园区班车</a:t>
              </a:r>
              <a:endParaRPr lang="en-US" altLang="zh-CN" sz="790" b="1" dirty="0">
                <a:solidFill>
                  <a:srgbClr val="7F7F7F"/>
                </a:solidFill>
                <a:ea typeface="微软雅黑" panose="020B0503020204020204" pitchFamily="34" charset="-122"/>
              </a:endParaRPr>
            </a:p>
          </p:txBody>
        </p:sp>
        <p:sp>
          <p:nvSpPr>
            <p:cNvPr id="75814" name="TextBox 105"/>
            <p:cNvSpPr txBox="1">
              <a:spLocks noChangeArrowheads="1"/>
            </p:cNvSpPr>
            <p:nvPr/>
          </p:nvSpPr>
          <p:spPr bwMode="auto">
            <a:xfrm flipH="1">
              <a:off x="5422112" y="1354235"/>
              <a:ext cx="929631" cy="36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200" b="1">
                  <a:solidFill>
                    <a:srgbClr val="7F7F7F"/>
                  </a:solidFill>
                  <a:ea typeface="微软雅黑" panose="020B0503020204020204" pitchFamily="34" charset="-122"/>
                </a:rPr>
                <a:t>在线支付</a:t>
              </a:r>
              <a:endParaRPr lang="id-ID" altLang="zh-CN" sz="1200" b="1">
                <a:solidFill>
                  <a:srgbClr val="7F7F7F"/>
                </a:solidFill>
                <a:ea typeface="微软雅黑" panose="020B0503020204020204" pitchFamily="34" charset="-122"/>
              </a:endParaRPr>
            </a:p>
          </p:txBody>
        </p:sp>
        <p:sp>
          <p:nvSpPr>
            <p:cNvPr id="75815" name="TextBox 106"/>
            <p:cNvSpPr txBox="1">
              <a:spLocks noChangeArrowheads="1"/>
            </p:cNvSpPr>
            <p:nvPr/>
          </p:nvSpPr>
          <p:spPr bwMode="auto">
            <a:xfrm flipH="1">
              <a:off x="5300703" y="1877197"/>
              <a:ext cx="1669196" cy="1335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pPr>
              <a:r>
                <a:rPr lang="zh-CN" altLang="en-US" sz="790" b="1">
                  <a:solidFill>
                    <a:srgbClr val="7F7F7F"/>
                  </a:solidFill>
                  <a:ea typeface="微软雅黑" panose="020B0503020204020204" pitchFamily="34" charset="-122"/>
                </a:rPr>
                <a:t>在线充值、账单查询</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餐饮消费、停车缴费</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场馆预订、场地预订</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公寓预订、运动健身</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洗车服务、话费流量</a:t>
              </a:r>
              <a:endParaRPr lang="en-US" altLang="zh-CN" sz="790" b="1">
                <a:solidFill>
                  <a:srgbClr val="7F7F7F"/>
                </a:solidFill>
                <a:ea typeface="微软雅黑" panose="020B0503020204020204" pitchFamily="34" charset="-122"/>
              </a:endParaRPr>
            </a:p>
          </p:txBody>
        </p:sp>
        <p:sp>
          <p:nvSpPr>
            <p:cNvPr id="75816" name="TextBox 107"/>
            <p:cNvSpPr txBox="1">
              <a:spLocks noChangeArrowheads="1"/>
            </p:cNvSpPr>
            <p:nvPr/>
          </p:nvSpPr>
          <p:spPr bwMode="auto">
            <a:xfrm flipH="1">
              <a:off x="4776839" y="5142767"/>
              <a:ext cx="1287182" cy="36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200" b="1" dirty="0" smtClean="0">
                  <a:solidFill>
                    <a:srgbClr val="7F7F7F"/>
                  </a:solidFill>
                  <a:ea typeface="微软雅黑" panose="020B0503020204020204" pitchFamily="34" charset="-122"/>
                </a:rPr>
                <a:t>产业园区交流</a:t>
              </a:r>
              <a:endParaRPr lang="id-ID" altLang="zh-CN" sz="1200" b="1" dirty="0">
                <a:solidFill>
                  <a:srgbClr val="7F7F7F"/>
                </a:solidFill>
                <a:ea typeface="微软雅黑" panose="020B0503020204020204" pitchFamily="34" charset="-122"/>
              </a:endParaRPr>
            </a:p>
          </p:txBody>
        </p:sp>
        <p:sp>
          <p:nvSpPr>
            <p:cNvPr id="75817" name="TextBox 108"/>
            <p:cNvSpPr txBox="1">
              <a:spLocks noChangeArrowheads="1"/>
            </p:cNvSpPr>
            <p:nvPr/>
          </p:nvSpPr>
          <p:spPr bwMode="auto">
            <a:xfrm flipH="1">
              <a:off x="6653996" y="5153085"/>
              <a:ext cx="929631" cy="36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200" b="1">
                  <a:solidFill>
                    <a:srgbClr val="7F7F7F"/>
                  </a:solidFill>
                  <a:ea typeface="微软雅黑" panose="020B0503020204020204" pitchFamily="34" charset="-122"/>
                </a:rPr>
                <a:t>园购服务</a:t>
              </a:r>
              <a:endParaRPr lang="id-ID" altLang="zh-CN" sz="1200" b="1">
                <a:solidFill>
                  <a:srgbClr val="7F7F7F"/>
                </a:solidFill>
                <a:ea typeface="微软雅黑" panose="020B0503020204020204" pitchFamily="34" charset="-122"/>
              </a:endParaRPr>
            </a:p>
          </p:txBody>
        </p:sp>
        <p:sp>
          <p:nvSpPr>
            <p:cNvPr id="75818" name="文本框 1"/>
            <p:cNvSpPr txBox="1">
              <a:spLocks noChangeArrowheads="1"/>
            </p:cNvSpPr>
            <p:nvPr/>
          </p:nvSpPr>
          <p:spPr bwMode="auto">
            <a:xfrm>
              <a:off x="9778201" y="789884"/>
              <a:ext cx="661469" cy="73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kumimoji="1" lang="zh-CN" altLang="en-US" sz="1500">
                  <a:solidFill>
                    <a:schemeClr val="bg1"/>
                  </a:solidFill>
                  <a:ea typeface="微软雅黑" panose="020B0503020204020204" pitchFamily="34" charset="-122"/>
                </a:rPr>
                <a:t>信息</a:t>
              </a:r>
              <a:endParaRPr kumimoji="1" lang="en-US" altLang="zh-CN" sz="1500">
                <a:solidFill>
                  <a:schemeClr val="bg1"/>
                </a:solidFill>
                <a:ea typeface="微软雅黑" panose="020B0503020204020204" pitchFamily="34" charset="-122"/>
              </a:endParaRPr>
            </a:p>
            <a:p>
              <a:pPr eaLnBrk="1" hangingPunct="1"/>
              <a:r>
                <a:rPr kumimoji="1" lang="zh-CN" altLang="en-US" sz="1500">
                  <a:solidFill>
                    <a:schemeClr val="bg1"/>
                  </a:solidFill>
                  <a:ea typeface="微软雅黑" panose="020B0503020204020204" pitchFamily="34" charset="-122"/>
                </a:rPr>
                <a:t>服务</a:t>
              </a:r>
              <a:endParaRPr kumimoji="1" lang="zh-CN" altLang="en-US" sz="1500">
                <a:solidFill>
                  <a:schemeClr val="bg1"/>
                </a:solidFill>
                <a:ea typeface="微软雅黑" panose="020B0503020204020204" pitchFamily="34" charset="-122"/>
              </a:endParaRPr>
            </a:p>
          </p:txBody>
        </p:sp>
        <p:sp>
          <p:nvSpPr>
            <p:cNvPr id="75819" name="文本框 80"/>
            <p:cNvSpPr txBox="1">
              <a:spLocks noChangeArrowheads="1"/>
            </p:cNvSpPr>
            <p:nvPr/>
          </p:nvSpPr>
          <p:spPr bwMode="auto">
            <a:xfrm>
              <a:off x="9802892" y="1987317"/>
              <a:ext cx="661469" cy="73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kumimoji="1" lang="zh-CN" altLang="en-US" sz="1500">
                  <a:solidFill>
                    <a:schemeClr val="bg1"/>
                  </a:solidFill>
                  <a:ea typeface="微软雅黑" panose="020B0503020204020204" pitchFamily="34" charset="-122"/>
                </a:rPr>
                <a:t>在线</a:t>
              </a:r>
              <a:endParaRPr kumimoji="1" lang="en-US" altLang="zh-CN" sz="1500">
                <a:solidFill>
                  <a:schemeClr val="bg1"/>
                </a:solidFill>
                <a:ea typeface="微软雅黑" panose="020B0503020204020204" pitchFamily="34" charset="-122"/>
              </a:endParaRPr>
            </a:p>
            <a:p>
              <a:pPr eaLnBrk="1" hangingPunct="1"/>
              <a:r>
                <a:rPr kumimoji="1" lang="zh-CN" altLang="en-US" sz="1500">
                  <a:solidFill>
                    <a:schemeClr val="bg1"/>
                  </a:solidFill>
                  <a:ea typeface="微软雅黑" panose="020B0503020204020204" pitchFamily="34" charset="-122"/>
                </a:rPr>
                <a:t>支付</a:t>
              </a:r>
              <a:endParaRPr kumimoji="1" lang="zh-CN" altLang="en-US" sz="1500">
                <a:solidFill>
                  <a:schemeClr val="bg1"/>
                </a:solidFill>
                <a:ea typeface="微软雅黑" panose="020B0503020204020204" pitchFamily="34" charset="-122"/>
              </a:endParaRPr>
            </a:p>
          </p:txBody>
        </p:sp>
        <p:sp>
          <p:nvSpPr>
            <p:cNvPr id="75820" name="文本框 84"/>
            <p:cNvSpPr txBox="1">
              <a:spLocks noChangeArrowheads="1"/>
            </p:cNvSpPr>
            <p:nvPr/>
          </p:nvSpPr>
          <p:spPr bwMode="auto">
            <a:xfrm>
              <a:off x="9803196" y="4207735"/>
              <a:ext cx="1108407" cy="73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kumimoji="1" lang="zh-CN" altLang="en-US" sz="1500" dirty="0" smtClean="0">
                  <a:solidFill>
                    <a:schemeClr val="bg1"/>
                  </a:solidFill>
                  <a:ea typeface="微软雅黑" panose="020B0503020204020204" pitchFamily="34" charset="-122"/>
                </a:rPr>
                <a:t>产业园区</a:t>
              </a:r>
              <a:endParaRPr kumimoji="1" lang="en-US" altLang="zh-CN" sz="1500" dirty="0">
                <a:solidFill>
                  <a:schemeClr val="bg1"/>
                </a:solidFill>
                <a:ea typeface="微软雅黑" panose="020B0503020204020204" pitchFamily="34" charset="-122"/>
              </a:endParaRPr>
            </a:p>
            <a:p>
              <a:pPr eaLnBrk="1" hangingPunct="1"/>
              <a:r>
                <a:rPr kumimoji="1" lang="zh-CN" altLang="en-US" sz="1500" dirty="0">
                  <a:solidFill>
                    <a:schemeClr val="bg1"/>
                  </a:solidFill>
                  <a:ea typeface="微软雅黑" panose="020B0503020204020204" pitchFamily="34" charset="-122"/>
                </a:rPr>
                <a:t>交流</a:t>
              </a:r>
              <a:endParaRPr kumimoji="1" lang="zh-CN" altLang="en-US" sz="1500" dirty="0">
                <a:solidFill>
                  <a:schemeClr val="bg1"/>
                </a:solidFill>
                <a:ea typeface="微软雅黑" panose="020B0503020204020204" pitchFamily="34" charset="-122"/>
              </a:endParaRPr>
            </a:p>
          </p:txBody>
        </p:sp>
        <p:sp>
          <p:nvSpPr>
            <p:cNvPr id="75821" name="文本框 86"/>
            <p:cNvSpPr txBox="1">
              <a:spLocks noChangeArrowheads="1"/>
            </p:cNvSpPr>
            <p:nvPr/>
          </p:nvSpPr>
          <p:spPr bwMode="auto">
            <a:xfrm>
              <a:off x="9803496" y="5422470"/>
              <a:ext cx="661469" cy="73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r>
                <a:rPr kumimoji="1" lang="zh-CN" altLang="en-US" sz="1500">
                  <a:solidFill>
                    <a:schemeClr val="bg1"/>
                  </a:solidFill>
                  <a:ea typeface="微软雅黑" panose="020B0503020204020204" pitchFamily="34" charset="-122"/>
                </a:rPr>
                <a:t>园购</a:t>
              </a:r>
              <a:endParaRPr kumimoji="1" lang="en-US" altLang="zh-CN" sz="1500">
                <a:solidFill>
                  <a:schemeClr val="bg1"/>
                </a:solidFill>
                <a:ea typeface="微软雅黑" panose="020B0503020204020204" pitchFamily="34" charset="-122"/>
              </a:endParaRPr>
            </a:p>
            <a:p>
              <a:pPr eaLnBrk="1" hangingPunct="1"/>
              <a:r>
                <a:rPr kumimoji="1" lang="zh-CN" altLang="en-US" sz="1500">
                  <a:solidFill>
                    <a:schemeClr val="bg1"/>
                  </a:solidFill>
                  <a:ea typeface="微软雅黑" panose="020B0503020204020204" pitchFamily="34" charset="-122"/>
                </a:rPr>
                <a:t>服务</a:t>
              </a:r>
              <a:endParaRPr kumimoji="1" lang="zh-CN" altLang="en-US" sz="1500">
                <a:solidFill>
                  <a:schemeClr val="bg1"/>
                </a:solidFill>
                <a:ea typeface="微软雅黑" panose="020B0503020204020204" pitchFamily="34" charset="-122"/>
              </a:endParaRPr>
            </a:p>
          </p:txBody>
        </p:sp>
        <p:sp>
          <p:nvSpPr>
            <p:cNvPr id="75822" name="TextBox 113"/>
            <p:cNvSpPr txBox="1">
              <a:spLocks noChangeArrowheads="1"/>
            </p:cNvSpPr>
            <p:nvPr/>
          </p:nvSpPr>
          <p:spPr bwMode="auto">
            <a:xfrm flipH="1">
              <a:off x="4539718" y="3830886"/>
              <a:ext cx="1806317" cy="109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pPr>
              <a:r>
                <a:rPr lang="zh-CN" altLang="en-US" sz="790" b="1" dirty="0" smtClean="0">
                  <a:solidFill>
                    <a:srgbClr val="7F7F7F"/>
                  </a:solidFill>
                  <a:ea typeface="微软雅黑" panose="020B0503020204020204" pitchFamily="34" charset="-122"/>
                </a:rPr>
                <a:t>产业园区话题、产业园区粉丝</a:t>
              </a:r>
              <a:endParaRPr lang="en-US" altLang="zh-CN" sz="790" b="1" dirty="0">
                <a:solidFill>
                  <a:srgbClr val="7F7F7F"/>
                </a:solidFill>
                <a:ea typeface="微软雅黑" panose="020B0503020204020204" pitchFamily="34" charset="-122"/>
              </a:endParaRPr>
            </a:p>
            <a:p>
              <a:pPr eaLnBrk="1" hangingPunct="1">
                <a:lnSpc>
                  <a:spcPct val="150000"/>
                </a:lnSpc>
              </a:pPr>
              <a:r>
                <a:rPr lang="zh-CN" altLang="en-US" sz="790" b="1" dirty="0" smtClean="0">
                  <a:solidFill>
                    <a:srgbClr val="7F7F7F"/>
                  </a:solidFill>
                  <a:ea typeface="微软雅黑" panose="020B0503020204020204" pitchFamily="34" charset="-122"/>
                </a:rPr>
                <a:t>产业园区圈子</a:t>
              </a:r>
              <a:r>
                <a:rPr lang="zh-CN" altLang="en-US" sz="790" b="1" dirty="0">
                  <a:solidFill>
                    <a:srgbClr val="7F7F7F"/>
                  </a:solidFill>
                  <a:ea typeface="微软雅黑" panose="020B0503020204020204" pitchFamily="34" charset="-122"/>
                </a:rPr>
                <a:t>、行业协会</a:t>
              </a:r>
              <a:endParaRPr lang="en-US" altLang="zh-CN" sz="790" b="1" dirty="0">
                <a:solidFill>
                  <a:srgbClr val="7F7F7F"/>
                </a:solidFill>
                <a:ea typeface="微软雅黑" panose="020B0503020204020204" pitchFamily="34" charset="-122"/>
              </a:endParaRPr>
            </a:p>
            <a:p>
              <a:pPr eaLnBrk="1" hangingPunct="1">
                <a:lnSpc>
                  <a:spcPct val="150000"/>
                </a:lnSpc>
              </a:pPr>
              <a:r>
                <a:rPr lang="zh-CN" altLang="en-US" sz="790" b="1" dirty="0">
                  <a:solidFill>
                    <a:srgbClr val="7F7F7F"/>
                  </a:solidFill>
                  <a:ea typeface="微软雅黑" panose="020B0503020204020204" pitchFamily="34" charset="-122"/>
                </a:rPr>
                <a:t>失物招领</a:t>
              </a:r>
              <a:r>
                <a:rPr lang="zh-CN" altLang="en-US" sz="790" b="1" dirty="0" smtClean="0">
                  <a:solidFill>
                    <a:srgbClr val="7F7F7F"/>
                  </a:solidFill>
                  <a:ea typeface="微软雅黑" panose="020B0503020204020204" pitchFamily="34" charset="-122"/>
                </a:rPr>
                <a:t>、产业园区拼</a:t>
              </a:r>
              <a:r>
                <a:rPr lang="zh-CN" altLang="en-US" sz="790" b="1" dirty="0">
                  <a:solidFill>
                    <a:srgbClr val="7F7F7F"/>
                  </a:solidFill>
                  <a:ea typeface="微软雅黑" panose="020B0503020204020204" pitchFamily="34" charset="-122"/>
                </a:rPr>
                <a:t>车</a:t>
              </a:r>
              <a:endParaRPr lang="en-US" altLang="zh-CN" sz="790" b="1" dirty="0">
                <a:solidFill>
                  <a:srgbClr val="7F7F7F"/>
                </a:solidFill>
                <a:ea typeface="微软雅黑" panose="020B0503020204020204" pitchFamily="34" charset="-122"/>
              </a:endParaRPr>
            </a:p>
            <a:p>
              <a:pPr eaLnBrk="1" hangingPunct="1">
                <a:lnSpc>
                  <a:spcPct val="150000"/>
                </a:lnSpc>
              </a:pPr>
              <a:r>
                <a:rPr lang="zh-CN" altLang="en-US" sz="790" b="1" dirty="0" smtClean="0">
                  <a:solidFill>
                    <a:srgbClr val="7F7F7F"/>
                  </a:solidFill>
                  <a:ea typeface="微软雅黑" panose="020B0503020204020204" pitchFamily="34" charset="-122"/>
                </a:rPr>
                <a:t>产业园区导航</a:t>
              </a:r>
              <a:r>
                <a:rPr lang="zh-CN" altLang="en-US" sz="790" b="1" dirty="0">
                  <a:solidFill>
                    <a:srgbClr val="7F7F7F"/>
                  </a:solidFill>
                  <a:ea typeface="微软雅黑" panose="020B0503020204020204" pitchFamily="34" charset="-122"/>
                </a:rPr>
                <a:t>、兴趣频道</a:t>
              </a:r>
              <a:endParaRPr lang="en-US" altLang="zh-CN" sz="790" b="1" dirty="0">
                <a:solidFill>
                  <a:srgbClr val="7F7F7F"/>
                </a:solidFill>
                <a:ea typeface="微软雅黑" panose="020B0503020204020204" pitchFamily="34" charset="-122"/>
              </a:endParaRPr>
            </a:p>
          </p:txBody>
        </p:sp>
        <p:sp>
          <p:nvSpPr>
            <p:cNvPr id="75823" name="TextBox 114"/>
            <p:cNvSpPr txBox="1">
              <a:spLocks noChangeArrowheads="1"/>
            </p:cNvSpPr>
            <p:nvPr/>
          </p:nvSpPr>
          <p:spPr bwMode="auto">
            <a:xfrm flipH="1">
              <a:off x="6469828" y="3871830"/>
              <a:ext cx="1806317" cy="109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eaLnBrk="1" hangingPunct="1">
                <a:lnSpc>
                  <a:spcPct val="150000"/>
                </a:lnSpc>
              </a:pPr>
              <a:r>
                <a:rPr lang="zh-CN" altLang="en-US" sz="790" b="1">
                  <a:solidFill>
                    <a:srgbClr val="7F7F7F"/>
                  </a:solidFill>
                  <a:ea typeface="微软雅黑" panose="020B0503020204020204" pitchFamily="34" charset="-122"/>
                </a:rPr>
                <a:t>时令水果、食品饮料</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旅行门票、短期借款</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汽车保险、租车服务</a:t>
              </a:r>
              <a:endParaRPr lang="en-US" altLang="zh-CN" sz="790" b="1">
                <a:solidFill>
                  <a:srgbClr val="7F7F7F"/>
                </a:solidFill>
                <a:ea typeface="微软雅黑" panose="020B0503020204020204" pitchFamily="34" charset="-122"/>
              </a:endParaRPr>
            </a:p>
            <a:p>
              <a:pPr eaLnBrk="1" hangingPunct="1">
                <a:lnSpc>
                  <a:spcPct val="150000"/>
                </a:lnSpc>
              </a:pPr>
              <a:r>
                <a:rPr lang="zh-CN" altLang="en-US" sz="790" b="1">
                  <a:solidFill>
                    <a:srgbClr val="7F7F7F"/>
                  </a:solidFill>
                  <a:ea typeface="微软雅黑" panose="020B0503020204020204" pitchFamily="34" charset="-122"/>
                </a:rPr>
                <a:t>玩偶精品、积分商城</a:t>
              </a:r>
              <a:endParaRPr lang="en-US" altLang="zh-CN" sz="790" b="1">
                <a:solidFill>
                  <a:srgbClr val="7F7F7F"/>
                </a:solidFill>
                <a:ea typeface="微软雅黑" panose="020B0503020204020204" pitchFamily="34" charset="-122"/>
              </a:endParaRPr>
            </a:p>
          </p:txBody>
        </p:sp>
      </p:grpSp>
      <p:pic>
        <p:nvPicPr>
          <p:cNvPr id="75778" name="Picture 3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1124" y="1362104"/>
            <a:ext cx="1203137" cy="256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3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05679" y="1362104"/>
            <a:ext cx="1203137" cy="256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375" y="1655596"/>
            <a:ext cx="1053117" cy="187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1880" y="1725843"/>
            <a:ext cx="1050735" cy="186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4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9920" y="1085877"/>
            <a:ext cx="1559732" cy="3319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图片 1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7438" y="1583563"/>
            <a:ext cx="1310294" cy="2329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4" name="组合 20"/>
          <p:cNvGrpSpPr/>
          <p:nvPr/>
        </p:nvGrpSpPr>
        <p:grpSpPr bwMode="auto">
          <a:xfrm>
            <a:off x="596" y="114914"/>
            <a:ext cx="521498" cy="379813"/>
            <a:chOff x="0" y="0"/>
            <a:chExt cx="694944" cy="624651"/>
          </a:xfrm>
        </p:grpSpPr>
        <p:sp>
          <p:nvSpPr>
            <p:cNvPr id="47"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48"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75785" name="Text Placeholder 3"/>
          <p:cNvSpPr txBox="1"/>
          <p:nvPr/>
        </p:nvSpPr>
        <p:spPr bwMode="auto">
          <a:xfrm>
            <a:off x="472682" y="102412"/>
            <a:ext cx="4349391" cy="42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gn="dist">
              <a:spcBef>
                <a:spcPct val="0"/>
              </a:spcBef>
            </a:pPr>
            <a:r>
              <a:rPr lang="zh-CN" altLang="en-US" sz="2025" b="1">
                <a:solidFill>
                  <a:srgbClr val="C00000"/>
                </a:solidFill>
                <a:latin typeface="微软雅黑" panose="020B0503020204020204" pitchFamily="34" charset="-122"/>
              </a:rPr>
              <a:t>体系三、</a:t>
            </a:r>
            <a:r>
              <a:rPr lang="zh-CN" altLang="en-US" sz="2025">
                <a:solidFill>
                  <a:srgbClr val="595959"/>
                </a:solidFill>
                <a:latin typeface="微软雅黑" panose="020B0503020204020204" pitchFamily="34" charset="-122"/>
              </a:rPr>
              <a:t>公众社区服务平台功能架构</a:t>
            </a:r>
            <a:endParaRPr lang="zh-CN" altLang="en-US" sz="2025">
              <a:solidFill>
                <a:srgbClr val="595959"/>
              </a:solidFill>
              <a:latin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5" name="组合 6"/>
          <p:cNvGrpSpPr/>
          <p:nvPr/>
        </p:nvGrpSpPr>
        <p:grpSpPr bwMode="auto">
          <a:xfrm>
            <a:off x="1143605" y="1229348"/>
            <a:ext cx="6714588" cy="3606403"/>
            <a:chOff x="3146104" y="3563808"/>
            <a:chExt cx="17906275" cy="9617122"/>
          </a:xfrm>
        </p:grpSpPr>
        <p:pic>
          <p:nvPicPr>
            <p:cNvPr id="77831" name="Picture 4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46104" y="3565869"/>
              <a:ext cx="4159936" cy="885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2" name="图片 1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2522" y="4892095"/>
              <a:ext cx="3494320" cy="621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3" name="矩形 2"/>
            <p:cNvSpPr>
              <a:spLocks noChangeArrowheads="1"/>
            </p:cNvSpPr>
            <p:nvPr/>
          </p:nvSpPr>
          <p:spPr bwMode="auto">
            <a:xfrm>
              <a:off x="4415593" y="12495288"/>
              <a:ext cx="2621384" cy="67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50" dirty="0" smtClean="0"/>
                <a:t>产业园区活动</a:t>
              </a:r>
              <a:endParaRPr lang="zh-CN" altLang="en-US" sz="1050" dirty="0"/>
            </a:p>
          </p:txBody>
        </p:sp>
        <p:sp>
          <p:nvSpPr>
            <p:cNvPr id="77834" name="矩形 46"/>
            <p:cNvSpPr>
              <a:spLocks noChangeArrowheads="1"/>
            </p:cNvSpPr>
            <p:nvPr/>
          </p:nvSpPr>
          <p:spPr bwMode="auto">
            <a:xfrm>
              <a:off x="8933666" y="12446116"/>
              <a:ext cx="2621384" cy="67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50" dirty="0" smtClean="0"/>
                <a:t>产业园区动态</a:t>
              </a:r>
              <a:endParaRPr lang="zh-CN" altLang="en-US" sz="1050" dirty="0"/>
            </a:p>
          </p:txBody>
        </p:sp>
        <p:sp>
          <p:nvSpPr>
            <p:cNvPr id="77835" name="矩形 47"/>
            <p:cNvSpPr>
              <a:spLocks noChangeArrowheads="1"/>
            </p:cNvSpPr>
            <p:nvPr/>
          </p:nvSpPr>
          <p:spPr bwMode="auto">
            <a:xfrm>
              <a:off x="13615476" y="12506980"/>
              <a:ext cx="2621384" cy="67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50" dirty="0" smtClean="0"/>
                <a:t>产业园区服务</a:t>
              </a:r>
              <a:endParaRPr lang="zh-CN" altLang="en-US" sz="1050" dirty="0"/>
            </a:p>
          </p:txBody>
        </p:sp>
        <p:pic>
          <p:nvPicPr>
            <p:cNvPr id="77836" name="Picture 4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97787" y="3565868"/>
              <a:ext cx="4159936" cy="885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7" name="图片 4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4205" y="4892094"/>
              <a:ext cx="3494320" cy="621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8" name="Picture 4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345987" y="3563809"/>
              <a:ext cx="4159936" cy="885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9" name="图片 5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12405" y="4890035"/>
              <a:ext cx="3494320" cy="621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0" name="Picture 4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892443" y="3563808"/>
              <a:ext cx="4159936" cy="885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1" name="图片 5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258861" y="4890034"/>
              <a:ext cx="3494320" cy="621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2" name="矩形 54"/>
            <p:cNvSpPr>
              <a:spLocks noChangeArrowheads="1"/>
            </p:cNvSpPr>
            <p:nvPr/>
          </p:nvSpPr>
          <p:spPr bwMode="auto">
            <a:xfrm>
              <a:off x="17820545" y="12495288"/>
              <a:ext cx="2265770" cy="67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r>
                <a:rPr lang="zh-CN" altLang="en-US" sz="1050"/>
                <a:t>第三方接入</a:t>
              </a:r>
              <a:endParaRPr lang="zh-CN" altLang="en-US" sz="1050"/>
            </a:p>
          </p:txBody>
        </p:sp>
      </p:grpSp>
      <p:sp>
        <p:nvSpPr>
          <p:cNvPr id="77826" name="矩形 56"/>
          <p:cNvSpPr>
            <a:spLocks noChangeArrowheads="1"/>
          </p:cNvSpPr>
          <p:nvPr/>
        </p:nvSpPr>
        <p:spPr bwMode="auto">
          <a:xfrm>
            <a:off x="612140" y="774700"/>
            <a:ext cx="82124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5" tIns="45722" rIns="91445" bIns="45722">
            <a:spAutoFit/>
          </a:bodyPr>
          <a:lstStyle>
            <a:lvl1pPr indent="457200">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nSpc>
                <a:spcPct val="150000"/>
              </a:lnSpc>
              <a:spcBef>
                <a:spcPts val="600"/>
              </a:spcBef>
              <a:spcAft>
                <a:spcPts val="600"/>
              </a:spcAft>
            </a:pPr>
            <a:r>
              <a:rPr lang="zh-CN" altLang="en-US" sz="1200" dirty="0">
                <a:solidFill>
                  <a:srgbClr val="7F7F7F"/>
                </a:solidFill>
                <a:ea typeface="Raleway Light" charset="0"/>
                <a:cs typeface="Raleway Light" charset="0"/>
              </a:rPr>
              <a:t>通过信息传递、活动组织、便民服务、第三方服务接入等手段，拉</a:t>
            </a:r>
            <a:r>
              <a:rPr lang="zh-CN" altLang="en-US" sz="1200" dirty="0" smtClean="0">
                <a:solidFill>
                  <a:srgbClr val="7F7F7F"/>
                </a:solidFill>
                <a:ea typeface="Raleway Light" charset="0"/>
                <a:cs typeface="Raleway Light" charset="0"/>
              </a:rPr>
              <a:t>近产业园区与</a:t>
            </a:r>
            <a:r>
              <a:rPr lang="zh-CN" altLang="en-US" sz="1200" dirty="0">
                <a:solidFill>
                  <a:srgbClr val="7F7F7F"/>
                </a:solidFill>
                <a:ea typeface="Raleway Light" charset="0"/>
                <a:cs typeface="Raleway Light" charset="0"/>
              </a:rPr>
              <a:t>公众之间的距离，促进产镇融合。</a:t>
            </a:r>
            <a:endParaRPr lang="zh-CN" altLang="en-US" sz="1200" dirty="0">
              <a:solidFill>
                <a:srgbClr val="7F7F7F"/>
              </a:solidFill>
              <a:ea typeface="Raleway Light" charset="0"/>
              <a:cs typeface="Raleway Light" charset="0"/>
            </a:endParaRPr>
          </a:p>
        </p:txBody>
      </p:sp>
      <p:grpSp>
        <p:nvGrpSpPr>
          <p:cNvPr id="77827" name="组合 20"/>
          <p:cNvGrpSpPr/>
          <p:nvPr/>
        </p:nvGrpSpPr>
        <p:grpSpPr bwMode="auto">
          <a:xfrm>
            <a:off x="596" y="114914"/>
            <a:ext cx="521498" cy="379813"/>
            <a:chOff x="0" y="0"/>
            <a:chExt cx="694944" cy="624651"/>
          </a:xfrm>
        </p:grpSpPr>
        <p:sp>
          <p:nvSpPr>
            <p:cNvPr id="18"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9"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77828" name="Text Placeholder 3"/>
          <p:cNvSpPr txBox="1"/>
          <p:nvPr/>
        </p:nvSpPr>
        <p:spPr bwMode="auto">
          <a:xfrm>
            <a:off x="491137" y="131667"/>
            <a:ext cx="4375585" cy="42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gn="dist">
              <a:spcBef>
                <a:spcPct val="0"/>
              </a:spcBef>
            </a:pPr>
            <a:r>
              <a:rPr lang="zh-CN" altLang="en-US" sz="2025" b="1">
                <a:solidFill>
                  <a:srgbClr val="C00000"/>
                </a:solidFill>
                <a:latin typeface="微软雅黑" panose="020B0503020204020204" pitchFamily="34" charset="-122"/>
              </a:rPr>
              <a:t>体系三、</a:t>
            </a:r>
            <a:r>
              <a:rPr lang="zh-CN" altLang="en-US" sz="2025">
                <a:solidFill>
                  <a:srgbClr val="595959"/>
                </a:solidFill>
                <a:latin typeface="微软雅黑" panose="020B0503020204020204" pitchFamily="34" charset="-122"/>
              </a:rPr>
              <a:t>公共社区服务相关服务示例</a:t>
            </a:r>
            <a:endParaRPr lang="zh-CN" altLang="en-US" sz="2025">
              <a:solidFill>
                <a:srgbClr val="595959"/>
              </a:solidFill>
              <a:latin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5419" y="-1298658"/>
            <a:ext cx="3376778" cy="6323965"/>
          </a:xfrm>
          <a:prstGeom prst="rect">
            <a:avLst/>
          </a:prstGeom>
          <a:noFill/>
        </p:spPr>
        <p:txBody>
          <a:bodyPr wrap="square" rtlCol="0" anchor="ctr">
            <a:spAutoFit/>
          </a:bodyPr>
          <a:lstStyle/>
          <a:p>
            <a:pPr algn="ctr">
              <a:lnSpc>
                <a:spcPct val="150000"/>
              </a:lnSpc>
            </a:pPr>
            <a:r>
              <a:rPr lang="en-US" altLang="zh-CN" sz="27000" dirty="0" smtClean="0">
                <a:latin typeface="微软雅黑" panose="020B0503020204020204" pitchFamily="34" charset="-122"/>
                <a:ea typeface="微软雅黑" panose="020B0503020204020204" pitchFamily="34" charset="-122"/>
              </a:rPr>
              <a:t>4</a:t>
            </a:r>
            <a:endParaRPr lang="en-US" altLang="zh-CN" sz="27000" dirty="0">
              <a:latin typeface="微软雅黑" panose="020B0503020204020204" pitchFamily="34" charset="-122"/>
              <a:ea typeface="微软雅黑" panose="020B0503020204020204" pitchFamily="34" charset="-122"/>
            </a:endParaRPr>
          </a:p>
        </p:txBody>
      </p:sp>
      <p:sp>
        <p:nvSpPr>
          <p:cNvPr id="7" name="椭圆 6"/>
          <p:cNvSpPr/>
          <p:nvPr/>
        </p:nvSpPr>
        <p:spPr>
          <a:xfrm>
            <a:off x="4353831" y="915022"/>
            <a:ext cx="3269822" cy="326982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ea typeface="方正兰亭细黑_GBK" panose="02000000000000000000" pitchFamily="2" charset="-122"/>
            </a:endParaRPr>
          </a:p>
        </p:txBody>
      </p:sp>
      <p:sp>
        <p:nvSpPr>
          <p:cNvPr id="9" name="文本框 8"/>
          <p:cNvSpPr txBox="1"/>
          <p:nvPr/>
        </p:nvSpPr>
        <p:spPr>
          <a:xfrm>
            <a:off x="4702508" y="1486526"/>
            <a:ext cx="2653975" cy="1822450"/>
          </a:xfrm>
          <a:prstGeom prst="rect">
            <a:avLst/>
          </a:prstGeom>
          <a:noFill/>
        </p:spPr>
        <p:txBody>
          <a:bodyPr wrap="square" rtlCol="0">
            <a:spAutoFit/>
          </a:bodyPr>
          <a:lstStyle/>
          <a:p>
            <a:pPr algn="ctr">
              <a:lnSpc>
                <a:spcPct val="150000"/>
              </a:lnSpc>
            </a:pPr>
            <a:r>
              <a:rPr lang="zh-CN" altLang="en-US" sz="3600" b="1" dirty="0" smtClean="0">
                <a:solidFill>
                  <a:srgbClr val="00B0F0"/>
                </a:solidFill>
                <a:latin typeface="微软雅黑" panose="020B0503020204020204" pitchFamily="34" charset="-122"/>
                <a:ea typeface="微软雅黑" panose="020B0503020204020204" pitchFamily="34" charset="-122"/>
              </a:rPr>
              <a:t>四化</a:t>
            </a:r>
            <a:r>
              <a:rPr lang="zh-CN" altLang="en-US" sz="3000" b="1" dirty="0" smtClean="0">
                <a:latin typeface="微软雅黑" panose="020B0503020204020204" pitchFamily="34" charset="-122"/>
                <a:ea typeface="微软雅黑" panose="020B0503020204020204" pitchFamily="34" charset="-122"/>
              </a:rPr>
              <a:t>效果</a:t>
            </a:r>
            <a:endParaRPr lang="en-US" altLang="zh-CN" sz="3000" b="1" dirty="0" smtClean="0">
              <a:latin typeface="微软雅黑" panose="020B0503020204020204" pitchFamily="34" charset="-122"/>
              <a:ea typeface="微软雅黑" panose="020B0503020204020204" pitchFamily="34" charset="-122"/>
            </a:endParaRPr>
          </a:p>
          <a:p>
            <a:pPr algn="just">
              <a:lnSpc>
                <a:spcPct val="150000"/>
              </a:lnSpc>
            </a:pP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构建面向社会公正的外部 </a:t>
            </a:r>
            <a:r>
              <a:rPr lang="zh-CN" altLang="en-US" sz="10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“宣传门户”</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及面相企业的 </a:t>
            </a:r>
            <a:r>
              <a:rPr lang="zh-CN" altLang="en-US" sz="105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“服务门户”</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，做到对政策咨询、通知公告、招商宣传、线下服务的线上化，实现产业园区管理的真正“</a:t>
            </a:r>
            <a:r>
              <a:rPr lang="en-US" altLang="zh-CN" sz="900" dirty="0" smtClean="0">
                <a:latin typeface="微软雅黑" panose="020B0503020204020204" pitchFamily="34" charset="-122"/>
                <a:ea typeface="微软雅黑" panose="020B0503020204020204" pitchFamily="34" charset="-122"/>
                <a:cs typeface="微软雅黑" panose="020B0503020204020204" pitchFamily="34" charset="-122"/>
              </a:rPr>
              <a:t>O2O</a:t>
            </a:r>
            <a:r>
              <a:rPr lang="zh-CN" altLang="en-US" sz="9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79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29303" y="3326634"/>
            <a:ext cx="388623" cy="388623"/>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5184" y="3326634"/>
            <a:ext cx="388623" cy="388623"/>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1065" y="3330444"/>
            <a:ext cx="388623" cy="38862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896" y="2053788"/>
            <a:ext cx="2138828" cy="16998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Placeholder 3"/>
          <p:cNvSpPr>
            <a:spLocks noGrp="1"/>
          </p:cNvSpPr>
          <p:nvPr>
            <p:ph type="body" sz="quarter" idx="4294967295"/>
          </p:nvPr>
        </p:nvSpPr>
        <p:spPr>
          <a:xfrm>
            <a:off x="0" y="80963"/>
            <a:ext cx="3287713" cy="469900"/>
          </a:xfrm>
        </p:spPr>
        <p:txBody>
          <a:bodyPr>
            <a:normAutofit fontScale="97500"/>
          </a:bodyPr>
          <a:lstStyle/>
          <a:p>
            <a:pPr marL="0" indent="0">
              <a:lnSpc>
                <a:spcPct val="90000"/>
              </a:lnSpc>
              <a:spcBef>
                <a:spcPct val="0"/>
              </a:spcBef>
            </a:pPr>
            <a:r>
              <a:rPr lang="zh-CN" altLang="en-US" sz="2475" dirty="0">
                <a:solidFill>
                  <a:srgbClr val="595959"/>
                </a:solidFill>
                <a:latin typeface="微软雅黑" panose="020B0503020204020204" pitchFamily="34" charset="-122"/>
                <a:cs typeface="Raleway Light" charset="0"/>
              </a:rPr>
              <a:t>三大体系</a:t>
            </a:r>
            <a:r>
              <a:rPr lang="en-US" altLang="zh-CN" sz="2475" dirty="0">
                <a:solidFill>
                  <a:srgbClr val="595959"/>
                </a:solidFill>
                <a:latin typeface="微软雅黑" panose="020B0503020204020204" pitchFamily="34" charset="-122"/>
                <a:cs typeface="Raleway Light" charset="0"/>
              </a:rPr>
              <a:t>&amp;</a:t>
            </a:r>
            <a:r>
              <a:rPr lang="zh-CN" altLang="en-US" sz="2475" dirty="0">
                <a:solidFill>
                  <a:srgbClr val="595959"/>
                </a:solidFill>
                <a:latin typeface="微软雅黑" panose="020B0503020204020204" pitchFamily="34" charset="-122"/>
                <a:cs typeface="Raleway Light" charset="0"/>
              </a:rPr>
              <a:t>四化建设</a:t>
            </a:r>
            <a:endParaRPr lang="zh-CN" altLang="en-US" sz="2475" dirty="0">
              <a:solidFill>
                <a:srgbClr val="595959"/>
              </a:solidFill>
              <a:latin typeface="微软雅黑" panose="020B0503020204020204" pitchFamily="34" charset="-122"/>
              <a:cs typeface="Raleway Light" charset="0"/>
            </a:endParaRPr>
          </a:p>
        </p:txBody>
      </p:sp>
      <p:grpSp>
        <p:nvGrpSpPr>
          <p:cNvPr id="47106" name="组合 6"/>
          <p:cNvGrpSpPr/>
          <p:nvPr/>
        </p:nvGrpSpPr>
        <p:grpSpPr bwMode="auto">
          <a:xfrm>
            <a:off x="517331" y="584024"/>
            <a:ext cx="8096915" cy="4351177"/>
            <a:chOff x="8382" y="3155"/>
            <a:chExt cx="9086" cy="3903"/>
          </a:xfrm>
        </p:grpSpPr>
        <p:sp>
          <p:nvSpPr>
            <p:cNvPr id="27" name="任意多边形 26"/>
            <p:cNvSpPr/>
            <p:nvPr/>
          </p:nvSpPr>
          <p:spPr bwMode="auto">
            <a:xfrm>
              <a:off x="9836" y="5174"/>
              <a:ext cx="773" cy="33"/>
            </a:xfrm>
            <a:custGeom>
              <a:avLst/>
              <a:gdLst/>
              <a:ahLst/>
              <a:cxnLst/>
              <a:rect l="0" t="0" r="0" b="0"/>
              <a:pathLst>
                <a:path>
                  <a:moveTo>
                    <a:pt x="0" y="17424"/>
                  </a:moveTo>
                  <a:lnTo>
                    <a:pt x="1064090" y="17424"/>
                  </a:lnTo>
                </a:path>
              </a:pathLst>
            </a:cu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任意多边形 29"/>
            <p:cNvSpPr/>
            <p:nvPr/>
          </p:nvSpPr>
          <p:spPr bwMode="auto">
            <a:xfrm>
              <a:off x="9913" y="6632"/>
              <a:ext cx="773" cy="33"/>
            </a:xfrm>
            <a:custGeom>
              <a:avLst/>
              <a:gdLst/>
              <a:ahLst/>
              <a:cxnLst/>
              <a:rect l="0" t="0" r="0" b="0"/>
              <a:pathLst>
                <a:path>
                  <a:moveTo>
                    <a:pt x="0" y="17424"/>
                  </a:moveTo>
                  <a:lnTo>
                    <a:pt x="1064090" y="17424"/>
                  </a:lnTo>
                </a:path>
              </a:pathLst>
            </a:cu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任意多边形 21"/>
            <p:cNvSpPr/>
            <p:nvPr/>
          </p:nvSpPr>
          <p:spPr bwMode="auto">
            <a:xfrm>
              <a:off x="9913" y="3876"/>
              <a:ext cx="517" cy="159"/>
            </a:xfrm>
            <a:custGeom>
              <a:avLst/>
              <a:gdLst/>
              <a:ahLst/>
              <a:cxnLst/>
              <a:rect l="0" t="0" r="0" b="0"/>
              <a:pathLst>
                <a:path>
                  <a:moveTo>
                    <a:pt x="0" y="17424"/>
                  </a:moveTo>
                  <a:lnTo>
                    <a:pt x="1064090" y="17424"/>
                  </a:lnTo>
                </a:path>
              </a:pathLst>
            </a:cu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任意多边形 22"/>
            <p:cNvSpPr/>
            <p:nvPr/>
          </p:nvSpPr>
          <p:spPr bwMode="auto">
            <a:xfrm>
              <a:off x="10416" y="3579"/>
              <a:ext cx="944" cy="707"/>
            </a:xfrm>
            <a:custGeom>
              <a:avLst/>
              <a:gdLst>
                <a:gd name="connsiteX0" fmla="*/ 0 w 973538"/>
                <a:gd name="connsiteY0" fmla="*/ 486769 h 973538"/>
                <a:gd name="connsiteX1" fmla="*/ 486769 w 973538"/>
                <a:gd name="connsiteY1" fmla="*/ 0 h 973538"/>
                <a:gd name="connsiteX2" fmla="*/ 973538 w 973538"/>
                <a:gd name="connsiteY2" fmla="*/ 486769 h 973538"/>
                <a:gd name="connsiteX3" fmla="*/ 486769 w 973538"/>
                <a:gd name="connsiteY3" fmla="*/ 973538 h 973538"/>
                <a:gd name="connsiteX4" fmla="*/ 0 w 973538"/>
                <a:gd name="connsiteY4" fmla="*/ 486769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38" h="973538">
                  <a:moveTo>
                    <a:pt x="0" y="486769"/>
                  </a:moveTo>
                  <a:cubicBezTo>
                    <a:pt x="0" y="217934"/>
                    <a:pt x="217934" y="0"/>
                    <a:pt x="486769" y="0"/>
                  </a:cubicBezTo>
                  <a:cubicBezTo>
                    <a:pt x="755604" y="0"/>
                    <a:pt x="973538" y="217934"/>
                    <a:pt x="973538" y="486769"/>
                  </a:cubicBezTo>
                  <a:cubicBezTo>
                    <a:pt x="973538" y="755604"/>
                    <a:pt x="755604" y="973538"/>
                    <a:pt x="486769" y="973538"/>
                  </a:cubicBezTo>
                  <a:cubicBezTo>
                    <a:pt x="217934" y="973538"/>
                    <a:pt x="0" y="755604"/>
                    <a:pt x="0" y="486769"/>
                  </a:cubicBez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559" tIns="19559" rIns="19559" bIns="19559" spcCol="1270" anchor="ctr"/>
            <a:lstStyle/>
            <a:p>
              <a:pPr algn="ctr" defTabSz="2540000">
                <a:lnSpc>
                  <a:spcPct val="90000"/>
                </a:lnSpc>
                <a:spcAft>
                  <a:spcPct val="35000"/>
                </a:spcAft>
                <a:defRPr/>
              </a:pPr>
              <a:r>
                <a:rPr lang="zh-CN" altLang="en-US" sz="1500" b="1" dirty="0">
                  <a:solidFill>
                    <a:schemeClr val="bg1"/>
                  </a:solidFill>
                </a:rPr>
                <a:t>内部</a:t>
              </a:r>
              <a:endParaRPr lang="zh-CN" altLang="en-US" sz="1500" b="1" dirty="0">
                <a:solidFill>
                  <a:schemeClr val="bg1"/>
                </a:solidFill>
              </a:endParaRPr>
            </a:p>
            <a:p>
              <a:pPr algn="ctr" defTabSz="2540000">
                <a:lnSpc>
                  <a:spcPct val="90000"/>
                </a:lnSpc>
                <a:spcAft>
                  <a:spcPct val="35000"/>
                </a:spcAft>
                <a:defRPr/>
              </a:pPr>
              <a:r>
                <a:rPr lang="zh-CN" altLang="en-US" sz="1500" b="1" dirty="0">
                  <a:solidFill>
                    <a:schemeClr val="bg1"/>
                  </a:solidFill>
                </a:rPr>
                <a:t>管理</a:t>
              </a:r>
              <a:endParaRPr lang="zh-CN" altLang="en-US" sz="1500" b="1" dirty="0">
                <a:solidFill>
                  <a:schemeClr val="bg1"/>
                </a:solidFill>
              </a:endParaRPr>
            </a:p>
          </p:txBody>
        </p:sp>
        <p:sp>
          <p:nvSpPr>
            <p:cNvPr id="24" name="任意多边形 23"/>
            <p:cNvSpPr/>
            <p:nvPr/>
          </p:nvSpPr>
          <p:spPr bwMode="auto">
            <a:xfrm>
              <a:off x="11413" y="3155"/>
              <a:ext cx="2575" cy="1428"/>
            </a:xfrm>
            <a:custGeom>
              <a:avLst/>
              <a:gdLst>
                <a:gd name="connsiteX0" fmla="*/ 0 w 1460307"/>
                <a:gd name="connsiteY0" fmla="*/ 0 h 973538"/>
                <a:gd name="connsiteX1" fmla="*/ 1460307 w 1460307"/>
                <a:gd name="connsiteY1" fmla="*/ 0 h 973538"/>
                <a:gd name="connsiteX2" fmla="*/ 1460307 w 1460307"/>
                <a:gd name="connsiteY2" fmla="*/ 973538 h 973538"/>
                <a:gd name="connsiteX3" fmla="*/ 0 w 1460307"/>
                <a:gd name="connsiteY3" fmla="*/ 973538 h 973538"/>
                <a:gd name="connsiteX4" fmla="*/ 0 w 1460307"/>
                <a:gd name="connsiteY4" fmla="*/ 0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07" h="973538">
                  <a:moveTo>
                    <a:pt x="0" y="0"/>
                  </a:moveTo>
                  <a:lnTo>
                    <a:pt x="1460307" y="0"/>
                  </a:lnTo>
                  <a:lnTo>
                    <a:pt x="1460307" y="973538"/>
                  </a:lnTo>
                  <a:lnTo>
                    <a:pt x="0" y="97353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0" rIns="0" bIns="0" spcCol="1270" anchor="ctr"/>
            <a:lstStyle/>
            <a:p>
              <a:pPr lvl="1" defTabSz="2961640">
                <a:lnSpc>
                  <a:spcPct val="150000"/>
                </a:lnSpc>
                <a:defRPr/>
              </a:pPr>
              <a:r>
                <a:rPr lang="en-US" altLang="zh-CN" sz="1050" b="1" dirty="0">
                  <a:solidFill>
                    <a:schemeClr val="tx1">
                      <a:lumMod val="85000"/>
                      <a:lumOff val="15000"/>
                    </a:schemeClr>
                  </a:solidFill>
                </a:rPr>
                <a:t>1</a:t>
              </a:r>
              <a:r>
                <a:rPr lang="zh-CN" altLang="en-US" sz="1050" b="1" dirty="0">
                  <a:solidFill>
                    <a:schemeClr val="tx1">
                      <a:lumMod val="85000"/>
                      <a:lumOff val="15000"/>
                    </a:schemeClr>
                  </a:solidFill>
                </a:rPr>
                <a:t>：统一基础应用平台</a:t>
              </a:r>
              <a:endParaRPr lang="zh-CN" altLang="en-US" sz="1050" b="1" dirty="0">
                <a:solidFill>
                  <a:schemeClr val="tx1">
                    <a:lumMod val="85000"/>
                    <a:lumOff val="15000"/>
                  </a:schemeClr>
                </a:solidFill>
              </a:endParaRPr>
            </a:p>
            <a:p>
              <a:pPr lvl="1" defTabSz="2961640">
                <a:lnSpc>
                  <a:spcPct val="150000"/>
                </a:lnSpc>
                <a:defRPr/>
              </a:pPr>
              <a:r>
                <a:rPr lang="en-US" altLang="zh-CN" sz="1050" b="1" dirty="0">
                  <a:solidFill>
                    <a:schemeClr val="tx1">
                      <a:lumMod val="85000"/>
                      <a:lumOff val="15000"/>
                    </a:schemeClr>
                  </a:solidFill>
                </a:rPr>
                <a:t>2</a:t>
              </a:r>
              <a:r>
                <a:rPr lang="zh-CN" altLang="en-US" sz="1050" b="1" dirty="0" smtClean="0">
                  <a:solidFill>
                    <a:schemeClr val="tx1">
                      <a:lumMod val="85000"/>
                      <a:lumOff val="15000"/>
                    </a:schemeClr>
                  </a:solidFill>
                </a:rPr>
                <a:t>：产业园区外</a:t>
              </a:r>
              <a:r>
                <a:rPr lang="zh-CN" altLang="en-US" sz="1050" b="1" dirty="0">
                  <a:solidFill>
                    <a:schemeClr val="tx1">
                      <a:lumMod val="85000"/>
                      <a:lumOff val="15000"/>
                    </a:schemeClr>
                  </a:solidFill>
                </a:rPr>
                <a:t>网门户</a:t>
              </a:r>
              <a:r>
                <a:rPr lang="en-US" altLang="zh-CN" sz="1050" b="1" dirty="0">
                  <a:solidFill>
                    <a:schemeClr val="tx1">
                      <a:lumMod val="85000"/>
                      <a:lumOff val="15000"/>
                    </a:schemeClr>
                  </a:solidFill>
                </a:rPr>
                <a:t>+</a:t>
              </a:r>
              <a:r>
                <a:rPr lang="zh-CN" altLang="en-US" sz="1050" b="1" dirty="0">
                  <a:solidFill>
                    <a:schemeClr val="tx1">
                      <a:lumMod val="85000"/>
                      <a:lumOff val="15000"/>
                    </a:schemeClr>
                  </a:solidFill>
                </a:rPr>
                <a:t>办公门户</a:t>
              </a:r>
              <a:endParaRPr lang="zh-CN" altLang="en-US" sz="1050" b="1" dirty="0">
                <a:solidFill>
                  <a:schemeClr val="tx1">
                    <a:lumMod val="85000"/>
                    <a:lumOff val="15000"/>
                  </a:schemeClr>
                </a:solidFill>
              </a:endParaRPr>
            </a:p>
            <a:p>
              <a:pPr lvl="1" defTabSz="2961640">
                <a:lnSpc>
                  <a:spcPct val="150000"/>
                </a:lnSpc>
                <a:defRPr/>
              </a:pPr>
              <a:r>
                <a:rPr lang="en-US" altLang="zh-CN" sz="1050" b="1" dirty="0">
                  <a:solidFill>
                    <a:schemeClr val="tx1">
                      <a:lumMod val="85000"/>
                      <a:lumOff val="15000"/>
                    </a:schemeClr>
                  </a:solidFill>
                </a:rPr>
                <a:t>N</a:t>
              </a:r>
              <a:r>
                <a:rPr lang="zh-CN" altLang="en-US" sz="1050" b="1" dirty="0">
                  <a:solidFill>
                    <a:schemeClr val="tx1">
                      <a:lumMod val="85000"/>
                      <a:lumOff val="15000"/>
                    </a:schemeClr>
                  </a:solidFill>
                </a:rPr>
                <a:t>：</a:t>
              </a:r>
              <a:r>
                <a:rPr lang="en-US" altLang="zh-CN" sz="1050" b="1" dirty="0">
                  <a:solidFill>
                    <a:schemeClr val="tx1">
                      <a:lumMod val="85000"/>
                      <a:lumOff val="15000"/>
                    </a:schemeClr>
                  </a:solidFill>
                </a:rPr>
                <a:t>N</a:t>
              </a:r>
              <a:r>
                <a:rPr lang="zh-CN" altLang="en-US" sz="1050" b="1" dirty="0">
                  <a:solidFill>
                    <a:schemeClr val="tx1">
                      <a:lumMod val="85000"/>
                      <a:lumOff val="15000"/>
                    </a:schemeClr>
                  </a:solidFill>
                </a:rPr>
                <a:t>个业务系统</a:t>
              </a:r>
              <a:r>
                <a:rPr lang="en-US" altLang="zh-CN" sz="1050" b="1" dirty="0">
                  <a:solidFill>
                    <a:schemeClr val="tx1">
                      <a:lumMod val="85000"/>
                      <a:lumOff val="15000"/>
                    </a:schemeClr>
                  </a:solidFill>
                </a:rPr>
                <a:t>+</a:t>
              </a:r>
              <a:r>
                <a:rPr lang="zh-CN" altLang="en-US" sz="1050" b="1" dirty="0">
                  <a:solidFill>
                    <a:schemeClr val="tx1">
                      <a:lumMod val="85000"/>
                      <a:lumOff val="15000"/>
                    </a:schemeClr>
                  </a:solidFill>
                </a:rPr>
                <a:t>集成应用</a:t>
              </a:r>
              <a:endParaRPr lang="zh-CN" altLang="en-US" sz="1050" b="1" dirty="0">
                <a:solidFill>
                  <a:schemeClr val="tx1">
                    <a:lumMod val="85000"/>
                    <a:lumOff val="15000"/>
                  </a:schemeClr>
                </a:solidFill>
              </a:endParaRPr>
            </a:p>
          </p:txBody>
        </p:sp>
        <p:sp>
          <p:nvSpPr>
            <p:cNvPr id="25" name="任意多边形 24"/>
            <p:cNvSpPr/>
            <p:nvPr/>
          </p:nvSpPr>
          <p:spPr bwMode="auto">
            <a:xfrm>
              <a:off x="10380" y="4820"/>
              <a:ext cx="943" cy="707"/>
            </a:xfrm>
            <a:custGeom>
              <a:avLst/>
              <a:gdLst>
                <a:gd name="connsiteX0" fmla="*/ 0 w 973538"/>
                <a:gd name="connsiteY0" fmla="*/ 486769 h 973538"/>
                <a:gd name="connsiteX1" fmla="*/ 486769 w 973538"/>
                <a:gd name="connsiteY1" fmla="*/ 0 h 973538"/>
                <a:gd name="connsiteX2" fmla="*/ 973538 w 973538"/>
                <a:gd name="connsiteY2" fmla="*/ 486769 h 973538"/>
                <a:gd name="connsiteX3" fmla="*/ 486769 w 973538"/>
                <a:gd name="connsiteY3" fmla="*/ 973538 h 973538"/>
                <a:gd name="connsiteX4" fmla="*/ 0 w 973538"/>
                <a:gd name="connsiteY4" fmla="*/ 486769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38" h="973538">
                  <a:moveTo>
                    <a:pt x="0" y="486769"/>
                  </a:moveTo>
                  <a:cubicBezTo>
                    <a:pt x="0" y="217934"/>
                    <a:pt x="217934" y="0"/>
                    <a:pt x="486769" y="0"/>
                  </a:cubicBezTo>
                  <a:cubicBezTo>
                    <a:pt x="755604" y="0"/>
                    <a:pt x="973538" y="217934"/>
                    <a:pt x="973538" y="486769"/>
                  </a:cubicBezTo>
                  <a:cubicBezTo>
                    <a:pt x="973538" y="755604"/>
                    <a:pt x="755604" y="973538"/>
                    <a:pt x="486769" y="973538"/>
                  </a:cubicBezTo>
                  <a:cubicBezTo>
                    <a:pt x="217934" y="973538"/>
                    <a:pt x="0" y="755604"/>
                    <a:pt x="0" y="486769"/>
                  </a:cubicBez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559" tIns="19559" rIns="19559" bIns="19559" spcCol="1270" anchor="ctr"/>
            <a:lstStyle/>
            <a:p>
              <a:pPr algn="ctr" defTabSz="2540000">
                <a:lnSpc>
                  <a:spcPct val="90000"/>
                </a:lnSpc>
                <a:spcAft>
                  <a:spcPct val="35000"/>
                </a:spcAft>
                <a:defRPr/>
              </a:pPr>
              <a:r>
                <a:rPr lang="zh-CN" altLang="en-US" sz="1500" b="1" dirty="0">
                  <a:solidFill>
                    <a:schemeClr val="bg1"/>
                  </a:solidFill>
                </a:rPr>
                <a:t>企业</a:t>
              </a:r>
              <a:endParaRPr lang="zh-CN" altLang="en-US" sz="1500" b="1" dirty="0">
                <a:solidFill>
                  <a:schemeClr val="bg1"/>
                </a:solidFill>
              </a:endParaRPr>
            </a:p>
            <a:p>
              <a:pPr algn="ctr" defTabSz="2540000">
                <a:lnSpc>
                  <a:spcPct val="90000"/>
                </a:lnSpc>
                <a:spcAft>
                  <a:spcPct val="35000"/>
                </a:spcAft>
                <a:defRPr/>
              </a:pPr>
              <a:r>
                <a:rPr lang="zh-CN" altLang="en-US" sz="1500" b="1" dirty="0">
                  <a:solidFill>
                    <a:schemeClr val="bg1"/>
                  </a:solidFill>
                </a:rPr>
                <a:t>服务</a:t>
              </a:r>
              <a:endParaRPr lang="zh-CN" altLang="en-US" sz="1500" b="1" dirty="0">
                <a:solidFill>
                  <a:schemeClr val="bg1"/>
                </a:solidFill>
              </a:endParaRPr>
            </a:p>
          </p:txBody>
        </p:sp>
        <p:sp>
          <p:nvSpPr>
            <p:cNvPr id="26" name="任意多边形 25"/>
            <p:cNvSpPr/>
            <p:nvPr/>
          </p:nvSpPr>
          <p:spPr bwMode="auto">
            <a:xfrm>
              <a:off x="11413" y="4692"/>
              <a:ext cx="2049" cy="947"/>
            </a:xfrm>
            <a:custGeom>
              <a:avLst/>
              <a:gdLst>
                <a:gd name="connsiteX0" fmla="*/ 0 w 1460307"/>
                <a:gd name="connsiteY0" fmla="*/ 0 h 973538"/>
                <a:gd name="connsiteX1" fmla="*/ 1460307 w 1460307"/>
                <a:gd name="connsiteY1" fmla="*/ 0 h 973538"/>
                <a:gd name="connsiteX2" fmla="*/ 1460307 w 1460307"/>
                <a:gd name="connsiteY2" fmla="*/ 973538 h 973538"/>
                <a:gd name="connsiteX3" fmla="*/ 0 w 1460307"/>
                <a:gd name="connsiteY3" fmla="*/ 973538 h 973538"/>
                <a:gd name="connsiteX4" fmla="*/ 0 w 1460307"/>
                <a:gd name="connsiteY4" fmla="*/ 0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07" h="973538">
                  <a:moveTo>
                    <a:pt x="0" y="0"/>
                  </a:moveTo>
                  <a:lnTo>
                    <a:pt x="1460307" y="0"/>
                  </a:lnTo>
                  <a:lnTo>
                    <a:pt x="1460307" y="973538"/>
                  </a:lnTo>
                  <a:lnTo>
                    <a:pt x="0" y="97353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0" rIns="0" bIns="0" anchor="ctr"/>
            <a:lstStyle/>
            <a:p>
              <a:pPr lvl="1" defTabSz="2961640">
                <a:lnSpc>
                  <a:spcPct val="150000"/>
                </a:lnSpc>
                <a:defRPr/>
              </a:pPr>
              <a:r>
                <a:rPr lang="en-US" altLang="zh-CN" sz="1050" b="1" dirty="0">
                  <a:solidFill>
                    <a:schemeClr val="tx1">
                      <a:lumMod val="85000"/>
                      <a:lumOff val="15000"/>
                    </a:schemeClr>
                  </a:solidFill>
                </a:rPr>
                <a:t>1</a:t>
              </a:r>
              <a:r>
                <a:rPr lang="zh-CN" altLang="en-US" sz="1050" b="1" dirty="0">
                  <a:solidFill>
                    <a:schemeClr val="tx1">
                      <a:lumMod val="85000"/>
                      <a:lumOff val="15000"/>
                    </a:schemeClr>
                  </a:solidFill>
                </a:rPr>
                <a:t>：统一服务窗口</a:t>
              </a:r>
              <a:endParaRPr lang="zh-CN" altLang="en-US" sz="1050" b="1" dirty="0">
                <a:solidFill>
                  <a:schemeClr val="tx1">
                    <a:lumMod val="85000"/>
                    <a:lumOff val="15000"/>
                  </a:schemeClr>
                </a:solidFill>
              </a:endParaRPr>
            </a:p>
            <a:p>
              <a:pPr lvl="1" defTabSz="2961640">
                <a:lnSpc>
                  <a:spcPct val="150000"/>
                </a:lnSpc>
                <a:defRPr/>
              </a:pPr>
              <a:r>
                <a:rPr lang="en-US" altLang="zh-CN" sz="1050" b="1" dirty="0">
                  <a:solidFill>
                    <a:schemeClr val="tx1">
                      <a:lumMod val="85000"/>
                      <a:lumOff val="15000"/>
                    </a:schemeClr>
                  </a:solidFill>
                </a:rPr>
                <a:t>5</a:t>
              </a:r>
              <a:r>
                <a:rPr lang="zh-CN" altLang="en-US" sz="1050" b="1" dirty="0">
                  <a:solidFill>
                    <a:schemeClr val="tx1">
                      <a:lumMod val="85000"/>
                      <a:lumOff val="15000"/>
                    </a:schemeClr>
                  </a:solidFill>
                </a:rPr>
                <a:t>：五类服务需求</a:t>
              </a:r>
              <a:endParaRPr lang="zh-CN" altLang="en-US" sz="1050" b="1" dirty="0">
                <a:solidFill>
                  <a:schemeClr val="tx1">
                    <a:lumMod val="85000"/>
                    <a:lumOff val="15000"/>
                  </a:schemeClr>
                </a:solidFill>
              </a:endParaRPr>
            </a:p>
            <a:p>
              <a:pPr lvl="1" defTabSz="2961640">
                <a:lnSpc>
                  <a:spcPct val="150000"/>
                </a:lnSpc>
                <a:defRPr/>
              </a:pPr>
              <a:r>
                <a:rPr lang="en-US" altLang="zh-CN" sz="1050" b="1" dirty="0">
                  <a:solidFill>
                    <a:schemeClr val="tx1">
                      <a:lumMod val="85000"/>
                      <a:lumOff val="15000"/>
                    </a:schemeClr>
                  </a:solidFill>
                </a:rPr>
                <a:t>N</a:t>
              </a:r>
              <a:r>
                <a:rPr lang="zh-CN" altLang="en-US" sz="1050" b="1" dirty="0">
                  <a:solidFill>
                    <a:schemeClr val="tx1">
                      <a:lumMod val="85000"/>
                      <a:lumOff val="15000"/>
                    </a:schemeClr>
                  </a:solidFill>
                </a:rPr>
                <a:t>：</a:t>
              </a:r>
              <a:r>
                <a:rPr lang="en-US" altLang="zh-CN" sz="1050" b="1" dirty="0">
                  <a:solidFill>
                    <a:schemeClr val="tx1">
                      <a:lumMod val="85000"/>
                      <a:lumOff val="15000"/>
                    </a:schemeClr>
                  </a:solidFill>
                </a:rPr>
                <a:t>N</a:t>
              </a:r>
              <a:r>
                <a:rPr lang="zh-CN" altLang="en-US" sz="1050" b="1" dirty="0">
                  <a:solidFill>
                    <a:schemeClr val="tx1">
                      <a:lumMod val="85000"/>
                      <a:lumOff val="15000"/>
                    </a:schemeClr>
                  </a:solidFill>
                </a:rPr>
                <a:t>种服务内容</a:t>
              </a:r>
              <a:endParaRPr lang="zh-CN" altLang="en-US" sz="1050" b="1" dirty="0">
                <a:solidFill>
                  <a:schemeClr val="tx1">
                    <a:lumMod val="85000"/>
                    <a:lumOff val="15000"/>
                  </a:schemeClr>
                </a:solidFill>
              </a:endParaRPr>
            </a:p>
          </p:txBody>
        </p:sp>
        <p:sp>
          <p:nvSpPr>
            <p:cNvPr id="29" name="任意多边形 28"/>
            <p:cNvSpPr/>
            <p:nvPr/>
          </p:nvSpPr>
          <p:spPr bwMode="auto">
            <a:xfrm>
              <a:off x="16398" y="4603"/>
              <a:ext cx="1070" cy="861"/>
            </a:xfrm>
            <a:custGeom>
              <a:avLst/>
              <a:gdLst>
                <a:gd name="connsiteX0" fmla="*/ 0 w 973538"/>
                <a:gd name="connsiteY0" fmla="*/ 486769 h 973538"/>
                <a:gd name="connsiteX1" fmla="*/ 486769 w 973538"/>
                <a:gd name="connsiteY1" fmla="*/ 0 h 973538"/>
                <a:gd name="connsiteX2" fmla="*/ 973538 w 973538"/>
                <a:gd name="connsiteY2" fmla="*/ 486769 h 973538"/>
                <a:gd name="connsiteX3" fmla="*/ 486769 w 973538"/>
                <a:gd name="connsiteY3" fmla="*/ 973538 h 973538"/>
                <a:gd name="connsiteX4" fmla="*/ 0 w 973538"/>
                <a:gd name="connsiteY4" fmla="*/ 486769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38" h="973538">
                  <a:moveTo>
                    <a:pt x="0" y="486769"/>
                  </a:moveTo>
                  <a:cubicBezTo>
                    <a:pt x="0" y="217934"/>
                    <a:pt x="217934" y="0"/>
                    <a:pt x="486769" y="0"/>
                  </a:cubicBezTo>
                  <a:cubicBezTo>
                    <a:pt x="755604" y="0"/>
                    <a:pt x="973538" y="217934"/>
                    <a:pt x="973538" y="486769"/>
                  </a:cubicBezTo>
                  <a:cubicBezTo>
                    <a:pt x="973538" y="755604"/>
                    <a:pt x="755604" y="973538"/>
                    <a:pt x="486769" y="973538"/>
                  </a:cubicBezTo>
                  <a:cubicBezTo>
                    <a:pt x="217934" y="973538"/>
                    <a:pt x="0" y="755604"/>
                    <a:pt x="0" y="486769"/>
                  </a:cubicBezTo>
                  <a:close/>
                </a:path>
              </a:pathLst>
            </a:custGeom>
            <a:solidFill>
              <a:srgbClr val="D6A3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6574" tIns="46574" rIns="46574" bIns="46574" spcCol="3024" anchor="ctr"/>
            <a:lstStyle/>
            <a:p>
              <a:pPr algn="ctr" defTabSz="2540000">
                <a:lnSpc>
                  <a:spcPct val="90000"/>
                </a:lnSpc>
                <a:spcAft>
                  <a:spcPct val="35000"/>
                </a:spcAft>
                <a:defRPr/>
              </a:pPr>
              <a:r>
                <a:rPr lang="zh-CN" altLang="en-US" sz="525" b="1" dirty="0">
                  <a:solidFill>
                    <a:schemeClr val="bg1"/>
                  </a:solidFill>
                </a:rPr>
                <a:t>四化</a:t>
              </a:r>
              <a:endParaRPr lang="en-US" altLang="zh-CN" sz="525" b="1" dirty="0">
                <a:solidFill>
                  <a:schemeClr val="bg1"/>
                </a:solidFill>
              </a:endParaRPr>
            </a:p>
            <a:p>
              <a:pPr algn="ctr" defTabSz="2540000">
                <a:lnSpc>
                  <a:spcPct val="90000"/>
                </a:lnSpc>
                <a:spcAft>
                  <a:spcPct val="35000"/>
                </a:spcAft>
                <a:defRPr/>
              </a:pPr>
              <a:r>
                <a:rPr lang="zh-CN" altLang="en-US" sz="525" b="1" dirty="0">
                  <a:solidFill>
                    <a:schemeClr val="bg1"/>
                  </a:solidFill>
                </a:rPr>
                <a:t>建设</a:t>
              </a:r>
              <a:endParaRPr lang="zh-CN" altLang="en-US" sz="525" b="1" dirty="0">
                <a:solidFill>
                  <a:schemeClr val="bg1"/>
                </a:solidFill>
              </a:endParaRPr>
            </a:p>
          </p:txBody>
        </p:sp>
        <p:sp>
          <p:nvSpPr>
            <p:cNvPr id="31" name="任意多边形 30"/>
            <p:cNvSpPr/>
            <p:nvPr/>
          </p:nvSpPr>
          <p:spPr>
            <a:xfrm>
              <a:off x="8382" y="4693"/>
              <a:ext cx="1189" cy="996"/>
            </a:xfrm>
            <a:custGeom>
              <a:avLst/>
              <a:gdLst>
                <a:gd name="connsiteX0" fmla="*/ 0 w 973538"/>
                <a:gd name="connsiteY0" fmla="*/ 486769 h 973538"/>
                <a:gd name="connsiteX1" fmla="*/ 486769 w 973538"/>
                <a:gd name="connsiteY1" fmla="*/ 0 h 973538"/>
                <a:gd name="connsiteX2" fmla="*/ 973538 w 973538"/>
                <a:gd name="connsiteY2" fmla="*/ 486769 h 973538"/>
                <a:gd name="connsiteX3" fmla="*/ 486769 w 973538"/>
                <a:gd name="connsiteY3" fmla="*/ 973538 h 973538"/>
                <a:gd name="connsiteX4" fmla="*/ 0 w 973538"/>
                <a:gd name="connsiteY4" fmla="*/ 486769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38" h="973538">
                  <a:moveTo>
                    <a:pt x="0" y="486769"/>
                  </a:moveTo>
                  <a:cubicBezTo>
                    <a:pt x="0" y="217934"/>
                    <a:pt x="217934" y="0"/>
                    <a:pt x="486769" y="0"/>
                  </a:cubicBezTo>
                  <a:cubicBezTo>
                    <a:pt x="755604" y="0"/>
                    <a:pt x="973538" y="217934"/>
                    <a:pt x="973538" y="486769"/>
                  </a:cubicBezTo>
                  <a:cubicBezTo>
                    <a:pt x="973538" y="755604"/>
                    <a:pt x="755604" y="973538"/>
                    <a:pt x="486769" y="973538"/>
                  </a:cubicBezTo>
                  <a:cubicBezTo>
                    <a:pt x="217934" y="973538"/>
                    <a:pt x="0" y="755604"/>
                    <a:pt x="0" y="486769"/>
                  </a:cubicBezTo>
                  <a:close/>
                </a:path>
              </a:pathLst>
            </a:custGeom>
            <a:solidFill>
              <a:srgbClr val="D6A3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6574" tIns="46574" rIns="46574" bIns="46574" spcCol="3024" anchor="ctr"/>
            <a:lstStyle/>
            <a:p>
              <a:pPr algn="ctr" defTabSz="2540000">
                <a:lnSpc>
                  <a:spcPct val="90000"/>
                </a:lnSpc>
                <a:spcAft>
                  <a:spcPct val="35000"/>
                </a:spcAft>
                <a:defRPr/>
              </a:pPr>
              <a:r>
                <a:rPr lang="zh-CN" altLang="en-US" sz="525" b="1" dirty="0">
                  <a:solidFill>
                    <a:schemeClr val="bg1"/>
                  </a:solidFill>
                </a:rPr>
                <a:t>智慧</a:t>
              </a:r>
              <a:endParaRPr lang="en-US" altLang="zh-CN" sz="525" b="1" dirty="0">
                <a:solidFill>
                  <a:schemeClr val="bg1"/>
                </a:solidFill>
              </a:endParaRPr>
            </a:p>
            <a:p>
              <a:pPr algn="ctr" defTabSz="2540000">
                <a:lnSpc>
                  <a:spcPct val="90000"/>
                </a:lnSpc>
                <a:spcAft>
                  <a:spcPct val="35000"/>
                </a:spcAft>
                <a:defRPr/>
              </a:pPr>
              <a:r>
                <a:rPr lang="zh-CN" altLang="en-US" sz="525" b="1" dirty="0" smtClean="0">
                  <a:solidFill>
                    <a:schemeClr val="bg1"/>
                  </a:solidFill>
                </a:rPr>
                <a:t>产业园区</a:t>
              </a:r>
              <a:endParaRPr lang="zh-CN" altLang="en-US" sz="525" b="1" dirty="0">
                <a:solidFill>
                  <a:schemeClr val="bg1"/>
                </a:solidFill>
              </a:endParaRPr>
            </a:p>
          </p:txBody>
        </p:sp>
        <p:sp>
          <p:nvSpPr>
            <p:cNvPr id="32" name="任意多边形 31"/>
            <p:cNvSpPr/>
            <p:nvPr/>
          </p:nvSpPr>
          <p:spPr>
            <a:xfrm>
              <a:off x="10430" y="6243"/>
              <a:ext cx="944" cy="708"/>
            </a:xfrm>
            <a:custGeom>
              <a:avLst/>
              <a:gdLst>
                <a:gd name="connsiteX0" fmla="*/ 0 w 973538"/>
                <a:gd name="connsiteY0" fmla="*/ 486769 h 973538"/>
                <a:gd name="connsiteX1" fmla="*/ 486769 w 973538"/>
                <a:gd name="connsiteY1" fmla="*/ 0 h 973538"/>
                <a:gd name="connsiteX2" fmla="*/ 973538 w 973538"/>
                <a:gd name="connsiteY2" fmla="*/ 486769 h 973538"/>
                <a:gd name="connsiteX3" fmla="*/ 486769 w 973538"/>
                <a:gd name="connsiteY3" fmla="*/ 973538 h 973538"/>
                <a:gd name="connsiteX4" fmla="*/ 0 w 973538"/>
                <a:gd name="connsiteY4" fmla="*/ 486769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38" h="973538">
                  <a:moveTo>
                    <a:pt x="0" y="486769"/>
                  </a:moveTo>
                  <a:cubicBezTo>
                    <a:pt x="0" y="217934"/>
                    <a:pt x="217934" y="0"/>
                    <a:pt x="486769" y="0"/>
                  </a:cubicBezTo>
                  <a:cubicBezTo>
                    <a:pt x="755604" y="0"/>
                    <a:pt x="973538" y="217934"/>
                    <a:pt x="973538" y="486769"/>
                  </a:cubicBezTo>
                  <a:cubicBezTo>
                    <a:pt x="973538" y="755604"/>
                    <a:pt x="755604" y="973538"/>
                    <a:pt x="486769" y="973538"/>
                  </a:cubicBezTo>
                  <a:cubicBezTo>
                    <a:pt x="217934" y="973538"/>
                    <a:pt x="0" y="755604"/>
                    <a:pt x="0" y="486769"/>
                  </a:cubicBezTo>
                  <a:close/>
                </a:path>
              </a:pathLst>
            </a:cu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6574" tIns="46574" rIns="46574" bIns="46574" spcCol="3024" anchor="ctr"/>
            <a:lstStyle/>
            <a:p>
              <a:pPr algn="ctr" defTabSz="2540000">
                <a:lnSpc>
                  <a:spcPct val="90000"/>
                </a:lnSpc>
                <a:spcAft>
                  <a:spcPct val="35000"/>
                </a:spcAft>
                <a:defRPr/>
              </a:pPr>
              <a:r>
                <a:rPr lang="zh-CN" altLang="en-US" sz="1500" b="1" dirty="0">
                  <a:solidFill>
                    <a:schemeClr val="bg1"/>
                  </a:solidFill>
                </a:rPr>
                <a:t>公众</a:t>
              </a:r>
              <a:endParaRPr lang="zh-CN" altLang="en-US" sz="1500" b="1" dirty="0">
                <a:solidFill>
                  <a:schemeClr val="bg1"/>
                </a:solidFill>
              </a:endParaRPr>
            </a:p>
            <a:p>
              <a:pPr algn="ctr" defTabSz="2540000">
                <a:lnSpc>
                  <a:spcPct val="90000"/>
                </a:lnSpc>
                <a:spcAft>
                  <a:spcPct val="35000"/>
                </a:spcAft>
                <a:defRPr/>
              </a:pPr>
              <a:r>
                <a:rPr lang="zh-CN" altLang="en-US" sz="1500" b="1" dirty="0">
                  <a:solidFill>
                    <a:schemeClr val="bg1"/>
                  </a:solidFill>
                </a:rPr>
                <a:t>服务</a:t>
              </a:r>
              <a:endParaRPr lang="zh-CN" altLang="en-US" sz="1500" b="1" dirty="0">
                <a:solidFill>
                  <a:schemeClr val="bg1"/>
                </a:solidFill>
              </a:endParaRPr>
            </a:p>
          </p:txBody>
        </p:sp>
        <p:sp>
          <p:nvSpPr>
            <p:cNvPr id="34" name="任意多边形 33"/>
            <p:cNvSpPr/>
            <p:nvPr/>
          </p:nvSpPr>
          <p:spPr>
            <a:xfrm>
              <a:off x="11413" y="6136"/>
              <a:ext cx="2049" cy="922"/>
            </a:xfrm>
            <a:custGeom>
              <a:avLst/>
              <a:gdLst>
                <a:gd name="connsiteX0" fmla="*/ 0 w 1460307"/>
                <a:gd name="connsiteY0" fmla="*/ 0 h 973538"/>
                <a:gd name="connsiteX1" fmla="*/ 1460307 w 1460307"/>
                <a:gd name="connsiteY1" fmla="*/ 0 h 973538"/>
                <a:gd name="connsiteX2" fmla="*/ 1460307 w 1460307"/>
                <a:gd name="connsiteY2" fmla="*/ 973538 h 973538"/>
                <a:gd name="connsiteX3" fmla="*/ 0 w 1460307"/>
                <a:gd name="connsiteY3" fmla="*/ 973538 h 973538"/>
                <a:gd name="connsiteX4" fmla="*/ 0 w 1460307"/>
                <a:gd name="connsiteY4" fmla="*/ 0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07" h="973538">
                  <a:moveTo>
                    <a:pt x="0" y="0"/>
                  </a:moveTo>
                  <a:lnTo>
                    <a:pt x="1460307" y="0"/>
                  </a:lnTo>
                  <a:lnTo>
                    <a:pt x="1460307" y="973538"/>
                  </a:lnTo>
                  <a:lnTo>
                    <a:pt x="0" y="97353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0" rIns="0" bIns="0" spcCol="3024" anchor="ctr"/>
            <a:lstStyle/>
            <a:p>
              <a:pPr lvl="1" defTabSz="2962910">
                <a:lnSpc>
                  <a:spcPct val="150000"/>
                </a:lnSpc>
                <a:defRPr/>
              </a:pPr>
              <a:r>
                <a:rPr lang="en-US" altLang="zh-CN" sz="1200" b="1" dirty="0">
                  <a:solidFill>
                    <a:schemeClr val="tx1">
                      <a:lumMod val="85000"/>
                      <a:lumOff val="15000"/>
                    </a:schemeClr>
                  </a:solidFill>
                </a:rPr>
                <a:t>1</a:t>
              </a:r>
              <a:r>
                <a:rPr lang="zh-CN" altLang="en-US" sz="1200" b="1" dirty="0">
                  <a:solidFill>
                    <a:schemeClr val="tx1">
                      <a:lumMod val="85000"/>
                      <a:lumOff val="15000"/>
                    </a:schemeClr>
                  </a:solidFill>
                </a:rPr>
                <a:t>：统一应用窗口</a:t>
              </a:r>
              <a:endParaRPr lang="zh-CN" altLang="en-US" sz="1200" b="1" dirty="0">
                <a:solidFill>
                  <a:schemeClr val="tx1">
                    <a:lumMod val="85000"/>
                    <a:lumOff val="15000"/>
                  </a:schemeClr>
                </a:solidFill>
              </a:endParaRPr>
            </a:p>
            <a:p>
              <a:pPr lvl="1" defTabSz="2962910">
                <a:lnSpc>
                  <a:spcPct val="150000"/>
                </a:lnSpc>
                <a:defRPr/>
              </a:pPr>
              <a:r>
                <a:rPr lang="en-US" altLang="zh-CN" sz="1200" b="1" dirty="0">
                  <a:solidFill>
                    <a:schemeClr val="tx1">
                      <a:lumMod val="85000"/>
                      <a:lumOff val="15000"/>
                    </a:schemeClr>
                  </a:solidFill>
                </a:rPr>
                <a:t>4</a:t>
              </a:r>
              <a:r>
                <a:rPr lang="zh-CN" altLang="en-US" sz="1200" b="1" dirty="0">
                  <a:solidFill>
                    <a:schemeClr val="tx1">
                      <a:lumMod val="85000"/>
                      <a:lumOff val="15000"/>
                    </a:schemeClr>
                  </a:solidFill>
                </a:rPr>
                <a:t>：四类服务需求</a:t>
              </a:r>
              <a:endParaRPr lang="zh-CN" altLang="en-US" sz="1200" b="1" dirty="0">
                <a:solidFill>
                  <a:schemeClr val="tx1">
                    <a:lumMod val="85000"/>
                    <a:lumOff val="15000"/>
                  </a:schemeClr>
                </a:solidFill>
              </a:endParaRPr>
            </a:p>
            <a:p>
              <a:pPr lvl="1" defTabSz="2962910">
                <a:lnSpc>
                  <a:spcPct val="150000"/>
                </a:lnSpc>
                <a:defRPr/>
              </a:pPr>
              <a:r>
                <a:rPr lang="en-US" altLang="zh-CN" sz="1200" b="1" dirty="0">
                  <a:solidFill>
                    <a:schemeClr val="tx1">
                      <a:lumMod val="85000"/>
                      <a:lumOff val="15000"/>
                    </a:schemeClr>
                  </a:solidFill>
                </a:rPr>
                <a:t>N</a:t>
              </a:r>
              <a:r>
                <a:rPr lang="zh-CN" altLang="en-US" sz="1200" b="1" dirty="0">
                  <a:solidFill>
                    <a:schemeClr val="tx1">
                      <a:lumMod val="85000"/>
                      <a:lumOff val="15000"/>
                    </a:schemeClr>
                  </a:solidFill>
                </a:rPr>
                <a:t>：</a:t>
              </a:r>
              <a:r>
                <a:rPr lang="en-US" altLang="zh-CN" sz="1200" b="1" dirty="0">
                  <a:solidFill>
                    <a:schemeClr val="tx1">
                      <a:lumMod val="85000"/>
                      <a:lumOff val="15000"/>
                    </a:schemeClr>
                  </a:solidFill>
                </a:rPr>
                <a:t>N</a:t>
              </a:r>
              <a:r>
                <a:rPr lang="zh-CN" altLang="en-US" sz="1200" b="1" dirty="0">
                  <a:solidFill>
                    <a:schemeClr val="tx1">
                      <a:lumMod val="85000"/>
                      <a:lumOff val="15000"/>
                    </a:schemeClr>
                  </a:solidFill>
                </a:rPr>
                <a:t>种服务内容</a:t>
              </a:r>
              <a:endParaRPr lang="zh-CN" altLang="en-US" sz="1200" b="1" dirty="0">
                <a:solidFill>
                  <a:schemeClr val="tx1">
                    <a:lumMod val="85000"/>
                    <a:lumOff val="15000"/>
                  </a:schemeClr>
                </a:solidFill>
              </a:endParaRPr>
            </a:p>
          </p:txBody>
        </p:sp>
        <p:cxnSp>
          <p:nvCxnSpPr>
            <p:cNvPr id="3" name="直接连接符 2"/>
            <p:cNvCxnSpPr/>
            <p:nvPr/>
          </p:nvCxnSpPr>
          <p:spPr>
            <a:xfrm>
              <a:off x="9919" y="3876"/>
              <a:ext cx="11" cy="2757"/>
            </a:xfrm>
            <a:prstGeom prst="line">
              <a:avLst/>
            </a:pr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5" name="直接连接符 34"/>
            <p:cNvCxnSpPr/>
            <p:nvPr/>
          </p:nvCxnSpPr>
          <p:spPr>
            <a:xfrm flipH="1">
              <a:off x="9564" y="5190"/>
              <a:ext cx="348" cy="0"/>
            </a:xfrm>
            <a:prstGeom prst="line">
              <a:avLst/>
            </a:pr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20" name="任意多边形 19"/>
            <p:cNvSpPr/>
            <p:nvPr/>
          </p:nvSpPr>
          <p:spPr bwMode="auto">
            <a:xfrm>
              <a:off x="13922" y="3645"/>
              <a:ext cx="773" cy="33"/>
            </a:xfrm>
            <a:custGeom>
              <a:avLst/>
              <a:gdLst/>
              <a:ahLst/>
              <a:cxnLst/>
              <a:rect l="0" t="0" r="0" b="0"/>
              <a:pathLst>
                <a:path>
                  <a:moveTo>
                    <a:pt x="0" y="17424"/>
                  </a:moveTo>
                  <a:lnTo>
                    <a:pt x="1064090" y="17424"/>
                  </a:lnTo>
                </a:path>
              </a:pathLst>
            </a:cu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cxnSp>
          <p:nvCxnSpPr>
            <p:cNvPr id="21" name="直接连接符 20"/>
            <p:cNvCxnSpPr/>
            <p:nvPr/>
          </p:nvCxnSpPr>
          <p:spPr>
            <a:xfrm flipH="1">
              <a:off x="13927" y="3645"/>
              <a:ext cx="13" cy="3093"/>
            </a:xfrm>
            <a:prstGeom prst="line">
              <a:avLst/>
            </a:pr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28" name="任意多边形 27"/>
            <p:cNvSpPr/>
            <p:nvPr/>
          </p:nvSpPr>
          <p:spPr bwMode="auto">
            <a:xfrm>
              <a:off x="13922" y="4583"/>
              <a:ext cx="773" cy="33"/>
            </a:xfrm>
            <a:custGeom>
              <a:avLst/>
              <a:gdLst/>
              <a:ahLst/>
              <a:cxnLst/>
              <a:rect l="0" t="0" r="0" b="0"/>
              <a:pathLst>
                <a:path>
                  <a:moveTo>
                    <a:pt x="0" y="17424"/>
                  </a:moveTo>
                  <a:lnTo>
                    <a:pt x="1064090" y="17424"/>
                  </a:lnTo>
                </a:path>
              </a:pathLst>
            </a:cu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任意多边形 35"/>
            <p:cNvSpPr/>
            <p:nvPr/>
          </p:nvSpPr>
          <p:spPr bwMode="auto">
            <a:xfrm>
              <a:off x="13927" y="6704"/>
              <a:ext cx="774" cy="33"/>
            </a:xfrm>
            <a:custGeom>
              <a:avLst/>
              <a:gdLst/>
              <a:ahLst/>
              <a:cxnLst/>
              <a:rect l="0" t="0" r="0" b="0"/>
              <a:pathLst>
                <a:path>
                  <a:moveTo>
                    <a:pt x="0" y="17424"/>
                  </a:moveTo>
                  <a:lnTo>
                    <a:pt x="1064090" y="17424"/>
                  </a:lnTo>
                </a:path>
              </a:pathLst>
            </a:cu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7" name="任意多边形 36"/>
            <p:cNvSpPr/>
            <p:nvPr/>
          </p:nvSpPr>
          <p:spPr bwMode="auto">
            <a:xfrm>
              <a:off x="13964" y="5582"/>
              <a:ext cx="773" cy="33"/>
            </a:xfrm>
            <a:custGeom>
              <a:avLst/>
              <a:gdLst/>
              <a:ahLst/>
              <a:cxnLst/>
              <a:rect l="0" t="0" r="0" b="0"/>
              <a:pathLst>
                <a:path>
                  <a:moveTo>
                    <a:pt x="0" y="17424"/>
                  </a:moveTo>
                  <a:lnTo>
                    <a:pt x="1064090" y="17424"/>
                  </a:lnTo>
                </a:path>
              </a:pathLst>
            </a:cu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任意多边形 37"/>
            <p:cNvSpPr/>
            <p:nvPr/>
          </p:nvSpPr>
          <p:spPr bwMode="auto">
            <a:xfrm>
              <a:off x="14308" y="3380"/>
              <a:ext cx="1175" cy="552"/>
            </a:xfrm>
            <a:custGeom>
              <a:avLst/>
              <a:gdLst>
                <a:gd name="connsiteX0" fmla="*/ 0 w 973538"/>
                <a:gd name="connsiteY0" fmla="*/ 486769 h 973538"/>
                <a:gd name="connsiteX1" fmla="*/ 486769 w 973538"/>
                <a:gd name="connsiteY1" fmla="*/ 0 h 973538"/>
                <a:gd name="connsiteX2" fmla="*/ 973538 w 973538"/>
                <a:gd name="connsiteY2" fmla="*/ 486769 h 973538"/>
                <a:gd name="connsiteX3" fmla="*/ 486769 w 973538"/>
                <a:gd name="connsiteY3" fmla="*/ 973538 h 973538"/>
                <a:gd name="connsiteX4" fmla="*/ 0 w 973538"/>
                <a:gd name="connsiteY4" fmla="*/ 486769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38" h="973538">
                  <a:moveTo>
                    <a:pt x="0" y="486769"/>
                  </a:moveTo>
                  <a:cubicBezTo>
                    <a:pt x="0" y="217934"/>
                    <a:pt x="217934" y="0"/>
                    <a:pt x="486769" y="0"/>
                  </a:cubicBezTo>
                  <a:cubicBezTo>
                    <a:pt x="755604" y="0"/>
                    <a:pt x="973538" y="217934"/>
                    <a:pt x="973538" y="486769"/>
                  </a:cubicBezTo>
                  <a:cubicBezTo>
                    <a:pt x="973538" y="755604"/>
                    <a:pt x="755604" y="973538"/>
                    <a:pt x="486769" y="973538"/>
                  </a:cubicBezTo>
                  <a:cubicBezTo>
                    <a:pt x="217934" y="973538"/>
                    <a:pt x="0" y="755604"/>
                    <a:pt x="0" y="486769"/>
                  </a:cubicBez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6574" tIns="46574" rIns="46574" bIns="46574" spcCol="3024" anchor="ctr"/>
            <a:lstStyle/>
            <a:p>
              <a:pPr algn="ctr" defTabSz="2540000">
                <a:lnSpc>
                  <a:spcPct val="90000"/>
                </a:lnSpc>
                <a:spcAft>
                  <a:spcPct val="35000"/>
                </a:spcAft>
                <a:defRPr/>
              </a:pPr>
              <a:r>
                <a:rPr lang="zh-CN" altLang="en-US" sz="1200" b="1" dirty="0">
                  <a:solidFill>
                    <a:schemeClr val="bg1"/>
                  </a:solidFill>
                </a:rPr>
                <a:t>运营信息化</a:t>
              </a:r>
              <a:endParaRPr lang="zh-CN" altLang="en-US" sz="1200" b="1" dirty="0">
                <a:solidFill>
                  <a:schemeClr val="bg1"/>
                </a:solidFill>
              </a:endParaRPr>
            </a:p>
          </p:txBody>
        </p:sp>
        <p:sp>
          <p:nvSpPr>
            <p:cNvPr id="39" name="任意多边形 38"/>
            <p:cNvSpPr/>
            <p:nvPr/>
          </p:nvSpPr>
          <p:spPr bwMode="auto">
            <a:xfrm>
              <a:off x="14308" y="4324"/>
              <a:ext cx="1175" cy="552"/>
            </a:xfrm>
            <a:custGeom>
              <a:avLst/>
              <a:gdLst>
                <a:gd name="connsiteX0" fmla="*/ 0 w 973538"/>
                <a:gd name="connsiteY0" fmla="*/ 486769 h 973538"/>
                <a:gd name="connsiteX1" fmla="*/ 486769 w 973538"/>
                <a:gd name="connsiteY1" fmla="*/ 0 h 973538"/>
                <a:gd name="connsiteX2" fmla="*/ 973538 w 973538"/>
                <a:gd name="connsiteY2" fmla="*/ 486769 h 973538"/>
                <a:gd name="connsiteX3" fmla="*/ 486769 w 973538"/>
                <a:gd name="connsiteY3" fmla="*/ 973538 h 973538"/>
                <a:gd name="connsiteX4" fmla="*/ 0 w 973538"/>
                <a:gd name="connsiteY4" fmla="*/ 486769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38" h="973538">
                  <a:moveTo>
                    <a:pt x="0" y="486769"/>
                  </a:moveTo>
                  <a:cubicBezTo>
                    <a:pt x="0" y="217934"/>
                    <a:pt x="217934" y="0"/>
                    <a:pt x="486769" y="0"/>
                  </a:cubicBezTo>
                  <a:cubicBezTo>
                    <a:pt x="755604" y="0"/>
                    <a:pt x="973538" y="217934"/>
                    <a:pt x="973538" y="486769"/>
                  </a:cubicBezTo>
                  <a:cubicBezTo>
                    <a:pt x="973538" y="755604"/>
                    <a:pt x="755604" y="973538"/>
                    <a:pt x="486769" y="973538"/>
                  </a:cubicBezTo>
                  <a:cubicBezTo>
                    <a:pt x="217934" y="973538"/>
                    <a:pt x="0" y="755604"/>
                    <a:pt x="0" y="486769"/>
                  </a:cubicBez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6574" tIns="46574" rIns="46574" bIns="46574" spcCol="3024" anchor="ctr"/>
            <a:lstStyle/>
            <a:p>
              <a:pPr algn="ctr" defTabSz="2540000">
                <a:lnSpc>
                  <a:spcPct val="90000"/>
                </a:lnSpc>
                <a:spcAft>
                  <a:spcPct val="35000"/>
                </a:spcAft>
                <a:defRPr/>
              </a:pPr>
              <a:r>
                <a:rPr lang="zh-CN" altLang="en-US" sz="1200" b="1" dirty="0">
                  <a:solidFill>
                    <a:schemeClr val="bg1"/>
                  </a:solidFill>
                </a:rPr>
                <a:t>数字智能化</a:t>
              </a:r>
              <a:endParaRPr lang="zh-CN" altLang="en-US" sz="1200" b="1" dirty="0">
                <a:solidFill>
                  <a:schemeClr val="bg1"/>
                </a:solidFill>
              </a:endParaRPr>
            </a:p>
          </p:txBody>
        </p:sp>
        <p:sp>
          <p:nvSpPr>
            <p:cNvPr id="41" name="任意多边形 40"/>
            <p:cNvSpPr/>
            <p:nvPr/>
          </p:nvSpPr>
          <p:spPr bwMode="auto">
            <a:xfrm>
              <a:off x="14352" y="5323"/>
              <a:ext cx="1174" cy="552"/>
            </a:xfrm>
            <a:custGeom>
              <a:avLst/>
              <a:gdLst>
                <a:gd name="connsiteX0" fmla="*/ 0 w 973538"/>
                <a:gd name="connsiteY0" fmla="*/ 486769 h 973538"/>
                <a:gd name="connsiteX1" fmla="*/ 486769 w 973538"/>
                <a:gd name="connsiteY1" fmla="*/ 0 h 973538"/>
                <a:gd name="connsiteX2" fmla="*/ 973538 w 973538"/>
                <a:gd name="connsiteY2" fmla="*/ 486769 h 973538"/>
                <a:gd name="connsiteX3" fmla="*/ 486769 w 973538"/>
                <a:gd name="connsiteY3" fmla="*/ 973538 h 973538"/>
                <a:gd name="connsiteX4" fmla="*/ 0 w 973538"/>
                <a:gd name="connsiteY4" fmla="*/ 486769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38" h="973538">
                  <a:moveTo>
                    <a:pt x="0" y="486769"/>
                  </a:moveTo>
                  <a:cubicBezTo>
                    <a:pt x="0" y="217934"/>
                    <a:pt x="217934" y="0"/>
                    <a:pt x="486769" y="0"/>
                  </a:cubicBezTo>
                  <a:cubicBezTo>
                    <a:pt x="755604" y="0"/>
                    <a:pt x="973538" y="217934"/>
                    <a:pt x="973538" y="486769"/>
                  </a:cubicBezTo>
                  <a:cubicBezTo>
                    <a:pt x="973538" y="755604"/>
                    <a:pt x="755604" y="973538"/>
                    <a:pt x="486769" y="973538"/>
                  </a:cubicBezTo>
                  <a:cubicBezTo>
                    <a:pt x="217934" y="973538"/>
                    <a:pt x="0" y="755604"/>
                    <a:pt x="0" y="486769"/>
                  </a:cubicBez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559" tIns="19559" rIns="19559" bIns="19559" spcCol="1270" anchor="ctr"/>
            <a:lstStyle/>
            <a:p>
              <a:pPr algn="ctr" defTabSz="2540000">
                <a:lnSpc>
                  <a:spcPct val="90000"/>
                </a:lnSpc>
                <a:spcAft>
                  <a:spcPct val="35000"/>
                </a:spcAft>
                <a:defRPr/>
              </a:pPr>
              <a:r>
                <a:rPr lang="zh-CN" altLang="en-US" sz="1200" b="1" dirty="0">
                  <a:solidFill>
                    <a:schemeClr val="bg1"/>
                  </a:solidFill>
                </a:rPr>
                <a:t>服务平台化</a:t>
              </a:r>
              <a:endParaRPr lang="zh-CN" altLang="en-US" sz="1200" b="1" dirty="0">
                <a:solidFill>
                  <a:schemeClr val="bg1"/>
                </a:solidFill>
              </a:endParaRPr>
            </a:p>
          </p:txBody>
        </p:sp>
        <p:sp>
          <p:nvSpPr>
            <p:cNvPr id="42" name="任意多边形 41"/>
            <p:cNvSpPr/>
            <p:nvPr/>
          </p:nvSpPr>
          <p:spPr bwMode="auto">
            <a:xfrm>
              <a:off x="14352" y="6400"/>
              <a:ext cx="1174" cy="552"/>
            </a:xfrm>
            <a:custGeom>
              <a:avLst/>
              <a:gdLst>
                <a:gd name="connsiteX0" fmla="*/ 0 w 973538"/>
                <a:gd name="connsiteY0" fmla="*/ 486769 h 973538"/>
                <a:gd name="connsiteX1" fmla="*/ 486769 w 973538"/>
                <a:gd name="connsiteY1" fmla="*/ 0 h 973538"/>
                <a:gd name="connsiteX2" fmla="*/ 973538 w 973538"/>
                <a:gd name="connsiteY2" fmla="*/ 486769 h 973538"/>
                <a:gd name="connsiteX3" fmla="*/ 486769 w 973538"/>
                <a:gd name="connsiteY3" fmla="*/ 973538 h 973538"/>
                <a:gd name="connsiteX4" fmla="*/ 0 w 973538"/>
                <a:gd name="connsiteY4" fmla="*/ 486769 h 9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38" h="973538">
                  <a:moveTo>
                    <a:pt x="0" y="486769"/>
                  </a:moveTo>
                  <a:cubicBezTo>
                    <a:pt x="0" y="217934"/>
                    <a:pt x="217934" y="0"/>
                    <a:pt x="486769" y="0"/>
                  </a:cubicBezTo>
                  <a:cubicBezTo>
                    <a:pt x="755604" y="0"/>
                    <a:pt x="973538" y="217934"/>
                    <a:pt x="973538" y="486769"/>
                  </a:cubicBezTo>
                  <a:cubicBezTo>
                    <a:pt x="973538" y="755604"/>
                    <a:pt x="755604" y="973538"/>
                    <a:pt x="486769" y="973538"/>
                  </a:cubicBezTo>
                  <a:cubicBezTo>
                    <a:pt x="217934" y="973538"/>
                    <a:pt x="0" y="755604"/>
                    <a:pt x="0" y="486769"/>
                  </a:cubicBezTo>
                  <a:close/>
                </a:path>
              </a:pathLst>
            </a:cu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6574" tIns="46574" rIns="46574" bIns="46574" spcCol="3024" anchor="ctr"/>
            <a:lstStyle/>
            <a:p>
              <a:pPr algn="ctr" defTabSz="2540000">
                <a:lnSpc>
                  <a:spcPct val="90000"/>
                </a:lnSpc>
                <a:spcAft>
                  <a:spcPct val="35000"/>
                </a:spcAft>
                <a:defRPr/>
              </a:pPr>
              <a:r>
                <a:rPr lang="zh-CN" altLang="en-US" sz="1200" b="1" dirty="0" smtClean="0">
                  <a:solidFill>
                    <a:schemeClr val="bg1"/>
                  </a:solidFill>
                </a:rPr>
                <a:t>产业园区移动</a:t>
              </a:r>
              <a:r>
                <a:rPr lang="zh-CN" altLang="en-US" sz="1200" b="1" dirty="0">
                  <a:solidFill>
                    <a:schemeClr val="bg1"/>
                  </a:solidFill>
                </a:rPr>
                <a:t>化</a:t>
              </a:r>
              <a:endParaRPr lang="zh-CN" altLang="en-US" sz="1200" b="1" dirty="0">
                <a:solidFill>
                  <a:schemeClr val="bg1"/>
                </a:solidFill>
              </a:endParaRPr>
            </a:p>
          </p:txBody>
        </p:sp>
        <p:cxnSp>
          <p:nvCxnSpPr>
            <p:cNvPr id="2" name="直接连接符 1"/>
            <p:cNvCxnSpPr/>
            <p:nvPr/>
          </p:nvCxnSpPr>
          <p:spPr>
            <a:xfrm flipH="1">
              <a:off x="16040" y="5050"/>
              <a:ext cx="348" cy="0"/>
            </a:xfrm>
            <a:prstGeom prst="line">
              <a:avLst/>
            </a:pr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5" name="直接连接符 4"/>
            <p:cNvCxnSpPr/>
            <p:nvPr/>
          </p:nvCxnSpPr>
          <p:spPr>
            <a:xfrm>
              <a:off x="16030" y="3764"/>
              <a:ext cx="11" cy="2757"/>
            </a:xfrm>
            <a:prstGeom prst="line">
              <a:avLst/>
            </a:prstGeom>
            <a:noFill/>
            <a:ln w="50800">
              <a:solidFill>
                <a:srgbClr val="D6A30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grpSp>
        <p:nvGrpSpPr>
          <p:cNvPr id="47107" name="组合 20"/>
          <p:cNvGrpSpPr/>
          <p:nvPr/>
        </p:nvGrpSpPr>
        <p:grpSpPr bwMode="auto">
          <a:xfrm>
            <a:off x="596" y="114914"/>
            <a:ext cx="521498" cy="379813"/>
            <a:chOff x="0" y="0"/>
            <a:chExt cx="694944" cy="624651"/>
          </a:xfrm>
        </p:grpSpPr>
        <p:sp>
          <p:nvSpPr>
            <p:cNvPr id="40"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4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ext Placeholder 3"/>
          <p:cNvSpPr>
            <a:spLocks noGrp="1"/>
          </p:cNvSpPr>
          <p:nvPr>
            <p:ph type="body" sz="quarter" idx="4294967295"/>
          </p:nvPr>
        </p:nvSpPr>
        <p:spPr>
          <a:xfrm>
            <a:off x="683260" y="104140"/>
            <a:ext cx="5649913" cy="390525"/>
          </a:xfrm>
        </p:spPr>
        <p:txBody>
          <a:bodyPr>
            <a:normAutofit fontScale="90000" lnSpcReduction="10000"/>
          </a:bodyPr>
          <a:lstStyle/>
          <a:p>
            <a:pPr marL="0" indent="0" algn="dist">
              <a:spcBef>
                <a:spcPct val="0"/>
              </a:spcBef>
            </a:pPr>
            <a:r>
              <a:rPr lang="zh-CN" altLang="en-US" sz="2475" dirty="0">
                <a:solidFill>
                  <a:srgbClr val="595959"/>
                </a:solidFill>
                <a:latin typeface="微软雅黑" panose="020B0503020204020204" pitchFamily="34" charset="-122"/>
                <a:cs typeface="Raleway Light" charset="0"/>
              </a:rPr>
              <a:t>建设愿景：</a:t>
            </a:r>
            <a:r>
              <a:rPr lang="zh-CN" altLang="en-US" sz="2475" dirty="0" smtClean="0">
                <a:solidFill>
                  <a:srgbClr val="595959"/>
                </a:solidFill>
                <a:latin typeface="微软雅黑" panose="020B0503020204020204" pitchFamily="34" charset="-122"/>
                <a:cs typeface="Raleway Light" charset="0"/>
              </a:rPr>
              <a:t>实现智慧园区四化建设</a:t>
            </a:r>
            <a:r>
              <a:rPr lang="zh-CN" altLang="en-US" sz="2475" dirty="0">
                <a:solidFill>
                  <a:srgbClr val="595959"/>
                </a:solidFill>
                <a:latin typeface="微软雅黑" panose="020B0503020204020204" pitchFamily="34" charset="-122"/>
                <a:cs typeface="Raleway Light" charset="0"/>
              </a:rPr>
              <a:t>效果</a:t>
            </a:r>
            <a:endParaRPr lang="zh-CN" altLang="en-US" sz="2475" dirty="0">
              <a:solidFill>
                <a:srgbClr val="595959"/>
              </a:solidFill>
              <a:latin typeface="微软雅黑" panose="020B0503020204020204" pitchFamily="34" charset="-122"/>
              <a:cs typeface="Raleway Light" charset="0"/>
            </a:endParaRPr>
          </a:p>
        </p:txBody>
      </p:sp>
      <p:grpSp>
        <p:nvGrpSpPr>
          <p:cNvPr id="86018" name="组合 4"/>
          <p:cNvGrpSpPr/>
          <p:nvPr/>
        </p:nvGrpSpPr>
        <p:grpSpPr bwMode="auto">
          <a:xfrm>
            <a:off x="4944113" y="954907"/>
            <a:ext cx="1977645" cy="3188521"/>
            <a:chOff x="461923" y="2914900"/>
            <a:chExt cx="5273842" cy="8503944"/>
          </a:xfrm>
        </p:grpSpPr>
        <p:pic>
          <p:nvPicPr>
            <p:cNvPr id="80" name="Picture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98515" y="2914900"/>
              <a:ext cx="4164144" cy="7586229"/>
            </a:xfrm>
            <a:prstGeom prst="rect">
              <a:avLst/>
            </a:prstGeom>
            <a:noFill/>
            <a:ln w="12700">
              <a:solidFill>
                <a:srgbClr val="D9D9D9"/>
              </a:solidFill>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82" name="矩形 81"/>
            <p:cNvSpPr/>
            <p:nvPr/>
          </p:nvSpPr>
          <p:spPr>
            <a:xfrm>
              <a:off x="461923" y="10537647"/>
              <a:ext cx="5273842" cy="881197"/>
            </a:xfrm>
            <a:prstGeom prst="rect">
              <a:avLst/>
            </a:prstGeom>
            <a:solidFill>
              <a:srgbClr val="0070C0">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defRPr/>
              </a:pPr>
              <a:r>
                <a:rPr lang="zh-CN" altLang="en-US" sz="1500" b="1" smtClean="0">
                  <a:solidFill>
                    <a:schemeClr val="bg1"/>
                  </a:solidFill>
                  <a:ea typeface="微软雅黑" panose="020B0503020204020204" pitchFamily="34" charset="-122"/>
                </a:rPr>
                <a:t>服务平台化</a:t>
              </a:r>
              <a:endParaRPr lang="zh-CN" altLang="en-US" sz="1500" b="1" smtClean="0">
                <a:solidFill>
                  <a:schemeClr val="bg1"/>
                </a:solidFill>
                <a:ea typeface="微软雅黑" panose="020B0503020204020204" pitchFamily="34" charset="-122"/>
              </a:endParaRPr>
            </a:p>
          </p:txBody>
        </p:sp>
      </p:grpSp>
      <p:grpSp>
        <p:nvGrpSpPr>
          <p:cNvPr id="86019" name="组合 2"/>
          <p:cNvGrpSpPr/>
          <p:nvPr/>
        </p:nvGrpSpPr>
        <p:grpSpPr bwMode="auto">
          <a:xfrm>
            <a:off x="471492" y="965027"/>
            <a:ext cx="1945498" cy="3197451"/>
            <a:chOff x="7385054" y="2771699"/>
            <a:chExt cx="5187948" cy="8527611"/>
          </a:xfrm>
        </p:grpSpPr>
        <p:pic>
          <p:nvPicPr>
            <p:cNvPr id="85" name="图片 84"/>
            <p:cNvPicPr>
              <a:picLocks noChangeAspect="1"/>
            </p:cNvPicPr>
            <p:nvPr/>
          </p:nvPicPr>
          <p:blipFill>
            <a:blip r:embed="rId2"/>
            <a:stretch>
              <a:fillRect/>
            </a:stretch>
          </p:blipFill>
          <p:spPr>
            <a:xfrm>
              <a:off x="7496179" y="2771699"/>
              <a:ext cx="4948236" cy="7608324"/>
            </a:xfrm>
            <a:prstGeom prst="rect">
              <a:avLst/>
            </a:prstGeom>
            <a:ln>
              <a:solidFill>
                <a:schemeClr val="bg1">
                  <a:lumMod val="85000"/>
                </a:schemeClr>
              </a:solidFill>
            </a:ln>
            <a:effectLst/>
          </p:spPr>
        </p:pic>
        <p:sp>
          <p:nvSpPr>
            <p:cNvPr id="86" name="矩形 85"/>
            <p:cNvSpPr/>
            <p:nvPr/>
          </p:nvSpPr>
          <p:spPr>
            <a:xfrm>
              <a:off x="7385054" y="10421304"/>
              <a:ext cx="5187948" cy="878006"/>
            </a:xfrm>
            <a:prstGeom prst="rect">
              <a:avLst/>
            </a:prstGeom>
            <a:solidFill>
              <a:srgbClr val="0070C0">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defRPr/>
              </a:pPr>
              <a:r>
                <a:rPr lang="zh-CN" altLang="en-US" sz="1500" b="1" smtClean="0">
                  <a:solidFill>
                    <a:schemeClr val="bg1"/>
                  </a:solidFill>
                  <a:ea typeface="微软雅黑" panose="020B0503020204020204" pitchFamily="34" charset="-122"/>
                </a:rPr>
                <a:t>运营信息化</a:t>
              </a:r>
              <a:endParaRPr lang="zh-CN" altLang="en-US" sz="1500" b="1" smtClean="0">
                <a:solidFill>
                  <a:schemeClr val="bg1"/>
                </a:solidFill>
                <a:ea typeface="微软雅黑" panose="020B0503020204020204" pitchFamily="34" charset="-122"/>
              </a:endParaRPr>
            </a:p>
          </p:txBody>
        </p:sp>
      </p:grpSp>
      <p:grpSp>
        <p:nvGrpSpPr>
          <p:cNvPr id="86020" name="组合 6"/>
          <p:cNvGrpSpPr/>
          <p:nvPr/>
        </p:nvGrpSpPr>
        <p:grpSpPr bwMode="auto">
          <a:xfrm>
            <a:off x="2608087" y="981696"/>
            <a:ext cx="2145525" cy="3184950"/>
            <a:chOff x="18084801" y="2581647"/>
            <a:chExt cx="5721350" cy="8494340"/>
          </a:xfrm>
        </p:grpSpPr>
        <p:grpSp>
          <p:nvGrpSpPr>
            <p:cNvPr id="86039" name="组合 5"/>
            <p:cNvGrpSpPr/>
            <p:nvPr/>
          </p:nvGrpSpPr>
          <p:grpSpPr bwMode="auto">
            <a:xfrm>
              <a:off x="18084801" y="6517443"/>
              <a:ext cx="5721350" cy="4558544"/>
              <a:chOff x="18084801" y="6517443"/>
              <a:chExt cx="5721350" cy="4558544"/>
            </a:xfrm>
          </p:grpSpPr>
          <p:pic>
            <p:nvPicPr>
              <p:cNvPr id="86041" name="image22.jpeg" descr="D:\3-产品管理\C-传输与控制\2-大屏系统\05-大屏项目相关资料\12-效果图\大屏效果图\5×6 67寸DLP+LCD.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14963" y="6517443"/>
                <a:ext cx="5628446" cy="343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03" name="矩形 102"/>
              <p:cNvSpPr/>
              <p:nvPr/>
            </p:nvSpPr>
            <p:spPr bwMode="auto">
              <a:xfrm>
                <a:off x="18084801" y="10134465"/>
                <a:ext cx="5721350" cy="941522"/>
              </a:xfrm>
              <a:prstGeom prst="rect">
                <a:avLst/>
              </a:prstGeom>
              <a:solidFill>
                <a:srgbClr val="0070C0">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p>
                <a:pPr algn="ctr" eaLnBrk="1" hangingPunct="1">
                  <a:defRPr/>
                </a:pPr>
                <a:r>
                  <a:rPr lang="zh-CN" altLang="en-US" sz="1500" b="1" dirty="0">
                    <a:solidFill>
                      <a:schemeClr val="bg1"/>
                    </a:solidFill>
                  </a:rPr>
                  <a:t>数字智能化</a:t>
                </a:r>
                <a:endParaRPr lang="zh-CN" altLang="en-US" sz="1500" b="1" dirty="0">
                  <a:solidFill>
                    <a:schemeClr val="bg1"/>
                  </a:solidFill>
                </a:endParaRPr>
              </a:p>
            </p:txBody>
          </p:sp>
        </p:grpSp>
        <p:pic>
          <p:nvPicPr>
            <p:cNvPr id="7170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11788" y="2581647"/>
              <a:ext cx="5694363" cy="3215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86021" name="TextBox 65"/>
          <p:cNvSpPr>
            <a:spLocks noChangeArrowheads="1"/>
          </p:cNvSpPr>
          <p:nvPr/>
        </p:nvSpPr>
        <p:spPr bwMode="auto">
          <a:xfrm>
            <a:off x="4943518" y="4190458"/>
            <a:ext cx="1964548"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48" tIns="40824" rIns="81648" bIns="40824">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nSpc>
                <a:spcPct val="130000"/>
              </a:lnSpc>
            </a:pPr>
            <a:r>
              <a:rPr lang="zh-CN" altLang="en-US" sz="1090" dirty="0" smtClean="0">
                <a:solidFill>
                  <a:srgbClr val="595959"/>
                </a:solidFill>
                <a:ea typeface="微软雅黑" panose="020B0503020204020204" pitchFamily="34" charset="-122"/>
                <a:sym typeface="微软雅黑" panose="020B0503020204020204" pitchFamily="34" charset="-122"/>
              </a:rPr>
              <a:t>将产业园区线</a:t>
            </a:r>
            <a:r>
              <a:rPr lang="zh-CN" altLang="en-US" sz="1090" dirty="0">
                <a:solidFill>
                  <a:srgbClr val="595959"/>
                </a:solidFill>
                <a:ea typeface="微软雅黑" panose="020B0503020204020204" pitchFamily="34" charset="-122"/>
                <a:sym typeface="微软雅黑" panose="020B0503020204020204" pitchFamily="34" charset="-122"/>
              </a:rPr>
              <a:t>下所有服务搬至线上，</a:t>
            </a:r>
            <a:r>
              <a:rPr lang="zh-CN" altLang="en-US" sz="1090" dirty="0" smtClean="0">
                <a:solidFill>
                  <a:srgbClr val="595959"/>
                </a:solidFill>
                <a:ea typeface="微软雅黑" panose="020B0503020204020204" pitchFamily="34" charset="-122"/>
                <a:sym typeface="微软雅黑" panose="020B0503020204020204" pitchFamily="34" charset="-122"/>
              </a:rPr>
              <a:t>实现产业园区服务</a:t>
            </a:r>
            <a:r>
              <a:rPr lang="zh-CN" altLang="en-US" sz="1090" dirty="0">
                <a:solidFill>
                  <a:srgbClr val="595959"/>
                </a:solidFill>
                <a:ea typeface="微软雅黑" panose="020B0503020204020204" pitchFamily="34" charset="-122"/>
                <a:sym typeface="微软雅黑" panose="020B0503020204020204" pitchFamily="34" charset="-122"/>
              </a:rPr>
              <a:t>平台化</a:t>
            </a:r>
            <a:endParaRPr lang="en-US" altLang="zh-CN" sz="1090" dirty="0">
              <a:solidFill>
                <a:srgbClr val="595959"/>
              </a:solidFill>
              <a:ea typeface="微软雅黑" panose="020B0503020204020204" pitchFamily="34" charset="-122"/>
              <a:sym typeface="微软雅黑" panose="020B0503020204020204" pitchFamily="34" charset="-122"/>
            </a:endParaRPr>
          </a:p>
        </p:txBody>
      </p:sp>
      <p:sp>
        <p:nvSpPr>
          <p:cNvPr id="86022" name="矩形 1"/>
          <p:cNvSpPr>
            <a:spLocks noChangeArrowheads="1"/>
          </p:cNvSpPr>
          <p:nvPr/>
        </p:nvSpPr>
        <p:spPr bwMode="auto">
          <a:xfrm>
            <a:off x="458395" y="4166646"/>
            <a:ext cx="1972288"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48" tIns="40824" rIns="81648" bIns="40824">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nSpc>
                <a:spcPct val="130000"/>
              </a:lnSpc>
            </a:pPr>
            <a:r>
              <a:rPr lang="zh-CN" altLang="en-US" sz="1090" dirty="0" smtClean="0">
                <a:solidFill>
                  <a:srgbClr val="595959"/>
                </a:solidFill>
                <a:ea typeface="微软雅黑" panose="020B0503020204020204" pitchFamily="34" charset="-122"/>
                <a:sym typeface="微软雅黑" panose="020B0503020204020204" pitchFamily="34" charset="-122"/>
              </a:rPr>
              <a:t>将产业园区人</a:t>
            </a:r>
            <a:r>
              <a:rPr lang="zh-CN" altLang="en-US" sz="1090" dirty="0">
                <a:solidFill>
                  <a:srgbClr val="595959"/>
                </a:solidFill>
                <a:ea typeface="微软雅黑" panose="020B0503020204020204" pitchFamily="34" charset="-122"/>
                <a:sym typeface="微软雅黑" panose="020B0503020204020204" pitchFamily="34" charset="-122"/>
              </a:rPr>
              <a:t>、财、物、业务等资源全面协同，</a:t>
            </a:r>
            <a:r>
              <a:rPr lang="zh-CN" altLang="en-US" sz="1090" dirty="0" smtClean="0">
                <a:solidFill>
                  <a:srgbClr val="595959"/>
                </a:solidFill>
                <a:ea typeface="微软雅黑" panose="020B0503020204020204" pitchFamily="34" charset="-122"/>
                <a:sym typeface="微软雅黑" panose="020B0503020204020204" pitchFamily="34" charset="-122"/>
              </a:rPr>
              <a:t>实现产业园区运营</a:t>
            </a:r>
            <a:r>
              <a:rPr lang="zh-CN" altLang="en-US" sz="1090" dirty="0">
                <a:solidFill>
                  <a:srgbClr val="595959"/>
                </a:solidFill>
                <a:ea typeface="微软雅黑" panose="020B0503020204020204" pitchFamily="34" charset="-122"/>
                <a:sym typeface="微软雅黑" panose="020B0503020204020204" pitchFamily="34" charset="-122"/>
              </a:rPr>
              <a:t>一体化</a:t>
            </a:r>
            <a:endParaRPr lang="en-US" altLang="zh-CN" sz="1090" dirty="0">
              <a:solidFill>
                <a:srgbClr val="595959"/>
              </a:solidFill>
              <a:ea typeface="微软雅黑" panose="020B0503020204020204" pitchFamily="34" charset="-122"/>
              <a:sym typeface="微软雅黑" panose="020B0503020204020204" pitchFamily="34" charset="-122"/>
            </a:endParaRPr>
          </a:p>
        </p:txBody>
      </p:sp>
      <p:sp>
        <p:nvSpPr>
          <p:cNvPr id="86023" name="矩形 2"/>
          <p:cNvSpPr>
            <a:spLocks noChangeArrowheads="1"/>
          </p:cNvSpPr>
          <p:nvPr/>
        </p:nvSpPr>
        <p:spPr bwMode="auto">
          <a:xfrm>
            <a:off x="2592013" y="4190458"/>
            <a:ext cx="2147906" cy="73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48" tIns="40824" rIns="81648" bIns="40824">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nSpc>
                <a:spcPct val="130000"/>
              </a:lnSpc>
            </a:pPr>
            <a:r>
              <a:rPr lang="zh-CN" altLang="en-US" sz="1090" dirty="0" smtClean="0">
                <a:solidFill>
                  <a:srgbClr val="595959"/>
                </a:solidFill>
                <a:ea typeface="微软雅黑" panose="020B0503020204020204" pitchFamily="34" charset="-122"/>
                <a:sym typeface="微软雅黑" panose="020B0503020204020204" pitchFamily="34" charset="-122"/>
              </a:rPr>
              <a:t>通过产业园区总</a:t>
            </a:r>
            <a:r>
              <a:rPr lang="zh-CN" altLang="en-US" sz="1090" dirty="0">
                <a:solidFill>
                  <a:srgbClr val="595959"/>
                </a:solidFill>
                <a:ea typeface="微软雅黑" panose="020B0503020204020204" pitchFamily="34" charset="-122"/>
                <a:sym typeface="微软雅黑" panose="020B0503020204020204" pitchFamily="34" charset="-122"/>
              </a:rPr>
              <a:t>控指挥中心，实现管理智能化，打造</a:t>
            </a:r>
            <a:r>
              <a:rPr lang="zh-CN" altLang="en-US" sz="1090" dirty="0" smtClean="0">
                <a:solidFill>
                  <a:srgbClr val="595959"/>
                </a:solidFill>
                <a:ea typeface="微软雅黑" panose="020B0503020204020204" pitchFamily="34" charset="-122"/>
                <a:sym typeface="微软雅黑" panose="020B0503020204020204" pitchFamily="34" charset="-122"/>
              </a:rPr>
              <a:t>安全产业园区、绿色产业园区。</a:t>
            </a:r>
            <a:endParaRPr lang="en-US" altLang="zh-CN" sz="1090" dirty="0">
              <a:solidFill>
                <a:srgbClr val="595959"/>
              </a:solidFill>
              <a:ea typeface="微软雅黑" panose="020B0503020204020204" pitchFamily="34" charset="-122"/>
              <a:sym typeface="微软雅黑" panose="020B0503020204020204" pitchFamily="34" charset="-122"/>
            </a:endParaRPr>
          </a:p>
        </p:txBody>
      </p:sp>
      <p:grpSp>
        <p:nvGrpSpPr>
          <p:cNvPr id="86024" name="组合 1"/>
          <p:cNvGrpSpPr/>
          <p:nvPr/>
        </p:nvGrpSpPr>
        <p:grpSpPr bwMode="auto">
          <a:xfrm>
            <a:off x="7115832" y="915021"/>
            <a:ext cx="1613311" cy="3963066"/>
            <a:chOff x="18975387" y="2673881"/>
            <a:chExt cx="4302125" cy="10567553"/>
          </a:xfrm>
        </p:grpSpPr>
        <p:sp>
          <p:nvSpPr>
            <p:cNvPr id="95" name="矩形 94"/>
            <p:cNvSpPr/>
            <p:nvPr/>
          </p:nvSpPr>
          <p:spPr bwMode="auto">
            <a:xfrm>
              <a:off x="18975387" y="10260163"/>
              <a:ext cx="4302125" cy="917529"/>
            </a:xfrm>
            <a:prstGeom prst="rect">
              <a:avLst/>
            </a:prstGeom>
            <a:solidFill>
              <a:srgbClr val="0070C0">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anchor="ct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gn="ctr" eaLnBrk="1" hangingPunct="1">
                <a:defRPr/>
              </a:pPr>
              <a:r>
                <a:rPr lang="zh-CN" altLang="en-US" sz="1500" b="1" smtClean="0">
                  <a:solidFill>
                    <a:schemeClr val="bg1"/>
                  </a:solidFill>
                  <a:ea typeface="微软雅黑" panose="020B0503020204020204" pitchFamily="34" charset="-122"/>
                </a:rPr>
                <a:t>社区移动化</a:t>
              </a:r>
              <a:endParaRPr lang="zh-CN" altLang="en-US" sz="1500" b="1" smtClean="0">
                <a:solidFill>
                  <a:schemeClr val="bg1"/>
                </a:solidFill>
                <a:ea typeface="微软雅黑" panose="020B0503020204020204" pitchFamily="34" charset="-122"/>
              </a:endParaRPr>
            </a:p>
          </p:txBody>
        </p:sp>
        <p:pic>
          <p:nvPicPr>
            <p:cNvPr id="87" name="图片 8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35724" y="2675469"/>
              <a:ext cx="1784350" cy="3657416"/>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8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29374" y="6399557"/>
              <a:ext cx="1784350" cy="3657416"/>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1" name="图片 8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31367" y="6783340"/>
              <a:ext cx="1594267" cy="283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2" name="图片 9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27285" y="3104055"/>
              <a:ext cx="1607293" cy="283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33" name="组合 6"/>
            <p:cNvGrpSpPr/>
            <p:nvPr/>
          </p:nvGrpSpPr>
          <p:grpSpPr bwMode="auto">
            <a:xfrm>
              <a:off x="21269583" y="6450956"/>
              <a:ext cx="1735681" cy="3605958"/>
              <a:chOff x="19432587" y="6269425"/>
              <a:chExt cx="2469113" cy="5114509"/>
            </a:xfrm>
          </p:grpSpPr>
          <p:pic>
            <p:nvPicPr>
              <p:cNvPr id="97" name="2.jpeg" descr="2.jpg"/>
              <p:cNvPicPr>
                <a:picLocks noChangeAspect="1"/>
              </p:cNvPicPr>
              <p:nvPr/>
            </p:nvPicPr>
            <p:blipFill>
              <a:blip r:embed="rId8"/>
              <a:stretch>
                <a:fillRect/>
              </a:stretch>
            </p:blipFill>
            <p:spPr>
              <a:xfrm>
                <a:off x="19610626" y="6889990"/>
                <a:ext cx="2109268" cy="3971676"/>
              </a:xfrm>
              <a:prstGeom prst="rect">
                <a:avLst/>
              </a:prstGeom>
              <a:ln w="12700">
                <a:solidFill>
                  <a:schemeClr val="bg1">
                    <a:lumMod val="50000"/>
                  </a:schemeClr>
                </a:solidFill>
                <a:miter lim="400000"/>
                <a:headEnd/>
                <a:tailEnd/>
              </a:ln>
            </p:spPr>
          </p:pic>
          <p:pic>
            <p:nvPicPr>
              <p:cNvPr id="98" name="图片 9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32219" y="6268571"/>
                <a:ext cx="2466082" cy="5115446"/>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034" name="矩形 4"/>
            <p:cNvSpPr>
              <a:spLocks noChangeArrowheads="1"/>
            </p:cNvSpPr>
            <p:nvPr/>
          </p:nvSpPr>
          <p:spPr bwMode="auto">
            <a:xfrm>
              <a:off x="18981737" y="11282363"/>
              <a:ext cx="4295775" cy="1959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48" tIns="40824" rIns="81648" bIns="40824">
              <a:spAutoFit/>
            </a:bodyPr>
            <a:lstStyle>
              <a:lvl1pPr>
                <a:defRPr sz="4800">
                  <a:solidFill>
                    <a:schemeClr val="tx1"/>
                  </a:solidFill>
                  <a:latin typeface="微软雅黑" panose="020B0503020204020204" pitchFamily="34" charset="-122"/>
                  <a:ea typeface="宋体" pitchFamily="2" charset="-122"/>
                </a:defRPr>
              </a:lvl1pPr>
              <a:lvl2pPr marL="742950" indent="-285750">
                <a:defRPr sz="4800">
                  <a:solidFill>
                    <a:schemeClr val="tx1"/>
                  </a:solidFill>
                  <a:latin typeface="微软雅黑" panose="020B0503020204020204" pitchFamily="34" charset="-122"/>
                  <a:ea typeface="宋体" pitchFamily="2" charset="-122"/>
                </a:defRPr>
              </a:lvl2pPr>
              <a:lvl3pPr marL="1143000" indent="-228600">
                <a:defRPr sz="4800">
                  <a:solidFill>
                    <a:schemeClr val="tx1"/>
                  </a:solidFill>
                  <a:latin typeface="微软雅黑" panose="020B0503020204020204" pitchFamily="34" charset="-122"/>
                  <a:ea typeface="宋体" pitchFamily="2" charset="-122"/>
                </a:defRPr>
              </a:lvl3pPr>
              <a:lvl4pPr marL="1600200" indent="-228600">
                <a:defRPr sz="4800">
                  <a:solidFill>
                    <a:schemeClr val="tx1"/>
                  </a:solidFill>
                  <a:latin typeface="微软雅黑" panose="020B0503020204020204" pitchFamily="34" charset="-122"/>
                  <a:ea typeface="宋体" pitchFamily="2" charset="-122"/>
                </a:defRPr>
              </a:lvl4pPr>
              <a:lvl5pPr marL="2057400" indent="-228600">
                <a:defRPr sz="4800">
                  <a:solidFill>
                    <a:schemeClr val="tx1"/>
                  </a:solidFill>
                  <a:latin typeface="微软雅黑" panose="020B0503020204020204" pitchFamily="34" charset="-122"/>
                  <a:ea typeface="宋体" pitchFamily="2" charset="-122"/>
                </a:defRPr>
              </a:lvl5pPr>
              <a:lvl6pPr marL="25146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6pPr>
              <a:lvl7pPr marL="29718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7pPr>
              <a:lvl8pPr marL="34290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8pPr>
              <a:lvl9pPr marL="3886200" indent="-228600" defTabSz="1219200" eaLnBrk="0" fontAlgn="base" hangingPunct="0">
                <a:spcBef>
                  <a:spcPct val="0"/>
                </a:spcBef>
                <a:spcAft>
                  <a:spcPct val="0"/>
                </a:spcAft>
                <a:defRPr sz="4800">
                  <a:solidFill>
                    <a:schemeClr val="tx1"/>
                  </a:solidFill>
                  <a:latin typeface="微软雅黑" panose="020B0503020204020204" pitchFamily="34" charset="-122"/>
                  <a:ea typeface="宋体" pitchFamily="2" charset="-122"/>
                </a:defRPr>
              </a:lvl9pPr>
            </a:lstStyle>
            <a:p>
              <a:pPr>
                <a:lnSpc>
                  <a:spcPct val="130000"/>
                </a:lnSpc>
              </a:pPr>
              <a:r>
                <a:rPr lang="zh-CN" altLang="en-US" sz="1090" dirty="0" smtClean="0">
                  <a:solidFill>
                    <a:srgbClr val="595959"/>
                  </a:solidFill>
                  <a:ea typeface="微软雅黑" panose="020B0503020204020204" pitchFamily="34" charset="-122"/>
                  <a:sym typeface="微软雅黑" panose="020B0503020204020204" pitchFamily="34" charset="-122"/>
                </a:rPr>
                <a:t>将产业园区信息化</a:t>
              </a:r>
              <a:r>
                <a:rPr lang="zh-CN" altLang="en-US" sz="1090" dirty="0">
                  <a:solidFill>
                    <a:srgbClr val="595959"/>
                  </a:solidFill>
                  <a:ea typeface="微软雅黑" panose="020B0503020204020204" pitchFamily="34" charset="-122"/>
                  <a:sym typeface="微软雅黑" panose="020B0503020204020204" pitchFamily="34" charset="-122"/>
                </a:rPr>
                <a:t>服务实现全面的移动化应用，提高服务效率</a:t>
              </a:r>
              <a:endParaRPr lang="en-US" altLang="zh-CN" sz="1090" dirty="0">
                <a:solidFill>
                  <a:srgbClr val="595959"/>
                </a:solidFill>
                <a:ea typeface="微软雅黑" panose="020B0503020204020204" pitchFamily="34" charset="-122"/>
                <a:sym typeface="微软雅黑" panose="020B0503020204020204" pitchFamily="34" charset="-122"/>
              </a:endParaRPr>
            </a:p>
          </p:txBody>
        </p:sp>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45499" y="2673881"/>
              <a:ext cx="1784350" cy="3657416"/>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6" name="图片 90"/>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239081" y="3106826"/>
              <a:ext cx="1597326" cy="283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025" name="组合 20"/>
          <p:cNvGrpSpPr/>
          <p:nvPr/>
        </p:nvGrpSpPr>
        <p:grpSpPr bwMode="auto">
          <a:xfrm>
            <a:off x="596" y="114914"/>
            <a:ext cx="521498" cy="379813"/>
            <a:chOff x="0" y="0"/>
            <a:chExt cx="694944" cy="624651"/>
          </a:xfrm>
        </p:grpSpPr>
        <p:sp>
          <p:nvSpPr>
            <p:cNvPr id="30"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31"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666115" y="114935"/>
            <a:ext cx="3709035"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产业园区防控体系规划</a:t>
            </a:r>
            <a:endParaRPr lang="zh-CN" altLang="en-US" sz="2475" dirty="0">
              <a:solidFill>
                <a:srgbClr val="595959"/>
              </a:solidFill>
              <a:latin typeface="微软雅黑" panose="020B0503020204020204" pitchFamily="34" charset="-122"/>
            </a:endParaRPr>
          </a:p>
        </p:txBody>
      </p:sp>
      <p:grpSp>
        <p:nvGrpSpPr>
          <p:cNvPr id="3" name="组合 20"/>
          <p:cNvGrpSpPr/>
          <p:nvPr/>
        </p:nvGrpSpPr>
        <p:grpSpPr bwMode="auto">
          <a:xfrm>
            <a:off x="596" y="114914"/>
            <a:ext cx="521498" cy="379813"/>
            <a:chOff x="0" y="0"/>
            <a:chExt cx="694944" cy="624651"/>
          </a:xfrm>
        </p:grpSpPr>
        <p:sp>
          <p:nvSpPr>
            <p:cNvPr id="4"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grpSp>
        <p:nvGrpSpPr>
          <p:cNvPr id="55" name="组合 54"/>
          <p:cNvGrpSpPr/>
          <p:nvPr/>
        </p:nvGrpSpPr>
        <p:grpSpPr>
          <a:xfrm>
            <a:off x="1262585" y="886445"/>
            <a:ext cx="6739079" cy="3643341"/>
            <a:chOff x="1090208" y="771550"/>
            <a:chExt cx="6794160" cy="4229092"/>
          </a:xfrm>
        </p:grpSpPr>
        <p:sp>
          <p:nvSpPr>
            <p:cNvPr id="56" name="左右箭头 55"/>
            <p:cNvSpPr/>
            <p:nvPr/>
          </p:nvSpPr>
          <p:spPr>
            <a:xfrm rot="18321744">
              <a:off x="2889553" y="2501294"/>
              <a:ext cx="3240000" cy="144000"/>
            </a:xfrm>
            <a:prstGeom prst="lef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cs typeface="+mn-ea"/>
                <a:sym typeface="+mn-lt"/>
              </a:endParaRPr>
            </a:p>
          </p:txBody>
        </p:sp>
        <p:sp>
          <p:nvSpPr>
            <p:cNvPr id="57" name="左右箭头 56"/>
            <p:cNvSpPr/>
            <p:nvPr/>
          </p:nvSpPr>
          <p:spPr>
            <a:xfrm>
              <a:off x="2932950" y="2459688"/>
              <a:ext cx="3240000" cy="144000"/>
            </a:xfrm>
            <a:prstGeom prst="lef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cs typeface="+mn-ea"/>
                <a:sym typeface="+mn-lt"/>
              </a:endParaRPr>
            </a:p>
          </p:txBody>
        </p:sp>
        <p:sp>
          <p:nvSpPr>
            <p:cNvPr id="58" name="左右箭头 57"/>
            <p:cNvSpPr/>
            <p:nvPr/>
          </p:nvSpPr>
          <p:spPr>
            <a:xfrm rot="3121045">
              <a:off x="2936125" y="2510819"/>
              <a:ext cx="3240000" cy="144000"/>
            </a:xfrm>
            <a:prstGeom prst="lef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cs typeface="+mn-ea"/>
                <a:sym typeface="+mn-lt"/>
              </a:endParaRPr>
            </a:p>
          </p:txBody>
        </p:sp>
        <p:grpSp>
          <p:nvGrpSpPr>
            <p:cNvPr id="59" name="组合 58"/>
            <p:cNvGrpSpPr/>
            <p:nvPr/>
          </p:nvGrpSpPr>
          <p:grpSpPr>
            <a:xfrm>
              <a:off x="3894351" y="1908733"/>
              <a:ext cx="1346791" cy="1245910"/>
              <a:chOff x="3883225" y="1972078"/>
              <a:chExt cx="1346791" cy="1245910"/>
            </a:xfrm>
          </p:grpSpPr>
          <p:grpSp>
            <p:nvGrpSpPr>
              <p:cNvPr id="74" name="Group 32"/>
              <p:cNvGrpSpPr/>
              <p:nvPr/>
            </p:nvGrpSpPr>
            <p:grpSpPr bwMode="auto">
              <a:xfrm>
                <a:off x="3883225" y="1972078"/>
                <a:ext cx="1346791" cy="1245910"/>
                <a:chOff x="13" y="12"/>
                <a:chExt cx="927" cy="928"/>
              </a:xfrm>
            </p:grpSpPr>
            <p:sp>
              <p:nvSpPr>
                <p:cNvPr id="76" name="Oval 34"/>
                <p:cNvSpPr>
                  <a:spLocks noChangeArrowheads="1"/>
                </p:cNvSpPr>
                <p:nvPr/>
              </p:nvSpPr>
              <p:spPr bwMode="auto">
                <a:xfrm>
                  <a:off x="13" y="12"/>
                  <a:ext cx="927" cy="928"/>
                </a:xfrm>
                <a:prstGeom prst="ellipse">
                  <a:avLst/>
                </a:prstGeom>
                <a:gradFill rotWithShape="1">
                  <a:gsLst>
                    <a:gs pos="0">
                      <a:srgbClr val="636869"/>
                    </a:gs>
                    <a:gs pos="100000">
                      <a:srgbClr val="D6E1E2"/>
                    </a:gs>
                  </a:gsLst>
                  <a:lin ang="5400000" scaled="1"/>
                </a:gradFill>
                <a:ln w="9525">
                  <a:noFill/>
                  <a:round/>
                </a:ln>
              </p:spPr>
              <p:txBody>
                <a:bodyPr wrap="none" anchor="ctr"/>
                <a:lstStyle/>
                <a:p>
                  <a:endParaRPr lang="zh-CN" altLang="zh-CN" sz="1350" b="1" i="1">
                    <a:solidFill>
                      <a:srgbClr val="000000"/>
                    </a:solidFill>
                    <a:cs typeface="+mn-ea"/>
                    <a:sym typeface="+mn-lt"/>
                  </a:endParaRPr>
                </a:p>
              </p:txBody>
            </p:sp>
            <p:sp>
              <p:nvSpPr>
                <p:cNvPr id="77" name="Oval 35"/>
                <p:cNvSpPr>
                  <a:spLocks noChangeArrowheads="1"/>
                </p:cNvSpPr>
                <p:nvPr/>
              </p:nvSpPr>
              <p:spPr bwMode="auto">
                <a:xfrm>
                  <a:off x="25" y="18"/>
                  <a:ext cx="906" cy="904"/>
                </a:xfrm>
                <a:prstGeom prst="ellipse">
                  <a:avLst/>
                </a:prstGeom>
                <a:gradFill rotWithShape="1">
                  <a:gsLst>
                    <a:gs pos="0">
                      <a:srgbClr val="D6E1E2"/>
                    </a:gs>
                    <a:gs pos="100000">
                      <a:srgbClr val="F1F5F5"/>
                    </a:gs>
                  </a:gsLst>
                  <a:lin ang="5400000" scaled="1"/>
                </a:gradFill>
                <a:ln w="9525">
                  <a:noFill/>
                  <a:round/>
                </a:ln>
              </p:spPr>
              <p:txBody>
                <a:bodyPr wrap="none" anchor="ctr"/>
                <a:lstStyle/>
                <a:p>
                  <a:endParaRPr lang="zh-CN" altLang="zh-CN" sz="1350" b="1" i="1">
                    <a:solidFill>
                      <a:srgbClr val="000000"/>
                    </a:solidFill>
                    <a:cs typeface="+mn-ea"/>
                    <a:sym typeface="+mn-lt"/>
                  </a:endParaRPr>
                </a:p>
              </p:txBody>
            </p:sp>
            <p:sp>
              <p:nvSpPr>
                <p:cNvPr id="78" name="Oval 36"/>
                <p:cNvSpPr>
                  <a:spLocks noChangeArrowheads="1"/>
                </p:cNvSpPr>
                <p:nvPr/>
              </p:nvSpPr>
              <p:spPr bwMode="auto">
                <a:xfrm>
                  <a:off x="34" y="55"/>
                  <a:ext cx="861" cy="845"/>
                </a:xfrm>
                <a:prstGeom prst="ellipse">
                  <a:avLst/>
                </a:prstGeom>
                <a:gradFill rotWithShape="1">
                  <a:gsLst>
                    <a:gs pos="0">
                      <a:srgbClr val="AAB2B3"/>
                    </a:gs>
                    <a:gs pos="100000">
                      <a:srgbClr val="D6E1E2"/>
                    </a:gs>
                  </a:gsLst>
                  <a:lin ang="5400000" scaled="1"/>
                </a:gradFill>
                <a:ln w="9525">
                  <a:noFill/>
                  <a:round/>
                </a:ln>
              </p:spPr>
              <p:txBody>
                <a:bodyPr wrap="none" anchor="ctr"/>
                <a:lstStyle/>
                <a:p>
                  <a:endParaRPr lang="zh-CN" altLang="zh-CN" sz="1350" b="1" i="1">
                    <a:solidFill>
                      <a:srgbClr val="000000"/>
                    </a:solidFill>
                    <a:cs typeface="+mn-ea"/>
                    <a:sym typeface="+mn-lt"/>
                  </a:endParaRPr>
                </a:p>
              </p:txBody>
            </p:sp>
            <p:sp>
              <p:nvSpPr>
                <p:cNvPr id="79" name="Oval 37"/>
                <p:cNvSpPr>
                  <a:spLocks noChangeArrowheads="1"/>
                </p:cNvSpPr>
                <p:nvPr/>
              </p:nvSpPr>
              <p:spPr bwMode="auto">
                <a:xfrm>
                  <a:off x="86" y="50"/>
                  <a:ext cx="765" cy="687"/>
                </a:xfrm>
                <a:prstGeom prst="ellipse">
                  <a:avLst/>
                </a:prstGeom>
                <a:gradFill rotWithShape="1">
                  <a:gsLst>
                    <a:gs pos="0">
                      <a:srgbClr val="FFFFFF"/>
                    </a:gs>
                    <a:gs pos="100000">
                      <a:srgbClr val="D6E1E2"/>
                    </a:gs>
                  </a:gsLst>
                  <a:lin ang="5400000" scaled="1"/>
                </a:gradFill>
                <a:ln w="9525">
                  <a:noFill/>
                  <a:round/>
                </a:ln>
              </p:spPr>
              <p:txBody>
                <a:bodyPr wrap="none" anchor="ctr"/>
                <a:lstStyle/>
                <a:p>
                  <a:endParaRPr lang="zh-CN" altLang="zh-CN" sz="1350" b="1" i="1" dirty="0">
                    <a:solidFill>
                      <a:srgbClr val="000000"/>
                    </a:solidFill>
                    <a:cs typeface="+mn-ea"/>
                    <a:sym typeface="+mn-lt"/>
                  </a:endParaRPr>
                </a:p>
              </p:txBody>
            </p:sp>
          </p:grpSp>
          <p:sp>
            <p:nvSpPr>
              <p:cNvPr id="75" name="Text Box 38"/>
              <p:cNvSpPr>
                <a:spLocks noChangeArrowheads="1"/>
              </p:cNvSpPr>
              <p:nvPr/>
            </p:nvSpPr>
            <p:spPr bwMode="auto">
              <a:xfrm>
                <a:off x="4043561" y="2161670"/>
                <a:ext cx="1011184" cy="922101"/>
              </a:xfrm>
              <a:prstGeom prst="rect">
                <a:avLst/>
              </a:prstGeom>
              <a:noFill/>
              <a:ln w="9525">
                <a:noFill/>
                <a:miter lim="800000"/>
              </a:ln>
            </p:spPr>
            <p:txBody>
              <a:bodyPr lIns="34283" tIns="17141" rIns="34283" bIns="17141">
                <a:spAutoFit/>
              </a:bodyPr>
              <a:lstStyle/>
              <a:p>
                <a:pPr algn="ctr" eaLnBrk="0" hangingPunct="0"/>
                <a:r>
                  <a:rPr lang="zh-CN" altLang="en-US" sz="1650" b="1" dirty="0" smtClean="0">
                    <a:cs typeface="+mn-ea"/>
                    <a:sym typeface="+mn-lt"/>
                  </a:rPr>
                  <a:t>智慧园区安全管理平台</a:t>
                </a:r>
                <a:endParaRPr lang="zh-CN" altLang="en-US" sz="1650" b="1" dirty="0">
                  <a:cs typeface="+mn-ea"/>
                  <a:sym typeface="+mn-lt"/>
                </a:endParaRPr>
              </a:p>
            </p:txBody>
          </p:sp>
        </p:grpSp>
        <p:sp>
          <p:nvSpPr>
            <p:cNvPr id="60" name="椭圆 59"/>
            <p:cNvSpPr/>
            <p:nvPr/>
          </p:nvSpPr>
          <p:spPr>
            <a:xfrm>
              <a:off x="2867657" y="915940"/>
              <a:ext cx="3348000" cy="334800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cs typeface="+mn-ea"/>
                <a:sym typeface="+mn-lt"/>
              </a:endParaRPr>
            </a:p>
          </p:txBody>
        </p:sp>
        <p:sp>
          <p:nvSpPr>
            <p:cNvPr id="61" name="椭圆 60"/>
            <p:cNvSpPr/>
            <p:nvPr/>
          </p:nvSpPr>
          <p:spPr>
            <a:xfrm>
              <a:off x="3366866" y="1084501"/>
              <a:ext cx="252000" cy="252000"/>
            </a:xfrm>
            <a:prstGeom prst="ellipse">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cs typeface="+mn-ea"/>
                <a:sym typeface="+mn-lt"/>
              </a:endParaRPr>
            </a:p>
          </p:txBody>
        </p:sp>
        <p:sp>
          <p:nvSpPr>
            <p:cNvPr id="62" name="椭圆 61"/>
            <p:cNvSpPr/>
            <p:nvPr/>
          </p:nvSpPr>
          <p:spPr>
            <a:xfrm>
              <a:off x="5505837" y="3811567"/>
              <a:ext cx="252000" cy="252000"/>
            </a:xfrm>
            <a:prstGeom prst="ellipse">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cs typeface="+mn-ea"/>
                <a:sym typeface="+mn-lt"/>
              </a:endParaRPr>
            </a:p>
          </p:txBody>
        </p:sp>
        <p:sp>
          <p:nvSpPr>
            <p:cNvPr id="63" name="椭圆 62"/>
            <p:cNvSpPr/>
            <p:nvPr/>
          </p:nvSpPr>
          <p:spPr>
            <a:xfrm>
              <a:off x="5379837" y="1033710"/>
              <a:ext cx="252000" cy="252000"/>
            </a:xfrm>
            <a:prstGeom prst="ellipse">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cs typeface="+mn-ea"/>
                <a:sym typeface="+mn-lt"/>
              </a:endParaRPr>
            </a:p>
          </p:txBody>
        </p:sp>
        <p:sp>
          <p:nvSpPr>
            <p:cNvPr id="64" name="椭圆 63"/>
            <p:cNvSpPr/>
            <p:nvPr/>
          </p:nvSpPr>
          <p:spPr>
            <a:xfrm>
              <a:off x="3380982" y="3838978"/>
              <a:ext cx="252000" cy="252000"/>
            </a:xfrm>
            <a:prstGeom prst="ellipse">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cs typeface="+mn-ea"/>
                <a:sym typeface="+mn-lt"/>
              </a:endParaRPr>
            </a:p>
          </p:txBody>
        </p:sp>
        <p:sp>
          <p:nvSpPr>
            <p:cNvPr id="65" name="椭圆 64"/>
            <p:cNvSpPr/>
            <p:nvPr/>
          </p:nvSpPr>
          <p:spPr>
            <a:xfrm>
              <a:off x="2699005" y="2397739"/>
              <a:ext cx="252000" cy="252000"/>
            </a:xfrm>
            <a:prstGeom prst="ellipse">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cs typeface="+mn-ea"/>
                <a:sym typeface="+mn-lt"/>
              </a:endParaRPr>
            </a:p>
          </p:txBody>
        </p:sp>
        <p:sp>
          <p:nvSpPr>
            <p:cNvPr id="66" name="椭圆 65"/>
            <p:cNvSpPr/>
            <p:nvPr/>
          </p:nvSpPr>
          <p:spPr>
            <a:xfrm>
              <a:off x="6144325" y="2409803"/>
              <a:ext cx="252000" cy="252000"/>
            </a:xfrm>
            <a:prstGeom prst="ellipse">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a:cs typeface="+mn-ea"/>
                <a:sym typeface="+mn-lt"/>
              </a:endParaRPr>
            </a:p>
          </p:txBody>
        </p:sp>
        <p:sp>
          <p:nvSpPr>
            <p:cNvPr id="67" name="TextBox 35"/>
            <p:cNvSpPr txBox="1"/>
            <p:nvPr/>
          </p:nvSpPr>
          <p:spPr>
            <a:xfrm>
              <a:off x="2447944" y="791150"/>
              <a:ext cx="1008111" cy="588199"/>
            </a:xfrm>
            <a:prstGeom prst="rect">
              <a:avLst/>
            </a:prstGeom>
            <a:noFill/>
          </p:spPr>
          <p:txBody>
            <a:bodyPr wrap="square" rtlCol="0">
              <a:spAutoFit/>
            </a:bodyPr>
            <a:lstStyle/>
            <a:p>
              <a:r>
                <a:rPr lang="zh-CN" altLang="en-US" sz="1350" b="1" dirty="0" smtClean="0">
                  <a:cs typeface="+mn-ea"/>
                  <a:sym typeface="+mn-lt"/>
                </a:rPr>
                <a:t>快速应用提供能力</a:t>
              </a:r>
              <a:endParaRPr lang="zh-CN" altLang="en-US" sz="1350" b="1" dirty="0">
                <a:cs typeface="+mn-ea"/>
                <a:sym typeface="+mn-lt"/>
              </a:endParaRPr>
            </a:p>
          </p:txBody>
        </p:sp>
        <p:sp>
          <p:nvSpPr>
            <p:cNvPr id="68" name="TextBox 42"/>
            <p:cNvSpPr txBox="1"/>
            <p:nvPr/>
          </p:nvSpPr>
          <p:spPr>
            <a:xfrm>
              <a:off x="1823022" y="2270078"/>
              <a:ext cx="988022" cy="588199"/>
            </a:xfrm>
            <a:prstGeom prst="rect">
              <a:avLst/>
            </a:prstGeom>
            <a:noFill/>
          </p:spPr>
          <p:txBody>
            <a:bodyPr wrap="square" rtlCol="0">
              <a:spAutoFit/>
            </a:bodyPr>
            <a:lstStyle/>
            <a:p>
              <a:r>
                <a:rPr lang="zh-CN" altLang="en-US" sz="1350" b="1" dirty="0" smtClean="0">
                  <a:cs typeface="+mn-ea"/>
                  <a:sym typeface="+mn-lt"/>
                </a:rPr>
                <a:t>数据统一分析能力</a:t>
              </a:r>
              <a:endParaRPr lang="zh-CN" altLang="en-US" sz="1350" b="1" dirty="0">
                <a:cs typeface="+mn-ea"/>
                <a:sym typeface="+mn-lt"/>
              </a:endParaRPr>
            </a:p>
          </p:txBody>
        </p:sp>
        <p:sp>
          <p:nvSpPr>
            <p:cNvPr id="69" name="TextBox 43"/>
            <p:cNvSpPr txBox="1"/>
            <p:nvPr/>
          </p:nvSpPr>
          <p:spPr>
            <a:xfrm>
              <a:off x="2194607" y="3894485"/>
              <a:ext cx="1232873" cy="588199"/>
            </a:xfrm>
            <a:prstGeom prst="rect">
              <a:avLst/>
            </a:prstGeom>
            <a:noFill/>
          </p:spPr>
          <p:txBody>
            <a:bodyPr wrap="square" rtlCol="0">
              <a:spAutoFit/>
            </a:bodyPr>
            <a:lstStyle/>
            <a:p>
              <a:r>
                <a:rPr lang="zh-CN" altLang="en-US" sz="1350" b="1" dirty="0" smtClean="0">
                  <a:cs typeface="+mn-ea"/>
                  <a:sym typeface="+mn-lt"/>
                </a:rPr>
                <a:t>统一硬件</a:t>
              </a:r>
              <a:r>
                <a:rPr lang="en-US" altLang="zh-CN" sz="1350" b="1" dirty="0" smtClean="0">
                  <a:cs typeface="+mn-ea"/>
                  <a:sym typeface="+mn-lt"/>
                </a:rPr>
                <a:t>/</a:t>
              </a:r>
              <a:r>
                <a:rPr lang="zh-CN" altLang="en-US" sz="1350" b="1" dirty="0" smtClean="0">
                  <a:cs typeface="+mn-ea"/>
                  <a:sym typeface="+mn-lt"/>
                </a:rPr>
                <a:t>存储</a:t>
              </a:r>
              <a:r>
                <a:rPr lang="en-US" altLang="zh-CN" sz="1350" b="1" dirty="0" smtClean="0">
                  <a:cs typeface="+mn-ea"/>
                  <a:sym typeface="+mn-lt"/>
                </a:rPr>
                <a:t>/</a:t>
              </a:r>
              <a:r>
                <a:rPr lang="zh-CN" altLang="en-US" sz="1350" b="1" dirty="0" smtClean="0">
                  <a:cs typeface="+mn-ea"/>
                  <a:sym typeface="+mn-lt"/>
                </a:rPr>
                <a:t>安全方案</a:t>
              </a:r>
              <a:endParaRPr lang="zh-CN" altLang="en-US" sz="1350" b="1" dirty="0">
                <a:cs typeface="+mn-ea"/>
                <a:sym typeface="+mn-lt"/>
              </a:endParaRPr>
            </a:p>
          </p:txBody>
        </p:sp>
        <p:sp>
          <p:nvSpPr>
            <p:cNvPr id="70" name="TextBox 44"/>
            <p:cNvSpPr txBox="1"/>
            <p:nvPr/>
          </p:nvSpPr>
          <p:spPr>
            <a:xfrm>
              <a:off x="5645397" y="771550"/>
              <a:ext cx="1086843" cy="588199"/>
            </a:xfrm>
            <a:prstGeom prst="rect">
              <a:avLst/>
            </a:prstGeom>
            <a:noFill/>
          </p:spPr>
          <p:txBody>
            <a:bodyPr wrap="square" rtlCol="0">
              <a:spAutoFit/>
            </a:bodyPr>
            <a:lstStyle/>
            <a:p>
              <a:r>
                <a:rPr lang="zh-CN" altLang="en-US" sz="1350" b="1" dirty="0" smtClean="0">
                  <a:cs typeface="+mn-ea"/>
                  <a:sym typeface="+mn-lt"/>
                </a:rPr>
                <a:t>第三方系统集成能力</a:t>
              </a:r>
              <a:endParaRPr lang="zh-CN" altLang="en-US" sz="1350" b="1" dirty="0">
                <a:cs typeface="+mn-ea"/>
                <a:sym typeface="+mn-lt"/>
              </a:endParaRPr>
            </a:p>
          </p:txBody>
        </p:sp>
        <p:sp>
          <p:nvSpPr>
            <p:cNvPr id="71" name="TextBox 45"/>
            <p:cNvSpPr txBox="1"/>
            <p:nvPr/>
          </p:nvSpPr>
          <p:spPr>
            <a:xfrm>
              <a:off x="6340399" y="2274193"/>
              <a:ext cx="895897" cy="588199"/>
            </a:xfrm>
            <a:prstGeom prst="rect">
              <a:avLst/>
            </a:prstGeom>
            <a:noFill/>
          </p:spPr>
          <p:txBody>
            <a:bodyPr wrap="square" rtlCol="0">
              <a:spAutoFit/>
            </a:bodyPr>
            <a:lstStyle/>
            <a:p>
              <a:r>
                <a:rPr lang="zh-CN" altLang="en-US" sz="1350" b="1" dirty="0" smtClean="0">
                  <a:cs typeface="+mn-ea"/>
                  <a:sym typeface="+mn-lt"/>
                </a:rPr>
                <a:t>系统资源共享能力</a:t>
              </a:r>
              <a:endParaRPr lang="zh-CN" altLang="en-US" sz="1350" b="1" dirty="0">
                <a:cs typeface="+mn-ea"/>
                <a:sym typeface="+mn-lt"/>
              </a:endParaRPr>
            </a:p>
          </p:txBody>
        </p:sp>
        <p:sp>
          <p:nvSpPr>
            <p:cNvPr id="72" name="TextBox 46"/>
            <p:cNvSpPr txBox="1"/>
            <p:nvPr/>
          </p:nvSpPr>
          <p:spPr>
            <a:xfrm>
              <a:off x="5747954" y="3936087"/>
              <a:ext cx="895897" cy="588199"/>
            </a:xfrm>
            <a:prstGeom prst="rect">
              <a:avLst/>
            </a:prstGeom>
            <a:noFill/>
          </p:spPr>
          <p:txBody>
            <a:bodyPr wrap="square" rtlCol="0">
              <a:spAutoFit/>
            </a:bodyPr>
            <a:lstStyle/>
            <a:p>
              <a:r>
                <a:rPr lang="zh-CN" altLang="en-US" sz="1350" b="1" dirty="0" smtClean="0">
                  <a:cs typeface="+mn-ea"/>
                  <a:sym typeface="+mn-lt"/>
                </a:rPr>
                <a:t>系统平滑演进能力</a:t>
              </a:r>
              <a:endParaRPr lang="zh-CN" altLang="en-US" sz="1350" b="1" dirty="0">
                <a:cs typeface="+mn-ea"/>
                <a:sym typeface="+mn-lt"/>
              </a:endParaRPr>
            </a:p>
          </p:txBody>
        </p:sp>
        <p:sp>
          <p:nvSpPr>
            <p:cNvPr id="73" name="Text Box 45"/>
            <p:cNvSpPr>
              <a:spLocks noChangeArrowheads="1"/>
            </p:cNvSpPr>
            <p:nvPr/>
          </p:nvSpPr>
          <p:spPr bwMode="auto">
            <a:xfrm>
              <a:off x="1090208" y="4429137"/>
              <a:ext cx="6794160" cy="571505"/>
            </a:xfrm>
            <a:prstGeom prst="rect">
              <a:avLst/>
            </a:prstGeom>
            <a:solidFill>
              <a:schemeClr val="accent1"/>
            </a:solidFill>
            <a:ln w="9525">
              <a:noFill/>
              <a:miter lim="800000"/>
            </a:ln>
          </p:spPr>
          <p:txBody>
            <a:bodyPr lIns="33814" tIns="17621" rIns="33814" bIns="17621" anchor="ctr"/>
            <a:lstStyle/>
            <a:p>
              <a:pPr algn="ctr" eaLnBrk="0" hangingPunct="0"/>
              <a:r>
                <a:rPr lang="zh-CN" altLang="en-US" sz="1350" b="1" dirty="0">
                  <a:solidFill>
                    <a:schemeClr val="bg1"/>
                  </a:solidFill>
                  <a:cs typeface="+mn-ea"/>
                  <a:sym typeface="+mn-lt"/>
                </a:rPr>
                <a:t>构建统一</a:t>
              </a:r>
              <a:r>
                <a:rPr lang="zh-CN" altLang="en-US" sz="1350" b="1" dirty="0" smtClean="0">
                  <a:solidFill>
                    <a:schemeClr val="bg1"/>
                  </a:solidFill>
                  <a:cs typeface="+mn-ea"/>
                  <a:sym typeface="+mn-lt"/>
                </a:rPr>
                <a:t>的智慧园区安全管理平台</a:t>
              </a:r>
              <a:r>
                <a:rPr lang="zh-CN" altLang="en-US" sz="1350" b="1" dirty="0">
                  <a:solidFill>
                    <a:schemeClr val="bg1"/>
                  </a:solidFill>
                  <a:cs typeface="+mn-ea"/>
                  <a:sym typeface="+mn-lt"/>
                </a:rPr>
                <a:t>，提供综合</a:t>
              </a:r>
              <a:r>
                <a:rPr lang="zh-CN" altLang="en-US" sz="1350" b="1" dirty="0" smtClean="0">
                  <a:solidFill>
                    <a:schemeClr val="bg1"/>
                  </a:solidFill>
                  <a:cs typeface="+mn-ea"/>
                  <a:sym typeface="+mn-lt"/>
                </a:rPr>
                <a:t>的安全支撑</a:t>
              </a:r>
              <a:r>
                <a:rPr lang="zh-CN" altLang="en-US" sz="1350" b="1" dirty="0">
                  <a:solidFill>
                    <a:schemeClr val="bg1"/>
                  </a:solidFill>
                  <a:cs typeface="+mn-ea"/>
                  <a:sym typeface="+mn-lt"/>
                </a:rPr>
                <a:t>和管理能力</a:t>
              </a:r>
              <a:endParaRPr lang="zh-CN" altLang="en-US" sz="1350" b="1" dirty="0">
                <a:cs typeface="+mn-ea"/>
                <a:sym typeface="+mn-lt"/>
              </a:endParaRPr>
            </a:p>
          </p:txBody>
        </p:sp>
      </p:gr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11"/>
          <p:cNvSpPr txBox="1">
            <a:spLocks noChangeArrowheads="1"/>
          </p:cNvSpPr>
          <p:nvPr/>
        </p:nvSpPr>
        <p:spPr bwMode="auto">
          <a:xfrm>
            <a:off x="560789" y="128011"/>
            <a:ext cx="3354454"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产业园区防控平台架构</a:t>
            </a:r>
            <a:endParaRPr lang="zh-CN" altLang="en-US" sz="2475" dirty="0">
              <a:solidFill>
                <a:srgbClr val="595959"/>
              </a:solidFill>
              <a:latin typeface="微软雅黑" panose="020B0503020204020204" pitchFamily="34" charset="-122"/>
            </a:endParaRPr>
          </a:p>
        </p:txBody>
      </p:sp>
      <p:grpSp>
        <p:nvGrpSpPr>
          <p:cNvPr id="62" name="组合 20"/>
          <p:cNvGrpSpPr/>
          <p:nvPr/>
        </p:nvGrpSpPr>
        <p:grpSpPr bwMode="auto">
          <a:xfrm>
            <a:off x="596" y="114914"/>
            <a:ext cx="521498" cy="379813"/>
            <a:chOff x="0" y="0"/>
            <a:chExt cx="694944" cy="624651"/>
          </a:xfrm>
        </p:grpSpPr>
        <p:sp>
          <p:nvSpPr>
            <p:cNvPr id="63"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64"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grpSp>
        <p:nvGrpSpPr>
          <p:cNvPr id="66" name="组合 65"/>
          <p:cNvGrpSpPr/>
          <p:nvPr/>
        </p:nvGrpSpPr>
        <p:grpSpPr>
          <a:xfrm>
            <a:off x="543525" y="686419"/>
            <a:ext cx="8201096" cy="4268501"/>
            <a:chOff x="1449387" y="1828800"/>
            <a:chExt cx="21869400" cy="11382571"/>
          </a:xfrm>
        </p:grpSpPr>
        <p:sp>
          <p:nvSpPr>
            <p:cNvPr id="3" name="矩形 26"/>
            <p:cNvSpPr>
              <a:spLocks noChangeArrowheads="1"/>
            </p:cNvSpPr>
            <p:nvPr/>
          </p:nvSpPr>
          <p:spPr bwMode="auto">
            <a:xfrm>
              <a:off x="2695494" y="2215397"/>
              <a:ext cx="19253418" cy="1710977"/>
            </a:xfrm>
            <a:prstGeom prst="rect">
              <a:avLst/>
            </a:prstGeom>
            <a:solidFill>
              <a:srgbClr val="DFF1CB"/>
            </a:solidFill>
            <a:ln w="3175" algn="ctr">
              <a:noFill/>
              <a:prstDash val="dash"/>
              <a:miter lim="800000"/>
            </a:ln>
          </p:spPr>
          <p:txBody>
            <a:bodyPr anchor="ctr"/>
            <a:lstStyle/>
            <a:p>
              <a:endParaRPr lang="zh-CN" altLang="en-US" sz="750" b="1">
                <a:solidFill>
                  <a:srgbClr val="FFFFFF"/>
                </a:solidFill>
                <a:cs typeface="+mn-ea"/>
                <a:sym typeface="+mn-lt"/>
              </a:endParaRPr>
            </a:p>
          </p:txBody>
        </p:sp>
        <p:sp>
          <p:nvSpPr>
            <p:cNvPr id="4" name="矩形 26"/>
            <p:cNvSpPr>
              <a:spLocks noChangeArrowheads="1"/>
            </p:cNvSpPr>
            <p:nvPr/>
          </p:nvSpPr>
          <p:spPr bwMode="auto">
            <a:xfrm>
              <a:off x="2699778" y="4127107"/>
              <a:ext cx="19253418" cy="1710977"/>
            </a:xfrm>
            <a:prstGeom prst="rect">
              <a:avLst/>
            </a:prstGeom>
            <a:solidFill>
              <a:srgbClr val="DFF1CB"/>
            </a:solidFill>
            <a:ln w="3175" algn="ctr">
              <a:noFill/>
              <a:prstDash val="dash"/>
              <a:miter lim="800000"/>
            </a:ln>
          </p:spPr>
          <p:txBody>
            <a:bodyPr anchor="ctr"/>
            <a:lstStyle/>
            <a:p>
              <a:endParaRPr lang="zh-CN" altLang="en-US" sz="750" b="1">
                <a:solidFill>
                  <a:srgbClr val="FFFFFF"/>
                </a:solidFill>
                <a:cs typeface="+mn-ea"/>
                <a:sym typeface="+mn-lt"/>
              </a:endParaRPr>
            </a:p>
          </p:txBody>
        </p:sp>
        <p:sp>
          <p:nvSpPr>
            <p:cNvPr id="5" name="矩形 26"/>
            <p:cNvSpPr>
              <a:spLocks noChangeArrowheads="1"/>
            </p:cNvSpPr>
            <p:nvPr/>
          </p:nvSpPr>
          <p:spPr bwMode="auto">
            <a:xfrm>
              <a:off x="2678824" y="5937250"/>
              <a:ext cx="19253418" cy="1710977"/>
            </a:xfrm>
            <a:prstGeom prst="rect">
              <a:avLst/>
            </a:prstGeom>
            <a:solidFill>
              <a:srgbClr val="DFF1CB"/>
            </a:solidFill>
            <a:ln w="3175" algn="ctr">
              <a:noFill/>
              <a:prstDash val="dash"/>
              <a:miter lim="800000"/>
            </a:ln>
          </p:spPr>
          <p:txBody>
            <a:bodyPr anchor="ctr"/>
            <a:lstStyle/>
            <a:p>
              <a:endParaRPr lang="zh-CN" altLang="en-US" sz="750" b="1">
                <a:solidFill>
                  <a:srgbClr val="FFFFFF"/>
                </a:solidFill>
                <a:cs typeface="+mn-ea"/>
                <a:sym typeface="+mn-lt"/>
              </a:endParaRPr>
            </a:p>
          </p:txBody>
        </p:sp>
        <p:sp>
          <p:nvSpPr>
            <p:cNvPr id="6" name="矩形 26"/>
            <p:cNvSpPr>
              <a:spLocks noChangeArrowheads="1"/>
            </p:cNvSpPr>
            <p:nvPr/>
          </p:nvSpPr>
          <p:spPr bwMode="auto">
            <a:xfrm>
              <a:off x="2696689" y="7768929"/>
              <a:ext cx="19253418" cy="1710977"/>
            </a:xfrm>
            <a:prstGeom prst="rect">
              <a:avLst/>
            </a:prstGeom>
            <a:solidFill>
              <a:srgbClr val="DFF1CB"/>
            </a:solidFill>
            <a:ln w="3175" algn="ctr">
              <a:noFill/>
              <a:prstDash val="dash"/>
              <a:miter lim="800000"/>
            </a:ln>
          </p:spPr>
          <p:txBody>
            <a:bodyPr anchor="ctr"/>
            <a:lstStyle/>
            <a:p>
              <a:endParaRPr lang="zh-CN" altLang="en-US" sz="750" b="1">
                <a:solidFill>
                  <a:srgbClr val="FFFFFF"/>
                </a:solidFill>
                <a:cs typeface="+mn-ea"/>
                <a:sym typeface="+mn-lt"/>
              </a:endParaRPr>
            </a:p>
          </p:txBody>
        </p:sp>
        <p:sp>
          <p:nvSpPr>
            <p:cNvPr id="7" name="矩形 26"/>
            <p:cNvSpPr>
              <a:spLocks noChangeArrowheads="1"/>
            </p:cNvSpPr>
            <p:nvPr/>
          </p:nvSpPr>
          <p:spPr bwMode="auto">
            <a:xfrm>
              <a:off x="2699778" y="9665218"/>
              <a:ext cx="19253418" cy="1710977"/>
            </a:xfrm>
            <a:prstGeom prst="rect">
              <a:avLst/>
            </a:prstGeom>
            <a:solidFill>
              <a:srgbClr val="DFF1CB"/>
            </a:solidFill>
            <a:ln w="3175" algn="ctr">
              <a:noFill/>
              <a:prstDash val="dash"/>
              <a:miter lim="800000"/>
            </a:ln>
          </p:spPr>
          <p:txBody>
            <a:bodyPr anchor="ctr"/>
            <a:lstStyle/>
            <a:p>
              <a:endParaRPr lang="zh-CN" altLang="en-US" sz="750" b="1">
                <a:solidFill>
                  <a:srgbClr val="FFFFFF"/>
                </a:solidFill>
                <a:cs typeface="+mn-ea"/>
                <a:sym typeface="+mn-lt"/>
              </a:endParaRPr>
            </a:p>
          </p:txBody>
        </p:sp>
        <p:sp>
          <p:nvSpPr>
            <p:cNvPr id="8" name="矩形 26"/>
            <p:cNvSpPr>
              <a:spLocks noChangeArrowheads="1"/>
            </p:cNvSpPr>
            <p:nvPr/>
          </p:nvSpPr>
          <p:spPr bwMode="auto">
            <a:xfrm>
              <a:off x="2699778" y="11494170"/>
              <a:ext cx="19253418" cy="1710977"/>
            </a:xfrm>
            <a:prstGeom prst="rect">
              <a:avLst/>
            </a:prstGeom>
            <a:solidFill>
              <a:srgbClr val="DFF1CB"/>
            </a:solidFill>
            <a:ln w="3175" algn="ctr">
              <a:noFill/>
              <a:prstDash val="dash"/>
              <a:miter lim="800000"/>
            </a:ln>
          </p:spPr>
          <p:txBody>
            <a:bodyPr anchor="ctr"/>
            <a:lstStyle/>
            <a:p>
              <a:endParaRPr lang="zh-CN" altLang="en-US" sz="750" b="1">
                <a:solidFill>
                  <a:srgbClr val="FFFFFF"/>
                </a:solidFill>
                <a:cs typeface="+mn-ea"/>
                <a:sym typeface="+mn-lt"/>
              </a:endParaRPr>
            </a:p>
          </p:txBody>
        </p:sp>
        <p:sp>
          <p:nvSpPr>
            <p:cNvPr id="9" name="矩形 8"/>
            <p:cNvSpPr/>
            <p:nvPr/>
          </p:nvSpPr>
          <p:spPr>
            <a:xfrm>
              <a:off x="22208494" y="2215400"/>
              <a:ext cx="1110293" cy="10971772"/>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cs typeface="+mn-ea"/>
                  <a:sym typeface="+mn-lt"/>
                </a:rPr>
                <a:t>制度规范标准体系</a:t>
              </a:r>
              <a:endParaRPr lang="zh-CN" altLang="en-US" sz="1050" b="1" dirty="0">
                <a:cs typeface="+mn-ea"/>
                <a:sym typeface="+mn-lt"/>
              </a:endParaRPr>
            </a:p>
          </p:txBody>
        </p:sp>
        <p:sp>
          <p:nvSpPr>
            <p:cNvPr id="10" name="矩形 9"/>
            <p:cNvSpPr/>
            <p:nvPr/>
          </p:nvSpPr>
          <p:spPr>
            <a:xfrm>
              <a:off x="1449387" y="2215400"/>
              <a:ext cx="1110293" cy="10995971"/>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cs typeface="+mn-ea"/>
                  <a:sym typeface="+mn-lt"/>
                </a:rPr>
                <a:t>运营维护安全体系</a:t>
              </a:r>
              <a:endParaRPr lang="zh-CN" altLang="en-US" sz="1050" b="1" dirty="0">
                <a:cs typeface="+mn-ea"/>
                <a:sym typeface="+mn-lt"/>
              </a:endParaRPr>
            </a:p>
          </p:txBody>
        </p:sp>
        <p:sp>
          <p:nvSpPr>
            <p:cNvPr id="11" name="矩形 10"/>
            <p:cNvSpPr/>
            <p:nvPr/>
          </p:nvSpPr>
          <p:spPr>
            <a:xfrm>
              <a:off x="2776595" y="11571318"/>
              <a:ext cx="2024552" cy="1522448"/>
            </a:xfrm>
            <a:prstGeom prst="rect">
              <a:avLst/>
            </a:prstGeom>
            <a:solidFill>
              <a:srgbClr val="F69F1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cs typeface="+mn-ea"/>
                  <a:sym typeface="+mn-lt"/>
                </a:rPr>
                <a:t>基础</a:t>
              </a:r>
              <a:endParaRPr lang="en-US" altLang="zh-CN" sz="1050" b="1" dirty="0" smtClean="0">
                <a:cs typeface="+mn-ea"/>
                <a:sym typeface="+mn-lt"/>
              </a:endParaRPr>
            </a:p>
            <a:p>
              <a:pPr algn="ctr"/>
              <a:r>
                <a:rPr lang="zh-CN" altLang="en-US" sz="1050" b="1" dirty="0" smtClean="0">
                  <a:cs typeface="+mn-ea"/>
                  <a:sym typeface="+mn-lt"/>
                </a:rPr>
                <a:t>资源</a:t>
              </a:r>
              <a:endParaRPr lang="zh-CN" altLang="en-US" sz="1050" b="1" dirty="0">
                <a:cs typeface="+mn-ea"/>
                <a:sym typeface="+mn-lt"/>
              </a:endParaRPr>
            </a:p>
          </p:txBody>
        </p:sp>
        <p:pic>
          <p:nvPicPr>
            <p:cNvPr id="12" name="Picture 13" descr="C:\Users\中电数通\Desktop\主机.png"/>
            <p:cNvPicPr>
              <a:picLocks noChangeAspect="1" noChangeArrowheads="1"/>
            </p:cNvPicPr>
            <p:nvPr/>
          </p:nvPicPr>
          <p:blipFill>
            <a:blip r:embed="rId1"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39161" y="11571318"/>
              <a:ext cx="1154899" cy="12158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6"/>
            <p:cNvSpPr txBox="1"/>
            <p:nvPr/>
          </p:nvSpPr>
          <p:spPr>
            <a:xfrm>
              <a:off x="5550681" y="12815012"/>
              <a:ext cx="1613863" cy="306491"/>
            </a:xfrm>
            <a:prstGeom prst="rect">
              <a:avLst/>
            </a:prstGeom>
            <a:noFill/>
          </p:spPr>
          <p:txBody>
            <a:bodyPr wrap="square" lIns="0" tIns="0" rIns="0" bIns="0" rtlCol="0">
              <a:spAutoFit/>
            </a:bodyPr>
            <a:lstStyle/>
            <a:p>
              <a:pPr algn="ctr"/>
              <a:r>
                <a:rPr lang="zh-CN" altLang="en-US" sz="750" b="1" dirty="0">
                  <a:cs typeface="+mn-ea"/>
                  <a:sym typeface="+mn-lt"/>
                </a:rPr>
                <a:t>主机存储</a:t>
              </a:r>
              <a:endParaRPr lang="zh-CN" altLang="en-US" sz="750" b="1" dirty="0">
                <a:cs typeface="+mn-ea"/>
                <a:sym typeface="+mn-lt"/>
              </a:endParaRPr>
            </a:p>
          </p:txBody>
        </p:sp>
        <p:pic>
          <p:nvPicPr>
            <p:cNvPr id="14" name="Picture 14" descr="C:\Users\中电数通\Desktop\网络设备.pn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86723" y="11513285"/>
              <a:ext cx="1277439" cy="13448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68"/>
            <p:cNvSpPr txBox="1"/>
            <p:nvPr/>
          </p:nvSpPr>
          <p:spPr>
            <a:xfrm>
              <a:off x="7637679" y="12817824"/>
              <a:ext cx="1606605" cy="306491"/>
            </a:xfrm>
            <a:prstGeom prst="rect">
              <a:avLst/>
            </a:prstGeom>
            <a:noFill/>
          </p:spPr>
          <p:txBody>
            <a:bodyPr wrap="square" lIns="0" tIns="0" rIns="0" bIns="0" rtlCol="0">
              <a:spAutoFit/>
            </a:bodyPr>
            <a:lstStyle/>
            <a:p>
              <a:pPr algn="ctr"/>
              <a:r>
                <a:rPr lang="zh-CN" altLang="en-US" sz="750" b="1" dirty="0">
                  <a:cs typeface="+mn-ea"/>
                  <a:sym typeface="+mn-lt"/>
                </a:rPr>
                <a:t>网络设备</a:t>
              </a:r>
              <a:endParaRPr lang="zh-CN" altLang="en-US" sz="750" b="1" dirty="0">
                <a:cs typeface="+mn-ea"/>
                <a:sym typeface="+mn-lt"/>
              </a:endParaRPr>
            </a:p>
          </p:txBody>
        </p:sp>
        <p:sp>
          <p:nvSpPr>
            <p:cNvPr id="17" name="TextBox 70"/>
            <p:cNvSpPr txBox="1"/>
            <p:nvPr/>
          </p:nvSpPr>
          <p:spPr>
            <a:xfrm>
              <a:off x="9422963" y="12839208"/>
              <a:ext cx="1678036" cy="306491"/>
            </a:xfrm>
            <a:prstGeom prst="rect">
              <a:avLst/>
            </a:prstGeom>
            <a:noFill/>
          </p:spPr>
          <p:txBody>
            <a:bodyPr wrap="square" lIns="0" tIns="0" rIns="0" bIns="0" rtlCol="0">
              <a:spAutoFit/>
            </a:bodyPr>
            <a:lstStyle/>
            <a:p>
              <a:pPr algn="ctr"/>
              <a:r>
                <a:rPr lang="zh-CN" altLang="en-US" sz="750" b="1" dirty="0" smtClean="0">
                  <a:cs typeface="+mn-ea"/>
                  <a:sym typeface="+mn-lt"/>
                </a:rPr>
                <a:t>人脸识别</a:t>
              </a:r>
              <a:endParaRPr lang="zh-CN" altLang="en-US" sz="750" b="1" dirty="0">
                <a:cs typeface="+mn-ea"/>
                <a:sym typeface="+mn-lt"/>
              </a:endParaRPr>
            </a:p>
          </p:txBody>
        </p:sp>
        <p:pic>
          <p:nvPicPr>
            <p:cNvPr id="18" name="Picture 6" descr="https://timgsa.baidu.com/timg?image&amp;quality=80&amp;size=b9999_10000&amp;sec=1508938661714&amp;di=bb37c1756f7fc85ed6d554c49aa519fb&amp;imgtype=0&amp;src=http%3A%2F%2Fd.hiphotos.baidu.com%2Fimage%2Fpic%2Fitem%2F21a4462309f79052f334bbff05f3d7ca7acbd5cc.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74219" y1="18103" x2="89063" y2="30172"/>
                          <a14:foregroundMark x1="87500" y1="39655" x2="77344" y2="60345"/>
                          <a14:foregroundMark x1="75781" y1="68966" x2="54688" y2="87931"/>
                          <a14:foregroundMark x1="44531" y1="87931" x2="54688" y2="89655"/>
                          <a14:foregroundMark x1="76563" y1="71552" x2="61719" y2="85345"/>
                          <a14:foregroundMark x1="80469" y1="60345" x2="76563" y2="71552"/>
                        </a14:backgroundRemoval>
                      </a14:imgEffect>
                    </a14:imgLayer>
                  </a14:imgProps>
                </a:ext>
                <a:ext uri="{28A0092B-C50C-407E-A947-70E740481C1C}">
                  <a14:useLocalDpi xmlns:a14="http://schemas.microsoft.com/office/drawing/2010/main" val="0"/>
                </a:ext>
              </a:extLst>
            </a:blip>
            <a:srcRect/>
            <a:stretch>
              <a:fillRect/>
            </a:stretch>
          </p:blipFill>
          <p:spPr bwMode="auto">
            <a:xfrm>
              <a:off x="11542685" y="11534022"/>
              <a:ext cx="1446107" cy="137020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39"/>
            <p:cNvSpPr txBox="1"/>
            <p:nvPr/>
          </p:nvSpPr>
          <p:spPr>
            <a:xfrm>
              <a:off x="11542685" y="12808718"/>
              <a:ext cx="1446107" cy="306491"/>
            </a:xfrm>
            <a:prstGeom prst="rect">
              <a:avLst/>
            </a:prstGeom>
            <a:noFill/>
          </p:spPr>
          <p:txBody>
            <a:bodyPr wrap="square" lIns="0" tIns="0" rIns="0" bIns="0" rtlCol="0">
              <a:spAutoFit/>
            </a:bodyPr>
            <a:lstStyle/>
            <a:p>
              <a:pPr algn="ctr"/>
              <a:r>
                <a:rPr lang="zh-CN" altLang="en-US" sz="750" b="1" dirty="0">
                  <a:cs typeface="+mn-ea"/>
                  <a:sym typeface="+mn-lt"/>
                </a:rPr>
                <a:t>视频监控</a:t>
              </a:r>
              <a:endParaRPr lang="zh-CN" altLang="en-US" sz="750" b="1" dirty="0">
                <a:cs typeface="+mn-ea"/>
                <a:sym typeface="+mn-lt"/>
              </a:endParaRPr>
            </a:p>
          </p:txBody>
        </p:sp>
        <p:pic>
          <p:nvPicPr>
            <p:cNvPr id="20" name="Picture 11" descr="E:\中电数通\照片\硬件\用户信息传输装置.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30161" y="11641613"/>
              <a:ext cx="969167" cy="12209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62"/>
            <p:cNvSpPr txBox="1"/>
            <p:nvPr/>
          </p:nvSpPr>
          <p:spPr>
            <a:xfrm>
              <a:off x="13070958" y="12861254"/>
              <a:ext cx="2328845" cy="306491"/>
            </a:xfrm>
            <a:prstGeom prst="rect">
              <a:avLst/>
            </a:prstGeom>
            <a:noFill/>
          </p:spPr>
          <p:txBody>
            <a:bodyPr wrap="square" lIns="0" tIns="0" rIns="0" bIns="0" rtlCol="0">
              <a:spAutoFit/>
            </a:bodyPr>
            <a:lstStyle/>
            <a:p>
              <a:pPr algn="ctr"/>
              <a:r>
                <a:rPr lang="zh-CN" altLang="en-US" sz="750" b="1" dirty="0">
                  <a:cs typeface="+mn-ea"/>
                  <a:sym typeface="+mn-lt"/>
                </a:rPr>
                <a:t>火灾探测报警</a:t>
              </a:r>
              <a:endParaRPr lang="zh-CN" altLang="en-US" sz="750" b="1" dirty="0">
                <a:cs typeface="+mn-ea"/>
                <a:sym typeface="+mn-lt"/>
              </a:endParaRPr>
            </a:p>
          </p:txBody>
        </p:sp>
        <p:pic>
          <p:nvPicPr>
            <p:cNvPr id="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16400" y="11730504"/>
              <a:ext cx="1372721" cy="1108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62"/>
            <p:cNvSpPr txBox="1"/>
            <p:nvPr/>
          </p:nvSpPr>
          <p:spPr>
            <a:xfrm>
              <a:off x="15641049" y="12867353"/>
              <a:ext cx="1654680" cy="306491"/>
            </a:xfrm>
            <a:prstGeom prst="rect">
              <a:avLst/>
            </a:prstGeom>
            <a:noFill/>
          </p:spPr>
          <p:txBody>
            <a:bodyPr wrap="square" lIns="0" tIns="0" rIns="0" bIns="0" rtlCol="0">
              <a:spAutoFit/>
            </a:bodyPr>
            <a:lstStyle/>
            <a:p>
              <a:pPr algn="ctr"/>
              <a:r>
                <a:rPr lang="zh-CN" altLang="en-US" sz="750" b="1" dirty="0" smtClean="0">
                  <a:cs typeface="+mn-ea"/>
                  <a:sym typeface="+mn-lt"/>
                </a:rPr>
                <a:t>产业园区门禁</a:t>
              </a:r>
              <a:endParaRPr lang="zh-CN" altLang="en-US" sz="750" b="1" dirty="0">
                <a:cs typeface="+mn-ea"/>
                <a:sym typeface="+mn-lt"/>
              </a:endParaRPr>
            </a:p>
          </p:txBody>
        </p:sp>
        <p:pic>
          <p:nvPicPr>
            <p:cNvPr id="2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69635" y="11685475"/>
              <a:ext cx="1667518" cy="116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63"/>
            <p:cNvSpPr txBox="1"/>
            <p:nvPr/>
          </p:nvSpPr>
          <p:spPr>
            <a:xfrm>
              <a:off x="18169635" y="12867353"/>
              <a:ext cx="1654680" cy="306491"/>
            </a:xfrm>
            <a:prstGeom prst="rect">
              <a:avLst/>
            </a:prstGeom>
            <a:noFill/>
          </p:spPr>
          <p:txBody>
            <a:bodyPr wrap="square" lIns="0" tIns="0" rIns="0" bIns="0" rtlCol="0">
              <a:spAutoFit/>
            </a:bodyPr>
            <a:lstStyle/>
            <a:p>
              <a:pPr algn="ctr"/>
              <a:r>
                <a:rPr lang="zh-CN" altLang="en-US" sz="750" b="1" dirty="0" smtClean="0">
                  <a:cs typeface="+mn-ea"/>
                  <a:sym typeface="+mn-lt"/>
                </a:rPr>
                <a:t>停车监控</a:t>
              </a:r>
              <a:endParaRPr lang="zh-CN" altLang="en-US" sz="750" b="1" dirty="0">
                <a:cs typeface="+mn-ea"/>
                <a:sym typeface="+mn-lt"/>
              </a:endParaRPr>
            </a:p>
          </p:txBody>
        </p:sp>
        <p:sp>
          <p:nvSpPr>
            <p:cNvPr id="26" name="TextBox 64"/>
            <p:cNvSpPr txBox="1"/>
            <p:nvPr/>
          </p:nvSpPr>
          <p:spPr>
            <a:xfrm>
              <a:off x="19906310" y="12243976"/>
              <a:ext cx="1654680" cy="306491"/>
            </a:xfrm>
            <a:prstGeom prst="rect">
              <a:avLst/>
            </a:prstGeom>
            <a:noFill/>
          </p:spPr>
          <p:txBody>
            <a:bodyPr wrap="square" lIns="0" tIns="0" rIns="0" bIns="0" rtlCol="0">
              <a:spAutoFit/>
            </a:bodyPr>
            <a:lstStyle/>
            <a:p>
              <a:pPr algn="ctr"/>
              <a:r>
                <a:rPr lang="en-US" altLang="zh-CN" sz="750" b="1" dirty="0" smtClean="0">
                  <a:cs typeface="+mn-ea"/>
                  <a:sym typeface="+mn-lt"/>
                </a:rPr>
                <a:t>……</a:t>
              </a:r>
              <a:endParaRPr lang="zh-CN" altLang="en-US" sz="750" b="1" dirty="0">
                <a:cs typeface="+mn-ea"/>
                <a:sym typeface="+mn-lt"/>
              </a:endParaRPr>
            </a:p>
          </p:txBody>
        </p:sp>
        <p:sp>
          <p:nvSpPr>
            <p:cNvPr id="27" name="矩形 26"/>
            <p:cNvSpPr/>
            <p:nvPr/>
          </p:nvSpPr>
          <p:spPr>
            <a:xfrm>
              <a:off x="2763627" y="9759483"/>
              <a:ext cx="2024552" cy="1522448"/>
            </a:xfrm>
            <a:prstGeom prst="rect">
              <a:avLst/>
            </a:prstGeom>
            <a:solidFill>
              <a:schemeClr val="accent5">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cs typeface="+mn-ea"/>
                  <a:sym typeface="+mn-lt"/>
                </a:rPr>
                <a:t>传输层</a:t>
              </a:r>
              <a:endParaRPr lang="zh-CN" altLang="en-US" sz="1050" b="1" dirty="0">
                <a:cs typeface="+mn-ea"/>
                <a:sym typeface="+mn-lt"/>
              </a:endParaRPr>
            </a:p>
          </p:txBody>
        </p:sp>
        <p:sp>
          <p:nvSpPr>
            <p:cNvPr id="28" name="矩形 27"/>
            <p:cNvSpPr/>
            <p:nvPr/>
          </p:nvSpPr>
          <p:spPr>
            <a:xfrm>
              <a:off x="5304324" y="9886946"/>
              <a:ext cx="4215745" cy="1217606"/>
            </a:xfrm>
            <a:prstGeom prst="rect">
              <a:avLst/>
            </a:prstGeom>
            <a:solidFill>
              <a:schemeClr val="accent5">
                <a:lumMod val="60000"/>
                <a:lumOff val="4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0" b="1" dirty="0">
                  <a:cs typeface="+mn-ea"/>
                  <a:sym typeface="+mn-lt"/>
                </a:rPr>
                <a:t>GPRS/3G/4G/WLAN</a:t>
              </a:r>
              <a:endParaRPr lang="zh-CN" altLang="en-US" sz="750" b="1" dirty="0">
                <a:cs typeface="+mn-ea"/>
                <a:sym typeface="+mn-lt"/>
              </a:endParaRPr>
            </a:p>
          </p:txBody>
        </p:sp>
        <p:sp>
          <p:nvSpPr>
            <p:cNvPr id="29" name="矩形 28"/>
            <p:cNvSpPr/>
            <p:nvPr/>
          </p:nvSpPr>
          <p:spPr>
            <a:xfrm>
              <a:off x="9851716" y="9886946"/>
              <a:ext cx="2254934" cy="1217606"/>
            </a:xfrm>
            <a:prstGeom prst="rect">
              <a:avLst/>
            </a:prstGeom>
            <a:solidFill>
              <a:schemeClr val="accent5">
                <a:lumMod val="60000"/>
                <a:lumOff val="4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cs typeface="+mn-ea"/>
                  <a:sym typeface="+mn-lt"/>
                </a:rPr>
                <a:t>互联网</a:t>
              </a:r>
              <a:endParaRPr lang="zh-CN" altLang="en-US" sz="750" b="1" dirty="0">
                <a:cs typeface="+mn-ea"/>
                <a:sym typeface="+mn-lt"/>
              </a:endParaRPr>
            </a:p>
          </p:txBody>
        </p:sp>
        <p:sp>
          <p:nvSpPr>
            <p:cNvPr id="30" name="矩形 29"/>
            <p:cNvSpPr/>
            <p:nvPr/>
          </p:nvSpPr>
          <p:spPr>
            <a:xfrm>
              <a:off x="12461570" y="9886946"/>
              <a:ext cx="2688003" cy="1217606"/>
            </a:xfrm>
            <a:prstGeom prst="rect">
              <a:avLst/>
            </a:prstGeom>
            <a:solidFill>
              <a:schemeClr val="accent5">
                <a:lumMod val="60000"/>
                <a:lumOff val="4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cs typeface="+mn-ea"/>
                  <a:sym typeface="+mn-lt"/>
                </a:rPr>
                <a:t>异构网融合</a:t>
              </a:r>
              <a:endParaRPr lang="zh-CN" altLang="en-US" sz="750" b="1" dirty="0">
                <a:cs typeface="+mn-ea"/>
                <a:sym typeface="+mn-lt"/>
              </a:endParaRPr>
            </a:p>
          </p:txBody>
        </p:sp>
        <p:sp>
          <p:nvSpPr>
            <p:cNvPr id="31" name="矩形 30"/>
            <p:cNvSpPr/>
            <p:nvPr/>
          </p:nvSpPr>
          <p:spPr>
            <a:xfrm>
              <a:off x="15390819" y="9886946"/>
              <a:ext cx="3431625" cy="1217606"/>
            </a:xfrm>
            <a:prstGeom prst="rect">
              <a:avLst/>
            </a:prstGeom>
            <a:solidFill>
              <a:schemeClr val="accent5">
                <a:lumMod val="60000"/>
                <a:lumOff val="4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0" b="1" dirty="0">
                  <a:cs typeface="+mn-ea"/>
                  <a:sym typeface="+mn-lt"/>
                </a:rPr>
                <a:t>M2M</a:t>
              </a:r>
              <a:r>
                <a:rPr lang="zh-CN" altLang="en-US" sz="750" b="1" dirty="0">
                  <a:cs typeface="+mn-ea"/>
                  <a:sym typeface="+mn-lt"/>
                </a:rPr>
                <a:t>无线输入</a:t>
              </a:r>
              <a:endParaRPr lang="zh-CN" altLang="en-US" sz="750" b="1" dirty="0">
                <a:cs typeface="+mn-ea"/>
                <a:sym typeface="+mn-lt"/>
              </a:endParaRPr>
            </a:p>
          </p:txBody>
        </p:sp>
        <p:sp>
          <p:nvSpPr>
            <p:cNvPr id="32" name="矩形 31"/>
            <p:cNvSpPr/>
            <p:nvPr/>
          </p:nvSpPr>
          <p:spPr>
            <a:xfrm>
              <a:off x="19144366" y="9886946"/>
              <a:ext cx="2612727" cy="1217606"/>
            </a:xfrm>
            <a:prstGeom prst="rect">
              <a:avLst/>
            </a:prstGeom>
            <a:solidFill>
              <a:schemeClr val="accent5">
                <a:lumMod val="60000"/>
                <a:lumOff val="4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cs typeface="+mn-ea"/>
                  <a:sym typeface="+mn-lt"/>
                </a:rPr>
                <a:t>其他通信网</a:t>
              </a:r>
              <a:endParaRPr lang="zh-CN" altLang="en-US" sz="750" b="1" dirty="0">
                <a:cs typeface="+mn-ea"/>
                <a:sym typeface="+mn-lt"/>
              </a:endParaRPr>
            </a:p>
          </p:txBody>
        </p:sp>
        <p:sp>
          <p:nvSpPr>
            <p:cNvPr id="33" name="矩形 32"/>
            <p:cNvSpPr/>
            <p:nvPr/>
          </p:nvSpPr>
          <p:spPr>
            <a:xfrm>
              <a:off x="2763627" y="7840269"/>
              <a:ext cx="2024552" cy="1522448"/>
            </a:xfrm>
            <a:prstGeom prst="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cs typeface="+mn-ea"/>
                  <a:sym typeface="+mn-lt"/>
                </a:rPr>
                <a:t>数据层</a:t>
              </a:r>
              <a:endParaRPr lang="zh-CN" altLang="en-US" sz="1050" b="1" dirty="0">
                <a:cs typeface="+mn-ea"/>
                <a:sym typeface="+mn-lt"/>
              </a:endParaRPr>
            </a:p>
          </p:txBody>
        </p:sp>
        <p:sp>
          <p:nvSpPr>
            <p:cNvPr id="34" name="流程图: 磁盘 33"/>
            <p:cNvSpPr/>
            <p:nvPr/>
          </p:nvSpPr>
          <p:spPr>
            <a:xfrm>
              <a:off x="5077398" y="8103043"/>
              <a:ext cx="3181436" cy="1065713"/>
            </a:xfrm>
            <a:prstGeom prst="flowChartMagneticDisk">
              <a:avLst/>
            </a:prstGeom>
            <a:solidFill>
              <a:schemeClr val="accent4">
                <a:lumMod val="40000"/>
                <a:lumOff val="60000"/>
              </a:schemeClr>
            </a:solidFill>
            <a:ln>
              <a:solidFill>
                <a:schemeClr val="accent4">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solidFill>
                    <a:schemeClr val="tx1"/>
                  </a:solidFill>
                  <a:cs typeface="+mn-ea"/>
                  <a:sym typeface="+mn-lt"/>
                </a:rPr>
                <a:t>信息管理数据库</a:t>
              </a:r>
              <a:endParaRPr lang="zh-CN" altLang="en-US" sz="750" b="1" dirty="0">
                <a:solidFill>
                  <a:schemeClr val="tx1"/>
                </a:solidFill>
                <a:cs typeface="+mn-ea"/>
                <a:sym typeface="+mn-lt"/>
              </a:endParaRPr>
            </a:p>
          </p:txBody>
        </p:sp>
        <p:sp>
          <p:nvSpPr>
            <p:cNvPr id="35" name="流程图: 磁盘 34"/>
            <p:cNvSpPr/>
            <p:nvPr/>
          </p:nvSpPr>
          <p:spPr>
            <a:xfrm>
              <a:off x="8611691" y="8091560"/>
              <a:ext cx="3181436" cy="1065713"/>
            </a:xfrm>
            <a:prstGeom prst="flowChartMagneticDisk">
              <a:avLst/>
            </a:prstGeom>
            <a:solidFill>
              <a:schemeClr val="accent4">
                <a:lumMod val="40000"/>
                <a:lumOff val="60000"/>
              </a:schemeClr>
            </a:solidFill>
            <a:ln>
              <a:solidFill>
                <a:schemeClr val="accent4">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solidFill>
                    <a:schemeClr val="tx1"/>
                  </a:solidFill>
                  <a:cs typeface="+mn-ea"/>
                  <a:sym typeface="+mn-lt"/>
                </a:rPr>
                <a:t>安全管理数据库</a:t>
              </a:r>
              <a:endParaRPr lang="zh-CN" altLang="en-US" sz="750" b="1" dirty="0">
                <a:solidFill>
                  <a:schemeClr val="tx1"/>
                </a:solidFill>
                <a:cs typeface="+mn-ea"/>
                <a:sym typeface="+mn-lt"/>
              </a:endParaRPr>
            </a:p>
          </p:txBody>
        </p:sp>
        <p:sp>
          <p:nvSpPr>
            <p:cNvPr id="36" name="流程图: 磁盘 35"/>
            <p:cNvSpPr/>
            <p:nvPr/>
          </p:nvSpPr>
          <p:spPr>
            <a:xfrm>
              <a:off x="12148047" y="8103043"/>
              <a:ext cx="3181436" cy="1065713"/>
            </a:xfrm>
            <a:prstGeom prst="flowChartMagneticDisk">
              <a:avLst/>
            </a:prstGeom>
            <a:solidFill>
              <a:schemeClr val="accent4">
                <a:lumMod val="40000"/>
                <a:lumOff val="60000"/>
              </a:schemeClr>
            </a:solidFill>
            <a:ln>
              <a:solidFill>
                <a:schemeClr val="accent4">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solidFill>
                    <a:schemeClr val="tx1"/>
                  </a:solidFill>
                  <a:cs typeface="+mn-ea"/>
                  <a:sym typeface="+mn-lt"/>
                </a:rPr>
                <a:t>预警报警数据库</a:t>
              </a:r>
              <a:endParaRPr lang="zh-CN" altLang="en-US" sz="750" b="1" dirty="0">
                <a:solidFill>
                  <a:schemeClr val="tx1"/>
                </a:solidFill>
                <a:cs typeface="+mn-ea"/>
                <a:sym typeface="+mn-lt"/>
              </a:endParaRPr>
            </a:p>
          </p:txBody>
        </p:sp>
        <p:sp>
          <p:nvSpPr>
            <p:cNvPr id="37" name="流程图: 磁盘 36"/>
            <p:cNvSpPr/>
            <p:nvPr/>
          </p:nvSpPr>
          <p:spPr>
            <a:xfrm>
              <a:off x="15677901" y="8103043"/>
              <a:ext cx="3181436" cy="1065713"/>
            </a:xfrm>
            <a:prstGeom prst="flowChartMagneticDisk">
              <a:avLst/>
            </a:prstGeom>
            <a:solidFill>
              <a:schemeClr val="accent4">
                <a:lumMod val="40000"/>
                <a:lumOff val="60000"/>
              </a:schemeClr>
            </a:solidFill>
            <a:ln>
              <a:solidFill>
                <a:schemeClr val="accent4">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solidFill>
                    <a:schemeClr val="tx1"/>
                  </a:solidFill>
                  <a:cs typeface="+mn-ea"/>
                  <a:sym typeface="+mn-lt"/>
                </a:rPr>
                <a:t>物联感知数据库</a:t>
              </a:r>
              <a:endParaRPr lang="zh-CN" altLang="en-US" sz="750" b="1" dirty="0">
                <a:solidFill>
                  <a:schemeClr val="tx1"/>
                </a:solidFill>
                <a:cs typeface="+mn-ea"/>
                <a:sym typeface="+mn-lt"/>
              </a:endParaRPr>
            </a:p>
          </p:txBody>
        </p:sp>
        <p:sp>
          <p:nvSpPr>
            <p:cNvPr id="38" name="流程图: 磁盘 37"/>
            <p:cNvSpPr/>
            <p:nvPr/>
          </p:nvSpPr>
          <p:spPr>
            <a:xfrm>
              <a:off x="19207754" y="8103043"/>
              <a:ext cx="2307851" cy="1065713"/>
            </a:xfrm>
            <a:prstGeom prst="flowChartMagneticDisk">
              <a:avLst/>
            </a:prstGeom>
            <a:solidFill>
              <a:schemeClr val="accent4">
                <a:lumMod val="40000"/>
                <a:lumOff val="60000"/>
              </a:schemeClr>
            </a:solidFill>
            <a:ln>
              <a:solidFill>
                <a:schemeClr val="accent4">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solidFill>
                    <a:schemeClr val="tx1"/>
                  </a:solidFill>
                  <a:cs typeface="+mn-ea"/>
                  <a:sym typeface="+mn-lt"/>
                </a:rPr>
                <a:t>其他</a:t>
              </a:r>
              <a:endParaRPr lang="zh-CN" altLang="en-US" sz="750" b="1" dirty="0">
                <a:solidFill>
                  <a:schemeClr val="tx1"/>
                </a:solidFill>
                <a:cs typeface="+mn-ea"/>
                <a:sym typeface="+mn-lt"/>
              </a:endParaRPr>
            </a:p>
          </p:txBody>
        </p:sp>
        <p:sp>
          <p:nvSpPr>
            <p:cNvPr id="39" name="矩形 38"/>
            <p:cNvSpPr/>
            <p:nvPr/>
          </p:nvSpPr>
          <p:spPr>
            <a:xfrm>
              <a:off x="2763627" y="6015556"/>
              <a:ext cx="2024552" cy="1522448"/>
            </a:xfrm>
            <a:prstGeom prst="rect">
              <a:avLst/>
            </a:prstGeom>
            <a:solidFill>
              <a:schemeClr val="accent5">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cs typeface="+mn-ea"/>
                  <a:sym typeface="+mn-lt"/>
                </a:rPr>
                <a:t>应用</a:t>
              </a:r>
              <a:endParaRPr lang="en-US" altLang="zh-CN" sz="1050" b="1" dirty="0">
                <a:cs typeface="+mn-ea"/>
                <a:sym typeface="+mn-lt"/>
              </a:endParaRPr>
            </a:p>
            <a:p>
              <a:pPr algn="ctr"/>
              <a:r>
                <a:rPr lang="zh-CN" altLang="en-US" sz="1050" b="1" dirty="0">
                  <a:cs typeface="+mn-ea"/>
                  <a:sym typeface="+mn-lt"/>
                </a:rPr>
                <a:t>支撑层</a:t>
              </a:r>
              <a:endParaRPr lang="zh-CN" altLang="en-US" sz="1050" b="1" dirty="0">
                <a:cs typeface="+mn-ea"/>
                <a:sym typeface="+mn-lt"/>
              </a:endParaRPr>
            </a:p>
          </p:txBody>
        </p:sp>
        <p:sp>
          <p:nvSpPr>
            <p:cNvPr id="40" name="矩形 39"/>
            <p:cNvSpPr/>
            <p:nvPr/>
          </p:nvSpPr>
          <p:spPr>
            <a:xfrm>
              <a:off x="5439969" y="6168157"/>
              <a:ext cx="2254934" cy="1217606"/>
            </a:xfrm>
            <a:prstGeom prst="rect">
              <a:avLst/>
            </a:prstGeom>
            <a:solidFill>
              <a:schemeClr val="accent5">
                <a:lumMod val="60000"/>
                <a:lumOff val="4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0" b="1" dirty="0">
                  <a:cs typeface="+mn-ea"/>
                  <a:sym typeface="+mn-lt"/>
                </a:rPr>
                <a:t>GIS</a:t>
              </a:r>
              <a:r>
                <a:rPr lang="zh-CN" altLang="en-US" sz="750" b="1" dirty="0">
                  <a:cs typeface="+mn-ea"/>
                  <a:sym typeface="+mn-lt"/>
                </a:rPr>
                <a:t>引擎</a:t>
              </a:r>
              <a:endParaRPr lang="zh-CN" altLang="en-US" sz="750" b="1" dirty="0">
                <a:cs typeface="+mn-ea"/>
                <a:sym typeface="+mn-lt"/>
              </a:endParaRPr>
            </a:p>
          </p:txBody>
        </p:sp>
        <p:sp>
          <p:nvSpPr>
            <p:cNvPr id="41" name="矩形 40"/>
            <p:cNvSpPr/>
            <p:nvPr/>
          </p:nvSpPr>
          <p:spPr>
            <a:xfrm>
              <a:off x="7958659" y="6183933"/>
              <a:ext cx="2481900" cy="1217606"/>
            </a:xfrm>
            <a:prstGeom prst="rect">
              <a:avLst/>
            </a:prstGeom>
            <a:solidFill>
              <a:schemeClr val="accent5">
                <a:lumMod val="60000"/>
                <a:lumOff val="4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cs typeface="+mn-ea"/>
                  <a:sym typeface="+mn-lt"/>
                </a:rPr>
                <a:t>数据引擎</a:t>
              </a:r>
              <a:endParaRPr lang="zh-CN" altLang="en-US" sz="750" b="1" dirty="0">
                <a:cs typeface="+mn-ea"/>
                <a:sym typeface="+mn-lt"/>
              </a:endParaRPr>
            </a:p>
          </p:txBody>
        </p:sp>
        <p:sp>
          <p:nvSpPr>
            <p:cNvPr id="42" name="矩形 41"/>
            <p:cNvSpPr/>
            <p:nvPr/>
          </p:nvSpPr>
          <p:spPr>
            <a:xfrm>
              <a:off x="10704100" y="6183933"/>
              <a:ext cx="3955636" cy="1217606"/>
            </a:xfrm>
            <a:prstGeom prst="rect">
              <a:avLst/>
            </a:prstGeom>
            <a:solidFill>
              <a:schemeClr val="accent5">
                <a:lumMod val="60000"/>
                <a:lumOff val="4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cs typeface="+mn-ea"/>
                  <a:sym typeface="+mn-lt"/>
                </a:rPr>
                <a:t>数据分析与挖掘</a:t>
              </a:r>
              <a:endParaRPr lang="zh-CN" altLang="en-US" sz="750" b="1" dirty="0">
                <a:cs typeface="+mn-ea"/>
                <a:sym typeface="+mn-lt"/>
              </a:endParaRPr>
            </a:p>
          </p:txBody>
        </p:sp>
        <p:sp>
          <p:nvSpPr>
            <p:cNvPr id="43" name="矩形 42"/>
            <p:cNvSpPr/>
            <p:nvPr/>
          </p:nvSpPr>
          <p:spPr>
            <a:xfrm>
              <a:off x="14954062" y="6183933"/>
              <a:ext cx="2481900" cy="1217606"/>
            </a:xfrm>
            <a:prstGeom prst="rect">
              <a:avLst/>
            </a:prstGeom>
            <a:solidFill>
              <a:schemeClr val="accent5">
                <a:lumMod val="60000"/>
                <a:lumOff val="4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cs typeface="+mn-ea"/>
                  <a:sym typeface="+mn-lt"/>
                </a:rPr>
                <a:t>流程引擎</a:t>
              </a:r>
              <a:endParaRPr lang="zh-CN" altLang="en-US" sz="750" b="1" dirty="0">
                <a:cs typeface="+mn-ea"/>
                <a:sym typeface="+mn-lt"/>
              </a:endParaRPr>
            </a:p>
          </p:txBody>
        </p:sp>
        <p:sp>
          <p:nvSpPr>
            <p:cNvPr id="44" name="矩形 43"/>
            <p:cNvSpPr/>
            <p:nvPr/>
          </p:nvSpPr>
          <p:spPr>
            <a:xfrm>
              <a:off x="17706369" y="6207853"/>
              <a:ext cx="3027281" cy="1217606"/>
            </a:xfrm>
            <a:prstGeom prst="rect">
              <a:avLst/>
            </a:prstGeom>
            <a:solidFill>
              <a:schemeClr val="accent5">
                <a:lumMod val="60000"/>
                <a:lumOff val="4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smtClean="0">
                  <a:cs typeface="+mn-ea"/>
                  <a:sym typeface="+mn-lt"/>
                </a:rPr>
                <a:t>三维可视化</a:t>
              </a:r>
              <a:endParaRPr lang="zh-CN" altLang="en-US" sz="750" b="1" dirty="0">
                <a:cs typeface="+mn-ea"/>
                <a:sym typeface="+mn-lt"/>
              </a:endParaRPr>
            </a:p>
          </p:txBody>
        </p:sp>
        <p:sp>
          <p:nvSpPr>
            <p:cNvPr id="45" name="矩形 44"/>
            <p:cNvSpPr/>
            <p:nvPr/>
          </p:nvSpPr>
          <p:spPr>
            <a:xfrm>
              <a:off x="2776704" y="4209925"/>
              <a:ext cx="2024552" cy="1526230"/>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cs typeface="+mn-ea"/>
                  <a:sym typeface="+mn-lt"/>
                </a:rPr>
                <a:t>应用层</a:t>
              </a:r>
              <a:endParaRPr lang="zh-CN" altLang="en-US" sz="1050" b="1" dirty="0">
                <a:cs typeface="+mn-ea"/>
                <a:sym typeface="+mn-lt"/>
              </a:endParaRPr>
            </a:p>
          </p:txBody>
        </p:sp>
        <p:sp>
          <p:nvSpPr>
            <p:cNvPr id="46" name="矩形 45"/>
            <p:cNvSpPr/>
            <p:nvPr/>
          </p:nvSpPr>
          <p:spPr>
            <a:xfrm>
              <a:off x="5444184" y="4364235"/>
              <a:ext cx="9255146" cy="1217606"/>
            </a:xfrm>
            <a:prstGeom prst="rect">
              <a:avLst/>
            </a:prstGeom>
            <a:solidFill>
              <a:srgbClr val="00B0F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smtClean="0">
                  <a:cs typeface="+mn-ea"/>
                  <a:sym typeface="+mn-lt"/>
                </a:rPr>
                <a:t>智慧安全管理平台</a:t>
              </a:r>
              <a:endParaRPr lang="zh-CN" altLang="en-US" sz="750" b="1" dirty="0">
                <a:cs typeface="+mn-ea"/>
                <a:sym typeface="+mn-lt"/>
              </a:endParaRPr>
            </a:p>
          </p:txBody>
        </p:sp>
        <p:sp>
          <p:nvSpPr>
            <p:cNvPr id="47" name="左右箭头 49"/>
            <p:cNvSpPr/>
            <p:nvPr/>
          </p:nvSpPr>
          <p:spPr>
            <a:xfrm>
              <a:off x="14815476" y="4728224"/>
              <a:ext cx="1300329" cy="508743"/>
            </a:xfrm>
            <a:prstGeom prst="leftRightArrow">
              <a:avLst/>
            </a:prstGeom>
            <a:solidFill>
              <a:srgbClr val="00B0F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0" b="1" dirty="0">
                <a:cs typeface="+mn-ea"/>
                <a:sym typeface="+mn-lt"/>
              </a:endParaRPr>
            </a:p>
          </p:txBody>
        </p:sp>
        <p:sp>
          <p:nvSpPr>
            <p:cNvPr id="48" name="矩形 47"/>
            <p:cNvSpPr/>
            <p:nvPr/>
          </p:nvSpPr>
          <p:spPr>
            <a:xfrm>
              <a:off x="16468389" y="4373791"/>
              <a:ext cx="4563487" cy="1217606"/>
            </a:xfrm>
            <a:prstGeom prst="rect">
              <a:avLst/>
            </a:prstGeom>
            <a:solidFill>
              <a:srgbClr val="00B0F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smtClean="0">
                  <a:cs typeface="+mn-ea"/>
                  <a:sym typeface="+mn-lt"/>
                </a:rPr>
                <a:t>产业园区其他系统</a:t>
              </a:r>
              <a:endParaRPr lang="zh-CN" altLang="en-US" sz="750" b="1" dirty="0">
                <a:cs typeface="+mn-ea"/>
                <a:sym typeface="+mn-lt"/>
              </a:endParaRPr>
            </a:p>
          </p:txBody>
        </p:sp>
        <p:pic>
          <p:nvPicPr>
            <p:cNvPr id="49" name="Picture 243" descr="标签-06-终端 3"/>
            <p:cNvPicPr>
              <a:picLocks noChangeAspect="1" noChangeArrowheads="1"/>
            </p:cNvPicPr>
            <p:nvPr/>
          </p:nvPicPr>
          <p:blipFill>
            <a:blip r:embed="rId8"/>
            <a:srcRect/>
            <a:stretch>
              <a:fillRect/>
            </a:stretch>
          </p:blipFill>
          <p:spPr bwMode="auto">
            <a:xfrm>
              <a:off x="9987159" y="1976477"/>
              <a:ext cx="1279032" cy="1232309"/>
            </a:xfrm>
            <a:prstGeom prst="rect">
              <a:avLst/>
            </a:prstGeom>
            <a:noFill/>
            <a:ln w="9525">
              <a:noFill/>
              <a:miter lim="800000"/>
              <a:headEnd/>
              <a:tailEnd/>
            </a:ln>
          </p:spPr>
        </p:pic>
        <p:pic>
          <p:nvPicPr>
            <p:cNvPr id="50" name="Picture 5" descr="D:\信息系统-3区-文件系统\文件系统-2区-文件聚合系统\文件聚合系统-2区-职业文件库\职业文件库-辅助仓库-001-设计辅助\002-资【备用】设计素材\图形素材-04-插件-00-终端图示\魔屏 2.0.jpg"/>
            <p:cNvPicPr>
              <a:picLocks noChangeAspect="1" noChangeArrowheads="1"/>
            </p:cNvPicPr>
            <p:nvPr/>
          </p:nvPicPr>
          <p:blipFill>
            <a:blip r:embed="rId9" cstate="print">
              <a:clrChange>
                <a:clrFrom>
                  <a:srgbClr val="FFFFFF"/>
                </a:clrFrom>
                <a:clrTo>
                  <a:srgbClr val="FFFFFF">
                    <a:alpha val="0"/>
                  </a:srgbClr>
                </a:clrTo>
              </a:clrChange>
            </a:blip>
            <a:srcRect l="3976" t="15005" r="3464" b="14687"/>
            <a:stretch>
              <a:fillRect/>
            </a:stretch>
          </p:blipFill>
          <p:spPr bwMode="auto">
            <a:xfrm>
              <a:off x="13071674" y="1976477"/>
              <a:ext cx="1748952" cy="1276443"/>
            </a:xfrm>
            <a:prstGeom prst="rect">
              <a:avLst/>
            </a:prstGeom>
            <a:noFill/>
            <a:ln w="9525">
              <a:noFill/>
              <a:miter lim="800000"/>
              <a:headEnd/>
              <a:tailEnd/>
            </a:ln>
          </p:spPr>
        </p:pic>
        <p:sp>
          <p:nvSpPr>
            <p:cNvPr id="51" name="Rectangle 84"/>
            <p:cNvSpPr>
              <a:spLocks noChangeArrowheads="1"/>
            </p:cNvSpPr>
            <p:nvPr/>
          </p:nvSpPr>
          <p:spPr bwMode="auto">
            <a:xfrm>
              <a:off x="7234768" y="3334395"/>
              <a:ext cx="479209" cy="306491"/>
            </a:xfrm>
            <a:prstGeom prst="rect">
              <a:avLst/>
            </a:prstGeom>
            <a:noFill/>
            <a:ln w="9525">
              <a:noFill/>
              <a:miter lim="800000"/>
            </a:ln>
          </p:spPr>
          <p:txBody>
            <a:bodyPr wrap="none" lIns="0" tIns="0" rIns="0" bIns="0">
              <a:spAutoFit/>
            </a:bodyPr>
            <a:lstStyle/>
            <a:p>
              <a:r>
                <a:rPr lang="en-US" altLang="zh-CN" sz="750" b="1">
                  <a:solidFill>
                    <a:srgbClr val="000000"/>
                  </a:solidFill>
                  <a:cs typeface="+mn-ea"/>
                  <a:sym typeface="+mn-lt"/>
                </a:rPr>
                <a:t>IPTV</a:t>
              </a:r>
              <a:endParaRPr lang="zh-CN" altLang="en-US" sz="750" b="1">
                <a:solidFill>
                  <a:srgbClr val="000000"/>
                </a:solidFill>
                <a:cs typeface="+mn-ea"/>
                <a:sym typeface="+mn-lt"/>
              </a:endParaRPr>
            </a:p>
          </p:txBody>
        </p:sp>
        <p:sp>
          <p:nvSpPr>
            <p:cNvPr id="52" name="Rectangle 84"/>
            <p:cNvSpPr>
              <a:spLocks noChangeArrowheads="1"/>
            </p:cNvSpPr>
            <p:nvPr/>
          </p:nvSpPr>
          <p:spPr bwMode="auto">
            <a:xfrm>
              <a:off x="10057822" y="3364947"/>
              <a:ext cx="1022764" cy="306491"/>
            </a:xfrm>
            <a:prstGeom prst="rect">
              <a:avLst/>
            </a:prstGeom>
            <a:noFill/>
            <a:ln w="9525">
              <a:noFill/>
              <a:miter lim="800000"/>
            </a:ln>
          </p:spPr>
          <p:txBody>
            <a:bodyPr wrap="none" lIns="0" tIns="0" rIns="0" bIns="0">
              <a:spAutoFit/>
            </a:bodyPr>
            <a:lstStyle/>
            <a:p>
              <a:r>
                <a:rPr lang="zh-CN" altLang="en-US" sz="750" b="1">
                  <a:solidFill>
                    <a:srgbClr val="000000"/>
                  </a:solidFill>
                  <a:cs typeface="+mn-ea"/>
                  <a:sym typeface="+mn-lt"/>
                </a:rPr>
                <a:t>移动终端</a:t>
              </a:r>
              <a:endParaRPr lang="zh-CN" altLang="en-US" sz="750" b="1">
                <a:solidFill>
                  <a:srgbClr val="000000"/>
                </a:solidFill>
                <a:cs typeface="+mn-ea"/>
                <a:sym typeface="+mn-lt"/>
              </a:endParaRPr>
            </a:p>
          </p:txBody>
        </p:sp>
        <p:sp>
          <p:nvSpPr>
            <p:cNvPr id="53" name="Rectangle 84"/>
            <p:cNvSpPr>
              <a:spLocks noChangeArrowheads="1"/>
            </p:cNvSpPr>
            <p:nvPr/>
          </p:nvSpPr>
          <p:spPr bwMode="auto">
            <a:xfrm>
              <a:off x="13383860" y="3342068"/>
              <a:ext cx="511382" cy="306491"/>
            </a:xfrm>
            <a:prstGeom prst="rect">
              <a:avLst/>
            </a:prstGeom>
            <a:noFill/>
            <a:ln w="9525">
              <a:noFill/>
              <a:miter lim="800000"/>
            </a:ln>
          </p:spPr>
          <p:txBody>
            <a:bodyPr wrap="none" lIns="0" tIns="0" rIns="0" bIns="0">
              <a:spAutoFit/>
            </a:bodyPr>
            <a:lstStyle/>
            <a:p>
              <a:r>
                <a:rPr lang="zh-CN" altLang="en-US" sz="750" b="1" dirty="0" smtClean="0">
                  <a:solidFill>
                    <a:srgbClr val="000000"/>
                  </a:solidFill>
                  <a:cs typeface="+mn-ea"/>
                  <a:sym typeface="+mn-lt"/>
                </a:rPr>
                <a:t>大屏</a:t>
              </a:r>
              <a:endParaRPr lang="zh-CN" altLang="en-US" sz="750" b="1" dirty="0">
                <a:solidFill>
                  <a:srgbClr val="000000"/>
                </a:solidFill>
                <a:cs typeface="+mn-ea"/>
                <a:sym typeface="+mn-lt"/>
              </a:endParaRPr>
            </a:p>
          </p:txBody>
        </p:sp>
        <p:sp>
          <p:nvSpPr>
            <p:cNvPr id="54" name="Rectangle 84"/>
            <p:cNvSpPr>
              <a:spLocks noChangeArrowheads="1"/>
            </p:cNvSpPr>
            <p:nvPr/>
          </p:nvSpPr>
          <p:spPr bwMode="auto">
            <a:xfrm>
              <a:off x="17035965" y="3371736"/>
              <a:ext cx="269238" cy="306491"/>
            </a:xfrm>
            <a:prstGeom prst="rect">
              <a:avLst/>
            </a:prstGeom>
            <a:noFill/>
            <a:ln w="9525">
              <a:noFill/>
              <a:miter lim="800000"/>
            </a:ln>
          </p:spPr>
          <p:txBody>
            <a:bodyPr wrap="none" lIns="0" tIns="0" rIns="0" bIns="0">
              <a:spAutoFit/>
            </a:bodyPr>
            <a:lstStyle/>
            <a:p>
              <a:r>
                <a:rPr lang="en-US" altLang="zh-CN" sz="750" b="1">
                  <a:solidFill>
                    <a:srgbClr val="000000"/>
                  </a:solidFill>
                  <a:cs typeface="+mn-ea"/>
                  <a:sym typeface="+mn-lt"/>
                </a:rPr>
                <a:t>PC</a:t>
              </a:r>
              <a:endParaRPr lang="zh-CN" altLang="en-US" sz="750" b="1">
                <a:solidFill>
                  <a:srgbClr val="000000"/>
                </a:solidFill>
                <a:cs typeface="+mn-ea"/>
                <a:sym typeface="+mn-lt"/>
              </a:endParaRPr>
            </a:p>
          </p:txBody>
        </p:sp>
        <p:pic>
          <p:nvPicPr>
            <p:cNvPr id="55" name="Picture 244" descr="标签-06-终端 2"/>
            <p:cNvPicPr>
              <a:picLocks noChangeAspect="1" noChangeArrowheads="1"/>
            </p:cNvPicPr>
            <p:nvPr/>
          </p:nvPicPr>
          <p:blipFill>
            <a:blip r:embed="rId10"/>
            <a:srcRect/>
            <a:stretch>
              <a:fillRect/>
            </a:stretch>
          </p:blipFill>
          <p:spPr bwMode="auto">
            <a:xfrm>
              <a:off x="16676722" y="1828800"/>
              <a:ext cx="1597021" cy="1527657"/>
            </a:xfrm>
            <a:prstGeom prst="rect">
              <a:avLst/>
            </a:prstGeom>
            <a:noFill/>
            <a:ln w="9525">
              <a:noFill/>
              <a:miter lim="800000"/>
              <a:headEnd/>
              <a:tailEnd/>
            </a:ln>
          </p:spPr>
        </p:pic>
        <p:pic>
          <p:nvPicPr>
            <p:cNvPr id="56" name="Picture 249" descr="tv-512"/>
            <p:cNvPicPr>
              <a:picLocks noChangeAspect="1" noChangeArrowheads="1"/>
            </p:cNvPicPr>
            <p:nvPr/>
          </p:nvPicPr>
          <p:blipFill>
            <a:blip r:embed="rId11"/>
            <a:srcRect/>
            <a:stretch>
              <a:fillRect/>
            </a:stretch>
          </p:blipFill>
          <p:spPr bwMode="auto">
            <a:xfrm>
              <a:off x="6853267" y="1855961"/>
              <a:ext cx="1579358" cy="1517471"/>
            </a:xfrm>
            <a:prstGeom prst="rect">
              <a:avLst/>
            </a:prstGeom>
            <a:noFill/>
            <a:ln w="9525">
              <a:noFill/>
              <a:miter lim="800000"/>
              <a:headEnd/>
              <a:tailEnd/>
            </a:ln>
          </p:spPr>
        </p:pic>
        <p:sp>
          <p:nvSpPr>
            <p:cNvPr id="57" name="矩形 56"/>
            <p:cNvSpPr/>
            <p:nvPr/>
          </p:nvSpPr>
          <p:spPr>
            <a:xfrm>
              <a:off x="2802859" y="2290648"/>
              <a:ext cx="2024552" cy="1526230"/>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cs typeface="+mn-ea"/>
                  <a:sym typeface="+mn-lt"/>
                </a:rPr>
                <a:t>展示层</a:t>
              </a:r>
              <a:endParaRPr lang="zh-CN" altLang="en-US" sz="1050" b="1" dirty="0">
                <a:cs typeface="+mn-ea"/>
                <a:sym typeface="+mn-lt"/>
              </a:endParaRPr>
            </a:p>
          </p:txBody>
        </p:sp>
        <p:pic>
          <p:nvPicPr>
            <p:cNvPr id="65" name="图片 6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86485" y="11641614"/>
              <a:ext cx="1287902" cy="1139678"/>
            </a:xfrm>
            <a:prstGeom prst="rect">
              <a:avLst/>
            </a:prstGeom>
          </p:spPr>
        </p:pic>
      </p:gr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11"/>
          <p:cNvSpPr txBox="1">
            <a:spLocks noChangeArrowheads="1"/>
          </p:cNvSpPr>
          <p:nvPr/>
        </p:nvSpPr>
        <p:spPr bwMode="auto">
          <a:xfrm>
            <a:off x="560705" y="128270"/>
            <a:ext cx="3441065"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产业园区防控内容设计</a:t>
            </a:r>
            <a:endParaRPr lang="zh-CN" altLang="en-US" sz="2475" dirty="0">
              <a:solidFill>
                <a:srgbClr val="595959"/>
              </a:solidFill>
              <a:latin typeface="微软雅黑" panose="020B0503020204020204" pitchFamily="34" charset="-122"/>
            </a:endParaRPr>
          </a:p>
        </p:txBody>
      </p:sp>
      <p:grpSp>
        <p:nvGrpSpPr>
          <p:cNvPr id="47" name="组合 20"/>
          <p:cNvGrpSpPr/>
          <p:nvPr/>
        </p:nvGrpSpPr>
        <p:grpSpPr bwMode="auto">
          <a:xfrm>
            <a:off x="596" y="114914"/>
            <a:ext cx="521498" cy="379813"/>
            <a:chOff x="0" y="0"/>
            <a:chExt cx="694944" cy="624651"/>
          </a:xfrm>
        </p:grpSpPr>
        <p:sp>
          <p:nvSpPr>
            <p:cNvPr id="48"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49"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grpSp>
        <p:nvGrpSpPr>
          <p:cNvPr id="52" name="组合 51"/>
          <p:cNvGrpSpPr/>
          <p:nvPr/>
        </p:nvGrpSpPr>
        <p:grpSpPr>
          <a:xfrm>
            <a:off x="698770" y="927657"/>
            <a:ext cx="8188728" cy="4099021"/>
            <a:chOff x="1863370" y="2472098"/>
            <a:chExt cx="21836418" cy="10930627"/>
          </a:xfrm>
        </p:grpSpPr>
        <p:sp>
          <p:nvSpPr>
            <p:cNvPr id="3" name="圆角矩形 102"/>
            <p:cNvSpPr/>
            <p:nvPr/>
          </p:nvSpPr>
          <p:spPr>
            <a:xfrm>
              <a:off x="4802188" y="11248863"/>
              <a:ext cx="18897600" cy="1690455"/>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cs typeface="+mn-ea"/>
                <a:sym typeface="+mn-lt"/>
              </a:endParaRPr>
            </a:p>
          </p:txBody>
        </p:sp>
        <p:pic>
          <p:nvPicPr>
            <p:cNvPr id="4" name="Picture 6" descr="https://timgsa.baidu.com/timg?image&amp;quality=80&amp;size=b9999_10000&amp;sec=1508938661714&amp;di=bb37c1756f7fc85ed6d554c49aa519fb&amp;imgtype=0&amp;src=http%3A%2F%2Fd.hiphotos.baidu.com%2Fimage%2Fpic%2Fitem%2F21a4462309f79052f334bbff05f3d7ca7acbd5cc.jpg"/>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4500" b="100000" l="10000" r="100000">
                          <a14:foregroundMark x1="83400" y1="30200" x2="87300" y2="70800"/>
                          <a14:foregroundMark x1="87300" y1="77200" x2="46800" y2="79400"/>
                          <a14:foregroundMark x1="83400" y1="75100" x2="71900" y2="90100"/>
                        </a14:backgroundRemoval>
                      </a14:imgEffect>
                    </a14:imgLayer>
                  </a14:imgProps>
                </a:ext>
                <a:ext uri="{28A0092B-C50C-407E-A947-70E740481C1C}">
                  <a14:useLocalDpi xmlns:a14="http://schemas.microsoft.com/office/drawing/2010/main" val="0"/>
                </a:ext>
              </a:extLst>
            </a:blip>
            <a:srcRect/>
            <a:stretch>
              <a:fillRect/>
            </a:stretch>
          </p:blipFill>
          <p:spPr bwMode="auto">
            <a:xfrm>
              <a:off x="6843319" y="11364850"/>
              <a:ext cx="1067432" cy="9943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4048" y="11499866"/>
              <a:ext cx="899830" cy="994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0" descr="E:\中电数通\公司\硬件图\DSC_419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44888" y="11267853"/>
              <a:ext cx="1248898" cy="12927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descr="E:\中电数通\照片\硬件\用户信息传输装置.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40253" y="11505285"/>
              <a:ext cx="642249" cy="79550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6" cstate="print"/>
            <a:stretch>
              <a:fillRect/>
            </a:stretch>
          </p:blipFill>
          <p:spPr>
            <a:xfrm>
              <a:off x="8509241" y="11581107"/>
              <a:ext cx="797990" cy="696070"/>
            </a:xfrm>
            <a:prstGeom prst="rect">
              <a:avLst/>
            </a:prstGeom>
          </p:spPr>
        </p:pic>
        <p:sp>
          <p:nvSpPr>
            <p:cNvPr id="9" name="TextBox 147"/>
            <p:cNvSpPr txBox="1"/>
            <p:nvPr/>
          </p:nvSpPr>
          <p:spPr>
            <a:xfrm>
              <a:off x="6990865" y="12277176"/>
              <a:ext cx="999969" cy="982125"/>
            </a:xfrm>
            <a:prstGeom prst="rect">
              <a:avLst/>
            </a:prstGeom>
            <a:noFill/>
          </p:spPr>
          <p:txBody>
            <a:bodyPr wrap="square" rtlCol="0">
              <a:spAutoFit/>
            </a:bodyPr>
            <a:lstStyle/>
            <a:p>
              <a:r>
                <a:rPr lang="zh-CN" altLang="en-US" sz="900" b="1" dirty="0">
                  <a:cs typeface="+mn-ea"/>
                  <a:sym typeface="+mn-lt"/>
                </a:rPr>
                <a:t>视频</a:t>
              </a:r>
              <a:endParaRPr lang="zh-CN" altLang="en-US" sz="900" b="1" dirty="0">
                <a:cs typeface="+mn-ea"/>
                <a:sym typeface="+mn-lt"/>
              </a:endParaRPr>
            </a:p>
          </p:txBody>
        </p:sp>
        <p:sp>
          <p:nvSpPr>
            <p:cNvPr id="10" name="TextBox 148"/>
            <p:cNvSpPr txBox="1"/>
            <p:nvPr/>
          </p:nvSpPr>
          <p:spPr>
            <a:xfrm>
              <a:off x="8156615" y="12286336"/>
              <a:ext cx="2025104" cy="612981"/>
            </a:xfrm>
            <a:prstGeom prst="rect">
              <a:avLst/>
            </a:prstGeom>
            <a:noFill/>
          </p:spPr>
          <p:txBody>
            <a:bodyPr wrap="square" rtlCol="0">
              <a:spAutoFit/>
            </a:bodyPr>
            <a:lstStyle/>
            <a:p>
              <a:r>
                <a:rPr lang="zh-CN" altLang="en-US" sz="900" b="1" dirty="0">
                  <a:cs typeface="+mn-ea"/>
                  <a:sym typeface="+mn-lt"/>
                </a:rPr>
                <a:t>电气火灾</a:t>
              </a:r>
              <a:endParaRPr lang="zh-CN" altLang="en-US" sz="900" b="1" dirty="0">
                <a:cs typeface="+mn-ea"/>
                <a:sym typeface="+mn-lt"/>
              </a:endParaRPr>
            </a:p>
          </p:txBody>
        </p:sp>
        <p:sp>
          <p:nvSpPr>
            <p:cNvPr id="11" name="TextBox 149"/>
            <p:cNvSpPr txBox="1"/>
            <p:nvPr/>
          </p:nvSpPr>
          <p:spPr>
            <a:xfrm>
              <a:off x="10156730" y="12286336"/>
              <a:ext cx="2025104" cy="612981"/>
            </a:xfrm>
            <a:prstGeom prst="rect">
              <a:avLst/>
            </a:prstGeom>
            <a:noFill/>
          </p:spPr>
          <p:txBody>
            <a:bodyPr wrap="square" rtlCol="0">
              <a:spAutoFit/>
            </a:bodyPr>
            <a:lstStyle/>
            <a:p>
              <a:r>
                <a:rPr lang="zh-CN" altLang="en-US" sz="900" b="1" dirty="0">
                  <a:cs typeface="+mn-ea"/>
                  <a:sym typeface="+mn-lt"/>
                </a:rPr>
                <a:t>可燃气体</a:t>
              </a:r>
              <a:endParaRPr lang="zh-CN" altLang="en-US" sz="900" b="1" dirty="0">
                <a:cs typeface="+mn-ea"/>
                <a:sym typeface="+mn-lt"/>
              </a:endParaRPr>
            </a:p>
          </p:txBody>
        </p:sp>
        <p:sp>
          <p:nvSpPr>
            <p:cNvPr id="12" name="TextBox 150"/>
            <p:cNvSpPr txBox="1"/>
            <p:nvPr/>
          </p:nvSpPr>
          <p:spPr>
            <a:xfrm>
              <a:off x="12102620" y="12298683"/>
              <a:ext cx="2025104" cy="612981"/>
            </a:xfrm>
            <a:prstGeom prst="rect">
              <a:avLst/>
            </a:prstGeom>
            <a:noFill/>
          </p:spPr>
          <p:txBody>
            <a:bodyPr wrap="square" rtlCol="0">
              <a:spAutoFit/>
            </a:bodyPr>
            <a:lstStyle/>
            <a:p>
              <a:r>
                <a:rPr lang="zh-CN" altLang="en-US" sz="900" b="1" dirty="0">
                  <a:cs typeface="+mn-ea"/>
                  <a:sym typeface="+mn-lt"/>
                </a:rPr>
                <a:t>消防水压</a:t>
              </a:r>
              <a:endParaRPr lang="zh-CN" altLang="en-US" sz="900" b="1" dirty="0">
                <a:cs typeface="+mn-ea"/>
                <a:sym typeface="+mn-lt"/>
              </a:endParaRPr>
            </a:p>
          </p:txBody>
        </p:sp>
        <p:sp>
          <p:nvSpPr>
            <p:cNvPr id="13" name="TextBox 151"/>
            <p:cNvSpPr txBox="1"/>
            <p:nvPr/>
          </p:nvSpPr>
          <p:spPr>
            <a:xfrm>
              <a:off x="13879783" y="12286336"/>
              <a:ext cx="2025104" cy="612981"/>
            </a:xfrm>
            <a:prstGeom prst="rect">
              <a:avLst/>
            </a:prstGeom>
            <a:noFill/>
          </p:spPr>
          <p:txBody>
            <a:bodyPr wrap="square" rtlCol="0">
              <a:spAutoFit/>
            </a:bodyPr>
            <a:lstStyle/>
            <a:p>
              <a:r>
                <a:rPr lang="zh-CN" altLang="en-US" sz="900" b="1" dirty="0">
                  <a:cs typeface="+mn-ea"/>
                  <a:sym typeface="+mn-lt"/>
                </a:rPr>
                <a:t>火灾探测</a:t>
              </a:r>
              <a:endParaRPr lang="zh-CN" altLang="en-US" sz="900" b="1" dirty="0">
                <a:cs typeface="+mn-ea"/>
                <a:sym typeface="+mn-lt"/>
              </a:endParaRPr>
            </a:p>
          </p:txBody>
        </p:sp>
        <p:sp>
          <p:nvSpPr>
            <p:cNvPr id="14" name="TextBox 152"/>
            <p:cNvSpPr txBox="1"/>
            <p:nvPr/>
          </p:nvSpPr>
          <p:spPr>
            <a:xfrm>
              <a:off x="22558257" y="11353161"/>
              <a:ext cx="751672" cy="982125"/>
            </a:xfrm>
            <a:prstGeom prst="rect">
              <a:avLst/>
            </a:prstGeom>
            <a:noFill/>
          </p:spPr>
          <p:txBody>
            <a:bodyPr wrap="square" rtlCol="0">
              <a:spAutoFit/>
            </a:bodyPr>
            <a:lstStyle/>
            <a:p>
              <a:r>
                <a:rPr lang="en-US" altLang="zh-CN" sz="900" b="1" dirty="0">
                  <a:cs typeface="+mn-ea"/>
                  <a:sym typeface="+mn-lt"/>
                </a:rPr>
                <a:t>……</a:t>
              </a:r>
              <a:endParaRPr lang="zh-CN" altLang="en-US" sz="900" b="1" dirty="0">
                <a:cs typeface="+mn-ea"/>
                <a:sym typeface="+mn-lt"/>
              </a:endParaRPr>
            </a:p>
          </p:txBody>
        </p:sp>
        <p:sp>
          <p:nvSpPr>
            <p:cNvPr id="15" name="KSO_Shape"/>
            <p:cNvSpPr/>
            <p:nvPr/>
          </p:nvSpPr>
          <p:spPr bwMode="auto">
            <a:xfrm rot="16200000">
              <a:off x="13325008" y="8856828"/>
              <a:ext cx="634100" cy="3705736"/>
            </a:xfrm>
            <a:custGeom>
              <a:avLst/>
              <a:gdLst>
                <a:gd name="T0" fmla="*/ 914966 w 11382375"/>
                <a:gd name="T1" fmla="*/ 323847 h 13741400"/>
                <a:gd name="T2" fmla="*/ 1491317 w 11382375"/>
                <a:gd name="T3" fmla="*/ 900199 h 13741400"/>
                <a:gd name="T4" fmla="*/ 914966 w 11382375"/>
                <a:gd name="T5" fmla="*/ 1476342 h 13741400"/>
                <a:gd name="T6" fmla="*/ 862343 w 11382375"/>
                <a:gd name="T7" fmla="*/ 1422264 h 13741400"/>
                <a:gd name="T8" fmla="*/ 1383992 w 11382375"/>
                <a:gd name="T9" fmla="*/ 900199 h 13741400"/>
                <a:gd name="T10" fmla="*/ 862343 w 11382375"/>
                <a:gd name="T11" fmla="*/ 378549 h 13741400"/>
                <a:gd name="T12" fmla="*/ 81742 w 11382375"/>
                <a:gd name="T13" fmla="*/ 0 h 13741400"/>
                <a:gd name="T14" fmla="*/ 982772 w 11382375"/>
                <a:gd name="T15" fmla="*/ 900199 h 13741400"/>
                <a:gd name="T16" fmla="*/ 81742 w 11382375"/>
                <a:gd name="T17" fmla="*/ 1800397 h 13741400"/>
                <a:gd name="T18" fmla="*/ 0 w 11382375"/>
                <a:gd name="T19" fmla="*/ 1715951 h 13741400"/>
                <a:gd name="T20" fmla="*/ 815545 w 11382375"/>
                <a:gd name="T21" fmla="*/ 900199 h 13741400"/>
                <a:gd name="T22" fmla="*/ 0 w 11382375"/>
                <a:gd name="T23" fmla="*/ 85070 h 13741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82375" h="13741400">
                  <a:moveTo>
                    <a:pt x="6983413" y="2471737"/>
                  </a:moveTo>
                  <a:lnTo>
                    <a:pt x="11382375" y="6870700"/>
                  </a:lnTo>
                  <a:lnTo>
                    <a:pt x="6983413" y="11268075"/>
                  </a:lnTo>
                  <a:lnTo>
                    <a:pt x="6581775" y="10855325"/>
                  </a:lnTo>
                  <a:lnTo>
                    <a:pt x="10563225" y="6870700"/>
                  </a:lnTo>
                  <a:lnTo>
                    <a:pt x="6581775" y="2889250"/>
                  </a:lnTo>
                  <a:lnTo>
                    <a:pt x="6983413" y="2471737"/>
                  </a:lnTo>
                  <a:close/>
                  <a:moveTo>
                    <a:pt x="623888" y="0"/>
                  </a:moveTo>
                  <a:lnTo>
                    <a:pt x="7500938" y="6870700"/>
                  </a:lnTo>
                  <a:lnTo>
                    <a:pt x="623888" y="13741400"/>
                  </a:lnTo>
                  <a:lnTo>
                    <a:pt x="0" y="13096875"/>
                  </a:lnTo>
                  <a:lnTo>
                    <a:pt x="6224588" y="6870700"/>
                  </a:lnTo>
                  <a:lnTo>
                    <a:pt x="0" y="649288"/>
                  </a:lnTo>
                  <a:lnTo>
                    <a:pt x="623888" y="0"/>
                  </a:lnTo>
                  <a:close/>
                </a:path>
              </a:pathLst>
            </a:custGeom>
            <a:solidFill>
              <a:schemeClr val="accent5"/>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sz="900" b="1">
                <a:latin typeface="+mn-lt"/>
                <a:ea typeface="+mn-ea"/>
                <a:cs typeface="+mn-ea"/>
                <a:sym typeface="+mn-lt"/>
              </a:endParaRPr>
            </a:p>
          </p:txBody>
        </p:sp>
        <p:pic>
          <p:nvPicPr>
            <p:cNvPr id="1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772741" y="11375399"/>
              <a:ext cx="1364514" cy="1083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29"/>
            <p:cNvSpPr txBox="1"/>
            <p:nvPr/>
          </p:nvSpPr>
          <p:spPr>
            <a:xfrm>
              <a:off x="15651259" y="12458931"/>
              <a:ext cx="1644788" cy="738287"/>
            </a:xfrm>
            <a:prstGeom prst="rect">
              <a:avLst/>
            </a:prstGeom>
            <a:noFill/>
          </p:spPr>
          <p:txBody>
            <a:bodyPr wrap="square" lIns="0" tIns="0" rIns="0" bIns="0" rtlCol="0">
              <a:spAutoFit/>
            </a:bodyPr>
            <a:lstStyle/>
            <a:p>
              <a:pPr algn="ctr"/>
              <a:r>
                <a:rPr lang="zh-CN" altLang="en-US" sz="900" b="1" dirty="0" smtClean="0">
                  <a:cs typeface="+mn-ea"/>
                  <a:sym typeface="+mn-lt"/>
                </a:rPr>
                <a:t>产业园区门禁</a:t>
              </a:r>
              <a:endParaRPr lang="zh-CN" altLang="en-US" sz="900" b="1" dirty="0">
                <a:cs typeface="+mn-ea"/>
                <a:sym typeface="+mn-lt"/>
              </a:endParaRPr>
            </a:p>
          </p:txBody>
        </p:sp>
        <p:pic>
          <p:nvPicPr>
            <p:cNvPr id="1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442412" y="11499866"/>
              <a:ext cx="1444668" cy="994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31"/>
            <p:cNvSpPr txBox="1"/>
            <p:nvPr/>
          </p:nvSpPr>
          <p:spPr>
            <a:xfrm>
              <a:off x="17325737" y="12487748"/>
              <a:ext cx="1644788" cy="369143"/>
            </a:xfrm>
            <a:prstGeom prst="rect">
              <a:avLst/>
            </a:prstGeom>
            <a:noFill/>
          </p:spPr>
          <p:txBody>
            <a:bodyPr wrap="square" lIns="0" tIns="0" rIns="0" bIns="0" rtlCol="0">
              <a:spAutoFit/>
            </a:bodyPr>
            <a:lstStyle/>
            <a:p>
              <a:pPr algn="ctr"/>
              <a:r>
                <a:rPr lang="zh-CN" altLang="en-US" sz="900" b="1" dirty="0" smtClean="0">
                  <a:cs typeface="+mn-ea"/>
                  <a:sym typeface="+mn-lt"/>
                </a:rPr>
                <a:t>停车监控</a:t>
              </a:r>
              <a:endParaRPr lang="zh-CN" altLang="en-US" sz="900" b="1" dirty="0">
                <a:cs typeface="+mn-ea"/>
                <a:sym typeface="+mn-lt"/>
              </a:endParaRPr>
            </a:p>
          </p:txBody>
        </p:sp>
        <p:grpSp>
          <p:nvGrpSpPr>
            <p:cNvPr id="20" name="组合 19"/>
            <p:cNvGrpSpPr/>
            <p:nvPr/>
          </p:nvGrpSpPr>
          <p:grpSpPr>
            <a:xfrm>
              <a:off x="11424500" y="7046200"/>
              <a:ext cx="4502883" cy="3917205"/>
              <a:chOff x="3177547" y="1737652"/>
              <a:chExt cx="1888566" cy="1913122"/>
            </a:xfrm>
          </p:grpSpPr>
          <p:pic>
            <p:nvPicPr>
              <p:cNvPr id="44"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77547" y="1737652"/>
                <a:ext cx="1760214" cy="1366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Box 6"/>
              <p:cNvSpPr txBox="1"/>
              <p:nvPr/>
            </p:nvSpPr>
            <p:spPr>
              <a:xfrm>
                <a:off x="3291004" y="3051200"/>
                <a:ext cx="1775109" cy="599574"/>
              </a:xfrm>
              <a:prstGeom prst="rect">
                <a:avLst/>
              </a:prstGeom>
              <a:noFill/>
            </p:spPr>
            <p:txBody>
              <a:bodyPr wrap="square" rtlCol="0">
                <a:spAutoFit/>
              </a:bodyPr>
              <a:lstStyle/>
              <a:p>
                <a:r>
                  <a:rPr lang="zh-CN" altLang="en-US" sz="1200" b="1" dirty="0" smtClean="0">
                    <a:cs typeface="+mn-ea"/>
                    <a:sym typeface="+mn-lt"/>
                  </a:rPr>
                  <a:t>产业园区安全基础信息库</a:t>
                </a:r>
                <a:endParaRPr lang="zh-CN" altLang="en-US" sz="1200" b="1" dirty="0">
                  <a:cs typeface="+mn-ea"/>
                  <a:sym typeface="+mn-lt"/>
                </a:endParaRPr>
              </a:p>
            </p:txBody>
          </p:sp>
        </p:grpSp>
        <p:sp>
          <p:nvSpPr>
            <p:cNvPr id="21" name="KSO_Shape"/>
            <p:cNvSpPr/>
            <p:nvPr/>
          </p:nvSpPr>
          <p:spPr bwMode="auto">
            <a:xfrm rot="16200000">
              <a:off x="13218848" y="5537053"/>
              <a:ext cx="634100" cy="2384191"/>
            </a:xfrm>
            <a:custGeom>
              <a:avLst/>
              <a:gdLst>
                <a:gd name="T0" fmla="*/ 914966 w 11382375"/>
                <a:gd name="T1" fmla="*/ 323847 h 13741400"/>
                <a:gd name="T2" fmla="*/ 1491317 w 11382375"/>
                <a:gd name="T3" fmla="*/ 900199 h 13741400"/>
                <a:gd name="T4" fmla="*/ 914966 w 11382375"/>
                <a:gd name="T5" fmla="*/ 1476342 h 13741400"/>
                <a:gd name="T6" fmla="*/ 862343 w 11382375"/>
                <a:gd name="T7" fmla="*/ 1422264 h 13741400"/>
                <a:gd name="T8" fmla="*/ 1383992 w 11382375"/>
                <a:gd name="T9" fmla="*/ 900199 h 13741400"/>
                <a:gd name="T10" fmla="*/ 862343 w 11382375"/>
                <a:gd name="T11" fmla="*/ 378549 h 13741400"/>
                <a:gd name="T12" fmla="*/ 81742 w 11382375"/>
                <a:gd name="T13" fmla="*/ 0 h 13741400"/>
                <a:gd name="T14" fmla="*/ 982772 w 11382375"/>
                <a:gd name="T15" fmla="*/ 900199 h 13741400"/>
                <a:gd name="T16" fmla="*/ 81742 w 11382375"/>
                <a:gd name="T17" fmla="*/ 1800397 h 13741400"/>
                <a:gd name="T18" fmla="*/ 0 w 11382375"/>
                <a:gd name="T19" fmla="*/ 1715951 h 13741400"/>
                <a:gd name="T20" fmla="*/ 815545 w 11382375"/>
                <a:gd name="T21" fmla="*/ 900199 h 13741400"/>
                <a:gd name="T22" fmla="*/ 0 w 11382375"/>
                <a:gd name="T23" fmla="*/ 85070 h 13741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82375" h="13741400">
                  <a:moveTo>
                    <a:pt x="6983413" y="2471737"/>
                  </a:moveTo>
                  <a:lnTo>
                    <a:pt x="11382375" y="6870700"/>
                  </a:lnTo>
                  <a:lnTo>
                    <a:pt x="6983413" y="11268075"/>
                  </a:lnTo>
                  <a:lnTo>
                    <a:pt x="6581775" y="10855325"/>
                  </a:lnTo>
                  <a:lnTo>
                    <a:pt x="10563225" y="6870700"/>
                  </a:lnTo>
                  <a:lnTo>
                    <a:pt x="6581775" y="2889250"/>
                  </a:lnTo>
                  <a:lnTo>
                    <a:pt x="6983413" y="2471737"/>
                  </a:lnTo>
                  <a:close/>
                  <a:moveTo>
                    <a:pt x="623888" y="0"/>
                  </a:moveTo>
                  <a:lnTo>
                    <a:pt x="7500938" y="6870700"/>
                  </a:lnTo>
                  <a:lnTo>
                    <a:pt x="623888" y="13741400"/>
                  </a:lnTo>
                  <a:lnTo>
                    <a:pt x="0" y="13096875"/>
                  </a:lnTo>
                  <a:lnTo>
                    <a:pt x="6224588" y="6870700"/>
                  </a:lnTo>
                  <a:lnTo>
                    <a:pt x="0" y="649288"/>
                  </a:lnTo>
                  <a:lnTo>
                    <a:pt x="623888" y="0"/>
                  </a:lnTo>
                  <a:close/>
                </a:path>
              </a:pathLst>
            </a:custGeom>
            <a:solidFill>
              <a:schemeClr val="accent5"/>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sz="900" b="1">
                <a:latin typeface="+mn-lt"/>
                <a:ea typeface="+mn-ea"/>
                <a:cs typeface="+mn-ea"/>
                <a:sym typeface="+mn-lt"/>
              </a:endParaRPr>
            </a:p>
          </p:txBody>
        </p:sp>
        <p:sp>
          <p:nvSpPr>
            <p:cNvPr id="22" name="矩形: 圆角 29"/>
            <p:cNvSpPr/>
            <p:nvPr/>
          </p:nvSpPr>
          <p:spPr>
            <a:xfrm>
              <a:off x="10226037" y="4633935"/>
              <a:ext cx="6916183" cy="1491578"/>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smtClean="0">
                  <a:cs typeface="+mn-ea"/>
                  <a:sym typeface="+mn-lt"/>
                </a:rPr>
                <a:t>智慧园区安全管理平台</a:t>
              </a:r>
              <a:endParaRPr lang="zh-CN" altLang="en-US" sz="1350" b="1" dirty="0">
                <a:cs typeface="+mn-ea"/>
                <a:sym typeface="+mn-lt"/>
              </a:endParaRPr>
            </a:p>
          </p:txBody>
        </p:sp>
        <p:cxnSp>
          <p:nvCxnSpPr>
            <p:cNvPr id="23" name="直接连接符 22"/>
            <p:cNvCxnSpPr/>
            <p:nvPr/>
          </p:nvCxnSpPr>
          <p:spPr>
            <a:xfrm>
              <a:off x="6980097" y="4048955"/>
              <a:ext cx="1463611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3605420" y="4048955"/>
              <a:ext cx="0" cy="59669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5177190" y="2486141"/>
              <a:ext cx="3605815" cy="7955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smtClean="0">
                  <a:cs typeface="+mn-ea"/>
                  <a:sym typeface="+mn-lt"/>
                </a:rPr>
                <a:t>消防信息管理系统</a:t>
              </a:r>
              <a:endParaRPr lang="zh-CN" altLang="en-US" sz="900" b="1" dirty="0">
                <a:cs typeface="+mn-ea"/>
                <a:sym typeface="+mn-lt"/>
              </a:endParaRPr>
            </a:p>
          </p:txBody>
        </p:sp>
        <p:sp>
          <p:nvSpPr>
            <p:cNvPr id="26" name="圆角矩形 25"/>
            <p:cNvSpPr/>
            <p:nvPr/>
          </p:nvSpPr>
          <p:spPr>
            <a:xfrm>
              <a:off x="9206899" y="2502570"/>
              <a:ext cx="3605815" cy="7955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smtClean="0">
                  <a:cs typeface="+mn-ea"/>
                  <a:sym typeface="+mn-lt"/>
                </a:rPr>
                <a:t>产业园区视频监控系统</a:t>
              </a:r>
              <a:endParaRPr lang="zh-CN" altLang="en-US" sz="900" b="1" dirty="0">
                <a:cs typeface="+mn-ea"/>
                <a:sym typeface="+mn-lt"/>
              </a:endParaRPr>
            </a:p>
          </p:txBody>
        </p:sp>
        <p:sp>
          <p:nvSpPr>
            <p:cNvPr id="27" name="圆角矩形 26"/>
            <p:cNvSpPr/>
            <p:nvPr/>
          </p:nvSpPr>
          <p:spPr>
            <a:xfrm>
              <a:off x="13300766" y="2486141"/>
              <a:ext cx="2923634" cy="7955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smtClean="0">
                  <a:cs typeface="+mn-ea"/>
                  <a:sym typeface="+mn-lt"/>
                </a:rPr>
                <a:t>产业园区门禁系统</a:t>
              </a:r>
              <a:endParaRPr lang="zh-CN" altLang="en-US" sz="900" b="1" dirty="0">
                <a:cs typeface="+mn-ea"/>
                <a:sym typeface="+mn-lt"/>
              </a:endParaRPr>
            </a:p>
          </p:txBody>
        </p:sp>
        <p:sp>
          <p:nvSpPr>
            <p:cNvPr id="28" name="圆角矩形 27"/>
            <p:cNvSpPr/>
            <p:nvPr/>
          </p:nvSpPr>
          <p:spPr>
            <a:xfrm>
              <a:off x="16783775" y="2474496"/>
              <a:ext cx="2923634" cy="7955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smtClean="0">
                  <a:cs typeface="+mn-ea"/>
                  <a:sym typeface="+mn-lt"/>
                </a:rPr>
                <a:t>应急管理系统</a:t>
              </a:r>
              <a:endParaRPr lang="zh-CN" altLang="en-US" sz="900" b="1" dirty="0">
                <a:cs typeface="+mn-ea"/>
                <a:sym typeface="+mn-lt"/>
              </a:endParaRPr>
            </a:p>
          </p:txBody>
        </p:sp>
        <p:cxnSp>
          <p:nvCxnSpPr>
            <p:cNvPr id="29" name="直接连接符 28"/>
            <p:cNvCxnSpPr>
              <a:stCxn id="25" idx="2"/>
            </p:cNvCxnSpPr>
            <p:nvPr/>
          </p:nvCxnSpPr>
          <p:spPr>
            <a:xfrm>
              <a:off x="6980097" y="3281737"/>
              <a:ext cx="0" cy="75550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0922552" y="3281737"/>
              <a:ext cx="0" cy="75550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830303" y="3281737"/>
              <a:ext cx="0" cy="75550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245592" y="3270092"/>
              <a:ext cx="0" cy="75550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1616209" y="3266584"/>
              <a:ext cx="0" cy="75550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863370" y="10744200"/>
              <a:ext cx="2092351" cy="1845699"/>
            </a:xfrm>
            <a:prstGeom prst="rect">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cs typeface="+mn-ea"/>
                  <a:sym typeface="+mn-lt"/>
                </a:rPr>
                <a:t>基础整合</a:t>
              </a:r>
              <a:endParaRPr lang="zh-CN" altLang="en-US" sz="1200" b="1" dirty="0">
                <a:cs typeface="+mn-ea"/>
                <a:sym typeface="+mn-lt"/>
              </a:endParaRPr>
            </a:p>
          </p:txBody>
        </p:sp>
        <p:sp>
          <p:nvSpPr>
            <p:cNvPr id="35" name="矩形 34"/>
            <p:cNvSpPr/>
            <p:nvPr/>
          </p:nvSpPr>
          <p:spPr>
            <a:xfrm>
              <a:off x="1863370" y="7059486"/>
              <a:ext cx="2100617" cy="1932114"/>
            </a:xfrm>
            <a:prstGeom prst="rect">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cs typeface="+mn-ea"/>
                  <a:sym typeface="+mn-lt"/>
                </a:rPr>
                <a:t>数据汇聚</a:t>
              </a:r>
              <a:endParaRPr lang="zh-CN" altLang="en-US" sz="1200" b="1" dirty="0">
                <a:cs typeface="+mn-ea"/>
                <a:sym typeface="+mn-lt"/>
              </a:endParaRPr>
            </a:p>
          </p:txBody>
        </p:sp>
        <p:sp>
          <p:nvSpPr>
            <p:cNvPr id="36" name="矩形 35"/>
            <p:cNvSpPr/>
            <p:nvPr/>
          </p:nvSpPr>
          <p:spPr>
            <a:xfrm>
              <a:off x="1863370" y="3042741"/>
              <a:ext cx="2100617" cy="1995101"/>
            </a:xfrm>
            <a:prstGeom prst="rect">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cs typeface="+mn-ea"/>
                  <a:sym typeface="+mn-lt"/>
                </a:rPr>
                <a:t>平台应用</a:t>
              </a:r>
              <a:endParaRPr lang="zh-CN" altLang="en-US" sz="1200" b="1" dirty="0">
                <a:cs typeface="+mn-ea"/>
                <a:sym typeface="+mn-lt"/>
              </a:endParaRPr>
            </a:p>
          </p:txBody>
        </p:sp>
        <p:sp>
          <p:nvSpPr>
            <p:cNvPr id="37" name="TextBox 58"/>
            <p:cNvSpPr txBox="1"/>
            <p:nvPr/>
          </p:nvSpPr>
          <p:spPr>
            <a:xfrm>
              <a:off x="1863370" y="9126807"/>
              <a:ext cx="1953567" cy="612981"/>
            </a:xfrm>
            <a:prstGeom prst="rect">
              <a:avLst/>
            </a:prstGeom>
            <a:noFill/>
          </p:spPr>
          <p:txBody>
            <a:bodyPr wrap="square" rtlCol="0">
              <a:spAutoFit/>
            </a:bodyPr>
            <a:lstStyle/>
            <a:p>
              <a:pPr algn="ctr"/>
              <a:r>
                <a:rPr lang="en-US" altLang="zh-CN" sz="900" b="1" dirty="0" smtClean="0">
                  <a:solidFill>
                    <a:srgbClr val="FF0000"/>
                  </a:solidFill>
                  <a:cs typeface="+mn-ea"/>
                  <a:sym typeface="+mn-lt"/>
                </a:rPr>
                <a:t>+</a:t>
              </a:r>
              <a:endParaRPr lang="zh-CN" altLang="en-US" sz="900" b="1" dirty="0">
                <a:solidFill>
                  <a:srgbClr val="FF0000"/>
                </a:solidFill>
                <a:cs typeface="+mn-ea"/>
                <a:sym typeface="+mn-lt"/>
              </a:endParaRPr>
            </a:p>
          </p:txBody>
        </p:sp>
        <p:sp>
          <p:nvSpPr>
            <p:cNvPr id="38" name="TextBox 59"/>
            <p:cNvSpPr txBox="1"/>
            <p:nvPr/>
          </p:nvSpPr>
          <p:spPr>
            <a:xfrm>
              <a:off x="1863370" y="5037843"/>
              <a:ext cx="1953567" cy="612981"/>
            </a:xfrm>
            <a:prstGeom prst="rect">
              <a:avLst/>
            </a:prstGeom>
            <a:noFill/>
          </p:spPr>
          <p:txBody>
            <a:bodyPr wrap="square" rtlCol="0">
              <a:spAutoFit/>
            </a:bodyPr>
            <a:lstStyle/>
            <a:p>
              <a:pPr algn="ctr"/>
              <a:r>
                <a:rPr lang="en-US" altLang="zh-CN" sz="900" b="1" dirty="0" smtClean="0">
                  <a:solidFill>
                    <a:srgbClr val="FF0000"/>
                  </a:solidFill>
                  <a:cs typeface="+mn-ea"/>
                  <a:sym typeface="+mn-lt"/>
                </a:rPr>
                <a:t>+</a:t>
              </a:r>
              <a:endParaRPr lang="zh-CN" altLang="en-US" sz="900" b="1" dirty="0">
                <a:solidFill>
                  <a:srgbClr val="FF0000"/>
                </a:solidFill>
                <a:cs typeface="+mn-ea"/>
                <a:sym typeface="+mn-lt"/>
              </a:endParaRPr>
            </a:p>
          </p:txBody>
        </p:sp>
        <p:sp>
          <p:nvSpPr>
            <p:cNvPr id="39" name="圆角矩形 38"/>
            <p:cNvSpPr/>
            <p:nvPr/>
          </p:nvSpPr>
          <p:spPr>
            <a:xfrm>
              <a:off x="20095053" y="2472098"/>
              <a:ext cx="2951917" cy="7955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smtClean="0">
                  <a:cs typeface="+mn-ea"/>
                  <a:sym typeface="+mn-lt"/>
                </a:rPr>
                <a:t>停车管理系统</a:t>
              </a:r>
              <a:endParaRPr lang="zh-CN" altLang="en-US" sz="900" b="1" dirty="0">
                <a:cs typeface="+mn-ea"/>
                <a:sym typeface="+mn-lt"/>
              </a:endParaRPr>
            </a:p>
          </p:txBody>
        </p:sp>
        <p:pic>
          <p:nvPicPr>
            <p:cNvPr id="40" name="图片 39"/>
            <p:cNvPicPr/>
            <p:nvPr/>
          </p:nvPicPr>
          <p:blipFill rotWithShape="1">
            <a:blip r:embed="rId10" cstate="print">
              <a:extLst>
                <a:ext uri="{28A0092B-C50C-407E-A947-70E740481C1C}">
                  <a14:useLocalDpi xmlns:a14="http://schemas.microsoft.com/office/drawing/2010/main" val="0"/>
                </a:ext>
              </a:extLst>
            </a:blip>
            <a:srcRect l="10287" t="6166"/>
            <a:stretch>
              <a:fillRect/>
            </a:stretch>
          </p:blipFill>
          <p:spPr bwMode="auto">
            <a:xfrm>
              <a:off x="19216389" y="11505285"/>
              <a:ext cx="1364514" cy="994385"/>
            </a:xfrm>
            <a:prstGeom prst="rect">
              <a:avLst/>
            </a:prstGeom>
            <a:solidFill>
              <a:srgbClr val="FFFFFF">
                <a:shade val="85000"/>
              </a:srgbClr>
            </a:solidFill>
            <a:ln w="88900" cap="sq" cmpd="sng" algn="ctr">
              <a:noFill/>
              <a:prstDash val="solid"/>
              <a:miter lim="800000"/>
              <a:headEnd type="none" w="med" len="med"/>
              <a:tailEnd type="none" w="med" len="med"/>
            </a:ln>
            <a:effectLst>
              <a:outerShdw blurRad="55000" dist="18000" dir="5400000" algn="tl" rotWithShape="0">
                <a:srgbClr val="000000">
                  <a:alpha val="40000"/>
                </a:srgbClr>
              </a:outerShdw>
            </a:effectLst>
          </p:spPr>
        </p:pic>
        <p:sp>
          <p:nvSpPr>
            <p:cNvPr id="41" name="TextBox 71"/>
            <p:cNvSpPr txBox="1"/>
            <p:nvPr/>
          </p:nvSpPr>
          <p:spPr>
            <a:xfrm>
              <a:off x="19118566" y="12511636"/>
              <a:ext cx="1644788" cy="369143"/>
            </a:xfrm>
            <a:prstGeom prst="rect">
              <a:avLst/>
            </a:prstGeom>
            <a:noFill/>
          </p:spPr>
          <p:txBody>
            <a:bodyPr wrap="square" lIns="0" tIns="0" rIns="0" bIns="0" rtlCol="0">
              <a:spAutoFit/>
            </a:bodyPr>
            <a:lstStyle/>
            <a:p>
              <a:pPr algn="ctr"/>
              <a:r>
                <a:rPr lang="zh-CN" altLang="en-US" sz="900" b="1" dirty="0" smtClean="0">
                  <a:cs typeface="+mn-ea"/>
                  <a:sym typeface="+mn-lt"/>
                </a:rPr>
                <a:t>三维可视化</a:t>
              </a:r>
              <a:endParaRPr lang="zh-CN" altLang="en-US" sz="900" b="1" dirty="0">
                <a:cs typeface="+mn-ea"/>
                <a:sym typeface="+mn-lt"/>
              </a:endParaRPr>
            </a:p>
          </p:txBody>
        </p:sp>
        <p:pic>
          <p:nvPicPr>
            <p:cNvPr id="42"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966874" y="11493363"/>
              <a:ext cx="1365169" cy="994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7"/>
            <p:cNvSpPr txBox="1"/>
            <p:nvPr/>
          </p:nvSpPr>
          <p:spPr>
            <a:xfrm>
              <a:off x="20805963" y="12487748"/>
              <a:ext cx="1644788" cy="369143"/>
            </a:xfrm>
            <a:prstGeom prst="rect">
              <a:avLst/>
            </a:prstGeom>
            <a:noFill/>
          </p:spPr>
          <p:txBody>
            <a:bodyPr wrap="square" lIns="0" tIns="0" rIns="0" bIns="0" rtlCol="0">
              <a:spAutoFit/>
            </a:bodyPr>
            <a:lstStyle/>
            <a:p>
              <a:pPr algn="ctr"/>
              <a:r>
                <a:rPr lang="zh-CN" altLang="en-US" sz="900" b="1" dirty="0" smtClean="0">
                  <a:cs typeface="+mn-ea"/>
                  <a:sym typeface="+mn-lt"/>
                </a:rPr>
                <a:t>大屏显示</a:t>
              </a:r>
              <a:endParaRPr lang="zh-CN" altLang="en-US" sz="900" b="1" dirty="0">
                <a:cs typeface="+mn-ea"/>
                <a:sym typeface="+mn-lt"/>
              </a:endParaRPr>
            </a:p>
          </p:txBody>
        </p:sp>
        <p:pic>
          <p:nvPicPr>
            <p:cNvPr id="50" name="图片 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48366" y="11430000"/>
              <a:ext cx="1154021" cy="1021205"/>
            </a:xfrm>
            <a:prstGeom prst="rect">
              <a:avLst/>
            </a:prstGeom>
          </p:spPr>
        </p:pic>
        <p:sp>
          <p:nvSpPr>
            <p:cNvPr id="51" name="TextBox 148"/>
            <p:cNvSpPr txBox="1"/>
            <p:nvPr/>
          </p:nvSpPr>
          <p:spPr>
            <a:xfrm>
              <a:off x="5105707" y="12420600"/>
              <a:ext cx="1527373" cy="982125"/>
            </a:xfrm>
            <a:prstGeom prst="rect">
              <a:avLst/>
            </a:prstGeom>
            <a:noFill/>
          </p:spPr>
          <p:txBody>
            <a:bodyPr wrap="square" rtlCol="0">
              <a:spAutoFit/>
            </a:bodyPr>
            <a:lstStyle/>
            <a:p>
              <a:r>
                <a:rPr lang="zh-CN" altLang="en-US" sz="900" b="1" dirty="0" smtClean="0">
                  <a:cs typeface="+mn-ea"/>
                  <a:sym typeface="+mn-lt"/>
                </a:rPr>
                <a:t>人脸识别</a:t>
              </a:r>
              <a:endParaRPr lang="zh-CN" altLang="en-US" sz="900" b="1" dirty="0">
                <a:cs typeface="+mn-ea"/>
                <a:sym typeface="+mn-lt"/>
              </a:endParaRPr>
            </a:p>
          </p:txBody>
        </p:sp>
      </p:gr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ṩḻîďe"/>
          <p:cNvSpPr/>
          <p:nvPr/>
        </p:nvSpPr>
        <p:spPr>
          <a:xfrm>
            <a:off x="3414141" y="1494919"/>
            <a:ext cx="2348924" cy="1277957"/>
          </a:xfrm>
          <a:prstGeom prst="downArrowCallout">
            <a:avLst>
              <a:gd name="adj1" fmla="val 25000"/>
              <a:gd name="adj2" fmla="val 6698"/>
              <a:gd name="adj3" fmla="val 4369"/>
              <a:gd name="adj4" fmla="val 95631"/>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525"/>
          </a:p>
        </p:txBody>
      </p:sp>
      <p:sp>
        <p:nvSpPr>
          <p:cNvPr id="4" name="iṣ1iḑè"/>
          <p:cNvSpPr/>
          <p:nvPr/>
        </p:nvSpPr>
        <p:spPr>
          <a:xfrm>
            <a:off x="6153764" y="1494919"/>
            <a:ext cx="2348924" cy="1277957"/>
          </a:xfrm>
          <a:prstGeom prst="downArrowCallout">
            <a:avLst>
              <a:gd name="adj1" fmla="val 25000"/>
              <a:gd name="adj2" fmla="val 6698"/>
              <a:gd name="adj3" fmla="val 4369"/>
              <a:gd name="adj4" fmla="val 9563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525"/>
          </a:p>
        </p:txBody>
      </p:sp>
      <p:sp>
        <p:nvSpPr>
          <p:cNvPr id="5" name="ï$ḷïḓe"/>
          <p:cNvSpPr/>
          <p:nvPr/>
        </p:nvSpPr>
        <p:spPr>
          <a:xfrm>
            <a:off x="628215" y="1489886"/>
            <a:ext cx="2348924" cy="1277759"/>
          </a:xfrm>
          <a:prstGeom prst="downArrowCallout">
            <a:avLst>
              <a:gd name="adj1" fmla="val 25000"/>
              <a:gd name="adj2" fmla="val 6698"/>
              <a:gd name="adj3" fmla="val 4369"/>
              <a:gd name="adj4" fmla="val 95631"/>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525"/>
          </a:p>
        </p:txBody>
      </p:sp>
      <p:sp>
        <p:nvSpPr>
          <p:cNvPr id="6" name="iṣ1íďè"/>
          <p:cNvSpPr/>
          <p:nvPr/>
        </p:nvSpPr>
        <p:spPr>
          <a:xfrm rot="10800000" flipV="1">
            <a:off x="3420909" y="3270508"/>
            <a:ext cx="2365693" cy="1600422"/>
          </a:xfrm>
          <a:prstGeom prst="round2SameRect">
            <a:avLst>
              <a:gd name="adj1" fmla="val 0"/>
              <a:gd name="adj2" fmla="val 10000"/>
            </a:avLst>
          </a:prstGeom>
          <a:solidFill>
            <a:srgbClr val="7DF7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t">
            <a:normAutofit/>
          </a:bodyPr>
          <a:lstStyle/>
          <a:p>
            <a:pPr>
              <a:lnSpc>
                <a:spcPct val="150000"/>
              </a:lnSpc>
              <a:spcBef>
                <a:spcPct val="0"/>
              </a:spcBef>
            </a:pPr>
            <a:r>
              <a:rPr lang="zh-CN" altLang="en-US" sz="1050" dirty="0" smtClean="0">
                <a:solidFill>
                  <a:schemeClr val="tx1"/>
                </a:solidFill>
              </a:rPr>
              <a:t>平台通过分析产业园区物联设备的监测数据，对产业园区安全状况进行</a:t>
            </a:r>
            <a:r>
              <a:rPr lang="zh-CN" altLang="en-US" sz="1050" dirty="0" smtClean="0">
                <a:solidFill>
                  <a:srgbClr val="FF0000"/>
                </a:solidFill>
              </a:rPr>
              <a:t>实时预警</a:t>
            </a:r>
            <a:r>
              <a:rPr lang="zh-CN" altLang="en-US" sz="1050" dirty="0" smtClean="0">
                <a:solidFill>
                  <a:schemeClr val="tx1"/>
                </a:solidFill>
              </a:rPr>
              <a:t>，通知产业园区人员对预警区域进行确认及整改，变被动应对为主动预防。</a:t>
            </a:r>
            <a:endParaRPr lang="zh-CN" altLang="en-US" sz="1050" dirty="0">
              <a:solidFill>
                <a:schemeClr val="tx1"/>
              </a:solidFill>
            </a:endParaRPr>
          </a:p>
        </p:txBody>
      </p:sp>
      <p:sp>
        <p:nvSpPr>
          <p:cNvPr id="7" name="íṥlïḓe"/>
          <p:cNvSpPr/>
          <p:nvPr/>
        </p:nvSpPr>
        <p:spPr>
          <a:xfrm>
            <a:off x="3195930" y="2815589"/>
            <a:ext cx="2805763" cy="449886"/>
          </a:xfrm>
          <a:prstGeom prst="rect">
            <a:avLst/>
          </a:prstGeom>
          <a:solidFill>
            <a:srgbClr val="0AAE7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500" b="1" dirty="0" smtClean="0">
                <a:solidFill>
                  <a:schemeClr val="bg1"/>
                </a:solidFill>
              </a:rPr>
              <a:t>预警状态</a:t>
            </a:r>
            <a:endParaRPr lang="zh-CN" altLang="en-US" sz="1500" b="1" dirty="0">
              <a:solidFill>
                <a:schemeClr val="bg1"/>
              </a:solidFill>
            </a:endParaRPr>
          </a:p>
        </p:txBody>
      </p:sp>
      <p:sp>
        <p:nvSpPr>
          <p:cNvPr id="8" name="íSḷïḋé"/>
          <p:cNvSpPr/>
          <p:nvPr/>
        </p:nvSpPr>
        <p:spPr>
          <a:xfrm flipH="1" flipV="1">
            <a:off x="371662" y="3252521"/>
            <a:ext cx="224979" cy="318836"/>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525"/>
          </a:p>
        </p:txBody>
      </p:sp>
      <p:sp>
        <p:nvSpPr>
          <p:cNvPr id="9" name="îšļîḋé"/>
          <p:cNvSpPr/>
          <p:nvPr/>
        </p:nvSpPr>
        <p:spPr>
          <a:xfrm>
            <a:off x="383914" y="2802635"/>
            <a:ext cx="2590673" cy="4498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650" b="1" dirty="0" smtClean="0">
                <a:solidFill>
                  <a:schemeClr val="bg1"/>
                </a:solidFill>
              </a:rPr>
              <a:t>正常状态</a:t>
            </a:r>
            <a:endParaRPr lang="zh-CN" altLang="en-US" sz="1650" b="1" dirty="0">
              <a:solidFill>
                <a:schemeClr val="bg1"/>
              </a:solidFill>
            </a:endParaRPr>
          </a:p>
        </p:txBody>
      </p:sp>
      <p:sp>
        <p:nvSpPr>
          <p:cNvPr id="10" name="ïśļiḍê"/>
          <p:cNvSpPr/>
          <p:nvPr/>
        </p:nvSpPr>
        <p:spPr>
          <a:xfrm flipV="1">
            <a:off x="5776714" y="3259302"/>
            <a:ext cx="224979" cy="318836"/>
          </a:xfrm>
          <a:prstGeom prst="rtTriangle">
            <a:avLst/>
          </a:prstGeom>
          <a:solidFill>
            <a:srgbClr val="066E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525"/>
          </a:p>
        </p:txBody>
      </p:sp>
      <p:sp>
        <p:nvSpPr>
          <p:cNvPr id="11" name="isliḓe"/>
          <p:cNvSpPr/>
          <p:nvPr/>
        </p:nvSpPr>
        <p:spPr>
          <a:xfrm flipH="1" flipV="1">
            <a:off x="3202810" y="3264031"/>
            <a:ext cx="224979" cy="318836"/>
          </a:xfrm>
          <a:prstGeom prst="rtTriangle">
            <a:avLst/>
          </a:prstGeom>
          <a:solidFill>
            <a:srgbClr val="066E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525"/>
          </a:p>
        </p:txBody>
      </p:sp>
      <p:sp>
        <p:nvSpPr>
          <p:cNvPr id="12" name="iṣ1ïďè"/>
          <p:cNvSpPr/>
          <p:nvPr/>
        </p:nvSpPr>
        <p:spPr>
          <a:xfrm flipV="1">
            <a:off x="8502587" y="3258680"/>
            <a:ext cx="224979" cy="318836"/>
          </a:xfrm>
          <a:prstGeom prst="rtTriangle">
            <a:avLst/>
          </a:prstGeom>
          <a:solidFill>
            <a:srgbClr val="007F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525"/>
          </a:p>
        </p:txBody>
      </p:sp>
      <p:sp>
        <p:nvSpPr>
          <p:cNvPr id="13" name="ïṥļiḑe"/>
          <p:cNvSpPr/>
          <p:nvPr/>
        </p:nvSpPr>
        <p:spPr>
          <a:xfrm>
            <a:off x="6140115" y="2808794"/>
            <a:ext cx="2587451" cy="4498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500" b="1" dirty="0" smtClean="0">
                <a:solidFill>
                  <a:schemeClr val="bg1"/>
                </a:solidFill>
              </a:rPr>
              <a:t>报警状态</a:t>
            </a:r>
            <a:endParaRPr lang="zh-CN" altLang="en-US" sz="1500" b="1" dirty="0">
              <a:solidFill>
                <a:schemeClr val="bg1"/>
              </a:solidFill>
            </a:endParaRPr>
          </a:p>
        </p:txBody>
      </p:sp>
      <p:sp>
        <p:nvSpPr>
          <p:cNvPr id="14" name="iṧlîde"/>
          <p:cNvSpPr/>
          <p:nvPr/>
        </p:nvSpPr>
        <p:spPr>
          <a:xfrm rot="10800000" flipV="1">
            <a:off x="6142623" y="3258681"/>
            <a:ext cx="2365693" cy="1599297"/>
          </a:xfrm>
          <a:prstGeom prst="round2SameRect">
            <a:avLst>
              <a:gd name="adj1" fmla="val 0"/>
              <a:gd name="adj2" fmla="val 10000"/>
            </a:avLst>
          </a:prstGeom>
          <a:solidFill>
            <a:srgbClr val="89E0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t">
            <a:normAutofit/>
          </a:bodyPr>
          <a:lstStyle/>
          <a:p>
            <a:pPr>
              <a:lnSpc>
                <a:spcPct val="150000"/>
              </a:lnSpc>
              <a:spcBef>
                <a:spcPct val="0"/>
              </a:spcBef>
            </a:pPr>
            <a:r>
              <a:rPr lang="zh-CN" altLang="en-US" sz="1050" dirty="0" smtClean="0">
                <a:solidFill>
                  <a:schemeClr val="tx1"/>
                </a:solidFill>
              </a:rPr>
              <a:t>产业园区物联设备超值报警或人工报警后，采用</a:t>
            </a:r>
            <a:r>
              <a:rPr lang="en-US" altLang="zh-CN" sz="1050" dirty="0" smtClean="0">
                <a:solidFill>
                  <a:schemeClr val="tx1"/>
                </a:solidFill>
              </a:rPr>
              <a:t>APP</a:t>
            </a:r>
            <a:r>
              <a:rPr lang="zh-CN" altLang="en-US" sz="1050" dirty="0" smtClean="0">
                <a:solidFill>
                  <a:schemeClr val="tx1"/>
                </a:solidFill>
              </a:rPr>
              <a:t>或短信的方式通知相关人员，同时启动相应预案，指导事件的处理。平台记录事件处理流程各节点数据信息，为预案的优化提供支撑。</a:t>
            </a:r>
            <a:endParaRPr lang="zh-CN" altLang="en-US" sz="1050" dirty="0">
              <a:solidFill>
                <a:schemeClr val="tx1"/>
              </a:solidFill>
            </a:endParaRPr>
          </a:p>
        </p:txBody>
      </p:sp>
      <p:sp>
        <p:nvSpPr>
          <p:cNvPr id="15" name="iṩľíḑé"/>
          <p:cNvSpPr/>
          <p:nvPr/>
        </p:nvSpPr>
        <p:spPr>
          <a:xfrm rot="10800000" flipV="1">
            <a:off x="605343" y="3257554"/>
            <a:ext cx="2365693" cy="1600422"/>
          </a:xfrm>
          <a:prstGeom prst="round2SameRect">
            <a:avLst>
              <a:gd name="adj1" fmla="val 0"/>
              <a:gd name="adj2" fmla="val 10000"/>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t">
            <a:normAutofit/>
          </a:bodyPr>
          <a:lstStyle/>
          <a:p>
            <a:pPr>
              <a:lnSpc>
                <a:spcPct val="150000"/>
              </a:lnSpc>
              <a:spcBef>
                <a:spcPct val="0"/>
              </a:spcBef>
            </a:pPr>
            <a:r>
              <a:rPr lang="zh-CN" altLang="en-US" sz="1050" dirty="0" smtClean="0">
                <a:solidFill>
                  <a:schemeClr val="tx1"/>
                </a:solidFill>
              </a:rPr>
              <a:t>通过</a:t>
            </a:r>
            <a:r>
              <a:rPr lang="zh-CN" altLang="en-US" sz="1050" dirty="0" smtClean="0">
                <a:solidFill>
                  <a:srgbClr val="FF0000"/>
                </a:solidFill>
              </a:rPr>
              <a:t>产业园区物联网</a:t>
            </a:r>
            <a:r>
              <a:rPr lang="zh-CN" altLang="en-US" sz="1050" dirty="0" smtClean="0">
                <a:solidFill>
                  <a:schemeClr val="tx1"/>
                </a:solidFill>
              </a:rPr>
              <a:t>，实时获取产业园区各区域</a:t>
            </a:r>
            <a:r>
              <a:rPr lang="zh-CN" altLang="en-US" sz="1050" dirty="0" smtClean="0">
                <a:solidFill>
                  <a:srgbClr val="FF0000"/>
                </a:solidFill>
              </a:rPr>
              <a:t>监测数据</a:t>
            </a:r>
            <a:r>
              <a:rPr lang="zh-CN" altLang="en-US" sz="1050" dirty="0" smtClean="0">
                <a:solidFill>
                  <a:schemeClr val="tx1"/>
                </a:solidFill>
              </a:rPr>
              <a:t>，如视频信息、水压信息、车辆信息等。平台基于业务需求进行数据</a:t>
            </a:r>
            <a:r>
              <a:rPr lang="zh-CN" altLang="en-US" sz="1050" dirty="0" smtClean="0">
                <a:solidFill>
                  <a:srgbClr val="FF0000"/>
                </a:solidFill>
              </a:rPr>
              <a:t>存储</a:t>
            </a:r>
            <a:r>
              <a:rPr lang="zh-CN" altLang="en-US" sz="1050" dirty="0" smtClean="0">
                <a:solidFill>
                  <a:schemeClr val="tx1"/>
                </a:solidFill>
              </a:rPr>
              <a:t>和可视化</a:t>
            </a:r>
            <a:r>
              <a:rPr lang="zh-CN" altLang="en-US" sz="1050" dirty="0" smtClean="0">
                <a:solidFill>
                  <a:srgbClr val="FF0000"/>
                </a:solidFill>
              </a:rPr>
              <a:t>展示</a:t>
            </a:r>
            <a:r>
              <a:rPr lang="zh-CN" altLang="en-US" sz="1050" dirty="0" smtClean="0">
                <a:solidFill>
                  <a:schemeClr val="tx1"/>
                </a:solidFill>
              </a:rPr>
              <a:t>，使用户</a:t>
            </a:r>
            <a:r>
              <a:rPr lang="zh-CN" altLang="en-US" sz="1050" dirty="0" smtClean="0">
                <a:solidFill>
                  <a:srgbClr val="FF0000"/>
                </a:solidFill>
              </a:rPr>
              <a:t>全面掌握</a:t>
            </a:r>
            <a:r>
              <a:rPr lang="zh-CN" altLang="en-US" sz="1050" dirty="0" smtClean="0">
                <a:solidFill>
                  <a:schemeClr val="tx1"/>
                </a:solidFill>
              </a:rPr>
              <a:t>产业园区状况，极大</a:t>
            </a:r>
            <a:r>
              <a:rPr lang="zh-CN" altLang="en-US" sz="1050" dirty="0" smtClean="0">
                <a:solidFill>
                  <a:srgbClr val="FF0000"/>
                </a:solidFill>
              </a:rPr>
              <a:t>提高</a:t>
            </a:r>
            <a:r>
              <a:rPr lang="zh-CN" altLang="en-US" sz="1050" dirty="0" smtClean="0">
                <a:solidFill>
                  <a:schemeClr val="tx1"/>
                </a:solidFill>
              </a:rPr>
              <a:t>了监管效率。</a:t>
            </a:r>
            <a:endParaRPr lang="zh-CN" altLang="en-US" sz="1050" dirty="0">
              <a:solidFill>
                <a:schemeClr val="tx1"/>
              </a:solidFill>
            </a:endParaRPr>
          </a:p>
        </p:txBody>
      </p:sp>
      <p:pic>
        <p:nvPicPr>
          <p:cNvPr id="16" name="Picture 2"/>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27463" y="1503394"/>
            <a:ext cx="2322277" cy="11959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91" y="1506589"/>
            <a:ext cx="2322171" cy="11959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7140" y="1501396"/>
            <a:ext cx="2322171" cy="11959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9"/>
          <p:cNvSpPr txBox="1"/>
          <p:nvPr/>
        </p:nvSpPr>
        <p:spPr>
          <a:xfrm>
            <a:off x="286348" y="686419"/>
            <a:ext cx="8629725" cy="783590"/>
          </a:xfrm>
          <a:prstGeom prst="rect">
            <a:avLst/>
          </a:prstGeom>
          <a:noFill/>
        </p:spPr>
        <p:txBody>
          <a:bodyPr wrap="square" rtlCol="0">
            <a:spAutoFit/>
          </a:bodyPr>
          <a:lstStyle/>
          <a:p>
            <a:pPr indent="360045">
              <a:lnSpc>
                <a:spcPct val="150000"/>
              </a:lnSpc>
            </a:pPr>
            <a:r>
              <a:rPr lang="zh-CN" altLang="en-US" sz="1500" dirty="0" smtClean="0">
                <a:latin typeface="微软雅黑" panose="020B0503020204020204" pitchFamily="34" charset="-122"/>
                <a:ea typeface="微软雅黑" panose="020B0503020204020204" pitchFamily="34" charset="-122"/>
              </a:rPr>
              <a:t>智慧园区安全管理平台的建设为产业园区安全的高效监管提供了可靠保障，其主要体现在正常状态、预警状态和报警状态下各功能应用。</a:t>
            </a:r>
            <a:endParaRPr lang="zh-CN" altLang="en-US" sz="1500" dirty="0">
              <a:latin typeface="微软雅黑" panose="020B0503020204020204" pitchFamily="34" charset="-122"/>
              <a:ea typeface="微软雅黑" panose="020B0503020204020204" pitchFamily="34" charset="-122"/>
            </a:endParaRPr>
          </a:p>
        </p:txBody>
      </p:sp>
      <p:sp>
        <p:nvSpPr>
          <p:cNvPr id="20" name="文本框 11"/>
          <p:cNvSpPr txBox="1">
            <a:spLocks noChangeArrowheads="1"/>
          </p:cNvSpPr>
          <p:nvPr/>
        </p:nvSpPr>
        <p:spPr bwMode="auto">
          <a:xfrm>
            <a:off x="560790" y="128011"/>
            <a:ext cx="2211605"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实现效果</a:t>
            </a:r>
            <a:endParaRPr lang="zh-CN" altLang="en-US" sz="2475" dirty="0">
              <a:solidFill>
                <a:srgbClr val="595959"/>
              </a:solidFill>
              <a:latin typeface="微软雅黑" panose="020B0503020204020204" pitchFamily="34" charset="-122"/>
            </a:endParaRPr>
          </a:p>
        </p:txBody>
      </p:sp>
      <p:grpSp>
        <p:nvGrpSpPr>
          <p:cNvPr id="21" name="组合 20"/>
          <p:cNvGrpSpPr/>
          <p:nvPr/>
        </p:nvGrpSpPr>
        <p:grpSpPr bwMode="auto">
          <a:xfrm>
            <a:off x="596" y="114914"/>
            <a:ext cx="521498" cy="379813"/>
            <a:chOff x="0" y="0"/>
            <a:chExt cx="694944" cy="624651"/>
          </a:xfrm>
        </p:grpSpPr>
        <p:sp>
          <p:nvSpPr>
            <p:cNvPr id="22"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0599" y="3584275"/>
            <a:ext cx="3186189" cy="0"/>
          </a:xfrm>
          <a:custGeom>
            <a:avLst/>
            <a:gdLst/>
            <a:ahLst/>
            <a:cxnLst/>
            <a:rect l="l" t="t" r="r" b="b"/>
            <a:pathLst>
              <a:path w="4247515">
                <a:moveTo>
                  <a:pt x="0" y="0"/>
                </a:moveTo>
                <a:lnTo>
                  <a:pt x="4247007" y="0"/>
                </a:lnTo>
              </a:path>
            </a:pathLst>
          </a:custGeom>
          <a:ln w="12700">
            <a:solidFill>
              <a:srgbClr val="C00000"/>
            </a:solidFill>
          </a:ln>
        </p:spPr>
        <p:txBody>
          <a:bodyPr wrap="square" lIns="0" tIns="0" rIns="0" bIns="0" rtlCol="0"/>
          <a:lstStyle/>
          <a:p>
            <a:pPr defTabSz="685800"/>
            <a:endParaRPr sz="1350">
              <a:latin typeface="Calibri" panose="020F0502020204030204"/>
            </a:endParaRPr>
          </a:p>
        </p:txBody>
      </p:sp>
      <p:sp>
        <p:nvSpPr>
          <p:cNvPr id="3" name="object 3"/>
          <p:cNvSpPr/>
          <p:nvPr/>
        </p:nvSpPr>
        <p:spPr>
          <a:xfrm>
            <a:off x="4779713" y="3579702"/>
            <a:ext cx="3186189" cy="0"/>
          </a:xfrm>
          <a:custGeom>
            <a:avLst/>
            <a:gdLst/>
            <a:ahLst/>
            <a:cxnLst/>
            <a:rect l="l" t="t" r="r" b="b"/>
            <a:pathLst>
              <a:path w="4247515">
                <a:moveTo>
                  <a:pt x="0" y="0"/>
                </a:moveTo>
                <a:lnTo>
                  <a:pt x="4247133" y="0"/>
                </a:lnTo>
              </a:path>
            </a:pathLst>
          </a:custGeom>
          <a:ln w="12700">
            <a:solidFill>
              <a:srgbClr val="C00000"/>
            </a:solidFill>
          </a:ln>
        </p:spPr>
        <p:txBody>
          <a:bodyPr wrap="square" lIns="0" tIns="0" rIns="0" bIns="0" rtlCol="0"/>
          <a:lstStyle/>
          <a:p>
            <a:pPr defTabSz="685800"/>
            <a:endParaRPr sz="1350">
              <a:latin typeface="Calibri" panose="020F0502020204030204"/>
            </a:endParaRPr>
          </a:p>
        </p:txBody>
      </p:sp>
      <p:sp>
        <p:nvSpPr>
          <p:cNvPr id="4" name="object 4"/>
          <p:cNvSpPr/>
          <p:nvPr/>
        </p:nvSpPr>
        <p:spPr>
          <a:xfrm>
            <a:off x="1043740" y="2521100"/>
            <a:ext cx="604466" cy="618280"/>
          </a:xfrm>
          <a:custGeom>
            <a:avLst/>
            <a:gdLst/>
            <a:ahLst/>
            <a:cxnLst/>
            <a:rect l="l" t="t" r="r" b="b"/>
            <a:pathLst>
              <a:path w="805814" h="824229">
                <a:moveTo>
                  <a:pt x="805433" y="0"/>
                </a:moveTo>
                <a:lnTo>
                  <a:pt x="0" y="0"/>
                </a:lnTo>
                <a:lnTo>
                  <a:pt x="0" y="823975"/>
                </a:lnTo>
                <a:lnTo>
                  <a:pt x="805433" y="823975"/>
                </a:lnTo>
                <a:lnTo>
                  <a:pt x="805433" y="816355"/>
                </a:lnTo>
                <a:lnTo>
                  <a:pt x="15240" y="816355"/>
                </a:lnTo>
                <a:lnTo>
                  <a:pt x="7619" y="808735"/>
                </a:lnTo>
                <a:lnTo>
                  <a:pt x="15240" y="808735"/>
                </a:lnTo>
                <a:lnTo>
                  <a:pt x="15240" y="15239"/>
                </a:lnTo>
                <a:lnTo>
                  <a:pt x="7619" y="15239"/>
                </a:lnTo>
                <a:lnTo>
                  <a:pt x="15240" y="7619"/>
                </a:lnTo>
                <a:lnTo>
                  <a:pt x="805433" y="7619"/>
                </a:lnTo>
                <a:lnTo>
                  <a:pt x="805433"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5" name="object 5"/>
          <p:cNvSpPr/>
          <p:nvPr/>
        </p:nvSpPr>
        <p:spPr>
          <a:xfrm>
            <a:off x="1049456" y="2526816"/>
            <a:ext cx="5716" cy="5716"/>
          </a:xfrm>
          <a:custGeom>
            <a:avLst/>
            <a:gdLst/>
            <a:ahLst/>
            <a:cxnLst/>
            <a:rect l="l" t="t" r="r" b="b"/>
            <a:pathLst>
              <a:path w="7619" h="7620">
                <a:moveTo>
                  <a:pt x="7620" y="0"/>
                </a:moveTo>
                <a:lnTo>
                  <a:pt x="0" y="7620"/>
                </a:lnTo>
                <a:lnTo>
                  <a:pt x="7620" y="7620"/>
                </a:lnTo>
                <a:lnTo>
                  <a:pt x="7620"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6" name="object 6"/>
          <p:cNvSpPr/>
          <p:nvPr/>
        </p:nvSpPr>
        <p:spPr>
          <a:xfrm>
            <a:off x="1641633" y="2526816"/>
            <a:ext cx="0" cy="606848"/>
          </a:xfrm>
          <a:custGeom>
            <a:avLst/>
            <a:gdLst/>
            <a:ahLst/>
            <a:cxnLst/>
            <a:rect l="l" t="t" r="r" b="b"/>
            <a:pathLst>
              <a:path h="808989">
                <a:moveTo>
                  <a:pt x="0" y="0"/>
                </a:moveTo>
                <a:lnTo>
                  <a:pt x="0" y="808736"/>
                </a:lnTo>
              </a:path>
            </a:pathLst>
          </a:custGeom>
          <a:ln w="12700">
            <a:solidFill>
              <a:srgbClr val="C00000"/>
            </a:solidFill>
          </a:ln>
        </p:spPr>
        <p:txBody>
          <a:bodyPr wrap="square" lIns="0" tIns="0" rIns="0" bIns="0" rtlCol="0"/>
          <a:lstStyle/>
          <a:p>
            <a:pPr defTabSz="685800"/>
            <a:endParaRPr sz="1350">
              <a:latin typeface="Calibri" panose="020F0502020204030204"/>
            </a:endParaRPr>
          </a:p>
        </p:txBody>
      </p:sp>
      <p:sp>
        <p:nvSpPr>
          <p:cNvPr id="7" name="object 7"/>
          <p:cNvSpPr/>
          <p:nvPr/>
        </p:nvSpPr>
        <p:spPr>
          <a:xfrm>
            <a:off x="1635917" y="2526816"/>
            <a:ext cx="11432" cy="5716"/>
          </a:xfrm>
          <a:custGeom>
            <a:avLst/>
            <a:gdLst/>
            <a:ahLst/>
            <a:cxnLst/>
            <a:rect l="l" t="t" r="r" b="b"/>
            <a:pathLst>
              <a:path w="15239" h="7620">
                <a:moveTo>
                  <a:pt x="15239" y="0"/>
                </a:moveTo>
                <a:lnTo>
                  <a:pt x="0" y="0"/>
                </a:lnTo>
                <a:lnTo>
                  <a:pt x="7619" y="7620"/>
                </a:lnTo>
                <a:lnTo>
                  <a:pt x="15239" y="7620"/>
                </a:lnTo>
                <a:lnTo>
                  <a:pt x="1523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8" name="object 8"/>
          <p:cNvSpPr/>
          <p:nvPr/>
        </p:nvSpPr>
        <p:spPr>
          <a:xfrm>
            <a:off x="1049456" y="3128138"/>
            <a:ext cx="5716" cy="5716"/>
          </a:xfrm>
          <a:custGeom>
            <a:avLst/>
            <a:gdLst/>
            <a:ahLst/>
            <a:cxnLst/>
            <a:rect l="l" t="t" r="r" b="b"/>
            <a:pathLst>
              <a:path w="7619" h="7620">
                <a:moveTo>
                  <a:pt x="7620" y="0"/>
                </a:moveTo>
                <a:lnTo>
                  <a:pt x="0" y="0"/>
                </a:lnTo>
                <a:lnTo>
                  <a:pt x="7620" y="7619"/>
                </a:lnTo>
                <a:lnTo>
                  <a:pt x="7620"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9" name="object 9"/>
          <p:cNvSpPr/>
          <p:nvPr/>
        </p:nvSpPr>
        <p:spPr>
          <a:xfrm>
            <a:off x="1055173" y="3130424"/>
            <a:ext cx="581602" cy="0"/>
          </a:xfrm>
          <a:custGeom>
            <a:avLst/>
            <a:gdLst/>
            <a:ahLst/>
            <a:cxnLst/>
            <a:rect l="l" t="t" r="r" b="b"/>
            <a:pathLst>
              <a:path w="775335">
                <a:moveTo>
                  <a:pt x="0" y="0"/>
                </a:moveTo>
                <a:lnTo>
                  <a:pt x="774954" y="0"/>
                </a:lnTo>
              </a:path>
            </a:pathLst>
          </a:custGeom>
          <a:ln w="6350">
            <a:solidFill>
              <a:srgbClr val="C00000"/>
            </a:solidFill>
          </a:ln>
        </p:spPr>
        <p:txBody>
          <a:bodyPr wrap="square" lIns="0" tIns="0" rIns="0" bIns="0" rtlCol="0"/>
          <a:lstStyle/>
          <a:p>
            <a:pPr defTabSz="685800"/>
            <a:endParaRPr sz="1350">
              <a:latin typeface="Calibri" panose="020F0502020204030204"/>
            </a:endParaRPr>
          </a:p>
        </p:txBody>
      </p:sp>
      <p:sp>
        <p:nvSpPr>
          <p:cNvPr id="10" name="object 10"/>
          <p:cNvSpPr/>
          <p:nvPr/>
        </p:nvSpPr>
        <p:spPr>
          <a:xfrm>
            <a:off x="1635917" y="3128138"/>
            <a:ext cx="11432" cy="5716"/>
          </a:xfrm>
          <a:custGeom>
            <a:avLst/>
            <a:gdLst/>
            <a:ahLst/>
            <a:cxnLst/>
            <a:rect l="l" t="t" r="r" b="b"/>
            <a:pathLst>
              <a:path w="15239" h="7620">
                <a:moveTo>
                  <a:pt x="15239" y="0"/>
                </a:moveTo>
                <a:lnTo>
                  <a:pt x="7619" y="0"/>
                </a:lnTo>
                <a:lnTo>
                  <a:pt x="0" y="7619"/>
                </a:lnTo>
                <a:lnTo>
                  <a:pt x="15239" y="7619"/>
                </a:lnTo>
                <a:lnTo>
                  <a:pt x="1523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11" name="object 11"/>
          <p:cNvSpPr/>
          <p:nvPr/>
        </p:nvSpPr>
        <p:spPr>
          <a:xfrm>
            <a:off x="1050599" y="2526816"/>
            <a:ext cx="591129" cy="443466"/>
          </a:xfrm>
          <a:custGeom>
            <a:avLst/>
            <a:gdLst/>
            <a:ahLst/>
            <a:cxnLst/>
            <a:rect l="l" t="t" r="r" b="b"/>
            <a:pathLst>
              <a:path w="788035" h="591185">
                <a:moveTo>
                  <a:pt x="0" y="590931"/>
                </a:moveTo>
                <a:lnTo>
                  <a:pt x="787907" y="590931"/>
                </a:lnTo>
                <a:lnTo>
                  <a:pt x="787907" y="0"/>
                </a:lnTo>
                <a:lnTo>
                  <a:pt x="0" y="0"/>
                </a:lnTo>
                <a:lnTo>
                  <a:pt x="0" y="590931"/>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12" name="object 12"/>
          <p:cNvSpPr txBox="1"/>
          <p:nvPr/>
        </p:nvSpPr>
        <p:spPr>
          <a:xfrm>
            <a:off x="1228368" y="2563538"/>
            <a:ext cx="233879" cy="438582"/>
          </a:xfrm>
          <a:prstGeom prst="rect">
            <a:avLst/>
          </a:prstGeom>
        </p:spPr>
        <p:txBody>
          <a:bodyPr vert="horz" wrap="square" lIns="0" tIns="0" rIns="0" bIns="0" rtlCol="0">
            <a:spAutoFit/>
          </a:bodyPr>
          <a:lstStyle/>
          <a:p>
            <a:pPr marL="9525" defTabSz="685800"/>
            <a:r>
              <a:rPr sz="2850" spc="19" dirty="0">
                <a:latin typeface="微软雅黑" panose="020B0503020204020204" pitchFamily="34" charset="-122"/>
                <a:cs typeface="微软雅黑" panose="020B0503020204020204" pitchFamily="34" charset="-122"/>
              </a:rPr>
              <a:t>3</a:t>
            </a:r>
            <a:endParaRPr sz="2850">
              <a:latin typeface="微软雅黑" panose="020B0503020204020204" pitchFamily="34" charset="-122"/>
              <a:cs typeface="微软雅黑" panose="020B0503020204020204" pitchFamily="34" charset="-122"/>
            </a:endParaRPr>
          </a:p>
        </p:txBody>
      </p:sp>
      <p:sp>
        <p:nvSpPr>
          <p:cNvPr id="13" name="object 13"/>
          <p:cNvSpPr/>
          <p:nvPr/>
        </p:nvSpPr>
        <p:spPr>
          <a:xfrm>
            <a:off x="4772854" y="2521100"/>
            <a:ext cx="603990" cy="618280"/>
          </a:xfrm>
          <a:custGeom>
            <a:avLst/>
            <a:gdLst/>
            <a:ahLst/>
            <a:cxnLst/>
            <a:rect l="l" t="t" r="r" b="b"/>
            <a:pathLst>
              <a:path w="805179" h="824229">
                <a:moveTo>
                  <a:pt x="804672" y="0"/>
                </a:moveTo>
                <a:lnTo>
                  <a:pt x="0" y="0"/>
                </a:lnTo>
                <a:lnTo>
                  <a:pt x="0" y="823975"/>
                </a:lnTo>
                <a:lnTo>
                  <a:pt x="804672" y="823975"/>
                </a:lnTo>
                <a:lnTo>
                  <a:pt x="804672" y="816355"/>
                </a:lnTo>
                <a:lnTo>
                  <a:pt x="15239" y="816355"/>
                </a:lnTo>
                <a:lnTo>
                  <a:pt x="7620" y="808735"/>
                </a:lnTo>
                <a:lnTo>
                  <a:pt x="15239" y="808735"/>
                </a:lnTo>
                <a:lnTo>
                  <a:pt x="15239" y="15239"/>
                </a:lnTo>
                <a:lnTo>
                  <a:pt x="7620" y="15239"/>
                </a:lnTo>
                <a:lnTo>
                  <a:pt x="15239" y="7619"/>
                </a:lnTo>
                <a:lnTo>
                  <a:pt x="804672" y="7619"/>
                </a:lnTo>
                <a:lnTo>
                  <a:pt x="804672"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14" name="object 14"/>
          <p:cNvSpPr/>
          <p:nvPr/>
        </p:nvSpPr>
        <p:spPr>
          <a:xfrm>
            <a:off x="4778570" y="2526816"/>
            <a:ext cx="5716" cy="5716"/>
          </a:xfrm>
          <a:custGeom>
            <a:avLst/>
            <a:gdLst/>
            <a:ahLst/>
            <a:cxnLst/>
            <a:rect l="l" t="t" r="r" b="b"/>
            <a:pathLst>
              <a:path w="7620" h="7620">
                <a:moveTo>
                  <a:pt x="7619" y="0"/>
                </a:moveTo>
                <a:lnTo>
                  <a:pt x="0" y="7620"/>
                </a:lnTo>
                <a:lnTo>
                  <a:pt x="7619" y="7620"/>
                </a:lnTo>
                <a:lnTo>
                  <a:pt x="761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15" name="object 15"/>
          <p:cNvSpPr/>
          <p:nvPr/>
        </p:nvSpPr>
        <p:spPr>
          <a:xfrm>
            <a:off x="5370747" y="2526816"/>
            <a:ext cx="0" cy="606848"/>
          </a:xfrm>
          <a:custGeom>
            <a:avLst/>
            <a:gdLst/>
            <a:ahLst/>
            <a:cxnLst/>
            <a:rect l="l" t="t" r="r" b="b"/>
            <a:pathLst>
              <a:path h="808989">
                <a:moveTo>
                  <a:pt x="0" y="0"/>
                </a:moveTo>
                <a:lnTo>
                  <a:pt x="0" y="808736"/>
                </a:lnTo>
              </a:path>
            </a:pathLst>
          </a:custGeom>
          <a:ln w="12700">
            <a:solidFill>
              <a:srgbClr val="C00000"/>
            </a:solidFill>
          </a:ln>
        </p:spPr>
        <p:txBody>
          <a:bodyPr wrap="square" lIns="0" tIns="0" rIns="0" bIns="0" rtlCol="0"/>
          <a:lstStyle/>
          <a:p>
            <a:pPr defTabSz="685800"/>
            <a:endParaRPr sz="1350">
              <a:latin typeface="Calibri" panose="020F0502020204030204"/>
            </a:endParaRPr>
          </a:p>
        </p:txBody>
      </p:sp>
      <p:sp>
        <p:nvSpPr>
          <p:cNvPr id="16" name="object 16"/>
          <p:cNvSpPr/>
          <p:nvPr/>
        </p:nvSpPr>
        <p:spPr>
          <a:xfrm>
            <a:off x="5365030" y="2526816"/>
            <a:ext cx="11432" cy="5716"/>
          </a:xfrm>
          <a:custGeom>
            <a:avLst/>
            <a:gdLst/>
            <a:ahLst/>
            <a:cxnLst/>
            <a:rect l="l" t="t" r="r" b="b"/>
            <a:pathLst>
              <a:path w="15240" h="7620">
                <a:moveTo>
                  <a:pt x="15240" y="0"/>
                </a:moveTo>
                <a:lnTo>
                  <a:pt x="0" y="0"/>
                </a:lnTo>
                <a:lnTo>
                  <a:pt x="7620" y="7620"/>
                </a:lnTo>
                <a:lnTo>
                  <a:pt x="15240" y="7620"/>
                </a:lnTo>
                <a:lnTo>
                  <a:pt x="15240"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17" name="object 17"/>
          <p:cNvSpPr/>
          <p:nvPr/>
        </p:nvSpPr>
        <p:spPr>
          <a:xfrm>
            <a:off x="4778570" y="3128138"/>
            <a:ext cx="5716" cy="5716"/>
          </a:xfrm>
          <a:custGeom>
            <a:avLst/>
            <a:gdLst/>
            <a:ahLst/>
            <a:cxnLst/>
            <a:rect l="l" t="t" r="r" b="b"/>
            <a:pathLst>
              <a:path w="7620" h="7620">
                <a:moveTo>
                  <a:pt x="7619" y="0"/>
                </a:moveTo>
                <a:lnTo>
                  <a:pt x="0" y="0"/>
                </a:lnTo>
                <a:lnTo>
                  <a:pt x="7619" y="7619"/>
                </a:lnTo>
                <a:lnTo>
                  <a:pt x="761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18" name="object 18"/>
          <p:cNvSpPr/>
          <p:nvPr/>
        </p:nvSpPr>
        <p:spPr>
          <a:xfrm>
            <a:off x="4784286" y="3130424"/>
            <a:ext cx="581602" cy="0"/>
          </a:xfrm>
          <a:custGeom>
            <a:avLst/>
            <a:gdLst/>
            <a:ahLst/>
            <a:cxnLst/>
            <a:rect l="l" t="t" r="r" b="b"/>
            <a:pathLst>
              <a:path w="775334">
                <a:moveTo>
                  <a:pt x="0" y="0"/>
                </a:moveTo>
                <a:lnTo>
                  <a:pt x="774954" y="0"/>
                </a:lnTo>
              </a:path>
            </a:pathLst>
          </a:custGeom>
          <a:ln w="6350">
            <a:solidFill>
              <a:srgbClr val="C00000"/>
            </a:solidFill>
          </a:ln>
        </p:spPr>
        <p:txBody>
          <a:bodyPr wrap="square" lIns="0" tIns="0" rIns="0" bIns="0" rtlCol="0"/>
          <a:lstStyle/>
          <a:p>
            <a:pPr defTabSz="685800"/>
            <a:endParaRPr sz="1350">
              <a:latin typeface="Calibri" panose="020F0502020204030204"/>
            </a:endParaRPr>
          </a:p>
        </p:txBody>
      </p:sp>
      <p:sp>
        <p:nvSpPr>
          <p:cNvPr id="19" name="object 19"/>
          <p:cNvSpPr/>
          <p:nvPr/>
        </p:nvSpPr>
        <p:spPr>
          <a:xfrm>
            <a:off x="5365030" y="3128138"/>
            <a:ext cx="11432" cy="5716"/>
          </a:xfrm>
          <a:custGeom>
            <a:avLst/>
            <a:gdLst/>
            <a:ahLst/>
            <a:cxnLst/>
            <a:rect l="l" t="t" r="r" b="b"/>
            <a:pathLst>
              <a:path w="15240" h="7620">
                <a:moveTo>
                  <a:pt x="15240" y="0"/>
                </a:moveTo>
                <a:lnTo>
                  <a:pt x="7620" y="0"/>
                </a:lnTo>
                <a:lnTo>
                  <a:pt x="0" y="7619"/>
                </a:lnTo>
                <a:lnTo>
                  <a:pt x="15240" y="7619"/>
                </a:lnTo>
                <a:lnTo>
                  <a:pt x="15240"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20" name="object 20"/>
          <p:cNvSpPr/>
          <p:nvPr/>
        </p:nvSpPr>
        <p:spPr>
          <a:xfrm>
            <a:off x="4778570" y="2526816"/>
            <a:ext cx="592558" cy="443466"/>
          </a:xfrm>
          <a:custGeom>
            <a:avLst/>
            <a:gdLst/>
            <a:ahLst/>
            <a:cxnLst/>
            <a:rect l="l" t="t" r="r" b="b"/>
            <a:pathLst>
              <a:path w="789940" h="591185">
                <a:moveTo>
                  <a:pt x="0" y="590931"/>
                </a:moveTo>
                <a:lnTo>
                  <a:pt x="789431" y="590931"/>
                </a:lnTo>
                <a:lnTo>
                  <a:pt x="789431" y="0"/>
                </a:lnTo>
                <a:lnTo>
                  <a:pt x="0" y="0"/>
                </a:lnTo>
                <a:lnTo>
                  <a:pt x="0" y="590931"/>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21" name="object 21"/>
          <p:cNvSpPr/>
          <p:nvPr/>
        </p:nvSpPr>
        <p:spPr>
          <a:xfrm>
            <a:off x="1050599" y="2321040"/>
            <a:ext cx="3186189" cy="0"/>
          </a:xfrm>
          <a:custGeom>
            <a:avLst/>
            <a:gdLst/>
            <a:ahLst/>
            <a:cxnLst/>
            <a:rect l="l" t="t" r="r" b="b"/>
            <a:pathLst>
              <a:path w="4247515">
                <a:moveTo>
                  <a:pt x="0" y="0"/>
                </a:moveTo>
                <a:lnTo>
                  <a:pt x="4247007" y="0"/>
                </a:lnTo>
              </a:path>
            </a:pathLst>
          </a:custGeom>
          <a:ln w="12700">
            <a:solidFill>
              <a:srgbClr val="C00000"/>
            </a:solidFill>
          </a:ln>
        </p:spPr>
        <p:txBody>
          <a:bodyPr wrap="square" lIns="0" tIns="0" rIns="0" bIns="0" rtlCol="0"/>
          <a:lstStyle/>
          <a:p>
            <a:pPr defTabSz="685800"/>
            <a:endParaRPr sz="1350">
              <a:latin typeface="Calibri" panose="020F0502020204030204"/>
            </a:endParaRPr>
          </a:p>
        </p:txBody>
      </p:sp>
      <p:sp>
        <p:nvSpPr>
          <p:cNvPr id="22" name="object 22"/>
          <p:cNvSpPr/>
          <p:nvPr/>
        </p:nvSpPr>
        <p:spPr>
          <a:xfrm>
            <a:off x="1043740" y="1100104"/>
            <a:ext cx="604466" cy="618280"/>
          </a:xfrm>
          <a:custGeom>
            <a:avLst/>
            <a:gdLst/>
            <a:ahLst/>
            <a:cxnLst/>
            <a:rect l="l" t="t" r="r" b="b"/>
            <a:pathLst>
              <a:path w="805814" h="824230">
                <a:moveTo>
                  <a:pt x="805433" y="0"/>
                </a:moveTo>
                <a:lnTo>
                  <a:pt x="0" y="0"/>
                </a:lnTo>
                <a:lnTo>
                  <a:pt x="0" y="823976"/>
                </a:lnTo>
                <a:lnTo>
                  <a:pt x="805433" y="823976"/>
                </a:lnTo>
                <a:lnTo>
                  <a:pt x="805433" y="816356"/>
                </a:lnTo>
                <a:lnTo>
                  <a:pt x="15240" y="816356"/>
                </a:lnTo>
                <a:lnTo>
                  <a:pt x="7619" y="808863"/>
                </a:lnTo>
                <a:lnTo>
                  <a:pt x="15240" y="808863"/>
                </a:lnTo>
                <a:lnTo>
                  <a:pt x="15240" y="15239"/>
                </a:lnTo>
                <a:lnTo>
                  <a:pt x="7619" y="15239"/>
                </a:lnTo>
                <a:lnTo>
                  <a:pt x="15240" y="7620"/>
                </a:lnTo>
                <a:lnTo>
                  <a:pt x="805433" y="7620"/>
                </a:lnTo>
                <a:lnTo>
                  <a:pt x="805433"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23" name="object 23"/>
          <p:cNvSpPr/>
          <p:nvPr/>
        </p:nvSpPr>
        <p:spPr>
          <a:xfrm>
            <a:off x="1049456" y="1158407"/>
            <a:ext cx="5716" cy="5716"/>
          </a:xfrm>
          <a:custGeom>
            <a:avLst/>
            <a:gdLst/>
            <a:ahLst/>
            <a:cxnLst/>
            <a:rect l="l" t="t" r="r" b="b"/>
            <a:pathLst>
              <a:path w="7619" h="7619">
                <a:moveTo>
                  <a:pt x="7620" y="0"/>
                </a:moveTo>
                <a:lnTo>
                  <a:pt x="0" y="7620"/>
                </a:lnTo>
                <a:lnTo>
                  <a:pt x="7620" y="7620"/>
                </a:lnTo>
                <a:lnTo>
                  <a:pt x="7620"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24" name="object 24"/>
          <p:cNvSpPr/>
          <p:nvPr/>
        </p:nvSpPr>
        <p:spPr>
          <a:xfrm>
            <a:off x="1641633" y="1105820"/>
            <a:ext cx="0" cy="606848"/>
          </a:xfrm>
          <a:custGeom>
            <a:avLst/>
            <a:gdLst/>
            <a:ahLst/>
            <a:cxnLst/>
            <a:rect l="l" t="t" r="r" b="b"/>
            <a:pathLst>
              <a:path h="808989">
                <a:moveTo>
                  <a:pt x="0" y="0"/>
                </a:moveTo>
                <a:lnTo>
                  <a:pt x="0" y="808736"/>
                </a:lnTo>
              </a:path>
            </a:pathLst>
          </a:custGeom>
          <a:ln w="12700">
            <a:solidFill>
              <a:srgbClr val="C00000"/>
            </a:solidFill>
          </a:ln>
        </p:spPr>
        <p:txBody>
          <a:bodyPr wrap="square" lIns="0" tIns="0" rIns="0" bIns="0" rtlCol="0"/>
          <a:lstStyle/>
          <a:p>
            <a:pPr defTabSz="685800"/>
            <a:endParaRPr sz="1350">
              <a:latin typeface="Calibri" panose="020F0502020204030204"/>
            </a:endParaRPr>
          </a:p>
        </p:txBody>
      </p:sp>
      <p:sp>
        <p:nvSpPr>
          <p:cNvPr id="25" name="object 25"/>
          <p:cNvSpPr/>
          <p:nvPr/>
        </p:nvSpPr>
        <p:spPr>
          <a:xfrm>
            <a:off x="1635917" y="1158407"/>
            <a:ext cx="11432" cy="5716"/>
          </a:xfrm>
          <a:custGeom>
            <a:avLst/>
            <a:gdLst/>
            <a:ahLst/>
            <a:cxnLst/>
            <a:rect l="l" t="t" r="r" b="b"/>
            <a:pathLst>
              <a:path w="15239" h="7619">
                <a:moveTo>
                  <a:pt x="15239" y="0"/>
                </a:moveTo>
                <a:lnTo>
                  <a:pt x="0" y="0"/>
                </a:lnTo>
                <a:lnTo>
                  <a:pt x="7619" y="7620"/>
                </a:lnTo>
                <a:lnTo>
                  <a:pt x="15239" y="7620"/>
                </a:lnTo>
                <a:lnTo>
                  <a:pt x="1523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26" name="object 26"/>
          <p:cNvSpPr/>
          <p:nvPr/>
        </p:nvSpPr>
        <p:spPr>
          <a:xfrm>
            <a:off x="1049456" y="1759729"/>
            <a:ext cx="5716" cy="5716"/>
          </a:xfrm>
          <a:custGeom>
            <a:avLst/>
            <a:gdLst/>
            <a:ahLst/>
            <a:cxnLst/>
            <a:rect l="l" t="t" r="r" b="b"/>
            <a:pathLst>
              <a:path w="7619" h="7619">
                <a:moveTo>
                  <a:pt x="7620" y="0"/>
                </a:moveTo>
                <a:lnTo>
                  <a:pt x="0" y="0"/>
                </a:lnTo>
                <a:lnTo>
                  <a:pt x="7620" y="7619"/>
                </a:lnTo>
                <a:lnTo>
                  <a:pt x="7620"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27" name="object 27"/>
          <p:cNvSpPr/>
          <p:nvPr/>
        </p:nvSpPr>
        <p:spPr>
          <a:xfrm>
            <a:off x="1055173" y="1710572"/>
            <a:ext cx="581602" cy="0"/>
          </a:xfrm>
          <a:custGeom>
            <a:avLst/>
            <a:gdLst/>
            <a:ahLst/>
            <a:cxnLst/>
            <a:rect l="l" t="t" r="r" b="b"/>
            <a:pathLst>
              <a:path w="775335">
                <a:moveTo>
                  <a:pt x="0" y="0"/>
                </a:moveTo>
                <a:lnTo>
                  <a:pt x="774954" y="0"/>
                </a:lnTo>
              </a:path>
            </a:pathLst>
          </a:custGeom>
          <a:ln w="6350">
            <a:solidFill>
              <a:srgbClr val="C00000"/>
            </a:solidFill>
          </a:ln>
        </p:spPr>
        <p:txBody>
          <a:bodyPr wrap="square" lIns="0" tIns="0" rIns="0" bIns="0" rtlCol="0"/>
          <a:lstStyle/>
          <a:p>
            <a:pPr defTabSz="685800"/>
            <a:endParaRPr sz="1350">
              <a:latin typeface="Calibri" panose="020F0502020204030204"/>
            </a:endParaRPr>
          </a:p>
        </p:txBody>
      </p:sp>
      <p:sp>
        <p:nvSpPr>
          <p:cNvPr id="28" name="object 28"/>
          <p:cNvSpPr/>
          <p:nvPr/>
        </p:nvSpPr>
        <p:spPr>
          <a:xfrm>
            <a:off x="1635917" y="1759729"/>
            <a:ext cx="11432" cy="5716"/>
          </a:xfrm>
          <a:custGeom>
            <a:avLst/>
            <a:gdLst/>
            <a:ahLst/>
            <a:cxnLst/>
            <a:rect l="l" t="t" r="r" b="b"/>
            <a:pathLst>
              <a:path w="15239" h="7619">
                <a:moveTo>
                  <a:pt x="15239" y="0"/>
                </a:moveTo>
                <a:lnTo>
                  <a:pt x="7619" y="0"/>
                </a:lnTo>
                <a:lnTo>
                  <a:pt x="0" y="7619"/>
                </a:lnTo>
                <a:lnTo>
                  <a:pt x="15239" y="7619"/>
                </a:lnTo>
                <a:lnTo>
                  <a:pt x="1523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29" name="object 29"/>
          <p:cNvSpPr/>
          <p:nvPr/>
        </p:nvSpPr>
        <p:spPr>
          <a:xfrm>
            <a:off x="1050599" y="1105821"/>
            <a:ext cx="591129" cy="443466"/>
          </a:xfrm>
          <a:custGeom>
            <a:avLst/>
            <a:gdLst/>
            <a:ahLst/>
            <a:cxnLst/>
            <a:rect l="l" t="t" r="r" b="b"/>
            <a:pathLst>
              <a:path w="788035" h="591185">
                <a:moveTo>
                  <a:pt x="0" y="590931"/>
                </a:moveTo>
                <a:lnTo>
                  <a:pt x="787907" y="590931"/>
                </a:lnTo>
                <a:lnTo>
                  <a:pt x="787907" y="0"/>
                </a:lnTo>
                <a:lnTo>
                  <a:pt x="0" y="0"/>
                </a:lnTo>
                <a:lnTo>
                  <a:pt x="0" y="590931"/>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30" name="object 30"/>
          <p:cNvSpPr/>
          <p:nvPr/>
        </p:nvSpPr>
        <p:spPr>
          <a:xfrm>
            <a:off x="4779713" y="2321040"/>
            <a:ext cx="3186189" cy="0"/>
          </a:xfrm>
          <a:custGeom>
            <a:avLst/>
            <a:gdLst/>
            <a:ahLst/>
            <a:cxnLst/>
            <a:rect l="l" t="t" r="r" b="b"/>
            <a:pathLst>
              <a:path w="4247515">
                <a:moveTo>
                  <a:pt x="0" y="0"/>
                </a:moveTo>
                <a:lnTo>
                  <a:pt x="4247133" y="0"/>
                </a:lnTo>
              </a:path>
            </a:pathLst>
          </a:custGeom>
          <a:ln w="12700">
            <a:solidFill>
              <a:srgbClr val="C00000"/>
            </a:solidFill>
          </a:ln>
        </p:spPr>
        <p:txBody>
          <a:bodyPr wrap="square" lIns="0" tIns="0" rIns="0" bIns="0" rtlCol="0"/>
          <a:lstStyle/>
          <a:p>
            <a:pPr defTabSz="685800"/>
            <a:endParaRPr sz="1350">
              <a:latin typeface="Calibri" panose="020F0502020204030204"/>
            </a:endParaRPr>
          </a:p>
        </p:txBody>
      </p:sp>
      <p:sp>
        <p:nvSpPr>
          <p:cNvPr id="31" name="object 31"/>
          <p:cNvSpPr/>
          <p:nvPr/>
        </p:nvSpPr>
        <p:spPr>
          <a:xfrm>
            <a:off x="4772854" y="1100104"/>
            <a:ext cx="603990" cy="618280"/>
          </a:xfrm>
          <a:custGeom>
            <a:avLst/>
            <a:gdLst/>
            <a:ahLst/>
            <a:cxnLst/>
            <a:rect l="l" t="t" r="r" b="b"/>
            <a:pathLst>
              <a:path w="805179" h="824230">
                <a:moveTo>
                  <a:pt x="804672" y="0"/>
                </a:moveTo>
                <a:lnTo>
                  <a:pt x="0" y="0"/>
                </a:lnTo>
                <a:lnTo>
                  <a:pt x="0" y="823976"/>
                </a:lnTo>
                <a:lnTo>
                  <a:pt x="804672" y="823976"/>
                </a:lnTo>
                <a:lnTo>
                  <a:pt x="804672" y="816356"/>
                </a:lnTo>
                <a:lnTo>
                  <a:pt x="15239" y="816356"/>
                </a:lnTo>
                <a:lnTo>
                  <a:pt x="7620" y="808863"/>
                </a:lnTo>
                <a:lnTo>
                  <a:pt x="15239" y="808863"/>
                </a:lnTo>
                <a:lnTo>
                  <a:pt x="15239" y="15239"/>
                </a:lnTo>
                <a:lnTo>
                  <a:pt x="7620" y="15239"/>
                </a:lnTo>
                <a:lnTo>
                  <a:pt x="15239" y="7620"/>
                </a:lnTo>
                <a:lnTo>
                  <a:pt x="804672" y="7620"/>
                </a:lnTo>
                <a:lnTo>
                  <a:pt x="804672"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32" name="object 32"/>
          <p:cNvSpPr/>
          <p:nvPr/>
        </p:nvSpPr>
        <p:spPr>
          <a:xfrm>
            <a:off x="4778570" y="1158407"/>
            <a:ext cx="5716" cy="5716"/>
          </a:xfrm>
          <a:custGeom>
            <a:avLst/>
            <a:gdLst/>
            <a:ahLst/>
            <a:cxnLst/>
            <a:rect l="l" t="t" r="r" b="b"/>
            <a:pathLst>
              <a:path w="7620" h="7619">
                <a:moveTo>
                  <a:pt x="7619" y="0"/>
                </a:moveTo>
                <a:lnTo>
                  <a:pt x="0" y="7620"/>
                </a:lnTo>
                <a:lnTo>
                  <a:pt x="7619" y="7620"/>
                </a:lnTo>
                <a:lnTo>
                  <a:pt x="761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33" name="object 33"/>
          <p:cNvSpPr/>
          <p:nvPr/>
        </p:nvSpPr>
        <p:spPr>
          <a:xfrm>
            <a:off x="5370747" y="1158407"/>
            <a:ext cx="0" cy="607801"/>
          </a:xfrm>
          <a:custGeom>
            <a:avLst/>
            <a:gdLst/>
            <a:ahLst/>
            <a:cxnLst/>
            <a:rect l="l" t="t" r="r" b="b"/>
            <a:pathLst>
              <a:path h="810260">
                <a:moveTo>
                  <a:pt x="0" y="0"/>
                </a:moveTo>
                <a:lnTo>
                  <a:pt x="0" y="810260"/>
                </a:lnTo>
              </a:path>
            </a:pathLst>
          </a:custGeom>
          <a:ln w="12700">
            <a:solidFill>
              <a:srgbClr val="C00000"/>
            </a:solidFill>
          </a:ln>
        </p:spPr>
        <p:txBody>
          <a:bodyPr wrap="square" lIns="0" tIns="0" rIns="0" bIns="0" rtlCol="0"/>
          <a:lstStyle/>
          <a:p>
            <a:pPr defTabSz="685800"/>
            <a:endParaRPr sz="1350">
              <a:latin typeface="Calibri" panose="020F0502020204030204"/>
            </a:endParaRPr>
          </a:p>
        </p:txBody>
      </p:sp>
      <p:sp>
        <p:nvSpPr>
          <p:cNvPr id="34" name="object 34"/>
          <p:cNvSpPr/>
          <p:nvPr/>
        </p:nvSpPr>
        <p:spPr>
          <a:xfrm>
            <a:off x="5365030" y="1158407"/>
            <a:ext cx="11432" cy="5716"/>
          </a:xfrm>
          <a:custGeom>
            <a:avLst/>
            <a:gdLst/>
            <a:ahLst/>
            <a:cxnLst/>
            <a:rect l="l" t="t" r="r" b="b"/>
            <a:pathLst>
              <a:path w="15240" h="7619">
                <a:moveTo>
                  <a:pt x="15240" y="0"/>
                </a:moveTo>
                <a:lnTo>
                  <a:pt x="0" y="0"/>
                </a:lnTo>
                <a:lnTo>
                  <a:pt x="7620" y="7620"/>
                </a:lnTo>
                <a:lnTo>
                  <a:pt x="15240" y="7620"/>
                </a:lnTo>
                <a:lnTo>
                  <a:pt x="15240"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35" name="object 35"/>
          <p:cNvSpPr/>
          <p:nvPr/>
        </p:nvSpPr>
        <p:spPr>
          <a:xfrm>
            <a:off x="4778570" y="1759729"/>
            <a:ext cx="5716" cy="5716"/>
          </a:xfrm>
          <a:custGeom>
            <a:avLst/>
            <a:gdLst/>
            <a:ahLst/>
            <a:cxnLst/>
            <a:rect l="l" t="t" r="r" b="b"/>
            <a:pathLst>
              <a:path w="7620" h="7619">
                <a:moveTo>
                  <a:pt x="7619" y="0"/>
                </a:moveTo>
                <a:lnTo>
                  <a:pt x="0" y="0"/>
                </a:lnTo>
                <a:lnTo>
                  <a:pt x="7619" y="7619"/>
                </a:lnTo>
                <a:lnTo>
                  <a:pt x="761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36" name="object 36"/>
          <p:cNvSpPr/>
          <p:nvPr/>
        </p:nvSpPr>
        <p:spPr>
          <a:xfrm>
            <a:off x="4784286" y="1710572"/>
            <a:ext cx="581602" cy="0"/>
          </a:xfrm>
          <a:custGeom>
            <a:avLst/>
            <a:gdLst/>
            <a:ahLst/>
            <a:cxnLst/>
            <a:rect l="l" t="t" r="r" b="b"/>
            <a:pathLst>
              <a:path w="775334">
                <a:moveTo>
                  <a:pt x="0" y="0"/>
                </a:moveTo>
                <a:lnTo>
                  <a:pt x="774954" y="0"/>
                </a:lnTo>
              </a:path>
            </a:pathLst>
          </a:custGeom>
          <a:ln w="6350">
            <a:solidFill>
              <a:srgbClr val="C00000"/>
            </a:solidFill>
          </a:ln>
        </p:spPr>
        <p:txBody>
          <a:bodyPr wrap="square" lIns="0" tIns="0" rIns="0" bIns="0" rtlCol="0"/>
          <a:lstStyle/>
          <a:p>
            <a:pPr defTabSz="685800"/>
            <a:endParaRPr sz="1350">
              <a:latin typeface="Calibri" panose="020F0502020204030204"/>
            </a:endParaRPr>
          </a:p>
        </p:txBody>
      </p:sp>
      <p:sp>
        <p:nvSpPr>
          <p:cNvPr id="37" name="object 37"/>
          <p:cNvSpPr/>
          <p:nvPr/>
        </p:nvSpPr>
        <p:spPr>
          <a:xfrm>
            <a:off x="5365030" y="1759729"/>
            <a:ext cx="11432" cy="5716"/>
          </a:xfrm>
          <a:custGeom>
            <a:avLst/>
            <a:gdLst/>
            <a:ahLst/>
            <a:cxnLst/>
            <a:rect l="l" t="t" r="r" b="b"/>
            <a:pathLst>
              <a:path w="15240" h="7619">
                <a:moveTo>
                  <a:pt x="15240" y="0"/>
                </a:moveTo>
                <a:lnTo>
                  <a:pt x="7620" y="0"/>
                </a:lnTo>
                <a:lnTo>
                  <a:pt x="0" y="7619"/>
                </a:lnTo>
                <a:lnTo>
                  <a:pt x="15240" y="7619"/>
                </a:lnTo>
                <a:lnTo>
                  <a:pt x="15240"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38" name="object 38"/>
          <p:cNvSpPr/>
          <p:nvPr/>
        </p:nvSpPr>
        <p:spPr>
          <a:xfrm>
            <a:off x="4778570" y="1105821"/>
            <a:ext cx="592558" cy="443466"/>
          </a:xfrm>
          <a:custGeom>
            <a:avLst/>
            <a:gdLst/>
            <a:ahLst/>
            <a:cxnLst/>
            <a:rect l="l" t="t" r="r" b="b"/>
            <a:pathLst>
              <a:path w="789940" h="591185">
                <a:moveTo>
                  <a:pt x="0" y="590931"/>
                </a:moveTo>
                <a:lnTo>
                  <a:pt x="789431" y="590931"/>
                </a:lnTo>
                <a:lnTo>
                  <a:pt x="789431" y="0"/>
                </a:lnTo>
                <a:lnTo>
                  <a:pt x="0" y="0"/>
                </a:lnTo>
                <a:lnTo>
                  <a:pt x="0" y="590931"/>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39" name="object 39"/>
          <p:cNvSpPr/>
          <p:nvPr/>
        </p:nvSpPr>
        <p:spPr>
          <a:xfrm>
            <a:off x="2396145" y="4989265"/>
            <a:ext cx="3186189" cy="0"/>
          </a:xfrm>
          <a:custGeom>
            <a:avLst/>
            <a:gdLst/>
            <a:ahLst/>
            <a:cxnLst/>
            <a:rect l="l" t="t" r="r" b="b"/>
            <a:pathLst>
              <a:path w="4247515">
                <a:moveTo>
                  <a:pt x="0" y="0"/>
                </a:moveTo>
                <a:lnTo>
                  <a:pt x="4247134" y="0"/>
                </a:lnTo>
              </a:path>
            </a:pathLst>
          </a:custGeom>
          <a:ln w="12700">
            <a:solidFill>
              <a:srgbClr val="C00000"/>
            </a:solidFill>
          </a:ln>
        </p:spPr>
        <p:txBody>
          <a:bodyPr wrap="square" lIns="0" tIns="0" rIns="0" bIns="0" rtlCol="0"/>
          <a:lstStyle/>
          <a:p>
            <a:pPr defTabSz="685800"/>
            <a:endParaRPr sz="1350">
              <a:latin typeface="Calibri" panose="020F0502020204030204"/>
            </a:endParaRPr>
          </a:p>
        </p:txBody>
      </p:sp>
      <p:sp>
        <p:nvSpPr>
          <p:cNvPr id="40" name="object 40"/>
          <p:cNvSpPr/>
          <p:nvPr/>
        </p:nvSpPr>
        <p:spPr>
          <a:xfrm>
            <a:off x="2429297" y="3787763"/>
            <a:ext cx="603990" cy="618280"/>
          </a:xfrm>
          <a:custGeom>
            <a:avLst/>
            <a:gdLst/>
            <a:ahLst/>
            <a:cxnLst/>
            <a:rect l="l" t="t" r="r" b="b"/>
            <a:pathLst>
              <a:path w="805179" h="824229">
                <a:moveTo>
                  <a:pt x="804672" y="0"/>
                </a:moveTo>
                <a:lnTo>
                  <a:pt x="0" y="0"/>
                </a:lnTo>
                <a:lnTo>
                  <a:pt x="0" y="824001"/>
                </a:lnTo>
                <a:lnTo>
                  <a:pt x="804672" y="824001"/>
                </a:lnTo>
                <a:lnTo>
                  <a:pt x="804672" y="816381"/>
                </a:lnTo>
                <a:lnTo>
                  <a:pt x="15239" y="816381"/>
                </a:lnTo>
                <a:lnTo>
                  <a:pt x="7619" y="808774"/>
                </a:lnTo>
                <a:lnTo>
                  <a:pt x="15239" y="808774"/>
                </a:lnTo>
                <a:lnTo>
                  <a:pt x="15239" y="15239"/>
                </a:lnTo>
                <a:lnTo>
                  <a:pt x="7619" y="15239"/>
                </a:lnTo>
                <a:lnTo>
                  <a:pt x="15239" y="7619"/>
                </a:lnTo>
                <a:lnTo>
                  <a:pt x="804672" y="7619"/>
                </a:lnTo>
                <a:lnTo>
                  <a:pt x="804672"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41" name="object 41"/>
          <p:cNvSpPr/>
          <p:nvPr/>
        </p:nvSpPr>
        <p:spPr>
          <a:xfrm>
            <a:off x="2435013" y="3793480"/>
            <a:ext cx="5716" cy="5716"/>
          </a:xfrm>
          <a:custGeom>
            <a:avLst/>
            <a:gdLst/>
            <a:ahLst/>
            <a:cxnLst/>
            <a:rect l="l" t="t" r="r" b="b"/>
            <a:pathLst>
              <a:path w="7620" h="7620">
                <a:moveTo>
                  <a:pt x="7619" y="0"/>
                </a:moveTo>
                <a:lnTo>
                  <a:pt x="0" y="7620"/>
                </a:lnTo>
                <a:lnTo>
                  <a:pt x="7619" y="7620"/>
                </a:lnTo>
                <a:lnTo>
                  <a:pt x="761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42" name="object 42"/>
          <p:cNvSpPr/>
          <p:nvPr/>
        </p:nvSpPr>
        <p:spPr>
          <a:xfrm>
            <a:off x="2433869" y="3799196"/>
            <a:ext cx="7145" cy="437750"/>
          </a:xfrm>
          <a:custGeom>
            <a:avLst/>
            <a:gdLst/>
            <a:ahLst/>
            <a:cxnLst/>
            <a:rect l="l" t="t" r="r" b="b"/>
            <a:pathLst>
              <a:path w="9525" h="583564">
                <a:moveTo>
                  <a:pt x="0" y="583387"/>
                </a:moveTo>
                <a:lnTo>
                  <a:pt x="9143" y="583387"/>
                </a:lnTo>
                <a:lnTo>
                  <a:pt x="9143" y="0"/>
                </a:lnTo>
                <a:lnTo>
                  <a:pt x="0" y="0"/>
                </a:lnTo>
                <a:lnTo>
                  <a:pt x="0" y="583387"/>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43" name="object 43"/>
          <p:cNvSpPr/>
          <p:nvPr/>
        </p:nvSpPr>
        <p:spPr>
          <a:xfrm>
            <a:off x="3027190" y="3793480"/>
            <a:ext cx="0" cy="606848"/>
          </a:xfrm>
          <a:custGeom>
            <a:avLst/>
            <a:gdLst/>
            <a:ahLst/>
            <a:cxnLst/>
            <a:rect l="l" t="t" r="r" b="b"/>
            <a:pathLst>
              <a:path h="808989">
                <a:moveTo>
                  <a:pt x="0" y="0"/>
                </a:moveTo>
                <a:lnTo>
                  <a:pt x="0" y="808761"/>
                </a:lnTo>
              </a:path>
            </a:pathLst>
          </a:custGeom>
          <a:ln w="12700">
            <a:solidFill>
              <a:srgbClr val="C00000"/>
            </a:solidFill>
          </a:ln>
        </p:spPr>
        <p:txBody>
          <a:bodyPr wrap="square" lIns="0" tIns="0" rIns="0" bIns="0" rtlCol="0"/>
          <a:lstStyle/>
          <a:p>
            <a:pPr defTabSz="685800"/>
            <a:endParaRPr sz="1350">
              <a:latin typeface="Calibri" panose="020F0502020204030204"/>
            </a:endParaRPr>
          </a:p>
        </p:txBody>
      </p:sp>
      <p:sp>
        <p:nvSpPr>
          <p:cNvPr id="44" name="object 44"/>
          <p:cNvSpPr/>
          <p:nvPr/>
        </p:nvSpPr>
        <p:spPr>
          <a:xfrm>
            <a:off x="3021474" y="3793480"/>
            <a:ext cx="11432" cy="5716"/>
          </a:xfrm>
          <a:custGeom>
            <a:avLst/>
            <a:gdLst/>
            <a:ahLst/>
            <a:cxnLst/>
            <a:rect l="l" t="t" r="r" b="b"/>
            <a:pathLst>
              <a:path w="15239" h="7620">
                <a:moveTo>
                  <a:pt x="15239" y="0"/>
                </a:moveTo>
                <a:lnTo>
                  <a:pt x="0" y="0"/>
                </a:lnTo>
                <a:lnTo>
                  <a:pt x="7619" y="7620"/>
                </a:lnTo>
                <a:lnTo>
                  <a:pt x="15239" y="7620"/>
                </a:lnTo>
                <a:lnTo>
                  <a:pt x="1523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45" name="object 45"/>
          <p:cNvSpPr/>
          <p:nvPr/>
        </p:nvSpPr>
        <p:spPr>
          <a:xfrm>
            <a:off x="2435013" y="4394802"/>
            <a:ext cx="5716" cy="5716"/>
          </a:xfrm>
          <a:custGeom>
            <a:avLst/>
            <a:gdLst/>
            <a:ahLst/>
            <a:cxnLst/>
            <a:rect l="l" t="t" r="r" b="b"/>
            <a:pathLst>
              <a:path w="7620" h="7620">
                <a:moveTo>
                  <a:pt x="7619" y="0"/>
                </a:moveTo>
                <a:lnTo>
                  <a:pt x="0" y="0"/>
                </a:lnTo>
                <a:lnTo>
                  <a:pt x="7619" y="7620"/>
                </a:lnTo>
                <a:lnTo>
                  <a:pt x="761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46" name="object 46"/>
          <p:cNvSpPr/>
          <p:nvPr/>
        </p:nvSpPr>
        <p:spPr>
          <a:xfrm>
            <a:off x="2440729" y="4398232"/>
            <a:ext cx="580173" cy="0"/>
          </a:xfrm>
          <a:custGeom>
            <a:avLst/>
            <a:gdLst/>
            <a:ahLst/>
            <a:cxnLst/>
            <a:rect l="l" t="t" r="r" b="b"/>
            <a:pathLst>
              <a:path w="773429">
                <a:moveTo>
                  <a:pt x="0" y="0"/>
                </a:moveTo>
                <a:lnTo>
                  <a:pt x="773430" y="0"/>
                </a:lnTo>
              </a:path>
            </a:pathLst>
          </a:custGeom>
          <a:ln w="6350">
            <a:solidFill>
              <a:srgbClr val="C00000"/>
            </a:solidFill>
          </a:ln>
        </p:spPr>
        <p:txBody>
          <a:bodyPr wrap="square" lIns="0" tIns="0" rIns="0" bIns="0" rtlCol="0"/>
          <a:lstStyle/>
          <a:p>
            <a:pPr defTabSz="685800"/>
            <a:endParaRPr sz="1350">
              <a:latin typeface="Calibri" panose="020F0502020204030204"/>
            </a:endParaRPr>
          </a:p>
        </p:txBody>
      </p:sp>
      <p:sp>
        <p:nvSpPr>
          <p:cNvPr id="47" name="object 47"/>
          <p:cNvSpPr/>
          <p:nvPr/>
        </p:nvSpPr>
        <p:spPr>
          <a:xfrm>
            <a:off x="3021474" y="4394802"/>
            <a:ext cx="11432" cy="5716"/>
          </a:xfrm>
          <a:custGeom>
            <a:avLst/>
            <a:gdLst/>
            <a:ahLst/>
            <a:cxnLst/>
            <a:rect l="l" t="t" r="r" b="b"/>
            <a:pathLst>
              <a:path w="15239" h="7620">
                <a:moveTo>
                  <a:pt x="15239" y="0"/>
                </a:moveTo>
                <a:lnTo>
                  <a:pt x="7619" y="0"/>
                </a:lnTo>
                <a:lnTo>
                  <a:pt x="0" y="7620"/>
                </a:lnTo>
                <a:lnTo>
                  <a:pt x="15239" y="7620"/>
                </a:lnTo>
                <a:lnTo>
                  <a:pt x="15239" y="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48" name="object 48"/>
          <p:cNvSpPr/>
          <p:nvPr/>
        </p:nvSpPr>
        <p:spPr>
          <a:xfrm>
            <a:off x="2433869" y="3793480"/>
            <a:ext cx="593511" cy="443466"/>
          </a:xfrm>
          <a:custGeom>
            <a:avLst/>
            <a:gdLst/>
            <a:ahLst/>
            <a:cxnLst/>
            <a:rect l="l" t="t" r="r" b="b"/>
            <a:pathLst>
              <a:path w="791210" h="591185">
                <a:moveTo>
                  <a:pt x="0" y="590931"/>
                </a:moveTo>
                <a:lnTo>
                  <a:pt x="790956" y="590931"/>
                </a:lnTo>
                <a:lnTo>
                  <a:pt x="790956" y="0"/>
                </a:lnTo>
                <a:lnTo>
                  <a:pt x="0" y="0"/>
                </a:lnTo>
                <a:lnTo>
                  <a:pt x="0" y="590931"/>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49" name="object 49"/>
          <p:cNvSpPr txBox="1"/>
          <p:nvPr/>
        </p:nvSpPr>
        <p:spPr>
          <a:xfrm>
            <a:off x="5467061" y="2485960"/>
            <a:ext cx="2691756" cy="1062535"/>
          </a:xfrm>
          <a:prstGeom prst="rect">
            <a:avLst/>
          </a:prstGeom>
        </p:spPr>
        <p:txBody>
          <a:bodyPr vert="horz" wrap="square" lIns="0" tIns="0" rIns="0" bIns="0" rtlCol="0">
            <a:spAutoFit/>
          </a:bodyPr>
          <a:lstStyle/>
          <a:p>
            <a:pPr marL="9525" indent="15875" defTabSz="685800"/>
            <a:r>
              <a:rPr sz="1240" b="1" spc="23" dirty="0">
                <a:latin typeface="微软雅黑" panose="020B0503020204020204" pitchFamily="34" charset="-122"/>
                <a:cs typeface="微软雅黑" panose="020B0503020204020204" pitchFamily="34" charset="-122"/>
              </a:rPr>
              <a:t>智慧化服</a:t>
            </a:r>
            <a:r>
              <a:rPr sz="1240" b="1" spc="11" dirty="0">
                <a:latin typeface="微软雅黑" panose="020B0503020204020204" pitchFamily="34" charset="-122"/>
                <a:cs typeface="微软雅黑" panose="020B0503020204020204" pitchFamily="34" charset="-122"/>
              </a:rPr>
              <a:t>务不</a:t>
            </a:r>
            <a:r>
              <a:rPr sz="1240" b="1" spc="23" dirty="0">
                <a:latin typeface="微软雅黑" panose="020B0503020204020204" pitchFamily="34" charset="-122"/>
                <a:cs typeface="微软雅黑" panose="020B0503020204020204" pitchFamily="34" charset="-122"/>
              </a:rPr>
              <a:t>足</a:t>
            </a:r>
            <a:endParaRPr sz="1240">
              <a:latin typeface="微软雅黑" panose="020B0503020204020204" pitchFamily="34" charset="-122"/>
              <a:cs typeface="微软雅黑" panose="020B0503020204020204" pitchFamily="34" charset="-122"/>
            </a:endParaRPr>
          </a:p>
          <a:p>
            <a:pPr marL="9525" marR="3810" defTabSz="685800">
              <a:lnSpc>
                <a:spcPct val="125000"/>
              </a:lnSpc>
              <a:spcBef>
                <a:spcPts val="495"/>
              </a:spcBef>
            </a:pPr>
            <a:r>
              <a:rPr sz="1050" dirty="0">
                <a:latin typeface="微软雅黑" panose="020B0503020204020204" pitchFamily="34" charset="-122"/>
                <a:cs typeface="微软雅黑" panose="020B0503020204020204" pitchFamily="34" charset="-122"/>
              </a:rPr>
              <a:t>缺乏对园区管理者、员</a:t>
            </a:r>
            <a:r>
              <a:rPr sz="1050" spc="-8" dirty="0">
                <a:latin typeface="微软雅黑" panose="020B0503020204020204" pitchFamily="34" charset="-122"/>
                <a:cs typeface="微软雅黑" panose="020B0503020204020204" pitchFamily="34" charset="-122"/>
              </a:rPr>
              <a:t>工</a:t>
            </a:r>
            <a:r>
              <a:rPr sz="1050" spc="-4" dirty="0">
                <a:latin typeface="Calibri" panose="020F0502020204030204"/>
                <a:cs typeface="Calibri" panose="020F0502020204030204"/>
              </a:rPr>
              <a:t>/</a:t>
            </a:r>
            <a:r>
              <a:rPr sz="1050" dirty="0">
                <a:latin typeface="微软雅黑" panose="020B0503020204020204" pitchFamily="34" charset="-122"/>
                <a:cs typeface="微软雅黑" panose="020B0503020204020204" pitchFamily="34" charset="-122"/>
              </a:rPr>
              <a:t>访</a:t>
            </a:r>
            <a:r>
              <a:rPr sz="1050" spc="-11" dirty="0">
                <a:latin typeface="微软雅黑" panose="020B0503020204020204" pitchFamily="34" charset="-122"/>
                <a:cs typeface="微软雅黑" panose="020B0503020204020204" pitchFamily="34" charset="-122"/>
              </a:rPr>
              <a:t>客</a:t>
            </a:r>
            <a:r>
              <a:rPr sz="1050" dirty="0">
                <a:latin typeface="微软雅黑" panose="020B0503020204020204" pitchFamily="34" charset="-122"/>
                <a:cs typeface="微软雅黑" panose="020B0503020204020204" pitchFamily="34" charset="-122"/>
              </a:rPr>
              <a:t>等用</a:t>
            </a:r>
            <a:r>
              <a:rPr sz="1050" spc="-11" dirty="0">
                <a:latin typeface="微软雅黑" panose="020B0503020204020204" pitchFamily="34" charset="-122"/>
                <a:cs typeface="微软雅黑" panose="020B0503020204020204" pitchFamily="34" charset="-122"/>
              </a:rPr>
              <a:t>户</a:t>
            </a:r>
            <a:r>
              <a:rPr sz="1050" dirty="0">
                <a:latin typeface="微软雅黑" panose="020B0503020204020204" pitchFamily="34" charset="-122"/>
                <a:cs typeface="微软雅黑" panose="020B0503020204020204" pitchFamily="34" charset="-122"/>
              </a:rPr>
              <a:t>体验的 关注，设施、空间无法</a:t>
            </a:r>
            <a:r>
              <a:rPr sz="1050" spc="-11" dirty="0">
                <a:latin typeface="微软雅黑" panose="020B0503020204020204" pitchFamily="34" charset="-122"/>
                <a:cs typeface="微软雅黑" panose="020B0503020204020204" pitchFamily="34" charset="-122"/>
              </a:rPr>
              <a:t>感</a:t>
            </a:r>
            <a:r>
              <a:rPr sz="1050" dirty="0">
                <a:latin typeface="微软雅黑" panose="020B0503020204020204" pitchFamily="34" charset="-122"/>
                <a:cs typeface="微软雅黑" panose="020B0503020204020204" pitchFamily="34" charset="-122"/>
              </a:rPr>
              <a:t>知人</a:t>
            </a:r>
            <a:r>
              <a:rPr sz="1050" spc="-11" dirty="0">
                <a:latin typeface="微软雅黑" panose="020B0503020204020204" pitchFamily="34" charset="-122"/>
                <a:cs typeface="微软雅黑" panose="020B0503020204020204" pitchFamily="34" charset="-122"/>
              </a:rPr>
              <a:t>的</a:t>
            </a:r>
            <a:r>
              <a:rPr sz="1050" dirty="0">
                <a:latin typeface="微软雅黑" panose="020B0503020204020204" pitchFamily="34" charset="-122"/>
                <a:cs typeface="微软雅黑" panose="020B0503020204020204" pitchFamily="34" charset="-122"/>
              </a:rPr>
              <a:t>需求</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不能提 供主动服务，或者监管</a:t>
            </a:r>
            <a:r>
              <a:rPr sz="1050" spc="-8" dirty="0">
                <a:latin typeface="微软雅黑" panose="020B0503020204020204" pitchFamily="34" charset="-122"/>
                <a:cs typeface="微软雅黑" panose="020B0503020204020204" pitchFamily="34" charset="-122"/>
              </a:rPr>
              <a:t>大</a:t>
            </a:r>
            <a:r>
              <a:rPr sz="1050" dirty="0">
                <a:latin typeface="微软雅黑" panose="020B0503020204020204" pitchFamily="34" charset="-122"/>
                <a:cs typeface="微软雅黑" panose="020B0503020204020204" pitchFamily="34" charset="-122"/>
              </a:rPr>
              <a:t>于服</a:t>
            </a:r>
            <a:r>
              <a:rPr sz="1050" spc="-8" dirty="0">
                <a:latin typeface="微软雅黑" panose="020B0503020204020204" pitchFamily="34" charset="-122"/>
                <a:cs typeface="微软雅黑" panose="020B0503020204020204" pitchFamily="34" charset="-122"/>
              </a:rPr>
              <a:t>务</a:t>
            </a:r>
            <a:r>
              <a:rPr sz="1050" spc="4" dirty="0">
                <a:latin typeface="微软雅黑" panose="020B0503020204020204" pitchFamily="34" charset="-122"/>
                <a:cs typeface="微软雅黑" panose="020B0503020204020204" pitchFamily="34" charset="-122"/>
              </a:rPr>
              <a:t>。</a:t>
            </a:r>
            <a:r>
              <a:rPr sz="1050" b="1" spc="4" dirty="0">
                <a:latin typeface="微软雅黑" panose="020B0503020204020204" pitchFamily="34" charset="-122"/>
                <a:cs typeface="微软雅黑" panose="020B0503020204020204" pitchFamily="34" charset="-122"/>
              </a:rPr>
              <a:t>部</a:t>
            </a:r>
            <a:r>
              <a:rPr sz="1050" b="1" spc="-11" dirty="0">
                <a:latin typeface="微软雅黑" panose="020B0503020204020204" pitchFamily="34" charset="-122"/>
                <a:cs typeface="微软雅黑" panose="020B0503020204020204" pitchFamily="34" charset="-122"/>
              </a:rPr>
              <a:t>分</a:t>
            </a:r>
            <a:r>
              <a:rPr sz="1050" b="1" spc="4" dirty="0">
                <a:latin typeface="微软雅黑" panose="020B0503020204020204" pitchFamily="34" charset="-122"/>
                <a:cs typeface="微软雅黑" panose="020B0503020204020204" pitchFamily="34" charset="-122"/>
              </a:rPr>
              <a:t>所</a:t>
            </a:r>
            <a:r>
              <a:rPr sz="1050" b="1" dirty="0">
                <a:latin typeface="微软雅黑" panose="020B0503020204020204" pitchFamily="34" charset="-122"/>
                <a:cs typeface="微软雅黑" panose="020B0503020204020204" pitchFamily="34" charset="-122"/>
              </a:rPr>
              <a:t>谓</a:t>
            </a:r>
            <a:r>
              <a:rPr sz="1050" b="1" spc="4" dirty="0">
                <a:latin typeface="微软雅黑" panose="020B0503020204020204" pitchFamily="34" charset="-122"/>
                <a:cs typeface="微软雅黑" panose="020B0503020204020204" pitchFamily="34" charset="-122"/>
              </a:rPr>
              <a:t>智</a:t>
            </a:r>
            <a:r>
              <a:rPr sz="1050" b="1" dirty="0">
                <a:latin typeface="微软雅黑" panose="020B0503020204020204" pitchFamily="34" charset="-122"/>
                <a:cs typeface="微软雅黑" panose="020B0503020204020204" pitchFamily="34" charset="-122"/>
              </a:rPr>
              <a:t> 能园区实际为单场景智</a:t>
            </a:r>
            <a:r>
              <a:rPr sz="1050" b="1" spc="-11" dirty="0">
                <a:latin typeface="微软雅黑" panose="020B0503020204020204" pitchFamily="34" charset="-122"/>
                <a:cs typeface="微软雅黑" panose="020B0503020204020204" pitchFamily="34" charset="-122"/>
              </a:rPr>
              <a:t>能</a:t>
            </a:r>
            <a:r>
              <a:rPr sz="1050" b="1" dirty="0">
                <a:latin typeface="微软雅黑" panose="020B0503020204020204" pitchFamily="34" charset="-122"/>
                <a:cs typeface="微软雅黑" panose="020B0503020204020204" pitchFamily="34" charset="-122"/>
              </a:rPr>
              <a:t>化</a:t>
            </a:r>
            <a:endParaRPr sz="1050">
              <a:latin typeface="微软雅黑" panose="020B0503020204020204" pitchFamily="34" charset="-122"/>
              <a:cs typeface="微软雅黑" panose="020B0503020204020204" pitchFamily="34" charset="-122"/>
            </a:endParaRPr>
          </a:p>
        </p:txBody>
      </p:sp>
      <p:sp>
        <p:nvSpPr>
          <p:cNvPr id="50" name="object 50"/>
          <p:cNvSpPr txBox="1"/>
          <p:nvPr/>
        </p:nvSpPr>
        <p:spPr>
          <a:xfrm>
            <a:off x="4958148" y="2563538"/>
            <a:ext cx="233879" cy="438582"/>
          </a:xfrm>
          <a:prstGeom prst="rect">
            <a:avLst/>
          </a:prstGeom>
        </p:spPr>
        <p:txBody>
          <a:bodyPr vert="horz" wrap="square" lIns="0" tIns="0" rIns="0" bIns="0" rtlCol="0">
            <a:spAutoFit/>
          </a:bodyPr>
          <a:lstStyle/>
          <a:p>
            <a:pPr marL="9525" defTabSz="685800"/>
            <a:r>
              <a:rPr sz="2850" spc="19" dirty="0">
                <a:latin typeface="微软雅黑" panose="020B0503020204020204" pitchFamily="34" charset="-122"/>
                <a:cs typeface="微软雅黑" panose="020B0503020204020204" pitchFamily="34" charset="-122"/>
              </a:rPr>
              <a:t>4</a:t>
            </a:r>
            <a:endParaRPr sz="2850">
              <a:latin typeface="微软雅黑" panose="020B0503020204020204" pitchFamily="34" charset="-122"/>
              <a:cs typeface="微软雅黑" panose="020B0503020204020204" pitchFamily="34" charset="-122"/>
            </a:endParaRPr>
          </a:p>
        </p:txBody>
      </p:sp>
      <p:sp>
        <p:nvSpPr>
          <p:cNvPr id="51" name="object 51"/>
          <p:cNvSpPr txBox="1"/>
          <p:nvPr/>
        </p:nvSpPr>
        <p:spPr>
          <a:xfrm>
            <a:off x="1820068" y="2504918"/>
            <a:ext cx="2534566" cy="1049711"/>
          </a:xfrm>
          <a:prstGeom prst="rect">
            <a:avLst/>
          </a:prstGeom>
        </p:spPr>
        <p:txBody>
          <a:bodyPr vert="horz" wrap="square" lIns="0" tIns="0" rIns="0" bIns="0" rtlCol="0">
            <a:spAutoFit/>
          </a:bodyPr>
          <a:lstStyle/>
          <a:p>
            <a:pPr marL="9525" indent="12065" defTabSz="685800"/>
            <a:r>
              <a:rPr sz="1240" b="1" spc="11" dirty="0">
                <a:latin typeface="微软雅黑" panose="020B0503020204020204" pitchFamily="34" charset="-122"/>
                <a:cs typeface="微软雅黑" panose="020B0503020204020204" pitchFamily="34" charset="-122"/>
              </a:rPr>
              <a:t>园区数字化与城市数字化转型脱节</a:t>
            </a:r>
            <a:endParaRPr sz="1240">
              <a:latin typeface="微软雅黑" panose="020B0503020204020204" pitchFamily="34" charset="-122"/>
              <a:cs typeface="微软雅黑" panose="020B0503020204020204" pitchFamily="34" charset="-122"/>
            </a:endParaRPr>
          </a:p>
          <a:p>
            <a:pPr marL="9525" marR="3810" defTabSz="685800">
              <a:lnSpc>
                <a:spcPct val="125000"/>
              </a:lnSpc>
              <a:spcBef>
                <a:spcPts val="415"/>
              </a:spcBef>
            </a:pPr>
            <a:r>
              <a:rPr sz="1050" dirty="0">
                <a:latin typeface="微软雅黑" panose="020B0503020204020204" pitchFamily="34" charset="-122"/>
                <a:cs typeface="微软雅黑" panose="020B0503020204020204" pitchFamily="34" charset="-122"/>
              </a:rPr>
              <a:t>在</a:t>
            </a:r>
            <a:r>
              <a:rPr sz="1050" spc="-4" dirty="0">
                <a:latin typeface="Calibri" panose="020F0502020204030204"/>
                <a:cs typeface="Calibri" panose="020F0502020204030204"/>
              </a:rPr>
              <a:t>**</a:t>
            </a:r>
            <a:r>
              <a:rPr sz="1050" dirty="0">
                <a:latin typeface="微软雅黑" panose="020B0503020204020204" pitchFamily="34" charset="-122"/>
                <a:cs typeface="微软雅黑" panose="020B0503020204020204" pitchFamily="34" charset="-122"/>
              </a:rPr>
              <a:t>加快推动推动</a:t>
            </a:r>
            <a:r>
              <a:rPr sz="1050" dirty="0">
                <a:latin typeface="Calibri" panose="020F0502020204030204"/>
                <a:cs typeface="Calibri" panose="020F0502020204030204"/>
              </a:rPr>
              <a:t>“</a:t>
            </a:r>
            <a:r>
              <a:rPr sz="1050" dirty="0">
                <a:latin typeface="微软雅黑" panose="020B0503020204020204" pitchFamily="34" charset="-122"/>
                <a:cs typeface="微软雅黑" panose="020B0503020204020204" pitchFamily="34" charset="-122"/>
              </a:rPr>
              <a:t>经济、生活</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治理</a:t>
            </a:r>
            <a:r>
              <a:rPr sz="1050" dirty="0">
                <a:latin typeface="Calibri" panose="020F0502020204030204"/>
                <a:cs typeface="Calibri" panose="020F0502020204030204"/>
              </a:rPr>
              <a:t>”</a:t>
            </a:r>
            <a:r>
              <a:rPr sz="1050" spc="-11" dirty="0">
                <a:latin typeface="微软雅黑" panose="020B0503020204020204" pitchFamily="34" charset="-122"/>
                <a:cs typeface="微软雅黑" panose="020B0503020204020204" pitchFamily="34" charset="-122"/>
              </a:rPr>
              <a:t>全面 </a:t>
            </a:r>
            <a:r>
              <a:rPr sz="1050" dirty="0">
                <a:latin typeface="微软雅黑" panose="020B0503020204020204" pitchFamily="34" charset="-122"/>
                <a:cs typeface="微软雅黑" panose="020B0503020204020204" pitchFamily="34" charset="-122"/>
              </a:rPr>
              <a:t>数字化转型中，</a:t>
            </a:r>
            <a:r>
              <a:rPr sz="1050" b="1" dirty="0">
                <a:latin typeface="微软雅黑" panose="020B0503020204020204" pitchFamily="34" charset="-122"/>
                <a:cs typeface="微软雅黑" panose="020B0503020204020204" pitchFamily="34" charset="-122"/>
              </a:rPr>
              <a:t>园区数</a:t>
            </a:r>
            <a:r>
              <a:rPr sz="1050" b="1" spc="-11" dirty="0">
                <a:latin typeface="微软雅黑" panose="020B0503020204020204" pitchFamily="34" charset="-122"/>
                <a:cs typeface="微软雅黑" panose="020B0503020204020204" pitchFamily="34" charset="-122"/>
              </a:rPr>
              <a:t>字</a:t>
            </a:r>
            <a:r>
              <a:rPr sz="1050" b="1" dirty="0">
                <a:latin typeface="微软雅黑" panose="020B0503020204020204" pitchFamily="34" charset="-122"/>
                <a:cs typeface="微软雅黑" panose="020B0503020204020204" pitchFamily="34" charset="-122"/>
              </a:rPr>
              <a:t>化转</a:t>
            </a:r>
            <a:r>
              <a:rPr sz="1050" b="1" spc="-11" dirty="0">
                <a:latin typeface="微软雅黑" panose="020B0503020204020204" pitchFamily="34" charset="-122"/>
                <a:cs typeface="微软雅黑" panose="020B0503020204020204" pitchFamily="34" charset="-122"/>
              </a:rPr>
              <a:t>型</a:t>
            </a:r>
            <a:r>
              <a:rPr sz="1050" b="1" dirty="0">
                <a:latin typeface="微软雅黑" panose="020B0503020204020204" pitchFamily="34" charset="-122"/>
                <a:cs typeface="微软雅黑" panose="020B0503020204020204" pitchFamily="34" charset="-122"/>
              </a:rPr>
              <a:t>与政</a:t>
            </a:r>
            <a:r>
              <a:rPr sz="1050" b="1" spc="-11" dirty="0">
                <a:latin typeface="微软雅黑" panose="020B0503020204020204" pitchFamily="34" charset="-122"/>
                <a:cs typeface="微软雅黑" panose="020B0503020204020204" pitchFamily="34" charset="-122"/>
              </a:rPr>
              <a:t>府</a:t>
            </a:r>
            <a:r>
              <a:rPr sz="1050" b="1" dirty="0">
                <a:latin typeface="微软雅黑" panose="020B0503020204020204" pitchFamily="34" charset="-122"/>
                <a:cs typeface="微软雅黑" panose="020B0503020204020204" pitchFamily="34" charset="-122"/>
              </a:rPr>
              <a:t>、 企业、社会等各类信息</a:t>
            </a:r>
            <a:r>
              <a:rPr sz="1050" b="1" spc="-11" dirty="0">
                <a:latin typeface="微软雅黑" panose="020B0503020204020204" pitchFamily="34" charset="-122"/>
                <a:cs typeface="微软雅黑" panose="020B0503020204020204" pitchFamily="34" charset="-122"/>
              </a:rPr>
              <a:t>系</a:t>
            </a:r>
            <a:r>
              <a:rPr sz="1050" b="1" dirty="0">
                <a:latin typeface="微软雅黑" panose="020B0503020204020204" pitchFamily="34" charset="-122"/>
                <a:cs typeface="微软雅黑" panose="020B0503020204020204" pitchFamily="34" charset="-122"/>
              </a:rPr>
              <a:t>统的</a:t>
            </a:r>
            <a:r>
              <a:rPr sz="1050" b="1" spc="-11" dirty="0">
                <a:latin typeface="微软雅黑" panose="020B0503020204020204" pitchFamily="34" charset="-122"/>
                <a:cs typeface="微软雅黑" panose="020B0503020204020204" pitchFamily="34" charset="-122"/>
              </a:rPr>
              <a:t>业</a:t>
            </a:r>
            <a:r>
              <a:rPr sz="1050" b="1" dirty="0">
                <a:latin typeface="微软雅黑" panose="020B0503020204020204" pitchFamily="34" charset="-122"/>
                <a:cs typeface="微软雅黑" panose="020B0503020204020204" pitchFamily="34" charset="-122"/>
              </a:rPr>
              <a:t>务协</a:t>
            </a:r>
            <a:r>
              <a:rPr sz="1050" b="1" spc="-11" dirty="0">
                <a:latin typeface="微软雅黑" panose="020B0503020204020204" pitchFamily="34" charset="-122"/>
                <a:cs typeface="微软雅黑" panose="020B0503020204020204" pitchFamily="34" charset="-122"/>
              </a:rPr>
              <a:t>同</a:t>
            </a:r>
            <a:r>
              <a:rPr sz="1050" b="1" dirty="0">
                <a:latin typeface="微软雅黑" panose="020B0503020204020204" pitchFamily="34" charset="-122"/>
                <a:cs typeface="微软雅黑" panose="020B0503020204020204" pitchFamily="34" charset="-122"/>
              </a:rPr>
              <a:t>、 数据联动明显存在数字</a:t>
            </a:r>
            <a:r>
              <a:rPr sz="1050" b="1" spc="-11" dirty="0">
                <a:latin typeface="微软雅黑" panose="020B0503020204020204" pitchFamily="34" charset="-122"/>
                <a:cs typeface="微软雅黑" panose="020B0503020204020204" pitchFamily="34" charset="-122"/>
              </a:rPr>
              <a:t>鸿</a:t>
            </a:r>
            <a:r>
              <a:rPr sz="1050" b="1" dirty="0">
                <a:latin typeface="微软雅黑" panose="020B0503020204020204" pitchFamily="34" charset="-122"/>
                <a:cs typeface="微软雅黑" panose="020B0503020204020204" pitchFamily="34" charset="-122"/>
              </a:rPr>
              <a:t>沟</a:t>
            </a:r>
            <a:endParaRPr sz="1050">
              <a:latin typeface="微软雅黑" panose="020B0503020204020204" pitchFamily="34" charset="-122"/>
              <a:cs typeface="微软雅黑" panose="020B0503020204020204" pitchFamily="34" charset="-122"/>
            </a:endParaRPr>
          </a:p>
        </p:txBody>
      </p:sp>
      <p:sp>
        <p:nvSpPr>
          <p:cNvPr id="52" name="object 52"/>
          <p:cNvSpPr txBox="1"/>
          <p:nvPr/>
        </p:nvSpPr>
        <p:spPr>
          <a:xfrm>
            <a:off x="1228368" y="1145972"/>
            <a:ext cx="233879" cy="444417"/>
          </a:xfrm>
          <a:prstGeom prst="rect">
            <a:avLst/>
          </a:prstGeom>
        </p:spPr>
        <p:txBody>
          <a:bodyPr vert="horz" wrap="square" lIns="0" tIns="0" rIns="0" bIns="0" rtlCol="0">
            <a:spAutoFit/>
          </a:bodyPr>
          <a:lstStyle/>
          <a:p>
            <a:pPr marL="9525" defTabSz="685800"/>
            <a:r>
              <a:rPr sz="2890" spc="-4" dirty="0">
                <a:latin typeface="微软雅黑" panose="020B0503020204020204" pitchFamily="34" charset="-122"/>
                <a:cs typeface="微软雅黑" panose="020B0503020204020204" pitchFamily="34" charset="-122"/>
              </a:rPr>
              <a:t>1</a:t>
            </a:r>
            <a:endParaRPr sz="2890">
              <a:latin typeface="微软雅黑" panose="020B0503020204020204" pitchFamily="34" charset="-122"/>
              <a:cs typeface="微软雅黑" panose="020B0503020204020204" pitchFamily="34" charset="-122"/>
            </a:endParaRPr>
          </a:p>
        </p:txBody>
      </p:sp>
      <p:sp>
        <p:nvSpPr>
          <p:cNvPr id="53" name="object 53"/>
          <p:cNvSpPr txBox="1"/>
          <p:nvPr/>
        </p:nvSpPr>
        <p:spPr>
          <a:xfrm>
            <a:off x="4958148" y="1145972"/>
            <a:ext cx="233879" cy="444417"/>
          </a:xfrm>
          <a:prstGeom prst="rect">
            <a:avLst/>
          </a:prstGeom>
        </p:spPr>
        <p:txBody>
          <a:bodyPr vert="horz" wrap="square" lIns="0" tIns="0" rIns="0" bIns="0" rtlCol="0">
            <a:spAutoFit/>
          </a:bodyPr>
          <a:lstStyle/>
          <a:p>
            <a:pPr marL="9525" defTabSz="685800"/>
            <a:r>
              <a:rPr sz="2890" spc="-4" dirty="0">
                <a:latin typeface="微软雅黑" panose="020B0503020204020204" pitchFamily="34" charset="-122"/>
                <a:cs typeface="微软雅黑" panose="020B0503020204020204" pitchFamily="34" charset="-122"/>
              </a:rPr>
              <a:t>2</a:t>
            </a:r>
            <a:endParaRPr sz="2890">
              <a:latin typeface="微软雅黑" panose="020B0503020204020204" pitchFamily="34" charset="-122"/>
              <a:cs typeface="微软雅黑" panose="020B0503020204020204" pitchFamily="34" charset="-122"/>
            </a:endParaRPr>
          </a:p>
        </p:txBody>
      </p:sp>
      <p:sp>
        <p:nvSpPr>
          <p:cNvPr id="54" name="object 54"/>
          <p:cNvSpPr txBox="1"/>
          <p:nvPr/>
        </p:nvSpPr>
        <p:spPr>
          <a:xfrm>
            <a:off x="5467060" y="1149568"/>
            <a:ext cx="2691280" cy="1062663"/>
          </a:xfrm>
          <a:prstGeom prst="rect">
            <a:avLst/>
          </a:prstGeom>
        </p:spPr>
        <p:txBody>
          <a:bodyPr vert="horz" wrap="square" lIns="0" tIns="0" rIns="0" bIns="0" rtlCol="0">
            <a:spAutoFit/>
          </a:bodyPr>
          <a:lstStyle/>
          <a:p>
            <a:pPr marL="9525" marR="3810" indent="22860" defTabSz="685800">
              <a:lnSpc>
                <a:spcPct val="127000"/>
              </a:lnSpc>
            </a:pPr>
            <a:r>
              <a:rPr sz="1240" b="1" spc="11" dirty="0">
                <a:latin typeface="微软雅黑" panose="020B0503020204020204" pitchFamily="34" charset="-122"/>
                <a:cs typeface="微软雅黑" panose="020B0503020204020204" pitchFamily="34" charset="-122"/>
              </a:rPr>
              <a:t>碎片化建设为主，无法集成 </a:t>
            </a:r>
            <a:r>
              <a:rPr sz="1050" dirty="0">
                <a:latin typeface="微软雅黑" panose="020B0503020204020204" pitchFamily="34" charset="-122"/>
                <a:cs typeface="微软雅黑" panose="020B0503020204020204" pitchFamily="34" charset="-122"/>
              </a:rPr>
              <a:t>已有的智慧园区规划中</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也多</a:t>
            </a:r>
            <a:r>
              <a:rPr sz="1050" spc="-11" dirty="0">
                <a:latin typeface="微软雅黑" panose="020B0503020204020204" pitchFamily="34" charset="-122"/>
                <a:cs typeface="微软雅黑" panose="020B0503020204020204" pitchFamily="34" charset="-122"/>
              </a:rPr>
              <a:t>为</a:t>
            </a:r>
            <a:r>
              <a:rPr sz="1050" dirty="0">
                <a:latin typeface="微软雅黑" panose="020B0503020204020204" pitchFamily="34" charset="-122"/>
                <a:cs typeface="微软雅黑" panose="020B0503020204020204" pitchFamily="34" charset="-122"/>
              </a:rPr>
              <a:t>物理</a:t>
            </a:r>
            <a:r>
              <a:rPr sz="1050" spc="-11" dirty="0">
                <a:latin typeface="微软雅黑" panose="020B0503020204020204" pitchFamily="34" charset="-122"/>
                <a:cs typeface="微软雅黑" panose="020B0503020204020204" pitchFamily="34" charset="-122"/>
              </a:rPr>
              <a:t>架</a:t>
            </a:r>
            <a:r>
              <a:rPr sz="1050" dirty="0">
                <a:latin typeface="微软雅黑" panose="020B0503020204020204" pitchFamily="34" charset="-122"/>
                <a:cs typeface="微软雅黑" panose="020B0503020204020204" pitchFamily="34" charset="-122"/>
              </a:rPr>
              <a:t>构或技 术架构设计，容易脱离</a:t>
            </a:r>
            <a:r>
              <a:rPr sz="1050" spc="-11" dirty="0">
                <a:latin typeface="微软雅黑" panose="020B0503020204020204" pitchFamily="34" charset="-122"/>
                <a:cs typeface="微软雅黑" panose="020B0503020204020204" pitchFamily="34" charset="-122"/>
              </a:rPr>
              <a:t>实</a:t>
            </a:r>
            <a:r>
              <a:rPr sz="1050" dirty="0">
                <a:latin typeface="微软雅黑" panose="020B0503020204020204" pitchFamily="34" charset="-122"/>
                <a:cs typeface="微软雅黑" panose="020B0503020204020204" pitchFamily="34" charset="-122"/>
              </a:rPr>
              <a:t>际业</a:t>
            </a:r>
            <a:r>
              <a:rPr sz="1050" spc="-11" dirty="0">
                <a:latin typeface="微软雅黑" panose="020B0503020204020204" pitchFamily="34" charset="-122"/>
                <a:cs typeface="微软雅黑" panose="020B0503020204020204" pitchFamily="34" charset="-122"/>
              </a:rPr>
              <a:t>务</a:t>
            </a:r>
            <a:r>
              <a:rPr sz="1050" dirty="0">
                <a:latin typeface="微软雅黑" panose="020B0503020204020204" pitchFamily="34" charset="-122"/>
                <a:cs typeface="微软雅黑" panose="020B0503020204020204" pitchFamily="34" charset="-122"/>
              </a:rPr>
              <a:t>需求</a:t>
            </a:r>
            <a:r>
              <a:rPr sz="1050" spc="-8" dirty="0">
                <a:latin typeface="微软雅黑" panose="020B0503020204020204" pitchFamily="34" charset="-122"/>
                <a:cs typeface="微软雅黑" panose="020B0503020204020204" pitchFamily="34" charset="-122"/>
              </a:rPr>
              <a:t>，</a:t>
            </a:r>
            <a:r>
              <a:rPr sz="1050" b="1" dirty="0">
                <a:latin typeface="微软雅黑" panose="020B0503020204020204" pitchFamily="34" charset="-122"/>
                <a:cs typeface="微软雅黑" panose="020B0503020204020204" pitchFamily="34" charset="-122"/>
              </a:rPr>
              <a:t>以碎片 化建设为主，系统性轻</a:t>
            </a:r>
            <a:r>
              <a:rPr sz="1050" b="1" spc="-8" dirty="0">
                <a:latin typeface="微软雅黑" panose="020B0503020204020204" pitchFamily="34" charset="-122"/>
                <a:cs typeface="微软雅黑" panose="020B0503020204020204" pitchFamily="34" charset="-122"/>
              </a:rPr>
              <a:t>量</a:t>
            </a:r>
            <a:r>
              <a:rPr sz="1050" b="1" dirty="0">
                <a:latin typeface="微软雅黑" panose="020B0503020204020204" pitchFamily="34" charset="-122"/>
                <a:cs typeface="微软雅黑" panose="020B0503020204020204" pitchFamily="34" charset="-122"/>
              </a:rPr>
              <a:t>化、</a:t>
            </a:r>
            <a:r>
              <a:rPr sz="1050" b="1" spc="-8" dirty="0">
                <a:latin typeface="微软雅黑" panose="020B0503020204020204" pitchFamily="34" charset="-122"/>
                <a:cs typeface="微软雅黑" panose="020B0503020204020204" pitchFamily="34" charset="-122"/>
              </a:rPr>
              <a:t>集</a:t>
            </a:r>
            <a:r>
              <a:rPr sz="1050" b="1" dirty="0">
                <a:latin typeface="微软雅黑" panose="020B0503020204020204" pitchFamily="34" charset="-122"/>
                <a:cs typeface="微软雅黑" panose="020B0503020204020204" pitchFamily="34" charset="-122"/>
              </a:rPr>
              <a:t>中化</a:t>
            </a:r>
            <a:r>
              <a:rPr sz="1050" b="1" spc="-8" dirty="0">
                <a:latin typeface="微软雅黑" panose="020B0503020204020204" pitchFamily="34" charset="-122"/>
                <a:cs typeface="微软雅黑" panose="020B0503020204020204" pitchFamily="34" charset="-122"/>
              </a:rPr>
              <a:t>、</a:t>
            </a:r>
            <a:r>
              <a:rPr sz="1050" b="1" dirty="0">
                <a:latin typeface="微软雅黑" panose="020B0503020204020204" pitchFamily="34" charset="-122"/>
                <a:cs typeface="微软雅黑" panose="020B0503020204020204" pitchFamily="34" charset="-122"/>
              </a:rPr>
              <a:t>共享化</a:t>
            </a:r>
            <a:r>
              <a:rPr sz="1050" b="1" spc="-4" dirty="0">
                <a:latin typeface="微软雅黑" panose="020B0503020204020204" pitchFamily="34" charset="-122"/>
                <a:cs typeface="微软雅黑" panose="020B0503020204020204" pitchFamily="34" charset="-122"/>
              </a:rPr>
              <a:t> </a:t>
            </a:r>
            <a:r>
              <a:rPr sz="1050" b="1" dirty="0">
                <a:latin typeface="微软雅黑" panose="020B0503020204020204" pitchFamily="34" charset="-122"/>
                <a:cs typeface="微软雅黑" panose="020B0503020204020204" pitchFamily="34" charset="-122"/>
              </a:rPr>
              <a:t>考虑不足</a:t>
            </a:r>
            <a:r>
              <a:rPr sz="1050" dirty="0">
                <a:latin typeface="微软雅黑" panose="020B0503020204020204" pitchFamily="34" charset="-122"/>
                <a:cs typeface="微软雅黑" panose="020B0503020204020204" pitchFamily="34" charset="-122"/>
              </a:rPr>
              <a:t>。</a:t>
            </a:r>
            <a:endParaRPr sz="1050">
              <a:latin typeface="微软雅黑" panose="020B0503020204020204" pitchFamily="34" charset="-122"/>
              <a:cs typeface="微软雅黑" panose="020B0503020204020204" pitchFamily="34" charset="-122"/>
            </a:endParaRPr>
          </a:p>
        </p:txBody>
      </p:sp>
      <p:sp>
        <p:nvSpPr>
          <p:cNvPr id="55" name="object 55"/>
          <p:cNvSpPr txBox="1"/>
          <p:nvPr/>
        </p:nvSpPr>
        <p:spPr>
          <a:xfrm>
            <a:off x="1820068" y="1114320"/>
            <a:ext cx="2424057" cy="1267848"/>
          </a:xfrm>
          <a:prstGeom prst="rect">
            <a:avLst/>
          </a:prstGeom>
        </p:spPr>
        <p:txBody>
          <a:bodyPr vert="horz" wrap="square" lIns="0" tIns="0" rIns="0" bIns="0" rtlCol="0">
            <a:spAutoFit/>
          </a:bodyPr>
          <a:lstStyle/>
          <a:p>
            <a:pPr marL="9525" marR="3810" indent="1270" defTabSz="685800">
              <a:lnSpc>
                <a:spcPct val="127000"/>
              </a:lnSpc>
            </a:pPr>
            <a:r>
              <a:rPr sz="1240" b="1" spc="8" dirty="0">
                <a:latin typeface="微软雅黑" panose="020B0503020204020204" pitchFamily="34" charset="-122"/>
                <a:cs typeface="微软雅黑" panose="020B0503020204020204" pitchFamily="34" charset="-122"/>
              </a:rPr>
              <a:t>重建设，轻运维 </a:t>
            </a:r>
            <a:r>
              <a:rPr sz="1050" dirty="0">
                <a:latin typeface="微软雅黑" panose="020B0503020204020204" pitchFamily="34" charset="-122"/>
                <a:cs typeface="微软雅黑" panose="020B0503020204020204" pitchFamily="34" charset="-122"/>
              </a:rPr>
              <a:t>弱电、园区网络、数据</a:t>
            </a:r>
            <a:r>
              <a:rPr sz="1050" spc="-11" dirty="0">
                <a:latin typeface="微软雅黑" panose="020B0503020204020204" pitchFamily="34" charset="-122"/>
                <a:cs typeface="微软雅黑" panose="020B0503020204020204" pitchFamily="34" charset="-122"/>
              </a:rPr>
              <a:t>中</a:t>
            </a:r>
            <a:r>
              <a:rPr sz="1050" dirty="0">
                <a:latin typeface="微软雅黑" panose="020B0503020204020204" pitchFamily="34" charset="-122"/>
                <a:cs typeface="微软雅黑" panose="020B0503020204020204" pitchFamily="34" charset="-122"/>
              </a:rPr>
              <a:t>心等</a:t>
            </a:r>
            <a:r>
              <a:rPr sz="1050" spc="-11" dirty="0">
                <a:latin typeface="微软雅黑" panose="020B0503020204020204" pitchFamily="34" charset="-122"/>
                <a:cs typeface="微软雅黑" panose="020B0503020204020204" pitchFamily="34" charset="-122"/>
              </a:rPr>
              <a:t>基</a:t>
            </a:r>
            <a:r>
              <a:rPr sz="1050" dirty="0">
                <a:latin typeface="微软雅黑" panose="020B0503020204020204" pitchFamily="34" charset="-122"/>
                <a:cs typeface="微软雅黑" panose="020B0503020204020204" pitchFamily="34" charset="-122"/>
              </a:rPr>
              <a:t>础设</a:t>
            </a:r>
            <a:r>
              <a:rPr sz="1050" spc="-11" dirty="0">
                <a:latin typeface="微软雅黑" panose="020B0503020204020204" pitchFamily="34" charset="-122"/>
                <a:cs typeface="微软雅黑" panose="020B0503020204020204" pitchFamily="34" charset="-122"/>
              </a:rPr>
              <a:t>施</a:t>
            </a:r>
            <a:r>
              <a:rPr sz="1050" dirty="0">
                <a:latin typeface="微软雅黑" panose="020B0503020204020204" pitchFamily="34" charset="-122"/>
                <a:cs typeface="微软雅黑" panose="020B0503020204020204" pitchFamily="34" charset="-122"/>
              </a:rPr>
              <a:t>等 </a:t>
            </a:r>
            <a:r>
              <a:rPr sz="1050" b="1" dirty="0">
                <a:latin typeface="微软雅黑" panose="020B0503020204020204" pitchFamily="34" charset="-122"/>
                <a:cs typeface="微软雅黑" panose="020B0503020204020204" pitchFamily="34" charset="-122"/>
              </a:rPr>
              <a:t>巨额投资背后却是长期</a:t>
            </a:r>
            <a:r>
              <a:rPr sz="1050" b="1" spc="-8" dirty="0">
                <a:latin typeface="微软雅黑" panose="020B0503020204020204" pitchFamily="34" charset="-122"/>
                <a:cs typeface="微软雅黑" panose="020B0503020204020204" pitchFamily="34" charset="-122"/>
              </a:rPr>
              <a:t>的</a:t>
            </a:r>
            <a:r>
              <a:rPr sz="1050" b="1" dirty="0">
                <a:latin typeface="微软雅黑" panose="020B0503020204020204" pitchFamily="34" charset="-122"/>
                <a:cs typeface="微软雅黑" panose="020B0503020204020204" pitchFamily="34" charset="-122"/>
              </a:rPr>
              <a:t>低效</a:t>
            </a:r>
            <a:r>
              <a:rPr sz="1050" b="1" spc="-8" dirty="0">
                <a:latin typeface="微软雅黑" panose="020B0503020204020204" pitchFamily="34" charset="-122"/>
                <a:cs typeface="微软雅黑" panose="020B0503020204020204" pitchFamily="34" charset="-122"/>
              </a:rPr>
              <a:t>运</a:t>
            </a:r>
            <a:r>
              <a:rPr sz="1050" b="1" spc="4" dirty="0">
                <a:latin typeface="微软雅黑" panose="020B0503020204020204" pitchFamily="34" charset="-122"/>
                <a:cs typeface="微软雅黑" panose="020B0503020204020204" pitchFamily="34" charset="-122"/>
              </a:rPr>
              <a:t>营</a:t>
            </a:r>
            <a:r>
              <a:rPr sz="1050" spc="4" dirty="0">
                <a:latin typeface="微软雅黑" panose="020B0503020204020204" pitchFamily="34" charset="-122"/>
                <a:cs typeface="微软雅黑" panose="020B0503020204020204" pitchFamily="34" charset="-122"/>
              </a:rPr>
              <a:t>，</a:t>
            </a:r>
            <a:r>
              <a:rPr sz="1050" spc="-11" dirty="0">
                <a:latin typeface="微软雅黑" panose="020B0503020204020204" pitchFamily="34" charset="-122"/>
                <a:cs typeface="微软雅黑" panose="020B0503020204020204" pitchFamily="34" charset="-122"/>
              </a:rPr>
              <a:t>信</a:t>
            </a:r>
            <a:r>
              <a:rPr sz="1050" spc="4" dirty="0">
                <a:latin typeface="微软雅黑" panose="020B0503020204020204" pitchFamily="34" charset="-122"/>
                <a:cs typeface="微软雅黑" panose="020B0503020204020204" pitchFamily="34" charset="-122"/>
              </a:rPr>
              <a:t>息</a:t>
            </a:r>
            <a:r>
              <a:rPr sz="1050" dirty="0">
                <a:latin typeface="微软雅黑" panose="020B0503020204020204" pitchFamily="34" charset="-122"/>
                <a:cs typeface="微软雅黑" panose="020B0503020204020204" pitchFamily="34" charset="-122"/>
              </a:rPr>
              <a:t> 化建设力度不够，在系</a:t>
            </a:r>
            <a:r>
              <a:rPr sz="1050" spc="-11" dirty="0">
                <a:latin typeface="微软雅黑" panose="020B0503020204020204" pitchFamily="34" charset="-122"/>
                <a:cs typeface="微软雅黑" panose="020B0503020204020204" pitchFamily="34" charset="-122"/>
              </a:rPr>
              <a:t>统</a:t>
            </a:r>
            <a:r>
              <a:rPr sz="1050" dirty="0">
                <a:latin typeface="微软雅黑" panose="020B0503020204020204" pitchFamily="34" charset="-122"/>
                <a:cs typeface="微软雅黑" panose="020B0503020204020204" pitchFamily="34" charset="-122"/>
              </a:rPr>
              <a:t>运维</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运营</a:t>
            </a:r>
            <a:r>
              <a:rPr sz="1050" spc="-11" dirty="0">
                <a:latin typeface="微软雅黑" panose="020B0503020204020204" pitchFamily="34" charset="-122"/>
                <a:cs typeface="微软雅黑" panose="020B0503020204020204" pitchFamily="34" charset="-122"/>
              </a:rPr>
              <a:t>方</a:t>
            </a:r>
            <a:r>
              <a:rPr sz="1050" dirty="0">
                <a:latin typeface="微软雅黑" panose="020B0503020204020204" pitchFamily="34" charset="-122"/>
                <a:cs typeface="微软雅黑" panose="020B0503020204020204" pitchFamily="34" charset="-122"/>
              </a:rPr>
              <a:t>面 还面临着运维人员缺乏</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人员</a:t>
            </a:r>
            <a:r>
              <a:rPr sz="1050" spc="-11" dirty="0">
                <a:latin typeface="微软雅黑" panose="020B0503020204020204" pitchFamily="34" charset="-122"/>
                <a:cs typeface="微软雅黑" panose="020B0503020204020204" pitchFamily="34" charset="-122"/>
              </a:rPr>
              <a:t>管</a:t>
            </a:r>
            <a:r>
              <a:rPr sz="1050" dirty="0">
                <a:latin typeface="微软雅黑" panose="020B0503020204020204" pitchFamily="34" charset="-122"/>
                <a:cs typeface="微软雅黑" panose="020B0503020204020204" pitchFamily="34" charset="-122"/>
              </a:rPr>
              <a:t>理能</a:t>
            </a:r>
            <a:r>
              <a:rPr sz="1050" spc="-11" dirty="0">
                <a:latin typeface="微软雅黑" panose="020B0503020204020204" pitchFamily="34" charset="-122"/>
                <a:cs typeface="微软雅黑" panose="020B0503020204020204" pitchFamily="34" charset="-122"/>
              </a:rPr>
              <a:t>力</a:t>
            </a:r>
            <a:r>
              <a:rPr sz="1050" dirty="0">
                <a:latin typeface="微软雅黑" panose="020B0503020204020204" pitchFamily="34" charset="-122"/>
                <a:cs typeface="微软雅黑" panose="020B0503020204020204" pitchFamily="34" charset="-122"/>
              </a:rPr>
              <a:t>及 水平参差不平等诸多难题</a:t>
            </a:r>
            <a:endParaRPr sz="1050" dirty="0">
              <a:latin typeface="微软雅黑" panose="020B0503020204020204" pitchFamily="34" charset="-122"/>
              <a:cs typeface="微软雅黑" panose="020B0503020204020204" pitchFamily="34" charset="-122"/>
            </a:endParaRPr>
          </a:p>
        </p:txBody>
      </p:sp>
      <p:sp>
        <p:nvSpPr>
          <p:cNvPr id="56" name="object 56"/>
          <p:cNvSpPr txBox="1"/>
          <p:nvPr/>
        </p:nvSpPr>
        <p:spPr>
          <a:xfrm>
            <a:off x="3207385" y="3849370"/>
            <a:ext cx="2810510" cy="179070"/>
          </a:xfrm>
          <a:prstGeom prst="rect">
            <a:avLst/>
          </a:prstGeom>
        </p:spPr>
        <p:txBody>
          <a:bodyPr vert="horz" wrap="square" lIns="0" tIns="0" rIns="0" bIns="0" rtlCol="0">
            <a:spAutoFit/>
          </a:bodyPr>
          <a:lstStyle/>
          <a:p>
            <a:pPr marL="9525" defTabSz="685800"/>
            <a:r>
              <a:rPr sz="1165" b="1" spc="8" dirty="0">
                <a:latin typeface="微软雅黑" panose="020B0503020204020204" pitchFamily="34" charset="-122"/>
                <a:cs typeface="微软雅黑" panose="020B0503020204020204" pitchFamily="34" charset="-122"/>
              </a:rPr>
              <a:t>数据缺乏治理、信息化孤岛现象严重</a:t>
            </a:r>
            <a:endParaRPr sz="1165">
              <a:latin typeface="微软雅黑" panose="020B0503020204020204" pitchFamily="34" charset="-122"/>
              <a:cs typeface="微软雅黑" panose="020B0503020204020204" pitchFamily="34" charset="-122"/>
            </a:endParaRPr>
          </a:p>
        </p:txBody>
      </p:sp>
      <p:sp>
        <p:nvSpPr>
          <p:cNvPr id="57" name="object 57"/>
          <p:cNvSpPr txBox="1"/>
          <p:nvPr/>
        </p:nvSpPr>
        <p:spPr>
          <a:xfrm>
            <a:off x="2613161" y="3830869"/>
            <a:ext cx="233879" cy="444417"/>
          </a:xfrm>
          <a:prstGeom prst="rect">
            <a:avLst/>
          </a:prstGeom>
        </p:spPr>
        <p:txBody>
          <a:bodyPr vert="horz" wrap="square" lIns="0" tIns="0" rIns="0" bIns="0" rtlCol="0">
            <a:spAutoFit/>
          </a:bodyPr>
          <a:lstStyle/>
          <a:p>
            <a:pPr marL="9525" defTabSz="685800"/>
            <a:r>
              <a:rPr sz="2890" spc="-4" dirty="0">
                <a:latin typeface="微软雅黑" panose="020B0503020204020204" pitchFamily="34" charset="-122"/>
                <a:cs typeface="微软雅黑" panose="020B0503020204020204" pitchFamily="34" charset="-122"/>
              </a:rPr>
              <a:t>5</a:t>
            </a:r>
            <a:endParaRPr sz="2890">
              <a:latin typeface="微软雅黑" panose="020B0503020204020204" pitchFamily="34" charset="-122"/>
              <a:cs typeface="微软雅黑" panose="020B0503020204020204" pitchFamily="34" charset="-122"/>
            </a:endParaRPr>
          </a:p>
        </p:txBody>
      </p:sp>
      <p:sp>
        <p:nvSpPr>
          <p:cNvPr id="58" name="object 58"/>
          <p:cNvSpPr txBox="1"/>
          <p:nvPr/>
        </p:nvSpPr>
        <p:spPr>
          <a:xfrm>
            <a:off x="3192954" y="4097570"/>
            <a:ext cx="4772853" cy="764120"/>
          </a:xfrm>
          <a:prstGeom prst="rect">
            <a:avLst/>
          </a:prstGeom>
          <a:solidFill>
            <a:srgbClr val="00AFEF"/>
          </a:solidFill>
        </p:spPr>
        <p:txBody>
          <a:bodyPr vert="horz" wrap="square" lIns="0" tIns="0" rIns="0" bIns="0" rtlCol="0">
            <a:spAutoFit/>
          </a:bodyPr>
          <a:lstStyle/>
          <a:p>
            <a:pPr marL="67945" marR="24765" defTabSz="685800">
              <a:lnSpc>
                <a:spcPct val="119000"/>
              </a:lnSpc>
            </a:pPr>
            <a:r>
              <a:rPr sz="1050" dirty="0">
                <a:latin typeface="微软雅黑" panose="020B0503020204020204" pitchFamily="34" charset="-122"/>
                <a:cs typeface="微软雅黑" panose="020B0503020204020204" pitchFamily="34" charset="-122"/>
              </a:rPr>
              <a:t>各园区门禁、视频监控</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停车</a:t>
            </a:r>
            <a:r>
              <a:rPr sz="1050" spc="-11" dirty="0">
                <a:latin typeface="微软雅黑" panose="020B0503020204020204" pitchFamily="34" charset="-122"/>
                <a:cs typeface="微软雅黑" panose="020B0503020204020204" pitchFamily="34" charset="-122"/>
              </a:rPr>
              <a:t>场</a:t>
            </a:r>
            <a:r>
              <a:rPr sz="1050" dirty="0">
                <a:latin typeface="微软雅黑" panose="020B0503020204020204" pitchFamily="34" charset="-122"/>
                <a:cs typeface="微软雅黑" panose="020B0503020204020204" pitchFamily="34" charset="-122"/>
              </a:rPr>
              <a:t>等子</a:t>
            </a:r>
            <a:r>
              <a:rPr sz="1050" spc="-11" dirty="0">
                <a:latin typeface="微软雅黑" panose="020B0503020204020204" pitchFamily="34" charset="-122"/>
                <a:cs typeface="微软雅黑" panose="020B0503020204020204" pitchFamily="34" charset="-122"/>
              </a:rPr>
              <a:t>系</a:t>
            </a:r>
            <a:r>
              <a:rPr sz="1050" dirty="0">
                <a:latin typeface="微软雅黑" panose="020B0503020204020204" pitchFamily="34" charset="-122"/>
                <a:cs typeface="微软雅黑" panose="020B0503020204020204" pitchFamily="34" charset="-122"/>
              </a:rPr>
              <a:t>统的</a:t>
            </a:r>
            <a:r>
              <a:rPr sz="1050" spc="-11" dirty="0">
                <a:latin typeface="微软雅黑" panose="020B0503020204020204" pitchFamily="34" charset="-122"/>
                <a:cs typeface="微软雅黑" panose="020B0503020204020204" pitchFamily="34" charset="-122"/>
              </a:rPr>
              <a:t>信</a:t>
            </a:r>
            <a:r>
              <a:rPr sz="1050" dirty="0">
                <a:latin typeface="微软雅黑" panose="020B0503020204020204" pitchFamily="34" charset="-122"/>
                <a:cs typeface="微软雅黑" panose="020B0503020204020204" pitchFamily="34" charset="-122"/>
              </a:rPr>
              <a:t>息系</a:t>
            </a:r>
            <a:r>
              <a:rPr sz="1050" spc="-45" dirty="0">
                <a:latin typeface="微软雅黑" panose="020B0503020204020204" pitchFamily="34" charset="-122"/>
                <a:cs typeface="微软雅黑" panose="020B0503020204020204" pitchFamily="34" charset="-122"/>
              </a:rPr>
              <a:t>统</a:t>
            </a:r>
            <a:r>
              <a:rPr sz="1050" b="1" dirty="0">
                <a:latin typeface="Calibri" panose="020F0502020204030204"/>
                <a:cs typeface="Calibri" panose="020F0502020204030204"/>
              </a:rPr>
              <a:t>“</a:t>
            </a:r>
            <a:r>
              <a:rPr sz="1050" b="1" dirty="0">
                <a:latin typeface="微软雅黑" panose="020B0503020204020204" pitchFamily="34" charset="-122"/>
                <a:cs typeface="微软雅黑" panose="020B0503020204020204" pitchFamily="34" charset="-122"/>
              </a:rPr>
              <a:t>烟囱</a:t>
            </a:r>
            <a:r>
              <a:rPr sz="1050" b="1" dirty="0">
                <a:latin typeface="Calibri" panose="020F0502020204030204"/>
                <a:cs typeface="Calibri" panose="020F0502020204030204"/>
              </a:rPr>
              <a:t>”</a:t>
            </a:r>
            <a:r>
              <a:rPr sz="1050" b="1" spc="-11" dirty="0">
                <a:latin typeface="微软雅黑" panose="020B0503020204020204" pitchFamily="34" charset="-122"/>
                <a:cs typeface="微软雅黑" panose="020B0503020204020204" pitchFamily="34" charset="-122"/>
              </a:rPr>
              <a:t>林</a:t>
            </a:r>
            <a:r>
              <a:rPr sz="1050" b="1" dirty="0">
                <a:latin typeface="微软雅黑" panose="020B0503020204020204" pitchFamily="34" charset="-122"/>
                <a:cs typeface="微软雅黑" panose="020B0503020204020204" pitchFamily="34" charset="-122"/>
              </a:rPr>
              <a:t>立</a:t>
            </a:r>
            <a:r>
              <a:rPr sz="1050" dirty="0">
                <a:latin typeface="微软雅黑" panose="020B0503020204020204" pitchFamily="34" charset="-122"/>
                <a:cs typeface="微软雅黑" panose="020B0503020204020204" pitchFamily="34" charset="-122"/>
              </a:rPr>
              <a:t>，</a:t>
            </a:r>
            <a:r>
              <a:rPr sz="1050" spc="-11" dirty="0">
                <a:latin typeface="微软雅黑" panose="020B0503020204020204" pitchFamily="34" charset="-122"/>
                <a:cs typeface="微软雅黑" panose="020B0503020204020204" pitchFamily="34" charset="-122"/>
              </a:rPr>
              <a:t>无</a:t>
            </a:r>
            <a:r>
              <a:rPr sz="1050" dirty="0">
                <a:latin typeface="微软雅黑" panose="020B0503020204020204" pitchFamily="34" charset="-122"/>
                <a:cs typeface="微软雅黑" panose="020B0503020204020204" pitchFamily="34" charset="-122"/>
              </a:rPr>
              <a:t>法集</a:t>
            </a:r>
            <a:r>
              <a:rPr sz="1050" spc="-11" dirty="0">
                <a:latin typeface="微软雅黑" panose="020B0503020204020204" pitchFamily="34" charset="-122"/>
                <a:cs typeface="微软雅黑" panose="020B0503020204020204" pitchFamily="34" charset="-122"/>
              </a:rPr>
              <a:t>成</a:t>
            </a:r>
            <a:r>
              <a:rPr sz="1050" dirty="0">
                <a:latin typeface="微软雅黑" panose="020B0503020204020204" pitchFamily="34" charset="-122"/>
                <a:cs typeface="微软雅黑" panose="020B0503020204020204" pitchFamily="34" charset="-122"/>
              </a:rPr>
              <a:t>、 融合。</a:t>
            </a:r>
            <a:r>
              <a:rPr sz="1050" spc="-8" dirty="0">
                <a:latin typeface="微软雅黑" panose="020B0503020204020204" pitchFamily="34" charset="-122"/>
                <a:cs typeface="微软雅黑" panose="020B0503020204020204" pitchFamily="34" charset="-122"/>
              </a:rPr>
              <a:t>无</a:t>
            </a:r>
            <a:r>
              <a:rPr sz="1050" dirty="0">
                <a:latin typeface="微软雅黑" panose="020B0503020204020204" pitchFamily="34" charset="-122"/>
                <a:cs typeface="微软雅黑" panose="020B0503020204020204" pitchFamily="34" charset="-122"/>
              </a:rPr>
              <a:t>法建</a:t>
            </a:r>
            <a:r>
              <a:rPr sz="1050" spc="-8" dirty="0">
                <a:latin typeface="微软雅黑" panose="020B0503020204020204" pitchFamily="34" charset="-122"/>
                <a:cs typeface="微软雅黑" panose="020B0503020204020204" pitchFamily="34" charset="-122"/>
              </a:rPr>
              <a:t>立统</a:t>
            </a:r>
            <a:r>
              <a:rPr sz="1050" dirty="0">
                <a:latin typeface="微软雅黑" panose="020B0503020204020204" pitchFamily="34" charset="-122"/>
                <a:cs typeface="微软雅黑" panose="020B0503020204020204" pitchFamily="34" charset="-122"/>
              </a:rPr>
              <a:t>一的信</a:t>
            </a:r>
            <a:r>
              <a:rPr sz="1050" spc="-8" dirty="0">
                <a:latin typeface="微软雅黑" panose="020B0503020204020204" pitchFamily="34" charset="-122"/>
                <a:cs typeface="微软雅黑" panose="020B0503020204020204" pitchFamily="34" charset="-122"/>
              </a:rPr>
              <a:t>息</a:t>
            </a:r>
            <a:r>
              <a:rPr sz="1050" dirty="0">
                <a:latin typeface="微软雅黑" panose="020B0503020204020204" pitchFamily="34" charset="-122"/>
                <a:cs typeface="微软雅黑" panose="020B0503020204020204" pitchFamily="34" charset="-122"/>
              </a:rPr>
              <a:t>资源</a:t>
            </a:r>
            <a:r>
              <a:rPr sz="1050" spc="-8" dirty="0">
                <a:latin typeface="微软雅黑" panose="020B0503020204020204" pitchFamily="34" charset="-122"/>
                <a:cs typeface="微软雅黑" panose="020B0503020204020204" pitchFamily="34" charset="-122"/>
              </a:rPr>
              <a:t>体系</a:t>
            </a:r>
            <a:r>
              <a:rPr sz="1050" dirty="0">
                <a:latin typeface="微软雅黑" panose="020B0503020204020204" pitchFamily="34" charset="-122"/>
                <a:cs typeface="微软雅黑" panose="020B0503020204020204" pitchFamily="34" charset="-122"/>
              </a:rPr>
              <a:t>和基础</a:t>
            </a:r>
            <a:r>
              <a:rPr sz="1050" spc="-8" dirty="0">
                <a:latin typeface="微软雅黑" panose="020B0503020204020204" pitchFamily="34" charset="-122"/>
                <a:cs typeface="微软雅黑" panose="020B0503020204020204" pitchFamily="34" charset="-122"/>
              </a:rPr>
              <a:t>数</a:t>
            </a:r>
            <a:r>
              <a:rPr sz="1050" dirty="0">
                <a:latin typeface="微软雅黑" panose="020B0503020204020204" pitchFamily="34" charset="-122"/>
                <a:cs typeface="微软雅黑" panose="020B0503020204020204" pitchFamily="34" charset="-122"/>
              </a:rPr>
              <a:t>据库</a:t>
            </a:r>
            <a:r>
              <a:rPr sz="1050" spc="-8" dirty="0">
                <a:latin typeface="微软雅黑" panose="020B0503020204020204" pitchFamily="34" charset="-122"/>
                <a:cs typeface="微软雅黑" panose="020B0503020204020204" pitchFamily="34" charset="-122"/>
              </a:rPr>
              <a:t>。数</a:t>
            </a:r>
            <a:r>
              <a:rPr sz="1050" dirty="0">
                <a:latin typeface="微软雅黑" panose="020B0503020204020204" pitchFamily="34" charset="-122"/>
                <a:cs typeface="微软雅黑" panose="020B0503020204020204" pitchFamily="34" charset="-122"/>
              </a:rPr>
              <a:t>据不能</a:t>
            </a:r>
            <a:r>
              <a:rPr sz="1050" spc="-8" dirty="0">
                <a:latin typeface="微软雅黑" panose="020B0503020204020204" pitchFamily="34" charset="-122"/>
                <a:cs typeface="微软雅黑" panose="020B0503020204020204" pitchFamily="34" charset="-122"/>
              </a:rPr>
              <a:t>有</a:t>
            </a:r>
            <a:r>
              <a:rPr sz="1050" dirty="0">
                <a:latin typeface="微软雅黑" panose="020B0503020204020204" pitchFamily="34" charset="-122"/>
                <a:cs typeface="微软雅黑" panose="020B0503020204020204" pitchFamily="34" charset="-122"/>
              </a:rPr>
              <a:t>效共</a:t>
            </a:r>
            <a:r>
              <a:rPr sz="1050" spc="-8" dirty="0">
                <a:latin typeface="微软雅黑" panose="020B0503020204020204" pitchFamily="34" charset="-122"/>
                <a:cs typeface="微软雅黑" panose="020B0503020204020204" pitchFamily="34" charset="-122"/>
              </a:rPr>
              <a:t>享和</a:t>
            </a:r>
            <a:r>
              <a:rPr sz="1050" dirty="0">
                <a:latin typeface="微软雅黑" panose="020B0503020204020204" pitchFamily="34" charset="-122"/>
                <a:cs typeface="微软雅黑" panose="020B0503020204020204" pitchFamily="34" charset="-122"/>
              </a:rPr>
              <a:t>互通， 数据获取困难</a:t>
            </a:r>
            <a:r>
              <a:rPr sz="1050" spc="-11" dirty="0">
                <a:latin typeface="微软雅黑" panose="020B0503020204020204" pitchFamily="34" charset="-122"/>
                <a:cs typeface="微软雅黑" panose="020B0503020204020204" pitchFamily="34" charset="-122"/>
              </a:rPr>
              <a:t>，</a:t>
            </a:r>
            <a:r>
              <a:rPr sz="1050" b="1" dirty="0">
                <a:latin typeface="微软雅黑" panose="020B0503020204020204" pitchFamily="34" charset="-122"/>
                <a:cs typeface="微软雅黑" panose="020B0503020204020204" pitchFamily="34" charset="-122"/>
              </a:rPr>
              <a:t>信息化</a:t>
            </a:r>
            <a:r>
              <a:rPr sz="1050" b="1" spc="-11" dirty="0">
                <a:latin typeface="微软雅黑" panose="020B0503020204020204" pitchFamily="34" charset="-122"/>
                <a:cs typeface="微软雅黑" panose="020B0503020204020204" pitchFamily="34" charset="-122"/>
              </a:rPr>
              <a:t>孤</a:t>
            </a:r>
            <a:r>
              <a:rPr sz="1050" b="1" dirty="0">
                <a:latin typeface="微软雅黑" panose="020B0503020204020204" pitchFamily="34" charset="-122"/>
                <a:cs typeface="微软雅黑" panose="020B0503020204020204" pitchFamily="34" charset="-122"/>
              </a:rPr>
              <a:t>岛严</a:t>
            </a:r>
            <a:r>
              <a:rPr sz="1050" b="1" spc="-8" dirty="0">
                <a:latin typeface="微软雅黑" panose="020B0503020204020204" pitchFamily="34" charset="-122"/>
                <a:cs typeface="微软雅黑" panose="020B0503020204020204" pitchFamily="34" charset="-122"/>
              </a:rPr>
              <a:t>重</a:t>
            </a:r>
            <a:r>
              <a:rPr sz="1050" dirty="0">
                <a:latin typeface="微软雅黑" panose="020B0503020204020204" pitchFamily="34" charset="-122"/>
                <a:cs typeface="微软雅黑" panose="020B0503020204020204" pitchFamily="34" charset="-122"/>
              </a:rPr>
              <a:t>，同</a:t>
            </a:r>
            <a:r>
              <a:rPr sz="1050" spc="-11" dirty="0">
                <a:latin typeface="微软雅黑" panose="020B0503020204020204" pitchFamily="34" charset="-122"/>
                <a:cs typeface="微软雅黑" panose="020B0503020204020204" pitchFamily="34" charset="-122"/>
              </a:rPr>
              <a:t>时</a:t>
            </a:r>
            <a:r>
              <a:rPr sz="1050" dirty="0">
                <a:latin typeface="微软雅黑" panose="020B0503020204020204" pitchFamily="34" charset="-122"/>
                <a:cs typeface="微软雅黑" panose="020B0503020204020204" pitchFamily="34" charset="-122"/>
              </a:rPr>
              <a:t>缺乏</a:t>
            </a:r>
            <a:r>
              <a:rPr sz="1050" spc="-11" dirty="0">
                <a:latin typeface="微软雅黑" panose="020B0503020204020204" pitchFamily="34" charset="-122"/>
                <a:cs typeface="微软雅黑" panose="020B0503020204020204" pitchFamily="34" charset="-122"/>
              </a:rPr>
              <a:t>对</a:t>
            </a:r>
            <a:r>
              <a:rPr sz="1050" dirty="0">
                <a:latin typeface="微软雅黑" panose="020B0503020204020204" pitchFamily="34" charset="-122"/>
                <a:cs typeface="微软雅黑" panose="020B0503020204020204" pitchFamily="34" charset="-122"/>
              </a:rPr>
              <a:t>数据</a:t>
            </a:r>
            <a:r>
              <a:rPr sz="1050" spc="-11" dirty="0">
                <a:latin typeface="微软雅黑" panose="020B0503020204020204" pitchFamily="34" charset="-122"/>
                <a:cs typeface="微软雅黑" panose="020B0503020204020204" pitchFamily="34" charset="-122"/>
              </a:rPr>
              <a:t>的</a:t>
            </a:r>
            <a:r>
              <a:rPr sz="1050" dirty="0">
                <a:latin typeface="微软雅黑" panose="020B0503020204020204" pitchFamily="34" charset="-122"/>
                <a:cs typeface="微软雅黑" panose="020B0503020204020204" pitchFamily="34" charset="-122"/>
              </a:rPr>
              <a:t>有效</a:t>
            </a:r>
            <a:r>
              <a:rPr sz="1050" spc="-11" dirty="0">
                <a:latin typeface="微软雅黑" panose="020B0503020204020204" pitchFamily="34" charset="-122"/>
                <a:cs typeface="微软雅黑" panose="020B0503020204020204" pitchFamily="34" charset="-122"/>
              </a:rPr>
              <a:t>挖</a:t>
            </a:r>
            <a:r>
              <a:rPr sz="1050" dirty="0">
                <a:latin typeface="微软雅黑" panose="020B0503020204020204" pitchFamily="34" charset="-122"/>
                <a:cs typeface="微软雅黑" panose="020B0503020204020204" pitchFamily="34" charset="-122"/>
              </a:rPr>
              <a:t>掘。</a:t>
            </a:r>
            <a:r>
              <a:rPr sz="1050" spc="-11" dirty="0">
                <a:latin typeface="微软雅黑" panose="020B0503020204020204" pitchFamily="34" charset="-122"/>
                <a:cs typeface="微软雅黑" panose="020B0503020204020204" pitchFamily="34" charset="-122"/>
              </a:rPr>
              <a:t>数</a:t>
            </a:r>
            <a:r>
              <a:rPr sz="1050" dirty="0">
                <a:latin typeface="微软雅黑" panose="020B0503020204020204" pitchFamily="34" charset="-122"/>
                <a:cs typeface="微软雅黑" panose="020B0503020204020204" pitchFamily="34" charset="-122"/>
              </a:rPr>
              <a:t>据应</a:t>
            </a:r>
            <a:r>
              <a:rPr sz="1050" spc="-11" dirty="0">
                <a:latin typeface="微软雅黑" panose="020B0503020204020204" pitchFamily="34" charset="-122"/>
                <a:cs typeface="微软雅黑" panose="020B0503020204020204" pitchFamily="34" charset="-122"/>
              </a:rPr>
              <a:t>用</a:t>
            </a:r>
            <a:r>
              <a:rPr sz="1050" dirty="0">
                <a:latin typeface="微软雅黑" panose="020B0503020204020204" pitchFamily="34" charset="-122"/>
                <a:cs typeface="微软雅黑" panose="020B0503020204020204" pitchFamily="34" charset="-122"/>
              </a:rPr>
              <a:t>少，</a:t>
            </a:r>
            <a:endParaRPr sz="1050">
              <a:latin typeface="微软雅黑" panose="020B0503020204020204" pitchFamily="34" charset="-122"/>
              <a:cs typeface="微软雅黑" panose="020B0503020204020204" pitchFamily="34" charset="-122"/>
            </a:endParaRPr>
          </a:p>
          <a:p>
            <a:pPr marL="67945" defTabSz="685800">
              <a:spcBef>
                <a:spcPts val="245"/>
              </a:spcBef>
            </a:pPr>
            <a:r>
              <a:rPr sz="1050" dirty="0">
                <a:latin typeface="微软雅黑" panose="020B0503020204020204" pitchFamily="34" charset="-122"/>
                <a:cs typeface="微软雅黑" panose="020B0503020204020204" pitchFamily="34" charset="-122"/>
              </a:rPr>
              <a:t>系统无法联动，无法实</a:t>
            </a:r>
            <a:r>
              <a:rPr sz="1050" spc="-11" dirty="0">
                <a:latin typeface="微软雅黑" panose="020B0503020204020204" pitchFamily="34" charset="-122"/>
                <a:cs typeface="微软雅黑" panose="020B0503020204020204" pitchFamily="34" charset="-122"/>
              </a:rPr>
              <a:t>现</a:t>
            </a:r>
            <a:r>
              <a:rPr sz="1050" dirty="0">
                <a:latin typeface="微软雅黑" panose="020B0503020204020204" pitchFamily="34" charset="-122"/>
                <a:cs typeface="微软雅黑" panose="020B0503020204020204" pitchFamily="34" charset="-122"/>
              </a:rPr>
              <a:t>整体</a:t>
            </a:r>
            <a:r>
              <a:rPr sz="1050" spc="-11" dirty="0">
                <a:latin typeface="微软雅黑" panose="020B0503020204020204" pitchFamily="34" charset="-122"/>
                <a:cs typeface="微软雅黑" panose="020B0503020204020204" pitchFamily="34" charset="-122"/>
              </a:rPr>
              <a:t>智</a:t>
            </a:r>
            <a:r>
              <a:rPr sz="1050" dirty="0">
                <a:latin typeface="微软雅黑" panose="020B0503020204020204" pitchFamily="34" charset="-122"/>
                <a:cs typeface="微软雅黑" panose="020B0503020204020204" pitchFamily="34" charset="-122"/>
              </a:rPr>
              <a:t>能化。</a:t>
            </a:r>
            <a:endParaRPr sz="1050">
              <a:latin typeface="微软雅黑" panose="020B0503020204020204" pitchFamily="34" charset="-122"/>
              <a:cs typeface="微软雅黑" panose="020B0503020204020204" pitchFamily="34" charset="-122"/>
            </a:endParaRPr>
          </a:p>
        </p:txBody>
      </p:sp>
      <p:sp>
        <p:nvSpPr>
          <p:cNvPr id="59" name="object 59"/>
          <p:cNvSpPr txBox="1">
            <a:spLocks noGrp="1"/>
          </p:cNvSpPr>
          <p:nvPr>
            <p:ph type="title" idx="4294967295"/>
          </p:nvPr>
        </p:nvSpPr>
        <p:spPr>
          <a:xfrm>
            <a:off x="569719" y="105859"/>
            <a:ext cx="9028113" cy="473223"/>
          </a:xfrm>
          <a:prstGeom prst="rect">
            <a:avLst/>
          </a:prstGeom>
        </p:spPr>
        <p:txBody>
          <a:bodyPr vert="horz" wrap="square" lIns="0" tIns="91456" rIns="0" bIns="0" rtlCol="0">
            <a:spAutoFit/>
          </a:bodyPr>
          <a:lstStyle/>
          <a:p>
            <a:pPr>
              <a:lnSpc>
                <a:spcPct val="100000"/>
              </a:lnSpc>
            </a:pPr>
            <a:r>
              <a:rPr sz="2475" dirty="0">
                <a:latin typeface="+mn-lt"/>
                <a:ea typeface="微软雅黑" panose="020B0503020204020204" pitchFamily="34" charset="-122"/>
                <a:cs typeface="+mn-cs"/>
              </a:rPr>
              <a:t>堵点和痛点</a:t>
            </a:r>
            <a:endParaRPr sz="2475" dirty="0">
              <a:latin typeface="+mn-lt"/>
              <a:ea typeface="微软雅黑" panose="020B0503020204020204" pitchFamily="34" charset="-122"/>
              <a:cs typeface="+mn-cs"/>
            </a:endParaRPr>
          </a:p>
        </p:txBody>
      </p:sp>
      <p:grpSp>
        <p:nvGrpSpPr>
          <p:cNvPr id="60" name="组合 20"/>
          <p:cNvGrpSpPr/>
          <p:nvPr/>
        </p:nvGrpSpPr>
        <p:grpSpPr bwMode="auto">
          <a:xfrm>
            <a:off x="596" y="114914"/>
            <a:ext cx="521498" cy="379813"/>
            <a:chOff x="0" y="0"/>
            <a:chExt cx="694944" cy="624651"/>
          </a:xfrm>
        </p:grpSpPr>
        <p:sp>
          <p:nvSpPr>
            <p:cNvPr id="61"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p>
          </p:txBody>
        </p:sp>
        <p:sp>
          <p:nvSpPr>
            <p:cNvPr id="62"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596" y="114914"/>
            <a:ext cx="521498" cy="379813"/>
            <a:chOff x="0" y="0"/>
            <a:chExt cx="694944" cy="624651"/>
          </a:xfrm>
        </p:grpSpPr>
        <p:sp>
          <p:nvSpPr>
            <p:cNvPr id="4" name="矩形 3"/>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 name="矩形 4"/>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6" name="TextBox 2"/>
          <p:cNvSpPr txBox="1"/>
          <p:nvPr/>
        </p:nvSpPr>
        <p:spPr>
          <a:xfrm>
            <a:off x="229197" y="717911"/>
            <a:ext cx="8772601" cy="645160"/>
          </a:xfrm>
          <a:prstGeom prst="rect">
            <a:avLst/>
          </a:prstGeom>
          <a:noFill/>
        </p:spPr>
        <p:txBody>
          <a:bodyPr wrap="square" rtlCol="0">
            <a:spAutoFit/>
          </a:bodyPr>
          <a:lstStyle/>
          <a:p>
            <a:pPr indent="360045"/>
            <a:r>
              <a:rPr lang="zh-CN" altLang="en-US" sz="1200" dirty="0" smtClean="0">
                <a:latin typeface="微软雅黑" panose="020B0503020204020204" pitchFamily="34" charset="-122"/>
                <a:ea typeface="微软雅黑" panose="020B0503020204020204" pitchFamily="34" charset="-122"/>
              </a:rPr>
              <a:t>    基于大屏显示等相关设备，综合运用先进的液晶电视清晰度显示技术、液晶超窄边拼接技术、嵌入式拼接处理技术、信号切换技术和网络技术等，形成一套功能完善，交互灵活的显示系统，以适应不断发展的多媒体显示需求，承载产业园区安全管理平台，使产业园区安全管理看得见，看得清，看得懂。</a:t>
            </a:r>
            <a:endParaRPr lang="zh-CN" altLang="en-US" sz="1200" dirty="0">
              <a:latin typeface="微软雅黑" panose="020B0503020204020204" pitchFamily="34" charset="-122"/>
              <a:ea typeface="微软雅黑" panose="020B0503020204020204" pitchFamily="34" charset="-122"/>
            </a:endParaRPr>
          </a:p>
        </p:txBody>
      </p:sp>
      <p:sp>
        <p:nvSpPr>
          <p:cNvPr id="7" name="文本框 11"/>
          <p:cNvSpPr txBox="1">
            <a:spLocks noChangeArrowheads="1"/>
          </p:cNvSpPr>
          <p:nvPr/>
        </p:nvSpPr>
        <p:spPr bwMode="auto">
          <a:xfrm>
            <a:off x="560790" y="128011"/>
            <a:ext cx="3926120"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基础设施</a:t>
            </a:r>
            <a:r>
              <a:rPr lang="en-US" altLang="zh-CN" sz="2475" dirty="0" smtClean="0">
                <a:solidFill>
                  <a:srgbClr val="595959"/>
                </a:solidFill>
                <a:latin typeface="微软雅黑" panose="020B0503020204020204" pitchFamily="34" charset="-122"/>
              </a:rPr>
              <a:t>——</a:t>
            </a:r>
            <a:r>
              <a:rPr lang="zh-CN" altLang="en-US" sz="2475" dirty="0" smtClean="0">
                <a:solidFill>
                  <a:srgbClr val="595959"/>
                </a:solidFill>
                <a:latin typeface="微软雅黑" panose="020B0503020204020204" pitchFamily="34" charset="-122"/>
              </a:rPr>
              <a:t>大屏幕显示</a:t>
            </a:r>
            <a:endParaRPr lang="zh-CN" altLang="en-US" sz="2475" dirty="0">
              <a:solidFill>
                <a:srgbClr val="595959"/>
              </a:solidFill>
              <a:latin typeface="微软雅黑" panose="020B0503020204020204" pitchFamily="34" charset="-122"/>
            </a:endParaRPr>
          </a:p>
        </p:txBody>
      </p:sp>
      <p:grpSp>
        <p:nvGrpSpPr>
          <p:cNvPr id="8" name="组合 7"/>
          <p:cNvGrpSpPr/>
          <p:nvPr/>
        </p:nvGrpSpPr>
        <p:grpSpPr>
          <a:xfrm>
            <a:off x="286348" y="1457950"/>
            <a:ext cx="8543999" cy="3509990"/>
            <a:chOff x="521576" y="1563638"/>
            <a:chExt cx="8079305" cy="3209870"/>
          </a:xfrm>
        </p:grpSpPr>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93328" y="1707654"/>
              <a:ext cx="2644970" cy="15770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KSO_Shape"/>
            <p:cNvSpPr/>
            <p:nvPr/>
          </p:nvSpPr>
          <p:spPr bwMode="auto">
            <a:xfrm rot="16200000">
              <a:off x="4429866" y="3168731"/>
              <a:ext cx="229565" cy="880728"/>
            </a:xfrm>
            <a:custGeom>
              <a:avLst/>
              <a:gdLst>
                <a:gd name="T0" fmla="*/ 914966 w 11382375"/>
                <a:gd name="T1" fmla="*/ 323847 h 13741400"/>
                <a:gd name="T2" fmla="*/ 1491317 w 11382375"/>
                <a:gd name="T3" fmla="*/ 900199 h 13741400"/>
                <a:gd name="T4" fmla="*/ 914966 w 11382375"/>
                <a:gd name="T5" fmla="*/ 1476342 h 13741400"/>
                <a:gd name="T6" fmla="*/ 862343 w 11382375"/>
                <a:gd name="T7" fmla="*/ 1422264 h 13741400"/>
                <a:gd name="T8" fmla="*/ 1383992 w 11382375"/>
                <a:gd name="T9" fmla="*/ 900199 h 13741400"/>
                <a:gd name="T10" fmla="*/ 862343 w 11382375"/>
                <a:gd name="T11" fmla="*/ 378549 h 13741400"/>
                <a:gd name="T12" fmla="*/ 81742 w 11382375"/>
                <a:gd name="T13" fmla="*/ 0 h 13741400"/>
                <a:gd name="T14" fmla="*/ 982772 w 11382375"/>
                <a:gd name="T15" fmla="*/ 900199 h 13741400"/>
                <a:gd name="T16" fmla="*/ 81742 w 11382375"/>
                <a:gd name="T17" fmla="*/ 1800397 h 13741400"/>
                <a:gd name="T18" fmla="*/ 0 w 11382375"/>
                <a:gd name="T19" fmla="*/ 1715951 h 13741400"/>
                <a:gd name="T20" fmla="*/ 815545 w 11382375"/>
                <a:gd name="T21" fmla="*/ 900199 h 13741400"/>
                <a:gd name="T22" fmla="*/ 0 w 11382375"/>
                <a:gd name="T23" fmla="*/ 85070 h 13741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82375" h="13741400">
                  <a:moveTo>
                    <a:pt x="6983413" y="2471737"/>
                  </a:moveTo>
                  <a:lnTo>
                    <a:pt x="11382375" y="6870700"/>
                  </a:lnTo>
                  <a:lnTo>
                    <a:pt x="6983413" y="11268075"/>
                  </a:lnTo>
                  <a:lnTo>
                    <a:pt x="6581775" y="10855325"/>
                  </a:lnTo>
                  <a:lnTo>
                    <a:pt x="10563225" y="6870700"/>
                  </a:lnTo>
                  <a:lnTo>
                    <a:pt x="6581775" y="2889250"/>
                  </a:lnTo>
                  <a:lnTo>
                    <a:pt x="6983413" y="2471737"/>
                  </a:lnTo>
                  <a:close/>
                  <a:moveTo>
                    <a:pt x="623888" y="0"/>
                  </a:moveTo>
                  <a:lnTo>
                    <a:pt x="7500938" y="6870700"/>
                  </a:lnTo>
                  <a:lnTo>
                    <a:pt x="623888" y="13741400"/>
                  </a:lnTo>
                  <a:lnTo>
                    <a:pt x="0" y="13096875"/>
                  </a:lnTo>
                  <a:lnTo>
                    <a:pt x="6224588" y="6870700"/>
                  </a:lnTo>
                  <a:lnTo>
                    <a:pt x="0" y="649288"/>
                  </a:lnTo>
                  <a:lnTo>
                    <a:pt x="623888" y="0"/>
                  </a:lnTo>
                  <a:close/>
                </a:path>
              </a:pathLst>
            </a:custGeom>
            <a:solidFill>
              <a:schemeClr val="accent1"/>
            </a:solidFill>
            <a:ln w="19050">
              <a:solidFill>
                <a:schemeClr val="accent1"/>
              </a:solid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sz="1050">
                <a:latin typeface="+mn-lt"/>
                <a:ea typeface="+mn-ea"/>
                <a:cs typeface="+mn-ea"/>
                <a:sym typeface="+mn-lt"/>
              </a:endParaRPr>
            </a:p>
          </p:txBody>
        </p:sp>
        <p:grpSp>
          <p:nvGrpSpPr>
            <p:cNvPr id="11" name="组合 10"/>
            <p:cNvGrpSpPr/>
            <p:nvPr/>
          </p:nvGrpSpPr>
          <p:grpSpPr>
            <a:xfrm>
              <a:off x="2864762" y="3826053"/>
              <a:ext cx="3240360" cy="947455"/>
              <a:chOff x="2483768" y="3970069"/>
              <a:chExt cx="3240360" cy="947455"/>
            </a:xfrm>
          </p:grpSpPr>
          <p:grpSp>
            <p:nvGrpSpPr>
              <p:cNvPr id="32" name="组合 31"/>
              <p:cNvGrpSpPr/>
              <p:nvPr/>
            </p:nvGrpSpPr>
            <p:grpSpPr>
              <a:xfrm>
                <a:off x="2483768" y="4252337"/>
                <a:ext cx="805007" cy="665187"/>
                <a:chOff x="2925757" y="4099013"/>
                <a:chExt cx="805007" cy="665187"/>
              </a:xfrm>
            </p:grpSpPr>
            <p:pic>
              <p:nvPicPr>
                <p:cNvPr id="4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9980" y="4099013"/>
                  <a:ext cx="510459" cy="48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6"/>
                <p:cNvSpPr txBox="1"/>
                <p:nvPr/>
              </p:nvSpPr>
              <p:spPr>
                <a:xfrm>
                  <a:off x="2925757" y="4533080"/>
                  <a:ext cx="805007" cy="231120"/>
                </a:xfrm>
                <a:prstGeom prst="rect">
                  <a:avLst/>
                </a:prstGeom>
                <a:noFill/>
              </p:spPr>
              <p:txBody>
                <a:bodyPr wrap="square" rtlCol="0">
                  <a:spAutoFit/>
                </a:bodyPr>
                <a:lstStyle/>
                <a:p>
                  <a:r>
                    <a:rPr lang="zh-CN" altLang="en-US" sz="1050" dirty="0" smtClean="0"/>
                    <a:t>拼接单元</a:t>
                  </a:r>
                  <a:endParaRPr lang="zh-CN" altLang="en-US" sz="1050" dirty="0"/>
                </a:p>
              </p:txBody>
            </p:sp>
          </p:grpSp>
          <p:grpSp>
            <p:nvGrpSpPr>
              <p:cNvPr id="33" name="组合 32"/>
              <p:cNvGrpSpPr/>
              <p:nvPr/>
            </p:nvGrpSpPr>
            <p:grpSpPr>
              <a:xfrm>
                <a:off x="3347864" y="4299942"/>
                <a:ext cx="897452" cy="600662"/>
                <a:chOff x="3815900" y="4099013"/>
                <a:chExt cx="897452" cy="600662"/>
              </a:xfrm>
            </p:grpSpPr>
            <p:pic>
              <p:nvPicPr>
                <p:cNvPr id="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931" y="4099013"/>
                  <a:ext cx="793564" cy="367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6"/>
                <p:cNvSpPr txBox="1"/>
                <p:nvPr/>
              </p:nvSpPr>
              <p:spPr>
                <a:xfrm>
                  <a:off x="3815900" y="4468555"/>
                  <a:ext cx="897452" cy="231120"/>
                </a:xfrm>
                <a:prstGeom prst="rect">
                  <a:avLst/>
                </a:prstGeom>
                <a:noFill/>
              </p:spPr>
              <p:txBody>
                <a:bodyPr wrap="square" rtlCol="0">
                  <a:spAutoFit/>
                </a:bodyPr>
                <a:lstStyle/>
                <a:p>
                  <a:r>
                    <a:rPr lang="zh-CN" altLang="en-US" sz="1050" dirty="0" smtClean="0"/>
                    <a:t>拼接处理器</a:t>
                  </a:r>
                  <a:endParaRPr lang="zh-CN" altLang="en-US" sz="1050" dirty="0"/>
                </a:p>
              </p:txBody>
            </p:sp>
          </p:grpSp>
          <p:grpSp>
            <p:nvGrpSpPr>
              <p:cNvPr id="34" name="组合 33"/>
              <p:cNvGrpSpPr/>
              <p:nvPr/>
            </p:nvGrpSpPr>
            <p:grpSpPr>
              <a:xfrm>
                <a:off x="4427984" y="4263040"/>
                <a:ext cx="897452" cy="628062"/>
                <a:chOff x="4591326" y="4050956"/>
                <a:chExt cx="897452" cy="628062"/>
              </a:xfrm>
            </p:grpSpPr>
            <p:pic>
              <p:nvPicPr>
                <p:cNvPr id="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4050956"/>
                  <a:ext cx="648072" cy="43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7"/>
                <p:cNvSpPr txBox="1"/>
                <p:nvPr/>
              </p:nvSpPr>
              <p:spPr>
                <a:xfrm>
                  <a:off x="4591326" y="4447898"/>
                  <a:ext cx="897452" cy="231120"/>
                </a:xfrm>
                <a:prstGeom prst="rect">
                  <a:avLst/>
                </a:prstGeom>
                <a:noFill/>
              </p:spPr>
              <p:txBody>
                <a:bodyPr wrap="square" rtlCol="0">
                  <a:spAutoFit/>
                </a:bodyPr>
                <a:lstStyle/>
                <a:p>
                  <a:r>
                    <a:rPr lang="zh-CN" altLang="en-US" sz="1050" dirty="0" smtClean="0"/>
                    <a:t>拼接屏软件</a:t>
                  </a:r>
                  <a:endParaRPr lang="zh-CN" altLang="en-US" sz="1050" dirty="0"/>
                </a:p>
              </p:txBody>
            </p:sp>
          </p:grpSp>
          <p:sp>
            <p:nvSpPr>
              <p:cNvPr id="35" name="TextBox 152"/>
              <p:cNvSpPr txBox="1"/>
              <p:nvPr/>
            </p:nvSpPr>
            <p:spPr>
              <a:xfrm>
                <a:off x="5302442" y="4219223"/>
                <a:ext cx="421686" cy="231120"/>
              </a:xfrm>
              <a:prstGeom prst="rect">
                <a:avLst/>
              </a:prstGeom>
              <a:noFill/>
            </p:spPr>
            <p:txBody>
              <a:bodyPr wrap="square" rtlCol="0">
                <a:spAutoFit/>
              </a:bodyPr>
              <a:lstStyle/>
              <a:p>
                <a:r>
                  <a:rPr lang="en-US" altLang="zh-CN" sz="1050" b="1" dirty="0">
                    <a:cs typeface="+mn-ea"/>
                    <a:sym typeface="+mn-lt"/>
                  </a:rPr>
                  <a:t>……</a:t>
                </a:r>
                <a:endParaRPr lang="zh-CN" altLang="en-US" sz="1050" b="1" dirty="0">
                  <a:cs typeface="+mn-ea"/>
                  <a:sym typeface="+mn-lt"/>
                </a:endParaRPr>
              </a:p>
            </p:txBody>
          </p:sp>
          <p:cxnSp>
            <p:nvCxnSpPr>
              <p:cNvPr id="36" name="直接连接符 35"/>
              <p:cNvCxnSpPr/>
              <p:nvPr/>
            </p:nvCxnSpPr>
            <p:spPr>
              <a:xfrm>
                <a:off x="2774125" y="3978218"/>
                <a:ext cx="2733979"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778888" y="3973455"/>
                <a:ext cx="0" cy="21602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508104" y="3973455"/>
                <a:ext cx="0" cy="21602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788024" y="3973455"/>
                <a:ext cx="0" cy="21602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707904" y="3970069"/>
                <a:ext cx="0" cy="21602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pic>
          <p:nvPicPr>
            <p:cNvPr id="12"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926" y="1707654"/>
              <a:ext cx="1672788" cy="1008000"/>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13" name="图片 12"/>
            <p:cNvPicPr/>
            <p:nvPr/>
          </p:nvPicPr>
          <p:blipFill>
            <a:blip r:embed="rId6" cstate="print">
              <a:extLst>
                <a:ext uri="{28A0092B-C50C-407E-A947-70E740481C1C}">
                  <a14:useLocalDpi xmlns:a14="http://schemas.microsoft.com/office/drawing/2010/main" val="0"/>
                </a:ext>
              </a:extLst>
            </a:blip>
            <a:stretch>
              <a:fillRect/>
            </a:stretch>
          </p:blipFill>
          <p:spPr>
            <a:xfrm>
              <a:off x="643926" y="2963571"/>
              <a:ext cx="1674000" cy="1008000"/>
            </a:xfrm>
            <a:prstGeom prst="rect">
              <a:avLst/>
            </a:prstGeom>
            <a:ln>
              <a:noFill/>
            </a:ln>
            <a:effectLst>
              <a:outerShdw blurRad="292100" dist="139700" dir="2700000" algn="tl" rotWithShape="0">
                <a:srgbClr val="333333">
                  <a:alpha val="65000"/>
                </a:srgbClr>
              </a:outerShdw>
            </a:effectLst>
          </p:spPr>
        </p:pic>
        <p:sp>
          <p:nvSpPr>
            <p:cNvPr id="14" name="KSO_Shape"/>
            <p:cNvSpPr/>
            <p:nvPr/>
          </p:nvSpPr>
          <p:spPr>
            <a:xfrm rot="10800000">
              <a:off x="2454491" y="2255526"/>
              <a:ext cx="592460" cy="360000"/>
            </a:xfrm>
            <a:custGeom>
              <a:avLst/>
              <a:gdLst>
                <a:gd name="connsiteX0" fmla="*/ 0 w 703218"/>
                <a:gd name="connsiteY0" fmla="*/ 162036 h 648072"/>
                <a:gd name="connsiteX1" fmla="*/ 139505 w 703218"/>
                <a:gd name="connsiteY1" fmla="*/ 162036 h 648072"/>
                <a:gd name="connsiteX2" fmla="*/ 139505 w 703218"/>
                <a:gd name="connsiteY2" fmla="*/ 486036 h 648072"/>
                <a:gd name="connsiteX3" fmla="*/ 0 w 703218"/>
                <a:gd name="connsiteY3" fmla="*/ 486036 h 648072"/>
                <a:gd name="connsiteX4" fmla="*/ 379182 w 703218"/>
                <a:gd name="connsiteY4" fmla="*/ 0 h 648072"/>
                <a:gd name="connsiteX5" fmla="*/ 703218 w 703218"/>
                <a:gd name="connsiteY5" fmla="*/ 324036 h 648072"/>
                <a:gd name="connsiteX6" fmla="*/ 379182 w 703218"/>
                <a:gd name="connsiteY6" fmla="*/ 648072 h 648072"/>
                <a:gd name="connsiteX7" fmla="*/ 379182 w 703218"/>
                <a:gd name="connsiteY7" fmla="*/ 486054 h 648072"/>
                <a:gd name="connsiteX8" fmla="*/ 182373 w 703218"/>
                <a:gd name="connsiteY8" fmla="*/ 486054 h 648072"/>
                <a:gd name="connsiteX9" fmla="*/ 182373 w 703218"/>
                <a:gd name="connsiteY9" fmla="*/ 162018 h 648072"/>
                <a:gd name="connsiteX10" fmla="*/ 379182 w 703218"/>
                <a:gd name="connsiteY10" fmla="*/ 162018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3218" h="648072">
                  <a:moveTo>
                    <a:pt x="0" y="162036"/>
                  </a:moveTo>
                  <a:lnTo>
                    <a:pt x="139505" y="162036"/>
                  </a:lnTo>
                  <a:lnTo>
                    <a:pt x="139505" y="486036"/>
                  </a:lnTo>
                  <a:lnTo>
                    <a:pt x="0" y="486036"/>
                  </a:lnTo>
                  <a:close/>
                  <a:moveTo>
                    <a:pt x="379182" y="0"/>
                  </a:moveTo>
                  <a:lnTo>
                    <a:pt x="703218" y="324036"/>
                  </a:lnTo>
                  <a:lnTo>
                    <a:pt x="379182" y="648072"/>
                  </a:lnTo>
                  <a:lnTo>
                    <a:pt x="379182" y="486054"/>
                  </a:lnTo>
                  <a:lnTo>
                    <a:pt x="182373" y="486054"/>
                  </a:lnTo>
                  <a:lnTo>
                    <a:pt x="182373" y="162018"/>
                  </a:lnTo>
                  <a:lnTo>
                    <a:pt x="379182" y="162018"/>
                  </a:lnTo>
                  <a:close/>
                </a:path>
              </a:pathLst>
            </a:cu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15" name="KSO_Shape"/>
            <p:cNvSpPr/>
            <p:nvPr/>
          </p:nvSpPr>
          <p:spPr>
            <a:xfrm>
              <a:off x="6026290" y="2255527"/>
              <a:ext cx="592460" cy="360000"/>
            </a:xfrm>
            <a:custGeom>
              <a:avLst/>
              <a:gdLst>
                <a:gd name="connsiteX0" fmla="*/ 0 w 703218"/>
                <a:gd name="connsiteY0" fmla="*/ 162036 h 648072"/>
                <a:gd name="connsiteX1" fmla="*/ 139505 w 703218"/>
                <a:gd name="connsiteY1" fmla="*/ 162036 h 648072"/>
                <a:gd name="connsiteX2" fmla="*/ 139505 w 703218"/>
                <a:gd name="connsiteY2" fmla="*/ 486036 h 648072"/>
                <a:gd name="connsiteX3" fmla="*/ 0 w 703218"/>
                <a:gd name="connsiteY3" fmla="*/ 486036 h 648072"/>
                <a:gd name="connsiteX4" fmla="*/ 379182 w 703218"/>
                <a:gd name="connsiteY4" fmla="*/ 0 h 648072"/>
                <a:gd name="connsiteX5" fmla="*/ 703218 w 703218"/>
                <a:gd name="connsiteY5" fmla="*/ 324036 h 648072"/>
                <a:gd name="connsiteX6" fmla="*/ 379182 w 703218"/>
                <a:gd name="connsiteY6" fmla="*/ 648072 h 648072"/>
                <a:gd name="connsiteX7" fmla="*/ 379182 w 703218"/>
                <a:gd name="connsiteY7" fmla="*/ 486054 h 648072"/>
                <a:gd name="connsiteX8" fmla="*/ 182373 w 703218"/>
                <a:gd name="connsiteY8" fmla="*/ 486054 h 648072"/>
                <a:gd name="connsiteX9" fmla="*/ 182373 w 703218"/>
                <a:gd name="connsiteY9" fmla="*/ 162018 h 648072"/>
                <a:gd name="connsiteX10" fmla="*/ 379182 w 703218"/>
                <a:gd name="connsiteY10" fmla="*/ 162018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3218" h="648072">
                  <a:moveTo>
                    <a:pt x="0" y="162036"/>
                  </a:moveTo>
                  <a:lnTo>
                    <a:pt x="139505" y="162036"/>
                  </a:lnTo>
                  <a:lnTo>
                    <a:pt x="139505" y="486036"/>
                  </a:lnTo>
                  <a:lnTo>
                    <a:pt x="0" y="486036"/>
                  </a:lnTo>
                  <a:close/>
                  <a:moveTo>
                    <a:pt x="379182" y="0"/>
                  </a:moveTo>
                  <a:lnTo>
                    <a:pt x="703218" y="324036"/>
                  </a:lnTo>
                  <a:lnTo>
                    <a:pt x="379182" y="648072"/>
                  </a:lnTo>
                  <a:lnTo>
                    <a:pt x="379182" y="486054"/>
                  </a:lnTo>
                  <a:lnTo>
                    <a:pt x="182373" y="486054"/>
                  </a:lnTo>
                  <a:lnTo>
                    <a:pt x="182373" y="162018"/>
                  </a:lnTo>
                  <a:lnTo>
                    <a:pt x="379182" y="162018"/>
                  </a:lnTo>
                  <a:close/>
                </a:path>
              </a:pathLst>
            </a:cu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16" name="TextBox 19"/>
            <p:cNvSpPr txBox="1"/>
            <p:nvPr/>
          </p:nvSpPr>
          <p:spPr>
            <a:xfrm>
              <a:off x="1064562" y="2674710"/>
              <a:ext cx="771134" cy="231120"/>
            </a:xfrm>
            <a:prstGeom prst="rect">
              <a:avLst/>
            </a:prstGeom>
            <a:noFill/>
          </p:spPr>
          <p:txBody>
            <a:bodyPr wrap="square" rtlCol="0">
              <a:spAutoFit/>
            </a:bodyPr>
            <a:lstStyle/>
            <a:p>
              <a:r>
                <a:rPr lang="zh-CN" altLang="en-US" sz="1050" dirty="0" smtClean="0"/>
                <a:t>数据展示</a:t>
              </a:r>
              <a:endParaRPr lang="zh-CN" altLang="en-US" sz="1050" dirty="0"/>
            </a:p>
          </p:txBody>
        </p:sp>
        <p:sp>
          <p:nvSpPr>
            <p:cNvPr id="17" name="TextBox 67"/>
            <p:cNvSpPr txBox="1"/>
            <p:nvPr/>
          </p:nvSpPr>
          <p:spPr>
            <a:xfrm>
              <a:off x="1064562" y="3927789"/>
              <a:ext cx="771134" cy="378619"/>
            </a:xfrm>
            <a:prstGeom prst="rect">
              <a:avLst/>
            </a:prstGeom>
            <a:noFill/>
          </p:spPr>
          <p:txBody>
            <a:bodyPr wrap="square" rtlCol="0">
              <a:spAutoFit/>
            </a:bodyPr>
            <a:lstStyle/>
            <a:p>
              <a:r>
                <a:rPr lang="zh-CN" altLang="en-US" sz="1050" dirty="0" smtClean="0"/>
                <a:t>资源展示</a:t>
              </a:r>
              <a:endParaRPr lang="en-US" altLang="zh-CN" sz="1050" dirty="0" smtClean="0"/>
            </a:p>
            <a:p>
              <a:r>
                <a:rPr lang="en-US" altLang="zh-CN" sz="1050" b="1" dirty="0" smtClean="0"/>
                <a:t>……</a:t>
              </a:r>
              <a:endParaRPr lang="zh-CN" altLang="en-US" sz="1050" b="1" dirty="0"/>
            </a:p>
          </p:txBody>
        </p:sp>
        <p:sp>
          <p:nvSpPr>
            <p:cNvPr id="18" name="圆角矩形 17"/>
            <p:cNvSpPr/>
            <p:nvPr/>
          </p:nvSpPr>
          <p:spPr>
            <a:xfrm>
              <a:off x="521576" y="1563638"/>
              <a:ext cx="1919266" cy="2803956"/>
            </a:xfrm>
            <a:prstGeom prst="roundRect">
              <a:avLst/>
            </a:prstGeom>
            <a:noFill/>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19" name="Picture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4248" y="1707654"/>
              <a:ext cx="1674000" cy="1008000"/>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grpSp>
          <p:nvGrpSpPr>
            <p:cNvPr id="20" name="组合 19"/>
            <p:cNvGrpSpPr/>
            <p:nvPr/>
          </p:nvGrpSpPr>
          <p:grpSpPr>
            <a:xfrm>
              <a:off x="6804248" y="2982741"/>
              <a:ext cx="1674000" cy="1008000"/>
              <a:chOff x="-1" y="-3850"/>
              <a:chExt cx="12228987" cy="6863438"/>
            </a:xfrm>
          </p:grpSpPr>
          <p:pic>
            <p:nvPicPr>
              <p:cNvPr id="26" name="Picture 2" descr="C:\Users\中电数通\Desktop\展板\系统截图\消防设备.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 y="-3850"/>
                <a:ext cx="12228987" cy="6863438"/>
              </a:xfrm>
              <a:prstGeom prst="rect">
                <a:avLst/>
              </a:prstGeom>
              <a:ln>
                <a:noFill/>
              </a:ln>
              <a:effectLst>
                <a:outerShdw blurRad="292100" dist="139700" dir="2700000" algn="tl" rotWithShape="0">
                  <a:srgbClr val="333333">
                    <a:alpha val="65000"/>
                  </a:srgbClr>
                </a:outerShdw>
              </a:effectLst>
            </p:spPr>
          </p:pic>
          <p:pic>
            <p:nvPicPr>
              <p:cNvPr id="27" name="Picture 3" descr="C:\Users\中电数通\Desktop\展板\系统截图\单位检查.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80426" y="1977658"/>
                <a:ext cx="3512239" cy="4465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8" name="AutoShape 10" descr="https://timgsa.baidu.com/timg?image&amp;quality=80&amp;size=b9999_10000&amp;sec=1507556536026&amp;di=9163c39b2fdc98a436e883e654fe476b&amp;imgtype=0&amp;src=http%3A%2F%2Fimages.cnblogs.com%2Fcnblogs_com%2Fchy710%2Famchart1.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90" tIns="17145" rIns="34290" bIns="17145" numCol="1" anchor="t" anchorCtr="0" compatLnSpc="1"/>
              <a:lstStyle/>
              <a:p>
                <a:endParaRPr lang="zh-CN" altLang="en-US" sz="1050">
                  <a:cs typeface="+mn-ea"/>
                  <a:sym typeface="+mn-lt"/>
                </a:endParaRPr>
              </a:p>
            </p:txBody>
          </p:sp>
          <p:sp>
            <p:nvSpPr>
              <p:cNvPr id="29" name="AutoShape 12" descr="https://timgsa.baidu.com/timg?image&amp;quality=80&amp;size=b9999_10000&amp;sec=1507556536026&amp;di=9163c39b2fdc98a436e883e654fe476b&amp;imgtype=0&amp;src=http%3A%2F%2Fimages.cnblogs.com%2Fcnblogs_com%2Fchy710%2Famchart1.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90" tIns="17145" rIns="34290" bIns="17145" numCol="1" anchor="t" anchorCtr="0" compatLnSpc="1"/>
              <a:lstStyle/>
              <a:p>
                <a:endParaRPr lang="zh-CN" altLang="en-US" sz="1050">
                  <a:cs typeface="+mn-ea"/>
                  <a:sym typeface="+mn-lt"/>
                </a:endParaRPr>
              </a:p>
            </p:txBody>
          </p:sp>
          <p:sp>
            <p:nvSpPr>
              <p:cNvPr id="30" name="AutoShape 14" descr="https://timgsa.baidu.com/timg?image&amp;quality=80&amp;size=b9999_10000&amp;sec=1507556536026&amp;di=9163c39b2fdc98a436e883e654fe476b&amp;imgtype=0&amp;src=http%3A%2F%2Fimages.cnblogs.com%2Fcnblogs_com%2Fchy710%2Famchart1.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90" tIns="17145" rIns="34290" bIns="17145" numCol="1" anchor="t" anchorCtr="0" compatLnSpc="1"/>
              <a:lstStyle/>
              <a:p>
                <a:endParaRPr lang="zh-CN" altLang="en-US" sz="1050">
                  <a:cs typeface="+mn-ea"/>
                  <a:sym typeface="+mn-lt"/>
                </a:endParaRPr>
              </a:p>
            </p:txBody>
          </p:sp>
          <p:sp>
            <p:nvSpPr>
              <p:cNvPr id="31" name="AutoShape 16" descr="https://timgsa.baidu.com/timg?image&amp;quality=80&amp;size=b9999_10000&amp;sec=1507556536026&amp;di=9163c39b2fdc98a436e883e654fe476b&amp;imgtype=0&amp;src=http%3A%2F%2Fimages.cnblogs.com%2Fcnblogs_com%2Fchy710%2Famchart1.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90" tIns="17145" rIns="34290" bIns="17145" numCol="1" anchor="t" anchorCtr="0" compatLnSpc="1"/>
              <a:lstStyle/>
              <a:p>
                <a:endParaRPr lang="zh-CN" altLang="en-US" sz="1050">
                  <a:cs typeface="+mn-ea"/>
                  <a:sym typeface="+mn-lt"/>
                </a:endParaRPr>
              </a:p>
            </p:txBody>
          </p:sp>
        </p:grpSp>
        <p:sp>
          <p:nvSpPr>
            <p:cNvPr id="21" name="TextBox 77"/>
            <p:cNvSpPr txBox="1"/>
            <p:nvPr/>
          </p:nvSpPr>
          <p:spPr>
            <a:xfrm>
              <a:off x="7255681" y="2676516"/>
              <a:ext cx="771134" cy="231120"/>
            </a:xfrm>
            <a:prstGeom prst="rect">
              <a:avLst/>
            </a:prstGeom>
            <a:noFill/>
          </p:spPr>
          <p:txBody>
            <a:bodyPr wrap="square" rtlCol="0">
              <a:spAutoFit/>
            </a:bodyPr>
            <a:lstStyle/>
            <a:p>
              <a:r>
                <a:rPr lang="zh-CN" altLang="en-US" sz="1050" dirty="0" smtClean="0"/>
                <a:t>指挥调度</a:t>
              </a:r>
              <a:endParaRPr lang="zh-CN" altLang="en-US" sz="1050" dirty="0"/>
            </a:p>
          </p:txBody>
        </p:sp>
        <p:sp>
          <p:nvSpPr>
            <p:cNvPr id="22" name="TextBox 78"/>
            <p:cNvSpPr txBox="1"/>
            <p:nvPr/>
          </p:nvSpPr>
          <p:spPr>
            <a:xfrm>
              <a:off x="7255681" y="3977516"/>
              <a:ext cx="771134" cy="378619"/>
            </a:xfrm>
            <a:prstGeom prst="rect">
              <a:avLst/>
            </a:prstGeom>
            <a:noFill/>
          </p:spPr>
          <p:txBody>
            <a:bodyPr wrap="square" rtlCol="0">
              <a:spAutoFit/>
            </a:bodyPr>
            <a:lstStyle/>
            <a:p>
              <a:r>
                <a:rPr lang="zh-CN" altLang="en-US" sz="1050" dirty="0" smtClean="0"/>
                <a:t>安全管理</a:t>
              </a:r>
              <a:endParaRPr lang="en-US" altLang="zh-CN" sz="1050" dirty="0" smtClean="0"/>
            </a:p>
            <a:p>
              <a:r>
                <a:rPr lang="en-US" altLang="zh-CN" sz="1050" b="1" dirty="0" smtClean="0"/>
                <a:t>……</a:t>
              </a:r>
              <a:endParaRPr lang="zh-CN" altLang="en-US" sz="1050" b="1" dirty="0"/>
            </a:p>
          </p:txBody>
        </p:sp>
        <p:sp>
          <p:nvSpPr>
            <p:cNvPr id="23" name="圆角矩形 22"/>
            <p:cNvSpPr/>
            <p:nvPr/>
          </p:nvSpPr>
          <p:spPr>
            <a:xfrm>
              <a:off x="6681615" y="1585980"/>
              <a:ext cx="1919266" cy="2803956"/>
            </a:xfrm>
            <a:prstGeom prst="roundRect">
              <a:avLst/>
            </a:prstGeom>
            <a:noFill/>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4" name="圆角矩形 23"/>
            <p:cNvSpPr/>
            <p:nvPr/>
          </p:nvSpPr>
          <p:spPr>
            <a:xfrm>
              <a:off x="1057738" y="4369464"/>
              <a:ext cx="771134" cy="204144"/>
            </a:xfrm>
            <a:prstGeom prst="roundRect">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t>展示</a:t>
              </a:r>
              <a:endParaRPr lang="zh-CN" altLang="en-US" sz="1050" dirty="0"/>
            </a:p>
          </p:txBody>
        </p:sp>
        <p:sp>
          <p:nvSpPr>
            <p:cNvPr id="25" name="圆角矩形 24"/>
            <p:cNvSpPr/>
            <p:nvPr/>
          </p:nvSpPr>
          <p:spPr>
            <a:xfrm>
              <a:off x="7289872" y="4396760"/>
              <a:ext cx="771134" cy="204144"/>
            </a:xfrm>
            <a:prstGeom prst="roundRect">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t>管理</a:t>
              </a:r>
              <a:endParaRPr lang="zh-CN" altLang="en-US" sz="1050" dirty="0"/>
            </a:p>
          </p:txBody>
        </p:sp>
      </p:gr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596" y="114914"/>
            <a:ext cx="521498" cy="379813"/>
            <a:chOff x="0" y="0"/>
            <a:chExt cx="694944" cy="624651"/>
          </a:xfrm>
        </p:grpSpPr>
        <p:sp>
          <p:nvSpPr>
            <p:cNvPr id="4" name="矩形 3"/>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 name="矩形 4"/>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6" name="文本框 11"/>
          <p:cNvSpPr txBox="1">
            <a:spLocks noChangeArrowheads="1"/>
          </p:cNvSpPr>
          <p:nvPr/>
        </p:nvSpPr>
        <p:spPr bwMode="auto">
          <a:xfrm>
            <a:off x="560790" y="128011"/>
            <a:ext cx="3926120"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基础设施</a:t>
            </a:r>
            <a:r>
              <a:rPr lang="en-US" altLang="zh-CN" sz="2475" dirty="0" smtClean="0">
                <a:solidFill>
                  <a:srgbClr val="595959"/>
                </a:solidFill>
                <a:latin typeface="微软雅黑" panose="020B0503020204020204" pitchFamily="34" charset="-122"/>
              </a:rPr>
              <a:t>——</a:t>
            </a:r>
            <a:r>
              <a:rPr lang="zh-CN" altLang="en-US" sz="2475" dirty="0">
                <a:solidFill>
                  <a:srgbClr val="595959"/>
                </a:solidFill>
                <a:latin typeface="微软雅黑" panose="020B0503020204020204" pitchFamily="34" charset="-122"/>
              </a:rPr>
              <a:t>三维</a:t>
            </a:r>
            <a:r>
              <a:rPr lang="zh-CN" altLang="en-US" sz="2475" dirty="0" smtClean="0">
                <a:solidFill>
                  <a:srgbClr val="595959"/>
                </a:solidFill>
                <a:latin typeface="微软雅黑" panose="020B0503020204020204" pitchFamily="34" charset="-122"/>
              </a:rPr>
              <a:t>可视化</a:t>
            </a:r>
            <a:endParaRPr lang="zh-CN" altLang="en-US" sz="2475" dirty="0">
              <a:solidFill>
                <a:srgbClr val="595959"/>
              </a:solidFill>
              <a:latin typeface="微软雅黑" panose="020B0503020204020204" pitchFamily="34" charset="-122"/>
            </a:endParaRPr>
          </a:p>
        </p:txBody>
      </p:sp>
      <p:sp>
        <p:nvSpPr>
          <p:cNvPr id="7" name="矩形 6"/>
          <p:cNvSpPr/>
          <p:nvPr/>
        </p:nvSpPr>
        <p:spPr>
          <a:xfrm>
            <a:off x="412555" y="1476638"/>
            <a:ext cx="3314728" cy="1476375"/>
          </a:xfrm>
          <a:prstGeom prst="rect">
            <a:avLst/>
          </a:prstGeom>
        </p:spPr>
        <p:txBody>
          <a:bodyPr wrap="square">
            <a:spAutoFit/>
          </a:bodyPr>
          <a:lstStyle/>
          <a:p>
            <a:pPr indent="360045">
              <a:lnSpc>
                <a:spcPct val="150000"/>
              </a:lnSpc>
            </a:pPr>
            <a:r>
              <a:rPr lang="en-US" altLang="zh-CN" sz="1200" dirty="0" smtClean="0">
                <a:latin typeface="微软雅黑" panose="020B0503020204020204" pitchFamily="34" charset="-122"/>
                <a:ea typeface="微软雅黑" panose="020B0503020204020204" pitchFamily="34" charset="-122"/>
                <a:cs typeface="+mn-ea"/>
                <a:sym typeface="+mn-lt"/>
              </a:rPr>
              <a:t>    </a:t>
            </a:r>
            <a:r>
              <a:rPr lang="zh-CN" altLang="zh-CN" sz="1200" dirty="0" smtClean="0">
                <a:latin typeface="微软雅黑" panose="020B0503020204020204" pitchFamily="34" charset="-122"/>
                <a:ea typeface="微软雅黑" panose="020B0503020204020204" pitchFamily="34" charset="-122"/>
                <a:cs typeface="+mn-ea"/>
                <a:sym typeface="+mn-lt"/>
              </a:rPr>
              <a:t>通过三维</a:t>
            </a:r>
            <a:r>
              <a:rPr lang="zh-CN" altLang="en-US" sz="1200" dirty="0" smtClean="0">
                <a:latin typeface="微软雅黑" panose="020B0503020204020204" pitchFamily="34" charset="-122"/>
                <a:ea typeface="微软雅黑" panose="020B0503020204020204" pitchFamily="34" charset="-122"/>
                <a:cs typeface="+mn-ea"/>
                <a:sym typeface="+mn-lt"/>
              </a:rPr>
              <a:t>可视化、</a:t>
            </a:r>
            <a:r>
              <a:rPr lang="zh-CN" altLang="zh-CN" sz="1200" dirty="0" smtClean="0">
                <a:latin typeface="微软雅黑" panose="020B0503020204020204" pitchFamily="34" charset="-122"/>
                <a:ea typeface="微软雅黑" panose="020B0503020204020204" pitchFamily="34" charset="-122"/>
                <a:cs typeface="+mn-ea"/>
                <a:sym typeface="+mn-lt"/>
              </a:rPr>
              <a:t>虚拟</a:t>
            </a:r>
            <a:r>
              <a:rPr lang="zh-CN" altLang="en-US" sz="1200" dirty="0" smtClean="0">
                <a:latin typeface="微软雅黑" panose="020B0503020204020204" pitchFamily="34" charset="-122"/>
                <a:ea typeface="微软雅黑" panose="020B0503020204020204" pitchFamily="34" charset="-122"/>
                <a:cs typeface="+mn-ea"/>
                <a:sym typeface="+mn-lt"/>
              </a:rPr>
              <a:t>显示</a:t>
            </a:r>
            <a:r>
              <a:rPr lang="zh-CN" altLang="zh-CN" sz="1200" dirty="0" smtClean="0">
                <a:latin typeface="微软雅黑" panose="020B0503020204020204" pitchFamily="34" charset="-122"/>
                <a:ea typeface="微软雅黑" panose="020B0503020204020204" pitchFamily="34" charset="-122"/>
                <a:cs typeface="+mn-ea"/>
                <a:sym typeface="+mn-lt"/>
              </a:rPr>
              <a:t>技术</a:t>
            </a:r>
            <a:r>
              <a:rPr lang="zh-CN" altLang="zh-CN" sz="1200" dirty="0">
                <a:latin typeface="微软雅黑" panose="020B0503020204020204" pitchFamily="34" charset="-122"/>
                <a:ea typeface="微软雅黑" panose="020B0503020204020204" pitchFamily="34" charset="-122"/>
                <a:cs typeface="+mn-ea"/>
                <a:sym typeface="+mn-lt"/>
              </a:rPr>
              <a:t>，</a:t>
            </a:r>
            <a:r>
              <a:rPr lang="zh-CN" altLang="zh-CN" sz="1200" dirty="0" smtClean="0">
                <a:latin typeface="微软雅黑" panose="020B0503020204020204" pitchFamily="34" charset="-122"/>
                <a:ea typeface="微软雅黑" panose="020B0503020204020204" pitchFamily="34" charset="-122"/>
                <a:cs typeface="+mn-ea"/>
                <a:sym typeface="+mn-lt"/>
              </a:rPr>
              <a:t>对</a:t>
            </a:r>
            <a:r>
              <a:rPr lang="zh-CN" altLang="en-US" sz="1200" dirty="0" smtClean="0">
                <a:latin typeface="微软雅黑" panose="020B0503020204020204" pitchFamily="34" charset="-122"/>
                <a:ea typeface="微软雅黑" panose="020B0503020204020204" pitchFamily="34" charset="-122"/>
                <a:cs typeface="+mn-ea"/>
                <a:sym typeface="+mn-lt"/>
              </a:rPr>
              <a:t>产业园区</a:t>
            </a:r>
            <a:r>
              <a:rPr lang="zh-CN" altLang="zh-CN" sz="1200" dirty="0" smtClean="0">
                <a:latin typeface="微软雅黑" panose="020B0503020204020204" pitchFamily="34" charset="-122"/>
                <a:ea typeface="微软雅黑" panose="020B0503020204020204" pitchFamily="34" charset="-122"/>
                <a:cs typeface="+mn-ea"/>
                <a:sym typeface="+mn-lt"/>
              </a:rPr>
              <a:t>进行</a:t>
            </a:r>
            <a:r>
              <a:rPr lang="en-US" altLang="zh-CN" sz="1200" dirty="0">
                <a:latin typeface="微软雅黑" panose="020B0503020204020204" pitchFamily="34" charset="-122"/>
                <a:ea typeface="微软雅黑" panose="020B0503020204020204" pitchFamily="34" charset="-122"/>
                <a:cs typeface="+mn-ea"/>
                <a:sym typeface="+mn-lt"/>
              </a:rPr>
              <a:t>1</a:t>
            </a:r>
            <a:r>
              <a:rPr lang="zh-CN" altLang="zh-CN" sz="1200" dirty="0">
                <a:latin typeface="微软雅黑" panose="020B0503020204020204" pitchFamily="34" charset="-122"/>
                <a:ea typeface="微软雅黑" panose="020B0503020204020204" pitchFamily="34" charset="-122"/>
                <a:cs typeface="+mn-ea"/>
                <a:sym typeface="+mn-lt"/>
              </a:rPr>
              <a:t>：</a:t>
            </a:r>
            <a:r>
              <a:rPr lang="en-US" altLang="zh-CN" sz="1200" dirty="0">
                <a:latin typeface="微软雅黑" panose="020B0503020204020204" pitchFamily="34" charset="-122"/>
                <a:ea typeface="微软雅黑" panose="020B0503020204020204" pitchFamily="34" charset="-122"/>
                <a:cs typeface="+mn-ea"/>
                <a:sym typeface="+mn-lt"/>
              </a:rPr>
              <a:t>1</a:t>
            </a:r>
            <a:r>
              <a:rPr lang="zh-CN" altLang="zh-CN" sz="1200" dirty="0">
                <a:latin typeface="微软雅黑" panose="020B0503020204020204" pitchFamily="34" charset="-122"/>
                <a:ea typeface="微软雅黑" panose="020B0503020204020204" pitchFamily="34" charset="-122"/>
                <a:cs typeface="+mn-ea"/>
                <a:sym typeface="+mn-lt"/>
              </a:rPr>
              <a:t>建模，真实</a:t>
            </a:r>
            <a:r>
              <a:rPr lang="zh-CN" altLang="zh-CN" sz="1200" dirty="0" smtClean="0">
                <a:latin typeface="微软雅黑" panose="020B0503020204020204" pitchFamily="34" charset="-122"/>
                <a:ea typeface="微软雅黑" panose="020B0503020204020204" pitchFamily="34" charset="-122"/>
                <a:cs typeface="+mn-ea"/>
                <a:sym typeface="+mn-lt"/>
              </a:rPr>
              <a:t>还原</a:t>
            </a:r>
            <a:r>
              <a:rPr lang="zh-CN" altLang="en-US" sz="1200" dirty="0" smtClean="0">
                <a:latin typeface="微软雅黑" panose="020B0503020204020204" pitchFamily="34" charset="-122"/>
                <a:ea typeface="微软雅黑" panose="020B0503020204020204" pitchFamily="34" charset="-122"/>
                <a:cs typeface="+mn-ea"/>
                <a:sym typeface="+mn-lt"/>
              </a:rPr>
              <a:t>产业园区</a:t>
            </a:r>
            <a:r>
              <a:rPr lang="zh-CN" altLang="zh-CN" sz="1200" dirty="0" smtClean="0">
                <a:latin typeface="微软雅黑" panose="020B0503020204020204" pitchFamily="34" charset="-122"/>
                <a:ea typeface="微软雅黑" panose="020B0503020204020204" pitchFamily="34" charset="-122"/>
                <a:cs typeface="+mn-ea"/>
                <a:sym typeface="+mn-lt"/>
              </a:rPr>
              <a:t>的</a:t>
            </a:r>
            <a:r>
              <a:rPr lang="zh-CN" altLang="zh-CN" sz="1200" dirty="0">
                <a:latin typeface="微软雅黑" panose="020B0503020204020204" pitchFamily="34" charset="-122"/>
                <a:ea typeface="微软雅黑" panose="020B0503020204020204" pitchFamily="34" charset="-122"/>
                <a:cs typeface="+mn-ea"/>
                <a:sym typeface="+mn-lt"/>
              </a:rPr>
              <a:t>整体环境，建立一个准确、高效、全面、规范的三维模型仿真系统，使数据管理与空间信息管理融为一体。</a:t>
            </a:r>
            <a:endParaRPr lang="zh-CN" altLang="zh-CN" sz="1200" dirty="0">
              <a:latin typeface="微软雅黑" panose="020B0503020204020204" pitchFamily="34" charset="-122"/>
              <a:ea typeface="微软雅黑" panose="020B0503020204020204" pitchFamily="34" charset="-122"/>
              <a:cs typeface="+mn-ea"/>
              <a:sym typeface="+mn-lt"/>
            </a:endParaRPr>
          </a:p>
        </p:txBody>
      </p:sp>
      <p:grpSp>
        <p:nvGrpSpPr>
          <p:cNvPr id="41" name="组合 40"/>
          <p:cNvGrpSpPr/>
          <p:nvPr/>
        </p:nvGrpSpPr>
        <p:grpSpPr>
          <a:xfrm>
            <a:off x="1029754" y="743569"/>
            <a:ext cx="7700196" cy="4270529"/>
            <a:chOff x="9034847" y="6843294"/>
            <a:chExt cx="7433569" cy="4268243"/>
          </a:xfrm>
        </p:grpSpPr>
        <p:sp>
          <p:nvSpPr>
            <p:cNvPr id="8" name="矩形 7"/>
            <p:cNvSpPr/>
            <p:nvPr/>
          </p:nvSpPr>
          <p:spPr>
            <a:xfrm>
              <a:off x="13494612" y="10022525"/>
              <a:ext cx="1685279" cy="1059882"/>
            </a:xfrm>
            <a:prstGeom prst="rect">
              <a:avLst/>
            </a:prstGeom>
          </p:spPr>
          <p:txBody>
            <a:bodyPr wrap="square">
              <a:spAutoFit/>
            </a:bodyPr>
            <a:lstStyle/>
            <a:p>
              <a:pPr marL="171450" indent="-171450">
                <a:lnSpc>
                  <a:spcPct val="150000"/>
                </a:lnSpc>
                <a:buFont typeface="Arial" panose="020B0704020202020204" pitchFamily="34" charset="0"/>
                <a:buChar char="•"/>
              </a:pPr>
              <a:r>
                <a:rPr lang="en-US" altLang="zh-CN" sz="1050" b="1" dirty="0" smtClean="0">
                  <a:solidFill>
                    <a:schemeClr val="tx1">
                      <a:lumMod val="65000"/>
                      <a:lumOff val="35000"/>
                    </a:schemeClr>
                  </a:solidFill>
                  <a:cs typeface="+mn-ea"/>
                  <a:sym typeface="+mn-lt"/>
                </a:rPr>
                <a:t>PC</a:t>
              </a:r>
              <a:r>
                <a:rPr lang="zh-CN" altLang="en-US" sz="1050" b="1" dirty="0" smtClean="0">
                  <a:solidFill>
                    <a:schemeClr val="tx1">
                      <a:lumMod val="65000"/>
                      <a:lumOff val="35000"/>
                    </a:schemeClr>
                  </a:solidFill>
                  <a:cs typeface="+mn-ea"/>
                  <a:sym typeface="+mn-lt"/>
                </a:rPr>
                <a:t>端</a:t>
              </a:r>
              <a:r>
                <a:rPr lang="en-US" altLang="zh-CN" sz="1050" b="1" dirty="0" smtClean="0">
                  <a:solidFill>
                    <a:schemeClr val="tx1">
                      <a:lumMod val="65000"/>
                      <a:lumOff val="35000"/>
                    </a:schemeClr>
                  </a:solidFill>
                  <a:cs typeface="+mn-ea"/>
                  <a:sym typeface="+mn-lt"/>
                </a:rPr>
                <a:t>/</a:t>
              </a:r>
              <a:r>
                <a:rPr lang="zh-CN" altLang="en-US" sz="1050" b="1" dirty="0" smtClean="0">
                  <a:solidFill>
                    <a:schemeClr val="tx1">
                      <a:lumMod val="65000"/>
                      <a:lumOff val="35000"/>
                    </a:schemeClr>
                  </a:solidFill>
                  <a:cs typeface="+mn-ea"/>
                  <a:sym typeface="+mn-lt"/>
                </a:rPr>
                <a:t>移动端</a:t>
              </a:r>
              <a:endParaRPr lang="en-US" altLang="zh-CN" sz="1050" b="1" dirty="0" smtClean="0">
                <a:solidFill>
                  <a:schemeClr val="tx1">
                    <a:lumMod val="65000"/>
                    <a:lumOff val="35000"/>
                  </a:schemeClr>
                </a:solidFill>
                <a:cs typeface="+mn-ea"/>
                <a:sym typeface="+mn-lt"/>
              </a:endParaRPr>
            </a:p>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企业单位及消防管理单位均可远程监督和管理</a:t>
              </a:r>
              <a:endParaRPr lang="en-US" altLang="zh-CN" sz="1050" b="1" dirty="0" smtClean="0">
                <a:solidFill>
                  <a:schemeClr val="tx1">
                    <a:lumMod val="65000"/>
                    <a:lumOff val="35000"/>
                  </a:schemeClr>
                </a:solidFill>
                <a:cs typeface="+mn-ea"/>
                <a:sym typeface="+mn-lt"/>
              </a:endParaRPr>
            </a:p>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及时收到报警信息</a:t>
              </a:r>
              <a:endParaRPr lang="en-US" altLang="zh-CN" sz="1050" b="1" dirty="0" smtClean="0">
                <a:solidFill>
                  <a:schemeClr val="tx1">
                    <a:lumMod val="65000"/>
                    <a:lumOff val="35000"/>
                  </a:schemeClr>
                </a:solidFill>
                <a:cs typeface="+mn-ea"/>
                <a:sym typeface="+mn-lt"/>
              </a:endParaRPr>
            </a:p>
          </p:txBody>
        </p:sp>
        <p:grpSp>
          <p:nvGrpSpPr>
            <p:cNvPr id="9" name="组合 8"/>
            <p:cNvGrpSpPr/>
            <p:nvPr/>
          </p:nvGrpSpPr>
          <p:grpSpPr>
            <a:xfrm>
              <a:off x="9034847" y="10005935"/>
              <a:ext cx="1489758" cy="1059882"/>
              <a:chOff x="792684" y="1459812"/>
              <a:chExt cx="1640188" cy="1205648"/>
            </a:xfrm>
          </p:grpSpPr>
          <p:sp>
            <p:nvSpPr>
              <p:cNvPr id="10" name="矩形 9"/>
              <p:cNvSpPr/>
              <p:nvPr/>
            </p:nvSpPr>
            <p:spPr>
              <a:xfrm>
                <a:off x="792684" y="1459812"/>
                <a:ext cx="1640188" cy="1205648"/>
              </a:xfrm>
              <a:prstGeom prst="rect">
                <a:avLst/>
              </a:prstGeom>
            </p:spPr>
            <p:txBody>
              <a:bodyPr wrap="square">
                <a:spAutoFit/>
              </a:bodyPr>
              <a:lstStyle/>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设备档案</a:t>
                </a:r>
                <a:endParaRPr lang="en-US" altLang="zh-CN" sz="1050" b="1" dirty="0" smtClean="0">
                  <a:solidFill>
                    <a:schemeClr val="tx1">
                      <a:lumMod val="65000"/>
                      <a:lumOff val="35000"/>
                    </a:schemeClr>
                  </a:solidFill>
                  <a:cs typeface="+mn-ea"/>
                  <a:sym typeface="+mn-lt"/>
                </a:endParaRPr>
              </a:p>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检测数据</a:t>
                </a:r>
                <a:endParaRPr lang="en-US" altLang="zh-CN" sz="1050" b="1" dirty="0" smtClean="0">
                  <a:solidFill>
                    <a:schemeClr val="tx1">
                      <a:lumMod val="65000"/>
                      <a:lumOff val="35000"/>
                    </a:schemeClr>
                  </a:solidFill>
                  <a:cs typeface="+mn-ea"/>
                  <a:sym typeface="+mn-lt"/>
                </a:endParaRPr>
              </a:p>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运行及故障状态</a:t>
                </a:r>
                <a:endParaRPr lang="en-US" altLang="zh-CN" sz="1050" b="1" dirty="0" smtClean="0">
                  <a:solidFill>
                    <a:schemeClr val="tx1">
                      <a:lumMod val="65000"/>
                      <a:lumOff val="35000"/>
                    </a:schemeClr>
                  </a:solidFill>
                  <a:cs typeface="+mn-ea"/>
                  <a:sym typeface="+mn-lt"/>
                </a:endParaRPr>
              </a:p>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特殊情况处理演示</a:t>
                </a:r>
                <a:endParaRPr lang="en-US" altLang="zh-CN" sz="1050" b="1" dirty="0" smtClean="0">
                  <a:solidFill>
                    <a:schemeClr val="tx1">
                      <a:lumMod val="65000"/>
                      <a:lumOff val="35000"/>
                    </a:schemeClr>
                  </a:solidFill>
                  <a:cs typeface="+mn-ea"/>
                  <a:sym typeface="+mn-lt"/>
                </a:endParaRPr>
              </a:p>
            </p:txBody>
          </p:sp>
          <p:sp>
            <p:nvSpPr>
              <p:cNvPr id="11" name="圆角矩形 10"/>
              <p:cNvSpPr/>
              <p:nvPr/>
            </p:nvSpPr>
            <p:spPr>
              <a:xfrm>
                <a:off x="792684" y="1516320"/>
                <a:ext cx="1576046" cy="1083270"/>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cs typeface="+mn-ea"/>
                  <a:sym typeface="+mn-lt"/>
                </a:endParaRPr>
              </a:p>
            </p:txBody>
          </p:sp>
        </p:grpSp>
        <p:grpSp>
          <p:nvGrpSpPr>
            <p:cNvPr id="12" name="组合 11"/>
            <p:cNvGrpSpPr/>
            <p:nvPr/>
          </p:nvGrpSpPr>
          <p:grpSpPr>
            <a:xfrm>
              <a:off x="15172272" y="10058905"/>
              <a:ext cx="1296144" cy="947955"/>
              <a:chOff x="792684" y="2941694"/>
              <a:chExt cx="1640188" cy="916500"/>
            </a:xfrm>
          </p:grpSpPr>
          <p:sp>
            <p:nvSpPr>
              <p:cNvPr id="13" name="矩形 12"/>
              <p:cNvSpPr/>
              <p:nvPr/>
            </p:nvSpPr>
            <p:spPr>
              <a:xfrm>
                <a:off x="792684" y="2960611"/>
                <a:ext cx="1640188" cy="790932"/>
              </a:xfrm>
              <a:prstGeom prst="rect">
                <a:avLst/>
              </a:prstGeom>
            </p:spPr>
            <p:txBody>
              <a:bodyPr wrap="square">
                <a:spAutoFit/>
              </a:bodyPr>
              <a:lstStyle/>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巡检人员管理</a:t>
                </a:r>
                <a:endParaRPr lang="en-US" altLang="zh-CN" sz="1050" b="1" dirty="0" smtClean="0">
                  <a:solidFill>
                    <a:schemeClr val="tx1">
                      <a:lumMod val="65000"/>
                      <a:lumOff val="35000"/>
                    </a:schemeClr>
                  </a:solidFill>
                  <a:cs typeface="+mn-ea"/>
                  <a:sym typeface="+mn-lt"/>
                </a:endParaRPr>
              </a:p>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巡检记录</a:t>
                </a:r>
                <a:endParaRPr lang="en-US" altLang="zh-CN" sz="1050" b="1" dirty="0" smtClean="0">
                  <a:solidFill>
                    <a:schemeClr val="tx1">
                      <a:lumMod val="65000"/>
                      <a:lumOff val="35000"/>
                    </a:schemeClr>
                  </a:solidFill>
                  <a:cs typeface="+mn-ea"/>
                  <a:sym typeface="+mn-lt"/>
                </a:endParaRPr>
              </a:p>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巡检数据采集</a:t>
                </a:r>
                <a:endParaRPr lang="en-US" altLang="zh-CN" sz="1050" b="1" dirty="0" smtClean="0">
                  <a:solidFill>
                    <a:schemeClr val="tx1">
                      <a:lumMod val="65000"/>
                      <a:lumOff val="35000"/>
                    </a:schemeClr>
                  </a:solidFill>
                  <a:cs typeface="+mn-ea"/>
                  <a:sym typeface="+mn-lt"/>
                </a:endParaRPr>
              </a:p>
            </p:txBody>
          </p:sp>
          <p:sp>
            <p:nvSpPr>
              <p:cNvPr id="14" name="圆角矩形 13"/>
              <p:cNvSpPr/>
              <p:nvPr/>
            </p:nvSpPr>
            <p:spPr>
              <a:xfrm>
                <a:off x="792684" y="2941694"/>
                <a:ext cx="1459064" cy="916500"/>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cs typeface="+mn-ea"/>
                  <a:sym typeface="+mn-lt"/>
                </a:endParaRPr>
              </a:p>
            </p:txBody>
          </p:sp>
        </p:grpSp>
        <p:grpSp>
          <p:nvGrpSpPr>
            <p:cNvPr id="15" name="组合 14"/>
            <p:cNvGrpSpPr/>
            <p:nvPr/>
          </p:nvGrpSpPr>
          <p:grpSpPr>
            <a:xfrm>
              <a:off x="12030743" y="10114113"/>
              <a:ext cx="1549543" cy="864973"/>
              <a:chOff x="2453557" y="4209442"/>
              <a:chExt cx="1603553" cy="835534"/>
            </a:xfrm>
          </p:grpSpPr>
          <p:sp>
            <p:nvSpPr>
              <p:cNvPr id="16" name="矩形 15"/>
              <p:cNvSpPr/>
              <p:nvPr/>
            </p:nvSpPr>
            <p:spPr>
              <a:xfrm>
                <a:off x="2453557" y="4254742"/>
                <a:ext cx="1603553" cy="790234"/>
              </a:xfrm>
              <a:prstGeom prst="rect">
                <a:avLst/>
              </a:prstGeom>
            </p:spPr>
            <p:txBody>
              <a:bodyPr wrap="square">
                <a:spAutoFit/>
              </a:bodyPr>
              <a:lstStyle/>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图像模式识别</a:t>
                </a:r>
                <a:endParaRPr lang="en-US" altLang="zh-CN" sz="1050" b="1" dirty="0" smtClean="0">
                  <a:solidFill>
                    <a:schemeClr val="tx1">
                      <a:lumMod val="65000"/>
                      <a:lumOff val="35000"/>
                    </a:schemeClr>
                  </a:solidFill>
                  <a:cs typeface="+mn-ea"/>
                  <a:sym typeface="+mn-lt"/>
                </a:endParaRPr>
              </a:p>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大数据分析</a:t>
                </a:r>
                <a:endParaRPr lang="en-US" altLang="zh-CN" sz="1050" b="1" dirty="0" smtClean="0">
                  <a:solidFill>
                    <a:schemeClr val="tx1">
                      <a:lumMod val="65000"/>
                      <a:lumOff val="35000"/>
                    </a:schemeClr>
                  </a:solidFill>
                  <a:cs typeface="+mn-ea"/>
                  <a:sym typeface="+mn-lt"/>
                </a:endParaRPr>
              </a:p>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大数据</a:t>
                </a:r>
                <a:r>
                  <a:rPr lang="en-US" altLang="zh-CN" sz="1050" b="1" dirty="0" smtClean="0">
                    <a:solidFill>
                      <a:schemeClr val="tx1">
                        <a:lumMod val="65000"/>
                        <a:lumOff val="35000"/>
                      </a:schemeClr>
                    </a:solidFill>
                    <a:cs typeface="+mn-ea"/>
                    <a:sym typeface="+mn-lt"/>
                  </a:rPr>
                  <a:t>3D</a:t>
                </a:r>
                <a:r>
                  <a:rPr lang="zh-CN" altLang="en-US" sz="1050" b="1" dirty="0" smtClean="0">
                    <a:solidFill>
                      <a:schemeClr val="tx1">
                        <a:lumMod val="65000"/>
                        <a:lumOff val="35000"/>
                      </a:schemeClr>
                    </a:solidFill>
                    <a:cs typeface="+mn-ea"/>
                    <a:sym typeface="+mn-lt"/>
                  </a:rPr>
                  <a:t>可视化</a:t>
                </a:r>
                <a:endParaRPr lang="en-US" altLang="zh-CN" sz="1050" b="1" dirty="0" smtClean="0">
                  <a:solidFill>
                    <a:schemeClr val="tx1">
                      <a:lumMod val="65000"/>
                      <a:lumOff val="35000"/>
                    </a:schemeClr>
                  </a:solidFill>
                  <a:cs typeface="+mn-ea"/>
                  <a:sym typeface="+mn-lt"/>
                </a:endParaRPr>
              </a:p>
            </p:txBody>
          </p:sp>
          <p:sp>
            <p:nvSpPr>
              <p:cNvPr id="17" name="圆角矩形 16"/>
              <p:cNvSpPr/>
              <p:nvPr/>
            </p:nvSpPr>
            <p:spPr>
              <a:xfrm>
                <a:off x="2469524" y="4209442"/>
                <a:ext cx="1420837" cy="827740"/>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cs typeface="+mn-ea"/>
                  <a:sym typeface="+mn-lt"/>
                </a:endParaRPr>
              </a:p>
            </p:txBody>
          </p:sp>
        </p:grpSp>
        <p:sp>
          <p:nvSpPr>
            <p:cNvPr id="18" name="圆角矩形 17"/>
            <p:cNvSpPr/>
            <p:nvPr/>
          </p:nvSpPr>
          <p:spPr>
            <a:xfrm>
              <a:off x="13486043" y="10072681"/>
              <a:ext cx="1621840" cy="918637"/>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cs typeface="+mn-ea"/>
                <a:sym typeface="+mn-lt"/>
              </a:endParaRPr>
            </a:p>
          </p:txBody>
        </p:sp>
        <p:grpSp>
          <p:nvGrpSpPr>
            <p:cNvPr id="19" name="组合 18"/>
            <p:cNvGrpSpPr/>
            <p:nvPr/>
          </p:nvGrpSpPr>
          <p:grpSpPr>
            <a:xfrm>
              <a:off x="10585565" y="10051655"/>
              <a:ext cx="1338405" cy="1059882"/>
              <a:chOff x="6590067" y="3188333"/>
              <a:chExt cx="1697392" cy="1205647"/>
            </a:xfrm>
          </p:grpSpPr>
          <p:sp>
            <p:nvSpPr>
              <p:cNvPr id="20" name="矩形 19"/>
              <p:cNvSpPr/>
              <p:nvPr/>
            </p:nvSpPr>
            <p:spPr>
              <a:xfrm>
                <a:off x="6618670" y="3188333"/>
                <a:ext cx="1640186" cy="1205647"/>
              </a:xfrm>
              <a:prstGeom prst="rect">
                <a:avLst/>
              </a:prstGeom>
            </p:spPr>
            <p:txBody>
              <a:bodyPr wrap="square">
                <a:spAutoFit/>
              </a:bodyPr>
              <a:lstStyle/>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根据数据分析产生自动报警信息</a:t>
                </a:r>
                <a:endParaRPr lang="en-US" altLang="zh-CN" sz="1050" b="1" dirty="0" smtClean="0">
                  <a:solidFill>
                    <a:schemeClr val="tx1">
                      <a:lumMod val="65000"/>
                      <a:lumOff val="35000"/>
                    </a:schemeClr>
                  </a:solidFill>
                  <a:cs typeface="+mn-ea"/>
                  <a:sym typeface="+mn-lt"/>
                </a:endParaRPr>
              </a:p>
              <a:p>
                <a:pPr marL="171450" indent="-171450">
                  <a:lnSpc>
                    <a:spcPct val="150000"/>
                  </a:lnSpc>
                  <a:buFont typeface="Arial" panose="020B0704020202020204" pitchFamily="34" charset="0"/>
                  <a:buChar char="•"/>
                </a:pPr>
                <a:r>
                  <a:rPr lang="zh-CN" altLang="en-US" sz="1050" b="1" dirty="0" smtClean="0">
                    <a:solidFill>
                      <a:schemeClr val="tx1">
                        <a:lumMod val="65000"/>
                        <a:lumOff val="35000"/>
                      </a:schemeClr>
                    </a:solidFill>
                    <a:cs typeface="+mn-ea"/>
                    <a:sym typeface="+mn-lt"/>
                  </a:rPr>
                  <a:t>报警信息联网发布</a:t>
                </a:r>
                <a:endParaRPr lang="en-US" altLang="zh-CN" sz="1050" b="1" dirty="0" smtClean="0">
                  <a:solidFill>
                    <a:schemeClr val="tx1">
                      <a:lumMod val="65000"/>
                      <a:lumOff val="35000"/>
                    </a:schemeClr>
                  </a:solidFill>
                  <a:cs typeface="+mn-ea"/>
                  <a:sym typeface="+mn-lt"/>
                </a:endParaRPr>
              </a:p>
            </p:txBody>
          </p:sp>
          <p:sp>
            <p:nvSpPr>
              <p:cNvPr id="21" name="圆角矩形 20"/>
              <p:cNvSpPr/>
              <p:nvPr/>
            </p:nvSpPr>
            <p:spPr>
              <a:xfrm>
                <a:off x="6590067" y="3236577"/>
                <a:ext cx="1697392" cy="1020650"/>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cs typeface="+mn-ea"/>
                  <a:sym typeface="+mn-lt"/>
                </a:endParaRPr>
              </a:p>
            </p:txBody>
          </p:sp>
        </p:grpSp>
        <p:sp>
          <p:nvSpPr>
            <p:cNvPr id="22" name="矩形 21"/>
            <p:cNvSpPr/>
            <p:nvPr/>
          </p:nvSpPr>
          <p:spPr>
            <a:xfrm>
              <a:off x="13915650" y="8321003"/>
              <a:ext cx="2153242" cy="288000"/>
            </a:xfrm>
            <a:prstGeom prst="rect">
              <a:avLst/>
            </a:prstGeom>
            <a:solidFill>
              <a:srgbClr val="D76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cs typeface="+mn-ea"/>
                  <a:sym typeface="+mn-lt"/>
                </a:rPr>
                <a:t>动态感知、智能研判、精准防控</a:t>
              </a:r>
              <a:endParaRPr lang="zh-CN" altLang="en-US" sz="1050" b="1" dirty="0">
                <a:cs typeface="+mn-ea"/>
                <a:sym typeface="+mn-lt"/>
              </a:endParaRPr>
            </a:p>
          </p:txBody>
        </p:sp>
        <p:pic>
          <p:nvPicPr>
            <p:cNvPr id="2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63010" y="6843294"/>
              <a:ext cx="1568923" cy="115084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图片 23"/>
            <p:cNvPicPr/>
            <p:nvPr/>
          </p:nvPicPr>
          <p:blipFill>
            <a:blip r:embed="rId2" cstate="print">
              <a:extLst>
                <a:ext uri="{28A0092B-C50C-407E-A947-70E740481C1C}">
                  <a14:useLocalDpi xmlns:a14="http://schemas.microsoft.com/office/drawing/2010/main" val="0"/>
                </a:ext>
              </a:extLst>
            </a:blip>
            <a:stretch>
              <a:fillRect/>
            </a:stretch>
          </p:blipFill>
          <p:spPr>
            <a:xfrm>
              <a:off x="11870628" y="8284260"/>
              <a:ext cx="1642115" cy="837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箭头: 下 2057"/>
            <p:cNvSpPr/>
            <p:nvPr/>
          </p:nvSpPr>
          <p:spPr>
            <a:xfrm>
              <a:off x="12589515" y="7932052"/>
              <a:ext cx="216000" cy="324000"/>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cs typeface="+mn-ea"/>
                <a:sym typeface="+mn-lt"/>
              </a:endParaRPr>
            </a:p>
          </p:txBody>
        </p:sp>
        <p:sp>
          <p:nvSpPr>
            <p:cNvPr id="26" name="TextBox 1"/>
            <p:cNvSpPr txBox="1"/>
            <p:nvPr/>
          </p:nvSpPr>
          <p:spPr>
            <a:xfrm>
              <a:off x="12742865" y="7932052"/>
              <a:ext cx="1172785" cy="252595"/>
            </a:xfrm>
            <a:prstGeom prst="rect">
              <a:avLst/>
            </a:prstGeom>
            <a:noFill/>
          </p:spPr>
          <p:txBody>
            <a:bodyPr wrap="square" rtlCol="0">
              <a:spAutoFit/>
            </a:bodyPr>
            <a:lstStyle/>
            <a:p>
              <a:r>
                <a:rPr lang="zh-CN" altLang="en-US" sz="1050" b="1" dirty="0" smtClean="0">
                  <a:cs typeface="+mn-ea"/>
                  <a:sym typeface="+mn-lt"/>
                </a:rPr>
                <a:t>三维可视化</a:t>
              </a:r>
              <a:endParaRPr lang="zh-CN" altLang="en-US" sz="1050" b="1" dirty="0">
                <a:cs typeface="+mn-ea"/>
                <a:sym typeface="+mn-lt"/>
              </a:endParaRPr>
            </a:p>
          </p:txBody>
        </p:sp>
        <p:cxnSp>
          <p:nvCxnSpPr>
            <p:cNvPr id="27" name="直接连接符 26"/>
            <p:cNvCxnSpPr/>
            <p:nvPr/>
          </p:nvCxnSpPr>
          <p:spPr>
            <a:xfrm flipH="1">
              <a:off x="12685335" y="9122083"/>
              <a:ext cx="1" cy="203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9750877" y="9324190"/>
              <a:ext cx="5933070" cy="4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9750877" y="9324190"/>
              <a:ext cx="1" cy="203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2684066" y="9328953"/>
              <a:ext cx="1" cy="203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1270148" y="9328953"/>
              <a:ext cx="1" cy="2031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243787" y="9338107"/>
              <a:ext cx="1" cy="20315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9295491" y="9501935"/>
              <a:ext cx="900000" cy="50400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cs typeface="+mn-ea"/>
                  <a:sym typeface="+mn-lt"/>
                </a:rPr>
                <a:t>设备运行</a:t>
              </a:r>
              <a:endParaRPr lang="en-US" altLang="zh-CN" sz="1050" b="1" dirty="0" smtClean="0">
                <a:cs typeface="+mn-ea"/>
                <a:sym typeface="+mn-lt"/>
              </a:endParaRPr>
            </a:p>
            <a:p>
              <a:pPr algn="ctr"/>
              <a:r>
                <a:rPr lang="zh-CN" altLang="en-US" sz="1050" b="1" dirty="0" smtClean="0">
                  <a:cs typeface="+mn-ea"/>
                  <a:sym typeface="+mn-lt"/>
                </a:rPr>
                <a:t>监控</a:t>
              </a:r>
              <a:endParaRPr lang="zh-CN" altLang="en-US" sz="1050" b="1" dirty="0">
                <a:cs typeface="+mn-ea"/>
                <a:sym typeface="+mn-lt"/>
              </a:endParaRPr>
            </a:p>
          </p:txBody>
        </p:sp>
        <p:sp>
          <p:nvSpPr>
            <p:cNvPr id="34" name="圆角矩形 33"/>
            <p:cNvSpPr/>
            <p:nvPr/>
          </p:nvSpPr>
          <p:spPr>
            <a:xfrm>
              <a:off x="10824806" y="9532106"/>
              <a:ext cx="900000" cy="504000"/>
            </a:xfrm>
            <a:prstGeom prst="round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cs typeface="+mn-ea"/>
                  <a:sym typeface="+mn-lt"/>
                </a:rPr>
                <a:t>自动</a:t>
              </a:r>
              <a:endParaRPr lang="en-US" altLang="zh-CN" sz="1050" b="1" dirty="0" smtClean="0">
                <a:cs typeface="+mn-ea"/>
                <a:sym typeface="+mn-lt"/>
              </a:endParaRPr>
            </a:p>
            <a:p>
              <a:pPr algn="ctr"/>
              <a:r>
                <a:rPr lang="zh-CN" altLang="en-US" sz="1050" b="1" dirty="0" smtClean="0">
                  <a:cs typeface="+mn-ea"/>
                  <a:sym typeface="+mn-lt"/>
                </a:rPr>
                <a:t>报警</a:t>
              </a:r>
              <a:endParaRPr lang="zh-CN" altLang="en-US" sz="1050" b="1" dirty="0">
                <a:cs typeface="+mn-ea"/>
                <a:sym typeface="+mn-lt"/>
              </a:endParaRPr>
            </a:p>
          </p:txBody>
        </p:sp>
        <p:sp>
          <p:nvSpPr>
            <p:cNvPr id="35" name="圆角矩形 34"/>
            <p:cNvSpPr/>
            <p:nvPr/>
          </p:nvSpPr>
          <p:spPr>
            <a:xfrm>
              <a:off x="12234066" y="9532106"/>
              <a:ext cx="900000" cy="504000"/>
            </a:xfrm>
            <a:prstGeom prst="roundRect">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cs typeface="+mn-ea"/>
                  <a:sym typeface="+mn-lt"/>
                </a:rPr>
                <a:t>大数据</a:t>
              </a:r>
              <a:endParaRPr lang="en-US" altLang="zh-CN" sz="1050" b="1" dirty="0" smtClean="0">
                <a:cs typeface="+mn-ea"/>
                <a:sym typeface="+mn-lt"/>
              </a:endParaRPr>
            </a:p>
            <a:p>
              <a:pPr algn="ctr"/>
              <a:r>
                <a:rPr lang="zh-CN" altLang="en-US" sz="1050" b="1" dirty="0" smtClean="0">
                  <a:cs typeface="+mn-ea"/>
                  <a:sym typeface="+mn-lt"/>
                </a:rPr>
                <a:t>人工智能数据可视化</a:t>
              </a:r>
              <a:endParaRPr lang="zh-CN" altLang="en-US" sz="1050" b="1" dirty="0">
                <a:cs typeface="+mn-ea"/>
                <a:sym typeface="+mn-lt"/>
              </a:endParaRPr>
            </a:p>
          </p:txBody>
        </p:sp>
        <p:sp>
          <p:nvSpPr>
            <p:cNvPr id="36" name="圆角矩形 35"/>
            <p:cNvSpPr/>
            <p:nvPr/>
          </p:nvSpPr>
          <p:spPr>
            <a:xfrm>
              <a:off x="13793787" y="9525000"/>
              <a:ext cx="900000" cy="504000"/>
            </a:xfrm>
            <a:prstGeom prst="round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cs typeface="+mn-ea"/>
                  <a:sym typeface="+mn-lt"/>
                </a:rPr>
                <a:t>多端管理</a:t>
              </a:r>
              <a:endParaRPr lang="en-US" altLang="zh-CN" sz="1050" b="1" dirty="0" smtClean="0">
                <a:cs typeface="+mn-ea"/>
                <a:sym typeface="+mn-lt"/>
              </a:endParaRPr>
            </a:p>
            <a:p>
              <a:pPr algn="ctr"/>
              <a:r>
                <a:rPr lang="zh-CN" altLang="en-US" sz="1050" b="1" dirty="0" smtClean="0">
                  <a:cs typeface="+mn-ea"/>
                  <a:sym typeface="+mn-lt"/>
                </a:rPr>
                <a:t>远程监督</a:t>
              </a:r>
              <a:endParaRPr lang="zh-CN" altLang="en-US" sz="1050" b="1" dirty="0">
                <a:cs typeface="+mn-ea"/>
                <a:sym typeface="+mn-lt"/>
              </a:endParaRPr>
            </a:p>
          </p:txBody>
        </p:sp>
        <p:cxnSp>
          <p:nvCxnSpPr>
            <p:cNvPr id="37" name="直接连接符 36"/>
            <p:cNvCxnSpPr/>
            <p:nvPr/>
          </p:nvCxnSpPr>
          <p:spPr>
            <a:xfrm flipH="1">
              <a:off x="15683947" y="9331180"/>
              <a:ext cx="1" cy="20315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15233948" y="9521801"/>
              <a:ext cx="900000" cy="504000"/>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smtClean="0">
                  <a:cs typeface="+mn-ea"/>
                  <a:sym typeface="+mn-lt"/>
                </a:rPr>
                <a:t>人员设备</a:t>
              </a:r>
              <a:endParaRPr lang="en-US" altLang="zh-CN" sz="1050" b="1" dirty="0" smtClean="0">
                <a:cs typeface="+mn-ea"/>
                <a:sym typeface="+mn-lt"/>
              </a:endParaRPr>
            </a:p>
            <a:p>
              <a:pPr algn="ctr"/>
              <a:r>
                <a:rPr lang="zh-CN" altLang="en-US" sz="1050" b="1" dirty="0" smtClean="0">
                  <a:cs typeface="+mn-ea"/>
                  <a:sym typeface="+mn-lt"/>
                </a:rPr>
                <a:t>巡检管理</a:t>
              </a:r>
              <a:endParaRPr lang="zh-CN" altLang="en-US" sz="1050" b="1" dirty="0">
                <a:cs typeface="+mn-ea"/>
                <a:sym typeface="+mn-lt"/>
              </a:endParaRPr>
            </a:p>
          </p:txBody>
        </p:sp>
        <p:sp>
          <p:nvSpPr>
            <p:cNvPr id="39" name="椭圆 38"/>
            <p:cNvSpPr/>
            <p:nvPr/>
          </p:nvSpPr>
          <p:spPr>
            <a:xfrm>
              <a:off x="12940967" y="8749172"/>
              <a:ext cx="142128"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cs typeface="+mn-ea"/>
                <a:sym typeface="+mn-lt"/>
              </a:endParaRPr>
            </a:p>
          </p:txBody>
        </p:sp>
        <p:cxnSp>
          <p:nvCxnSpPr>
            <p:cNvPr id="40" name="直接连接符 39"/>
            <p:cNvCxnSpPr/>
            <p:nvPr/>
          </p:nvCxnSpPr>
          <p:spPr>
            <a:xfrm flipV="1">
              <a:off x="13012031" y="8465003"/>
              <a:ext cx="903619" cy="3561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560790" y="128011"/>
            <a:ext cx="3926120"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基础设施</a:t>
            </a:r>
            <a:r>
              <a:rPr lang="en-US" altLang="zh-CN" sz="2475" dirty="0" smtClean="0">
                <a:solidFill>
                  <a:srgbClr val="595959"/>
                </a:solidFill>
                <a:latin typeface="微软雅黑" panose="020B0503020204020204" pitchFamily="34" charset="-122"/>
              </a:rPr>
              <a:t>——</a:t>
            </a:r>
            <a:r>
              <a:rPr lang="zh-CN" altLang="en-US" sz="2475" dirty="0" smtClean="0">
                <a:solidFill>
                  <a:srgbClr val="595959"/>
                </a:solidFill>
                <a:latin typeface="微软雅黑" panose="020B0503020204020204" pitchFamily="34" charset="-122"/>
              </a:rPr>
              <a:t>立体云防控</a:t>
            </a:r>
            <a:endParaRPr lang="zh-CN" altLang="en-US" sz="2475" dirty="0">
              <a:solidFill>
                <a:srgbClr val="595959"/>
              </a:solidFill>
              <a:latin typeface="微软雅黑" panose="020B0503020204020204" pitchFamily="34" charset="-122"/>
            </a:endParaRPr>
          </a:p>
        </p:txBody>
      </p:sp>
      <p:grpSp>
        <p:nvGrpSpPr>
          <p:cNvPr id="3" name="组合 2"/>
          <p:cNvGrpSpPr/>
          <p:nvPr/>
        </p:nvGrpSpPr>
        <p:grpSpPr bwMode="auto">
          <a:xfrm>
            <a:off x="596" y="114914"/>
            <a:ext cx="521498" cy="379813"/>
            <a:chOff x="0" y="0"/>
            <a:chExt cx="694944" cy="624651"/>
          </a:xfrm>
        </p:grpSpPr>
        <p:sp>
          <p:nvSpPr>
            <p:cNvPr id="4" name="矩形 3"/>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 name="矩形 4"/>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pic>
        <p:nvPicPr>
          <p:cNvPr id="6" name="图片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3498" y="714994"/>
            <a:ext cx="4321614" cy="21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5"/>
          <p:cNvSpPr txBox="1">
            <a:spLocks noChangeArrowheads="1"/>
          </p:cNvSpPr>
          <p:nvPr/>
        </p:nvSpPr>
        <p:spPr bwMode="auto">
          <a:xfrm>
            <a:off x="5029839" y="1600827"/>
            <a:ext cx="3714782"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just" eaLnBrk="1" hangingPunct="1">
              <a:buFont typeface="Arial" panose="020B0704020202020204" pitchFamily="34" charset="0"/>
              <a:buNone/>
              <a:defRPr/>
            </a:pPr>
            <a:r>
              <a:rPr lang="en-US" altLang="zh-CN" sz="1500" dirty="0" err="1">
                <a:solidFill>
                  <a:srgbClr val="0033CC"/>
                </a:solidFill>
                <a:latin typeface="+mn-lt"/>
                <a:ea typeface="+mn-ea"/>
                <a:cs typeface="+mn-ea"/>
                <a:sym typeface="+mn-lt"/>
              </a:rPr>
              <a:t>AI</a:t>
            </a:r>
            <a:r>
              <a:rPr sz="1500" dirty="0" err="1" smtClean="0">
                <a:solidFill>
                  <a:srgbClr val="0033CC"/>
                </a:solidFill>
                <a:latin typeface="+mn-lt"/>
                <a:ea typeface="+mn-ea"/>
                <a:cs typeface="+mn-ea"/>
                <a:sym typeface="+mn-lt"/>
              </a:rPr>
              <a:t>立体防控云防系统主要用于解决当前</a:t>
            </a:r>
            <a:r>
              <a:rPr lang="zh-CN" altLang="en-US" sz="1500" dirty="0" smtClean="0">
                <a:solidFill>
                  <a:srgbClr val="0033CC"/>
                </a:solidFill>
                <a:latin typeface="+mn-lt"/>
                <a:ea typeface="+mn-ea"/>
                <a:cs typeface="+mn-ea"/>
                <a:sym typeface="+mn-lt"/>
              </a:rPr>
              <a:t>产业园区</a:t>
            </a:r>
            <a:r>
              <a:rPr sz="1500" dirty="0" err="1" smtClean="0">
                <a:solidFill>
                  <a:srgbClr val="0033CC"/>
                </a:solidFill>
                <a:latin typeface="+mn-lt"/>
                <a:ea typeface="+mn-ea"/>
                <a:cs typeface="+mn-ea"/>
                <a:sym typeface="+mn-lt"/>
              </a:rPr>
              <a:t>项目中</a:t>
            </a:r>
            <a:r>
              <a:rPr sz="1500" dirty="0" err="1">
                <a:solidFill>
                  <a:srgbClr val="0033CC"/>
                </a:solidFill>
                <a:latin typeface="+mn-lt"/>
                <a:ea typeface="+mn-ea"/>
                <a:cs typeface="+mn-ea"/>
                <a:sym typeface="+mn-lt"/>
              </a:rPr>
              <a:t>，单点监控范围小、监控画面无法兼顾整体与局部、</a:t>
            </a:r>
            <a:r>
              <a:rPr sz="1500" dirty="0" err="1" smtClean="0">
                <a:solidFill>
                  <a:srgbClr val="0033CC"/>
                </a:solidFill>
                <a:latin typeface="+mn-lt"/>
                <a:ea typeface="+mn-ea"/>
                <a:cs typeface="+mn-ea"/>
                <a:sym typeface="+mn-lt"/>
              </a:rPr>
              <a:t>无法了解整体治安情况的问题</a:t>
            </a:r>
            <a:r>
              <a:rPr sz="1500" dirty="0" err="1">
                <a:solidFill>
                  <a:srgbClr val="0033CC"/>
                </a:solidFill>
                <a:latin typeface="+mn-lt"/>
                <a:ea typeface="+mn-ea"/>
                <a:cs typeface="+mn-ea"/>
                <a:sym typeface="+mn-lt"/>
              </a:rPr>
              <a:t>。系统采用</a:t>
            </a:r>
            <a:r>
              <a:rPr lang="zh-CN" sz="1500" dirty="0">
                <a:solidFill>
                  <a:srgbClr val="0033CC"/>
                </a:solidFill>
                <a:latin typeface="+mn-lt"/>
                <a:ea typeface="+mn-ea"/>
                <a:cs typeface="+mn-ea"/>
                <a:sym typeface="+mn-lt"/>
              </a:rPr>
              <a:t>人工智能算法</a:t>
            </a:r>
            <a:r>
              <a:rPr sz="1500" dirty="0">
                <a:solidFill>
                  <a:srgbClr val="0033CC"/>
                </a:solidFill>
                <a:latin typeface="+mn-lt"/>
                <a:ea typeface="+mn-ea"/>
                <a:cs typeface="+mn-ea"/>
                <a:sym typeface="+mn-lt"/>
              </a:rPr>
              <a:t>技术，将视频中的背景信息进行结构化描述，使背景信息可搜索、可定位、方位感知、视频联动等功能，增强实时图像与信息的结合。系统通过高点摄像机的鸟瞰视角掌握监控区域整体情况，通过调用低点摄像机从不同角度查看监控区域细节，能大大改善监控体验、指挥效率。形成纵览全局和掌控细节的全方位立体化综合防控系统</a:t>
            </a:r>
            <a:endParaRPr sz="1500" dirty="0">
              <a:solidFill>
                <a:srgbClr val="0033CC"/>
              </a:solidFill>
              <a:latin typeface="+mn-lt"/>
              <a:ea typeface="+mn-ea"/>
              <a:cs typeface="+mn-ea"/>
              <a:sym typeface="+mn-lt"/>
            </a:endParaRPr>
          </a:p>
        </p:txBody>
      </p:sp>
      <p:pic>
        <p:nvPicPr>
          <p:cNvPr id="10" name="图片 4" descr="4-高空布防"/>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093" y="2877812"/>
            <a:ext cx="4322995" cy="211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596" y="114914"/>
            <a:ext cx="521498" cy="379813"/>
            <a:chOff x="0" y="0"/>
            <a:chExt cx="694944" cy="624651"/>
          </a:xfrm>
        </p:grpSpPr>
        <p:sp>
          <p:nvSpPr>
            <p:cNvPr id="3" name="矩形 2"/>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4" name="矩形 3"/>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5" name="文本框 11"/>
          <p:cNvSpPr txBox="1">
            <a:spLocks noChangeArrowheads="1"/>
          </p:cNvSpPr>
          <p:nvPr/>
        </p:nvSpPr>
        <p:spPr bwMode="auto">
          <a:xfrm>
            <a:off x="560790" y="128011"/>
            <a:ext cx="3926120"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基础设施</a:t>
            </a:r>
            <a:r>
              <a:rPr lang="en-US" altLang="zh-CN" sz="2475" dirty="0" smtClean="0">
                <a:solidFill>
                  <a:srgbClr val="595959"/>
                </a:solidFill>
                <a:latin typeface="微软雅黑" panose="020B0503020204020204" pitchFamily="34" charset="-122"/>
              </a:rPr>
              <a:t>——</a:t>
            </a:r>
            <a:r>
              <a:rPr lang="zh-CN" altLang="en-US" sz="2475" dirty="0" smtClean="0">
                <a:solidFill>
                  <a:srgbClr val="595959"/>
                </a:solidFill>
                <a:latin typeface="微软雅黑" panose="020B0503020204020204" pitchFamily="34" charset="-122"/>
              </a:rPr>
              <a:t>人脸识别</a:t>
            </a:r>
            <a:endParaRPr lang="zh-CN" altLang="en-US" sz="2475" dirty="0">
              <a:solidFill>
                <a:srgbClr val="595959"/>
              </a:solidFill>
              <a:latin typeface="微软雅黑" panose="020B0503020204020204" pitchFamily="34" charset="-122"/>
            </a:endParaRPr>
          </a:p>
        </p:txBody>
      </p:sp>
      <p:pic>
        <p:nvPicPr>
          <p:cNvPr id="6"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6575" y="1229348"/>
            <a:ext cx="5600749" cy="315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5"/>
          <p:cNvSpPr txBox="1">
            <a:spLocks noChangeArrowheads="1"/>
          </p:cNvSpPr>
          <p:nvPr/>
        </p:nvSpPr>
        <p:spPr bwMode="auto">
          <a:xfrm>
            <a:off x="6087123" y="2572385"/>
            <a:ext cx="2686073" cy="196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just" eaLnBrk="1" hangingPunct="1">
              <a:lnSpc>
                <a:spcPct val="150000"/>
              </a:lnSpc>
              <a:buFont typeface="Arial" panose="020B0704020202020204" pitchFamily="34" charset="0"/>
              <a:buNone/>
              <a:defRPr/>
            </a:pPr>
            <a:r>
              <a:rPr lang="en-US" sz="1350" dirty="0" smtClean="0">
                <a:solidFill>
                  <a:srgbClr val="0033CC"/>
                </a:solidFill>
                <a:latin typeface="+mn-lt"/>
                <a:ea typeface="+mn-ea"/>
                <a:cs typeface="+mn-ea"/>
                <a:sym typeface="+mn-lt"/>
              </a:rPr>
              <a:t>       </a:t>
            </a:r>
            <a:r>
              <a:rPr sz="1350" dirty="0" smtClean="0">
                <a:solidFill>
                  <a:srgbClr val="0033CC"/>
                </a:solidFill>
                <a:latin typeface="+mn-lt"/>
                <a:ea typeface="+mn-ea"/>
                <a:cs typeface="+mn-ea"/>
                <a:sym typeface="+mn-lt"/>
              </a:rPr>
              <a:t>云防系统通过低点摄像机捕获所在区域的人脸</a:t>
            </a:r>
            <a:r>
              <a:rPr sz="1350" dirty="0">
                <a:solidFill>
                  <a:srgbClr val="0033CC"/>
                </a:solidFill>
                <a:latin typeface="+mn-lt"/>
                <a:ea typeface="+mn-ea"/>
                <a:cs typeface="+mn-ea"/>
                <a:sym typeface="+mn-lt"/>
              </a:rPr>
              <a:t>，并能与后台黑名单库进行比对与布控，当出现黑名单人脸时能实时报警，并在高点摄像机里进行展示，方便监控人员进行行动指挥</a:t>
            </a:r>
            <a:r>
              <a:rPr sz="1350" dirty="0" smtClean="0">
                <a:solidFill>
                  <a:srgbClr val="0033CC"/>
                </a:solidFill>
                <a:latin typeface="+mn-lt"/>
                <a:ea typeface="+mn-ea"/>
                <a:cs typeface="+mn-ea"/>
                <a:sym typeface="+mn-lt"/>
              </a:rPr>
              <a:t>。</a:t>
            </a:r>
            <a:endParaRPr lang="en-US" sz="1350" dirty="0" smtClean="0">
              <a:solidFill>
                <a:srgbClr val="0033CC"/>
              </a:solidFill>
              <a:latin typeface="+mn-lt"/>
              <a:ea typeface="+mn-ea"/>
              <a:cs typeface="+mn-ea"/>
              <a:sym typeface="+mn-lt"/>
            </a:endParaRPr>
          </a:p>
        </p:txBody>
      </p:sp>
      <p:pic>
        <p:nvPicPr>
          <p:cNvPr id="8"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9892" y="345370"/>
            <a:ext cx="2771799" cy="155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72073" y="1270257"/>
            <a:ext cx="8286883" cy="3487952"/>
            <a:chOff x="336947" y="1529407"/>
            <a:chExt cx="10982686" cy="4630712"/>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6947" y="3645024"/>
              <a:ext cx="2523433" cy="1674642"/>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979" y="1529408"/>
              <a:ext cx="2235401" cy="1615127"/>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7322" y="4149080"/>
              <a:ext cx="2676917" cy="2011039"/>
            </a:xfrm>
            <a:prstGeom prst="rect">
              <a:avLst/>
            </a:prstGeom>
          </p:spPr>
        </p:pic>
        <p:cxnSp>
          <p:nvCxnSpPr>
            <p:cNvPr id="6" name="直接箭头连接符 5"/>
            <p:cNvCxnSpPr>
              <a:endCxn id="5" idx="0"/>
            </p:cNvCxnSpPr>
            <p:nvPr/>
          </p:nvCxnSpPr>
          <p:spPr>
            <a:xfrm>
              <a:off x="4728426" y="3072526"/>
              <a:ext cx="367355" cy="1076554"/>
            </a:xfrm>
            <a:prstGeom prst="straightConnector1">
              <a:avLst/>
            </a:prstGeom>
            <a:ln w="28575">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2860380" y="3144534"/>
              <a:ext cx="1581023" cy="1337811"/>
            </a:xfrm>
            <a:prstGeom prst="straightConnector1">
              <a:avLst/>
            </a:prstGeom>
            <a:ln w="28575">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2" idx="3"/>
            </p:cNvCxnSpPr>
            <p:nvPr/>
          </p:nvCxnSpPr>
          <p:spPr>
            <a:xfrm>
              <a:off x="2860380" y="4482345"/>
              <a:ext cx="1292991" cy="314807"/>
            </a:xfrm>
            <a:prstGeom prst="straightConnector1">
              <a:avLst/>
            </a:prstGeom>
            <a:ln w="28575">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9" name="Rectangle 30"/>
            <p:cNvSpPr>
              <a:spLocks noChangeArrowheads="1"/>
            </p:cNvSpPr>
            <p:nvPr/>
          </p:nvSpPr>
          <p:spPr bwMode="auto">
            <a:xfrm>
              <a:off x="4509670" y="5774306"/>
              <a:ext cx="1507935" cy="28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7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7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7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7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704020202020204" pitchFamily="34" charset="0"/>
                  <a:ea typeface="+mn-ea"/>
                  <a:cs typeface="+mn-cs"/>
                </a:defRPr>
              </a:lvl5pPr>
              <a:lvl6pPr marL="2286000" algn="l" defTabSz="914400" rtl="0" eaLnBrk="1" latinLnBrk="0" hangingPunct="1">
                <a:defRPr kern="1200">
                  <a:solidFill>
                    <a:schemeClr val="tx1"/>
                  </a:solidFill>
                  <a:latin typeface="Arial" panose="020B0704020202020204" pitchFamily="34" charset="0"/>
                  <a:ea typeface="+mn-ea"/>
                  <a:cs typeface="+mn-cs"/>
                </a:defRPr>
              </a:lvl6pPr>
              <a:lvl7pPr marL="2743200" algn="l" defTabSz="914400" rtl="0" eaLnBrk="1" latinLnBrk="0" hangingPunct="1">
                <a:defRPr kern="1200">
                  <a:solidFill>
                    <a:schemeClr val="tx1"/>
                  </a:solidFill>
                  <a:latin typeface="Arial" panose="020B0704020202020204" pitchFamily="34" charset="0"/>
                  <a:ea typeface="+mn-ea"/>
                  <a:cs typeface="+mn-cs"/>
                </a:defRPr>
              </a:lvl7pPr>
              <a:lvl8pPr marL="3200400" algn="l" defTabSz="914400" rtl="0" eaLnBrk="1" latinLnBrk="0" hangingPunct="1">
                <a:defRPr kern="1200">
                  <a:solidFill>
                    <a:schemeClr val="tx1"/>
                  </a:solidFill>
                  <a:latin typeface="Arial" panose="020B0704020202020204" pitchFamily="34" charset="0"/>
                  <a:ea typeface="+mn-ea"/>
                  <a:cs typeface="+mn-cs"/>
                </a:defRPr>
              </a:lvl8pPr>
              <a:lvl9pPr marL="3657600" algn="l" defTabSz="914400" rtl="0" eaLnBrk="1" latinLnBrk="0" hangingPunct="1">
                <a:defRPr kern="1200">
                  <a:solidFill>
                    <a:schemeClr val="tx1"/>
                  </a:solidFill>
                  <a:latin typeface="Arial" panose="020B0704020202020204" pitchFamily="34" charset="0"/>
                  <a:ea typeface="+mn-ea"/>
                  <a:cs typeface="+mn-cs"/>
                </a:defRPr>
              </a:lvl9pPr>
            </a:lstStyle>
            <a:p>
              <a:pPr>
                <a:lnSpc>
                  <a:spcPct val="150000"/>
                </a:lnSpc>
              </a:pPr>
              <a:r>
                <a:rPr lang="zh-CN" altLang="en-US" sz="525" dirty="0" smtClean="0">
                  <a:solidFill>
                    <a:srgbClr val="7030A0"/>
                  </a:solidFill>
                  <a:latin typeface="张海山锐谐体" panose="02000000000000000000" pitchFamily="2" charset="-122"/>
                  <a:ea typeface="张海山锐谐体" panose="02000000000000000000" pitchFamily="2" charset="-122"/>
                  <a:sym typeface="微软雅黑" panose="020B0503020204020204" pitchFamily="34" charset="-122"/>
                </a:rPr>
                <a:t>黑名单库</a:t>
              </a:r>
              <a:endParaRPr lang="zh-CN" altLang="en-US" sz="525" dirty="0">
                <a:solidFill>
                  <a:srgbClr val="7030A0"/>
                </a:solidFill>
                <a:latin typeface="张海山锐谐体" panose="02000000000000000000" pitchFamily="2" charset="-122"/>
                <a:ea typeface="张海山锐谐体" panose="02000000000000000000" pitchFamily="2" charset="-122"/>
                <a:sym typeface="微软雅黑" panose="020B0503020204020204" pitchFamily="3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1515" y="4077072"/>
              <a:ext cx="3208118" cy="1841250"/>
            </a:xfrm>
            <a:prstGeom prst="rect">
              <a:avLst/>
            </a:prstGeom>
            <a:ln>
              <a:noFill/>
            </a:ln>
            <a:effectLst>
              <a:outerShdw blurRad="292100" dist="139700" dir="2700000" algn="tl" rotWithShape="0">
                <a:srgbClr val="333333">
                  <a:alpha val="65000"/>
                </a:srgbClr>
              </a:outerShdw>
            </a:effectLst>
          </p:spPr>
        </p:pic>
        <p:sp>
          <p:nvSpPr>
            <p:cNvPr id="11" name="右箭头 10"/>
            <p:cNvSpPr/>
            <p:nvPr/>
          </p:nvSpPr>
          <p:spPr>
            <a:xfrm>
              <a:off x="6935999" y="4639748"/>
              <a:ext cx="673756" cy="86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 name="Rectangle 30"/>
            <p:cNvSpPr>
              <a:spLocks noChangeArrowheads="1"/>
            </p:cNvSpPr>
            <p:nvPr/>
          </p:nvSpPr>
          <p:spPr bwMode="auto">
            <a:xfrm>
              <a:off x="7159118" y="1529407"/>
              <a:ext cx="4160515" cy="1960081"/>
            </a:xfrm>
            <a:prstGeom prst="rect">
              <a:avLst/>
            </a:prstGeom>
            <a:noFill/>
            <a:ln w="57150">
              <a:solidFill>
                <a:schemeClr val="bg2">
                  <a:lumMod val="75000"/>
                </a:schemeClr>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7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7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7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7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704020202020204" pitchFamily="34" charset="0"/>
                  <a:ea typeface="+mn-ea"/>
                  <a:cs typeface="+mn-cs"/>
                </a:defRPr>
              </a:lvl5pPr>
              <a:lvl6pPr marL="2286000" algn="l" defTabSz="914400" rtl="0" eaLnBrk="1" latinLnBrk="0" hangingPunct="1">
                <a:defRPr kern="1200">
                  <a:solidFill>
                    <a:schemeClr val="tx1"/>
                  </a:solidFill>
                  <a:latin typeface="Arial" panose="020B0704020202020204" pitchFamily="34" charset="0"/>
                  <a:ea typeface="+mn-ea"/>
                  <a:cs typeface="+mn-cs"/>
                </a:defRPr>
              </a:lvl6pPr>
              <a:lvl7pPr marL="2743200" algn="l" defTabSz="914400" rtl="0" eaLnBrk="1" latinLnBrk="0" hangingPunct="1">
                <a:defRPr kern="1200">
                  <a:solidFill>
                    <a:schemeClr val="tx1"/>
                  </a:solidFill>
                  <a:latin typeface="Arial" panose="020B0704020202020204" pitchFamily="34" charset="0"/>
                  <a:ea typeface="+mn-ea"/>
                  <a:cs typeface="+mn-cs"/>
                </a:defRPr>
              </a:lvl7pPr>
              <a:lvl8pPr marL="3200400" algn="l" defTabSz="914400" rtl="0" eaLnBrk="1" latinLnBrk="0" hangingPunct="1">
                <a:defRPr kern="1200">
                  <a:solidFill>
                    <a:schemeClr val="tx1"/>
                  </a:solidFill>
                  <a:latin typeface="Arial" panose="020B0704020202020204" pitchFamily="34" charset="0"/>
                  <a:ea typeface="+mn-ea"/>
                  <a:cs typeface="+mn-cs"/>
                </a:defRPr>
              </a:lvl8pPr>
              <a:lvl9pPr marL="3657600" algn="l" defTabSz="914400" rtl="0" eaLnBrk="1" latinLnBrk="0" hangingPunct="1">
                <a:defRPr kern="1200">
                  <a:solidFill>
                    <a:schemeClr val="tx1"/>
                  </a:solidFill>
                  <a:latin typeface="Arial" panose="020B0704020202020204" pitchFamily="34" charset="0"/>
                  <a:ea typeface="+mn-ea"/>
                  <a:cs typeface="+mn-cs"/>
                </a:defRPr>
              </a:lvl9pPr>
            </a:lstStyle>
            <a:p>
              <a:pPr>
                <a:lnSpc>
                  <a:spcPct val="150000"/>
                </a:lnSpc>
              </a:pPr>
              <a:r>
                <a:rPr lang="zh-CN" altLang="en-US" sz="1200" dirty="0" smtClean="0">
                  <a:solidFill>
                    <a:srgbClr val="7030A0"/>
                  </a:solidFill>
                  <a:latin typeface="张海山锐谐体" panose="02000000000000000000" pitchFamily="2" charset="-122"/>
                  <a:ea typeface="张海山锐谐体" panose="02000000000000000000" pitchFamily="2" charset="-122"/>
                  <a:sym typeface="微软雅黑" panose="020B0503020204020204" pitchFamily="34" charset="-122"/>
                </a:rPr>
                <a:t>       系统</a:t>
              </a:r>
              <a:r>
                <a:rPr lang="zh-CN" altLang="en-US" sz="1200" dirty="0">
                  <a:solidFill>
                    <a:srgbClr val="7030A0"/>
                  </a:solidFill>
                  <a:latin typeface="张海山锐谐体" panose="02000000000000000000" pitchFamily="2" charset="-122"/>
                  <a:ea typeface="张海山锐谐体" panose="02000000000000000000" pitchFamily="2" charset="-122"/>
                  <a:sym typeface="微软雅黑" panose="020B0503020204020204" pitchFamily="34" charset="-122"/>
                </a:rPr>
                <a:t>可实现远距离、多目标同时识别、比对、预警，形成一张无形的天罗地网</a:t>
              </a:r>
              <a:r>
                <a:rPr lang="zh-CN" altLang="en-US" sz="1200" dirty="0" smtClean="0">
                  <a:solidFill>
                    <a:srgbClr val="7030A0"/>
                  </a:solidFill>
                  <a:latin typeface="张海山锐谐体" panose="02000000000000000000" pitchFamily="2" charset="-122"/>
                  <a:ea typeface="张海山锐谐体" panose="02000000000000000000" pitchFamily="2" charset="-122"/>
                  <a:sym typeface="微软雅黑" panose="020B0503020204020204" pitchFamily="34" charset="-122"/>
                </a:rPr>
                <a:t>。当黑名单人员出现时，系统及时预警，管理者可采取措施进行重点监控，防范事件再次发生，降低经营风险及有形</a:t>
              </a:r>
              <a:r>
                <a:rPr lang="en-US" altLang="zh-CN" sz="1200" dirty="0" smtClean="0">
                  <a:solidFill>
                    <a:srgbClr val="7030A0"/>
                  </a:solidFill>
                  <a:latin typeface="张海山锐谐体" panose="02000000000000000000" pitchFamily="2" charset="-122"/>
                  <a:ea typeface="张海山锐谐体" panose="02000000000000000000" pitchFamily="2" charset="-122"/>
                  <a:sym typeface="微软雅黑" panose="020B0503020204020204" pitchFamily="34" charset="-122"/>
                </a:rPr>
                <a:t>/</a:t>
              </a:r>
              <a:r>
                <a:rPr lang="zh-CN" altLang="en-US" sz="1200" dirty="0" smtClean="0">
                  <a:solidFill>
                    <a:srgbClr val="7030A0"/>
                  </a:solidFill>
                  <a:latin typeface="张海山锐谐体" panose="02000000000000000000" pitchFamily="2" charset="-122"/>
                  <a:ea typeface="张海山锐谐体" panose="02000000000000000000" pitchFamily="2" charset="-122"/>
                  <a:sym typeface="微软雅黑" panose="020B0503020204020204" pitchFamily="34" charset="-122"/>
                </a:rPr>
                <a:t>无形损失。</a:t>
              </a:r>
              <a:endParaRPr lang="en-US" altLang="zh-CN" sz="1200" dirty="0" smtClean="0">
                <a:solidFill>
                  <a:srgbClr val="7030A0"/>
                </a:solidFill>
                <a:latin typeface="张海山锐谐体" panose="02000000000000000000" pitchFamily="2" charset="-122"/>
                <a:ea typeface="张海山锐谐体" panose="02000000000000000000" pitchFamily="2" charset="-122"/>
                <a:sym typeface="微软雅黑" panose="020B0503020204020204" pitchFamily="34" charset="-122"/>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6490" y="1529407"/>
              <a:ext cx="3118005" cy="1615127"/>
            </a:xfrm>
            <a:prstGeom prst="rect">
              <a:avLst/>
            </a:prstGeom>
          </p:spPr>
        </p:pic>
      </p:grpSp>
      <p:grpSp>
        <p:nvGrpSpPr>
          <p:cNvPr id="14" name="组合 13"/>
          <p:cNvGrpSpPr/>
          <p:nvPr/>
        </p:nvGrpSpPr>
        <p:grpSpPr bwMode="auto">
          <a:xfrm>
            <a:off x="596" y="114914"/>
            <a:ext cx="521498" cy="379813"/>
            <a:chOff x="0" y="0"/>
            <a:chExt cx="694944" cy="624651"/>
          </a:xfrm>
        </p:grpSpPr>
        <p:sp>
          <p:nvSpPr>
            <p:cNvPr id="15" name="矩形 14"/>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6" name="矩形 15"/>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17" name="文本框 11"/>
          <p:cNvSpPr txBox="1">
            <a:spLocks noChangeArrowheads="1"/>
          </p:cNvSpPr>
          <p:nvPr/>
        </p:nvSpPr>
        <p:spPr bwMode="auto">
          <a:xfrm>
            <a:off x="560790" y="128011"/>
            <a:ext cx="3926120"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基础设施</a:t>
            </a:r>
            <a:r>
              <a:rPr lang="en-US" altLang="zh-CN" sz="2475" dirty="0" smtClean="0">
                <a:solidFill>
                  <a:srgbClr val="595959"/>
                </a:solidFill>
                <a:latin typeface="微软雅黑" panose="020B0503020204020204" pitchFamily="34" charset="-122"/>
              </a:rPr>
              <a:t>——</a:t>
            </a:r>
            <a:r>
              <a:rPr lang="zh-CN" altLang="en-US" sz="2475" dirty="0" smtClean="0">
                <a:solidFill>
                  <a:srgbClr val="595959"/>
                </a:solidFill>
                <a:latin typeface="微软雅黑" panose="020B0503020204020204" pitchFamily="34" charset="-122"/>
              </a:rPr>
              <a:t>人脸识别</a:t>
            </a:r>
            <a:endParaRPr lang="zh-CN" altLang="en-US" sz="2475" dirty="0">
              <a:solidFill>
                <a:srgbClr val="595959"/>
              </a:solidFill>
              <a:latin typeface="微软雅黑" panose="020B0503020204020204" pitchFamily="34" charset="-122"/>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596" y="114914"/>
            <a:ext cx="521498" cy="379813"/>
            <a:chOff x="0" y="0"/>
            <a:chExt cx="694944" cy="624651"/>
          </a:xfrm>
        </p:grpSpPr>
        <p:sp>
          <p:nvSpPr>
            <p:cNvPr id="3" name="矩形 2"/>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4" name="矩形 3"/>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5" name="文本框 11"/>
          <p:cNvSpPr txBox="1">
            <a:spLocks noChangeArrowheads="1"/>
          </p:cNvSpPr>
          <p:nvPr/>
        </p:nvSpPr>
        <p:spPr bwMode="auto">
          <a:xfrm>
            <a:off x="560789" y="128011"/>
            <a:ext cx="4354748"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基础设施</a:t>
            </a:r>
            <a:r>
              <a:rPr lang="en-US" altLang="zh-CN" sz="2475" dirty="0" smtClean="0">
                <a:solidFill>
                  <a:srgbClr val="595959"/>
                </a:solidFill>
                <a:latin typeface="微软雅黑" panose="020B0503020204020204" pitchFamily="34" charset="-122"/>
              </a:rPr>
              <a:t>——</a:t>
            </a:r>
            <a:r>
              <a:rPr lang="zh-CN" altLang="en-US" sz="2475" dirty="0" smtClean="0">
                <a:solidFill>
                  <a:srgbClr val="595959"/>
                </a:solidFill>
                <a:latin typeface="微软雅黑" panose="020B0503020204020204" pitchFamily="34" charset="-122"/>
              </a:rPr>
              <a:t>智能视频分析</a:t>
            </a:r>
            <a:endParaRPr lang="zh-CN" altLang="en-US" sz="2475" dirty="0">
              <a:solidFill>
                <a:srgbClr val="595959"/>
              </a:solidFill>
              <a:latin typeface="微软雅黑" panose="020B0503020204020204" pitchFamily="34" charset="-122"/>
            </a:endParaRPr>
          </a:p>
        </p:txBody>
      </p:sp>
      <p:grpSp>
        <p:nvGrpSpPr>
          <p:cNvPr id="23" name="组合 22"/>
          <p:cNvGrpSpPr/>
          <p:nvPr/>
        </p:nvGrpSpPr>
        <p:grpSpPr>
          <a:xfrm>
            <a:off x="830826" y="860055"/>
            <a:ext cx="7915344" cy="3961451"/>
            <a:chOff x="4428112" y="6445923"/>
            <a:chExt cx="8260991" cy="3797575"/>
          </a:xfrm>
        </p:grpSpPr>
        <p:sp>
          <p:nvSpPr>
            <p:cNvPr id="6" name="Text Box 13"/>
            <p:cNvSpPr txBox="1">
              <a:spLocks noChangeArrowheads="1"/>
            </p:cNvSpPr>
            <p:nvPr/>
          </p:nvSpPr>
          <p:spPr bwMode="auto">
            <a:xfrm>
              <a:off x="6326368" y="8290738"/>
              <a:ext cx="1759609" cy="820570"/>
            </a:xfrm>
            <a:prstGeom prst="rect">
              <a:avLst/>
            </a:prstGeom>
            <a:noFill/>
            <a:ln w="9525">
              <a:noFill/>
              <a:miter lim="800000"/>
            </a:ln>
          </p:spPr>
          <p:txBody>
            <a:bodyPr wrap="square" lIns="25690" tIns="12844" rIns="25690" bIns="12844">
              <a:spAutoFit/>
            </a:bodyPr>
            <a:lstStyle/>
            <a:p>
              <a:pPr>
                <a:lnSpc>
                  <a:spcPct val="150000"/>
                </a:lnSpc>
                <a:spcBef>
                  <a:spcPts val="0"/>
                </a:spcBef>
                <a:buClr>
                  <a:srgbClr val="C00000"/>
                </a:buClr>
                <a:buFontTx/>
                <a:buChar char="•"/>
              </a:pPr>
              <a:r>
                <a:rPr lang="zh-CN" altLang="en-US" sz="1200" dirty="0" smtClean="0">
                  <a:cs typeface="+mn-ea"/>
                  <a:sym typeface="+mn-lt"/>
                </a:rPr>
                <a:t>进入区域报警</a:t>
              </a:r>
              <a:endParaRPr lang="zh-CN" altLang="en-US" sz="1200" dirty="0" smtClean="0">
                <a:cs typeface="+mn-ea"/>
                <a:sym typeface="+mn-lt"/>
              </a:endParaRPr>
            </a:p>
            <a:p>
              <a:pPr>
                <a:lnSpc>
                  <a:spcPct val="150000"/>
                </a:lnSpc>
                <a:spcBef>
                  <a:spcPts val="0"/>
                </a:spcBef>
                <a:buClr>
                  <a:srgbClr val="C00000"/>
                </a:buClr>
                <a:buFontTx/>
                <a:buChar char="•"/>
              </a:pPr>
              <a:r>
                <a:rPr lang="zh-CN" altLang="en-US" sz="1200" dirty="0" smtClean="0">
                  <a:cs typeface="+mn-ea"/>
                  <a:sym typeface="+mn-lt"/>
                </a:rPr>
                <a:t>自动跟踪</a:t>
              </a:r>
              <a:endParaRPr lang="zh-CN" altLang="en-US" sz="1200" dirty="0" smtClean="0">
                <a:cs typeface="+mn-ea"/>
                <a:sym typeface="+mn-lt"/>
              </a:endParaRPr>
            </a:p>
            <a:p>
              <a:pPr>
                <a:lnSpc>
                  <a:spcPct val="150000"/>
                </a:lnSpc>
                <a:spcBef>
                  <a:spcPts val="0"/>
                </a:spcBef>
                <a:buClr>
                  <a:srgbClr val="C00000"/>
                </a:buClr>
                <a:buFontTx/>
                <a:buChar char="•"/>
              </a:pPr>
              <a:r>
                <a:rPr lang="zh-CN" altLang="en-US" sz="1200" dirty="0" smtClean="0">
                  <a:cs typeface="+mn-ea"/>
                  <a:sym typeface="+mn-lt"/>
                </a:rPr>
                <a:t>物品移动报警</a:t>
              </a:r>
              <a:endParaRPr lang="en-AU" altLang="zh-CN" sz="1200" dirty="0">
                <a:cs typeface="+mn-ea"/>
                <a:sym typeface="+mn-lt"/>
              </a:endParaRPr>
            </a:p>
          </p:txBody>
        </p:sp>
        <p:sp>
          <p:nvSpPr>
            <p:cNvPr id="7" name="Text Box 14"/>
            <p:cNvSpPr txBox="1">
              <a:spLocks noChangeArrowheads="1"/>
            </p:cNvSpPr>
            <p:nvPr/>
          </p:nvSpPr>
          <p:spPr bwMode="auto">
            <a:xfrm>
              <a:off x="10239345" y="8033930"/>
              <a:ext cx="2211839" cy="1085977"/>
            </a:xfrm>
            <a:prstGeom prst="rect">
              <a:avLst/>
            </a:prstGeom>
            <a:noFill/>
            <a:ln w="9525">
              <a:noFill/>
              <a:miter lim="800000"/>
            </a:ln>
          </p:spPr>
          <p:txBody>
            <a:bodyPr wrap="square" lIns="25690" tIns="12844" rIns="25690" bIns="12844">
              <a:spAutoFit/>
            </a:bodyPr>
            <a:lstStyle/>
            <a:p>
              <a:pPr>
                <a:lnSpc>
                  <a:spcPct val="150000"/>
                </a:lnSpc>
                <a:spcBef>
                  <a:spcPts val="0"/>
                </a:spcBef>
                <a:buClr>
                  <a:srgbClr val="C00000"/>
                </a:buClr>
                <a:buFont typeface="Arial" panose="020B0704020202020204" pitchFamily="34" charset="0"/>
                <a:buChar char="•"/>
              </a:pPr>
              <a:r>
                <a:rPr lang="zh-CN" altLang="en-US" sz="1200" dirty="0" smtClean="0">
                  <a:cs typeface="+mn-ea"/>
                  <a:sym typeface="+mn-lt"/>
                </a:rPr>
                <a:t>通过车牌识别自动对过往车辆进行识别、登记、自动放行等</a:t>
              </a:r>
              <a:endParaRPr lang="zh-CN" altLang="en-US" sz="1200" dirty="0" smtClean="0">
                <a:cs typeface="+mn-ea"/>
                <a:sym typeface="+mn-lt"/>
              </a:endParaRPr>
            </a:p>
            <a:p>
              <a:pPr>
                <a:lnSpc>
                  <a:spcPct val="150000"/>
                </a:lnSpc>
                <a:spcBef>
                  <a:spcPts val="0"/>
                </a:spcBef>
                <a:buClr>
                  <a:srgbClr val="C00000"/>
                </a:buClr>
                <a:buFont typeface="Arial" panose="020B0704020202020204" pitchFamily="34" charset="0"/>
                <a:buChar char="•"/>
              </a:pPr>
              <a:r>
                <a:rPr lang="zh-CN" altLang="en-US" sz="1200" dirty="0" smtClean="0">
                  <a:cs typeface="+mn-ea"/>
                  <a:sym typeface="+mn-lt"/>
                </a:rPr>
                <a:t>检测非法停车、人员徘徊滞留、物品遗留</a:t>
              </a:r>
              <a:endParaRPr lang="en-AU" altLang="zh-CN" sz="1200" dirty="0">
                <a:cs typeface="+mn-ea"/>
                <a:sym typeface="+mn-lt"/>
              </a:endParaRPr>
            </a:p>
          </p:txBody>
        </p:sp>
        <p:sp>
          <p:nvSpPr>
            <p:cNvPr id="8" name="Text Box 15"/>
            <p:cNvSpPr txBox="1">
              <a:spLocks noChangeArrowheads="1"/>
            </p:cNvSpPr>
            <p:nvPr/>
          </p:nvSpPr>
          <p:spPr bwMode="auto">
            <a:xfrm>
              <a:off x="10262736" y="9251769"/>
              <a:ext cx="1777141" cy="200881"/>
            </a:xfrm>
            <a:prstGeom prst="rect">
              <a:avLst/>
            </a:prstGeom>
            <a:noFill/>
            <a:ln w="9525">
              <a:noFill/>
              <a:miter lim="800000"/>
            </a:ln>
          </p:spPr>
          <p:txBody>
            <a:bodyPr lIns="25690" tIns="12844" rIns="25690" bIns="12844">
              <a:spAutoFit/>
            </a:bodyPr>
            <a:lstStyle/>
            <a:p>
              <a:pPr algn="l">
                <a:spcBef>
                  <a:spcPct val="50000"/>
                </a:spcBef>
              </a:pPr>
              <a:r>
                <a:rPr lang="zh-CN" altLang="en-US" sz="1200" b="1" dirty="0" smtClean="0">
                  <a:solidFill>
                    <a:srgbClr val="C00000"/>
                  </a:solidFill>
                  <a:cs typeface="+mn-ea"/>
                  <a:sym typeface="+mn-lt"/>
                </a:rPr>
                <a:t>产业园区周界</a:t>
              </a:r>
              <a:endParaRPr lang="en-AU" altLang="zh-CN" sz="1200" b="1" dirty="0">
                <a:solidFill>
                  <a:srgbClr val="C00000"/>
                </a:solidFill>
                <a:cs typeface="+mn-ea"/>
                <a:sym typeface="+mn-lt"/>
              </a:endParaRPr>
            </a:p>
          </p:txBody>
        </p:sp>
        <p:sp>
          <p:nvSpPr>
            <p:cNvPr id="9" name="Text Box 16"/>
            <p:cNvSpPr txBox="1">
              <a:spLocks noChangeArrowheads="1"/>
            </p:cNvSpPr>
            <p:nvPr/>
          </p:nvSpPr>
          <p:spPr bwMode="auto">
            <a:xfrm>
              <a:off x="10227945" y="7763658"/>
              <a:ext cx="2461158" cy="200881"/>
            </a:xfrm>
            <a:prstGeom prst="rect">
              <a:avLst/>
            </a:prstGeom>
            <a:noFill/>
            <a:ln w="9525">
              <a:noFill/>
              <a:miter lim="800000"/>
            </a:ln>
          </p:spPr>
          <p:txBody>
            <a:bodyPr wrap="square" lIns="25690" tIns="12844" rIns="25690" bIns="12844">
              <a:spAutoFit/>
            </a:bodyPr>
            <a:lstStyle/>
            <a:p>
              <a:pPr algn="l">
                <a:spcBef>
                  <a:spcPct val="50000"/>
                </a:spcBef>
              </a:pPr>
              <a:r>
                <a:rPr lang="zh-CN" altLang="en-US" sz="1200" b="1" dirty="0" smtClean="0">
                  <a:solidFill>
                    <a:srgbClr val="C00000"/>
                  </a:solidFill>
                  <a:cs typeface="+mn-ea"/>
                  <a:sym typeface="+mn-lt"/>
                </a:rPr>
                <a:t>停车场、地下车库</a:t>
              </a:r>
              <a:endParaRPr lang="en-AU" altLang="zh-CN" sz="1200" b="1" dirty="0">
                <a:solidFill>
                  <a:srgbClr val="C00000"/>
                </a:solidFill>
                <a:cs typeface="+mn-ea"/>
                <a:sym typeface="+mn-lt"/>
              </a:endParaRPr>
            </a:p>
          </p:txBody>
        </p:sp>
        <p:sp>
          <p:nvSpPr>
            <p:cNvPr id="10" name="Text Box 17"/>
            <p:cNvSpPr txBox="1">
              <a:spLocks noChangeArrowheads="1"/>
            </p:cNvSpPr>
            <p:nvPr/>
          </p:nvSpPr>
          <p:spPr bwMode="auto">
            <a:xfrm>
              <a:off x="6320279" y="8088315"/>
              <a:ext cx="1777141" cy="466897"/>
            </a:xfrm>
            <a:prstGeom prst="rect">
              <a:avLst/>
            </a:prstGeom>
            <a:noFill/>
            <a:ln w="9525">
              <a:noFill/>
              <a:miter lim="800000"/>
            </a:ln>
          </p:spPr>
          <p:txBody>
            <a:bodyPr lIns="25690" tIns="12844" rIns="25690" bIns="12844">
              <a:spAutoFit/>
            </a:bodyPr>
            <a:lstStyle/>
            <a:p>
              <a:pPr algn="l" eaLnBrk="1" hangingPunct="1">
                <a:lnSpc>
                  <a:spcPct val="100000"/>
                </a:lnSpc>
                <a:spcBef>
                  <a:spcPct val="50000"/>
                </a:spcBef>
              </a:pPr>
              <a:r>
                <a:rPr lang="zh-CN" altLang="en-US" sz="1200" b="1" dirty="0" smtClean="0">
                  <a:solidFill>
                    <a:srgbClr val="C00000"/>
                  </a:solidFill>
                  <a:cs typeface="+mn-ea"/>
                  <a:sym typeface="+mn-lt"/>
                </a:rPr>
                <a:t>产业园区重要部位</a:t>
              </a:r>
              <a:endParaRPr lang="en-AU" altLang="zh-CN" sz="1200" b="1" dirty="0" smtClean="0">
                <a:solidFill>
                  <a:srgbClr val="C00000"/>
                </a:solidFill>
                <a:cs typeface="+mn-ea"/>
                <a:sym typeface="+mn-lt"/>
              </a:endParaRPr>
            </a:p>
            <a:p>
              <a:pPr>
                <a:spcBef>
                  <a:spcPct val="50000"/>
                </a:spcBef>
              </a:pPr>
              <a:endParaRPr lang="en-AU" altLang="zh-CN" sz="1200" dirty="0">
                <a:solidFill>
                  <a:schemeClr val="bg2"/>
                </a:solidFill>
                <a:cs typeface="+mn-ea"/>
                <a:sym typeface="+mn-lt"/>
              </a:endParaRPr>
            </a:p>
          </p:txBody>
        </p:sp>
        <p:sp>
          <p:nvSpPr>
            <p:cNvPr id="11" name="Text Box 18"/>
            <p:cNvSpPr txBox="1">
              <a:spLocks noChangeArrowheads="1"/>
            </p:cNvSpPr>
            <p:nvPr/>
          </p:nvSpPr>
          <p:spPr bwMode="auto">
            <a:xfrm>
              <a:off x="10276621" y="9521796"/>
              <a:ext cx="1877939" cy="555163"/>
            </a:xfrm>
            <a:prstGeom prst="rect">
              <a:avLst/>
            </a:prstGeom>
            <a:noFill/>
            <a:ln w="9525">
              <a:noFill/>
              <a:miter lim="800000"/>
            </a:ln>
          </p:spPr>
          <p:txBody>
            <a:bodyPr wrap="square" lIns="25690" tIns="12844" rIns="25690" bIns="12844">
              <a:spAutoFit/>
            </a:bodyPr>
            <a:lstStyle/>
            <a:p>
              <a:pPr>
                <a:lnSpc>
                  <a:spcPct val="150000"/>
                </a:lnSpc>
                <a:spcBef>
                  <a:spcPts val="0"/>
                </a:spcBef>
                <a:buClr>
                  <a:srgbClr val="C00000"/>
                </a:buClr>
                <a:buFontTx/>
                <a:buChar char="•"/>
              </a:pPr>
              <a:r>
                <a:rPr lang="zh-CN" altLang="en-US" sz="1200" dirty="0" smtClean="0">
                  <a:cs typeface="+mn-ea"/>
                  <a:sym typeface="+mn-lt"/>
                </a:rPr>
                <a:t>检测人员接近或翻越产业园区周界</a:t>
              </a:r>
              <a:endParaRPr lang="en-AU" altLang="zh-CN" sz="1200" dirty="0">
                <a:cs typeface="+mn-ea"/>
                <a:sym typeface="+mn-lt"/>
              </a:endParaRPr>
            </a:p>
          </p:txBody>
        </p:sp>
        <p:sp>
          <p:nvSpPr>
            <p:cNvPr id="12" name="Text Box 14"/>
            <p:cNvSpPr txBox="1">
              <a:spLocks noChangeArrowheads="1"/>
            </p:cNvSpPr>
            <p:nvPr/>
          </p:nvSpPr>
          <p:spPr bwMode="auto">
            <a:xfrm>
              <a:off x="10199409" y="6647271"/>
              <a:ext cx="2410396" cy="1085977"/>
            </a:xfrm>
            <a:prstGeom prst="rect">
              <a:avLst/>
            </a:prstGeom>
            <a:noFill/>
            <a:ln w="9525">
              <a:noFill/>
              <a:miter lim="800000"/>
            </a:ln>
          </p:spPr>
          <p:txBody>
            <a:bodyPr wrap="square" lIns="25690" tIns="12844" rIns="25690" bIns="12844">
              <a:spAutoFit/>
            </a:bodyPr>
            <a:lstStyle/>
            <a:p>
              <a:pPr>
                <a:lnSpc>
                  <a:spcPct val="150000"/>
                </a:lnSpc>
                <a:spcBef>
                  <a:spcPts val="0"/>
                </a:spcBef>
                <a:buClr>
                  <a:srgbClr val="C00000"/>
                </a:buClr>
                <a:buFont typeface="Arial" panose="020B0704020202020204" pitchFamily="34" charset="0"/>
                <a:buChar char="•"/>
              </a:pPr>
              <a:r>
                <a:rPr lang="zh-CN" altLang="en-US" sz="1200" dirty="0" smtClean="0">
                  <a:cs typeface="+mn-ea"/>
                  <a:sym typeface="+mn-lt"/>
                </a:rPr>
                <a:t>自动人脸检测技术，对进出人员抓拍其面部照片并进行留档。</a:t>
              </a:r>
              <a:endParaRPr lang="zh-CN" altLang="en-US" sz="1200" dirty="0" smtClean="0">
                <a:cs typeface="+mn-ea"/>
                <a:sym typeface="+mn-lt"/>
              </a:endParaRPr>
            </a:p>
            <a:p>
              <a:pPr>
                <a:lnSpc>
                  <a:spcPct val="150000"/>
                </a:lnSpc>
                <a:spcBef>
                  <a:spcPts val="0"/>
                </a:spcBef>
                <a:buClr>
                  <a:srgbClr val="C00000"/>
                </a:buClr>
                <a:buFont typeface="Arial" panose="020B0704020202020204" pitchFamily="34" charset="0"/>
                <a:buChar char="•"/>
              </a:pPr>
              <a:r>
                <a:rPr lang="zh-CN" altLang="en-US" sz="1200" dirty="0" smtClean="0">
                  <a:cs typeface="+mn-ea"/>
                  <a:sym typeface="+mn-lt"/>
                </a:rPr>
                <a:t>进行拥挤检测，对人流密度过高的区域进行报警。</a:t>
              </a:r>
              <a:endParaRPr lang="en-AU" altLang="zh-CN" sz="1200" dirty="0">
                <a:cs typeface="+mn-ea"/>
                <a:sym typeface="+mn-lt"/>
              </a:endParaRPr>
            </a:p>
          </p:txBody>
        </p:sp>
        <p:sp>
          <p:nvSpPr>
            <p:cNvPr id="13" name="Text Box 16"/>
            <p:cNvSpPr txBox="1">
              <a:spLocks noChangeArrowheads="1"/>
            </p:cNvSpPr>
            <p:nvPr/>
          </p:nvSpPr>
          <p:spPr bwMode="auto">
            <a:xfrm>
              <a:off x="10198768" y="6479644"/>
              <a:ext cx="2461158" cy="200881"/>
            </a:xfrm>
            <a:prstGeom prst="rect">
              <a:avLst/>
            </a:prstGeom>
            <a:noFill/>
            <a:ln w="9525">
              <a:noFill/>
              <a:miter lim="800000"/>
            </a:ln>
          </p:spPr>
          <p:txBody>
            <a:bodyPr wrap="square" lIns="25690" tIns="12844" rIns="25690" bIns="12844">
              <a:spAutoFit/>
            </a:bodyPr>
            <a:lstStyle/>
            <a:p>
              <a:pPr algn="l">
                <a:spcBef>
                  <a:spcPct val="50000"/>
                </a:spcBef>
              </a:pPr>
              <a:r>
                <a:rPr lang="zh-CN" altLang="en-US" sz="1200" b="1" dirty="0" smtClean="0">
                  <a:solidFill>
                    <a:srgbClr val="C00000"/>
                  </a:solidFill>
                  <a:cs typeface="+mn-ea"/>
                  <a:sym typeface="+mn-lt"/>
                </a:rPr>
                <a:t>大堂门禁，过道</a:t>
              </a:r>
              <a:endParaRPr lang="en-AU" altLang="zh-CN" sz="1200" b="1" dirty="0">
                <a:solidFill>
                  <a:srgbClr val="C00000"/>
                </a:solidFill>
                <a:cs typeface="+mn-ea"/>
                <a:sym typeface="+mn-lt"/>
              </a:endParaRPr>
            </a:p>
          </p:txBody>
        </p:sp>
        <p:sp>
          <p:nvSpPr>
            <p:cNvPr id="14" name="Text Box 15"/>
            <p:cNvSpPr txBox="1">
              <a:spLocks noChangeArrowheads="1"/>
            </p:cNvSpPr>
            <p:nvPr/>
          </p:nvSpPr>
          <p:spPr bwMode="auto">
            <a:xfrm>
              <a:off x="6367684" y="9386035"/>
              <a:ext cx="1777141" cy="200881"/>
            </a:xfrm>
            <a:prstGeom prst="rect">
              <a:avLst/>
            </a:prstGeom>
            <a:noFill/>
            <a:ln w="9525">
              <a:noFill/>
              <a:miter lim="800000"/>
            </a:ln>
          </p:spPr>
          <p:txBody>
            <a:bodyPr lIns="25690" tIns="12844" rIns="25690" bIns="12844">
              <a:spAutoFit/>
            </a:bodyPr>
            <a:lstStyle/>
            <a:p>
              <a:pPr algn="l">
                <a:spcBef>
                  <a:spcPct val="50000"/>
                </a:spcBef>
              </a:pPr>
              <a:r>
                <a:rPr lang="zh-CN" altLang="en-US" sz="1200" b="1" dirty="0" smtClean="0">
                  <a:solidFill>
                    <a:srgbClr val="C00000"/>
                  </a:solidFill>
                  <a:cs typeface="+mn-ea"/>
                  <a:sym typeface="+mn-lt"/>
                </a:rPr>
                <a:t>夜间防护</a:t>
              </a:r>
              <a:endParaRPr lang="en-AU" altLang="zh-CN" sz="1200" b="1" dirty="0">
                <a:solidFill>
                  <a:srgbClr val="C00000"/>
                </a:solidFill>
                <a:cs typeface="+mn-ea"/>
                <a:sym typeface="+mn-lt"/>
              </a:endParaRPr>
            </a:p>
          </p:txBody>
        </p:sp>
        <p:sp>
          <p:nvSpPr>
            <p:cNvPr id="15" name="Text Box 18"/>
            <p:cNvSpPr txBox="1">
              <a:spLocks noChangeArrowheads="1"/>
            </p:cNvSpPr>
            <p:nvPr/>
          </p:nvSpPr>
          <p:spPr bwMode="auto">
            <a:xfrm>
              <a:off x="6361769" y="9688335"/>
              <a:ext cx="1725872" cy="555163"/>
            </a:xfrm>
            <a:prstGeom prst="rect">
              <a:avLst/>
            </a:prstGeom>
            <a:noFill/>
            <a:ln w="9525">
              <a:noFill/>
              <a:miter lim="800000"/>
            </a:ln>
          </p:spPr>
          <p:txBody>
            <a:bodyPr wrap="square" lIns="25690" tIns="12844" rIns="25690" bIns="12844">
              <a:spAutoFit/>
            </a:bodyPr>
            <a:lstStyle/>
            <a:p>
              <a:pPr>
                <a:lnSpc>
                  <a:spcPct val="150000"/>
                </a:lnSpc>
                <a:spcBef>
                  <a:spcPts val="0"/>
                </a:spcBef>
                <a:buClr>
                  <a:srgbClr val="C00000"/>
                </a:buClr>
                <a:buFontTx/>
                <a:buChar char="•"/>
              </a:pPr>
              <a:r>
                <a:rPr lang="zh-CN" altLang="en-US" sz="1200" dirty="0" smtClean="0">
                  <a:cs typeface="+mn-ea"/>
                  <a:sym typeface="+mn-lt"/>
                </a:rPr>
                <a:t>夜间有人进行活动时发出报警</a:t>
              </a:r>
              <a:endParaRPr lang="en-AU" altLang="zh-CN" sz="1200" dirty="0">
                <a:cs typeface="+mn-ea"/>
                <a:sym typeface="+mn-lt"/>
              </a:endParaRPr>
            </a:p>
          </p:txBody>
        </p:sp>
        <p:pic>
          <p:nvPicPr>
            <p:cNvPr id="16" name="Picture 4" descr="render1203"/>
            <p:cNvPicPr>
              <a:picLocks noChangeAspect="1" noChangeArrowheads="1"/>
            </p:cNvPicPr>
            <p:nvPr/>
          </p:nvPicPr>
          <p:blipFill>
            <a:blip r:embed="rId1" cstate="email"/>
            <a:srcRect/>
            <a:stretch>
              <a:fillRect/>
            </a:stretch>
          </p:blipFill>
          <p:spPr bwMode="auto">
            <a:xfrm>
              <a:off x="8329606" y="9102539"/>
              <a:ext cx="1771512" cy="1073257"/>
            </a:xfrm>
            <a:prstGeom prst="rect">
              <a:avLst/>
            </a:prstGeom>
            <a:noFill/>
          </p:spPr>
        </p:pic>
        <p:graphicFrame>
          <p:nvGraphicFramePr>
            <p:cNvPr id="17" name="Object 19"/>
            <p:cNvGraphicFramePr>
              <a:graphicFrameLocks noChangeAspect="1"/>
            </p:cNvGraphicFramePr>
            <p:nvPr/>
          </p:nvGraphicFramePr>
          <p:xfrm>
            <a:off x="8305030" y="7772400"/>
            <a:ext cx="1785351" cy="1256288"/>
          </p:xfrm>
          <a:graphic>
            <a:graphicData uri="http://schemas.openxmlformats.org/presentationml/2006/ole">
              <mc:AlternateContent xmlns:mc="http://schemas.openxmlformats.org/markup-compatibility/2006">
                <mc:Choice xmlns:v="urn:schemas-microsoft-com:vml" Requires="v">
                  <p:oleObj spid="_x0000_s2061" name="Image" r:id="rId2" imgW="9575800" imgH="6654800" progId="">
                    <p:embed/>
                  </p:oleObj>
                </mc:Choice>
                <mc:Fallback>
                  <p:oleObj name="Image" r:id="rId2" imgW="9575800" imgH="6654800" progId="">
                    <p:embed/>
                    <p:pic>
                      <p:nvPicPr>
                        <p:cNvPr id="0" name="Object 19" descr="image155"/>
                        <p:cNvPicPr>
                          <a:picLocks noChangeAspect="1"/>
                        </p:cNvPicPr>
                        <p:nvPr/>
                      </p:nvPicPr>
                      <p:blipFill>
                        <a:blip r:embed="rId3"/>
                        <a:stretch>
                          <a:fillRect/>
                        </a:stretch>
                      </p:blipFill>
                      <p:spPr>
                        <a:xfrm>
                          <a:off x="8305030" y="7772400"/>
                          <a:ext cx="1785351" cy="1256288"/>
                        </a:xfrm>
                        <a:prstGeom prst="rect">
                          <a:avLst/>
                        </a:prstGeom>
                        <a:noFill/>
                        <a:ln w="9525">
                          <a:noFill/>
                        </a:ln>
                      </p:spPr>
                    </p:pic>
                  </p:oleObj>
                </mc:Fallback>
              </mc:AlternateContent>
            </a:graphicData>
          </a:graphic>
        </p:graphicFrame>
        <p:pic>
          <p:nvPicPr>
            <p:cNvPr id="18" name="Picture 4" descr="5030"/>
            <p:cNvPicPr>
              <a:picLocks noChangeAspect="1" noChangeArrowheads="1"/>
            </p:cNvPicPr>
            <p:nvPr/>
          </p:nvPicPr>
          <p:blipFill>
            <a:blip r:embed="rId4" cstate="email"/>
            <a:srcRect/>
            <a:stretch>
              <a:fillRect/>
            </a:stretch>
          </p:blipFill>
          <p:spPr bwMode="auto">
            <a:xfrm>
              <a:off x="8308502" y="6541101"/>
              <a:ext cx="1763375" cy="1137934"/>
            </a:xfrm>
            <a:prstGeom prst="rect">
              <a:avLst/>
            </a:prstGeom>
            <a:noFill/>
            <a:ln w="9525">
              <a:noFill/>
              <a:miter lim="800000"/>
              <a:headEnd/>
              <a:tailEnd/>
            </a:ln>
          </p:spPr>
        </p:pic>
        <p:pic>
          <p:nvPicPr>
            <p:cNvPr id="19" name="Picture 4"/>
            <p:cNvPicPr>
              <a:picLocks noChangeArrowheads="1"/>
            </p:cNvPicPr>
            <p:nvPr/>
          </p:nvPicPr>
          <p:blipFill>
            <a:blip r:embed="rId5" cstate="email"/>
            <a:srcRect/>
            <a:stretch>
              <a:fillRect/>
            </a:stretch>
          </p:blipFill>
          <p:spPr bwMode="auto">
            <a:xfrm>
              <a:off x="4428112" y="8123208"/>
              <a:ext cx="1801128" cy="1129964"/>
            </a:xfrm>
            <a:prstGeom prst="rect">
              <a:avLst/>
            </a:prstGeom>
            <a:noFill/>
            <a:ln w="9525">
              <a:noFill/>
              <a:miter lim="800000"/>
              <a:headEnd/>
              <a:tailEnd/>
            </a:ln>
          </p:spPr>
        </p:pic>
        <p:pic>
          <p:nvPicPr>
            <p:cNvPr id="20" name="Picture 5"/>
            <p:cNvPicPr>
              <a:picLocks noChangeAspect="1" noChangeArrowheads="1"/>
            </p:cNvPicPr>
            <p:nvPr/>
          </p:nvPicPr>
          <p:blipFill>
            <a:blip r:embed="rId6" cstate="email"/>
            <a:srcRect/>
            <a:stretch>
              <a:fillRect/>
            </a:stretch>
          </p:blipFill>
          <p:spPr bwMode="auto">
            <a:xfrm>
              <a:off x="4452805" y="9356545"/>
              <a:ext cx="1741493" cy="832315"/>
            </a:xfrm>
            <a:prstGeom prst="rect">
              <a:avLst/>
            </a:prstGeom>
            <a:noFill/>
            <a:ln w="9525">
              <a:noFill/>
              <a:miter lim="800000"/>
              <a:headEnd/>
              <a:tailEnd/>
            </a:ln>
          </p:spPr>
        </p:pic>
        <p:sp>
          <p:nvSpPr>
            <p:cNvPr id="21" name="AutoShape 35"/>
            <p:cNvSpPr>
              <a:spLocks noChangeArrowheads="1"/>
            </p:cNvSpPr>
            <p:nvPr/>
          </p:nvSpPr>
          <p:spPr bwMode="auto">
            <a:xfrm>
              <a:off x="4947029" y="6445923"/>
              <a:ext cx="3086821" cy="1740045"/>
            </a:xfrm>
            <a:prstGeom prst="roundRect">
              <a:avLst>
                <a:gd name="adj" fmla="val 5105"/>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30000"/>
                </a:lnSpc>
                <a:buClr>
                  <a:srgbClr val="990000"/>
                </a:buClr>
                <a:buSzPct val="60000"/>
                <a:buFont typeface="Wingdings" panose="05000000000000000000" pitchFamily="2" charset="2"/>
                <a:buChar char="Ø"/>
                <a:defRPr/>
              </a:pPr>
              <a:r>
                <a:rPr lang="zh-CN" altLang="en-US" sz="1200" dirty="0" smtClean="0">
                  <a:solidFill>
                    <a:srgbClr val="2D2015"/>
                  </a:solidFill>
                  <a:cs typeface="+mn-ea"/>
                  <a:sym typeface="+mn-lt"/>
                </a:rPr>
                <a:t>变被动为主动预防；</a:t>
              </a:r>
              <a:endParaRPr lang="zh-CN" altLang="en-US" sz="1200" dirty="0" smtClean="0">
                <a:solidFill>
                  <a:srgbClr val="2D2015"/>
                </a:solidFill>
                <a:cs typeface="+mn-ea"/>
                <a:sym typeface="+mn-lt"/>
              </a:endParaRPr>
            </a:p>
            <a:p>
              <a:pPr>
                <a:lnSpc>
                  <a:spcPct val="130000"/>
                </a:lnSpc>
                <a:buClr>
                  <a:srgbClr val="990000"/>
                </a:buClr>
                <a:buSzPct val="60000"/>
                <a:buFont typeface="Wingdings" panose="05000000000000000000" pitchFamily="2" charset="2"/>
                <a:buChar char="Ø"/>
                <a:defRPr/>
              </a:pPr>
              <a:r>
                <a:rPr lang="zh-CN" altLang="en-US" sz="1200" dirty="0" smtClean="0">
                  <a:solidFill>
                    <a:srgbClr val="2D2015"/>
                  </a:solidFill>
                  <a:cs typeface="+mn-ea"/>
                  <a:sym typeface="+mn-lt"/>
                </a:rPr>
                <a:t>全面实时监控，不只限于电视墙上看到的</a:t>
              </a:r>
              <a:endParaRPr lang="zh-CN" altLang="en-US" sz="1200" dirty="0" smtClean="0">
                <a:solidFill>
                  <a:srgbClr val="2D2015"/>
                </a:solidFill>
                <a:cs typeface="+mn-ea"/>
                <a:sym typeface="+mn-lt"/>
              </a:endParaRPr>
            </a:p>
            <a:p>
              <a:pPr>
                <a:lnSpc>
                  <a:spcPct val="130000"/>
                </a:lnSpc>
                <a:buClr>
                  <a:srgbClr val="990000"/>
                </a:buClr>
                <a:buSzPct val="60000"/>
                <a:buFont typeface="Wingdings" panose="05000000000000000000" pitchFamily="2" charset="2"/>
                <a:buChar char="Ø"/>
                <a:defRPr/>
              </a:pPr>
              <a:r>
                <a:rPr lang="en-US" altLang="zh-CN" sz="1200" dirty="0" smtClean="0">
                  <a:solidFill>
                    <a:srgbClr val="2D2015"/>
                  </a:solidFill>
                  <a:cs typeface="+mn-ea"/>
                  <a:sym typeface="+mn-lt"/>
                </a:rPr>
                <a:t>7x24</a:t>
              </a:r>
              <a:r>
                <a:rPr lang="zh-CN" altLang="en-US" sz="1200" dirty="0" smtClean="0">
                  <a:solidFill>
                    <a:srgbClr val="2D2015"/>
                  </a:solidFill>
                  <a:cs typeface="+mn-ea"/>
                  <a:sym typeface="+mn-lt"/>
                </a:rPr>
                <a:t>小时不间断、全天候监控；</a:t>
              </a:r>
              <a:endParaRPr lang="zh-CN" altLang="en-US" sz="1200" dirty="0" smtClean="0">
                <a:solidFill>
                  <a:srgbClr val="2D2015"/>
                </a:solidFill>
                <a:cs typeface="+mn-ea"/>
                <a:sym typeface="+mn-lt"/>
              </a:endParaRPr>
            </a:p>
            <a:p>
              <a:pPr>
                <a:lnSpc>
                  <a:spcPct val="130000"/>
                </a:lnSpc>
                <a:buClr>
                  <a:srgbClr val="990000"/>
                </a:buClr>
                <a:buSzPct val="60000"/>
                <a:buFont typeface="Wingdings" panose="05000000000000000000" pitchFamily="2" charset="2"/>
                <a:buChar char="Ø"/>
                <a:defRPr/>
              </a:pPr>
              <a:r>
                <a:rPr lang="zh-CN" altLang="en-US" sz="1200" dirty="0" smtClean="0">
                  <a:solidFill>
                    <a:srgbClr val="2D2015"/>
                  </a:solidFill>
                  <a:cs typeface="+mn-ea"/>
                  <a:sym typeface="+mn-lt"/>
                </a:rPr>
                <a:t>“机器眼”代替人眼，降低人力成本；</a:t>
              </a:r>
              <a:endParaRPr lang="zh-CN" altLang="en-US" sz="1200" dirty="0" smtClean="0">
                <a:solidFill>
                  <a:srgbClr val="2D2015"/>
                </a:solidFill>
                <a:cs typeface="+mn-ea"/>
                <a:sym typeface="+mn-lt"/>
              </a:endParaRPr>
            </a:p>
            <a:p>
              <a:pPr>
                <a:lnSpc>
                  <a:spcPct val="130000"/>
                </a:lnSpc>
                <a:buClr>
                  <a:srgbClr val="990000"/>
                </a:buClr>
                <a:buSzPct val="60000"/>
                <a:buFont typeface="Wingdings" panose="05000000000000000000" pitchFamily="2" charset="2"/>
                <a:buChar char="Ø"/>
                <a:defRPr/>
              </a:pPr>
              <a:r>
                <a:rPr lang="zh-CN" altLang="en-US" sz="1200" dirty="0" smtClean="0">
                  <a:solidFill>
                    <a:srgbClr val="2D2015"/>
                  </a:solidFill>
                  <a:cs typeface="+mn-ea"/>
                  <a:sym typeface="+mn-lt"/>
                </a:rPr>
                <a:t>报警联动，响应速度快；</a:t>
              </a:r>
              <a:endParaRPr lang="zh-CN" altLang="en-US" sz="1200" dirty="0" smtClean="0">
                <a:solidFill>
                  <a:srgbClr val="2D2015"/>
                </a:solidFill>
                <a:cs typeface="+mn-ea"/>
                <a:sym typeface="+mn-lt"/>
              </a:endParaRPr>
            </a:p>
            <a:p>
              <a:pPr>
                <a:lnSpc>
                  <a:spcPct val="130000"/>
                </a:lnSpc>
                <a:buClr>
                  <a:srgbClr val="990000"/>
                </a:buClr>
                <a:buSzPct val="60000"/>
                <a:buFont typeface="Wingdings" panose="05000000000000000000" pitchFamily="2" charset="2"/>
                <a:buChar char="Ø"/>
                <a:defRPr/>
              </a:pPr>
              <a:r>
                <a:rPr lang="zh-CN" altLang="en-US" sz="1200" dirty="0" smtClean="0">
                  <a:solidFill>
                    <a:srgbClr val="2D2015"/>
                  </a:solidFill>
                  <a:cs typeface="+mn-ea"/>
                  <a:sym typeface="+mn-lt"/>
                </a:rPr>
                <a:t>功能应用多样化，适应性强；</a:t>
              </a:r>
              <a:endParaRPr lang="zh-CN" altLang="en-US" sz="1200" dirty="0" smtClean="0">
                <a:solidFill>
                  <a:srgbClr val="2D2015"/>
                </a:solidFill>
                <a:cs typeface="+mn-ea"/>
                <a:sym typeface="+mn-lt"/>
              </a:endParaRPr>
            </a:p>
          </p:txBody>
        </p:sp>
        <p:sp>
          <p:nvSpPr>
            <p:cNvPr id="22" name="圆角矩形 21"/>
            <p:cNvSpPr/>
            <p:nvPr/>
          </p:nvSpPr>
          <p:spPr>
            <a:xfrm>
              <a:off x="4452805" y="6445923"/>
              <a:ext cx="494224" cy="157719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cs typeface="+mn-ea"/>
                  <a:sym typeface="+mn-lt"/>
                </a:rPr>
                <a:t>智能分析的价值</a:t>
              </a:r>
              <a:endParaRPr lang="zh-CN" altLang="en-US" sz="1200" dirty="0">
                <a:cs typeface="+mn-ea"/>
                <a:sym typeface="+mn-lt"/>
              </a:endParaRPr>
            </a:p>
          </p:txBody>
        </p:sp>
      </p:gr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596" y="114914"/>
            <a:ext cx="521498" cy="379813"/>
            <a:chOff x="0" y="0"/>
            <a:chExt cx="694944" cy="624651"/>
          </a:xfrm>
        </p:grpSpPr>
        <p:sp>
          <p:nvSpPr>
            <p:cNvPr id="3" name="矩形 2"/>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4" name="矩形 3"/>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5" name="文本框 11"/>
          <p:cNvSpPr txBox="1">
            <a:spLocks noChangeArrowheads="1"/>
          </p:cNvSpPr>
          <p:nvPr/>
        </p:nvSpPr>
        <p:spPr bwMode="auto">
          <a:xfrm>
            <a:off x="560789" y="128011"/>
            <a:ext cx="4211872"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基础设施</a:t>
            </a:r>
            <a:r>
              <a:rPr lang="en-US" altLang="zh-CN" sz="2475" dirty="0" smtClean="0">
                <a:solidFill>
                  <a:srgbClr val="595959"/>
                </a:solidFill>
                <a:latin typeface="微软雅黑" panose="020B0503020204020204" pitchFamily="34" charset="-122"/>
              </a:rPr>
              <a:t>——</a:t>
            </a:r>
            <a:r>
              <a:rPr lang="zh-CN" altLang="en-US" sz="2475" dirty="0">
                <a:solidFill>
                  <a:srgbClr val="595959"/>
                </a:solidFill>
                <a:latin typeface="微软雅黑" panose="020B0503020204020204" pitchFamily="34" charset="-122"/>
              </a:rPr>
              <a:t>智能视频分析</a:t>
            </a:r>
            <a:endParaRPr lang="zh-CN" altLang="en-US" sz="2475" dirty="0">
              <a:solidFill>
                <a:srgbClr val="595959"/>
              </a:solidFill>
              <a:latin typeface="微软雅黑" panose="020B0503020204020204" pitchFamily="34" charset="-122"/>
            </a:endParaRPr>
          </a:p>
        </p:txBody>
      </p:sp>
      <p:grpSp>
        <p:nvGrpSpPr>
          <p:cNvPr id="22" name="组合 21"/>
          <p:cNvGrpSpPr/>
          <p:nvPr/>
        </p:nvGrpSpPr>
        <p:grpSpPr>
          <a:xfrm>
            <a:off x="522094" y="948528"/>
            <a:ext cx="8193952" cy="3994714"/>
            <a:chOff x="1392238" y="2527752"/>
            <a:chExt cx="21850349" cy="10652478"/>
          </a:xfrm>
        </p:grpSpPr>
        <p:pic>
          <p:nvPicPr>
            <p:cNvPr id="6" name="温度异常测试视频">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rotWithShape="1">
            <a:blip r:embed="rId3"/>
            <a:srcRect l="16806" t="30032" r="27588" b="1183"/>
            <a:stretch>
              <a:fillRect/>
            </a:stretch>
          </p:blipFill>
          <p:spPr>
            <a:xfrm>
              <a:off x="17345593" y="4262983"/>
              <a:ext cx="5601540" cy="6115820"/>
            </a:xfrm>
            <a:prstGeom prst="rect">
              <a:avLst/>
            </a:prstGeom>
            <a:noFill/>
            <a:ln>
              <a:gradFill flip="none" rotWithShape="1">
                <a:gsLst>
                  <a:gs pos="53000">
                    <a:srgbClr val="32ABFF"/>
                  </a:gs>
                  <a:gs pos="34000">
                    <a:srgbClr val="62FFFF"/>
                  </a:gs>
                  <a:gs pos="2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p:spPr>
        </p:pic>
        <p:sp>
          <p:nvSpPr>
            <p:cNvPr id="7" name="矩形 6"/>
            <p:cNvSpPr/>
            <p:nvPr/>
          </p:nvSpPr>
          <p:spPr>
            <a:xfrm>
              <a:off x="17172149" y="2923458"/>
              <a:ext cx="6070438" cy="1339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rgbClr val="4E4B4A"/>
                  </a:solidFill>
                  <a:cs typeface="+mn-ea"/>
                  <a:sym typeface="+mn-lt"/>
                </a:rPr>
                <a:t>温度异常报警功能</a:t>
              </a:r>
              <a:endParaRPr lang="zh-CN" altLang="en-US" sz="1500" b="1" dirty="0">
                <a:solidFill>
                  <a:srgbClr val="4E4B4A"/>
                </a:solidFill>
                <a:cs typeface="+mn-ea"/>
                <a:sym typeface="+mn-lt"/>
              </a:endParaRPr>
            </a:p>
          </p:txBody>
        </p:sp>
        <p:sp>
          <p:nvSpPr>
            <p:cNvPr id="8" name="圆角矩形 7"/>
            <p:cNvSpPr/>
            <p:nvPr/>
          </p:nvSpPr>
          <p:spPr>
            <a:xfrm>
              <a:off x="3123243" y="2527752"/>
              <a:ext cx="13702020" cy="1611463"/>
            </a:xfrm>
            <a:prstGeom prst="roundRect">
              <a:avLst/>
            </a:prstGeom>
            <a:noFill/>
            <a:ln w="76200">
              <a:gradFill flip="none" rotWithShape="1">
                <a:gsLst>
                  <a:gs pos="53000">
                    <a:srgbClr val="32ABFF"/>
                  </a:gs>
                  <a:gs pos="34000">
                    <a:srgbClr val="62FFFF"/>
                  </a:gs>
                  <a:gs pos="2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solidFill>
                  <a:schemeClr val="bg1"/>
                </a:solidFill>
                <a:cs typeface="+mn-ea"/>
                <a:sym typeface="+mn-lt"/>
              </a:endParaRPr>
            </a:p>
          </p:txBody>
        </p:sp>
        <p:sp>
          <p:nvSpPr>
            <p:cNvPr id="9" name="矩形 8"/>
            <p:cNvSpPr/>
            <p:nvPr/>
          </p:nvSpPr>
          <p:spPr>
            <a:xfrm>
              <a:off x="3639272" y="2719097"/>
              <a:ext cx="13356897" cy="1166697"/>
            </a:xfrm>
            <a:prstGeom prst="rect">
              <a:avLst/>
            </a:prstGeom>
            <a:noFill/>
          </p:spPr>
          <p:txBody>
            <a:bodyPr wrap="square">
              <a:spAutoFit/>
            </a:bodyPr>
            <a:lstStyle/>
            <a:p>
              <a:pPr marL="285750" indent="-285750">
                <a:lnSpc>
                  <a:spcPct val="150000"/>
                </a:lnSpc>
                <a:buFont typeface="Arial" panose="020B0704020202020204" pitchFamily="34" charset="0"/>
                <a:buChar char="•"/>
              </a:pPr>
              <a:r>
                <a:rPr lang="zh-CN" altLang="en-US" sz="1500" dirty="0">
                  <a:solidFill>
                    <a:srgbClr val="4E4B4A"/>
                  </a:solidFill>
                  <a:cs typeface="+mn-ea"/>
                  <a:sym typeface="+mn-lt"/>
                </a:rPr>
                <a:t>在线实时温度异常报警，全天候（</a:t>
              </a:r>
              <a:r>
                <a:rPr lang="en-US" altLang="zh-CN" sz="1500" dirty="0">
                  <a:solidFill>
                    <a:srgbClr val="4E4B4A"/>
                  </a:solidFill>
                  <a:cs typeface="+mn-ea"/>
                  <a:sym typeface="+mn-lt"/>
                </a:rPr>
                <a:t>7×24</a:t>
              </a:r>
              <a:r>
                <a:rPr lang="zh-CN" altLang="en-US" sz="1500" dirty="0">
                  <a:solidFill>
                    <a:srgbClr val="4E4B4A"/>
                  </a:solidFill>
                  <a:cs typeface="+mn-ea"/>
                  <a:sym typeface="+mn-lt"/>
                </a:rPr>
                <a:t>小时）不遗漏</a:t>
              </a:r>
              <a:endParaRPr lang="zh-CN" altLang="en-US" sz="1500" dirty="0">
                <a:solidFill>
                  <a:srgbClr val="4E4B4A"/>
                </a:solidFill>
                <a:cs typeface="+mn-ea"/>
                <a:sym typeface="+mn-lt"/>
              </a:endParaRPr>
            </a:p>
          </p:txBody>
        </p:sp>
        <p:sp>
          <p:nvSpPr>
            <p:cNvPr id="10" name="矩形 9"/>
            <p:cNvSpPr/>
            <p:nvPr/>
          </p:nvSpPr>
          <p:spPr>
            <a:xfrm>
              <a:off x="1392238" y="2838818"/>
              <a:ext cx="1205643" cy="460583"/>
            </a:xfrm>
            <a:prstGeom prst="rect">
              <a:avLst/>
            </a:prstGeom>
            <a:solidFill>
              <a:srgbClr val="404040"/>
            </a:solidFill>
          </p:spPr>
          <p:txBody>
            <a:bodyPr wrap="none">
              <a:spAutoFit/>
            </a:bodyPr>
            <a:lstStyle/>
            <a:p>
              <a:r>
                <a:rPr lang="zh-CN" altLang="en-US" sz="525" dirty="0">
                  <a:solidFill>
                    <a:schemeClr val="bg1"/>
                  </a:solidFill>
                  <a:cs typeface="+mn-ea"/>
                  <a:sym typeface="+mn-lt"/>
                </a:rPr>
                <a:t>报警快速</a:t>
              </a:r>
              <a:endParaRPr lang="zh-CN" altLang="en-US" sz="525" dirty="0">
                <a:solidFill>
                  <a:schemeClr val="bg1"/>
                </a:solidFill>
                <a:cs typeface="+mn-ea"/>
                <a:sym typeface="+mn-lt"/>
              </a:endParaRPr>
            </a:p>
          </p:txBody>
        </p:sp>
        <p:sp>
          <p:nvSpPr>
            <p:cNvPr id="11" name="圆角矩形 10"/>
            <p:cNvSpPr/>
            <p:nvPr/>
          </p:nvSpPr>
          <p:spPr>
            <a:xfrm>
              <a:off x="3296688" y="4819458"/>
              <a:ext cx="13355131" cy="2871126"/>
            </a:xfrm>
            <a:prstGeom prst="roundRect">
              <a:avLst/>
            </a:prstGeom>
            <a:noFill/>
            <a:ln w="76200">
              <a:gradFill flip="none" rotWithShape="1">
                <a:gsLst>
                  <a:gs pos="53000">
                    <a:srgbClr val="32ABFF"/>
                  </a:gs>
                  <a:gs pos="34000">
                    <a:srgbClr val="62FFFF"/>
                  </a:gs>
                  <a:gs pos="2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solidFill>
                  <a:schemeClr val="bg1"/>
                </a:solidFill>
                <a:cs typeface="+mn-ea"/>
                <a:sym typeface="+mn-lt"/>
              </a:endParaRPr>
            </a:p>
          </p:txBody>
        </p:sp>
        <p:sp>
          <p:nvSpPr>
            <p:cNvPr id="12" name="矩形 11"/>
            <p:cNvSpPr/>
            <p:nvPr/>
          </p:nvSpPr>
          <p:spPr>
            <a:xfrm>
              <a:off x="3639272" y="5038944"/>
              <a:ext cx="13707414" cy="2089555"/>
            </a:xfrm>
            <a:prstGeom prst="rect">
              <a:avLst/>
            </a:prstGeom>
            <a:noFill/>
          </p:spPr>
          <p:txBody>
            <a:bodyPr wrap="square">
              <a:spAutoFit/>
            </a:bodyPr>
            <a:lstStyle/>
            <a:p>
              <a:pPr marL="285750" indent="-285750">
                <a:lnSpc>
                  <a:spcPct val="150000"/>
                </a:lnSpc>
                <a:buFont typeface="Arial" panose="020B0704020202020204" pitchFamily="34" charset="0"/>
                <a:buChar char="•"/>
              </a:pPr>
              <a:r>
                <a:rPr lang="zh-CN" altLang="en-US" sz="1500" dirty="0">
                  <a:solidFill>
                    <a:srgbClr val="4E4B4A"/>
                  </a:solidFill>
                  <a:cs typeface="+mn-ea"/>
                  <a:sym typeface="+mn-lt"/>
                </a:rPr>
                <a:t>点、线、框多种测温规则可选</a:t>
              </a:r>
              <a:endParaRPr lang="en-US" altLang="zh-CN" sz="1500" dirty="0">
                <a:solidFill>
                  <a:srgbClr val="4E4B4A"/>
                </a:solidFill>
                <a:cs typeface="+mn-ea"/>
                <a:sym typeface="+mn-lt"/>
              </a:endParaRPr>
            </a:p>
            <a:p>
              <a:pPr marL="285750" indent="-285750">
                <a:lnSpc>
                  <a:spcPct val="150000"/>
                </a:lnSpc>
                <a:buFont typeface="Arial" panose="020B0704020202020204" pitchFamily="34" charset="0"/>
                <a:buChar char="•"/>
              </a:pPr>
              <a:r>
                <a:rPr lang="zh-CN" altLang="en-US" sz="1500" dirty="0">
                  <a:solidFill>
                    <a:srgbClr val="4E4B4A"/>
                  </a:solidFill>
                  <a:cs typeface="+mn-ea"/>
                  <a:sym typeface="+mn-lt"/>
                </a:rPr>
                <a:t>全局测温：在线实时显示图像中最高温度、最低温度</a:t>
              </a:r>
              <a:endParaRPr lang="zh-CN" altLang="en-US" sz="1500" dirty="0">
                <a:solidFill>
                  <a:srgbClr val="4E4B4A"/>
                </a:solidFill>
                <a:cs typeface="+mn-ea"/>
                <a:sym typeface="+mn-lt"/>
              </a:endParaRPr>
            </a:p>
          </p:txBody>
        </p:sp>
        <p:sp>
          <p:nvSpPr>
            <p:cNvPr id="13" name="矩形 12"/>
            <p:cNvSpPr/>
            <p:nvPr/>
          </p:nvSpPr>
          <p:spPr>
            <a:xfrm>
              <a:off x="1392238" y="5760355"/>
              <a:ext cx="1205643" cy="460583"/>
            </a:xfrm>
            <a:prstGeom prst="rect">
              <a:avLst/>
            </a:prstGeom>
            <a:solidFill>
              <a:srgbClr val="404040"/>
            </a:solidFill>
          </p:spPr>
          <p:txBody>
            <a:bodyPr wrap="none">
              <a:spAutoFit/>
            </a:bodyPr>
            <a:lstStyle/>
            <a:p>
              <a:r>
                <a:rPr lang="zh-CN" altLang="en-US" sz="525" dirty="0">
                  <a:solidFill>
                    <a:schemeClr val="bg1"/>
                  </a:solidFill>
                  <a:cs typeface="+mn-ea"/>
                  <a:sym typeface="+mn-lt"/>
                </a:rPr>
                <a:t>使用方便</a:t>
              </a:r>
              <a:endParaRPr lang="zh-CN" altLang="en-US" sz="525" dirty="0">
                <a:solidFill>
                  <a:schemeClr val="bg1"/>
                </a:solidFill>
                <a:cs typeface="+mn-ea"/>
                <a:sym typeface="+mn-lt"/>
              </a:endParaRPr>
            </a:p>
          </p:txBody>
        </p:sp>
        <p:grpSp>
          <p:nvGrpSpPr>
            <p:cNvPr id="14" name="组合 13"/>
            <p:cNvGrpSpPr/>
            <p:nvPr/>
          </p:nvGrpSpPr>
          <p:grpSpPr>
            <a:xfrm>
              <a:off x="3990459" y="8281557"/>
              <a:ext cx="12527249" cy="3714336"/>
              <a:chOff x="7119580" y="4938807"/>
              <a:chExt cx="4586688" cy="1220520"/>
            </a:xfrm>
            <a:noFill/>
            <a:scene3d>
              <a:camera prst="perspectiveFront"/>
              <a:lightRig rig="threePt" dir="t"/>
            </a:scene3d>
          </p:grpSpPr>
          <p:pic>
            <p:nvPicPr>
              <p:cNvPr id="15" name="图片 14"/>
              <p:cNvPicPr>
                <a:picLocks noChangeAspect="1"/>
              </p:cNvPicPr>
              <p:nvPr/>
            </p:nvPicPr>
            <p:blipFill>
              <a:blip r:embed="rId4" cstate="email"/>
              <a:stretch>
                <a:fillRect/>
              </a:stretch>
            </p:blipFill>
            <p:spPr>
              <a:xfrm>
                <a:off x="7119580" y="4938807"/>
                <a:ext cx="1525650" cy="1220520"/>
              </a:xfrm>
              <a:prstGeom prst="rect">
                <a:avLst/>
              </a:prstGeom>
              <a:noFill/>
              <a:ln>
                <a:gradFill flip="none" rotWithShape="1">
                  <a:gsLst>
                    <a:gs pos="53000">
                      <a:srgbClr val="32ABFF"/>
                    </a:gs>
                    <a:gs pos="34000">
                      <a:srgbClr val="62FFFF"/>
                    </a:gs>
                    <a:gs pos="2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p:spPr>
          </p:pic>
          <p:pic>
            <p:nvPicPr>
              <p:cNvPr id="16" name="图片 15"/>
              <p:cNvPicPr>
                <a:picLocks noChangeAspect="1"/>
              </p:cNvPicPr>
              <p:nvPr/>
            </p:nvPicPr>
            <p:blipFill>
              <a:blip r:embed="rId5" cstate="email"/>
              <a:stretch>
                <a:fillRect/>
              </a:stretch>
            </p:blipFill>
            <p:spPr>
              <a:xfrm>
                <a:off x="8645230" y="4938807"/>
                <a:ext cx="1535388" cy="1220520"/>
              </a:xfrm>
              <a:prstGeom prst="rect">
                <a:avLst/>
              </a:prstGeom>
              <a:noFill/>
              <a:ln>
                <a:gradFill flip="none" rotWithShape="1">
                  <a:gsLst>
                    <a:gs pos="53000">
                      <a:srgbClr val="32ABFF"/>
                    </a:gs>
                    <a:gs pos="34000">
                      <a:srgbClr val="62FFFF"/>
                    </a:gs>
                    <a:gs pos="2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p:spPr>
          </p:pic>
          <p:pic>
            <p:nvPicPr>
              <p:cNvPr id="17" name="图片 16"/>
              <p:cNvPicPr>
                <a:picLocks noChangeAspect="1"/>
              </p:cNvPicPr>
              <p:nvPr/>
            </p:nvPicPr>
            <p:blipFill>
              <a:blip r:embed="rId6" cstate="email"/>
              <a:stretch>
                <a:fillRect/>
              </a:stretch>
            </p:blipFill>
            <p:spPr>
              <a:xfrm>
                <a:off x="10180618" y="4938807"/>
                <a:ext cx="1525650" cy="1220520"/>
              </a:xfrm>
              <a:prstGeom prst="rect">
                <a:avLst/>
              </a:prstGeom>
              <a:noFill/>
              <a:ln>
                <a:gradFill flip="none" rotWithShape="1">
                  <a:gsLst>
                    <a:gs pos="53000">
                      <a:srgbClr val="32ABFF"/>
                    </a:gs>
                    <a:gs pos="34000">
                      <a:srgbClr val="62FFFF"/>
                    </a:gs>
                    <a:gs pos="2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p:spPr>
          </p:pic>
        </p:grpSp>
        <p:sp>
          <p:nvSpPr>
            <p:cNvPr id="18" name="文本框 70"/>
            <p:cNvSpPr txBox="1"/>
            <p:nvPr/>
          </p:nvSpPr>
          <p:spPr>
            <a:xfrm>
              <a:off x="19080026" y="4837065"/>
              <a:ext cx="2087200" cy="858513"/>
            </a:xfrm>
            <a:prstGeom prst="rect">
              <a:avLst/>
            </a:prstGeom>
            <a:solidFill>
              <a:schemeClr val="tx1"/>
            </a:solidFill>
          </p:spPr>
          <p:txBody>
            <a:bodyPr wrap="square" rtlCol="0">
              <a:spAutoFit/>
            </a:bodyPr>
            <a:lstStyle/>
            <a:p>
              <a:pPr algn="ctr"/>
              <a:r>
                <a:rPr lang="zh-CN" altLang="en-US" sz="1500" b="1" dirty="0" smtClean="0">
                  <a:solidFill>
                    <a:srgbClr val="FFC738"/>
                  </a:solidFill>
                  <a:cs typeface="+mn-ea"/>
                  <a:sym typeface="+mn-lt"/>
                </a:rPr>
                <a:t>预警！</a:t>
              </a:r>
              <a:endParaRPr lang="zh-CN" altLang="en-US" sz="1500" b="1" dirty="0">
                <a:solidFill>
                  <a:srgbClr val="FFC738"/>
                </a:solidFill>
                <a:cs typeface="+mn-ea"/>
                <a:sym typeface="+mn-lt"/>
              </a:endParaRPr>
            </a:p>
          </p:txBody>
        </p:sp>
        <p:sp>
          <p:nvSpPr>
            <p:cNvPr id="19" name="文本框 71"/>
            <p:cNvSpPr txBox="1"/>
            <p:nvPr/>
          </p:nvSpPr>
          <p:spPr>
            <a:xfrm>
              <a:off x="18733139" y="10769246"/>
              <a:ext cx="3213018" cy="460583"/>
            </a:xfrm>
            <a:prstGeom prst="rect">
              <a:avLst/>
            </a:prstGeom>
            <a:solidFill>
              <a:schemeClr val="tx1"/>
            </a:solidFill>
          </p:spPr>
          <p:txBody>
            <a:bodyPr wrap="square" rtlCol="0">
              <a:spAutoFit/>
            </a:bodyPr>
            <a:lstStyle/>
            <a:p>
              <a:pPr algn="ctr"/>
              <a:r>
                <a:rPr lang="zh-CN" altLang="en-US" sz="525" dirty="0" smtClean="0">
                  <a:solidFill>
                    <a:srgbClr val="FF0000"/>
                  </a:solidFill>
                  <a:cs typeface="+mn-ea"/>
                  <a:sym typeface="+mn-lt"/>
                </a:rPr>
                <a:t>报警！！</a:t>
              </a:r>
              <a:endParaRPr lang="zh-CN" altLang="en-US" sz="525" dirty="0">
                <a:solidFill>
                  <a:srgbClr val="FF0000"/>
                </a:solidFill>
                <a:cs typeface="+mn-ea"/>
                <a:sym typeface="+mn-lt"/>
              </a:endParaRPr>
            </a:p>
          </p:txBody>
        </p:sp>
        <p:sp>
          <p:nvSpPr>
            <p:cNvPr id="20" name="矩形 19"/>
            <p:cNvSpPr/>
            <p:nvPr/>
          </p:nvSpPr>
          <p:spPr>
            <a:xfrm>
              <a:off x="7607089" y="12260758"/>
              <a:ext cx="6764288" cy="919472"/>
            </a:xfrm>
            <a:prstGeom prst="rect">
              <a:avLst/>
            </a:prstGeom>
          </p:spPr>
          <p:txBody>
            <a:bodyPr wrap="square">
              <a:spAutoFit/>
            </a:bodyPr>
            <a:lstStyle/>
            <a:p>
              <a:r>
                <a:rPr lang="zh-CN" altLang="en-US" sz="1650" b="1" dirty="0" smtClean="0">
                  <a:solidFill>
                    <a:srgbClr val="4E4B4A"/>
                  </a:solidFill>
                  <a:latin typeface="微软雅黑" panose="020B0503020204020204" pitchFamily="34" charset="-122"/>
                  <a:ea typeface="微软雅黑" panose="020B0503020204020204" pitchFamily="34" charset="-122"/>
                  <a:cs typeface="+mn-ea"/>
                  <a:sym typeface="+mn-lt"/>
                </a:rPr>
                <a:t>视频监控温度异常报警</a:t>
              </a:r>
              <a:endParaRPr lang="zh-CN" altLang="en-US" sz="1650" b="1" dirty="0">
                <a:solidFill>
                  <a:srgbClr val="4E4B4A"/>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ransition spd="med">
    <p:fade/>
  </p:transition>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517652" y="800720"/>
            <a:ext cx="8304531" cy="4143411"/>
            <a:chOff x="6879477" y="6032207"/>
            <a:chExt cx="8330271" cy="4188976"/>
          </a:xfrm>
        </p:grpSpPr>
        <p:pic>
          <p:nvPicPr>
            <p:cNvPr id="2" name="图片 1" descr="234981-16051Z3101098"/>
            <p:cNvPicPr>
              <a:picLocks noChangeAspect="1"/>
            </p:cNvPicPr>
            <p:nvPr/>
          </p:nvPicPr>
          <p:blipFill>
            <a:blip r:embed="rId1">
              <a:extLst>
                <a:ext uri="{BEBA8EAE-BF5A-486C-A8C5-ECC9F3942E4B}">
                  <a14:imgProps xmlns:a14="http://schemas.microsoft.com/office/drawing/2010/main">
                    <a14:imgLayer r:embed="rId2">
                      <a14:imgEffect>
                        <a14:backgroundRemoval t="5288" b="97201" l="1200" r="98900"/>
                      </a14:imgEffect>
                    </a14:imgLayer>
                  </a14:imgProps>
                </a:ext>
              </a:extLst>
            </a:blip>
            <a:srcRect t="4939" b="6225"/>
            <a:stretch>
              <a:fillRect/>
            </a:stretch>
          </p:blipFill>
          <p:spPr>
            <a:xfrm>
              <a:off x="9221787" y="6667776"/>
              <a:ext cx="4028757" cy="2301237"/>
            </a:xfrm>
            <a:prstGeom prst="rect">
              <a:avLst/>
            </a:prstGeom>
          </p:spPr>
        </p:pic>
        <p:pic>
          <p:nvPicPr>
            <p:cNvPr id="3" name="图片 2" descr="pm0221-2958vs"/>
            <p:cNvPicPr>
              <a:picLocks noChangeAspect="1"/>
            </p:cNvPicPr>
            <p:nvPr/>
          </p:nvPicPr>
          <p:blipFill>
            <a:blip r:embed="rId3"/>
            <a:srcRect l="10291" r="51306"/>
            <a:stretch>
              <a:fillRect/>
            </a:stretch>
          </p:blipFill>
          <p:spPr>
            <a:xfrm>
              <a:off x="7546699" y="6694007"/>
              <a:ext cx="1145299" cy="1075655"/>
            </a:xfrm>
            <a:prstGeom prst="ellipse">
              <a:avLst/>
            </a:prstGeom>
          </p:spPr>
        </p:pic>
        <p:pic>
          <p:nvPicPr>
            <p:cNvPr id="4" name="图片 3"/>
            <p:cNvPicPr>
              <a:picLocks noChangeAspect="1"/>
            </p:cNvPicPr>
            <p:nvPr/>
          </p:nvPicPr>
          <p:blipFill>
            <a:blip r:embed="rId4"/>
            <a:srcRect l="11009"/>
            <a:stretch>
              <a:fillRect/>
            </a:stretch>
          </p:blipFill>
          <p:spPr>
            <a:xfrm>
              <a:off x="13923546" y="9357183"/>
              <a:ext cx="907665" cy="864000"/>
            </a:xfrm>
            <a:prstGeom prst="ellipse">
              <a:avLst/>
            </a:prstGeom>
          </p:spPr>
        </p:pic>
        <p:sp>
          <p:nvSpPr>
            <p:cNvPr id="5" name="文本框 6"/>
            <p:cNvSpPr txBox="1"/>
            <p:nvPr/>
          </p:nvSpPr>
          <p:spPr>
            <a:xfrm>
              <a:off x="7036431" y="7952585"/>
              <a:ext cx="2081530" cy="605390"/>
            </a:xfrm>
            <a:prstGeom prst="rect">
              <a:avLst/>
            </a:prstGeom>
            <a:noFill/>
          </p:spPr>
          <p:txBody>
            <a:bodyPr wrap="square" rtlCol="0">
              <a:spAutoFit/>
            </a:bodyPr>
            <a:lstStyle/>
            <a:p>
              <a:r>
                <a:rPr lang="zh-CN" altLang="en-US" sz="1650" b="1" dirty="0">
                  <a:cs typeface="+mn-ea"/>
                  <a:sym typeface="+mn-lt"/>
                </a:rPr>
                <a:t>远程发起预约</a:t>
              </a:r>
              <a:endParaRPr lang="zh-CN" altLang="en-US" sz="1650" b="1" dirty="0">
                <a:cs typeface="+mn-ea"/>
                <a:sym typeface="+mn-lt"/>
              </a:endParaRPr>
            </a:p>
            <a:p>
              <a:endParaRPr lang="zh-CN" altLang="en-US" sz="1650" b="1" dirty="0">
                <a:cs typeface="+mn-ea"/>
                <a:sym typeface="+mn-lt"/>
              </a:endParaRPr>
            </a:p>
          </p:txBody>
        </p:sp>
        <p:sp>
          <p:nvSpPr>
            <p:cNvPr id="6" name="文本框 7"/>
            <p:cNvSpPr txBox="1"/>
            <p:nvPr/>
          </p:nvSpPr>
          <p:spPr>
            <a:xfrm>
              <a:off x="6879477" y="8235390"/>
              <a:ext cx="2563265" cy="839072"/>
            </a:xfrm>
            <a:prstGeom prst="rect">
              <a:avLst/>
            </a:prstGeom>
            <a:noFill/>
          </p:spPr>
          <p:txBody>
            <a:bodyPr wrap="square" rtlCol="0">
              <a:spAutoFit/>
            </a:bodyPr>
            <a:lstStyle/>
            <a:p>
              <a:pPr marL="285750" indent="-285750">
                <a:buFont typeface="Wingdings" panose="05000000000000000000" charset="0"/>
                <a:buChar char=""/>
              </a:pPr>
              <a:r>
                <a:rPr lang="zh-CN" altLang="en-US" sz="1200" b="1" dirty="0">
                  <a:cs typeface="+mn-ea"/>
                  <a:sym typeface="+mn-lt"/>
                </a:rPr>
                <a:t>定点</a:t>
              </a:r>
              <a:r>
                <a:rPr lang="zh-CN" altLang="en-US" sz="1200" b="1" dirty="0" smtClean="0">
                  <a:cs typeface="+mn-ea"/>
                  <a:sym typeface="+mn-lt"/>
                </a:rPr>
                <a:t>（产业园区、</a:t>
              </a:r>
              <a:r>
                <a:rPr lang="zh-CN" altLang="en-US" sz="1200" b="1" dirty="0">
                  <a:cs typeface="+mn-ea"/>
                  <a:sym typeface="+mn-lt"/>
                </a:rPr>
                <a:t>楼栋、楼层、公司）</a:t>
              </a:r>
              <a:endParaRPr lang="zh-CN" altLang="en-US" sz="1200" b="1" dirty="0">
                <a:cs typeface="+mn-ea"/>
                <a:sym typeface="+mn-lt"/>
              </a:endParaRPr>
            </a:p>
            <a:p>
              <a:pPr marL="285750" indent="-285750">
                <a:buFont typeface="Wingdings" panose="05000000000000000000" charset="0"/>
                <a:buChar char=""/>
              </a:pPr>
              <a:r>
                <a:rPr lang="zh-CN" altLang="en-US" sz="1200" b="1" dirty="0">
                  <a:cs typeface="+mn-ea"/>
                  <a:sym typeface="+mn-lt"/>
                </a:rPr>
                <a:t>定人（姓名、电话、来访事由）</a:t>
              </a:r>
              <a:endParaRPr lang="zh-CN" altLang="en-US" sz="1200" b="1" dirty="0">
                <a:cs typeface="+mn-ea"/>
                <a:sym typeface="+mn-lt"/>
              </a:endParaRPr>
            </a:p>
            <a:p>
              <a:pPr marL="285750" indent="-285750">
                <a:buFont typeface="Wingdings" panose="05000000000000000000" charset="0"/>
                <a:buChar char=""/>
              </a:pPr>
              <a:r>
                <a:rPr lang="zh-CN" altLang="en-US" sz="1200" b="1" dirty="0">
                  <a:cs typeface="+mn-ea"/>
                  <a:sym typeface="+mn-lt"/>
                </a:rPr>
                <a:t>定时（来访日期、通行时间段）</a:t>
              </a:r>
              <a:endParaRPr lang="zh-CN" altLang="en-US" sz="1200" b="1" dirty="0">
                <a:cs typeface="+mn-ea"/>
                <a:sym typeface="+mn-lt"/>
              </a:endParaRPr>
            </a:p>
          </p:txBody>
        </p:sp>
        <p:sp>
          <p:nvSpPr>
            <p:cNvPr id="7" name="文本框 33"/>
            <p:cNvSpPr txBox="1"/>
            <p:nvPr/>
          </p:nvSpPr>
          <p:spPr>
            <a:xfrm>
              <a:off x="13105536" y="9619475"/>
              <a:ext cx="818009" cy="278621"/>
            </a:xfrm>
            <a:prstGeom prst="rect">
              <a:avLst/>
            </a:prstGeom>
            <a:solidFill>
              <a:srgbClr val="FEAA1E"/>
            </a:solidFill>
          </p:spPr>
          <p:txBody>
            <a:bodyPr wrap="square" rtlCol="0">
              <a:spAutoFit/>
            </a:bodyPr>
            <a:lstStyle/>
            <a:p>
              <a:pPr lvl="0" algn="l"/>
              <a:r>
                <a:rPr lang="zh-CN" altLang="en-US" sz="1200" b="1" dirty="0">
                  <a:cs typeface="+mn-ea"/>
                  <a:sym typeface="+mn-lt"/>
                </a:rPr>
                <a:t>扫码开门 </a:t>
              </a:r>
              <a:endParaRPr lang="zh-CN" altLang="en-US" sz="1200" b="1" dirty="0">
                <a:cs typeface="+mn-ea"/>
                <a:sym typeface="+mn-lt"/>
              </a:endParaRPr>
            </a:p>
          </p:txBody>
        </p:sp>
        <p:pic>
          <p:nvPicPr>
            <p:cNvPr id="8" name="图片 7"/>
            <p:cNvPicPr>
              <a:picLocks noChangeAspect="1"/>
            </p:cNvPicPr>
            <p:nvPr/>
          </p:nvPicPr>
          <p:blipFill>
            <a:blip r:embed="rId5"/>
            <a:srcRect l="17094" r="19611"/>
            <a:stretch>
              <a:fillRect/>
            </a:stretch>
          </p:blipFill>
          <p:spPr>
            <a:xfrm>
              <a:off x="13915287" y="7392698"/>
              <a:ext cx="877730" cy="864000"/>
            </a:xfrm>
            <a:prstGeom prst="ellipse">
              <a:avLst/>
            </a:prstGeom>
          </p:spPr>
        </p:pic>
        <p:pic>
          <p:nvPicPr>
            <p:cNvPr id="9" name="图片 8" descr="X9_A_73OYE5Z68P_A2RNU0N"/>
            <p:cNvPicPr>
              <a:picLocks noChangeAspect="1"/>
            </p:cNvPicPr>
            <p:nvPr/>
          </p:nvPicPr>
          <p:blipFill>
            <a:blip r:embed="rId6"/>
            <a:srcRect l="15437"/>
            <a:stretch>
              <a:fillRect/>
            </a:stretch>
          </p:blipFill>
          <p:spPr>
            <a:xfrm>
              <a:off x="13883379" y="6400507"/>
              <a:ext cx="910908" cy="864000"/>
            </a:xfrm>
            <a:prstGeom prst="ellipse">
              <a:avLst/>
            </a:prstGeom>
          </p:spPr>
        </p:pic>
        <p:pic>
          <p:nvPicPr>
            <p:cNvPr id="10" name="图片 9" descr="37f94b797fa52c826bce0d722be146b1"/>
            <p:cNvPicPr>
              <a:picLocks noChangeAspect="1"/>
            </p:cNvPicPr>
            <p:nvPr/>
          </p:nvPicPr>
          <p:blipFill>
            <a:blip r:embed="rId7"/>
            <a:stretch>
              <a:fillRect/>
            </a:stretch>
          </p:blipFill>
          <p:spPr>
            <a:xfrm>
              <a:off x="10904160" y="7180738"/>
              <a:ext cx="790258" cy="790258"/>
            </a:xfrm>
            <a:prstGeom prst="rect">
              <a:avLst/>
            </a:prstGeom>
          </p:spPr>
        </p:pic>
        <p:sp>
          <p:nvSpPr>
            <p:cNvPr id="11" name="圆角矩形 10"/>
            <p:cNvSpPr/>
            <p:nvPr/>
          </p:nvSpPr>
          <p:spPr>
            <a:xfrm>
              <a:off x="6900150" y="7902573"/>
              <a:ext cx="2542540" cy="1194344"/>
            </a:xfrm>
            <a:prstGeom prst="roundRect">
              <a:avLst/>
            </a:prstGeom>
            <a:noFill/>
            <a:ln>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cxnSp>
          <p:nvCxnSpPr>
            <p:cNvPr id="12" name="肘形连接符 11"/>
            <p:cNvCxnSpPr/>
            <p:nvPr/>
          </p:nvCxnSpPr>
          <p:spPr>
            <a:xfrm>
              <a:off x="7997765" y="9096917"/>
              <a:ext cx="5930732" cy="873853"/>
            </a:xfrm>
            <a:prstGeom prst="bentConnector3">
              <a:avLst>
                <a:gd name="adj1" fmla="val 52"/>
              </a:avLst>
            </a:prstGeom>
            <a:ln w="762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肘形连接符 12"/>
            <p:cNvCxnSpPr/>
            <p:nvPr/>
          </p:nvCxnSpPr>
          <p:spPr>
            <a:xfrm rot="10800000">
              <a:off x="11304733" y="8056657"/>
              <a:ext cx="2629207" cy="1454784"/>
            </a:xfrm>
            <a:prstGeom prst="bentConnector3">
              <a:avLst>
                <a:gd name="adj1" fmla="val 99994"/>
              </a:avLst>
            </a:prstGeom>
            <a:ln w="762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4" name="文本框 47"/>
            <p:cNvSpPr txBox="1"/>
            <p:nvPr/>
          </p:nvSpPr>
          <p:spPr>
            <a:xfrm>
              <a:off x="8119349" y="6053195"/>
              <a:ext cx="1702616" cy="174619"/>
            </a:xfrm>
            <a:prstGeom prst="rect">
              <a:avLst/>
            </a:prstGeom>
            <a:solidFill>
              <a:srgbClr val="62ADDB"/>
            </a:solidFill>
          </p:spPr>
          <p:txBody>
            <a:bodyPr wrap="none" rtlCol="0">
              <a:spAutoFit/>
            </a:bodyPr>
            <a:lstStyle/>
            <a:p>
              <a:pPr algn="l"/>
              <a:r>
                <a:rPr lang="zh-CN" altLang="en-US" sz="525" b="1" dirty="0" smtClean="0">
                  <a:solidFill>
                    <a:schemeClr val="bg1"/>
                  </a:solidFill>
                  <a:cs typeface="+mn-ea"/>
                  <a:sym typeface="+mn-lt"/>
                </a:rPr>
                <a:t>开放式产业园区</a:t>
              </a:r>
              <a:r>
                <a:rPr lang="en-US" altLang="zh-CN" sz="525" b="1" dirty="0" smtClean="0">
                  <a:solidFill>
                    <a:schemeClr val="bg1"/>
                  </a:solidFill>
                  <a:cs typeface="+mn-ea"/>
                  <a:sym typeface="+mn-lt"/>
                </a:rPr>
                <a:t>/</a:t>
              </a:r>
              <a:r>
                <a:rPr lang="en-US" altLang="zh-CN" sz="525" b="1" dirty="0" err="1">
                  <a:solidFill>
                    <a:schemeClr val="bg1"/>
                  </a:solidFill>
                  <a:cs typeface="+mn-ea"/>
                  <a:sym typeface="+mn-lt"/>
                </a:rPr>
                <a:t>门禁权限分配</a:t>
              </a:r>
              <a:r>
                <a:rPr lang="en-US" altLang="zh-CN" sz="525" b="1" dirty="0">
                  <a:solidFill>
                    <a:schemeClr val="bg1"/>
                  </a:solidFill>
                  <a:cs typeface="+mn-ea"/>
                  <a:sym typeface="+mn-lt"/>
                </a:rPr>
                <a:t>/</a:t>
              </a:r>
              <a:r>
                <a:rPr lang="zh-CN" altLang="en-US" sz="525" b="1" dirty="0">
                  <a:solidFill>
                    <a:schemeClr val="bg1"/>
                  </a:solidFill>
                  <a:cs typeface="+mn-ea"/>
                  <a:sym typeface="+mn-lt"/>
                </a:rPr>
                <a:t>无人值守</a:t>
              </a:r>
              <a:r>
                <a:rPr lang="en-US" altLang="zh-CN" sz="525" b="1" dirty="0">
                  <a:solidFill>
                    <a:schemeClr val="bg1"/>
                  </a:solidFill>
                  <a:cs typeface="+mn-ea"/>
                  <a:sym typeface="+mn-lt"/>
                </a:rPr>
                <a:t>/</a:t>
              </a:r>
              <a:r>
                <a:rPr lang="zh-CN" altLang="en-US" sz="525" b="1" dirty="0">
                  <a:solidFill>
                    <a:schemeClr val="bg1"/>
                  </a:solidFill>
                  <a:cs typeface="+mn-ea"/>
                  <a:sym typeface="+mn-lt"/>
                </a:rPr>
                <a:t>安全高效</a:t>
              </a:r>
              <a:endParaRPr lang="en-US" altLang="zh-CN" sz="525" b="1" dirty="0">
                <a:solidFill>
                  <a:schemeClr val="bg1"/>
                </a:solidFill>
                <a:cs typeface="+mn-ea"/>
                <a:sym typeface="+mn-lt"/>
              </a:endParaRPr>
            </a:p>
          </p:txBody>
        </p:sp>
        <p:pic>
          <p:nvPicPr>
            <p:cNvPr id="15" name="图片 14"/>
            <p:cNvPicPr>
              <a:picLocks noChangeAspect="1"/>
            </p:cNvPicPr>
            <p:nvPr/>
          </p:nvPicPr>
          <p:blipFill>
            <a:blip r:embed="rId8"/>
            <a:srcRect l="29155"/>
            <a:stretch>
              <a:fillRect/>
            </a:stretch>
          </p:blipFill>
          <p:spPr>
            <a:xfrm>
              <a:off x="13915287" y="8372256"/>
              <a:ext cx="915924" cy="864000"/>
            </a:xfrm>
            <a:prstGeom prst="ellipse">
              <a:avLst/>
            </a:prstGeom>
          </p:spPr>
        </p:pic>
        <p:sp>
          <p:nvSpPr>
            <p:cNvPr id="16" name="文本框 52"/>
            <p:cNvSpPr txBox="1"/>
            <p:nvPr/>
          </p:nvSpPr>
          <p:spPr>
            <a:xfrm>
              <a:off x="12859740" y="8706506"/>
              <a:ext cx="1021099" cy="465438"/>
            </a:xfrm>
            <a:prstGeom prst="rect">
              <a:avLst/>
            </a:prstGeom>
            <a:solidFill>
              <a:srgbClr val="FEAA1E"/>
            </a:solidFill>
          </p:spPr>
          <p:txBody>
            <a:bodyPr wrap="square" rtlCol="0">
              <a:spAutoFit/>
            </a:bodyPr>
            <a:lstStyle/>
            <a:p>
              <a:pPr lvl="0" algn="l"/>
              <a:r>
                <a:rPr lang="zh-CN" altLang="en-US" sz="1200" b="1" dirty="0" smtClean="0">
                  <a:cs typeface="+mn-ea"/>
                  <a:sym typeface="+mn-lt"/>
                </a:rPr>
                <a:t>产业园区一</a:t>
              </a:r>
              <a:r>
                <a:rPr lang="zh-CN" altLang="en-US" sz="1200" b="1" dirty="0">
                  <a:cs typeface="+mn-ea"/>
                  <a:sym typeface="+mn-lt"/>
                </a:rPr>
                <a:t>卡通 </a:t>
              </a:r>
              <a:endParaRPr lang="zh-CN" altLang="en-US" sz="1200" b="1" dirty="0">
                <a:cs typeface="+mn-ea"/>
                <a:sym typeface="+mn-lt"/>
              </a:endParaRPr>
            </a:p>
          </p:txBody>
        </p:sp>
        <p:sp>
          <p:nvSpPr>
            <p:cNvPr id="17" name="文本框 34"/>
            <p:cNvSpPr txBox="1"/>
            <p:nvPr/>
          </p:nvSpPr>
          <p:spPr>
            <a:xfrm>
              <a:off x="13051991" y="6694007"/>
              <a:ext cx="828848" cy="278621"/>
            </a:xfrm>
            <a:prstGeom prst="rect">
              <a:avLst/>
            </a:prstGeom>
            <a:solidFill>
              <a:srgbClr val="FEAA1E"/>
            </a:solidFill>
          </p:spPr>
          <p:txBody>
            <a:bodyPr wrap="square" rtlCol="0">
              <a:spAutoFit/>
            </a:bodyPr>
            <a:lstStyle/>
            <a:p>
              <a:r>
                <a:rPr lang="zh-CN" altLang="en-US" sz="1200" b="1" dirty="0">
                  <a:cs typeface="+mn-ea"/>
                  <a:sym typeface="+mn-lt"/>
                </a:rPr>
                <a:t>蓝牙开门 </a:t>
              </a:r>
              <a:endParaRPr lang="zh-CN" altLang="en-US" sz="1200" b="1" dirty="0">
                <a:cs typeface="+mn-ea"/>
                <a:sym typeface="+mn-lt"/>
              </a:endParaRPr>
            </a:p>
          </p:txBody>
        </p:sp>
        <p:sp>
          <p:nvSpPr>
            <p:cNvPr id="18" name="文本框 35"/>
            <p:cNvSpPr txBox="1"/>
            <p:nvPr/>
          </p:nvSpPr>
          <p:spPr>
            <a:xfrm>
              <a:off x="13051991" y="7724264"/>
              <a:ext cx="828848" cy="278621"/>
            </a:xfrm>
            <a:prstGeom prst="rect">
              <a:avLst/>
            </a:prstGeom>
            <a:solidFill>
              <a:srgbClr val="FEAA1E"/>
            </a:solidFill>
          </p:spPr>
          <p:txBody>
            <a:bodyPr wrap="square" rtlCol="0">
              <a:spAutoFit/>
            </a:bodyPr>
            <a:lstStyle/>
            <a:p>
              <a:pPr lvl="0" algn="l"/>
              <a:r>
                <a:rPr lang="zh-CN" altLang="en-US" sz="1200" b="1" dirty="0">
                  <a:cs typeface="+mn-ea"/>
                  <a:sym typeface="+mn-lt"/>
                </a:rPr>
                <a:t>人脸识别 </a:t>
              </a:r>
              <a:endParaRPr lang="zh-CN" altLang="en-US" sz="1200" b="1" dirty="0">
                <a:cs typeface="+mn-ea"/>
                <a:sym typeface="+mn-lt"/>
              </a:endParaRPr>
            </a:p>
          </p:txBody>
        </p:sp>
        <p:sp>
          <p:nvSpPr>
            <p:cNvPr id="19" name="文本框 53"/>
            <p:cNvSpPr txBox="1"/>
            <p:nvPr/>
          </p:nvSpPr>
          <p:spPr>
            <a:xfrm>
              <a:off x="13192784" y="6032207"/>
              <a:ext cx="2016964" cy="174619"/>
            </a:xfrm>
            <a:prstGeom prst="rect">
              <a:avLst/>
            </a:prstGeom>
            <a:noFill/>
          </p:spPr>
          <p:txBody>
            <a:bodyPr wrap="square" rtlCol="0">
              <a:spAutoFit/>
            </a:bodyPr>
            <a:lstStyle/>
            <a:p>
              <a:r>
                <a:rPr lang="zh-CN" altLang="en-US" sz="525" dirty="0">
                  <a:cs typeface="+mn-ea"/>
                  <a:sym typeface="+mn-lt"/>
                </a:rPr>
                <a:t>门禁通行方式集成</a:t>
              </a:r>
              <a:endParaRPr lang="en-US" altLang="zh-CN" sz="525" dirty="0">
                <a:cs typeface="+mn-ea"/>
                <a:sym typeface="+mn-lt"/>
              </a:endParaRPr>
            </a:p>
          </p:txBody>
        </p:sp>
      </p:grpSp>
      <p:grpSp>
        <p:nvGrpSpPr>
          <p:cNvPr id="21" name="组合 20"/>
          <p:cNvGrpSpPr/>
          <p:nvPr/>
        </p:nvGrpSpPr>
        <p:grpSpPr bwMode="auto">
          <a:xfrm>
            <a:off x="596" y="114914"/>
            <a:ext cx="521498" cy="379813"/>
            <a:chOff x="0" y="0"/>
            <a:chExt cx="694944" cy="624651"/>
          </a:xfrm>
        </p:grpSpPr>
        <p:sp>
          <p:nvSpPr>
            <p:cNvPr id="22"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24" name="文本框 11"/>
          <p:cNvSpPr txBox="1">
            <a:spLocks noChangeArrowheads="1"/>
          </p:cNvSpPr>
          <p:nvPr/>
        </p:nvSpPr>
        <p:spPr bwMode="auto">
          <a:xfrm>
            <a:off x="560789" y="128011"/>
            <a:ext cx="4211872"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基础设施</a:t>
            </a:r>
            <a:r>
              <a:rPr lang="en-US" altLang="zh-CN" sz="2475" dirty="0" smtClean="0">
                <a:solidFill>
                  <a:srgbClr val="595959"/>
                </a:solidFill>
                <a:latin typeface="微软雅黑" panose="020B0503020204020204" pitchFamily="34" charset="-122"/>
              </a:rPr>
              <a:t>——</a:t>
            </a:r>
            <a:r>
              <a:rPr lang="zh-CN" altLang="en-US" sz="2475" dirty="0" smtClean="0">
                <a:solidFill>
                  <a:srgbClr val="595959"/>
                </a:solidFill>
                <a:latin typeface="微软雅黑" panose="020B0503020204020204" pitchFamily="34" charset="-122"/>
              </a:rPr>
              <a:t>门禁出入管理</a:t>
            </a:r>
            <a:endParaRPr lang="zh-CN" altLang="en-US" sz="2475" dirty="0">
              <a:solidFill>
                <a:srgbClr val="595959"/>
              </a:solidFill>
              <a:latin typeface="微软雅黑" panose="020B0503020204020204" pitchFamily="34" charset="-122"/>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628758" y="858643"/>
            <a:ext cx="8187055" cy="4170665"/>
            <a:chOff x="427672" y="860180"/>
            <a:chExt cx="8842881" cy="3882611"/>
          </a:xfrm>
        </p:grpSpPr>
        <p:pic>
          <p:nvPicPr>
            <p:cNvPr id="2" name="Picture 2"/>
            <p:cNvPicPr>
              <a:picLocks noChangeAspect="1" noChangeArrowheads="1"/>
            </p:cNvPicPr>
            <p:nvPr/>
          </p:nvPicPr>
          <p:blipFill>
            <a:blip r:embed="rId1" cstate="email"/>
            <a:srcRect/>
            <a:stretch>
              <a:fillRect/>
            </a:stretch>
          </p:blipFill>
          <p:spPr bwMode="auto">
            <a:xfrm>
              <a:off x="2323675" y="2066149"/>
              <a:ext cx="1326940" cy="1053569"/>
            </a:xfrm>
            <a:prstGeom prst="rect">
              <a:avLst/>
            </a:prstGeom>
            <a:noFill/>
            <a:ln w="9525">
              <a:noFill/>
              <a:miter lim="800000"/>
              <a:headEnd/>
              <a:tailEnd/>
            </a:ln>
          </p:spPr>
        </p:pic>
        <p:pic>
          <p:nvPicPr>
            <p:cNvPr id="3" name="Picture 9"/>
            <p:cNvPicPr>
              <a:picLocks noChangeAspect="1" noChangeArrowheads="1"/>
            </p:cNvPicPr>
            <p:nvPr/>
          </p:nvPicPr>
          <p:blipFill>
            <a:blip r:embed="rId2" cstate="email"/>
            <a:srcRect/>
            <a:stretch>
              <a:fillRect/>
            </a:stretch>
          </p:blipFill>
          <p:spPr bwMode="auto">
            <a:xfrm>
              <a:off x="5378835" y="2048766"/>
              <a:ext cx="1423421" cy="1103224"/>
            </a:xfrm>
            <a:prstGeom prst="rect">
              <a:avLst/>
            </a:prstGeom>
            <a:noFill/>
            <a:ln w="9525">
              <a:noFill/>
              <a:miter lim="800000"/>
              <a:headEnd/>
              <a:tailEnd/>
            </a:ln>
          </p:spPr>
        </p:pic>
        <p:sp>
          <p:nvSpPr>
            <p:cNvPr id="4" name="Text Box 15"/>
            <p:cNvSpPr txBox="1">
              <a:spLocks noChangeArrowheads="1"/>
            </p:cNvSpPr>
            <p:nvPr/>
          </p:nvSpPr>
          <p:spPr bwMode="gray">
            <a:xfrm>
              <a:off x="551814" y="860180"/>
              <a:ext cx="8718739" cy="3641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30000"/>
                </a:lnSpc>
              </a:pPr>
              <a:r>
                <a:rPr lang="zh-CN" altLang="en-US" sz="1500" dirty="0" smtClean="0">
                  <a:solidFill>
                    <a:srgbClr val="2D2015"/>
                  </a:solidFill>
                  <a:cs typeface="+mn-ea"/>
                  <a:sym typeface="+mn-lt"/>
                </a:rPr>
                <a:t>停车管理系统，为产业园区租户和访客提供直观、简便的引导服务，提升停车效率，节约能源。</a:t>
              </a:r>
              <a:endParaRPr lang="zh-CN" altLang="en-US" sz="1500" dirty="0">
                <a:solidFill>
                  <a:srgbClr val="2D2015"/>
                </a:solidFill>
                <a:cs typeface="+mn-ea"/>
                <a:sym typeface="+mn-lt"/>
              </a:endParaRPr>
            </a:p>
          </p:txBody>
        </p:sp>
        <p:pic>
          <p:nvPicPr>
            <p:cNvPr id="5" name="Picture 1"/>
            <p:cNvPicPr>
              <a:picLocks noChangeAspect="1" noChangeArrowheads="1"/>
            </p:cNvPicPr>
            <p:nvPr/>
          </p:nvPicPr>
          <p:blipFill>
            <a:blip r:embed="rId3" cstate="email"/>
            <a:srcRect/>
            <a:stretch>
              <a:fillRect/>
            </a:stretch>
          </p:blipFill>
          <p:spPr bwMode="auto">
            <a:xfrm>
              <a:off x="427672" y="1912683"/>
              <a:ext cx="1594765" cy="1198198"/>
            </a:xfrm>
            <a:prstGeom prst="rect">
              <a:avLst/>
            </a:prstGeom>
            <a:noFill/>
            <a:ln w="9525">
              <a:noFill/>
              <a:miter lim="800000"/>
              <a:headEnd/>
              <a:tailEnd/>
            </a:ln>
          </p:spPr>
        </p:pic>
        <p:sp>
          <p:nvSpPr>
            <p:cNvPr id="6" name="TextBox 46"/>
            <p:cNvSpPr txBox="1"/>
            <p:nvPr/>
          </p:nvSpPr>
          <p:spPr>
            <a:xfrm>
              <a:off x="429208" y="3078099"/>
              <a:ext cx="1576268" cy="1159231"/>
            </a:xfrm>
            <a:prstGeom prst="rect">
              <a:avLst/>
            </a:prstGeom>
            <a:noFill/>
          </p:spPr>
          <p:txBody>
            <a:bodyPr wrap="square" rtlCol="0">
              <a:spAutoFit/>
            </a:bodyPr>
            <a:lstStyle/>
            <a:p>
              <a:pPr>
                <a:lnSpc>
                  <a:spcPct val="150000"/>
                </a:lnSpc>
                <a:buFont typeface="Arial" panose="020B0704020202020204" pitchFamily="34" charset="0"/>
                <a:buChar char="•"/>
              </a:pPr>
              <a:r>
                <a:rPr lang="zh-CN" altLang="en-US" sz="1000" b="1" dirty="0" smtClean="0">
                  <a:solidFill>
                    <a:srgbClr val="C00000"/>
                  </a:solidFill>
                  <a:cs typeface="+mn-ea"/>
                  <a:sym typeface="+mn-lt"/>
                </a:rPr>
                <a:t>产业园区停车场总屏：</a:t>
              </a:r>
              <a:r>
                <a:rPr lang="zh-CN" altLang="en-US" sz="1000" dirty="0" smtClean="0">
                  <a:solidFill>
                    <a:srgbClr val="000000"/>
                  </a:solidFill>
                  <a:cs typeface="+mn-ea"/>
                  <a:sym typeface="+mn-lt"/>
                </a:rPr>
                <a:t>访客或产业园区租户在产业园区入口处可以清楚的看到</a:t>
              </a:r>
              <a:r>
                <a:rPr lang="zh-CN" altLang="en-US" sz="1000" b="1" dirty="0" smtClean="0">
                  <a:solidFill>
                    <a:srgbClr val="000000"/>
                  </a:solidFill>
                  <a:cs typeface="+mn-ea"/>
                  <a:sym typeface="+mn-lt"/>
                </a:rPr>
                <a:t>产业园区内各个车库</a:t>
              </a:r>
              <a:r>
                <a:rPr lang="zh-CN" altLang="en-US" sz="1000" dirty="0" smtClean="0">
                  <a:solidFill>
                    <a:srgbClr val="000000"/>
                  </a:solidFill>
                  <a:cs typeface="+mn-ea"/>
                  <a:sym typeface="+mn-lt"/>
                </a:rPr>
                <a:t>的车位情况。</a:t>
              </a:r>
              <a:endParaRPr lang="zh-CN" altLang="en-US" sz="1000" dirty="0" smtClean="0">
                <a:solidFill>
                  <a:srgbClr val="000000"/>
                </a:solidFill>
                <a:cs typeface="+mn-ea"/>
                <a:sym typeface="+mn-lt"/>
              </a:endParaRPr>
            </a:p>
          </p:txBody>
        </p:sp>
        <p:sp>
          <p:nvSpPr>
            <p:cNvPr id="7" name="TextBox 47"/>
            <p:cNvSpPr txBox="1"/>
            <p:nvPr/>
          </p:nvSpPr>
          <p:spPr>
            <a:xfrm>
              <a:off x="2227082" y="3069133"/>
              <a:ext cx="1512168" cy="1374407"/>
            </a:xfrm>
            <a:prstGeom prst="rect">
              <a:avLst/>
            </a:prstGeom>
            <a:noFill/>
          </p:spPr>
          <p:txBody>
            <a:bodyPr wrap="square" rtlCol="0">
              <a:spAutoFit/>
            </a:bodyPr>
            <a:lstStyle/>
            <a:p>
              <a:pPr>
                <a:lnSpc>
                  <a:spcPct val="150000"/>
                </a:lnSpc>
                <a:buFont typeface="Arial" panose="020B0704020202020204" pitchFamily="34" charset="0"/>
                <a:buChar char="•"/>
              </a:pPr>
              <a:r>
                <a:rPr lang="zh-CN" altLang="en-US" sz="1200" b="1" dirty="0" smtClean="0">
                  <a:solidFill>
                    <a:srgbClr val="C00000"/>
                  </a:solidFill>
                  <a:cs typeface="+mn-ea"/>
                  <a:sym typeface="+mn-lt"/>
                </a:rPr>
                <a:t>停车场入口信息屏：</a:t>
              </a:r>
              <a:r>
                <a:rPr lang="zh-CN" altLang="en-US" sz="1200" dirty="0" smtClean="0">
                  <a:solidFill>
                    <a:srgbClr val="000000"/>
                  </a:solidFill>
                  <a:cs typeface="+mn-ea"/>
                  <a:sym typeface="+mn-lt"/>
                </a:rPr>
                <a:t>车主到达车库门口可以看到</a:t>
              </a:r>
              <a:r>
                <a:rPr lang="zh-CN" altLang="en-US" sz="1200" b="1" dirty="0" smtClean="0">
                  <a:solidFill>
                    <a:srgbClr val="000000"/>
                  </a:solidFill>
                  <a:cs typeface="+mn-ea"/>
                  <a:sym typeface="+mn-lt"/>
                </a:rPr>
                <a:t>该车库</a:t>
              </a:r>
              <a:r>
                <a:rPr lang="zh-CN" altLang="en-US" sz="1200" dirty="0" smtClean="0">
                  <a:solidFill>
                    <a:srgbClr val="000000"/>
                  </a:solidFill>
                  <a:cs typeface="+mn-ea"/>
                  <a:sym typeface="+mn-lt"/>
                </a:rPr>
                <a:t>的车位情况。</a:t>
              </a:r>
              <a:endParaRPr lang="zh-CN" altLang="en-US" sz="1200" dirty="0" smtClean="0">
                <a:solidFill>
                  <a:srgbClr val="000000"/>
                </a:solidFill>
                <a:cs typeface="+mn-ea"/>
                <a:sym typeface="+mn-lt"/>
              </a:endParaRPr>
            </a:p>
          </p:txBody>
        </p:sp>
        <p:pic>
          <p:nvPicPr>
            <p:cNvPr id="8" name="Picture 2"/>
            <p:cNvPicPr>
              <a:picLocks noChangeAspect="1" noChangeArrowheads="1"/>
            </p:cNvPicPr>
            <p:nvPr/>
          </p:nvPicPr>
          <p:blipFill>
            <a:blip r:embed="rId4" cstate="email"/>
            <a:srcRect/>
            <a:stretch>
              <a:fillRect/>
            </a:stretch>
          </p:blipFill>
          <p:spPr bwMode="auto">
            <a:xfrm>
              <a:off x="3957022" y="2029105"/>
              <a:ext cx="1290759" cy="1112127"/>
            </a:xfrm>
            <a:prstGeom prst="rect">
              <a:avLst/>
            </a:prstGeom>
            <a:noFill/>
            <a:ln w="9525">
              <a:noFill/>
              <a:miter lim="800000"/>
              <a:headEnd/>
              <a:tailEnd/>
            </a:ln>
          </p:spPr>
        </p:pic>
        <p:sp>
          <p:nvSpPr>
            <p:cNvPr id="9" name="TextBox 49"/>
            <p:cNvSpPr txBox="1"/>
            <p:nvPr/>
          </p:nvSpPr>
          <p:spPr>
            <a:xfrm>
              <a:off x="3788230" y="3092440"/>
              <a:ext cx="1519124" cy="1632145"/>
            </a:xfrm>
            <a:prstGeom prst="rect">
              <a:avLst/>
            </a:prstGeom>
            <a:noFill/>
          </p:spPr>
          <p:txBody>
            <a:bodyPr wrap="square" rtlCol="0">
              <a:spAutoFit/>
            </a:bodyPr>
            <a:lstStyle/>
            <a:p>
              <a:pPr>
                <a:lnSpc>
                  <a:spcPct val="150000"/>
                </a:lnSpc>
                <a:buFont typeface="Arial" panose="020B0704020202020204" pitchFamily="34" charset="0"/>
                <a:buChar char="•"/>
              </a:pPr>
              <a:r>
                <a:rPr lang="zh-CN" altLang="en-US" sz="1200" b="1" dirty="0" smtClean="0">
                  <a:solidFill>
                    <a:srgbClr val="C00000"/>
                  </a:solidFill>
                  <a:cs typeface="+mn-ea"/>
                  <a:sym typeface="+mn-lt"/>
                </a:rPr>
                <a:t>停车场卡口：</a:t>
              </a:r>
              <a:r>
                <a:rPr lang="zh-CN" altLang="en-US" sz="1200" dirty="0" smtClean="0">
                  <a:solidFill>
                    <a:srgbClr val="000000"/>
                  </a:solidFill>
                  <a:cs typeface="+mn-ea"/>
                  <a:sym typeface="+mn-lt"/>
                </a:rPr>
                <a:t>通过</a:t>
              </a:r>
              <a:r>
                <a:rPr lang="zh-CN" altLang="en-US" sz="1200" b="1" dirty="0" smtClean="0">
                  <a:solidFill>
                    <a:srgbClr val="000000"/>
                  </a:solidFill>
                  <a:cs typeface="+mn-ea"/>
                  <a:sym typeface="+mn-lt"/>
                </a:rPr>
                <a:t>车牌识别</a:t>
              </a:r>
              <a:r>
                <a:rPr lang="zh-CN" altLang="en-US" sz="1200" dirty="0" smtClean="0">
                  <a:solidFill>
                    <a:srgbClr val="000000"/>
                  </a:solidFill>
                  <a:cs typeface="+mn-ea"/>
                  <a:sym typeface="+mn-lt"/>
                </a:rPr>
                <a:t>或</a:t>
              </a:r>
              <a:r>
                <a:rPr lang="en-US" altLang="zh-CN" sz="1200" b="1" dirty="0" smtClean="0">
                  <a:solidFill>
                    <a:srgbClr val="000000"/>
                  </a:solidFill>
                  <a:cs typeface="+mn-ea"/>
                  <a:sym typeface="+mn-lt"/>
                </a:rPr>
                <a:t>RFID</a:t>
              </a:r>
              <a:r>
                <a:rPr lang="zh-CN" altLang="en-US" sz="1200" b="1" dirty="0" smtClean="0">
                  <a:solidFill>
                    <a:srgbClr val="000000"/>
                  </a:solidFill>
                  <a:cs typeface="+mn-ea"/>
                  <a:sym typeface="+mn-lt"/>
                </a:rPr>
                <a:t>技术</a:t>
              </a:r>
              <a:r>
                <a:rPr lang="zh-CN" altLang="en-US" sz="1200" dirty="0" smtClean="0">
                  <a:solidFill>
                    <a:srgbClr val="000000"/>
                  </a:solidFill>
                  <a:cs typeface="+mn-ea"/>
                  <a:sym typeface="+mn-lt"/>
                </a:rPr>
                <a:t>注册车辆可</a:t>
              </a:r>
              <a:r>
                <a:rPr lang="zh-CN" altLang="en-US" sz="1200" b="1" dirty="0" smtClean="0">
                  <a:solidFill>
                    <a:srgbClr val="000000"/>
                  </a:solidFill>
                  <a:cs typeface="+mn-ea"/>
                  <a:sym typeface="+mn-lt"/>
                </a:rPr>
                <a:t>不停车通过卡口；</a:t>
              </a:r>
              <a:r>
                <a:rPr lang="zh-CN" altLang="en-US" sz="1200" dirty="0" smtClean="0">
                  <a:solidFill>
                    <a:srgbClr val="000000"/>
                  </a:solidFill>
                  <a:cs typeface="+mn-ea"/>
                  <a:sym typeface="+mn-lt"/>
                </a:rPr>
                <a:t>未注册车辆则可以刷</a:t>
              </a:r>
              <a:r>
                <a:rPr lang="zh-CN" altLang="en-US" sz="1200" b="1" dirty="0" smtClean="0">
                  <a:solidFill>
                    <a:srgbClr val="000000"/>
                  </a:solidFill>
                  <a:cs typeface="+mn-ea"/>
                  <a:sym typeface="+mn-lt"/>
                </a:rPr>
                <a:t>通行卡</a:t>
              </a:r>
              <a:r>
                <a:rPr lang="zh-CN" altLang="en-US" sz="1200" dirty="0" smtClean="0">
                  <a:solidFill>
                    <a:srgbClr val="000000"/>
                  </a:solidFill>
                  <a:cs typeface="+mn-ea"/>
                  <a:sym typeface="+mn-lt"/>
                </a:rPr>
                <a:t>放行。</a:t>
              </a:r>
              <a:endParaRPr lang="zh-CN" altLang="en-US" sz="1200" dirty="0" smtClean="0">
                <a:solidFill>
                  <a:srgbClr val="000000"/>
                </a:solidFill>
                <a:cs typeface="+mn-ea"/>
                <a:sym typeface="+mn-lt"/>
              </a:endParaRPr>
            </a:p>
          </p:txBody>
        </p:sp>
        <p:sp>
          <p:nvSpPr>
            <p:cNvPr id="10" name="TextBox 50"/>
            <p:cNvSpPr txBox="1"/>
            <p:nvPr/>
          </p:nvSpPr>
          <p:spPr>
            <a:xfrm>
              <a:off x="5307353" y="3104989"/>
              <a:ext cx="1512168" cy="1116077"/>
            </a:xfrm>
            <a:prstGeom prst="rect">
              <a:avLst/>
            </a:prstGeom>
            <a:noFill/>
          </p:spPr>
          <p:txBody>
            <a:bodyPr wrap="square" rtlCol="0">
              <a:spAutoFit/>
            </a:bodyPr>
            <a:lstStyle/>
            <a:p>
              <a:pPr>
                <a:lnSpc>
                  <a:spcPct val="150000"/>
                </a:lnSpc>
                <a:buFont typeface="Arial" panose="020B0704020202020204" pitchFamily="34" charset="0"/>
                <a:buChar char="•"/>
              </a:pPr>
              <a:r>
                <a:rPr lang="zh-CN" altLang="en-US" sz="1200" b="1" dirty="0" smtClean="0">
                  <a:solidFill>
                    <a:srgbClr val="C00000"/>
                  </a:solidFill>
                  <a:cs typeface="+mn-ea"/>
                  <a:sym typeface="+mn-lt"/>
                </a:rPr>
                <a:t>停车场内引导屏：</a:t>
              </a:r>
              <a:r>
                <a:rPr lang="zh-CN" altLang="en-US" sz="1200" dirty="0" smtClean="0">
                  <a:solidFill>
                    <a:srgbClr val="000000"/>
                  </a:solidFill>
                  <a:cs typeface="+mn-ea"/>
                  <a:sym typeface="+mn-lt"/>
                </a:rPr>
                <a:t>为车主</a:t>
              </a:r>
              <a:r>
                <a:rPr lang="zh-CN" altLang="en-US" sz="1200" b="1" dirty="0" smtClean="0">
                  <a:solidFill>
                    <a:srgbClr val="000000"/>
                  </a:solidFill>
                  <a:cs typeface="+mn-ea"/>
                  <a:sym typeface="+mn-lt"/>
                </a:rPr>
                <a:t>指示空置车位位置方向</a:t>
              </a:r>
              <a:r>
                <a:rPr lang="zh-CN" altLang="en-US" sz="1200" dirty="0" smtClean="0">
                  <a:solidFill>
                    <a:srgbClr val="000000"/>
                  </a:solidFill>
                  <a:cs typeface="+mn-ea"/>
                  <a:sym typeface="+mn-lt"/>
                </a:rPr>
                <a:t>，方便车主停车。</a:t>
              </a:r>
              <a:endParaRPr lang="zh-CN" altLang="en-US" sz="1200" dirty="0" smtClean="0">
                <a:solidFill>
                  <a:srgbClr val="000000"/>
                </a:solidFill>
                <a:cs typeface="+mn-ea"/>
                <a:sym typeface="+mn-lt"/>
              </a:endParaRPr>
            </a:p>
          </p:txBody>
        </p:sp>
        <p:pic>
          <p:nvPicPr>
            <p:cNvPr id="11" name="Picture 3"/>
            <p:cNvPicPr>
              <a:picLocks noChangeAspect="1" noChangeArrowheads="1"/>
            </p:cNvPicPr>
            <p:nvPr/>
          </p:nvPicPr>
          <p:blipFill>
            <a:blip r:embed="rId5" cstate="email"/>
            <a:srcRect/>
            <a:stretch>
              <a:fillRect/>
            </a:stretch>
          </p:blipFill>
          <p:spPr bwMode="auto">
            <a:xfrm>
              <a:off x="7040538" y="2043280"/>
              <a:ext cx="742950" cy="1143000"/>
            </a:xfrm>
            <a:prstGeom prst="rect">
              <a:avLst/>
            </a:prstGeom>
            <a:noFill/>
            <a:ln w="9525">
              <a:noFill/>
              <a:miter lim="800000"/>
              <a:headEnd/>
              <a:tailEnd/>
            </a:ln>
          </p:spPr>
        </p:pic>
        <p:pic>
          <p:nvPicPr>
            <p:cNvPr id="12" name="Picture 4"/>
            <p:cNvPicPr>
              <a:picLocks noChangeAspect="1" noChangeArrowheads="1"/>
            </p:cNvPicPr>
            <p:nvPr/>
          </p:nvPicPr>
          <p:blipFill>
            <a:blip r:embed="rId6" cstate="email"/>
            <a:srcRect/>
            <a:stretch>
              <a:fillRect/>
            </a:stretch>
          </p:blipFill>
          <p:spPr bwMode="auto">
            <a:xfrm>
              <a:off x="7795255" y="2053872"/>
              <a:ext cx="1027025" cy="678570"/>
            </a:xfrm>
            <a:prstGeom prst="rect">
              <a:avLst/>
            </a:prstGeom>
            <a:noFill/>
            <a:ln w="9525">
              <a:noFill/>
              <a:miter lim="800000"/>
              <a:headEnd/>
              <a:tailEnd/>
            </a:ln>
          </p:spPr>
        </p:pic>
        <p:sp>
          <p:nvSpPr>
            <p:cNvPr id="13" name="右箭头 12"/>
            <p:cNvSpPr/>
            <p:nvPr/>
          </p:nvSpPr>
          <p:spPr bwMode="auto">
            <a:xfrm>
              <a:off x="7584138" y="2312894"/>
              <a:ext cx="301214" cy="96819"/>
            </a:xfrm>
            <a:prstGeom prst="rightArrow">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90" tIns="17145" rIns="34290" bIns="17145"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675" b="0" i="0" u="none" strike="noStrike" cap="none" normalizeH="0" baseline="0" smtClean="0">
                <a:ln>
                  <a:noFill/>
                </a:ln>
                <a:solidFill>
                  <a:schemeClr val="tx1"/>
                </a:solidFill>
                <a:effectLst/>
                <a:cs typeface="+mn-ea"/>
                <a:sym typeface="+mn-lt"/>
              </a:endParaRPr>
            </a:p>
          </p:txBody>
        </p:sp>
        <p:sp>
          <p:nvSpPr>
            <p:cNvPr id="14" name="TextBox 54"/>
            <p:cNvSpPr txBox="1"/>
            <p:nvPr/>
          </p:nvSpPr>
          <p:spPr>
            <a:xfrm>
              <a:off x="6852621" y="3110646"/>
              <a:ext cx="2291379" cy="1632145"/>
            </a:xfrm>
            <a:prstGeom prst="rect">
              <a:avLst/>
            </a:prstGeom>
            <a:noFill/>
          </p:spPr>
          <p:txBody>
            <a:bodyPr wrap="square" rtlCol="0">
              <a:spAutoFit/>
            </a:bodyPr>
            <a:lstStyle/>
            <a:p>
              <a:pPr>
                <a:lnSpc>
                  <a:spcPct val="150000"/>
                </a:lnSpc>
                <a:buFont typeface="Arial" panose="020B0704020202020204" pitchFamily="34" charset="0"/>
                <a:buChar char="•"/>
              </a:pPr>
              <a:r>
                <a:rPr lang="zh-CN" altLang="en-US" sz="1200" b="1" dirty="0" smtClean="0">
                  <a:solidFill>
                    <a:srgbClr val="C00000"/>
                  </a:solidFill>
                  <a:cs typeface="+mn-ea"/>
                  <a:sym typeface="+mn-lt"/>
                </a:rPr>
                <a:t>停车场自助终端：</a:t>
              </a:r>
              <a:r>
                <a:rPr lang="zh-CN" altLang="en-US" sz="1200" dirty="0" smtClean="0">
                  <a:solidFill>
                    <a:srgbClr val="000000"/>
                  </a:solidFill>
                  <a:cs typeface="+mn-ea"/>
                  <a:sym typeface="+mn-lt"/>
                </a:rPr>
                <a:t>车主</a:t>
              </a:r>
              <a:r>
                <a:rPr lang="zh-CN" altLang="en-US" sz="1200" b="1" dirty="0" smtClean="0">
                  <a:solidFill>
                    <a:srgbClr val="000000"/>
                  </a:solidFill>
                  <a:cs typeface="+mn-ea"/>
                  <a:sym typeface="+mn-lt"/>
                </a:rPr>
                <a:t>停车后</a:t>
              </a:r>
              <a:r>
                <a:rPr lang="zh-CN" altLang="en-US" sz="1200" dirty="0" smtClean="0">
                  <a:solidFill>
                    <a:srgbClr val="000000"/>
                  </a:solidFill>
                  <a:cs typeface="+mn-ea"/>
                  <a:sym typeface="+mn-lt"/>
                </a:rPr>
                <a:t>在附件的自助终端上</a:t>
              </a:r>
              <a:r>
                <a:rPr lang="zh-CN" altLang="en-US" sz="1200" b="1" dirty="0" smtClean="0">
                  <a:solidFill>
                    <a:srgbClr val="000000"/>
                  </a:solidFill>
                  <a:cs typeface="+mn-ea"/>
                  <a:sym typeface="+mn-lt"/>
                </a:rPr>
                <a:t>刷通行卡，记录停车位置</a:t>
              </a:r>
              <a:r>
                <a:rPr lang="zh-CN" altLang="en-US" sz="1200" dirty="0" smtClean="0">
                  <a:solidFill>
                    <a:srgbClr val="000000"/>
                  </a:solidFill>
                  <a:cs typeface="+mn-ea"/>
                  <a:sym typeface="+mn-lt"/>
                </a:rPr>
                <a:t>。</a:t>
              </a:r>
              <a:r>
                <a:rPr lang="zh-CN" altLang="en-US" sz="1200" b="1" dirty="0" smtClean="0">
                  <a:solidFill>
                    <a:srgbClr val="000000"/>
                  </a:solidFill>
                  <a:cs typeface="+mn-ea"/>
                  <a:sym typeface="+mn-lt"/>
                </a:rPr>
                <a:t>取车前</a:t>
              </a:r>
              <a:r>
                <a:rPr lang="zh-CN" altLang="en-US" sz="1200" dirty="0" smtClean="0">
                  <a:solidFill>
                    <a:srgbClr val="000000"/>
                  </a:solidFill>
                  <a:cs typeface="+mn-ea"/>
                  <a:sym typeface="+mn-lt"/>
                </a:rPr>
                <a:t>在任意自助终端上</a:t>
              </a:r>
              <a:r>
                <a:rPr lang="zh-CN" altLang="en-US" sz="1200" b="1" dirty="0" smtClean="0">
                  <a:solidFill>
                    <a:srgbClr val="000000"/>
                  </a:solidFill>
                  <a:cs typeface="+mn-ea"/>
                  <a:sym typeface="+mn-lt"/>
                </a:rPr>
                <a:t>刷通行卡</a:t>
              </a:r>
              <a:r>
                <a:rPr lang="zh-CN" altLang="en-US" sz="1200" dirty="0" smtClean="0">
                  <a:solidFill>
                    <a:srgbClr val="000000"/>
                  </a:solidFill>
                  <a:cs typeface="+mn-ea"/>
                  <a:sym typeface="+mn-lt"/>
                </a:rPr>
                <a:t>，</a:t>
              </a:r>
              <a:r>
                <a:rPr lang="zh-CN" altLang="en-US" sz="1200" b="1" dirty="0" smtClean="0">
                  <a:solidFill>
                    <a:srgbClr val="000000"/>
                  </a:solidFill>
                  <a:cs typeface="+mn-ea"/>
                  <a:sym typeface="+mn-lt"/>
                </a:rPr>
                <a:t>显示当前位置和停车点间的行走路线。</a:t>
              </a:r>
              <a:endParaRPr lang="zh-CN" altLang="en-US" sz="1200" dirty="0" smtClean="0">
                <a:solidFill>
                  <a:srgbClr val="000000"/>
                </a:solidFill>
                <a:cs typeface="+mn-ea"/>
                <a:sym typeface="+mn-lt"/>
              </a:endParaRPr>
            </a:p>
          </p:txBody>
        </p:sp>
        <p:sp>
          <p:nvSpPr>
            <p:cNvPr id="15" name="AutoShape 41"/>
            <p:cNvSpPr>
              <a:spLocks noChangeArrowheads="1"/>
            </p:cNvSpPr>
            <p:nvPr/>
          </p:nvSpPr>
          <p:spPr bwMode="auto">
            <a:xfrm>
              <a:off x="628823" y="1378630"/>
              <a:ext cx="1040858" cy="412854"/>
            </a:xfrm>
            <a:prstGeom prst="roundRect">
              <a:avLst>
                <a:gd name="adj" fmla="val 9750"/>
              </a:avLst>
            </a:prstGeom>
            <a:gradFill rotWithShape="1">
              <a:gsLst>
                <a:gs pos="0">
                  <a:srgbClr val="C00000"/>
                </a:gs>
                <a:gs pos="100000">
                  <a:srgbClr val="FF6600"/>
                </a:gs>
              </a:gsLst>
              <a:lin ang="5400000" scaled="1"/>
            </a:gradFill>
            <a:ln w="25400">
              <a:solidFill>
                <a:schemeClr val="bg1"/>
              </a:solidFill>
              <a:miter lim="800000"/>
            </a:ln>
            <a:effectLst/>
          </p:spPr>
          <p:txBody>
            <a:bodyPr wrap="none" anchor="ctr"/>
            <a:lstStyle/>
            <a:p>
              <a:pPr algn="ctr"/>
              <a:r>
                <a:rPr lang="en-US" altLang="zh-CN" sz="1500" b="1" dirty="0" smtClean="0">
                  <a:solidFill>
                    <a:schemeClr val="bg1"/>
                  </a:solidFill>
                  <a:cs typeface="+mn-ea"/>
                  <a:sym typeface="+mn-lt"/>
                </a:rPr>
                <a:t>1</a:t>
              </a:r>
              <a:r>
                <a:rPr lang="zh-CN" altLang="en-US" sz="1500" b="1" dirty="0" smtClean="0">
                  <a:solidFill>
                    <a:schemeClr val="bg1"/>
                  </a:solidFill>
                  <a:cs typeface="+mn-ea"/>
                  <a:sym typeface="+mn-lt"/>
                </a:rPr>
                <a:t>停车导航</a:t>
              </a:r>
              <a:endParaRPr lang="ko-KR" altLang="en-US" sz="1500" b="1" dirty="0">
                <a:solidFill>
                  <a:schemeClr val="bg1"/>
                </a:solidFill>
                <a:cs typeface="+mn-ea"/>
                <a:sym typeface="+mn-lt"/>
              </a:endParaRPr>
            </a:p>
          </p:txBody>
        </p:sp>
        <p:sp>
          <p:nvSpPr>
            <p:cNvPr id="16" name="AutoShape 41"/>
            <p:cNvSpPr>
              <a:spLocks noChangeArrowheads="1"/>
            </p:cNvSpPr>
            <p:nvPr/>
          </p:nvSpPr>
          <p:spPr bwMode="auto">
            <a:xfrm>
              <a:off x="2479465" y="1363072"/>
              <a:ext cx="1040858" cy="412854"/>
            </a:xfrm>
            <a:prstGeom prst="roundRect">
              <a:avLst>
                <a:gd name="adj" fmla="val 9750"/>
              </a:avLst>
            </a:prstGeom>
            <a:gradFill rotWithShape="1">
              <a:gsLst>
                <a:gs pos="0">
                  <a:srgbClr val="C00000"/>
                </a:gs>
                <a:gs pos="100000">
                  <a:srgbClr val="FF6600"/>
                </a:gs>
              </a:gsLst>
              <a:lin ang="5400000" scaled="1"/>
            </a:gradFill>
            <a:ln w="25400">
              <a:solidFill>
                <a:schemeClr val="bg1"/>
              </a:solidFill>
              <a:miter lim="800000"/>
            </a:ln>
            <a:effectLst/>
          </p:spPr>
          <p:txBody>
            <a:bodyPr wrap="none" anchor="ctr"/>
            <a:lstStyle/>
            <a:p>
              <a:pPr algn="ctr"/>
              <a:r>
                <a:rPr lang="en-US" altLang="zh-CN" sz="1500" b="1" dirty="0" smtClean="0">
                  <a:solidFill>
                    <a:schemeClr val="bg1"/>
                  </a:solidFill>
                  <a:cs typeface="+mn-ea"/>
                  <a:sym typeface="+mn-lt"/>
                </a:rPr>
                <a:t>2</a:t>
              </a:r>
              <a:r>
                <a:rPr lang="zh-CN" altLang="en-US" sz="1500" b="1" dirty="0" smtClean="0">
                  <a:solidFill>
                    <a:schemeClr val="bg1"/>
                  </a:solidFill>
                  <a:cs typeface="+mn-ea"/>
                  <a:sym typeface="+mn-lt"/>
                </a:rPr>
                <a:t>车位预览</a:t>
              </a:r>
              <a:endParaRPr lang="ko-KR" altLang="en-US" sz="1500" b="1" dirty="0">
                <a:solidFill>
                  <a:schemeClr val="bg1"/>
                </a:solidFill>
                <a:cs typeface="+mn-ea"/>
                <a:sym typeface="+mn-lt"/>
              </a:endParaRPr>
            </a:p>
          </p:txBody>
        </p:sp>
        <p:sp>
          <p:nvSpPr>
            <p:cNvPr id="17" name="AutoShape 41"/>
            <p:cNvSpPr>
              <a:spLocks noChangeArrowheads="1"/>
            </p:cNvSpPr>
            <p:nvPr/>
          </p:nvSpPr>
          <p:spPr bwMode="auto">
            <a:xfrm>
              <a:off x="4106163" y="1375507"/>
              <a:ext cx="1040858" cy="412854"/>
            </a:xfrm>
            <a:prstGeom prst="roundRect">
              <a:avLst>
                <a:gd name="adj" fmla="val 9750"/>
              </a:avLst>
            </a:prstGeom>
            <a:gradFill rotWithShape="1">
              <a:gsLst>
                <a:gs pos="0">
                  <a:srgbClr val="C00000"/>
                </a:gs>
                <a:gs pos="100000">
                  <a:srgbClr val="FF6600"/>
                </a:gs>
              </a:gsLst>
              <a:lin ang="5400000" scaled="1"/>
            </a:gradFill>
            <a:ln w="25400">
              <a:solidFill>
                <a:schemeClr val="bg1"/>
              </a:solidFill>
              <a:miter lim="800000"/>
            </a:ln>
            <a:effectLst/>
          </p:spPr>
          <p:txBody>
            <a:bodyPr wrap="none" anchor="ctr"/>
            <a:lstStyle/>
            <a:p>
              <a:pPr algn="ctr"/>
              <a:r>
                <a:rPr lang="en-US" altLang="zh-CN" sz="1500" b="1" dirty="0">
                  <a:solidFill>
                    <a:schemeClr val="bg1"/>
                  </a:solidFill>
                  <a:cs typeface="+mn-ea"/>
                  <a:sym typeface="+mn-lt"/>
                </a:rPr>
                <a:t>3</a:t>
              </a:r>
              <a:r>
                <a:rPr lang="zh-CN" altLang="en-US" sz="1500" b="1" dirty="0">
                  <a:solidFill>
                    <a:schemeClr val="bg1"/>
                  </a:solidFill>
                  <a:cs typeface="+mn-ea"/>
                  <a:sym typeface="+mn-lt"/>
                </a:rPr>
                <a:t>自动放行</a:t>
              </a:r>
              <a:endParaRPr lang="ko-KR" altLang="en-US" sz="1500" b="1" dirty="0">
                <a:solidFill>
                  <a:schemeClr val="bg1"/>
                </a:solidFill>
                <a:cs typeface="+mn-ea"/>
                <a:sym typeface="+mn-lt"/>
              </a:endParaRPr>
            </a:p>
          </p:txBody>
        </p:sp>
        <p:sp>
          <p:nvSpPr>
            <p:cNvPr id="18" name="AutoShape 41"/>
            <p:cNvSpPr>
              <a:spLocks noChangeArrowheads="1"/>
            </p:cNvSpPr>
            <p:nvPr/>
          </p:nvSpPr>
          <p:spPr bwMode="auto">
            <a:xfrm>
              <a:off x="5564903" y="1369280"/>
              <a:ext cx="1040858" cy="412854"/>
            </a:xfrm>
            <a:prstGeom prst="roundRect">
              <a:avLst>
                <a:gd name="adj" fmla="val 9750"/>
              </a:avLst>
            </a:prstGeom>
            <a:gradFill rotWithShape="1">
              <a:gsLst>
                <a:gs pos="0">
                  <a:srgbClr val="C00000"/>
                </a:gs>
                <a:gs pos="100000">
                  <a:srgbClr val="FF6600"/>
                </a:gs>
              </a:gsLst>
              <a:lin ang="5400000" scaled="1"/>
            </a:gradFill>
            <a:ln w="25400">
              <a:solidFill>
                <a:schemeClr val="bg1"/>
              </a:solidFill>
              <a:miter lim="800000"/>
            </a:ln>
            <a:effectLst/>
          </p:spPr>
          <p:txBody>
            <a:bodyPr wrap="none" anchor="ctr"/>
            <a:lstStyle/>
            <a:p>
              <a:pPr algn="ctr"/>
              <a:r>
                <a:rPr lang="en-US" altLang="zh-CN" sz="1500" b="1" dirty="0">
                  <a:solidFill>
                    <a:schemeClr val="bg1"/>
                  </a:solidFill>
                  <a:cs typeface="+mn-ea"/>
                  <a:sym typeface="+mn-lt"/>
                </a:rPr>
                <a:t>4</a:t>
              </a:r>
              <a:r>
                <a:rPr lang="zh-CN" altLang="en-US" sz="1500" b="1" dirty="0">
                  <a:solidFill>
                    <a:schemeClr val="bg1"/>
                  </a:solidFill>
                  <a:cs typeface="+mn-ea"/>
                  <a:sym typeface="+mn-lt"/>
                </a:rPr>
                <a:t>车位导航</a:t>
              </a:r>
              <a:endParaRPr lang="ko-KR" altLang="en-US" sz="1500" b="1" dirty="0">
                <a:solidFill>
                  <a:schemeClr val="bg1"/>
                </a:solidFill>
                <a:cs typeface="+mn-ea"/>
                <a:sym typeface="+mn-lt"/>
              </a:endParaRPr>
            </a:p>
          </p:txBody>
        </p:sp>
        <p:sp>
          <p:nvSpPr>
            <p:cNvPr id="19" name="AutoShape 41"/>
            <p:cNvSpPr>
              <a:spLocks noChangeArrowheads="1"/>
            </p:cNvSpPr>
            <p:nvPr/>
          </p:nvSpPr>
          <p:spPr bwMode="auto">
            <a:xfrm>
              <a:off x="7406214" y="1372384"/>
              <a:ext cx="1040858" cy="412854"/>
            </a:xfrm>
            <a:prstGeom prst="roundRect">
              <a:avLst>
                <a:gd name="adj" fmla="val 9750"/>
              </a:avLst>
            </a:prstGeom>
            <a:gradFill rotWithShape="1">
              <a:gsLst>
                <a:gs pos="0">
                  <a:srgbClr val="C00000"/>
                </a:gs>
                <a:gs pos="100000">
                  <a:srgbClr val="FF6600"/>
                </a:gs>
              </a:gsLst>
              <a:lin ang="5400000" scaled="1"/>
            </a:gradFill>
            <a:ln w="25400">
              <a:solidFill>
                <a:schemeClr val="bg1"/>
              </a:solidFill>
              <a:miter lim="800000"/>
            </a:ln>
            <a:effectLst/>
          </p:spPr>
          <p:txBody>
            <a:bodyPr wrap="none" anchor="ctr"/>
            <a:lstStyle/>
            <a:p>
              <a:pPr algn="ctr"/>
              <a:r>
                <a:rPr lang="en-US" altLang="zh-CN" sz="1500" b="1" dirty="0">
                  <a:solidFill>
                    <a:schemeClr val="bg1"/>
                  </a:solidFill>
                  <a:cs typeface="+mn-ea"/>
                  <a:sym typeface="+mn-lt"/>
                </a:rPr>
                <a:t>5</a:t>
              </a:r>
              <a:r>
                <a:rPr lang="zh-CN" altLang="en-US" sz="1500" b="1" dirty="0">
                  <a:solidFill>
                    <a:schemeClr val="bg1"/>
                  </a:solidFill>
                  <a:cs typeface="+mn-ea"/>
                  <a:sym typeface="+mn-lt"/>
                </a:rPr>
                <a:t>访客放行</a:t>
              </a:r>
              <a:endParaRPr lang="ko-KR" altLang="en-US" sz="1500" b="1" dirty="0">
                <a:solidFill>
                  <a:schemeClr val="bg1"/>
                </a:solidFill>
                <a:cs typeface="+mn-ea"/>
                <a:sym typeface="+mn-lt"/>
              </a:endParaRPr>
            </a:p>
          </p:txBody>
        </p:sp>
      </p:grpSp>
      <p:grpSp>
        <p:nvGrpSpPr>
          <p:cNvPr id="21" name="组合 20"/>
          <p:cNvGrpSpPr/>
          <p:nvPr/>
        </p:nvGrpSpPr>
        <p:grpSpPr bwMode="auto">
          <a:xfrm>
            <a:off x="596" y="114914"/>
            <a:ext cx="521498" cy="379813"/>
            <a:chOff x="0" y="0"/>
            <a:chExt cx="694944" cy="624651"/>
          </a:xfrm>
        </p:grpSpPr>
        <p:sp>
          <p:nvSpPr>
            <p:cNvPr id="22"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24" name="文本框 11"/>
          <p:cNvSpPr txBox="1">
            <a:spLocks noChangeArrowheads="1"/>
          </p:cNvSpPr>
          <p:nvPr/>
        </p:nvSpPr>
        <p:spPr bwMode="auto">
          <a:xfrm>
            <a:off x="560789" y="128011"/>
            <a:ext cx="4211872"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基础设施</a:t>
            </a:r>
            <a:r>
              <a:rPr lang="en-US" altLang="zh-CN" sz="2475" dirty="0" smtClean="0">
                <a:solidFill>
                  <a:srgbClr val="595959"/>
                </a:solidFill>
                <a:latin typeface="微软雅黑" panose="020B0503020204020204" pitchFamily="34" charset="-122"/>
              </a:rPr>
              <a:t>——</a:t>
            </a:r>
            <a:r>
              <a:rPr lang="zh-CN" altLang="en-US" sz="2475" dirty="0" smtClean="0">
                <a:solidFill>
                  <a:srgbClr val="595959"/>
                </a:solidFill>
                <a:latin typeface="微软雅黑" panose="020B0503020204020204" pitchFamily="34" charset="-122"/>
              </a:rPr>
              <a:t>车辆出入管理</a:t>
            </a:r>
            <a:endParaRPr lang="zh-CN" altLang="en-US" sz="2475" dirty="0">
              <a:solidFill>
                <a:srgbClr val="595959"/>
              </a:solidFill>
              <a:latin typeface="微软雅黑" panose="020B0503020204020204" pitchFamily="34" charset="-122"/>
            </a:endParaRP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7" descr="车场流程"/>
          <p:cNvPicPr>
            <a:picLocks noChangeAspect="1"/>
          </p:cNvPicPr>
          <p:nvPr/>
        </p:nvPicPr>
        <p:blipFill>
          <a:blip r:embed="rId1">
            <a:extLst>
              <a:ext uri="{BEBA8EAE-BF5A-486C-A8C5-ECC9F3942E4B}">
                <a14:imgProps xmlns:a14="http://schemas.microsoft.com/office/drawing/2010/main">
                  <a14:imgLayer r:embed="rId2">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887569" y="1457950"/>
            <a:ext cx="3785607" cy="2223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bwMode="auto">
          <a:xfrm>
            <a:off x="596" y="114914"/>
            <a:ext cx="521498" cy="379813"/>
            <a:chOff x="0" y="0"/>
            <a:chExt cx="694944" cy="624651"/>
          </a:xfrm>
        </p:grpSpPr>
        <p:sp>
          <p:nvSpPr>
            <p:cNvPr id="4" name="矩形 3"/>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 name="矩形 4"/>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6" name="文本框 11"/>
          <p:cNvSpPr txBox="1">
            <a:spLocks noChangeArrowheads="1"/>
          </p:cNvSpPr>
          <p:nvPr/>
        </p:nvSpPr>
        <p:spPr bwMode="auto">
          <a:xfrm>
            <a:off x="560789" y="128011"/>
            <a:ext cx="4211872"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基础设施</a:t>
            </a:r>
            <a:r>
              <a:rPr lang="en-US" altLang="zh-CN" sz="2475" dirty="0" smtClean="0">
                <a:solidFill>
                  <a:srgbClr val="595959"/>
                </a:solidFill>
                <a:latin typeface="微软雅黑" panose="020B0503020204020204" pitchFamily="34" charset="-122"/>
              </a:rPr>
              <a:t>——</a:t>
            </a:r>
            <a:r>
              <a:rPr lang="zh-CN" altLang="en-US" sz="2475" dirty="0" smtClean="0">
                <a:solidFill>
                  <a:srgbClr val="595959"/>
                </a:solidFill>
                <a:latin typeface="微软雅黑" panose="020B0503020204020204" pitchFamily="34" charset="-122"/>
              </a:rPr>
              <a:t>车场机器人</a:t>
            </a:r>
            <a:endParaRPr lang="zh-CN" altLang="en-US" sz="2475" dirty="0">
              <a:solidFill>
                <a:srgbClr val="595959"/>
              </a:solidFill>
              <a:latin typeface="微软雅黑" panose="020B0503020204020204" pitchFamily="34" charset="-122"/>
            </a:endParaRPr>
          </a:p>
        </p:txBody>
      </p:sp>
      <p:sp>
        <p:nvSpPr>
          <p:cNvPr id="7" name="TextBox 35"/>
          <p:cNvSpPr txBox="1">
            <a:spLocks noChangeArrowheads="1"/>
          </p:cNvSpPr>
          <p:nvPr/>
        </p:nvSpPr>
        <p:spPr bwMode="auto">
          <a:xfrm>
            <a:off x="1815250" y="913328"/>
            <a:ext cx="3600481" cy="3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just" eaLnBrk="1" hangingPunct="1">
              <a:defRPr/>
            </a:pPr>
            <a:r>
              <a:rPr lang="zh-CN" altLang="en-US" sz="1650" b="1" dirty="0" smtClean="0">
                <a:solidFill>
                  <a:srgbClr val="0033CC"/>
                </a:solidFill>
                <a:latin typeface="+mn-lt"/>
                <a:ea typeface="+mn-ea"/>
                <a:cs typeface="+mn-ea"/>
                <a:sym typeface="+mn-lt"/>
              </a:rPr>
              <a:t>不用发工资，车场的事它全帮你搞定</a:t>
            </a:r>
            <a:endParaRPr lang="en-US" altLang="zh-CN" sz="1650" b="1" dirty="0" smtClean="0">
              <a:solidFill>
                <a:srgbClr val="0033CC"/>
              </a:solidFill>
              <a:latin typeface="+mn-lt"/>
              <a:ea typeface="+mn-ea"/>
              <a:cs typeface="+mn-ea"/>
              <a:sym typeface="+mn-lt"/>
            </a:endParaRPr>
          </a:p>
        </p:txBody>
      </p:sp>
      <p:sp>
        <p:nvSpPr>
          <p:cNvPr id="8" name="TextBox 35"/>
          <p:cNvSpPr txBox="1">
            <a:spLocks noChangeArrowheads="1"/>
          </p:cNvSpPr>
          <p:nvPr/>
        </p:nvSpPr>
        <p:spPr bwMode="auto">
          <a:xfrm>
            <a:off x="628553" y="3837084"/>
            <a:ext cx="4644302"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just" eaLnBrk="1" hangingPunct="1">
              <a:defRPr/>
            </a:pPr>
            <a:r>
              <a:rPr lang="zh-CN" altLang="en-US" sz="1050" dirty="0" smtClean="0">
                <a:latin typeface="+mn-lt"/>
                <a:ea typeface="+mn-ea"/>
                <a:cs typeface="+mn-ea"/>
                <a:sym typeface="+mn-lt"/>
              </a:rPr>
              <a:t>智能车辆管理机器人最大的特点是：</a:t>
            </a:r>
            <a:r>
              <a:rPr lang="en-US" altLang="zh-CN" sz="1050" dirty="0">
                <a:latin typeface="+mn-lt"/>
                <a:ea typeface="+mn-ea"/>
                <a:cs typeface="+mn-ea"/>
                <a:sym typeface="+mn-lt"/>
              </a:rPr>
              <a:t>1</a:t>
            </a:r>
            <a:r>
              <a:rPr lang="zh-CN" altLang="en-US" sz="1050" dirty="0">
                <a:latin typeface="+mn-lt"/>
                <a:ea typeface="+mn-ea"/>
                <a:cs typeface="+mn-ea"/>
                <a:sym typeface="+mn-lt"/>
              </a:rPr>
              <a:t>套机器人</a:t>
            </a:r>
            <a:r>
              <a:rPr lang="en-US" altLang="zh-CN" sz="1050" dirty="0">
                <a:latin typeface="+mn-lt"/>
                <a:ea typeface="+mn-ea"/>
                <a:cs typeface="+mn-ea"/>
                <a:sym typeface="+mn-lt"/>
              </a:rPr>
              <a:t>=</a:t>
            </a:r>
            <a:r>
              <a:rPr lang="zh-CN" altLang="en-US" sz="1050" dirty="0">
                <a:latin typeface="+mn-lt"/>
                <a:ea typeface="+mn-ea"/>
                <a:cs typeface="+mn-ea"/>
                <a:sym typeface="+mn-lt"/>
              </a:rPr>
              <a:t>保安（</a:t>
            </a:r>
            <a:r>
              <a:rPr lang="en-US" altLang="zh-CN" sz="1050" dirty="0">
                <a:latin typeface="+mn-lt"/>
                <a:ea typeface="+mn-ea"/>
                <a:cs typeface="+mn-ea"/>
                <a:sym typeface="+mn-lt"/>
              </a:rPr>
              <a:t>3</a:t>
            </a:r>
            <a:r>
              <a:rPr lang="zh-CN" altLang="en-US" sz="1050" dirty="0">
                <a:latin typeface="+mn-lt"/>
                <a:ea typeface="+mn-ea"/>
                <a:cs typeface="+mn-ea"/>
                <a:sym typeface="+mn-lt"/>
              </a:rPr>
              <a:t>班）</a:t>
            </a:r>
            <a:r>
              <a:rPr lang="en-US" altLang="zh-CN" sz="1050" dirty="0">
                <a:latin typeface="+mn-lt"/>
                <a:ea typeface="+mn-ea"/>
                <a:cs typeface="+mn-ea"/>
                <a:sym typeface="+mn-lt"/>
              </a:rPr>
              <a:t>+</a:t>
            </a:r>
            <a:r>
              <a:rPr lang="zh-CN" altLang="en-US" sz="1050" dirty="0">
                <a:latin typeface="+mn-lt"/>
                <a:ea typeface="+mn-ea"/>
                <a:cs typeface="+mn-ea"/>
                <a:sym typeface="+mn-lt"/>
              </a:rPr>
              <a:t>电脑</a:t>
            </a:r>
            <a:r>
              <a:rPr lang="en-US" altLang="zh-CN" sz="1050" dirty="0">
                <a:latin typeface="+mn-lt"/>
                <a:ea typeface="+mn-ea"/>
                <a:cs typeface="+mn-ea"/>
                <a:sym typeface="+mn-lt"/>
              </a:rPr>
              <a:t>+</a:t>
            </a:r>
            <a:r>
              <a:rPr lang="zh-CN" altLang="en-US" sz="1050" dirty="0" smtClean="0">
                <a:latin typeface="+mn-lt"/>
                <a:ea typeface="+mn-ea"/>
                <a:cs typeface="+mn-ea"/>
                <a:sym typeface="+mn-lt"/>
              </a:rPr>
              <a:t>岗亭。因此，其作为人工智能的杰出代表，具备以下几个优势：</a:t>
            </a:r>
            <a:endParaRPr lang="en-US" altLang="zh-CN" sz="1050" dirty="0" smtClean="0">
              <a:latin typeface="+mn-lt"/>
              <a:ea typeface="+mn-ea"/>
              <a:cs typeface="+mn-ea"/>
              <a:sym typeface="+mn-lt"/>
            </a:endParaRPr>
          </a:p>
          <a:p>
            <a:pPr algn="just" eaLnBrk="1" hangingPunct="1">
              <a:buFont typeface="Arial" panose="020B0704020202020204" pitchFamily="34" charset="0"/>
              <a:buNone/>
              <a:defRPr/>
            </a:pPr>
            <a:r>
              <a:rPr lang="en-US" sz="1050" dirty="0" smtClean="0">
                <a:latin typeface="+mn-lt"/>
                <a:ea typeface="+mn-ea"/>
                <a:cs typeface="+mn-ea"/>
                <a:sym typeface="+mn-lt"/>
              </a:rPr>
              <a:t>1</a:t>
            </a:r>
            <a:r>
              <a:rPr lang="zh-CN" altLang="en-US" sz="1050" dirty="0">
                <a:latin typeface="+mn-lt"/>
                <a:ea typeface="+mn-ea"/>
                <a:cs typeface="+mn-ea"/>
                <a:sym typeface="+mn-lt"/>
              </a:rPr>
              <a:t>、更省钱：取消停车</a:t>
            </a:r>
            <a:r>
              <a:rPr lang="zh-CN" altLang="en-US" sz="1050" dirty="0" smtClean="0">
                <a:latin typeface="+mn-lt"/>
                <a:ea typeface="+mn-ea"/>
                <a:cs typeface="+mn-ea"/>
                <a:sym typeface="+mn-lt"/>
              </a:rPr>
              <a:t>收费“保安岗位”；</a:t>
            </a:r>
            <a:endParaRPr lang="zh-CN" altLang="en-US" sz="1050" dirty="0">
              <a:latin typeface="+mn-lt"/>
              <a:ea typeface="+mn-ea"/>
              <a:cs typeface="+mn-ea"/>
              <a:sym typeface="+mn-lt"/>
            </a:endParaRPr>
          </a:p>
          <a:p>
            <a:pPr algn="just" eaLnBrk="1" hangingPunct="1">
              <a:buFont typeface="Arial" panose="020B0704020202020204" pitchFamily="34" charset="0"/>
              <a:buNone/>
              <a:defRPr/>
            </a:pPr>
            <a:r>
              <a:rPr lang="en-US" altLang="zh-CN" sz="1050" dirty="0" smtClean="0">
                <a:latin typeface="+mn-lt"/>
                <a:ea typeface="+mn-ea"/>
                <a:cs typeface="+mn-ea"/>
                <a:sym typeface="+mn-lt"/>
              </a:rPr>
              <a:t>2</a:t>
            </a:r>
            <a:r>
              <a:rPr lang="zh-CN" altLang="en-US" sz="1050" dirty="0" smtClean="0">
                <a:latin typeface="+mn-lt"/>
                <a:ea typeface="+mn-ea"/>
                <a:cs typeface="+mn-ea"/>
                <a:sym typeface="+mn-lt"/>
              </a:rPr>
              <a:t>、更</a:t>
            </a:r>
            <a:r>
              <a:rPr lang="zh-CN" altLang="en-US" sz="1050" dirty="0">
                <a:latin typeface="+mn-lt"/>
                <a:ea typeface="+mn-ea"/>
                <a:cs typeface="+mn-ea"/>
                <a:sym typeface="+mn-lt"/>
              </a:rPr>
              <a:t>省心：减少物业企业”经营风险</a:t>
            </a:r>
            <a:r>
              <a:rPr lang="zh-CN" altLang="en-US" sz="1050" dirty="0" smtClean="0">
                <a:latin typeface="+mn-lt"/>
                <a:ea typeface="+mn-ea"/>
                <a:cs typeface="+mn-ea"/>
                <a:sym typeface="+mn-lt"/>
              </a:rPr>
              <a:t>”；</a:t>
            </a:r>
            <a:endParaRPr lang="zh-CN" altLang="en-US" sz="1050" dirty="0">
              <a:latin typeface="+mn-lt"/>
              <a:ea typeface="+mn-ea"/>
              <a:cs typeface="+mn-ea"/>
              <a:sym typeface="+mn-lt"/>
            </a:endParaRPr>
          </a:p>
          <a:p>
            <a:pPr algn="just" eaLnBrk="1" hangingPunct="1">
              <a:buFont typeface="Arial" panose="020B0704020202020204" pitchFamily="34" charset="0"/>
              <a:buNone/>
              <a:defRPr/>
            </a:pPr>
            <a:r>
              <a:rPr lang="en-US" altLang="zh-CN" sz="1050" dirty="0" smtClean="0">
                <a:latin typeface="+mn-lt"/>
                <a:ea typeface="+mn-ea"/>
                <a:cs typeface="+mn-ea"/>
                <a:sym typeface="+mn-lt"/>
              </a:rPr>
              <a:t>3</a:t>
            </a:r>
            <a:r>
              <a:rPr lang="zh-CN" altLang="en-US" sz="1050" dirty="0" smtClean="0">
                <a:latin typeface="+mn-lt"/>
                <a:ea typeface="+mn-ea"/>
                <a:cs typeface="+mn-ea"/>
                <a:sym typeface="+mn-lt"/>
              </a:rPr>
              <a:t>、堵漏</a:t>
            </a:r>
            <a:r>
              <a:rPr lang="zh-CN" altLang="en-US" sz="1050" dirty="0">
                <a:latin typeface="+mn-lt"/>
                <a:ea typeface="+mn-ea"/>
                <a:cs typeface="+mn-ea"/>
                <a:sym typeface="+mn-lt"/>
              </a:rPr>
              <a:t>洞：杜绝收费管理”职业犯错</a:t>
            </a:r>
            <a:r>
              <a:rPr lang="zh-CN" altLang="en-US" sz="1050" dirty="0" smtClean="0">
                <a:latin typeface="+mn-lt"/>
                <a:ea typeface="+mn-ea"/>
                <a:cs typeface="+mn-ea"/>
                <a:sym typeface="+mn-lt"/>
              </a:rPr>
              <a:t>”。</a:t>
            </a:r>
            <a:endParaRPr lang="zh-CN" altLang="en-US" sz="1050" dirty="0">
              <a:latin typeface="+mn-lt"/>
              <a:ea typeface="+mn-ea"/>
              <a:cs typeface="+mn-ea"/>
              <a:sym typeface="+mn-lt"/>
            </a:endParaRPr>
          </a:p>
          <a:p>
            <a:pPr algn="just" eaLnBrk="1" hangingPunct="1">
              <a:buFont typeface="Arial" panose="020B0704020202020204" pitchFamily="34" charset="0"/>
              <a:buNone/>
              <a:defRPr/>
            </a:pPr>
            <a:r>
              <a:rPr lang="en-US" altLang="zh-CN" sz="1050" dirty="0">
                <a:latin typeface="+mn-lt"/>
                <a:ea typeface="+mn-ea"/>
                <a:cs typeface="+mn-ea"/>
                <a:sym typeface="+mn-lt"/>
              </a:rPr>
              <a:t>4</a:t>
            </a:r>
            <a:r>
              <a:rPr lang="zh-CN" altLang="en-US" sz="1050" dirty="0" smtClean="0">
                <a:latin typeface="+mn-lt"/>
                <a:ea typeface="+mn-ea"/>
                <a:cs typeface="+mn-ea"/>
                <a:sym typeface="+mn-lt"/>
              </a:rPr>
              <a:t>、良好的通行认证与收费体验，提升业主对物业管理的满意度。</a:t>
            </a:r>
            <a:endParaRPr sz="1050" dirty="0">
              <a:latin typeface="+mn-lt"/>
              <a:ea typeface="+mn-ea"/>
              <a:cs typeface="+mn-ea"/>
              <a:sym typeface="+mn-lt"/>
            </a:endParaRPr>
          </a:p>
        </p:txBody>
      </p:sp>
      <p:pic>
        <p:nvPicPr>
          <p:cNvPr id="9" name="图片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80" y="1308711"/>
            <a:ext cx="2171719" cy="353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占位符 6" descr="C:\Users\Administrator\Desktop\1.jpg1"/>
          <p:cNvPicPr>
            <a:picLocks noGrp="1" noChangeAspect="1"/>
          </p:cNvPicPr>
          <p:nvPr/>
        </p:nvPicPr>
        <p:blipFill>
          <a:blip r:embed="rId4"/>
          <a:srcRect/>
          <a:stretch>
            <a:fillRect/>
          </a:stretch>
        </p:blipFill>
        <p:spPr>
          <a:xfrm>
            <a:off x="413020" y="1486526"/>
            <a:ext cx="3468549" cy="2085993"/>
          </a:xfrm>
          <a:custGeom>
            <a:avLst/>
            <a:gdLst>
              <a:gd name="connsiteX0" fmla="*/ 0 w 1470564"/>
              <a:gd name="connsiteY0" fmla="*/ 0 h 1470564"/>
              <a:gd name="connsiteX1" fmla="*/ 1470564 w 1470564"/>
              <a:gd name="connsiteY1" fmla="*/ 0 h 1470564"/>
              <a:gd name="connsiteX2" fmla="*/ 1470564 w 1470564"/>
              <a:gd name="connsiteY2" fmla="*/ 1470564 h 1470564"/>
              <a:gd name="connsiteX3" fmla="*/ 0 w 1470564"/>
              <a:gd name="connsiteY3" fmla="*/ 1470564 h 1470564"/>
            </a:gdLst>
            <a:ahLst/>
            <a:cxnLst>
              <a:cxn ang="0">
                <a:pos x="connsiteX0" y="connsiteY0"/>
              </a:cxn>
              <a:cxn ang="0">
                <a:pos x="connsiteX1" y="connsiteY1"/>
              </a:cxn>
              <a:cxn ang="0">
                <a:pos x="connsiteX2" y="connsiteY2"/>
              </a:cxn>
              <a:cxn ang="0">
                <a:pos x="connsiteX3" y="connsiteY3"/>
              </a:cxn>
            </a:cxnLst>
            <a:rect l="l" t="t" r="r" b="b"/>
            <a:pathLst>
              <a:path w="1470564" h="1470564">
                <a:moveTo>
                  <a:pt x="0" y="0"/>
                </a:moveTo>
                <a:lnTo>
                  <a:pt x="1470564" y="0"/>
                </a:lnTo>
                <a:lnTo>
                  <a:pt x="1470564" y="1470564"/>
                </a:lnTo>
                <a:lnTo>
                  <a:pt x="0" y="1470564"/>
                </a:lnTo>
                <a:close/>
              </a:path>
            </a:pathLst>
          </a:custGeom>
          <a:solidFill>
            <a:schemeClr val="bg1"/>
          </a:solidFill>
          <a:ln>
            <a:solidFill>
              <a:schemeClr val="bg1"/>
            </a:solidFill>
          </a:ln>
          <a:effectLst/>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468755" y="1040130"/>
            <a:ext cx="6681470" cy="3362960"/>
          </a:xfrm>
          <a:custGeom>
            <a:avLst/>
            <a:gdLst>
              <a:gd name="connsiteX0" fmla="*/ 4610100 w 4610100"/>
              <a:gd name="connsiteY0" fmla="*/ 2349500 h 4483100"/>
              <a:gd name="connsiteX1" fmla="*/ 2082800 w 4610100"/>
              <a:gd name="connsiteY1" fmla="*/ 4483100 h 4483100"/>
              <a:gd name="connsiteX2" fmla="*/ 0 w 4610100"/>
              <a:gd name="connsiteY2" fmla="*/ 2336800 h 4483100"/>
              <a:gd name="connsiteX3" fmla="*/ 2260600 w 4610100"/>
              <a:gd name="connsiteY3" fmla="*/ 0 h 4483100"/>
              <a:gd name="connsiteX4" fmla="*/ 4610100 w 4610100"/>
              <a:gd name="connsiteY4" fmla="*/ 2349500 h 448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100" h="4483100">
                <a:moveTo>
                  <a:pt x="4610100" y="2349500"/>
                </a:moveTo>
                <a:lnTo>
                  <a:pt x="2082800" y="4483100"/>
                </a:lnTo>
                <a:lnTo>
                  <a:pt x="0" y="2336800"/>
                </a:lnTo>
                <a:lnTo>
                  <a:pt x="2260600" y="0"/>
                </a:lnTo>
                <a:lnTo>
                  <a:pt x="4610100" y="2349500"/>
                </a:lnTo>
                <a:close/>
              </a:path>
            </a:pathLst>
          </a:custGeom>
          <a:gradFill flip="none" rotWithShape="0">
            <a:gsLst>
              <a:gs pos="0">
                <a:schemeClr val="tx1">
                  <a:lumMod val="75000"/>
                  <a:lumOff val="25000"/>
                  <a:alpha val="57000"/>
                </a:schemeClr>
              </a:gs>
              <a:gs pos="61000">
                <a:schemeClr val="bg1">
                  <a:lumMod val="95000"/>
                  <a:alpha val="34000"/>
                </a:schemeClr>
              </a:gs>
              <a:gs pos="100000">
                <a:schemeClr val="bg1">
                  <a:lumMod val="95000"/>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a:ln>
                <a:noFill/>
              </a:ln>
              <a:solidFill>
                <a:prstClr val="white"/>
              </a:solidFill>
              <a:effectLst/>
              <a:uLnTx/>
              <a:uFillTx/>
              <a:latin typeface="Arial" panose="020B0704020202020204"/>
              <a:ea typeface="微软雅黑" panose="020B0503020204020204" pitchFamily="34" charset="-122"/>
              <a:cs typeface="+mn-cs"/>
            </a:endParaRPr>
          </a:p>
        </p:txBody>
      </p:sp>
      <p:sp>
        <p:nvSpPr>
          <p:cNvPr id="13" name="矩形 12"/>
          <p:cNvSpPr/>
          <p:nvPr/>
        </p:nvSpPr>
        <p:spPr>
          <a:xfrm>
            <a:off x="1295133" y="2375663"/>
            <a:ext cx="7028443" cy="692150"/>
          </a:xfrm>
          <a:prstGeom prst="rect">
            <a:avLst/>
          </a:prstGeom>
          <a:noFill/>
          <a:ln>
            <a:noFill/>
          </a:ln>
        </p:spPr>
        <p:txBody>
          <a:bodyPr vert="horz" wrap="square" lIns="0" tIns="0" rIns="0" bIns="0" numCol="1" anchor="t" anchorCtr="0" compatLnSpc="1">
            <a:spAutoFit/>
          </a:body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zh-CN" altLang="en-US" sz="4500" b="1" i="0" u="none" strike="noStrike" kern="1200" cap="none" spc="225"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智慧园区顶层</a:t>
            </a:r>
            <a:r>
              <a:rPr kumimoji="0" lang="zh-CN" altLang="en-US" sz="4500" b="1" i="0" u="none" strike="noStrike" kern="1200" cap="none" spc="225"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规划</a:t>
            </a:r>
            <a:r>
              <a:rPr kumimoji="0" lang="en-US" altLang="zh-CN" sz="4500" b="1" i="0" u="none" strike="noStrike" kern="1200" cap="none" spc="225"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4500" b="1" i="0" u="none" strike="noStrike" kern="1200" cap="none" spc="225"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by="(-#ppt_w*2)" calcmode="lin" valueType="num">
                                      <p:cBhvr rctx="PPT">
                                        <p:cTn id="11" dur="300" autoRev="1" fill="hold">
                                          <p:stCondLst>
                                            <p:cond delay="0"/>
                                          </p:stCondLst>
                                        </p:cTn>
                                        <p:tgtEl>
                                          <p:spTgt spid="13"/>
                                        </p:tgtEl>
                                        <p:attrNameLst>
                                          <p:attrName>ppt_w</p:attrName>
                                        </p:attrNameLst>
                                      </p:cBhvr>
                                    </p:anim>
                                    <p:anim by="(#ppt_w*0.50)" calcmode="lin" valueType="num">
                                      <p:cBhvr>
                                        <p:cTn id="12" dur="300" decel="50000" autoRev="1" fill="hold">
                                          <p:stCondLst>
                                            <p:cond delay="0"/>
                                          </p:stCondLst>
                                        </p:cTn>
                                        <p:tgtEl>
                                          <p:spTgt spid="13"/>
                                        </p:tgtEl>
                                        <p:attrNameLst>
                                          <p:attrName>ppt_x</p:attrName>
                                        </p:attrNameLst>
                                      </p:cBhvr>
                                    </p:anim>
                                    <p:anim from="(-#ppt_h/2)" to="(#ppt_y)" calcmode="lin" valueType="num">
                                      <p:cBhvr>
                                        <p:cTn id="13" dur="600" fill="hold">
                                          <p:stCondLst>
                                            <p:cond delay="0"/>
                                          </p:stCondLst>
                                        </p:cTn>
                                        <p:tgtEl>
                                          <p:spTgt spid="13"/>
                                        </p:tgtEl>
                                        <p:attrNameLst>
                                          <p:attrName>ppt_y</p:attrName>
                                        </p:attrNameLst>
                                      </p:cBhvr>
                                    </p:anim>
                                    <p:animRot by="21600000">
                                      <p:cBhvr>
                                        <p:cTn id="14" dur="600"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596" y="114914"/>
            <a:ext cx="521498" cy="379813"/>
            <a:chOff x="0" y="0"/>
            <a:chExt cx="694944" cy="624651"/>
          </a:xfrm>
        </p:grpSpPr>
        <p:sp>
          <p:nvSpPr>
            <p:cNvPr id="4" name="矩形 3"/>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 name="矩形 4"/>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grpSp>
        <p:nvGrpSpPr>
          <p:cNvPr id="7" name="组合 6"/>
          <p:cNvGrpSpPr/>
          <p:nvPr/>
        </p:nvGrpSpPr>
        <p:grpSpPr>
          <a:xfrm>
            <a:off x="642985" y="2829182"/>
            <a:ext cx="1281862" cy="316533"/>
            <a:chOff x="1100567" y="4076609"/>
            <a:chExt cx="1675584" cy="404899"/>
          </a:xfrm>
        </p:grpSpPr>
        <p:sp>
          <p:nvSpPr>
            <p:cNvPr id="85" name="矩形 84"/>
            <p:cNvSpPr/>
            <p:nvPr/>
          </p:nvSpPr>
          <p:spPr bwMode="auto">
            <a:xfrm>
              <a:off x="1128416" y="4076609"/>
              <a:ext cx="1647735" cy="404899"/>
            </a:xfrm>
            <a:prstGeom prst="rect">
              <a:avLst/>
            </a:prstGeom>
            <a:noFill/>
            <a:ln w="57150" cap="flat" cmpd="sng" algn="ctr">
              <a:gradFill flip="none" rotWithShape="1">
                <a:gsLst>
                  <a:gs pos="18000">
                    <a:srgbClr val="62FFFF"/>
                  </a:gs>
                  <a:gs pos="50000">
                    <a:srgbClr val="49D3FF"/>
                  </a:gs>
                  <a:gs pos="69000">
                    <a:schemeClr val="accent1">
                      <a:lumMod val="45000"/>
                      <a:lumOff val="55000"/>
                    </a:schemeClr>
                  </a:gs>
                  <a:gs pos="91000">
                    <a:srgbClr val="1374FF"/>
                  </a:gs>
                </a:gsLst>
                <a:path path="circle">
                  <a:fillToRect l="50000" t="50000" r="50000" b="50000"/>
                </a:path>
                <a:tileRect/>
              </a:gradFill>
              <a:prstDash val="solid"/>
              <a:round/>
              <a:headEnd type="none" w="med" len="med"/>
              <a:tailEnd type="none" w="med" len="med"/>
            </a:ln>
            <a:effectLst>
              <a:outerShdw sx="1000" sy="1000" algn="ctr" rotWithShape="0">
                <a:schemeClr val="tx1">
                  <a:gamma/>
                  <a:shade val="60000"/>
                  <a:invGamma/>
                </a:schemeClr>
              </a:outerShdw>
            </a:effectLst>
          </p:spPr>
          <p:txBody>
            <a:bodyPr lIns="25717" tIns="12859" rIns="25717" bIns="12859"/>
            <a:lstStyle/>
            <a:p>
              <a:pPr algn="ctr" eaLnBrk="1" hangingPunct="1">
                <a:buFont typeface="Arial" panose="020B0704020202020204" pitchFamily="34" charset="0"/>
                <a:buNone/>
                <a:defRPr/>
              </a:pPr>
              <a:endParaRPr lang="zh-CN" altLang="en-US" sz="1050" b="1" dirty="0">
                <a:latin typeface="微软雅黑" panose="020B0503020204020204" pitchFamily="34" charset="-122"/>
                <a:ea typeface="微软雅黑" panose="020B0503020204020204" pitchFamily="34" charset="-122"/>
                <a:cs typeface="+mn-ea"/>
                <a:sym typeface="+mn-lt"/>
              </a:endParaRPr>
            </a:p>
          </p:txBody>
        </p:sp>
        <p:sp>
          <p:nvSpPr>
            <p:cNvPr id="86" name="文本框 428"/>
            <p:cNvSpPr txBox="1"/>
            <p:nvPr/>
          </p:nvSpPr>
          <p:spPr>
            <a:xfrm>
              <a:off x="1100567" y="4105689"/>
              <a:ext cx="1668055" cy="323284"/>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cs typeface="+mn-ea"/>
                  <a:sym typeface="+mn-lt"/>
                </a:rPr>
                <a:t>消防水压感知终端</a:t>
              </a:r>
              <a:endParaRPr lang="zh-CN" altLang="en-US" sz="1050" b="1" dirty="0">
                <a:latin typeface="微软雅黑" panose="020B0503020204020204" pitchFamily="34" charset="-122"/>
                <a:ea typeface="微软雅黑" panose="020B0503020204020204" pitchFamily="34" charset="-122"/>
                <a:cs typeface="+mn-ea"/>
                <a:sym typeface="+mn-lt"/>
              </a:endParaRPr>
            </a:p>
          </p:txBody>
        </p:sp>
      </p:grpSp>
      <p:grpSp>
        <p:nvGrpSpPr>
          <p:cNvPr id="8" name="组合 7"/>
          <p:cNvGrpSpPr/>
          <p:nvPr/>
        </p:nvGrpSpPr>
        <p:grpSpPr>
          <a:xfrm>
            <a:off x="6096684" y="2080419"/>
            <a:ext cx="1266322" cy="970304"/>
            <a:chOff x="5188132" y="3319894"/>
            <a:chExt cx="1754070" cy="1062466"/>
          </a:xfrm>
        </p:grpSpPr>
        <p:pic>
          <p:nvPicPr>
            <p:cNvPr id="83" name="Picture 22" descr="1"/>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8132" y="3319894"/>
              <a:ext cx="1754070" cy="105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文本框 355"/>
            <p:cNvSpPr txBox="1"/>
            <p:nvPr/>
          </p:nvSpPr>
          <p:spPr>
            <a:xfrm>
              <a:off x="5394611" y="3600132"/>
              <a:ext cx="1344066" cy="782228"/>
            </a:xfrm>
            <a:prstGeom prst="rect">
              <a:avLst/>
            </a:prstGeom>
            <a:noFill/>
          </p:spPr>
          <p:txBody>
            <a:bodyPr wrap="square" rtlCol="0">
              <a:spAutoFit/>
            </a:bodyPr>
            <a:lstStyle/>
            <a:p>
              <a:pPr algn="ctr"/>
              <a:r>
                <a:rPr lang="zh-CN" altLang="en-US" sz="1350" b="1" dirty="0" smtClean="0">
                  <a:cs typeface="+mn-ea"/>
                  <a:sym typeface="+mn-lt"/>
                </a:rPr>
                <a:t>智慧园区安全管理平台</a:t>
              </a:r>
              <a:endParaRPr lang="zh-CN" altLang="en-US" sz="1350" b="1" dirty="0">
                <a:cs typeface="+mn-ea"/>
                <a:sym typeface="+mn-lt"/>
              </a:endParaRPr>
            </a:p>
          </p:txBody>
        </p:sp>
      </p:grpSp>
      <p:grpSp>
        <p:nvGrpSpPr>
          <p:cNvPr id="9" name="组合 8"/>
          <p:cNvGrpSpPr/>
          <p:nvPr/>
        </p:nvGrpSpPr>
        <p:grpSpPr>
          <a:xfrm>
            <a:off x="651018" y="2348453"/>
            <a:ext cx="1287135" cy="316534"/>
            <a:chOff x="1108091" y="3253472"/>
            <a:chExt cx="1682478" cy="404900"/>
          </a:xfrm>
        </p:grpSpPr>
        <p:sp>
          <p:nvSpPr>
            <p:cNvPr id="81" name="矩形 80"/>
            <p:cNvSpPr/>
            <p:nvPr/>
          </p:nvSpPr>
          <p:spPr bwMode="auto">
            <a:xfrm>
              <a:off x="1125440" y="3253472"/>
              <a:ext cx="1638582" cy="404900"/>
            </a:xfrm>
            <a:prstGeom prst="rect">
              <a:avLst/>
            </a:prstGeom>
            <a:noFill/>
            <a:ln w="57150" cap="flat" cmpd="sng" algn="ctr">
              <a:gradFill flip="none" rotWithShape="1">
                <a:gsLst>
                  <a:gs pos="18000">
                    <a:srgbClr val="62FFFF"/>
                  </a:gs>
                  <a:gs pos="50000">
                    <a:srgbClr val="49D3FF"/>
                  </a:gs>
                  <a:gs pos="69000">
                    <a:schemeClr val="accent1">
                      <a:lumMod val="45000"/>
                      <a:lumOff val="55000"/>
                    </a:schemeClr>
                  </a:gs>
                  <a:gs pos="91000">
                    <a:srgbClr val="1374FF"/>
                  </a:gs>
                </a:gsLst>
                <a:path path="circle">
                  <a:fillToRect l="50000" t="50000" r="50000" b="50000"/>
                </a:path>
                <a:tileRect/>
              </a:gradFill>
              <a:prstDash val="solid"/>
              <a:round/>
              <a:headEnd type="none" w="med" len="med"/>
              <a:tailEnd type="none" w="med" len="med"/>
            </a:ln>
            <a:effectLst>
              <a:outerShdw sx="1000" sy="1000" algn="ctr" rotWithShape="0">
                <a:schemeClr val="tx1">
                  <a:gamma/>
                  <a:shade val="60000"/>
                  <a:invGamma/>
                </a:schemeClr>
              </a:outerShdw>
            </a:effectLst>
          </p:spPr>
          <p:txBody>
            <a:bodyPr lIns="25717" tIns="12859" rIns="25717" bIns="12859"/>
            <a:lstStyle/>
            <a:p>
              <a:pPr algn="ctr" eaLnBrk="1" hangingPunct="1">
                <a:buFont typeface="Arial" panose="020B0704020202020204" pitchFamily="34" charset="0"/>
                <a:buNone/>
                <a:defRPr/>
              </a:pPr>
              <a:endParaRPr lang="zh-CN" altLang="en-US" sz="1050" b="1" dirty="0">
                <a:latin typeface="微软雅黑" panose="020B0503020204020204" pitchFamily="34" charset="-122"/>
                <a:ea typeface="微软雅黑" panose="020B0503020204020204" pitchFamily="34" charset="-122"/>
                <a:cs typeface="+mn-ea"/>
                <a:sym typeface="+mn-lt"/>
              </a:endParaRPr>
            </a:p>
          </p:txBody>
        </p:sp>
        <p:sp>
          <p:nvSpPr>
            <p:cNvPr id="82" name="文本框 423"/>
            <p:cNvSpPr txBox="1"/>
            <p:nvPr/>
          </p:nvSpPr>
          <p:spPr>
            <a:xfrm>
              <a:off x="1108091" y="3283975"/>
              <a:ext cx="1682478" cy="323284"/>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cs typeface="+mn-ea"/>
                  <a:sym typeface="+mn-lt"/>
                </a:rPr>
                <a:t>火灾探测报警终端</a:t>
              </a:r>
              <a:endParaRPr lang="zh-CN" altLang="en-US" sz="1050" b="1" dirty="0">
                <a:latin typeface="微软雅黑" panose="020B0503020204020204" pitchFamily="34" charset="-122"/>
                <a:ea typeface="微软雅黑" panose="020B0503020204020204" pitchFamily="34" charset="-122"/>
                <a:cs typeface="+mn-ea"/>
                <a:sym typeface="+mn-lt"/>
              </a:endParaRPr>
            </a:p>
          </p:txBody>
        </p:sp>
      </p:grpSp>
      <p:grpSp>
        <p:nvGrpSpPr>
          <p:cNvPr id="10" name="组合 9"/>
          <p:cNvGrpSpPr/>
          <p:nvPr/>
        </p:nvGrpSpPr>
        <p:grpSpPr>
          <a:xfrm>
            <a:off x="664291" y="3735384"/>
            <a:ext cx="1260555" cy="304458"/>
            <a:chOff x="743398" y="2827494"/>
            <a:chExt cx="1930668" cy="395171"/>
          </a:xfrm>
        </p:grpSpPr>
        <p:sp>
          <p:nvSpPr>
            <p:cNvPr id="79" name="矩形 78"/>
            <p:cNvSpPr/>
            <p:nvPr/>
          </p:nvSpPr>
          <p:spPr bwMode="auto">
            <a:xfrm>
              <a:off x="743398" y="2827494"/>
              <a:ext cx="1930668" cy="395171"/>
            </a:xfrm>
            <a:prstGeom prst="rect">
              <a:avLst/>
            </a:prstGeom>
            <a:noFill/>
            <a:ln w="57150" cap="flat" cmpd="sng" algn="ctr">
              <a:gradFill flip="none" rotWithShape="1">
                <a:gsLst>
                  <a:gs pos="18000">
                    <a:srgbClr val="62FFFF"/>
                  </a:gs>
                  <a:gs pos="50000">
                    <a:srgbClr val="49D3FF"/>
                  </a:gs>
                  <a:gs pos="69000">
                    <a:schemeClr val="accent1">
                      <a:lumMod val="45000"/>
                      <a:lumOff val="55000"/>
                    </a:schemeClr>
                  </a:gs>
                  <a:gs pos="91000">
                    <a:srgbClr val="1374FF"/>
                  </a:gs>
                </a:gsLst>
                <a:path path="circle">
                  <a:fillToRect l="50000" t="50000" r="50000" b="50000"/>
                </a:path>
                <a:tileRect/>
              </a:gradFill>
              <a:prstDash val="solid"/>
              <a:round/>
              <a:headEnd type="none" w="med" len="med"/>
              <a:tailEnd type="none" w="med" len="med"/>
            </a:ln>
            <a:effectLst>
              <a:outerShdw sx="1000" sy="1000" algn="ctr" rotWithShape="0">
                <a:schemeClr val="tx1">
                  <a:gamma/>
                  <a:shade val="60000"/>
                  <a:invGamma/>
                </a:schemeClr>
              </a:outerShdw>
            </a:effectLst>
          </p:spPr>
          <p:txBody>
            <a:bodyPr lIns="25717" tIns="12859" rIns="25717" bIns="12859"/>
            <a:lstStyle/>
            <a:p>
              <a:pPr algn="ctr" eaLnBrk="1" hangingPunct="1">
                <a:buFont typeface="Arial" panose="020B0704020202020204" pitchFamily="34" charset="0"/>
                <a:buNone/>
                <a:defRPr/>
              </a:pPr>
              <a:endParaRPr lang="zh-CN" altLang="en-US" sz="1050" b="1" dirty="0">
                <a:latin typeface="微软雅黑" panose="020B0503020204020204" pitchFamily="34" charset="-122"/>
                <a:ea typeface="微软雅黑" panose="020B0503020204020204" pitchFamily="34" charset="-122"/>
                <a:cs typeface="+mn-ea"/>
                <a:sym typeface="+mn-lt"/>
              </a:endParaRPr>
            </a:p>
          </p:txBody>
        </p:sp>
        <p:sp>
          <p:nvSpPr>
            <p:cNvPr id="80" name="文本框 431"/>
            <p:cNvSpPr txBox="1"/>
            <p:nvPr/>
          </p:nvSpPr>
          <p:spPr>
            <a:xfrm>
              <a:off x="743398" y="2866685"/>
              <a:ext cx="1854379" cy="328031"/>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cs typeface="+mn-ea"/>
                  <a:sym typeface="+mn-lt"/>
                </a:rPr>
                <a:t>独立式烟感终端</a:t>
              </a:r>
              <a:endParaRPr lang="zh-CN" altLang="en-US" sz="1050" b="1" dirty="0">
                <a:latin typeface="微软雅黑" panose="020B0503020204020204" pitchFamily="34" charset="-122"/>
                <a:ea typeface="微软雅黑" panose="020B0503020204020204" pitchFamily="34" charset="-122"/>
                <a:cs typeface="+mn-ea"/>
                <a:sym typeface="+mn-lt"/>
              </a:endParaRPr>
            </a:p>
          </p:txBody>
        </p:sp>
      </p:grpSp>
      <p:grpSp>
        <p:nvGrpSpPr>
          <p:cNvPr id="11" name="组合 10"/>
          <p:cNvGrpSpPr/>
          <p:nvPr/>
        </p:nvGrpSpPr>
        <p:grpSpPr>
          <a:xfrm>
            <a:off x="635794" y="4170768"/>
            <a:ext cx="1331327" cy="349621"/>
            <a:chOff x="710476" y="2717050"/>
            <a:chExt cx="2039062" cy="505616"/>
          </a:xfrm>
        </p:grpSpPr>
        <p:sp>
          <p:nvSpPr>
            <p:cNvPr id="77" name="矩形 76"/>
            <p:cNvSpPr/>
            <p:nvPr/>
          </p:nvSpPr>
          <p:spPr bwMode="auto">
            <a:xfrm>
              <a:off x="754121" y="2717050"/>
              <a:ext cx="1934646" cy="505616"/>
            </a:xfrm>
            <a:prstGeom prst="rect">
              <a:avLst/>
            </a:prstGeom>
            <a:noFill/>
            <a:ln w="57150" cap="flat" cmpd="sng" algn="ctr">
              <a:gradFill flip="none" rotWithShape="1">
                <a:gsLst>
                  <a:gs pos="18000">
                    <a:srgbClr val="62FFFF"/>
                  </a:gs>
                  <a:gs pos="50000">
                    <a:srgbClr val="49D3FF"/>
                  </a:gs>
                  <a:gs pos="69000">
                    <a:schemeClr val="accent1">
                      <a:lumMod val="45000"/>
                      <a:lumOff val="55000"/>
                    </a:schemeClr>
                  </a:gs>
                  <a:gs pos="91000">
                    <a:srgbClr val="1374FF"/>
                  </a:gs>
                </a:gsLst>
                <a:path path="circle">
                  <a:fillToRect l="50000" t="50000" r="50000" b="50000"/>
                </a:path>
                <a:tileRect/>
              </a:gradFill>
              <a:prstDash val="solid"/>
              <a:round/>
              <a:headEnd type="none" w="med" len="med"/>
              <a:tailEnd type="none" w="med" len="med"/>
            </a:ln>
            <a:effectLst>
              <a:outerShdw sx="1000" sy="1000" algn="ctr" rotWithShape="0">
                <a:schemeClr val="tx1">
                  <a:gamma/>
                  <a:shade val="60000"/>
                  <a:invGamma/>
                </a:schemeClr>
              </a:outerShdw>
            </a:effectLst>
          </p:spPr>
          <p:txBody>
            <a:bodyPr lIns="25717" tIns="12859" rIns="25717" bIns="12859"/>
            <a:lstStyle/>
            <a:p>
              <a:pPr algn="ctr" eaLnBrk="1" hangingPunct="1">
                <a:buFont typeface="Arial" panose="020B0704020202020204" pitchFamily="34" charset="0"/>
                <a:buNone/>
                <a:defRPr/>
              </a:pPr>
              <a:endParaRPr lang="zh-CN" altLang="en-US" sz="1050" b="1" dirty="0">
                <a:latin typeface="微软雅黑" panose="020B0503020204020204" pitchFamily="34" charset="-122"/>
                <a:ea typeface="微软雅黑" panose="020B0503020204020204" pitchFamily="34" charset="-122"/>
                <a:cs typeface="+mn-ea"/>
                <a:sym typeface="+mn-lt"/>
              </a:endParaRPr>
            </a:p>
          </p:txBody>
        </p:sp>
        <p:sp>
          <p:nvSpPr>
            <p:cNvPr id="78" name="文本框 435"/>
            <p:cNvSpPr txBox="1"/>
            <p:nvPr/>
          </p:nvSpPr>
          <p:spPr>
            <a:xfrm>
              <a:off x="710476" y="2795685"/>
              <a:ext cx="2039062" cy="365494"/>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cs typeface="+mn-ea"/>
                  <a:sym typeface="+mn-lt"/>
                </a:rPr>
                <a:t>电气火灾感知终端</a:t>
              </a:r>
              <a:endParaRPr lang="zh-CN" altLang="en-US" sz="1050" b="1" dirty="0">
                <a:latin typeface="微软雅黑" panose="020B0503020204020204" pitchFamily="34" charset="-122"/>
                <a:ea typeface="微软雅黑" panose="020B0503020204020204" pitchFamily="34" charset="-122"/>
                <a:cs typeface="+mn-ea"/>
                <a:sym typeface="+mn-lt"/>
              </a:endParaRPr>
            </a:p>
          </p:txBody>
        </p:sp>
      </p:grpSp>
      <p:grpSp>
        <p:nvGrpSpPr>
          <p:cNvPr id="12" name="组合 11"/>
          <p:cNvGrpSpPr/>
          <p:nvPr/>
        </p:nvGrpSpPr>
        <p:grpSpPr>
          <a:xfrm>
            <a:off x="2402087" y="2399743"/>
            <a:ext cx="1543477" cy="2168985"/>
            <a:chOff x="4339326" y="2042588"/>
            <a:chExt cx="2942336" cy="3114410"/>
          </a:xfrm>
        </p:grpSpPr>
        <p:sp>
          <p:nvSpPr>
            <p:cNvPr id="68" name="矩形 67"/>
            <p:cNvSpPr/>
            <p:nvPr/>
          </p:nvSpPr>
          <p:spPr bwMode="auto">
            <a:xfrm>
              <a:off x="4339326" y="2042588"/>
              <a:ext cx="2942336" cy="3114410"/>
            </a:xfrm>
            <a:prstGeom prst="rect">
              <a:avLst/>
            </a:prstGeom>
            <a:noFill/>
            <a:ln w="57150" cap="flat" cmpd="sng" algn="ctr">
              <a:gradFill flip="none" rotWithShape="1">
                <a:gsLst>
                  <a:gs pos="23000">
                    <a:srgbClr val="62FFFF"/>
                  </a:gs>
                  <a:gs pos="50000">
                    <a:srgbClr val="49D3FF"/>
                  </a:gs>
                  <a:gs pos="69000">
                    <a:schemeClr val="accent1">
                      <a:lumMod val="45000"/>
                      <a:lumOff val="55000"/>
                    </a:schemeClr>
                  </a:gs>
                  <a:gs pos="91000">
                    <a:srgbClr val="1374FF"/>
                  </a:gs>
                </a:gsLst>
                <a:path path="circle">
                  <a:fillToRect l="50000" t="50000" r="50000" b="50000"/>
                </a:path>
                <a:tileRect/>
              </a:gradFill>
              <a:prstDash val="dash"/>
              <a:round/>
              <a:headEnd type="none" w="med" len="med"/>
              <a:tailEnd type="none" w="med" len="med"/>
            </a:ln>
            <a:effectLst>
              <a:outerShdw sx="1000" sy="1000" algn="ctr" rotWithShape="0">
                <a:schemeClr val="tx1">
                  <a:gamma/>
                  <a:shade val="60000"/>
                  <a:invGamma/>
                </a:schemeClr>
              </a:outerShdw>
            </a:effectLst>
          </p:spPr>
          <p:txBody>
            <a:bodyPr lIns="25717" tIns="12859" rIns="25717" bIns="12859"/>
            <a:lstStyle/>
            <a:p>
              <a:pPr eaLnBrk="1" hangingPunct="1">
                <a:buFont typeface="Arial" panose="020B0704020202020204" pitchFamily="34" charset="0"/>
                <a:buNone/>
                <a:defRPr/>
              </a:pPr>
              <a:endParaRPr lang="zh-CN" altLang="en-US" sz="1050">
                <a:cs typeface="+mn-ea"/>
                <a:sym typeface="+mn-lt"/>
              </a:endParaRPr>
            </a:p>
          </p:txBody>
        </p:sp>
        <p:sp>
          <p:nvSpPr>
            <p:cNvPr id="69" name="圆角矩形 68"/>
            <p:cNvSpPr/>
            <p:nvPr/>
          </p:nvSpPr>
          <p:spPr>
            <a:xfrm>
              <a:off x="4515361" y="2274726"/>
              <a:ext cx="393920" cy="2307262"/>
            </a:xfrm>
            <a:prstGeom prst="roundRect">
              <a:avLst>
                <a:gd name="adj" fmla="val 37330"/>
              </a:avLst>
            </a:prstGeom>
            <a:solidFill>
              <a:srgbClr val="209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cs typeface="+mn-ea"/>
                  <a:sym typeface="+mn-lt"/>
                </a:rPr>
                <a:t>标准化接口</a:t>
              </a:r>
              <a:r>
                <a:rPr lang="en-US" altLang="zh-CN" sz="1050" dirty="0">
                  <a:solidFill>
                    <a:schemeClr val="tx1"/>
                  </a:solidFill>
                  <a:cs typeface="+mn-ea"/>
                  <a:sym typeface="+mn-lt"/>
                </a:rPr>
                <a:t>&amp;</a:t>
              </a:r>
              <a:r>
                <a:rPr lang="zh-CN" altLang="en-US" sz="1050" dirty="0">
                  <a:solidFill>
                    <a:schemeClr val="tx1"/>
                  </a:solidFill>
                  <a:cs typeface="+mn-ea"/>
                  <a:sym typeface="+mn-lt"/>
                </a:rPr>
                <a:t>协议</a:t>
              </a:r>
              <a:endParaRPr lang="zh-CN" altLang="en-US" sz="1050" dirty="0">
                <a:solidFill>
                  <a:schemeClr val="tx1"/>
                </a:solidFill>
                <a:cs typeface="+mn-ea"/>
                <a:sym typeface="+mn-lt"/>
              </a:endParaRPr>
            </a:p>
          </p:txBody>
        </p:sp>
        <p:sp>
          <p:nvSpPr>
            <p:cNvPr id="70" name="圆角矩形 69"/>
            <p:cNvSpPr/>
            <p:nvPr/>
          </p:nvSpPr>
          <p:spPr>
            <a:xfrm>
              <a:off x="5179965" y="2341187"/>
              <a:ext cx="1904469" cy="439075"/>
            </a:xfrm>
            <a:prstGeom prst="roundRect">
              <a:avLst>
                <a:gd name="adj" fmla="val 10969"/>
              </a:avLst>
            </a:prstGeom>
            <a:solidFill>
              <a:srgbClr val="209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cs typeface="+mn-ea"/>
                  <a:sym typeface="+mn-lt"/>
                </a:rPr>
                <a:t>基础通信</a:t>
              </a:r>
              <a:endParaRPr lang="zh-CN" altLang="en-US" sz="1050" dirty="0">
                <a:solidFill>
                  <a:schemeClr val="tx1"/>
                </a:solidFill>
                <a:cs typeface="+mn-ea"/>
                <a:sym typeface="+mn-lt"/>
              </a:endParaRPr>
            </a:p>
          </p:txBody>
        </p:sp>
        <p:sp>
          <p:nvSpPr>
            <p:cNvPr id="71" name="圆角矩形 70"/>
            <p:cNvSpPr/>
            <p:nvPr/>
          </p:nvSpPr>
          <p:spPr>
            <a:xfrm>
              <a:off x="5166372" y="3167367"/>
              <a:ext cx="1904470" cy="439075"/>
            </a:xfrm>
            <a:prstGeom prst="roundRect">
              <a:avLst>
                <a:gd name="adj" fmla="val 10969"/>
              </a:avLst>
            </a:prstGeom>
            <a:solidFill>
              <a:srgbClr val="209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cs typeface="+mn-ea"/>
                  <a:sym typeface="+mn-lt"/>
                </a:rPr>
                <a:t>操作系统</a:t>
              </a:r>
              <a:endParaRPr lang="zh-CN" altLang="en-US" sz="1050" dirty="0">
                <a:solidFill>
                  <a:schemeClr val="tx1"/>
                </a:solidFill>
                <a:cs typeface="+mn-ea"/>
                <a:sym typeface="+mn-lt"/>
              </a:endParaRPr>
            </a:p>
          </p:txBody>
        </p:sp>
        <p:sp>
          <p:nvSpPr>
            <p:cNvPr id="72" name="圆角矩形 71"/>
            <p:cNvSpPr/>
            <p:nvPr/>
          </p:nvSpPr>
          <p:spPr>
            <a:xfrm>
              <a:off x="5202325" y="4068168"/>
              <a:ext cx="1904470" cy="501024"/>
            </a:xfrm>
            <a:prstGeom prst="roundRect">
              <a:avLst>
                <a:gd name="adj" fmla="val 10969"/>
              </a:avLst>
            </a:prstGeom>
            <a:solidFill>
              <a:srgbClr val="209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cs typeface="+mn-ea"/>
                  <a:sym typeface="+mn-lt"/>
                </a:rPr>
                <a:t>传输模块</a:t>
              </a:r>
              <a:r>
                <a:rPr lang="en-US" altLang="zh-CN" sz="1050" dirty="0">
                  <a:solidFill>
                    <a:schemeClr val="tx1"/>
                  </a:solidFill>
                  <a:cs typeface="+mn-ea"/>
                  <a:sym typeface="+mn-lt"/>
                </a:rPr>
                <a:t>/</a:t>
              </a:r>
              <a:r>
                <a:rPr lang="zh-CN" altLang="en-US" sz="1050" dirty="0">
                  <a:solidFill>
                    <a:schemeClr val="tx1"/>
                  </a:solidFill>
                  <a:cs typeface="+mn-ea"/>
                  <a:sym typeface="+mn-lt"/>
                </a:rPr>
                <a:t>网关</a:t>
              </a:r>
              <a:endParaRPr lang="zh-CN" altLang="en-US" sz="1050" dirty="0">
                <a:solidFill>
                  <a:schemeClr val="tx1"/>
                </a:solidFill>
                <a:cs typeface="+mn-ea"/>
                <a:sym typeface="+mn-lt"/>
              </a:endParaRPr>
            </a:p>
          </p:txBody>
        </p:sp>
        <p:sp>
          <p:nvSpPr>
            <p:cNvPr id="73" name="文本框 457"/>
            <p:cNvSpPr txBox="1"/>
            <p:nvPr/>
          </p:nvSpPr>
          <p:spPr>
            <a:xfrm>
              <a:off x="4626775" y="4659220"/>
              <a:ext cx="2357567" cy="362891"/>
            </a:xfrm>
            <a:prstGeom prst="rect">
              <a:avLst/>
            </a:prstGeom>
            <a:noFill/>
          </p:spPr>
          <p:txBody>
            <a:bodyPr wrap="square" rtlCol="0">
              <a:spAutoFit/>
            </a:bodyPr>
            <a:lstStyle/>
            <a:p>
              <a:pPr algn="ctr"/>
              <a:r>
                <a:rPr lang="zh-CN" altLang="en-US" sz="1050" b="1" dirty="0">
                  <a:cs typeface="+mn-ea"/>
                  <a:sym typeface="+mn-lt"/>
                </a:rPr>
                <a:t>物联网通信模组</a:t>
              </a:r>
              <a:endParaRPr lang="zh-CN" altLang="en-US" sz="1050" b="1" dirty="0">
                <a:cs typeface="+mn-ea"/>
                <a:sym typeface="+mn-lt"/>
              </a:endParaRPr>
            </a:p>
          </p:txBody>
        </p:sp>
        <p:sp>
          <p:nvSpPr>
            <p:cNvPr id="74" name="矩形 73"/>
            <p:cNvSpPr/>
            <p:nvPr/>
          </p:nvSpPr>
          <p:spPr>
            <a:xfrm>
              <a:off x="4896489" y="2528458"/>
              <a:ext cx="283476" cy="1336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cs typeface="+mn-ea"/>
                <a:sym typeface="+mn-lt"/>
              </a:endParaRPr>
            </a:p>
          </p:txBody>
        </p:sp>
        <p:sp>
          <p:nvSpPr>
            <p:cNvPr id="75" name="矩形 74"/>
            <p:cNvSpPr/>
            <p:nvPr/>
          </p:nvSpPr>
          <p:spPr>
            <a:xfrm>
              <a:off x="6064018" y="2780263"/>
              <a:ext cx="179196" cy="3910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cs typeface="+mn-ea"/>
                <a:sym typeface="+mn-lt"/>
              </a:endParaRPr>
            </a:p>
          </p:txBody>
        </p:sp>
        <p:sp>
          <p:nvSpPr>
            <p:cNvPr id="76" name="下箭头 75"/>
            <p:cNvSpPr/>
            <p:nvPr/>
          </p:nvSpPr>
          <p:spPr>
            <a:xfrm>
              <a:off x="5966285" y="3599793"/>
              <a:ext cx="361627" cy="50102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cs typeface="+mn-ea"/>
                <a:sym typeface="+mn-lt"/>
              </a:endParaRPr>
            </a:p>
          </p:txBody>
        </p:sp>
      </p:grpSp>
      <p:grpSp>
        <p:nvGrpSpPr>
          <p:cNvPr id="13" name="组合 12"/>
          <p:cNvGrpSpPr/>
          <p:nvPr/>
        </p:nvGrpSpPr>
        <p:grpSpPr>
          <a:xfrm>
            <a:off x="4428390" y="2408423"/>
            <a:ext cx="1334533" cy="2168985"/>
            <a:chOff x="6127340" y="2156625"/>
            <a:chExt cx="2043972" cy="2976484"/>
          </a:xfrm>
        </p:grpSpPr>
        <p:grpSp>
          <p:nvGrpSpPr>
            <p:cNvPr id="54" name="组合 53"/>
            <p:cNvGrpSpPr/>
            <p:nvPr/>
          </p:nvGrpSpPr>
          <p:grpSpPr>
            <a:xfrm>
              <a:off x="6175111" y="2932676"/>
              <a:ext cx="865317" cy="1346771"/>
              <a:chOff x="5552123" y="2681800"/>
              <a:chExt cx="2114203" cy="2949379"/>
            </a:xfrm>
          </p:grpSpPr>
          <p:pic>
            <p:nvPicPr>
              <p:cNvPr id="59" name="图片 58"/>
              <p:cNvPicPr>
                <a:picLocks noChangeAspect="1"/>
              </p:cNvPicPr>
              <p:nvPr/>
            </p:nvPicPr>
            <p:blipFill rotWithShape="1">
              <a:blip r:embed="rId2"/>
              <a:srcRect t="1521" r="2045"/>
              <a:stretch>
                <a:fillRect/>
              </a:stretch>
            </p:blipFill>
            <p:spPr>
              <a:xfrm>
                <a:off x="5688250" y="2681800"/>
                <a:ext cx="1944079" cy="2949379"/>
              </a:xfrm>
              <a:prstGeom prst="rect">
                <a:avLst/>
              </a:prstGeom>
            </p:spPr>
          </p:pic>
          <p:grpSp>
            <p:nvGrpSpPr>
              <p:cNvPr id="60" name="组合 59"/>
              <p:cNvGrpSpPr/>
              <p:nvPr/>
            </p:nvGrpSpPr>
            <p:grpSpPr>
              <a:xfrm>
                <a:off x="5552123" y="2910865"/>
                <a:ext cx="1492262" cy="1049169"/>
                <a:chOff x="5552123" y="2910865"/>
                <a:chExt cx="1492262" cy="1049169"/>
              </a:xfrm>
            </p:grpSpPr>
            <p:pic>
              <p:nvPicPr>
                <p:cNvPr id="65" name="图片 64"/>
                <p:cNvPicPr>
                  <a:picLocks noChangeAspect="1"/>
                </p:cNvPicPr>
                <p:nvPr/>
              </p:nvPicPr>
              <p:blipFill>
                <a:blip r:embed="rId3"/>
                <a:stretch>
                  <a:fillRect/>
                </a:stretch>
              </p:blipFill>
              <p:spPr>
                <a:xfrm flipV="1">
                  <a:off x="5552123" y="2910865"/>
                  <a:ext cx="1413808" cy="1049169"/>
                </a:xfrm>
                <a:prstGeom prst="rect">
                  <a:avLst/>
                </a:prstGeom>
              </p:spPr>
            </p:pic>
            <p:pic>
              <p:nvPicPr>
                <p:cNvPr id="66" name="图片 65"/>
                <p:cNvPicPr>
                  <a:picLocks noChangeAspect="1"/>
                </p:cNvPicPr>
                <p:nvPr/>
              </p:nvPicPr>
              <p:blipFill>
                <a:blip r:embed="rId3"/>
                <a:stretch>
                  <a:fillRect/>
                </a:stretch>
              </p:blipFill>
              <p:spPr>
                <a:xfrm flipV="1">
                  <a:off x="5805015" y="3128780"/>
                  <a:ext cx="1239370" cy="698545"/>
                </a:xfrm>
                <a:prstGeom prst="rect">
                  <a:avLst/>
                </a:prstGeom>
              </p:spPr>
            </p:pic>
            <p:pic>
              <p:nvPicPr>
                <p:cNvPr id="67" name="图片 66"/>
                <p:cNvPicPr>
                  <a:picLocks noChangeAspect="1"/>
                </p:cNvPicPr>
                <p:nvPr/>
              </p:nvPicPr>
              <p:blipFill>
                <a:blip r:embed="rId3"/>
                <a:stretch>
                  <a:fillRect/>
                </a:stretch>
              </p:blipFill>
              <p:spPr>
                <a:xfrm flipV="1">
                  <a:off x="6079896" y="3244394"/>
                  <a:ext cx="889639" cy="411506"/>
                </a:xfrm>
                <a:prstGeom prst="rect">
                  <a:avLst/>
                </a:prstGeom>
              </p:spPr>
            </p:pic>
          </p:grpSp>
          <p:grpSp>
            <p:nvGrpSpPr>
              <p:cNvPr id="61" name="组合 60"/>
              <p:cNvGrpSpPr/>
              <p:nvPr/>
            </p:nvGrpSpPr>
            <p:grpSpPr>
              <a:xfrm rot="10636316">
                <a:off x="6174064" y="2925562"/>
                <a:ext cx="1492262" cy="1049169"/>
                <a:chOff x="5552123" y="2910865"/>
                <a:chExt cx="1492262" cy="1049169"/>
              </a:xfrm>
            </p:grpSpPr>
            <p:pic>
              <p:nvPicPr>
                <p:cNvPr id="62" name="图片 61"/>
                <p:cNvPicPr>
                  <a:picLocks noChangeAspect="1"/>
                </p:cNvPicPr>
                <p:nvPr/>
              </p:nvPicPr>
              <p:blipFill>
                <a:blip r:embed="rId3"/>
                <a:stretch>
                  <a:fillRect/>
                </a:stretch>
              </p:blipFill>
              <p:spPr>
                <a:xfrm flipV="1">
                  <a:off x="5552123" y="2910865"/>
                  <a:ext cx="1413808" cy="1049169"/>
                </a:xfrm>
                <a:prstGeom prst="rect">
                  <a:avLst/>
                </a:prstGeom>
              </p:spPr>
            </p:pic>
            <p:pic>
              <p:nvPicPr>
                <p:cNvPr id="63" name="图片 62"/>
                <p:cNvPicPr>
                  <a:picLocks noChangeAspect="1"/>
                </p:cNvPicPr>
                <p:nvPr/>
              </p:nvPicPr>
              <p:blipFill>
                <a:blip r:embed="rId3"/>
                <a:stretch>
                  <a:fillRect/>
                </a:stretch>
              </p:blipFill>
              <p:spPr>
                <a:xfrm flipV="1">
                  <a:off x="5805015" y="3128780"/>
                  <a:ext cx="1239370" cy="698545"/>
                </a:xfrm>
                <a:prstGeom prst="rect">
                  <a:avLst/>
                </a:prstGeom>
              </p:spPr>
            </p:pic>
            <p:pic>
              <p:nvPicPr>
                <p:cNvPr id="64" name="图片 63"/>
                <p:cNvPicPr>
                  <a:picLocks noChangeAspect="1"/>
                </p:cNvPicPr>
                <p:nvPr/>
              </p:nvPicPr>
              <p:blipFill>
                <a:blip r:embed="rId3"/>
                <a:stretch>
                  <a:fillRect/>
                </a:stretch>
              </p:blipFill>
              <p:spPr>
                <a:xfrm flipV="1">
                  <a:off x="6079896" y="3244394"/>
                  <a:ext cx="889639" cy="411506"/>
                </a:xfrm>
                <a:prstGeom prst="rect">
                  <a:avLst/>
                </a:prstGeom>
              </p:spPr>
            </p:pic>
          </p:grpSp>
        </p:grpSp>
        <p:pic>
          <p:nvPicPr>
            <p:cNvPr id="55" name="Picture 24" descr="multilayer switc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4407" y="3381901"/>
              <a:ext cx="649995" cy="64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矩形 55"/>
            <p:cNvSpPr/>
            <p:nvPr/>
          </p:nvSpPr>
          <p:spPr>
            <a:xfrm>
              <a:off x="6938747" y="3688134"/>
              <a:ext cx="479256" cy="1318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cs typeface="+mn-ea"/>
                <a:sym typeface="+mn-lt"/>
              </a:endParaRPr>
            </a:p>
          </p:txBody>
        </p:sp>
        <p:sp>
          <p:nvSpPr>
            <p:cNvPr id="57" name="矩形 56"/>
            <p:cNvSpPr/>
            <p:nvPr/>
          </p:nvSpPr>
          <p:spPr bwMode="auto">
            <a:xfrm>
              <a:off x="6127340" y="2156625"/>
              <a:ext cx="2043972" cy="2976484"/>
            </a:xfrm>
            <a:prstGeom prst="rect">
              <a:avLst/>
            </a:prstGeom>
            <a:noFill/>
            <a:ln w="57150" cap="flat" cmpd="sng" algn="ctr">
              <a:gradFill flip="none" rotWithShape="1">
                <a:gsLst>
                  <a:gs pos="23000">
                    <a:srgbClr val="62FFFF"/>
                  </a:gs>
                  <a:gs pos="50000">
                    <a:srgbClr val="49D3FF"/>
                  </a:gs>
                  <a:gs pos="69000">
                    <a:schemeClr val="accent1">
                      <a:lumMod val="45000"/>
                      <a:lumOff val="55000"/>
                    </a:schemeClr>
                  </a:gs>
                  <a:gs pos="91000">
                    <a:srgbClr val="1374FF"/>
                  </a:gs>
                </a:gsLst>
                <a:path path="circle">
                  <a:fillToRect l="50000" t="50000" r="50000" b="50000"/>
                </a:path>
                <a:tileRect/>
              </a:gradFill>
              <a:prstDash val="dash"/>
              <a:round/>
              <a:headEnd type="none" w="med" len="med"/>
              <a:tailEnd type="none" w="med" len="med"/>
            </a:ln>
            <a:effectLst>
              <a:outerShdw sx="1000" sy="1000" algn="ctr" rotWithShape="0">
                <a:schemeClr val="tx1">
                  <a:gamma/>
                  <a:shade val="60000"/>
                  <a:invGamma/>
                </a:schemeClr>
              </a:outerShdw>
            </a:effectLst>
          </p:spPr>
          <p:txBody>
            <a:bodyPr lIns="25717" tIns="12859" rIns="25717" bIns="12859"/>
            <a:lstStyle/>
            <a:p>
              <a:pPr eaLnBrk="1" hangingPunct="1">
                <a:buFont typeface="Arial" panose="020B0704020202020204" pitchFamily="34" charset="0"/>
                <a:buNone/>
                <a:defRPr/>
              </a:pPr>
              <a:endParaRPr lang="zh-CN" altLang="en-US" sz="1050">
                <a:cs typeface="+mn-ea"/>
                <a:sym typeface="+mn-lt"/>
              </a:endParaRPr>
            </a:p>
          </p:txBody>
        </p:sp>
        <p:sp>
          <p:nvSpPr>
            <p:cNvPr id="58" name="文本框 488"/>
            <p:cNvSpPr txBox="1"/>
            <p:nvPr/>
          </p:nvSpPr>
          <p:spPr>
            <a:xfrm>
              <a:off x="6368311" y="4639914"/>
              <a:ext cx="1669520" cy="346820"/>
            </a:xfrm>
            <a:prstGeom prst="rect">
              <a:avLst/>
            </a:prstGeom>
            <a:noFill/>
          </p:spPr>
          <p:txBody>
            <a:bodyPr wrap="square" rtlCol="0">
              <a:spAutoFit/>
            </a:bodyPr>
            <a:lstStyle/>
            <a:p>
              <a:pPr algn="ctr"/>
              <a:r>
                <a:rPr lang="en-US" altLang="zh-CN" sz="1050" dirty="0">
                  <a:cs typeface="+mn-ea"/>
                  <a:sym typeface="+mn-lt"/>
                </a:rPr>
                <a:t>NB-</a:t>
              </a:r>
              <a:r>
                <a:rPr lang="en-US" altLang="zh-CN" sz="1050" dirty="0" err="1">
                  <a:cs typeface="+mn-ea"/>
                  <a:sym typeface="+mn-lt"/>
                </a:rPr>
                <a:t>IoT</a:t>
              </a:r>
              <a:endParaRPr lang="zh-CN" altLang="en-US" sz="1050" dirty="0">
                <a:cs typeface="+mn-ea"/>
                <a:sym typeface="+mn-lt"/>
              </a:endParaRPr>
            </a:p>
          </p:txBody>
        </p:sp>
      </p:grpSp>
      <p:sp>
        <p:nvSpPr>
          <p:cNvPr id="14" name="Freeform 15"/>
          <p:cNvSpPr/>
          <p:nvPr/>
        </p:nvSpPr>
        <p:spPr bwMode="auto">
          <a:xfrm rot="15055635">
            <a:off x="6018286" y="2799327"/>
            <a:ext cx="181303" cy="584029"/>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p:spPr>
        <p:txBody>
          <a:bodyPr wrap="none"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endParaRPr lang="zh-CN" altLang="en-US" sz="1050">
              <a:latin typeface="+mn-lt"/>
              <a:ea typeface="+mn-ea"/>
              <a:cs typeface="+mn-ea"/>
              <a:sym typeface="+mn-lt"/>
            </a:endParaRPr>
          </a:p>
        </p:txBody>
      </p:sp>
      <p:grpSp>
        <p:nvGrpSpPr>
          <p:cNvPr id="15" name="组合 14"/>
          <p:cNvGrpSpPr/>
          <p:nvPr/>
        </p:nvGrpSpPr>
        <p:grpSpPr>
          <a:xfrm>
            <a:off x="6664065" y="2995946"/>
            <a:ext cx="1656911" cy="1548243"/>
            <a:chOff x="3118011" y="4395691"/>
            <a:chExt cx="2466546" cy="2124644"/>
          </a:xfrm>
        </p:grpSpPr>
        <p:pic>
          <p:nvPicPr>
            <p:cNvPr id="47" name="Picture 4" descr="红外摄像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8011" y="5956672"/>
              <a:ext cx="590131" cy="53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 descr="s35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7343" y="5521194"/>
              <a:ext cx="633411" cy="44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 descr="红外摄像头"/>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1463" y="5989046"/>
              <a:ext cx="590132" cy="53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图片 49"/>
            <p:cNvPicPr>
              <a:picLocks noChangeAspect="1"/>
            </p:cNvPicPr>
            <p:nvPr/>
          </p:nvPicPr>
          <p:blipFill>
            <a:blip r:embed="rId7"/>
            <a:stretch>
              <a:fillRect/>
            </a:stretch>
          </p:blipFill>
          <p:spPr>
            <a:xfrm>
              <a:off x="3636419" y="4869879"/>
              <a:ext cx="728761" cy="468087"/>
            </a:xfrm>
            <a:prstGeom prst="rect">
              <a:avLst/>
            </a:prstGeom>
          </p:spPr>
        </p:pic>
        <p:sp>
          <p:nvSpPr>
            <p:cNvPr id="51" name="Rectangle 288"/>
            <p:cNvSpPr>
              <a:spLocks noChangeArrowheads="1"/>
            </p:cNvSpPr>
            <p:nvPr/>
          </p:nvSpPr>
          <p:spPr bwMode="auto">
            <a:xfrm>
              <a:off x="3871120" y="5940155"/>
              <a:ext cx="867774" cy="346820"/>
            </a:xfrm>
            <a:prstGeom prst="rect">
              <a:avLst/>
            </a:prstGeom>
            <a:noFill/>
          </p:spPr>
          <p:txBody>
            <a:bodyPr wrap="none">
              <a:spAutoFit/>
            </a:bodyPr>
            <a:lstStyle/>
            <a:p>
              <a:pPr eaLnBrk="1" hangingPunct="1">
                <a:buFont typeface="Arial" panose="020B0704020202020204" pitchFamily="34" charset="0"/>
                <a:buNone/>
                <a:defRPr/>
              </a:pPr>
              <a:r>
                <a:rPr lang="zh-CN" altLang="en-US" sz="1050" dirty="0">
                  <a:cs typeface="+mn-ea"/>
                  <a:sym typeface="+mn-lt"/>
                </a:rPr>
                <a:t>交换机</a:t>
              </a:r>
              <a:endParaRPr lang="zh-CN" altLang="zh-CN" sz="1050" dirty="0">
                <a:cs typeface="+mn-ea"/>
                <a:sym typeface="+mn-lt"/>
              </a:endParaRPr>
            </a:p>
          </p:txBody>
        </p:sp>
        <p:sp>
          <p:nvSpPr>
            <p:cNvPr id="52" name="Rectangle 288"/>
            <p:cNvSpPr>
              <a:spLocks noChangeArrowheads="1"/>
            </p:cNvSpPr>
            <p:nvPr/>
          </p:nvSpPr>
          <p:spPr bwMode="auto">
            <a:xfrm>
              <a:off x="4319763" y="4975917"/>
              <a:ext cx="1264794" cy="346820"/>
            </a:xfrm>
            <a:prstGeom prst="rect">
              <a:avLst/>
            </a:prstGeom>
            <a:noFill/>
          </p:spPr>
          <p:txBody>
            <a:bodyPr wrap="none">
              <a:spAutoFit/>
            </a:bodyPr>
            <a:lstStyle/>
            <a:p>
              <a:pPr eaLnBrk="1" hangingPunct="1">
                <a:buFont typeface="Arial" panose="020B0704020202020204" pitchFamily="34" charset="0"/>
                <a:buNone/>
                <a:defRPr/>
              </a:pPr>
              <a:r>
                <a:rPr lang="zh-CN" altLang="en-US" sz="1050" dirty="0">
                  <a:cs typeface="+mn-ea"/>
                  <a:sym typeface="+mn-lt"/>
                </a:rPr>
                <a:t>视频服务器</a:t>
              </a:r>
              <a:endParaRPr lang="zh-CN" altLang="zh-CN" sz="1050" dirty="0">
                <a:cs typeface="+mn-ea"/>
                <a:sym typeface="+mn-lt"/>
              </a:endParaRPr>
            </a:p>
          </p:txBody>
        </p:sp>
        <p:sp>
          <p:nvSpPr>
            <p:cNvPr id="53" name="Rectangle 288"/>
            <p:cNvSpPr>
              <a:spLocks noChangeArrowheads="1"/>
            </p:cNvSpPr>
            <p:nvPr/>
          </p:nvSpPr>
          <p:spPr bwMode="auto">
            <a:xfrm>
              <a:off x="3983510" y="4395691"/>
              <a:ext cx="1097478" cy="346820"/>
            </a:xfrm>
            <a:prstGeom prst="rect">
              <a:avLst/>
            </a:prstGeom>
            <a:noFill/>
          </p:spPr>
          <p:txBody>
            <a:bodyPr wrap="none">
              <a:spAutoFit/>
            </a:bodyPr>
            <a:lstStyle/>
            <a:p>
              <a:pPr eaLnBrk="1" hangingPunct="1">
                <a:buFont typeface="Arial" panose="020B0704020202020204" pitchFamily="34" charset="0"/>
                <a:buNone/>
                <a:defRPr/>
              </a:pPr>
              <a:r>
                <a:rPr lang="en-US" altLang="zh-CN" sz="1050" b="1" dirty="0">
                  <a:cs typeface="+mn-ea"/>
                  <a:sym typeface="+mn-lt"/>
                </a:rPr>
                <a:t>4G</a:t>
              </a:r>
              <a:r>
                <a:rPr lang="zh-CN" altLang="en-US" sz="1050" b="1" dirty="0">
                  <a:cs typeface="+mn-ea"/>
                  <a:sym typeface="+mn-lt"/>
                </a:rPr>
                <a:t>或有线</a:t>
              </a:r>
              <a:endParaRPr lang="zh-CN" altLang="zh-CN" sz="1050" b="1" dirty="0">
                <a:cs typeface="+mn-ea"/>
                <a:sym typeface="+mn-lt"/>
              </a:endParaRPr>
            </a:p>
          </p:txBody>
        </p:sp>
      </p:grpSp>
      <p:sp>
        <p:nvSpPr>
          <p:cNvPr id="16" name="Freeform 15"/>
          <p:cNvSpPr/>
          <p:nvPr/>
        </p:nvSpPr>
        <p:spPr bwMode="auto">
          <a:xfrm rot="21123229">
            <a:off x="7071556" y="2969323"/>
            <a:ext cx="265581" cy="387701"/>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p:spPr>
        <p:txBody>
          <a:bodyPr wrap="none"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endParaRPr lang="zh-CN" altLang="en-US" sz="1050">
              <a:latin typeface="+mn-lt"/>
              <a:ea typeface="+mn-ea"/>
              <a:cs typeface="+mn-ea"/>
              <a:sym typeface="+mn-lt"/>
            </a:endParaRPr>
          </a:p>
        </p:txBody>
      </p:sp>
      <p:sp>
        <p:nvSpPr>
          <p:cNvPr id="17" name="Freeform 15"/>
          <p:cNvSpPr/>
          <p:nvPr/>
        </p:nvSpPr>
        <p:spPr bwMode="auto">
          <a:xfrm rot="20868940">
            <a:off x="6146742" y="1944066"/>
            <a:ext cx="267941" cy="290548"/>
          </a:xfrm>
          <a:custGeom>
            <a:avLst/>
            <a:gdLst>
              <a:gd name="T0" fmla="*/ 404 w 404"/>
              <a:gd name="T1" fmla="*/ 771 h 1294"/>
              <a:gd name="T2" fmla="*/ 87 w 404"/>
              <a:gd name="T3" fmla="*/ 0 h 1294"/>
              <a:gd name="T4" fmla="*/ 224 w 404"/>
              <a:gd name="T5" fmla="*/ 574 h 1294"/>
              <a:gd name="T6" fmla="*/ 0 w 404"/>
              <a:gd name="T7" fmla="*/ 466 h 1294"/>
              <a:gd name="T8" fmla="*/ 301 w 404"/>
              <a:gd name="T9" fmla="*/ 1294 h 1294"/>
              <a:gd name="T10" fmla="*/ 155 w 404"/>
              <a:gd name="T11" fmla="*/ 686 h 1294"/>
              <a:gd name="T12" fmla="*/ 404 w 404"/>
              <a:gd name="T13" fmla="*/ 771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p:spPr>
        <p:txBody>
          <a:bodyPr wrap="none"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endParaRPr lang="zh-CN" altLang="en-US" sz="1050">
              <a:latin typeface="+mn-lt"/>
              <a:ea typeface="+mn-ea"/>
              <a:cs typeface="+mn-ea"/>
              <a:sym typeface="+mn-lt"/>
            </a:endParaRPr>
          </a:p>
        </p:txBody>
      </p:sp>
      <p:grpSp>
        <p:nvGrpSpPr>
          <p:cNvPr id="18" name="组合 17"/>
          <p:cNvGrpSpPr/>
          <p:nvPr/>
        </p:nvGrpSpPr>
        <p:grpSpPr>
          <a:xfrm>
            <a:off x="641262" y="3290817"/>
            <a:ext cx="1281862" cy="316533"/>
            <a:chOff x="1100567" y="4076609"/>
            <a:chExt cx="1675584" cy="404899"/>
          </a:xfrm>
        </p:grpSpPr>
        <p:sp>
          <p:nvSpPr>
            <p:cNvPr id="45" name="矩形 44"/>
            <p:cNvSpPr/>
            <p:nvPr/>
          </p:nvSpPr>
          <p:spPr bwMode="auto">
            <a:xfrm>
              <a:off x="1130669" y="4076609"/>
              <a:ext cx="1645482" cy="404899"/>
            </a:xfrm>
            <a:prstGeom prst="rect">
              <a:avLst/>
            </a:prstGeom>
            <a:noFill/>
            <a:ln w="57150" cap="flat" cmpd="sng" algn="ctr">
              <a:gradFill flip="none" rotWithShape="1">
                <a:gsLst>
                  <a:gs pos="18000">
                    <a:srgbClr val="62FFFF"/>
                  </a:gs>
                  <a:gs pos="50000">
                    <a:srgbClr val="49D3FF"/>
                  </a:gs>
                  <a:gs pos="69000">
                    <a:schemeClr val="accent1">
                      <a:lumMod val="45000"/>
                      <a:lumOff val="55000"/>
                    </a:schemeClr>
                  </a:gs>
                  <a:gs pos="91000">
                    <a:srgbClr val="1374FF"/>
                  </a:gs>
                </a:gsLst>
                <a:path path="circle">
                  <a:fillToRect l="50000" t="50000" r="50000" b="50000"/>
                </a:path>
                <a:tileRect/>
              </a:gradFill>
              <a:prstDash val="solid"/>
              <a:round/>
              <a:headEnd type="none" w="med" len="med"/>
              <a:tailEnd type="none" w="med" len="med"/>
            </a:ln>
            <a:effectLst>
              <a:outerShdw sx="1000" sy="1000" algn="ctr" rotWithShape="0">
                <a:schemeClr val="tx1">
                  <a:gamma/>
                  <a:shade val="60000"/>
                  <a:invGamma/>
                </a:schemeClr>
              </a:outerShdw>
            </a:effectLst>
          </p:spPr>
          <p:txBody>
            <a:bodyPr lIns="25717" tIns="12859" rIns="25717" bIns="12859"/>
            <a:lstStyle/>
            <a:p>
              <a:pPr algn="ctr" eaLnBrk="1" hangingPunct="1">
                <a:buFont typeface="Arial" panose="020B0704020202020204" pitchFamily="34" charset="0"/>
                <a:buNone/>
                <a:defRPr/>
              </a:pPr>
              <a:endParaRPr lang="zh-CN" altLang="en-US" sz="1050" b="1" dirty="0">
                <a:latin typeface="微软雅黑" panose="020B0503020204020204" pitchFamily="34" charset="-122"/>
                <a:ea typeface="微软雅黑" panose="020B0503020204020204" pitchFamily="34" charset="-122"/>
                <a:cs typeface="+mn-ea"/>
                <a:sym typeface="+mn-lt"/>
              </a:endParaRPr>
            </a:p>
          </p:txBody>
        </p:sp>
        <p:sp>
          <p:nvSpPr>
            <p:cNvPr id="46" name="文本框 105"/>
            <p:cNvSpPr txBox="1"/>
            <p:nvPr/>
          </p:nvSpPr>
          <p:spPr>
            <a:xfrm>
              <a:off x="1100567" y="4105689"/>
              <a:ext cx="1668055" cy="323284"/>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cs typeface="+mn-ea"/>
                  <a:sym typeface="+mn-lt"/>
                </a:rPr>
                <a:t>可燃气体感知终端</a:t>
              </a:r>
              <a:endParaRPr lang="zh-CN" altLang="en-US" sz="1050" b="1" dirty="0">
                <a:latin typeface="微软雅黑" panose="020B0503020204020204" pitchFamily="34" charset="-122"/>
                <a:ea typeface="微软雅黑" panose="020B0503020204020204" pitchFamily="34" charset="-122"/>
                <a:cs typeface="+mn-ea"/>
                <a:sym typeface="+mn-lt"/>
              </a:endParaRPr>
            </a:p>
          </p:txBody>
        </p:sp>
      </p:grpSp>
      <p:pic>
        <p:nvPicPr>
          <p:cNvPr id="19" name="Picture 24" descr="multilayer switc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470" y="1606762"/>
            <a:ext cx="424389" cy="47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4"/>
          <p:cNvSpPr txBox="1"/>
          <p:nvPr/>
        </p:nvSpPr>
        <p:spPr>
          <a:xfrm>
            <a:off x="2790825" y="4785995"/>
            <a:ext cx="3930015" cy="344805"/>
          </a:xfrm>
          <a:prstGeom prst="rect">
            <a:avLst/>
          </a:prstGeom>
          <a:noFill/>
        </p:spPr>
        <p:txBody>
          <a:bodyPr wrap="square" rtlCol="0">
            <a:spAutoFit/>
          </a:bodyPr>
          <a:lstStyle/>
          <a:p>
            <a:r>
              <a:rPr lang="zh-CN" altLang="en-US" sz="1650" b="1" dirty="0" smtClean="0">
                <a:solidFill>
                  <a:srgbClr val="FF0000"/>
                </a:solidFill>
                <a:cs typeface="+mn-ea"/>
                <a:sym typeface="+mn-lt"/>
              </a:rPr>
              <a:t>全面感知、动态监测、快速预警</a:t>
            </a:r>
            <a:endParaRPr lang="en-US" altLang="zh-CN" sz="1650" b="1" dirty="0" smtClean="0">
              <a:solidFill>
                <a:srgbClr val="FF0000"/>
              </a:solidFill>
              <a:cs typeface="+mn-ea"/>
              <a:sym typeface="+mn-lt"/>
            </a:endParaRPr>
          </a:p>
        </p:txBody>
      </p:sp>
      <p:sp>
        <p:nvSpPr>
          <p:cNvPr id="21" name="KSO_Shape"/>
          <p:cNvSpPr/>
          <p:nvPr/>
        </p:nvSpPr>
        <p:spPr>
          <a:xfrm>
            <a:off x="1967140" y="3284683"/>
            <a:ext cx="379402" cy="310161"/>
          </a:xfrm>
          <a:prstGeom prst="stripedRightArrow">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cs typeface="+mn-ea"/>
              <a:sym typeface="+mn-lt"/>
            </a:endParaRPr>
          </a:p>
        </p:txBody>
      </p:sp>
      <p:sp>
        <p:nvSpPr>
          <p:cNvPr id="22" name="KSO_Shape"/>
          <p:cNvSpPr/>
          <p:nvPr/>
        </p:nvSpPr>
        <p:spPr>
          <a:xfrm>
            <a:off x="4006621" y="3245906"/>
            <a:ext cx="379402" cy="310161"/>
          </a:xfrm>
          <a:prstGeom prst="stripedRightArrow">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cs typeface="+mn-ea"/>
              <a:sym typeface="+mn-lt"/>
            </a:endParaRPr>
          </a:p>
        </p:txBody>
      </p:sp>
      <p:sp>
        <p:nvSpPr>
          <p:cNvPr id="23" name="TextBox 127"/>
          <p:cNvSpPr txBox="1"/>
          <p:nvPr/>
        </p:nvSpPr>
        <p:spPr>
          <a:xfrm>
            <a:off x="1371055" y="4533579"/>
            <a:ext cx="546308" cy="252730"/>
          </a:xfrm>
          <a:prstGeom prst="rect">
            <a:avLst/>
          </a:prstGeom>
          <a:noFill/>
        </p:spPr>
        <p:txBody>
          <a:bodyPr wrap="square" rtlCol="0">
            <a:spAutoFit/>
          </a:bodyPr>
          <a:lstStyle/>
          <a:p>
            <a:r>
              <a:rPr lang="en-US" altLang="zh-CN" sz="1050" b="1" dirty="0" smtClean="0">
                <a:cs typeface="+mn-ea"/>
                <a:sym typeface="+mn-lt"/>
              </a:rPr>
              <a:t>……</a:t>
            </a:r>
            <a:endParaRPr lang="zh-CN" altLang="en-US" sz="1050" b="1" dirty="0">
              <a:cs typeface="+mn-ea"/>
              <a:sym typeface="+mn-lt"/>
            </a:endParaRPr>
          </a:p>
        </p:txBody>
      </p:sp>
      <p:sp>
        <p:nvSpPr>
          <p:cNvPr id="24" name="矩形 23"/>
          <p:cNvSpPr/>
          <p:nvPr/>
        </p:nvSpPr>
        <p:spPr>
          <a:xfrm>
            <a:off x="1766685" y="825268"/>
            <a:ext cx="3024070" cy="827198"/>
          </a:xfrm>
          <a:prstGeom prst="rect">
            <a:avLst/>
          </a:prstGeom>
          <a:noFill/>
          <a:ln w="571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cs typeface="+mn-ea"/>
              <a:sym typeface="+mn-lt"/>
            </a:endParaRPr>
          </a:p>
        </p:txBody>
      </p:sp>
      <p:grpSp>
        <p:nvGrpSpPr>
          <p:cNvPr id="25" name="组合 24"/>
          <p:cNvGrpSpPr/>
          <p:nvPr/>
        </p:nvGrpSpPr>
        <p:grpSpPr>
          <a:xfrm>
            <a:off x="3423620" y="1652466"/>
            <a:ext cx="2282559" cy="191125"/>
            <a:chOff x="3407637" y="1775385"/>
            <a:chExt cx="2165835" cy="177469"/>
          </a:xfrm>
        </p:grpSpPr>
        <p:cxnSp>
          <p:nvCxnSpPr>
            <p:cNvPr id="43" name="直接连接符 42"/>
            <p:cNvCxnSpPr/>
            <p:nvPr/>
          </p:nvCxnSpPr>
          <p:spPr>
            <a:xfrm>
              <a:off x="3407637" y="1775385"/>
              <a:ext cx="0" cy="177469"/>
            </a:xfrm>
            <a:prstGeom prst="line">
              <a:avLst/>
            </a:prstGeom>
            <a:ln w="57150">
              <a:prstDash val="lgDash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407637" y="1950079"/>
              <a:ext cx="2165835" cy="0"/>
            </a:xfrm>
            <a:prstGeom prst="line">
              <a:avLst/>
            </a:prstGeom>
            <a:ln w="57150">
              <a:prstDash val="lgDashDot"/>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6720046" y="3977357"/>
            <a:ext cx="6116825" cy="3166946"/>
            <a:chOff x="2550263" y="1626509"/>
            <a:chExt cx="5804028" cy="2940672"/>
          </a:xfrm>
        </p:grpSpPr>
        <p:sp>
          <p:nvSpPr>
            <p:cNvPr id="38" name="矩形 37"/>
            <p:cNvSpPr/>
            <p:nvPr/>
          </p:nvSpPr>
          <p:spPr bwMode="auto">
            <a:xfrm>
              <a:off x="6420215" y="3295927"/>
              <a:ext cx="1923685" cy="1271254"/>
            </a:xfrm>
            <a:prstGeom prst="rect">
              <a:avLst/>
            </a:prstGeom>
            <a:noFill/>
            <a:ln w="57150" cap="flat" cmpd="sng" algn="ctr">
              <a:gradFill flip="none" rotWithShape="1">
                <a:gsLst>
                  <a:gs pos="23000">
                    <a:srgbClr val="62FFFF"/>
                  </a:gs>
                  <a:gs pos="50000">
                    <a:srgbClr val="49D3FF"/>
                  </a:gs>
                  <a:gs pos="69000">
                    <a:schemeClr val="accent1">
                      <a:lumMod val="45000"/>
                      <a:lumOff val="55000"/>
                    </a:schemeClr>
                  </a:gs>
                  <a:gs pos="91000">
                    <a:srgbClr val="1374FF"/>
                  </a:gs>
                </a:gsLst>
                <a:path path="circle">
                  <a:fillToRect l="50000" t="50000" r="50000" b="50000"/>
                </a:path>
                <a:tileRect/>
              </a:gradFill>
              <a:prstDash val="dash"/>
              <a:round/>
              <a:headEnd type="none" w="med" len="med"/>
              <a:tailEnd type="none" w="med" len="med"/>
            </a:ln>
            <a:effectLst>
              <a:outerShdw sx="1000" sy="1000" algn="ctr" rotWithShape="0">
                <a:schemeClr val="tx1">
                  <a:gamma/>
                  <a:shade val="60000"/>
                  <a:invGamma/>
                </a:schemeClr>
              </a:outerShdw>
            </a:effectLst>
          </p:spPr>
          <p:txBody>
            <a:bodyPr lIns="25717" tIns="12859" rIns="25717" bIns="12859"/>
            <a:lstStyle/>
            <a:p>
              <a:pPr>
                <a:buFont typeface="Arial" panose="020B0704020202020204" pitchFamily="34" charset="0"/>
                <a:buNone/>
              </a:pPr>
              <a:endParaRPr lang="zh-CN" altLang="en-US" sz="1050">
                <a:cs typeface="+mn-ea"/>
                <a:sym typeface="+mn-lt"/>
              </a:endParaRPr>
            </a:p>
          </p:txBody>
        </p:sp>
        <p:cxnSp>
          <p:nvCxnSpPr>
            <p:cNvPr id="39" name="直接连接符 38"/>
            <p:cNvCxnSpPr>
              <a:endCxn id="48" idx="1"/>
            </p:cNvCxnSpPr>
            <p:nvPr/>
          </p:nvCxnSpPr>
          <p:spPr>
            <a:xfrm flipV="1">
              <a:off x="2550263" y="1626509"/>
              <a:ext cx="166314" cy="192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49" idx="0"/>
              <a:endCxn id="48" idx="3"/>
            </p:cNvCxnSpPr>
            <p:nvPr/>
          </p:nvCxnSpPr>
          <p:spPr>
            <a:xfrm flipH="1" flipV="1">
              <a:off x="2868037" y="1626603"/>
              <a:ext cx="94673" cy="62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7145246" y="3677153"/>
              <a:ext cx="0" cy="144737"/>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146"/>
            <p:cNvSpPr txBox="1"/>
            <p:nvPr/>
          </p:nvSpPr>
          <p:spPr>
            <a:xfrm>
              <a:off x="7835919" y="3639700"/>
              <a:ext cx="518372" cy="88003"/>
            </a:xfrm>
            <a:prstGeom prst="rect">
              <a:avLst/>
            </a:prstGeom>
            <a:noFill/>
          </p:spPr>
          <p:txBody>
            <a:bodyPr wrap="square" rtlCol="0">
              <a:spAutoFit/>
            </a:bodyPr>
            <a:lstStyle/>
            <a:p>
              <a:r>
                <a:rPr lang="en-US" altLang="zh-CN" sz="1050" b="1" dirty="0" smtClean="0">
                  <a:cs typeface="+mn-ea"/>
                  <a:sym typeface="+mn-lt"/>
                </a:rPr>
                <a:t>……</a:t>
              </a:r>
              <a:endParaRPr lang="zh-CN" altLang="en-US" sz="1050" b="1" dirty="0">
                <a:cs typeface="+mn-ea"/>
                <a:sym typeface="+mn-lt"/>
              </a:endParaRPr>
            </a:p>
          </p:txBody>
        </p:sp>
      </p:grpSp>
      <p:sp>
        <p:nvSpPr>
          <p:cNvPr id="27" name="TextBox 147"/>
          <p:cNvSpPr txBox="1"/>
          <p:nvPr/>
        </p:nvSpPr>
        <p:spPr>
          <a:xfrm>
            <a:off x="3582482" y="1871500"/>
            <a:ext cx="2021306" cy="598805"/>
          </a:xfrm>
          <a:prstGeom prst="rect">
            <a:avLst/>
          </a:prstGeom>
          <a:noFill/>
        </p:spPr>
        <p:txBody>
          <a:bodyPr wrap="square" rtlCol="0">
            <a:spAutoFit/>
          </a:bodyPr>
          <a:lstStyle/>
          <a:p>
            <a:r>
              <a:rPr lang="zh-CN" altLang="en-US" sz="1650" b="1" dirty="0" smtClean="0">
                <a:solidFill>
                  <a:srgbClr val="FF0000"/>
                </a:solidFill>
                <a:cs typeface="+mn-ea"/>
                <a:sym typeface="+mn-lt"/>
              </a:rPr>
              <a:t>实时推送、快速响应</a:t>
            </a:r>
            <a:endParaRPr lang="zh-CN" altLang="en-US" sz="1650" b="1" dirty="0">
              <a:solidFill>
                <a:srgbClr val="FF0000"/>
              </a:solidFill>
              <a:cs typeface="+mn-ea"/>
              <a:sym typeface="+mn-lt"/>
            </a:endParaRPr>
          </a:p>
        </p:txBody>
      </p:sp>
      <p:grpSp>
        <p:nvGrpSpPr>
          <p:cNvPr id="28" name="组合 27"/>
          <p:cNvGrpSpPr/>
          <p:nvPr/>
        </p:nvGrpSpPr>
        <p:grpSpPr>
          <a:xfrm>
            <a:off x="1828129" y="979882"/>
            <a:ext cx="963001" cy="654043"/>
            <a:chOff x="2226064" y="1454150"/>
            <a:chExt cx="913756" cy="607312"/>
          </a:xfrm>
        </p:grpSpPr>
        <p:sp>
          <p:nvSpPr>
            <p:cNvPr id="36" name="police-station_274072"/>
            <p:cNvSpPr>
              <a:spLocks noChangeAspect="1"/>
            </p:cNvSpPr>
            <p:nvPr/>
          </p:nvSpPr>
          <p:spPr bwMode="auto">
            <a:xfrm>
              <a:off x="2311358" y="1454150"/>
              <a:ext cx="522443" cy="360000"/>
            </a:xfrm>
            <a:custGeom>
              <a:avLst/>
              <a:gdLst>
                <a:gd name="connsiteX0" fmla="*/ 480992 w 607639"/>
                <a:gd name="connsiteY0" fmla="*/ 303341 h 606722"/>
                <a:gd name="connsiteX1" fmla="*/ 480992 w 607639"/>
                <a:gd name="connsiteY1" fmla="*/ 404485 h 606722"/>
                <a:gd name="connsiteX2" fmla="*/ 506360 w 607639"/>
                <a:gd name="connsiteY2" fmla="*/ 404485 h 606722"/>
                <a:gd name="connsiteX3" fmla="*/ 506360 w 607639"/>
                <a:gd name="connsiteY3" fmla="*/ 303341 h 606722"/>
                <a:gd name="connsiteX4" fmla="*/ 101291 w 607639"/>
                <a:gd name="connsiteY4" fmla="*/ 303341 h 606722"/>
                <a:gd name="connsiteX5" fmla="*/ 101291 w 607639"/>
                <a:gd name="connsiteY5" fmla="*/ 404485 h 606722"/>
                <a:gd name="connsiteX6" fmla="*/ 126564 w 607639"/>
                <a:gd name="connsiteY6" fmla="*/ 404485 h 606722"/>
                <a:gd name="connsiteX7" fmla="*/ 126564 w 607639"/>
                <a:gd name="connsiteY7" fmla="*/ 303341 h 606722"/>
                <a:gd name="connsiteX8" fmla="*/ 303775 w 607639"/>
                <a:gd name="connsiteY8" fmla="*/ 278363 h 606722"/>
                <a:gd name="connsiteX9" fmla="*/ 253311 w 607639"/>
                <a:gd name="connsiteY9" fmla="*/ 288407 h 606722"/>
                <a:gd name="connsiteX10" fmla="*/ 303775 w 607639"/>
                <a:gd name="connsiteY10" fmla="*/ 404040 h 606722"/>
                <a:gd name="connsiteX11" fmla="*/ 354328 w 607639"/>
                <a:gd name="connsiteY11" fmla="*/ 288407 h 606722"/>
                <a:gd name="connsiteX12" fmla="*/ 468352 w 607639"/>
                <a:gd name="connsiteY12" fmla="*/ 278099 h 606722"/>
                <a:gd name="connsiteX13" fmla="*/ 519000 w 607639"/>
                <a:gd name="connsiteY13" fmla="*/ 278099 h 606722"/>
                <a:gd name="connsiteX14" fmla="*/ 531640 w 607639"/>
                <a:gd name="connsiteY14" fmla="*/ 290720 h 606722"/>
                <a:gd name="connsiteX15" fmla="*/ 531640 w 607639"/>
                <a:gd name="connsiteY15" fmla="*/ 417105 h 606722"/>
                <a:gd name="connsiteX16" fmla="*/ 519000 w 607639"/>
                <a:gd name="connsiteY16" fmla="*/ 429815 h 606722"/>
                <a:gd name="connsiteX17" fmla="*/ 468352 w 607639"/>
                <a:gd name="connsiteY17" fmla="*/ 429815 h 606722"/>
                <a:gd name="connsiteX18" fmla="*/ 455712 w 607639"/>
                <a:gd name="connsiteY18" fmla="*/ 417105 h 606722"/>
                <a:gd name="connsiteX19" fmla="*/ 455712 w 607639"/>
                <a:gd name="connsiteY19" fmla="*/ 290720 h 606722"/>
                <a:gd name="connsiteX20" fmla="*/ 468352 w 607639"/>
                <a:gd name="connsiteY20" fmla="*/ 278099 h 606722"/>
                <a:gd name="connsiteX21" fmla="*/ 88654 w 607639"/>
                <a:gd name="connsiteY21" fmla="*/ 278099 h 606722"/>
                <a:gd name="connsiteX22" fmla="*/ 139201 w 607639"/>
                <a:gd name="connsiteY22" fmla="*/ 278099 h 606722"/>
                <a:gd name="connsiteX23" fmla="*/ 151927 w 607639"/>
                <a:gd name="connsiteY23" fmla="*/ 290720 h 606722"/>
                <a:gd name="connsiteX24" fmla="*/ 151927 w 607639"/>
                <a:gd name="connsiteY24" fmla="*/ 417105 h 606722"/>
                <a:gd name="connsiteX25" fmla="*/ 139201 w 607639"/>
                <a:gd name="connsiteY25" fmla="*/ 429815 h 606722"/>
                <a:gd name="connsiteX26" fmla="*/ 88654 w 607639"/>
                <a:gd name="connsiteY26" fmla="*/ 429815 h 606722"/>
                <a:gd name="connsiteX27" fmla="*/ 75928 w 607639"/>
                <a:gd name="connsiteY27" fmla="*/ 417105 h 606722"/>
                <a:gd name="connsiteX28" fmla="*/ 75928 w 607639"/>
                <a:gd name="connsiteY28" fmla="*/ 290720 h 606722"/>
                <a:gd name="connsiteX29" fmla="*/ 88654 w 607639"/>
                <a:gd name="connsiteY29" fmla="*/ 278099 h 606722"/>
                <a:gd name="connsiteX30" fmla="*/ 301283 w 607639"/>
                <a:gd name="connsiteY30" fmla="*/ 253033 h 606722"/>
                <a:gd name="connsiteX31" fmla="*/ 306267 w 607639"/>
                <a:gd name="connsiteY31" fmla="*/ 253033 h 606722"/>
                <a:gd name="connsiteX32" fmla="*/ 369548 w 607639"/>
                <a:gd name="connsiteY32" fmla="*/ 265742 h 606722"/>
                <a:gd name="connsiteX33" fmla="*/ 379783 w 607639"/>
                <a:gd name="connsiteY33" fmla="*/ 278097 h 606722"/>
                <a:gd name="connsiteX34" fmla="*/ 306890 w 607639"/>
                <a:gd name="connsiteY34" fmla="*/ 429371 h 606722"/>
                <a:gd name="connsiteX35" fmla="*/ 303775 w 607639"/>
                <a:gd name="connsiteY35" fmla="*/ 429815 h 606722"/>
                <a:gd name="connsiteX36" fmla="*/ 300660 w 607639"/>
                <a:gd name="connsiteY36" fmla="*/ 429371 h 606722"/>
                <a:gd name="connsiteX37" fmla="*/ 227856 w 607639"/>
                <a:gd name="connsiteY37" fmla="*/ 278097 h 606722"/>
                <a:gd name="connsiteX38" fmla="*/ 238002 w 607639"/>
                <a:gd name="connsiteY38" fmla="*/ 265742 h 606722"/>
                <a:gd name="connsiteX39" fmla="*/ 354397 w 607639"/>
                <a:gd name="connsiteY39" fmla="*/ 75825 h 606722"/>
                <a:gd name="connsiteX40" fmla="*/ 354397 w 607639"/>
                <a:gd name="connsiteY40" fmla="*/ 176921 h 606722"/>
                <a:gd name="connsiteX41" fmla="*/ 379765 w 607639"/>
                <a:gd name="connsiteY41" fmla="*/ 176921 h 606722"/>
                <a:gd name="connsiteX42" fmla="*/ 379765 w 607639"/>
                <a:gd name="connsiteY42" fmla="*/ 75825 h 606722"/>
                <a:gd name="connsiteX43" fmla="*/ 227873 w 607639"/>
                <a:gd name="connsiteY43" fmla="*/ 75825 h 606722"/>
                <a:gd name="connsiteX44" fmla="*/ 227873 w 607639"/>
                <a:gd name="connsiteY44" fmla="*/ 176921 h 606722"/>
                <a:gd name="connsiteX45" fmla="*/ 253152 w 607639"/>
                <a:gd name="connsiteY45" fmla="*/ 176921 h 606722"/>
                <a:gd name="connsiteX46" fmla="*/ 253152 w 607639"/>
                <a:gd name="connsiteY46" fmla="*/ 75825 h 606722"/>
                <a:gd name="connsiteX47" fmla="*/ 341757 w 607639"/>
                <a:gd name="connsiteY47" fmla="*/ 50595 h 606722"/>
                <a:gd name="connsiteX48" fmla="*/ 392405 w 607639"/>
                <a:gd name="connsiteY48" fmla="*/ 50595 h 606722"/>
                <a:gd name="connsiteX49" fmla="*/ 405045 w 607639"/>
                <a:gd name="connsiteY49" fmla="*/ 63210 h 606722"/>
                <a:gd name="connsiteX50" fmla="*/ 405045 w 607639"/>
                <a:gd name="connsiteY50" fmla="*/ 189536 h 606722"/>
                <a:gd name="connsiteX51" fmla="*/ 392405 w 607639"/>
                <a:gd name="connsiteY51" fmla="*/ 202240 h 606722"/>
                <a:gd name="connsiteX52" fmla="*/ 341757 w 607639"/>
                <a:gd name="connsiteY52" fmla="*/ 202240 h 606722"/>
                <a:gd name="connsiteX53" fmla="*/ 329117 w 607639"/>
                <a:gd name="connsiteY53" fmla="*/ 189536 h 606722"/>
                <a:gd name="connsiteX54" fmla="*/ 329117 w 607639"/>
                <a:gd name="connsiteY54" fmla="*/ 63210 h 606722"/>
                <a:gd name="connsiteX55" fmla="*/ 341757 w 607639"/>
                <a:gd name="connsiteY55" fmla="*/ 50595 h 606722"/>
                <a:gd name="connsiteX56" fmla="*/ 215233 w 607639"/>
                <a:gd name="connsiteY56" fmla="*/ 50595 h 606722"/>
                <a:gd name="connsiteX57" fmla="*/ 265881 w 607639"/>
                <a:gd name="connsiteY57" fmla="*/ 50595 h 606722"/>
                <a:gd name="connsiteX58" fmla="*/ 278521 w 607639"/>
                <a:gd name="connsiteY58" fmla="*/ 63210 h 606722"/>
                <a:gd name="connsiteX59" fmla="*/ 278521 w 607639"/>
                <a:gd name="connsiteY59" fmla="*/ 189536 h 606722"/>
                <a:gd name="connsiteX60" fmla="*/ 265881 w 607639"/>
                <a:gd name="connsiteY60" fmla="*/ 202240 h 606722"/>
                <a:gd name="connsiteX61" fmla="*/ 215233 w 607639"/>
                <a:gd name="connsiteY61" fmla="*/ 202240 h 606722"/>
                <a:gd name="connsiteX62" fmla="*/ 202593 w 607639"/>
                <a:gd name="connsiteY62" fmla="*/ 189536 h 606722"/>
                <a:gd name="connsiteX63" fmla="*/ 202593 w 607639"/>
                <a:gd name="connsiteY63" fmla="*/ 63210 h 606722"/>
                <a:gd name="connsiteX64" fmla="*/ 215233 w 607639"/>
                <a:gd name="connsiteY64" fmla="*/ 50595 h 606722"/>
                <a:gd name="connsiteX65" fmla="*/ 151932 w 607639"/>
                <a:gd name="connsiteY65" fmla="*/ 25239 h 606722"/>
                <a:gd name="connsiteX66" fmla="*/ 151932 w 607639"/>
                <a:gd name="connsiteY66" fmla="*/ 240129 h 606722"/>
                <a:gd name="connsiteX67" fmla="*/ 139204 w 607639"/>
                <a:gd name="connsiteY67" fmla="*/ 252749 h 606722"/>
                <a:gd name="connsiteX68" fmla="*/ 25277 w 607639"/>
                <a:gd name="connsiteY68" fmla="*/ 252749 h 606722"/>
                <a:gd name="connsiteX69" fmla="*/ 25277 w 607639"/>
                <a:gd name="connsiteY69" fmla="*/ 581394 h 606722"/>
                <a:gd name="connsiteX70" fmla="*/ 253131 w 607639"/>
                <a:gd name="connsiteY70" fmla="*/ 581394 h 606722"/>
                <a:gd name="connsiteX71" fmla="*/ 253131 w 607639"/>
                <a:gd name="connsiteY71" fmla="*/ 492967 h 606722"/>
                <a:gd name="connsiteX72" fmla="*/ 265859 w 607639"/>
                <a:gd name="connsiteY72" fmla="*/ 480259 h 606722"/>
                <a:gd name="connsiteX73" fmla="*/ 341780 w 607639"/>
                <a:gd name="connsiteY73" fmla="*/ 480259 h 606722"/>
                <a:gd name="connsiteX74" fmla="*/ 354419 w 607639"/>
                <a:gd name="connsiteY74" fmla="*/ 492967 h 606722"/>
                <a:gd name="connsiteX75" fmla="*/ 354419 w 607639"/>
                <a:gd name="connsiteY75" fmla="*/ 581394 h 606722"/>
                <a:gd name="connsiteX76" fmla="*/ 582272 w 607639"/>
                <a:gd name="connsiteY76" fmla="*/ 581394 h 606722"/>
                <a:gd name="connsiteX77" fmla="*/ 582272 w 607639"/>
                <a:gd name="connsiteY77" fmla="*/ 252749 h 606722"/>
                <a:gd name="connsiteX78" fmla="*/ 468346 w 607639"/>
                <a:gd name="connsiteY78" fmla="*/ 252749 h 606722"/>
                <a:gd name="connsiteX79" fmla="*/ 455707 w 607639"/>
                <a:gd name="connsiteY79" fmla="*/ 240129 h 606722"/>
                <a:gd name="connsiteX80" fmla="*/ 455707 w 607639"/>
                <a:gd name="connsiteY80" fmla="*/ 25239 h 606722"/>
                <a:gd name="connsiteX81" fmla="*/ 139204 w 607639"/>
                <a:gd name="connsiteY81" fmla="*/ 0 h 606722"/>
                <a:gd name="connsiteX82" fmla="*/ 468346 w 607639"/>
                <a:gd name="connsiteY82" fmla="*/ 0 h 606722"/>
                <a:gd name="connsiteX83" fmla="*/ 480984 w 607639"/>
                <a:gd name="connsiteY83" fmla="*/ 12620 h 606722"/>
                <a:gd name="connsiteX84" fmla="*/ 480984 w 607639"/>
                <a:gd name="connsiteY84" fmla="*/ 227510 h 606722"/>
                <a:gd name="connsiteX85" fmla="*/ 594911 w 607639"/>
                <a:gd name="connsiteY85" fmla="*/ 227510 h 606722"/>
                <a:gd name="connsiteX86" fmla="*/ 607639 w 607639"/>
                <a:gd name="connsiteY86" fmla="*/ 240129 h 606722"/>
                <a:gd name="connsiteX87" fmla="*/ 607639 w 607639"/>
                <a:gd name="connsiteY87" fmla="*/ 594013 h 606722"/>
                <a:gd name="connsiteX88" fmla="*/ 594911 w 607639"/>
                <a:gd name="connsiteY88" fmla="*/ 606722 h 606722"/>
                <a:gd name="connsiteX89" fmla="*/ 341780 w 607639"/>
                <a:gd name="connsiteY89" fmla="*/ 606722 h 606722"/>
                <a:gd name="connsiteX90" fmla="*/ 329142 w 607639"/>
                <a:gd name="connsiteY90" fmla="*/ 594013 h 606722"/>
                <a:gd name="connsiteX91" fmla="*/ 329142 w 607639"/>
                <a:gd name="connsiteY91" fmla="*/ 505587 h 606722"/>
                <a:gd name="connsiteX92" fmla="*/ 278498 w 607639"/>
                <a:gd name="connsiteY92" fmla="*/ 505587 h 606722"/>
                <a:gd name="connsiteX93" fmla="*/ 278498 w 607639"/>
                <a:gd name="connsiteY93" fmla="*/ 594013 h 606722"/>
                <a:gd name="connsiteX94" fmla="*/ 265859 w 607639"/>
                <a:gd name="connsiteY94" fmla="*/ 606722 h 606722"/>
                <a:gd name="connsiteX95" fmla="*/ 12639 w 607639"/>
                <a:gd name="connsiteY95" fmla="*/ 606722 h 606722"/>
                <a:gd name="connsiteX96" fmla="*/ 0 w 607639"/>
                <a:gd name="connsiteY96" fmla="*/ 594013 h 606722"/>
                <a:gd name="connsiteX97" fmla="*/ 0 w 607639"/>
                <a:gd name="connsiteY97" fmla="*/ 240129 h 606722"/>
                <a:gd name="connsiteX98" fmla="*/ 12639 w 607639"/>
                <a:gd name="connsiteY98" fmla="*/ 227510 h 606722"/>
                <a:gd name="connsiteX99" fmla="*/ 126566 w 607639"/>
                <a:gd name="connsiteY99" fmla="*/ 227510 h 606722"/>
                <a:gd name="connsiteX100" fmla="*/ 126566 w 607639"/>
                <a:gd name="connsiteY100" fmla="*/ 12620 h 606722"/>
                <a:gd name="connsiteX101" fmla="*/ 139204 w 607639"/>
                <a:gd name="connsiteY10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9" h="606722">
                  <a:moveTo>
                    <a:pt x="480992" y="303341"/>
                  </a:moveTo>
                  <a:lnTo>
                    <a:pt x="480992" y="404485"/>
                  </a:lnTo>
                  <a:lnTo>
                    <a:pt x="506360" y="404485"/>
                  </a:lnTo>
                  <a:lnTo>
                    <a:pt x="506360" y="303341"/>
                  </a:lnTo>
                  <a:close/>
                  <a:moveTo>
                    <a:pt x="101291" y="303341"/>
                  </a:moveTo>
                  <a:lnTo>
                    <a:pt x="101291" y="404485"/>
                  </a:lnTo>
                  <a:lnTo>
                    <a:pt x="126564" y="404485"/>
                  </a:lnTo>
                  <a:lnTo>
                    <a:pt x="126564" y="303341"/>
                  </a:lnTo>
                  <a:close/>
                  <a:moveTo>
                    <a:pt x="303775" y="278363"/>
                  </a:moveTo>
                  <a:lnTo>
                    <a:pt x="253311" y="288407"/>
                  </a:lnTo>
                  <a:cubicBezTo>
                    <a:pt x="254646" y="358622"/>
                    <a:pt x="269954" y="393641"/>
                    <a:pt x="303775" y="404040"/>
                  </a:cubicBezTo>
                  <a:cubicBezTo>
                    <a:pt x="337596" y="393641"/>
                    <a:pt x="352993" y="358622"/>
                    <a:pt x="354328" y="288407"/>
                  </a:cubicBezTo>
                  <a:close/>
                  <a:moveTo>
                    <a:pt x="468352" y="278099"/>
                  </a:moveTo>
                  <a:lnTo>
                    <a:pt x="519000" y="278099"/>
                  </a:lnTo>
                  <a:cubicBezTo>
                    <a:pt x="526032" y="278099"/>
                    <a:pt x="531640" y="283787"/>
                    <a:pt x="531640" y="290720"/>
                  </a:cubicBezTo>
                  <a:lnTo>
                    <a:pt x="531640" y="417105"/>
                  </a:lnTo>
                  <a:cubicBezTo>
                    <a:pt x="531640" y="424127"/>
                    <a:pt x="526032" y="429815"/>
                    <a:pt x="519000" y="429815"/>
                  </a:cubicBezTo>
                  <a:lnTo>
                    <a:pt x="468352" y="429815"/>
                  </a:lnTo>
                  <a:cubicBezTo>
                    <a:pt x="461409" y="429815"/>
                    <a:pt x="455712" y="424127"/>
                    <a:pt x="455712" y="417105"/>
                  </a:cubicBezTo>
                  <a:lnTo>
                    <a:pt x="455712" y="290720"/>
                  </a:lnTo>
                  <a:cubicBezTo>
                    <a:pt x="455712" y="283787"/>
                    <a:pt x="461409" y="278099"/>
                    <a:pt x="468352" y="278099"/>
                  </a:cubicBezTo>
                  <a:close/>
                  <a:moveTo>
                    <a:pt x="88654" y="278099"/>
                  </a:moveTo>
                  <a:lnTo>
                    <a:pt x="139201" y="278099"/>
                  </a:lnTo>
                  <a:cubicBezTo>
                    <a:pt x="146232" y="278099"/>
                    <a:pt x="151927" y="283787"/>
                    <a:pt x="151927" y="290720"/>
                  </a:cubicBezTo>
                  <a:lnTo>
                    <a:pt x="151927" y="417105"/>
                  </a:lnTo>
                  <a:cubicBezTo>
                    <a:pt x="151927" y="424127"/>
                    <a:pt x="146232" y="429815"/>
                    <a:pt x="139201" y="429815"/>
                  </a:cubicBezTo>
                  <a:lnTo>
                    <a:pt x="88654" y="429815"/>
                  </a:lnTo>
                  <a:cubicBezTo>
                    <a:pt x="81623" y="429815"/>
                    <a:pt x="75928" y="424127"/>
                    <a:pt x="75928" y="417105"/>
                  </a:cubicBezTo>
                  <a:lnTo>
                    <a:pt x="75928" y="290720"/>
                  </a:lnTo>
                  <a:cubicBezTo>
                    <a:pt x="75928" y="283787"/>
                    <a:pt x="81623" y="278099"/>
                    <a:pt x="88654" y="278099"/>
                  </a:cubicBezTo>
                  <a:close/>
                  <a:moveTo>
                    <a:pt x="301283" y="253033"/>
                  </a:moveTo>
                  <a:cubicBezTo>
                    <a:pt x="302974" y="252766"/>
                    <a:pt x="304665" y="252766"/>
                    <a:pt x="306267" y="253033"/>
                  </a:cubicBezTo>
                  <a:lnTo>
                    <a:pt x="369548" y="265742"/>
                  </a:lnTo>
                  <a:cubicBezTo>
                    <a:pt x="375511" y="266898"/>
                    <a:pt x="379783" y="272053"/>
                    <a:pt x="379783" y="278097"/>
                  </a:cubicBezTo>
                  <a:cubicBezTo>
                    <a:pt x="379783" y="339957"/>
                    <a:pt x="371506" y="413017"/>
                    <a:pt x="306890" y="429371"/>
                  </a:cubicBezTo>
                  <a:cubicBezTo>
                    <a:pt x="305911" y="429637"/>
                    <a:pt x="304843" y="429815"/>
                    <a:pt x="303775" y="429815"/>
                  </a:cubicBezTo>
                  <a:cubicBezTo>
                    <a:pt x="302707" y="429815"/>
                    <a:pt x="301728" y="429637"/>
                    <a:pt x="300660" y="429371"/>
                  </a:cubicBezTo>
                  <a:cubicBezTo>
                    <a:pt x="236133" y="413017"/>
                    <a:pt x="227856" y="339957"/>
                    <a:pt x="227856" y="278097"/>
                  </a:cubicBezTo>
                  <a:cubicBezTo>
                    <a:pt x="227856" y="272053"/>
                    <a:pt x="232128" y="266898"/>
                    <a:pt x="238002" y="265742"/>
                  </a:cubicBezTo>
                  <a:close/>
                  <a:moveTo>
                    <a:pt x="354397" y="75825"/>
                  </a:moveTo>
                  <a:lnTo>
                    <a:pt x="354397" y="176921"/>
                  </a:lnTo>
                  <a:lnTo>
                    <a:pt x="379765" y="176921"/>
                  </a:lnTo>
                  <a:lnTo>
                    <a:pt x="379765" y="75825"/>
                  </a:lnTo>
                  <a:close/>
                  <a:moveTo>
                    <a:pt x="227873" y="75825"/>
                  </a:moveTo>
                  <a:lnTo>
                    <a:pt x="227873" y="176921"/>
                  </a:lnTo>
                  <a:lnTo>
                    <a:pt x="253152" y="176921"/>
                  </a:lnTo>
                  <a:lnTo>
                    <a:pt x="253152" y="75825"/>
                  </a:lnTo>
                  <a:close/>
                  <a:moveTo>
                    <a:pt x="341757" y="50595"/>
                  </a:moveTo>
                  <a:lnTo>
                    <a:pt x="392405" y="50595"/>
                  </a:lnTo>
                  <a:cubicBezTo>
                    <a:pt x="399348" y="50595"/>
                    <a:pt x="405045" y="56281"/>
                    <a:pt x="405045" y="63210"/>
                  </a:cubicBezTo>
                  <a:lnTo>
                    <a:pt x="405045" y="189536"/>
                  </a:lnTo>
                  <a:cubicBezTo>
                    <a:pt x="405045" y="196554"/>
                    <a:pt x="399348" y="202240"/>
                    <a:pt x="392405" y="202240"/>
                  </a:cubicBezTo>
                  <a:lnTo>
                    <a:pt x="341757" y="202240"/>
                  </a:lnTo>
                  <a:cubicBezTo>
                    <a:pt x="334725" y="202240"/>
                    <a:pt x="329117" y="196554"/>
                    <a:pt x="329117" y="189536"/>
                  </a:cubicBezTo>
                  <a:lnTo>
                    <a:pt x="329117" y="63210"/>
                  </a:lnTo>
                  <a:cubicBezTo>
                    <a:pt x="329117" y="56281"/>
                    <a:pt x="334725" y="50595"/>
                    <a:pt x="341757" y="50595"/>
                  </a:cubicBezTo>
                  <a:close/>
                  <a:moveTo>
                    <a:pt x="215233" y="50595"/>
                  </a:moveTo>
                  <a:lnTo>
                    <a:pt x="265881" y="50595"/>
                  </a:lnTo>
                  <a:cubicBezTo>
                    <a:pt x="272824" y="50595"/>
                    <a:pt x="278521" y="56281"/>
                    <a:pt x="278521" y="63210"/>
                  </a:cubicBezTo>
                  <a:lnTo>
                    <a:pt x="278521" y="189536"/>
                  </a:lnTo>
                  <a:cubicBezTo>
                    <a:pt x="278521" y="196554"/>
                    <a:pt x="272824" y="202240"/>
                    <a:pt x="265881" y="202240"/>
                  </a:cubicBezTo>
                  <a:lnTo>
                    <a:pt x="215233" y="202240"/>
                  </a:lnTo>
                  <a:cubicBezTo>
                    <a:pt x="208201" y="202240"/>
                    <a:pt x="202593" y="196554"/>
                    <a:pt x="202593" y="189536"/>
                  </a:cubicBezTo>
                  <a:lnTo>
                    <a:pt x="202593" y="63210"/>
                  </a:lnTo>
                  <a:cubicBezTo>
                    <a:pt x="202593" y="56281"/>
                    <a:pt x="208201" y="50595"/>
                    <a:pt x="215233" y="50595"/>
                  </a:cubicBezTo>
                  <a:close/>
                  <a:moveTo>
                    <a:pt x="151932" y="25239"/>
                  </a:moveTo>
                  <a:lnTo>
                    <a:pt x="151932" y="240129"/>
                  </a:lnTo>
                  <a:cubicBezTo>
                    <a:pt x="151932" y="247150"/>
                    <a:pt x="146236" y="252749"/>
                    <a:pt x="139204" y="252749"/>
                  </a:cubicBezTo>
                  <a:lnTo>
                    <a:pt x="25277" y="252749"/>
                  </a:lnTo>
                  <a:lnTo>
                    <a:pt x="25277" y="581394"/>
                  </a:lnTo>
                  <a:lnTo>
                    <a:pt x="253131" y="581394"/>
                  </a:lnTo>
                  <a:lnTo>
                    <a:pt x="253131" y="492967"/>
                  </a:lnTo>
                  <a:cubicBezTo>
                    <a:pt x="253131" y="485946"/>
                    <a:pt x="258827" y="480259"/>
                    <a:pt x="265859" y="480259"/>
                  </a:cubicBezTo>
                  <a:lnTo>
                    <a:pt x="341780" y="480259"/>
                  </a:lnTo>
                  <a:cubicBezTo>
                    <a:pt x="348812" y="480259"/>
                    <a:pt x="354419" y="485946"/>
                    <a:pt x="354419" y="492967"/>
                  </a:cubicBezTo>
                  <a:lnTo>
                    <a:pt x="354419" y="581394"/>
                  </a:lnTo>
                  <a:lnTo>
                    <a:pt x="582272" y="581394"/>
                  </a:lnTo>
                  <a:lnTo>
                    <a:pt x="582272" y="252749"/>
                  </a:lnTo>
                  <a:lnTo>
                    <a:pt x="468346" y="252749"/>
                  </a:lnTo>
                  <a:cubicBezTo>
                    <a:pt x="461403" y="252749"/>
                    <a:pt x="455707" y="247150"/>
                    <a:pt x="455707" y="240129"/>
                  </a:cubicBezTo>
                  <a:lnTo>
                    <a:pt x="455707" y="25239"/>
                  </a:lnTo>
                  <a:close/>
                  <a:moveTo>
                    <a:pt x="139204" y="0"/>
                  </a:moveTo>
                  <a:lnTo>
                    <a:pt x="468346" y="0"/>
                  </a:lnTo>
                  <a:cubicBezTo>
                    <a:pt x="475377" y="0"/>
                    <a:pt x="480984" y="5688"/>
                    <a:pt x="480984" y="12620"/>
                  </a:cubicBezTo>
                  <a:lnTo>
                    <a:pt x="480984" y="227510"/>
                  </a:lnTo>
                  <a:lnTo>
                    <a:pt x="594911" y="227510"/>
                  </a:lnTo>
                  <a:cubicBezTo>
                    <a:pt x="601943" y="227510"/>
                    <a:pt x="607639" y="233197"/>
                    <a:pt x="607639" y="240129"/>
                  </a:cubicBezTo>
                  <a:lnTo>
                    <a:pt x="607639" y="594013"/>
                  </a:lnTo>
                  <a:cubicBezTo>
                    <a:pt x="607639" y="601034"/>
                    <a:pt x="601943" y="606722"/>
                    <a:pt x="594911" y="606722"/>
                  </a:cubicBezTo>
                  <a:lnTo>
                    <a:pt x="341780" y="606722"/>
                  </a:lnTo>
                  <a:cubicBezTo>
                    <a:pt x="334838" y="606722"/>
                    <a:pt x="329142" y="601034"/>
                    <a:pt x="329142" y="594013"/>
                  </a:cubicBezTo>
                  <a:lnTo>
                    <a:pt x="329142" y="505587"/>
                  </a:lnTo>
                  <a:lnTo>
                    <a:pt x="278498" y="505587"/>
                  </a:lnTo>
                  <a:lnTo>
                    <a:pt x="278498" y="594013"/>
                  </a:lnTo>
                  <a:cubicBezTo>
                    <a:pt x="278498" y="601034"/>
                    <a:pt x="272801" y="606722"/>
                    <a:pt x="265859" y="606722"/>
                  </a:cubicBezTo>
                  <a:lnTo>
                    <a:pt x="12639" y="606722"/>
                  </a:lnTo>
                  <a:cubicBezTo>
                    <a:pt x="5696" y="606722"/>
                    <a:pt x="0" y="601034"/>
                    <a:pt x="0" y="594013"/>
                  </a:cubicBezTo>
                  <a:lnTo>
                    <a:pt x="0" y="240129"/>
                  </a:lnTo>
                  <a:cubicBezTo>
                    <a:pt x="0" y="233197"/>
                    <a:pt x="5696" y="227510"/>
                    <a:pt x="12639" y="227510"/>
                  </a:cubicBezTo>
                  <a:lnTo>
                    <a:pt x="126566" y="227510"/>
                  </a:lnTo>
                  <a:lnTo>
                    <a:pt x="126566" y="12620"/>
                  </a:lnTo>
                  <a:cubicBezTo>
                    <a:pt x="126566" y="5688"/>
                    <a:pt x="132262" y="0"/>
                    <a:pt x="139204" y="0"/>
                  </a:cubicBezTo>
                  <a:close/>
                </a:path>
              </a:pathLst>
            </a:custGeom>
            <a:solidFill>
              <a:schemeClr val="accent1"/>
            </a:solidFill>
            <a:ln>
              <a:noFill/>
            </a:ln>
            <a:effectLst/>
            <a:scene3d>
              <a:camera prst="orthographicFront">
                <a:rot lat="0" lon="0" rev="0"/>
              </a:camera>
              <a:lightRig rig="contrasting" dir="t">
                <a:rot lat="0" lon="0" rev="7800000"/>
              </a:lightRig>
            </a:scene3d>
            <a:sp3d>
              <a:bevelT w="139700" h="139700"/>
            </a:sp3d>
          </p:spPr>
          <p:txBody>
            <a:bodyPr/>
            <a:lstStyle/>
            <a:p>
              <a:endParaRPr lang="zh-CN" altLang="en-US" sz="1050">
                <a:cs typeface="+mn-ea"/>
                <a:sym typeface="+mn-lt"/>
              </a:endParaRPr>
            </a:p>
          </p:txBody>
        </p:sp>
        <p:sp>
          <p:nvSpPr>
            <p:cNvPr id="37" name="TextBox 22"/>
            <p:cNvSpPr txBox="1"/>
            <p:nvPr/>
          </p:nvSpPr>
          <p:spPr>
            <a:xfrm>
              <a:off x="2226064" y="1826789"/>
              <a:ext cx="913756" cy="234673"/>
            </a:xfrm>
            <a:prstGeom prst="rect">
              <a:avLst/>
            </a:prstGeom>
            <a:noFill/>
          </p:spPr>
          <p:txBody>
            <a:bodyPr wrap="square" rtlCol="0">
              <a:spAutoFit/>
            </a:bodyPr>
            <a:lstStyle/>
            <a:p>
              <a:r>
                <a:rPr lang="zh-CN" altLang="en-US" sz="1050" dirty="0" smtClean="0">
                  <a:cs typeface="+mn-ea"/>
                  <a:sym typeface="+mn-lt"/>
                </a:rPr>
                <a:t>工程管理部</a:t>
              </a:r>
              <a:endParaRPr lang="zh-CN" altLang="en-US" sz="1050" dirty="0">
                <a:cs typeface="+mn-ea"/>
                <a:sym typeface="+mn-lt"/>
              </a:endParaRPr>
            </a:p>
          </p:txBody>
        </p:sp>
      </p:grpSp>
      <p:grpSp>
        <p:nvGrpSpPr>
          <p:cNvPr id="29" name="组合 28"/>
          <p:cNvGrpSpPr/>
          <p:nvPr/>
        </p:nvGrpSpPr>
        <p:grpSpPr>
          <a:xfrm>
            <a:off x="3476262" y="958727"/>
            <a:ext cx="938605" cy="655838"/>
            <a:chOff x="3788621" y="1434974"/>
            <a:chExt cx="890608" cy="608979"/>
          </a:xfrm>
        </p:grpSpPr>
        <p:sp>
          <p:nvSpPr>
            <p:cNvPr id="34" name="police-station_224509"/>
            <p:cNvSpPr>
              <a:spLocks noChangeAspect="1"/>
            </p:cNvSpPr>
            <p:nvPr/>
          </p:nvSpPr>
          <p:spPr bwMode="auto">
            <a:xfrm>
              <a:off x="3889300" y="1434974"/>
              <a:ext cx="473567" cy="360000"/>
            </a:xfrm>
            <a:custGeom>
              <a:avLst/>
              <a:gdLst>
                <a:gd name="connsiteX0" fmla="*/ 510356 w 607639"/>
                <a:gd name="connsiteY0" fmla="*/ 433656 h 461921"/>
                <a:gd name="connsiteX1" fmla="*/ 510356 w 607639"/>
                <a:gd name="connsiteY1" fmla="*/ 443078 h 461921"/>
                <a:gd name="connsiteX2" fmla="*/ 588770 w 607639"/>
                <a:gd name="connsiteY2" fmla="*/ 443078 h 461921"/>
                <a:gd name="connsiteX3" fmla="*/ 588770 w 607639"/>
                <a:gd name="connsiteY3" fmla="*/ 433656 h 461921"/>
                <a:gd name="connsiteX4" fmla="*/ 18869 w 607639"/>
                <a:gd name="connsiteY4" fmla="*/ 433656 h 461921"/>
                <a:gd name="connsiteX5" fmla="*/ 18869 w 607639"/>
                <a:gd name="connsiteY5" fmla="*/ 443078 h 461921"/>
                <a:gd name="connsiteX6" fmla="*/ 491576 w 607639"/>
                <a:gd name="connsiteY6" fmla="*/ 443078 h 461921"/>
                <a:gd name="connsiteX7" fmla="*/ 491576 w 607639"/>
                <a:gd name="connsiteY7" fmla="*/ 433656 h 461921"/>
                <a:gd name="connsiteX8" fmla="*/ 530828 w 607639"/>
                <a:gd name="connsiteY8" fmla="*/ 380949 h 461921"/>
                <a:gd name="connsiteX9" fmla="*/ 530828 w 607639"/>
                <a:gd name="connsiteY9" fmla="*/ 414813 h 461921"/>
                <a:gd name="connsiteX10" fmla="*/ 541953 w 607639"/>
                <a:gd name="connsiteY10" fmla="*/ 414813 h 461921"/>
                <a:gd name="connsiteX11" fmla="*/ 541953 w 607639"/>
                <a:gd name="connsiteY11" fmla="*/ 380949 h 461921"/>
                <a:gd name="connsiteX12" fmla="*/ 536346 w 607639"/>
                <a:gd name="connsiteY12" fmla="*/ 381305 h 461921"/>
                <a:gd name="connsiteX13" fmla="*/ 530828 w 607639"/>
                <a:gd name="connsiteY13" fmla="*/ 380949 h 461921"/>
                <a:gd name="connsiteX14" fmla="*/ 396697 w 607639"/>
                <a:gd name="connsiteY14" fmla="*/ 328687 h 461921"/>
                <a:gd name="connsiteX15" fmla="*/ 396697 w 607639"/>
                <a:gd name="connsiteY15" fmla="*/ 414813 h 461921"/>
                <a:gd name="connsiteX16" fmla="*/ 451435 w 607639"/>
                <a:gd name="connsiteY16" fmla="*/ 414813 h 461921"/>
                <a:gd name="connsiteX17" fmla="*/ 451435 w 607639"/>
                <a:gd name="connsiteY17" fmla="*/ 328687 h 461921"/>
                <a:gd name="connsiteX18" fmla="*/ 323089 w 607639"/>
                <a:gd name="connsiteY18" fmla="*/ 328687 h 461921"/>
                <a:gd name="connsiteX19" fmla="*/ 323089 w 607639"/>
                <a:gd name="connsiteY19" fmla="*/ 414813 h 461921"/>
                <a:gd name="connsiteX20" fmla="*/ 377828 w 607639"/>
                <a:gd name="connsiteY20" fmla="*/ 414813 h 461921"/>
                <a:gd name="connsiteX21" fmla="*/ 377828 w 607639"/>
                <a:gd name="connsiteY21" fmla="*/ 328687 h 461921"/>
                <a:gd name="connsiteX22" fmla="*/ 103799 w 607639"/>
                <a:gd name="connsiteY22" fmla="*/ 268157 h 461921"/>
                <a:gd name="connsiteX23" fmla="*/ 94368 w 607639"/>
                <a:gd name="connsiteY23" fmla="*/ 277493 h 461921"/>
                <a:gd name="connsiteX24" fmla="*/ 94368 w 607639"/>
                <a:gd name="connsiteY24" fmla="*/ 311991 h 461921"/>
                <a:gd name="connsiteX25" fmla="*/ 103799 w 607639"/>
                <a:gd name="connsiteY25" fmla="*/ 321416 h 461921"/>
                <a:gd name="connsiteX26" fmla="*/ 182009 w 607639"/>
                <a:gd name="connsiteY26" fmla="*/ 321416 h 461921"/>
                <a:gd name="connsiteX27" fmla="*/ 191440 w 607639"/>
                <a:gd name="connsiteY27" fmla="*/ 311991 h 461921"/>
                <a:gd name="connsiteX28" fmla="*/ 191440 w 607639"/>
                <a:gd name="connsiteY28" fmla="*/ 277493 h 461921"/>
                <a:gd name="connsiteX29" fmla="*/ 182009 w 607639"/>
                <a:gd name="connsiteY29" fmla="*/ 268157 h 461921"/>
                <a:gd name="connsiteX30" fmla="*/ 536346 w 607639"/>
                <a:gd name="connsiteY30" fmla="*/ 255270 h 461921"/>
                <a:gd name="connsiteX31" fmla="*/ 514095 w 607639"/>
                <a:gd name="connsiteY31" fmla="*/ 281846 h 461921"/>
                <a:gd name="connsiteX32" fmla="*/ 502079 w 607639"/>
                <a:gd name="connsiteY32" fmla="*/ 328242 h 461921"/>
                <a:gd name="connsiteX33" fmla="*/ 536346 w 607639"/>
                <a:gd name="connsiteY33" fmla="*/ 362462 h 461921"/>
                <a:gd name="connsiteX34" fmla="*/ 570613 w 607639"/>
                <a:gd name="connsiteY34" fmla="*/ 328242 h 461921"/>
                <a:gd name="connsiteX35" fmla="*/ 558686 w 607639"/>
                <a:gd name="connsiteY35" fmla="*/ 281846 h 461921"/>
                <a:gd name="connsiteX36" fmla="*/ 536346 w 607639"/>
                <a:gd name="connsiteY36" fmla="*/ 255270 h 461921"/>
                <a:gd name="connsiteX37" fmla="*/ 103799 w 607639"/>
                <a:gd name="connsiteY37" fmla="*/ 249307 h 461921"/>
                <a:gd name="connsiteX38" fmla="*/ 182009 w 607639"/>
                <a:gd name="connsiteY38" fmla="*/ 249307 h 461921"/>
                <a:gd name="connsiteX39" fmla="*/ 210214 w 607639"/>
                <a:gd name="connsiteY39" fmla="*/ 277493 h 461921"/>
                <a:gd name="connsiteX40" fmla="*/ 210214 w 607639"/>
                <a:gd name="connsiteY40" fmla="*/ 311991 h 461921"/>
                <a:gd name="connsiteX41" fmla="*/ 182009 w 607639"/>
                <a:gd name="connsiteY41" fmla="*/ 340266 h 461921"/>
                <a:gd name="connsiteX42" fmla="*/ 103799 w 607639"/>
                <a:gd name="connsiteY42" fmla="*/ 340266 h 461921"/>
                <a:gd name="connsiteX43" fmla="*/ 75505 w 607639"/>
                <a:gd name="connsiteY43" fmla="*/ 311991 h 461921"/>
                <a:gd name="connsiteX44" fmla="*/ 75505 w 607639"/>
                <a:gd name="connsiteY44" fmla="*/ 277493 h 461921"/>
                <a:gd name="connsiteX45" fmla="*/ 103799 w 607639"/>
                <a:gd name="connsiteY45" fmla="*/ 249307 h 461921"/>
                <a:gd name="connsiteX46" fmla="*/ 396699 w 607639"/>
                <a:gd name="connsiteY46" fmla="*/ 202389 h 461921"/>
                <a:gd name="connsiteX47" fmla="*/ 396699 w 607639"/>
                <a:gd name="connsiteY47" fmla="*/ 245509 h 461921"/>
                <a:gd name="connsiteX48" fmla="*/ 480279 w 607639"/>
                <a:gd name="connsiteY48" fmla="*/ 245509 h 461921"/>
                <a:gd name="connsiteX49" fmla="*/ 489714 w 607639"/>
                <a:gd name="connsiteY49" fmla="*/ 236085 h 461921"/>
                <a:gd name="connsiteX50" fmla="*/ 489714 w 607639"/>
                <a:gd name="connsiteY50" fmla="*/ 211724 h 461921"/>
                <a:gd name="connsiteX51" fmla="*/ 480279 w 607639"/>
                <a:gd name="connsiteY51" fmla="*/ 202389 h 461921"/>
                <a:gd name="connsiteX52" fmla="*/ 294248 w 607639"/>
                <a:gd name="connsiteY52" fmla="*/ 202389 h 461921"/>
                <a:gd name="connsiteX53" fmla="*/ 284813 w 607639"/>
                <a:gd name="connsiteY53" fmla="*/ 211724 h 461921"/>
                <a:gd name="connsiteX54" fmla="*/ 284813 w 607639"/>
                <a:gd name="connsiteY54" fmla="*/ 236085 h 461921"/>
                <a:gd name="connsiteX55" fmla="*/ 294248 w 607639"/>
                <a:gd name="connsiteY55" fmla="*/ 245509 h 461921"/>
                <a:gd name="connsiteX56" fmla="*/ 377829 w 607639"/>
                <a:gd name="connsiteY56" fmla="*/ 245509 h 461921"/>
                <a:gd name="connsiteX57" fmla="*/ 377829 w 607639"/>
                <a:gd name="connsiteY57" fmla="*/ 202389 h 461921"/>
                <a:gd name="connsiteX58" fmla="*/ 294248 w 607639"/>
                <a:gd name="connsiteY58" fmla="*/ 183541 h 461921"/>
                <a:gd name="connsiteX59" fmla="*/ 480279 w 607639"/>
                <a:gd name="connsiteY59" fmla="*/ 183541 h 461921"/>
                <a:gd name="connsiteX60" fmla="*/ 508495 w 607639"/>
                <a:gd name="connsiteY60" fmla="*/ 211724 h 461921"/>
                <a:gd name="connsiteX61" fmla="*/ 508495 w 607639"/>
                <a:gd name="connsiteY61" fmla="*/ 236085 h 461921"/>
                <a:gd name="connsiteX62" fmla="*/ 480279 w 607639"/>
                <a:gd name="connsiteY62" fmla="*/ 264268 h 461921"/>
                <a:gd name="connsiteX63" fmla="*/ 294248 w 607639"/>
                <a:gd name="connsiteY63" fmla="*/ 264268 h 461921"/>
                <a:gd name="connsiteX64" fmla="*/ 266032 w 607639"/>
                <a:gd name="connsiteY64" fmla="*/ 236085 h 461921"/>
                <a:gd name="connsiteX65" fmla="*/ 266032 w 607639"/>
                <a:gd name="connsiteY65" fmla="*/ 211724 h 461921"/>
                <a:gd name="connsiteX66" fmla="*/ 294248 w 607639"/>
                <a:gd name="connsiteY66" fmla="*/ 183541 h 461921"/>
                <a:gd name="connsiteX67" fmla="*/ 142850 w 607639"/>
                <a:gd name="connsiteY67" fmla="*/ 159653 h 461921"/>
                <a:gd name="connsiteX68" fmla="*/ 140536 w 607639"/>
                <a:gd name="connsiteY68" fmla="*/ 159919 h 461921"/>
                <a:gd name="connsiteX69" fmla="*/ 117306 w 607639"/>
                <a:gd name="connsiteY69" fmla="*/ 168187 h 461921"/>
                <a:gd name="connsiteX70" fmla="*/ 115437 w 607639"/>
                <a:gd name="connsiteY70" fmla="*/ 168720 h 461921"/>
                <a:gd name="connsiteX71" fmla="*/ 142850 w 607639"/>
                <a:gd name="connsiteY71" fmla="*/ 175209 h 461921"/>
                <a:gd name="connsiteX72" fmla="*/ 170352 w 607639"/>
                <a:gd name="connsiteY72" fmla="*/ 168720 h 461921"/>
                <a:gd name="connsiteX73" fmla="*/ 168483 w 607639"/>
                <a:gd name="connsiteY73" fmla="*/ 168187 h 461921"/>
                <a:gd name="connsiteX74" fmla="*/ 145164 w 607639"/>
                <a:gd name="connsiteY74" fmla="*/ 159919 h 461921"/>
                <a:gd name="connsiteX75" fmla="*/ 142850 w 607639"/>
                <a:gd name="connsiteY75" fmla="*/ 159653 h 461921"/>
                <a:gd name="connsiteX76" fmla="*/ 247523 w 607639"/>
                <a:gd name="connsiteY76" fmla="*/ 152433 h 461921"/>
                <a:gd name="connsiteX77" fmla="*/ 247523 w 607639"/>
                <a:gd name="connsiteY77" fmla="*/ 414813 h 461921"/>
                <a:gd name="connsiteX78" fmla="*/ 304220 w 607639"/>
                <a:gd name="connsiteY78" fmla="*/ 414813 h 461921"/>
                <a:gd name="connsiteX79" fmla="*/ 304220 w 607639"/>
                <a:gd name="connsiteY79" fmla="*/ 319265 h 461921"/>
                <a:gd name="connsiteX80" fmla="*/ 313655 w 607639"/>
                <a:gd name="connsiteY80" fmla="*/ 309843 h 461921"/>
                <a:gd name="connsiteX81" fmla="*/ 460870 w 607639"/>
                <a:gd name="connsiteY81" fmla="*/ 309843 h 461921"/>
                <a:gd name="connsiteX82" fmla="*/ 470304 w 607639"/>
                <a:gd name="connsiteY82" fmla="*/ 319265 h 461921"/>
                <a:gd name="connsiteX83" fmla="*/ 470304 w 607639"/>
                <a:gd name="connsiteY83" fmla="*/ 414813 h 461921"/>
                <a:gd name="connsiteX84" fmla="*/ 511959 w 607639"/>
                <a:gd name="connsiteY84" fmla="*/ 414813 h 461921"/>
                <a:gd name="connsiteX85" fmla="*/ 511959 w 607639"/>
                <a:gd name="connsiteY85" fmla="*/ 375350 h 461921"/>
                <a:gd name="connsiteX86" fmla="*/ 483299 w 607639"/>
                <a:gd name="connsiteY86" fmla="*/ 328242 h 461921"/>
                <a:gd name="connsiteX87" fmla="*/ 527000 w 607639"/>
                <a:gd name="connsiteY87" fmla="*/ 238293 h 461921"/>
                <a:gd name="connsiteX88" fmla="*/ 527000 w 607639"/>
                <a:gd name="connsiteY88" fmla="*/ 152433 h 461921"/>
                <a:gd name="connsiteX89" fmla="*/ 203194 w 607639"/>
                <a:gd name="connsiteY89" fmla="*/ 105071 h 461921"/>
                <a:gd name="connsiteX90" fmla="*/ 202126 w 607639"/>
                <a:gd name="connsiteY90" fmla="*/ 106582 h 461921"/>
                <a:gd name="connsiteX91" fmla="*/ 187085 w 607639"/>
                <a:gd name="connsiteY91" fmla="*/ 126139 h 461921"/>
                <a:gd name="connsiteX92" fmla="*/ 185661 w 607639"/>
                <a:gd name="connsiteY92" fmla="*/ 130584 h 461921"/>
                <a:gd name="connsiteX93" fmla="*/ 186373 w 607639"/>
                <a:gd name="connsiteY93" fmla="*/ 155208 h 461921"/>
                <a:gd name="connsiteX94" fmla="*/ 186284 w 607639"/>
                <a:gd name="connsiteY94" fmla="*/ 157075 h 461921"/>
                <a:gd name="connsiteX95" fmla="*/ 203906 w 607639"/>
                <a:gd name="connsiteY95" fmla="*/ 114316 h 461921"/>
                <a:gd name="connsiteX96" fmla="*/ 203194 w 607639"/>
                <a:gd name="connsiteY96" fmla="*/ 105071 h 461921"/>
                <a:gd name="connsiteX97" fmla="*/ 82595 w 607639"/>
                <a:gd name="connsiteY97" fmla="*/ 105071 h 461921"/>
                <a:gd name="connsiteX98" fmla="*/ 81883 w 607639"/>
                <a:gd name="connsiteY98" fmla="*/ 114316 h 461921"/>
                <a:gd name="connsiteX99" fmla="*/ 99506 w 607639"/>
                <a:gd name="connsiteY99" fmla="*/ 157075 h 461921"/>
                <a:gd name="connsiteX100" fmla="*/ 99417 w 607639"/>
                <a:gd name="connsiteY100" fmla="*/ 155208 h 461921"/>
                <a:gd name="connsiteX101" fmla="*/ 100129 w 607639"/>
                <a:gd name="connsiteY101" fmla="*/ 130584 h 461921"/>
                <a:gd name="connsiteX102" fmla="*/ 98616 w 607639"/>
                <a:gd name="connsiteY102" fmla="*/ 126139 h 461921"/>
                <a:gd name="connsiteX103" fmla="*/ 83574 w 607639"/>
                <a:gd name="connsiteY103" fmla="*/ 106582 h 461921"/>
                <a:gd name="connsiteX104" fmla="*/ 82595 w 607639"/>
                <a:gd name="connsiteY104" fmla="*/ 105071 h 461921"/>
                <a:gd name="connsiteX105" fmla="*/ 247523 w 607639"/>
                <a:gd name="connsiteY105" fmla="*/ 84883 h 461921"/>
                <a:gd name="connsiteX106" fmla="*/ 247523 w 607639"/>
                <a:gd name="connsiteY106" fmla="*/ 133590 h 461921"/>
                <a:gd name="connsiteX107" fmla="*/ 552901 w 607639"/>
                <a:gd name="connsiteY107" fmla="*/ 133590 h 461921"/>
                <a:gd name="connsiteX108" fmla="*/ 556016 w 607639"/>
                <a:gd name="connsiteY108" fmla="*/ 130479 h 461921"/>
                <a:gd name="connsiteX109" fmla="*/ 556016 w 607639"/>
                <a:gd name="connsiteY109" fmla="*/ 87993 h 461921"/>
                <a:gd name="connsiteX110" fmla="*/ 552901 w 607639"/>
                <a:gd name="connsiteY110" fmla="*/ 84883 h 461921"/>
                <a:gd name="connsiteX111" fmla="*/ 142850 w 607639"/>
                <a:gd name="connsiteY111" fmla="*/ 72713 h 461921"/>
                <a:gd name="connsiteX112" fmla="*/ 133416 w 607639"/>
                <a:gd name="connsiteY112" fmla="*/ 86581 h 461921"/>
                <a:gd name="connsiteX113" fmla="*/ 119443 w 607639"/>
                <a:gd name="connsiteY113" fmla="*/ 96715 h 461921"/>
                <a:gd name="connsiteX114" fmla="*/ 103422 w 607639"/>
                <a:gd name="connsiteY114" fmla="*/ 101426 h 461921"/>
                <a:gd name="connsiteX115" fmla="*/ 113568 w 607639"/>
                <a:gd name="connsiteY115" fmla="*/ 114672 h 461921"/>
                <a:gd name="connsiteX116" fmla="*/ 118909 w 607639"/>
                <a:gd name="connsiteY116" fmla="*/ 131028 h 461921"/>
                <a:gd name="connsiteX117" fmla="*/ 118463 w 607639"/>
                <a:gd name="connsiteY117" fmla="*/ 147741 h 461921"/>
                <a:gd name="connsiteX118" fmla="*/ 134217 w 607639"/>
                <a:gd name="connsiteY118" fmla="*/ 142140 h 461921"/>
                <a:gd name="connsiteX119" fmla="*/ 142850 w 607639"/>
                <a:gd name="connsiteY119" fmla="*/ 140807 h 461921"/>
                <a:gd name="connsiteX120" fmla="*/ 151484 w 607639"/>
                <a:gd name="connsiteY120" fmla="*/ 142140 h 461921"/>
                <a:gd name="connsiteX121" fmla="*/ 167326 w 607639"/>
                <a:gd name="connsiteY121" fmla="*/ 147741 h 461921"/>
                <a:gd name="connsiteX122" fmla="*/ 166792 w 607639"/>
                <a:gd name="connsiteY122" fmla="*/ 131028 h 461921"/>
                <a:gd name="connsiteX123" fmla="*/ 172132 w 607639"/>
                <a:gd name="connsiteY123" fmla="*/ 114672 h 461921"/>
                <a:gd name="connsiteX124" fmla="*/ 182367 w 607639"/>
                <a:gd name="connsiteY124" fmla="*/ 101426 h 461921"/>
                <a:gd name="connsiteX125" fmla="*/ 166347 w 607639"/>
                <a:gd name="connsiteY125" fmla="*/ 96715 h 461921"/>
                <a:gd name="connsiteX126" fmla="*/ 152374 w 607639"/>
                <a:gd name="connsiteY126" fmla="*/ 86581 h 461921"/>
                <a:gd name="connsiteX127" fmla="*/ 152908 w 607639"/>
                <a:gd name="connsiteY127" fmla="*/ 54223 h 461921"/>
                <a:gd name="connsiteX128" fmla="*/ 153976 w 607639"/>
                <a:gd name="connsiteY128" fmla="*/ 55556 h 461921"/>
                <a:gd name="connsiteX129" fmla="*/ 167860 w 607639"/>
                <a:gd name="connsiteY129" fmla="*/ 75913 h 461921"/>
                <a:gd name="connsiteX130" fmla="*/ 171687 w 607639"/>
                <a:gd name="connsiteY130" fmla="*/ 78669 h 461921"/>
                <a:gd name="connsiteX131" fmla="*/ 195273 w 607639"/>
                <a:gd name="connsiteY131" fmla="*/ 85603 h 461921"/>
                <a:gd name="connsiteX132" fmla="*/ 196964 w 607639"/>
                <a:gd name="connsiteY132" fmla="*/ 86225 h 461921"/>
                <a:gd name="connsiteX133" fmla="*/ 152908 w 607639"/>
                <a:gd name="connsiteY133" fmla="*/ 54223 h 461921"/>
                <a:gd name="connsiteX134" fmla="*/ 132882 w 607639"/>
                <a:gd name="connsiteY134" fmla="*/ 54223 h 461921"/>
                <a:gd name="connsiteX135" fmla="*/ 88737 w 607639"/>
                <a:gd name="connsiteY135" fmla="*/ 86225 h 461921"/>
                <a:gd name="connsiteX136" fmla="*/ 90428 w 607639"/>
                <a:gd name="connsiteY136" fmla="*/ 85603 h 461921"/>
                <a:gd name="connsiteX137" fmla="*/ 114102 w 607639"/>
                <a:gd name="connsiteY137" fmla="*/ 78669 h 461921"/>
                <a:gd name="connsiteX138" fmla="*/ 117840 w 607639"/>
                <a:gd name="connsiteY138" fmla="*/ 75913 h 461921"/>
                <a:gd name="connsiteX139" fmla="*/ 131814 w 607639"/>
                <a:gd name="connsiteY139" fmla="*/ 55556 h 461921"/>
                <a:gd name="connsiteX140" fmla="*/ 132882 w 607639"/>
                <a:gd name="connsiteY140" fmla="*/ 54223 h 461921"/>
                <a:gd name="connsiteX141" fmla="*/ 142850 w 607639"/>
                <a:gd name="connsiteY141" fmla="*/ 34577 h 461921"/>
                <a:gd name="connsiteX142" fmla="*/ 222775 w 607639"/>
                <a:gd name="connsiteY142" fmla="*/ 114316 h 461921"/>
                <a:gd name="connsiteX143" fmla="*/ 142850 w 607639"/>
                <a:gd name="connsiteY143" fmla="*/ 194055 h 461921"/>
                <a:gd name="connsiteX144" fmla="*/ 63015 w 607639"/>
                <a:gd name="connsiteY144" fmla="*/ 114316 h 461921"/>
                <a:gd name="connsiteX145" fmla="*/ 142850 w 607639"/>
                <a:gd name="connsiteY145" fmla="*/ 34577 h 461921"/>
                <a:gd name="connsiteX146" fmla="*/ 60167 w 607639"/>
                <a:gd name="connsiteY146" fmla="*/ 18843 h 461921"/>
                <a:gd name="connsiteX147" fmla="*/ 57052 w 607639"/>
                <a:gd name="connsiteY147" fmla="*/ 21954 h 461921"/>
                <a:gd name="connsiteX148" fmla="*/ 57052 w 607639"/>
                <a:gd name="connsiteY148" fmla="*/ 414813 h 461921"/>
                <a:gd name="connsiteX149" fmla="*/ 228743 w 607639"/>
                <a:gd name="connsiteY149" fmla="*/ 414813 h 461921"/>
                <a:gd name="connsiteX150" fmla="*/ 228743 w 607639"/>
                <a:gd name="connsiteY150" fmla="*/ 21954 h 461921"/>
                <a:gd name="connsiteX151" fmla="*/ 225539 w 607639"/>
                <a:gd name="connsiteY151" fmla="*/ 18843 h 461921"/>
                <a:gd name="connsiteX152" fmla="*/ 60167 w 607639"/>
                <a:gd name="connsiteY152" fmla="*/ 0 h 461921"/>
                <a:gd name="connsiteX153" fmla="*/ 225539 w 607639"/>
                <a:gd name="connsiteY153" fmla="*/ 0 h 461921"/>
                <a:gd name="connsiteX154" fmla="*/ 247523 w 607639"/>
                <a:gd name="connsiteY154" fmla="*/ 21954 h 461921"/>
                <a:gd name="connsiteX155" fmla="*/ 247523 w 607639"/>
                <a:gd name="connsiteY155" fmla="*/ 66040 h 461921"/>
                <a:gd name="connsiteX156" fmla="*/ 552901 w 607639"/>
                <a:gd name="connsiteY156" fmla="*/ 66040 h 461921"/>
                <a:gd name="connsiteX157" fmla="*/ 574885 w 607639"/>
                <a:gd name="connsiteY157" fmla="*/ 87993 h 461921"/>
                <a:gd name="connsiteX158" fmla="*/ 574885 w 607639"/>
                <a:gd name="connsiteY158" fmla="*/ 130479 h 461921"/>
                <a:gd name="connsiteX159" fmla="*/ 552901 w 607639"/>
                <a:gd name="connsiteY159" fmla="*/ 152433 h 461921"/>
                <a:gd name="connsiteX160" fmla="*/ 545781 w 607639"/>
                <a:gd name="connsiteY160" fmla="*/ 152433 h 461921"/>
                <a:gd name="connsiteX161" fmla="*/ 545781 w 607639"/>
                <a:gd name="connsiteY161" fmla="*/ 238293 h 461921"/>
                <a:gd name="connsiteX162" fmla="*/ 589482 w 607639"/>
                <a:gd name="connsiteY162" fmla="*/ 328242 h 461921"/>
                <a:gd name="connsiteX163" fmla="*/ 560822 w 607639"/>
                <a:gd name="connsiteY163" fmla="*/ 375350 h 461921"/>
                <a:gd name="connsiteX164" fmla="*/ 560822 w 607639"/>
                <a:gd name="connsiteY164" fmla="*/ 414813 h 461921"/>
                <a:gd name="connsiteX165" fmla="*/ 593131 w 607639"/>
                <a:gd name="connsiteY165" fmla="*/ 414813 h 461921"/>
                <a:gd name="connsiteX166" fmla="*/ 607639 w 607639"/>
                <a:gd name="connsiteY166" fmla="*/ 429301 h 461921"/>
                <a:gd name="connsiteX167" fmla="*/ 607639 w 607639"/>
                <a:gd name="connsiteY167" fmla="*/ 447433 h 461921"/>
                <a:gd name="connsiteX168" fmla="*/ 593131 w 607639"/>
                <a:gd name="connsiteY168" fmla="*/ 461921 h 461921"/>
                <a:gd name="connsiteX169" fmla="*/ 14508 w 607639"/>
                <a:gd name="connsiteY169" fmla="*/ 461921 h 461921"/>
                <a:gd name="connsiteX170" fmla="*/ 0 w 607639"/>
                <a:gd name="connsiteY170" fmla="*/ 447433 h 461921"/>
                <a:gd name="connsiteX171" fmla="*/ 0 w 607639"/>
                <a:gd name="connsiteY171" fmla="*/ 429301 h 461921"/>
                <a:gd name="connsiteX172" fmla="*/ 14508 w 607639"/>
                <a:gd name="connsiteY172" fmla="*/ 414813 h 461921"/>
                <a:gd name="connsiteX173" fmla="*/ 38183 w 607639"/>
                <a:gd name="connsiteY173" fmla="*/ 414813 h 461921"/>
                <a:gd name="connsiteX174" fmla="*/ 38183 w 607639"/>
                <a:gd name="connsiteY174" fmla="*/ 21954 h 461921"/>
                <a:gd name="connsiteX175" fmla="*/ 60167 w 607639"/>
                <a:gd name="connsiteY175" fmla="*/ 0 h 46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07639" h="461921">
                  <a:moveTo>
                    <a:pt x="510356" y="433656"/>
                  </a:moveTo>
                  <a:lnTo>
                    <a:pt x="510356" y="443078"/>
                  </a:lnTo>
                  <a:lnTo>
                    <a:pt x="588770" y="443078"/>
                  </a:lnTo>
                  <a:lnTo>
                    <a:pt x="588770" y="433656"/>
                  </a:lnTo>
                  <a:close/>
                  <a:moveTo>
                    <a:pt x="18869" y="433656"/>
                  </a:moveTo>
                  <a:lnTo>
                    <a:pt x="18869" y="443078"/>
                  </a:lnTo>
                  <a:lnTo>
                    <a:pt x="491576" y="443078"/>
                  </a:lnTo>
                  <a:lnTo>
                    <a:pt x="491576" y="433656"/>
                  </a:lnTo>
                  <a:close/>
                  <a:moveTo>
                    <a:pt x="530828" y="380949"/>
                  </a:moveTo>
                  <a:lnTo>
                    <a:pt x="530828" y="414813"/>
                  </a:lnTo>
                  <a:lnTo>
                    <a:pt x="541953" y="414813"/>
                  </a:lnTo>
                  <a:lnTo>
                    <a:pt x="541953" y="380949"/>
                  </a:lnTo>
                  <a:cubicBezTo>
                    <a:pt x="540084" y="381127"/>
                    <a:pt x="538304" y="381305"/>
                    <a:pt x="536346" y="381305"/>
                  </a:cubicBezTo>
                  <a:cubicBezTo>
                    <a:pt x="534477" y="381305"/>
                    <a:pt x="532608" y="381127"/>
                    <a:pt x="530828" y="380949"/>
                  </a:cubicBezTo>
                  <a:close/>
                  <a:moveTo>
                    <a:pt x="396697" y="328687"/>
                  </a:moveTo>
                  <a:lnTo>
                    <a:pt x="396697" y="414813"/>
                  </a:lnTo>
                  <a:lnTo>
                    <a:pt x="451435" y="414813"/>
                  </a:lnTo>
                  <a:lnTo>
                    <a:pt x="451435" y="328687"/>
                  </a:lnTo>
                  <a:close/>
                  <a:moveTo>
                    <a:pt x="323089" y="328687"/>
                  </a:moveTo>
                  <a:lnTo>
                    <a:pt x="323089" y="414813"/>
                  </a:lnTo>
                  <a:lnTo>
                    <a:pt x="377828" y="414813"/>
                  </a:lnTo>
                  <a:lnTo>
                    <a:pt x="377828" y="328687"/>
                  </a:lnTo>
                  <a:close/>
                  <a:moveTo>
                    <a:pt x="103799" y="268157"/>
                  </a:moveTo>
                  <a:cubicBezTo>
                    <a:pt x="98638" y="268157"/>
                    <a:pt x="94368" y="272336"/>
                    <a:pt x="94368" y="277493"/>
                  </a:cubicBezTo>
                  <a:lnTo>
                    <a:pt x="94368" y="311991"/>
                  </a:lnTo>
                  <a:cubicBezTo>
                    <a:pt x="94368" y="317237"/>
                    <a:pt x="98638" y="321416"/>
                    <a:pt x="103799" y="321416"/>
                  </a:cubicBezTo>
                  <a:lnTo>
                    <a:pt x="182009" y="321416"/>
                  </a:lnTo>
                  <a:cubicBezTo>
                    <a:pt x="187169" y="321416"/>
                    <a:pt x="191440" y="317237"/>
                    <a:pt x="191440" y="311991"/>
                  </a:cubicBezTo>
                  <a:lnTo>
                    <a:pt x="191440" y="277493"/>
                  </a:lnTo>
                  <a:cubicBezTo>
                    <a:pt x="191440" y="272336"/>
                    <a:pt x="187169" y="268157"/>
                    <a:pt x="182009" y="268157"/>
                  </a:cubicBezTo>
                  <a:close/>
                  <a:moveTo>
                    <a:pt x="536346" y="255270"/>
                  </a:moveTo>
                  <a:cubicBezTo>
                    <a:pt x="531629" y="255270"/>
                    <a:pt x="522906" y="262203"/>
                    <a:pt x="514095" y="281846"/>
                  </a:cubicBezTo>
                  <a:cubicBezTo>
                    <a:pt x="506262" y="299355"/>
                    <a:pt x="502079" y="318376"/>
                    <a:pt x="502079" y="328242"/>
                  </a:cubicBezTo>
                  <a:cubicBezTo>
                    <a:pt x="502079" y="347085"/>
                    <a:pt x="517477" y="362462"/>
                    <a:pt x="536346" y="362462"/>
                  </a:cubicBezTo>
                  <a:cubicBezTo>
                    <a:pt x="555304" y="362462"/>
                    <a:pt x="570613" y="347085"/>
                    <a:pt x="570613" y="328242"/>
                  </a:cubicBezTo>
                  <a:cubicBezTo>
                    <a:pt x="570613" y="318376"/>
                    <a:pt x="566519" y="299355"/>
                    <a:pt x="558686" y="281846"/>
                  </a:cubicBezTo>
                  <a:cubicBezTo>
                    <a:pt x="549875" y="262203"/>
                    <a:pt x="541152" y="255270"/>
                    <a:pt x="536346" y="255270"/>
                  </a:cubicBezTo>
                  <a:close/>
                  <a:moveTo>
                    <a:pt x="103799" y="249307"/>
                  </a:moveTo>
                  <a:lnTo>
                    <a:pt x="182009" y="249307"/>
                  </a:lnTo>
                  <a:cubicBezTo>
                    <a:pt x="197579" y="249307"/>
                    <a:pt x="210214" y="261933"/>
                    <a:pt x="210214" y="277493"/>
                  </a:cubicBezTo>
                  <a:lnTo>
                    <a:pt x="210214" y="311991"/>
                  </a:lnTo>
                  <a:cubicBezTo>
                    <a:pt x="210214" y="327551"/>
                    <a:pt x="197579" y="340266"/>
                    <a:pt x="182009" y="340266"/>
                  </a:cubicBezTo>
                  <a:lnTo>
                    <a:pt x="103799" y="340266"/>
                  </a:lnTo>
                  <a:cubicBezTo>
                    <a:pt x="88228" y="340266"/>
                    <a:pt x="75505" y="327551"/>
                    <a:pt x="75505" y="311991"/>
                  </a:cubicBezTo>
                  <a:lnTo>
                    <a:pt x="75505" y="277493"/>
                  </a:lnTo>
                  <a:cubicBezTo>
                    <a:pt x="75505" y="261933"/>
                    <a:pt x="88228" y="249307"/>
                    <a:pt x="103799" y="249307"/>
                  </a:cubicBezTo>
                  <a:close/>
                  <a:moveTo>
                    <a:pt x="396699" y="202389"/>
                  </a:moveTo>
                  <a:lnTo>
                    <a:pt x="396699" y="245509"/>
                  </a:lnTo>
                  <a:lnTo>
                    <a:pt x="480279" y="245509"/>
                  </a:lnTo>
                  <a:cubicBezTo>
                    <a:pt x="485442" y="245509"/>
                    <a:pt x="489714" y="241241"/>
                    <a:pt x="489714" y="236085"/>
                  </a:cubicBezTo>
                  <a:lnTo>
                    <a:pt x="489714" y="211724"/>
                  </a:lnTo>
                  <a:cubicBezTo>
                    <a:pt x="489714" y="206568"/>
                    <a:pt x="485442" y="202389"/>
                    <a:pt x="480279" y="202389"/>
                  </a:cubicBezTo>
                  <a:close/>
                  <a:moveTo>
                    <a:pt x="294248" y="202389"/>
                  </a:moveTo>
                  <a:cubicBezTo>
                    <a:pt x="289086" y="202389"/>
                    <a:pt x="284813" y="206568"/>
                    <a:pt x="284813" y="211724"/>
                  </a:cubicBezTo>
                  <a:lnTo>
                    <a:pt x="284813" y="236085"/>
                  </a:lnTo>
                  <a:cubicBezTo>
                    <a:pt x="284813" y="241241"/>
                    <a:pt x="289086" y="245509"/>
                    <a:pt x="294248" y="245509"/>
                  </a:cubicBezTo>
                  <a:lnTo>
                    <a:pt x="377829" y="245509"/>
                  </a:lnTo>
                  <a:lnTo>
                    <a:pt x="377829" y="202389"/>
                  </a:lnTo>
                  <a:close/>
                  <a:moveTo>
                    <a:pt x="294248" y="183541"/>
                  </a:moveTo>
                  <a:lnTo>
                    <a:pt x="480279" y="183541"/>
                  </a:lnTo>
                  <a:cubicBezTo>
                    <a:pt x="495856" y="183541"/>
                    <a:pt x="508495" y="196166"/>
                    <a:pt x="508495" y="211724"/>
                  </a:cubicBezTo>
                  <a:lnTo>
                    <a:pt x="508495" y="236085"/>
                  </a:lnTo>
                  <a:cubicBezTo>
                    <a:pt x="508495" y="251643"/>
                    <a:pt x="495856" y="264268"/>
                    <a:pt x="480279" y="264268"/>
                  </a:cubicBezTo>
                  <a:lnTo>
                    <a:pt x="294248" y="264268"/>
                  </a:lnTo>
                  <a:cubicBezTo>
                    <a:pt x="278672" y="264268"/>
                    <a:pt x="266032" y="251643"/>
                    <a:pt x="266032" y="236085"/>
                  </a:cubicBezTo>
                  <a:lnTo>
                    <a:pt x="266032" y="211724"/>
                  </a:lnTo>
                  <a:cubicBezTo>
                    <a:pt x="266032" y="196166"/>
                    <a:pt x="278672" y="183541"/>
                    <a:pt x="294248" y="183541"/>
                  </a:cubicBezTo>
                  <a:close/>
                  <a:moveTo>
                    <a:pt x="142850" y="159653"/>
                  </a:moveTo>
                  <a:cubicBezTo>
                    <a:pt x="141604" y="159653"/>
                    <a:pt x="140714" y="159830"/>
                    <a:pt x="140536" y="159919"/>
                  </a:cubicBezTo>
                  <a:lnTo>
                    <a:pt x="117306" y="168187"/>
                  </a:lnTo>
                  <a:cubicBezTo>
                    <a:pt x="116683" y="168364"/>
                    <a:pt x="116060" y="168542"/>
                    <a:pt x="115437" y="168720"/>
                  </a:cubicBezTo>
                  <a:cubicBezTo>
                    <a:pt x="123715" y="172898"/>
                    <a:pt x="132971" y="175209"/>
                    <a:pt x="142850" y="175209"/>
                  </a:cubicBezTo>
                  <a:cubicBezTo>
                    <a:pt x="152730" y="175209"/>
                    <a:pt x="162075" y="172898"/>
                    <a:pt x="170352" y="168720"/>
                  </a:cubicBezTo>
                  <a:cubicBezTo>
                    <a:pt x="169729" y="168542"/>
                    <a:pt x="169106" y="168364"/>
                    <a:pt x="168483" y="168187"/>
                  </a:cubicBezTo>
                  <a:lnTo>
                    <a:pt x="145164" y="159919"/>
                  </a:lnTo>
                  <a:cubicBezTo>
                    <a:pt x="144986" y="159830"/>
                    <a:pt x="144185" y="159653"/>
                    <a:pt x="142850" y="159653"/>
                  </a:cubicBezTo>
                  <a:close/>
                  <a:moveTo>
                    <a:pt x="247523" y="152433"/>
                  </a:moveTo>
                  <a:lnTo>
                    <a:pt x="247523" y="414813"/>
                  </a:lnTo>
                  <a:lnTo>
                    <a:pt x="304220" y="414813"/>
                  </a:lnTo>
                  <a:lnTo>
                    <a:pt x="304220" y="319265"/>
                  </a:lnTo>
                  <a:cubicBezTo>
                    <a:pt x="304220" y="314021"/>
                    <a:pt x="308493" y="309843"/>
                    <a:pt x="313655" y="309843"/>
                  </a:cubicBezTo>
                  <a:lnTo>
                    <a:pt x="460870" y="309843"/>
                  </a:lnTo>
                  <a:cubicBezTo>
                    <a:pt x="466032" y="309843"/>
                    <a:pt x="470304" y="314021"/>
                    <a:pt x="470304" y="319265"/>
                  </a:cubicBezTo>
                  <a:lnTo>
                    <a:pt x="470304" y="414813"/>
                  </a:lnTo>
                  <a:lnTo>
                    <a:pt x="511959" y="414813"/>
                  </a:lnTo>
                  <a:lnTo>
                    <a:pt x="511959" y="375350"/>
                  </a:lnTo>
                  <a:cubicBezTo>
                    <a:pt x="494959" y="366461"/>
                    <a:pt x="483299" y="348685"/>
                    <a:pt x="483299" y="328242"/>
                  </a:cubicBezTo>
                  <a:cubicBezTo>
                    <a:pt x="483299" y="307533"/>
                    <a:pt x="498697" y="249226"/>
                    <a:pt x="527000" y="238293"/>
                  </a:cubicBezTo>
                  <a:lnTo>
                    <a:pt x="527000" y="152433"/>
                  </a:lnTo>
                  <a:close/>
                  <a:moveTo>
                    <a:pt x="203194" y="105071"/>
                  </a:moveTo>
                  <a:cubicBezTo>
                    <a:pt x="202838" y="105604"/>
                    <a:pt x="202571" y="106138"/>
                    <a:pt x="202126" y="106582"/>
                  </a:cubicBezTo>
                  <a:lnTo>
                    <a:pt x="187085" y="126139"/>
                  </a:lnTo>
                  <a:cubicBezTo>
                    <a:pt x="186462" y="126939"/>
                    <a:pt x="185661" y="129517"/>
                    <a:pt x="185661" y="130584"/>
                  </a:cubicBezTo>
                  <a:lnTo>
                    <a:pt x="186373" y="155208"/>
                  </a:lnTo>
                  <a:cubicBezTo>
                    <a:pt x="186373" y="155830"/>
                    <a:pt x="186284" y="156452"/>
                    <a:pt x="186284" y="157075"/>
                  </a:cubicBezTo>
                  <a:cubicBezTo>
                    <a:pt x="197142" y="146052"/>
                    <a:pt x="203906" y="130939"/>
                    <a:pt x="203906" y="114316"/>
                  </a:cubicBezTo>
                  <a:cubicBezTo>
                    <a:pt x="203906" y="111116"/>
                    <a:pt x="203639" y="108093"/>
                    <a:pt x="203194" y="105071"/>
                  </a:cubicBezTo>
                  <a:close/>
                  <a:moveTo>
                    <a:pt x="82595" y="105071"/>
                  </a:moveTo>
                  <a:cubicBezTo>
                    <a:pt x="82061" y="108093"/>
                    <a:pt x="81883" y="111116"/>
                    <a:pt x="81883" y="114316"/>
                  </a:cubicBezTo>
                  <a:cubicBezTo>
                    <a:pt x="81883" y="130939"/>
                    <a:pt x="88648" y="146052"/>
                    <a:pt x="99506" y="157075"/>
                  </a:cubicBezTo>
                  <a:cubicBezTo>
                    <a:pt x="99417" y="156452"/>
                    <a:pt x="99417" y="155830"/>
                    <a:pt x="99417" y="155208"/>
                  </a:cubicBezTo>
                  <a:lnTo>
                    <a:pt x="100129" y="130584"/>
                  </a:lnTo>
                  <a:cubicBezTo>
                    <a:pt x="100129" y="129517"/>
                    <a:pt x="99239" y="126939"/>
                    <a:pt x="98616" y="126139"/>
                  </a:cubicBezTo>
                  <a:lnTo>
                    <a:pt x="83574" y="106582"/>
                  </a:lnTo>
                  <a:cubicBezTo>
                    <a:pt x="83218" y="106138"/>
                    <a:pt x="82862" y="105604"/>
                    <a:pt x="82595" y="105071"/>
                  </a:cubicBezTo>
                  <a:close/>
                  <a:moveTo>
                    <a:pt x="247523" y="84883"/>
                  </a:moveTo>
                  <a:lnTo>
                    <a:pt x="247523" y="133590"/>
                  </a:lnTo>
                  <a:lnTo>
                    <a:pt x="552901" y="133590"/>
                  </a:lnTo>
                  <a:cubicBezTo>
                    <a:pt x="554592" y="133590"/>
                    <a:pt x="556016" y="132168"/>
                    <a:pt x="556016" y="130479"/>
                  </a:cubicBezTo>
                  <a:lnTo>
                    <a:pt x="556016" y="87993"/>
                  </a:lnTo>
                  <a:cubicBezTo>
                    <a:pt x="556016" y="86305"/>
                    <a:pt x="554592" y="84883"/>
                    <a:pt x="552901" y="84883"/>
                  </a:cubicBezTo>
                  <a:close/>
                  <a:moveTo>
                    <a:pt x="142850" y="72713"/>
                  </a:moveTo>
                  <a:lnTo>
                    <a:pt x="133416" y="86581"/>
                  </a:lnTo>
                  <a:cubicBezTo>
                    <a:pt x="130390" y="91025"/>
                    <a:pt x="124605" y="95115"/>
                    <a:pt x="119443" y="96715"/>
                  </a:cubicBezTo>
                  <a:lnTo>
                    <a:pt x="103422" y="101426"/>
                  </a:lnTo>
                  <a:lnTo>
                    <a:pt x="113568" y="114672"/>
                  </a:lnTo>
                  <a:cubicBezTo>
                    <a:pt x="116861" y="118939"/>
                    <a:pt x="119087" y="125695"/>
                    <a:pt x="118909" y="131028"/>
                  </a:cubicBezTo>
                  <a:lnTo>
                    <a:pt x="118463" y="147741"/>
                  </a:lnTo>
                  <a:lnTo>
                    <a:pt x="134217" y="142140"/>
                  </a:lnTo>
                  <a:cubicBezTo>
                    <a:pt x="137332" y="141073"/>
                    <a:pt x="140625" y="140807"/>
                    <a:pt x="142850" y="140807"/>
                  </a:cubicBezTo>
                  <a:cubicBezTo>
                    <a:pt x="145075" y="140807"/>
                    <a:pt x="148368" y="141073"/>
                    <a:pt x="151484" y="142140"/>
                  </a:cubicBezTo>
                  <a:lnTo>
                    <a:pt x="167326" y="147741"/>
                  </a:lnTo>
                  <a:lnTo>
                    <a:pt x="166792" y="131028"/>
                  </a:lnTo>
                  <a:cubicBezTo>
                    <a:pt x="166703" y="125695"/>
                    <a:pt x="168839" y="118939"/>
                    <a:pt x="172132" y="114672"/>
                  </a:cubicBezTo>
                  <a:lnTo>
                    <a:pt x="182367" y="101426"/>
                  </a:lnTo>
                  <a:lnTo>
                    <a:pt x="166347" y="96715"/>
                  </a:lnTo>
                  <a:cubicBezTo>
                    <a:pt x="161096" y="95115"/>
                    <a:pt x="155400" y="91025"/>
                    <a:pt x="152374" y="86581"/>
                  </a:cubicBezTo>
                  <a:close/>
                  <a:moveTo>
                    <a:pt x="152908" y="54223"/>
                  </a:moveTo>
                  <a:cubicBezTo>
                    <a:pt x="153264" y="54667"/>
                    <a:pt x="153620" y="55112"/>
                    <a:pt x="153976" y="55556"/>
                  </a:cubicBezTo>
                  <a:lnTo>
                    <a:pt x="167860" y="75913"/>
                  </a:lnTo>
                  <a:cubicBezTo>
                    <a:pt x="168483" y="76713"/>
                    <a:pt x="170619" y="78313"/>
                    <a:pt x="171687" y="78669"/>
                  </a:cubicBezTo>
                  <a:lnTo>
                    <a:pt x="195273" y="85603"/>
                  </a:lnTo>
                  <a:cubicBezTo>
                    <a:pt x="195896" y="85781"/>
                    <a:pt x="196430" y="85958"/>
                    <a:pt x="196964" y="86225"/>
                  </a:cubicBezTo>
                  <a:cubicBezTo>
                    <a:pt x="188242" y="69513"/>
                    <a:pt x="172043" y="57334"/>
                    <a:pt x="152908" y="54223"/>
                  </a:cubicBezTo>
                  <a:close/>
                  <a:moveTo>
                    <a:pt x="132882" y="54223"/>
                  </a:moveTo>
                  <a:cubicBezTo>
                    <a:pt x="113657" y="57334"/>
                    <a:pt x="97459" y="69513"/>
                    <a:pt x="88737" y="86225"/>
                  </a:cubicBezTo>
                  <a:cubicBezTo>
                    <a:pt x="89271" y="85958"/>
                    <a:pt x="89894" y="85781"/>
                    <a:pt x="90428" y="85603"/>
                  </a:cubicBezTo>
                  <a:lnTo>
                    <a:pt x="114102" y="78669"/>
                  </a:lnTo>
                  <a:cubicBezTo>
                    <a:pt x="115081" y="78313"/>
                    <a:pt x="117306" y="76713"/>
                    <a:pt x="117840" y="75913"/>
                  </a:cubicBezTo>
                  <a:lnTo>
                    <a:pt x="131814" y="55556"/>
                  </a:lnTo>
                  <a:cubicBezTo>
                    <a:pt x="132170" y="55112"/>
                    <a:pt x="132526" y="54667"/>
                    <a:pt x="132882" y="54223"/>
                  </a:cubicBezTo>
                  <a:close/>
                  <a:moveTo>
                    <a:pt x="142850" y="34577"/>
                  </a:moveTo>
                  <a:cubicBezTo>
                    <a:pt x="186907" y="34577"/>
                    <a:pt x="222775" y="70313"/>
                    <a:pt x="222775" y="114316"/>
                  </a:cubicBezTo>
                  <a:cubicBezTo>
                    <a:pt x="222775" y="158319"/>
                    <a:pt x="186907" y="194055"/>
                    <a:pt x="142850" y="194055"/>
                  </a:cubicBezTo>
                  <a:cubicBezTo>
                    <a:pt x="98883" y="194055"/>
                    <a:pt x="63015" y="158319"/>
                    <a:pt x="63015" y="114316"/>
                  </a:cubicBezTo>
                  <a:cubicBezTo>
                    <a:pt x="63015" y="70313"/>
                    <a:pt x="98883" y="34577"/>
                    <a:pt x="142850" y="34577"/>
                  </a:cubicBezTo>
                  <a:close/>
                  <a:moveTo>
                    <a:pt x="60167" y="18843"/>
                  </a:moveTo>
                  <a:cubicBezTo>
                    <a:pt x="58476" y="18843"/>
                    <a:pt x="57052" y="20265"/>
                    <a:pt x="57052" y="21954"/>
                  </a:cubicBezTo>
                  <a:lnTo>
                    <a:pt x="57052" y="414813"/>
                  </a:lnTo>
                  <a:lnTo>
                    <a:pt x="228743" y="414813"/>
                  </a:lnTo>
                  <a:lnTo>
                    <a:pt x="228743" y="21954"/>
                  </a:lnTo>
                  <a:cubicBezTo>
                    <a:pt x="228743" y="20265"/>
                    <a:pt x="227230" y="18843"/>
                    <a:pt x="225539" y="18843"/>
                  </a:cubicBezTo>
                  <a:close/>
                  <a:moveTo>
                    <a:pt x="60167" y="0"/>
                  </a:moveTo>
                  <a:lnTo>
                    <a:pt x="225539" y="0"/>
                  </a:lnTo>
                  <a:cubicBezTo>
                    <a:pt x="237644" y="0"/>
                    <a:pt x="247523" y="9866"/>
                    <a:pt x="247523" y="21954"/>
                  </a:cubicBezTo>
                  <a:lnTo>
                    <a:pt x="247523" y="66040"/>
                  </a:lnTo>
                  <a:lnTo>
                    <a:pt x="552901" y="66040"/>
                  </a:lnTo>
                  <a:cubicBezTo>
                    <a:pt x="565006" y="66040"/>
                    <a:pt x="574885" y="75905"/>
                    <a:pt x="574885" y="87993"/>
                  </a:cubicBezTo>
                  <a:lnTo>
                    <a:pt x="574885" y="130479"/>
                  </a:lnTo>
                  <a:cubicBezTo>
                    <a:pt x="574885" y="142567"/>
                    <a:pt x="565006" y="152433"/>
                    <a:pt x="552901" y="152433"/>
                  </a:cubicBezTo>
                  <a:lnTo>
                    <a:pt x="545781" y="152433"/>
                  </a:lnTo>
                  <a:lnTo>
                    <a:pt x="545781" y="238293"/>
                  </a:lnTo>
                  <a:cubicBezTo>
                    <a:pt x="574084" y="249226"/>
                    <a:pt x="589482" y="307533"/>
                    <a:pt x="589482" y="328242"/>
                  </a:cubicBezTo>
                  <a:cubicBezTo>
                    <a:pt x="589482" y="348685"/>
                    <a:pt x="577822" y="366461"/>
                    <a:pt x="560822" y="375350"/>
                  </a:cubicBezTo>
                  <a:lnTo>
                    <a:pt x="560822" y="414813"/>
                  </a:lnTo>
                  <a:lnTo>
                    <a:pt x="593131" y="414813"/>
                  </a:lnTo>
                  <a:cubicBezTo>
                    <a:pt x="601142" y="414813"/>
                    <a:pt x="607639" y="421302"/>
                    <a:pt x="607639" y="429301"/>
                  </a:cubicBezTo>
                  <a:lnTo>
                    <a:pt x="607639" y="447433"/>
                  </a:lnTo>
                  <a:cubicBezTo>
                    <a:pt x="607639" y="455433"/>
                    <a:pt x="601142" y="461921"/>
                    <a:pt x="593131" y="461921"/>
                  </a:cubicBezTo>
                  <a:lnTo>
                    <a:pt x="14508" y="461921"/>
                  </a:lnTo>
                  <a:cubicBezTo>
                    <a:pt x="6497" y="461921"/>
                    <a:pt x="0" y="455433"/>
                    <a:pt x="0" y="447433"/>
                  </a:cubicBezTo>
                  <a:lnTo>
                    <a:pt x="0" y="429301"/>
                  </a:lnTo>
                  <a:cubicBezTo>
                    <a:pt x="0" y="421302"/>
                    <a:pt x="6497" y="414813"/>
                    <a:pt x="14508" y="414813"/>
                  </a:cubicBezTo>
                  <a:lnTo>
                    <a:pt x="38183" y="414813"/>
                  </a:lnTo>
                  <a:lnTo>
                    <a:pt x="38183" y="21954"/>
                  </a:lnTo>
                  <a:cubicBezTo>
                    <a:pt x="38183" y="9866"/>
                    <a:pt x="48063" y="0"/>
                    <a:pt x="60167" y="0"/>
                  </a:cubicBezTo>
                  <a:close/>
                </a:path>
              </a:pathLst>
            </a:custGeom>
            <a:solidFill>
              <a:schemeClr val="accent1"/>
            </a:solidFill>
            <a:ln>
              <a:noFill/>
            </a:ln>
            <a:effectLst/>
            <a:scene3d>
              <a:camera prst="orthographicFront">
                <a:rot lat="0" lon="0" rev="0"/>
              </a:camera>
              <a:lightRig rig="contrasting" dir="t">
                <a:rot lat="0" lon="0" rev="7800000"/>
              </a:lightRig>
            </a:scene3d>
            <a:sp3d>
              <a:bevelT w="139700" h="139700"/>
            </a:sp3d>
          </p:spPr>
          <p:txBody>
            <a:bodyPr/>
            <a:lstStyle/>
            <a:p>
              <a:endParaRPr lang="zh-CN" altLang="en-US" sz="1050">
                <a:cs typeface="+mn-ea"/>
                <a:sym typeface="+mn-lt"/>
              </a:endParaRPr>
            </a:p>
          </p:txBody>
        </p:sp>
        <p:sp>
          <p:nvSpPr>
            <p:cNvPr id="35" name="TextBox 35"/>
            <p:cNvSpPr txBox="1"/>
            <p:nvPr/>
          </p:nvSpPr>
          <p:spPr>
            <a:xfrm>
              <a:off x="3788621" y="1809280"/>
              <a:ext cx="890608" cy="234673"/>
            </a:xfrm>
            <a:prstGeom prst="rect">
              <a:avLst/>
            </a:prstGeom>
            <a:noFill/>
          </p:spPr>
          <p:txBody>
            <a:bodyPr wrap="square" rtlCol="0">
              <a:spAutoFit/>
            </a:bodyPr>
            <a:lstStyle/>
            <a:p>
              <a:r>
                <a:rPr lang="zh-CN" altLang="en-US" sz="1050" dirty="0" smtClean="0">
                  <a:cs typeface="+mn-ea"/>
                  <a:sym typeface="+mn-lt"/>
                </a:rPr>
                <a:t>环境管理部</a:t>
              </a:r>
              <a:endParaRPr lang="zh-CN" altLang="en-US" sz="1050" dirty="0">
                <a:cs typeface="+mn-ea"/>
                <a:sym typeface="+mn-lt"/>
              </a:endParaRPr>
            </a:p>
          </p:txBody>
        </p:sp>
      </p:grpSp>
      <p:grpSp>
        <p:nvGrpSpPr>
          <p:cNvPr id="30" name="组合 29"/>
          <p:cNvGrpSpPr/>
          <p:nvPr/>
        </p:nvGrpSpPr>
        <p:grpSpPr>
          <a:xfrm>
            <a:off x="2701072" y="967050"/>
            <a:ext cx="971040" cy="650504"/>
            <a:chOff x="4917225" y="1414817"/>
            <a:chExt cx="921384" cy="604026"/>
          </a:xfrm>
        </p:grpSpPr>
        <p:sp>
          <p:nvSpPr>
            <p:cNvPr id="32" name="police-station_244974"/>
            <p:cNvSpPr>
              <a:spLocks noChangeAspect="1"/>
            </p:cNvSpPr>
            <p:nvPr/>
          </p:nvSpPr>
          <p:spPr bwMode="auto">
            <a:xfrm>
              <a:off x="5034836" y="1414817"/>
              <a:ext cx="465810" cy="360000"/>
            </a:xfrm>
            <a:custGeom>
              <a:avLst/>
              <a:gdLst>
                <a:gd name="connsiteX0" fmla="*/ 399718 w 607639"/>
                <a:gd name="connsiteY0" fmla="*/ 350357 h 469613"/>
                <a:gd name="connsiteX1" fmla="*/ 411820 w 607639"/>
                <a:gd name="connsiteY1" fmla="*/ 362441 h 469613"/>
                <a:gd name="connsiteX2" fmla="*/ 411820 w 607639"/>
                <a:gd name="connsiteY2" fmla="*/ 365017 h 469613"/>
                <a:gd name="connsiteX3" fmla="*/ 399718 w 607639"/>
                <a:gd name="connsiteY3" fmla="*/ 377101 h 469613"/>
                <a:gd name="connsiteX4" fmla="*/ 387616 w 607639"/>
                <a:gd name="connsiteY4" fmla="*/ 365017 h 469613"/>
                <a:gd name="connsiteX5" fmla="*/ 387616 w 607639"/>
                <a:gd name="connsiteY5" fmla="*/ 362441 h 469613"/>
                <a:gd name="connsiteX6" fmla="*/ 399718 w 607639"/>
                <a:gd name="connsiteY6" fmla="*/ 350357 h 469613"/>
                <a:gd name="connsiteX7" fmla="*/ 331544 w 607639"/>
                <a:gd name="connsiteY7" fmla="*/ 331502 h 469613"/>
                <a:gd name="connsiteX8" fmla="*/ 331544 w 607639"/>
                <a:gd name="connsiteY8" fmla="*/ 445439 h 469613"/>
                <a:gd name="connsiteX9" fmla="*/ 387618 w 607639"/>
                <a:gd name="connsiteY9" fmla="*/ 445439 h 469613"/>
                <a:gd name="connsiteX10" fmla="*/ 387618 w 607639"/>
                <a:gd name="connsiteY10" fmla="*/ 404112 h 469613"/>
                <a:gd name="connsiteX11" fmla="*/ 399723 w 607639"/>
                <a:gd name="connsiteY11" fmla="*/ 392026 h 469613"/>
                <a:gd name="connsiteX12" fmla="*/ 411828 w 607639"/>
                <a:gd name="connsiteY12" fmla="*/ 404112 h 469613"/>
                <a:gd name="connsiteX13" fmla="*/ 411828 w 607639"/>
                <a:gd name="connsiteY13" fmla="*/ 445439 h 469613"/>
                <a:gd name="connsiteX14" fmla="*/ 467812 w 607639"/>
                <a:gd name="connsiteY14" fmla="*/ 445439 h 469613"/>
                <a:gd name="connsiteX15" fmla="*/ 467812 w 607639"/>
                <a:gd name="connsiteY15" fmla="*/ 331502 h 469613"/>
                <a:gd name="connsiteX16" fmla="*/ 73810 w 607639"/>
                <a:gd name="connsiteY16" fmla="*/ 308057 h 469613"/>
                <a:gd name="connsiteX17" fmla="*/ 73810 w 607639"/>
                <a:gd name="connsiteY17" fmla="*/ 333383 h 469613"/>
                <a:gd name="connsiteX18" fmla="*/ 169641 w 607639"/>
                <a:gd name="connsiteY18" fmla="*/ 333383 h 469613"/>
                <a:gd name="connsiteX19" fmla="*/ 169641 w 607639"/>
                <a:gd name="connsiteY19" fmla="*/ 308057 h 469613"/>
                <a:gd name="connsiteX20" fmla="*/ 61709 w 607639"/>
                <a:gd name="connsiteY20" fmla="*/ 283885 h 469613"/>
                <a:gd name="connsiteX21" fmla="*/ 181743 w 607639"/>
                <a:gd name="connsiteY21" fmla="*/ 283885 h 469613"/>
                <a:gd name="connsiteX22" fmla="*/ 193844 w 607639"/>
                <a:gd name="connsiteY22" fmla="*/ 295971 h 469613"/>
                <a:gd name="connsiteX23" fmla="*/ 193844 w 607639"/>
                <a:gd name="connsiteY23" fmla="*/ 345469 h 469613"/>
                <a:gd name="connsiteX24" fmla="*/ 181743 w 607639"/>
                <a:gd name="connsiteY24" fmla="*/ 357555 h 469613"/>
                <a:gd name="connsiteX25" fmla="*/ 61709 w 607639"/>
                <a:gd name="connsiteY25" fmla="*/ 357555 h 469613"/>
                <a:gd name="connsiteX26" fmla="*/ 49608 w 607639"/>
                <a:gd name="connsiteY26" fmla="*/ 345469 h 469613"/>
                <a:gd name="connsiteX27" fmla="*/ 49608 w 607639"/>
                <a:gd name="connsiteY27" fmla="*/ 295971 h 469613"/>
                <a:gd name="connsiteX28" fmla="*/ 61709 w 607639"/>
                <a:gd name="connsiteY28" fmla="*/ 283885 h 469613"/>
                <a:gd name="connsiteX29" fmla="*/ 296939 w 607639"/>
                <a:gd name="connsiteY29" fmla="*/ 233751 h 469613"/>
                <a:gd name="connsiteX30" fmla="*/ 296939 w 607639"/>
                <a:gd name="connsiteY30" fmla="*/ 259077 h 469613"/>
                <a:gd name="connsiteX31" fmla="*/ 502496 w 607639"/>
                <a:gd name="connsiteY31" fmla="*/ 259077 h 469613"/>
                <a:gd name="connsiteX32" fmla="*/ 502496 w 607639"/>
                <a:gd name="connsiteY32" fmla="*/ 233751 h 469613"/>
                <a:gd name="connsiteX33" fmla="*/ 284837 w 607639"/>
                <a:gd name="connsiteY33" fmla="*/ 209579 h 469613"/>
                <a:gd name="connsiteX34" fmla="*/ 514598 w 607639"/>
                <a:gd name="connsiteY34" fmla="*/ 209579 h 469613"/>
                <a:gd name="connsiteX35" fmla="*/ 526700 w 607639"/>
                <a:gd name="connsiteY35" fmla="*/ 221665 h 469613"/>
                <a:gd name="connsiteX36" fmla="*/ 526700 w 607639"/>
                <a:gd name="connsiteY36" fmla="*/ 271163 h 469613"/>
                <a:gd name="connsiteX37" fmla="*/ 514598 w 607639"/>
                <a:gd name="connsiteY37" fmla="*/ 283249 h 469613"/>
                <a:gd name="connsiteX38" fmla="*/ 284837 w 607639"/>
                <a:gd name="connsiteY38" fmla="*/ 283249 h 469613"/>
                <a:gd name="connsiteX39" fmla="*/ 272735 w 607639"/>
                <a:gd name="connsiteY39" fmla="*/ 271163 h 469613"/>
                <a:gd name="connsiteX40" fmla="*/ 272735 w 607639"/>
                <a:gd name="connsiteY40" fmla="*/ 221665 h 469613"/>
                <a:gd name="connsiteX41" fmla="*/ 284837 w 607639"/>
                <a:gd name="connsiteY41" fmla="*/ 209579 h 469613"/>
                <a:gd name="connsiteX42" fmla="*/ 246010 w 607639"/>
                <a:gd name="connsiteY42" fmla="*/ 184237 h 469613"/>
                <a:gd name="connsiteX43" fmla="*/ 246010 w 607639"/>
                <a:gd name="connsiteY43" fmla="*/ 445439 h 469613"/>
                <a:gd name="connsiteX44" fmla="*/ 307335 w 607639"/>
                <a:gd name="connsiteY44" fmla="*/ 445439 h 469613"/>
                <a:gd name="connsiteX45" fmla="*/ 307335 w 607639"/>
                <a:gd name="connsiteY45" fmla="*/ 319415 h 469613"/>
                <a:gd name="connsiteX46" fmla="*/ 319440 w 607639"/>
                <a:gd name="connsiteY46" fmla="*/ 307328 h 469613"/>
                <a:gd name="connsiteX47" fmla="*/ 479917 w 607639"/>
                <a:gd name="connsiteY47" fmla="*/ 307328 h 469613"/>
                <a:gd name="connsiteX48" fmla="*/ 492021 w 607639"/>
                <a:gd name="connsiteY48" fmla="*/ 319415 h 469613"/>
                <a:gd name="connsiteX49" fmla="*/ 492021 w 607639"/>
                <a:gd name="connsiteY49" fmla="*/ 445439 h 469613"/>
                <a:gd name="connsiteX50" fmla="*/ 553346 w 607639"/>
                <a:gd name="connsiteY50" fmla="*/ 445439 h 469613"/>
                <a:gd name="connsiteX51" fmla="*/ 553346 w 607639"/>
                <a:gd name="connsiteY51" fmla="*/ 184237 h 469613"/>
                <a:gd name="connsiteX52" fmla="*/ 246010 w 607639"/>
                <a:gd name="connsiteY52" fmla="*/ 111271 h 469613"/>
                <a:gd name="connsiteX53" fmla="*/ 246010 w 607639"/>
                <a:gd name="connsiteY53" fmla="*/ 160063 h 469613"/>
                <a:gd name="connsiteX54" fmla="*/ 565451 w 607639"/>
                <a:gd name="connsiteY54" fmla="*/ 160063 h 469613"/>
                <a:gd name="connsiteX55" fmla="*/ 575686 w 607639"/>
                <a:gd name="connsiteY55" fmla="*/ 160063 h 469613"/>
                <a:gd name="connsiteX56" fmla="*/ 583430 w 607639"/>
                <a:gd name="connsiteY56" fmla="*/ 152420 h 469613"/>
                <a:gd name="connsiteX57" fmla="*/ 583430 w 607639"/>
                <a:gd name="connsiteY57" fmla="*/ 118914 h 469613"/>
                <a:gd name="connsiteX58" fmla="*/ 575686 w 607639"/>
                <a:gd name="connsiteY58" fmla="*/ 111271 h 469613"/>
                <a:gd name="connsiteX59" fmla="*/ 123021 w 607639"/>
                <a:gd name="connsiteY59" fmla="*/ 100950 h 469613"/>
                <a:gd name="connsiteX60" fmla="*/ 118303 w 607639"/>
                <a:gd name="connsiteY60" fmla="*/ 115705 h 469613"/>
                <a:gd name="connsiteX61" fmla="*/ 106730 w 607639"/>
                <a:gd name="connsiteY61" fmla="*/ 123972 h 469613"/>
                <a:gd name="connsiteX62" fmla="*/ 91241 w 607639"/>
                <a:gd name="connsiteY62" fmla="*/ 123972 h 469613"/>
                <a:gd name="connsiteX63" fmla="*/ 103793 w 607639"/>
                <a:gd name="connsiteY63" fmla="*/ 133128 h 469613"/>
                <a:gd name="connsiteX64" fmla="*/ 108155 w 607639"/>
                <a:gd name="connsiteY64" fmla="*/ 146639 h 469613"/>
                <a:gd name="connsiteX65" fmla="*/ 103437 w 607639"/>
                <a:gd name="connsiteY65" fmla="*/ 161395 h 469613"/>
                <a:gd name="connsiteX66" fmla="*/ 115899 w 607639"/>
                <a:gd name="connsiteY66" fmla="*/ 152239 h 469613"/>
                <a:gd name="connsiteX67" fmla="*/ 123021 w 607639"/>
                <a:gd name="connsiteY67" fmla="*/ 149928 h 469613"/>
                <a:gd name="connsiteX68" fmla="*/ 130142 w 607639"/>
                <a:gd name="connsiteY68" fmla="*/ 152239 h 469613"/>
                <a:gd name="connsiteX69" fmla="*/ 142694 w 607639"/>
                <a:gd name="connsiteY69" fmla="*/ 161395 h 469613"/>
                <a:gd name="connsiteX70" fmla="*/ 137887 w 607639"/>
                <a:gd name="connsiteY70" fmla="*/ 146639 h 469613"/>
                <a:gd name="connsiteX71" fmla="*/ 142338 w 607639"/>
                <a:gd name="connsiteY71" fmla="*/ 133128 h 469613"/>
                <a:gd name="connsiteX72" fmla="*/ 154889 w 607639"/>
                <a:gd name="connsiteY72" fmla="*/ 123972 h 469613"/>
                <a:gd name="connsiteX73" fmla="*/ 139400 w 607639"/>
                <a:gd name="connsiteY73" fmla="*/ 123972 h 469613"/>
                <a:gd name="connsiteX74" fmla="*/ 127828 w 607639"/>
                <a:gd name="connsiteY74" fmla="*/ 115705 h 469613"/>
                <a:gd name="connsiteX75" fmla="*/ 123021 w 607639"/>
                <a:gd name="connsiteY75" fmla="*/ 49749 h 469613"/>
                <a:gd name="connsiteX76" fmla="*/ 134593 w 607639"/>
                <a:gd name="connsiteY76" fmla="*/ 58105 h 469613"/>
                <a:gd name="connsiteX77" fmla="*/ 148124 w 607639"/>
                <a:gd name="connsiteY77" fmla="*/ 99883 h 469613"/>
                <a:gd name="connsiteX78" fmla="*/ 192099 w 607639"/>
                <a:gd name="connsiteY78" fmla="*/ 99883 h 469613"/>
                <a:gd name="connsiteX79" fmla="*/ 203671 w 607639"/>
                <a:gd name="connsiteY79" fmla="*/ 108150 h 469613"/>
                <a:gd name="connsiteX80" fmla="*/ 199221 w 607639"/>
                <a:gd name="connsiteY80" fmla="*/ 121750 h 469613"/>
                <a:gd name="connsiteX81" fmla="*/ 163702 w 607639"/>
                <a:gd name="connsiteY81" fmla="*/ 147528 h 469613"/>
                <a:gd name="connsiteX82" fmla="*/ 177233 w 607639"/>
                <a:gd name="connsiteY82" fmla="*/ 189306 h 469613"/>
                <a:gd name="connsiteX83" fmla="*/ 172871 w 607639"/>
                <a:gd name="connsiteY83" fmla="*/ 202818 h 469613"/>
                <a:gd name="connsiteX84" fmla="*/ 165750 w 607639"/>
                <a:gd name="connsiteY84" fmla="*/ 205129 h 469613"/>
                <a:gd name="connsiteX85" fmla="*/ 158628 w 607639"/>
                <a:gd name="connsiteY85" fmla="*/ 202818 h 469613"/>
                <a:gd name="connsiteX86" fmla="*/ 123021 w 607639"/>
                <a:gd name="connsiteY86" fmla="*/ 176951 h 469613"/>
                <a:gd name="connsiteX87" fmla="*/ 87502 w 607639"/>
                <a:gd name="connsiteY87" fmla="*/ 202818 h 469613"/>
                <a:gd name="connsiteX88" fmla="*/ 73259 w 607639"/>
                <a:gd name="connsiteY88" fmla="*/ 202818 h 469613"/>
                <a:gd name="connsiteX89" fmla="*/ 68898 w 607639"/>
                <a:gd name="connsiteY89" fmla="*/ 189306 h 469613"/>
                <a:gd name="connsiteX90" fmla="*/ 82428 w 607639"/>
                <a:gd name="connsiteY90" fmla="*/ 147528 h 469613"/>
                <a:gd name="connsiteX91" fmla="*/ 46910 w 607639"/>
                <a:gd name="connsiteY91" fmla="*/ 121750 h 469613"/>
                <a:gd name="connsiteX92" fmla="*/ 42459 w 607639"/>
                <a:gd name="connsiteY92" fmla="*/ 108150 h 469613"/>
                <a:gd name="connsiteX93" fmla="*/ 54031 w 607639"/>
                <a:gd name="connsiteY93" fmla="*/ 99883 h 469613"/>
                <a:gd name="connsiteX94" fmla="*/ 97918 w 607639"/>
                <a:gd name="connsiteY94" fmla="*/ 99883 h 469613"/>
                <a:gd name="connsiteX95" fmla="*/ 111537 w 607639"/>
                <a:gd name="connsiteY95" fmla="*/ 58105 h 469613"/>
                <a:gd name="connsiteX96" fmla="*/ 123021 w 607639"/>
                <a:gd name="connsiteY96" fmla="*/ 49749 h 469613"/>
                <a:gd name="connsiteX97" fmla="*/ 24209 w 607639"/>
                <a:gd name="connsiteY97" fmla="*/ 24174 h 469613"/>
                <a:gd name="connsiteX98" fmla="*/ 24209 w 607639"/>
                <a:gd name="connsiteY98" fmla="*/ 445439 h 469613"/>
                <a:gd name="connsiteX99" fmla="*/ 221801 w 607639"/>
                <a:gd name="connsiteY99" fmla="*/ 445439 h 469613"/>
                <a:gd name="connsiteX100" fmla="*/ 221801 w 607639"/>
                <a:gd name="connsiteY100" fmla="*/ 24174 h 469613"/>
                <a:gd name="connsiteX101" fmla="*/ 12104 w 607639"/>
                <a:gd name="connsiteY101" fmla="*/ 0 h 469613"/>
                <a:gd name="connsiteX102" fmla="*/ 233906 w 607639"/>
                <a:gd name="connsiteY102" fmla="*/ 0 h 469613"/>
                <a:gd name="connsiteX103" fmla="*/ 246010 w 607639"/>
                <a:gd name="connsiteY103" fmla="*/ 12087 h 469613"/>
                <a:gd name="connsiteX104" fmla="*/ 246010 w 607639"/>
                <a:gd name="connsiteY104" fmla="*/ 87097 h 469613"/>
                <a:gd name="connsiteX105" fmla="*/ 575686 w 607639"/>
                <a:gd name="connsiteY105" fmla="*/ 87097 h 469613"/>
                <a:gd name="connsiteX106" fmla="*/ 607639 w 607639"/>
                <a:gd name="connsiteY106" fmla="*/ 118914 h 469613"/>
                <a:gd name="connsiteX107" fmla="*/ 607639 w 607639"/>
                <a:gd name="connsiteY107" fmla="*/ 152420 h 469613"/>
                <a:gd name="connsiteX108" fmla="*/ 577555 w 607639"/>
                <a:gd name="connsiteY108" fmla="*/ 184148 h 469613"/>
                <a:gd name="connsiteX109" fmla="*/ 577555 w 607639"/>
                <a:gd name="connsiteY109" fmla="*/ 457526 h 469613"/>
                <a:gd name="connsiteX110" fmla="*/ 565451 w 607639"/>
                <a:gd name="connsiteY110" fmla="*/ 469613 h 469613"/>
                <a:gd name="connsiteX111" fmla="*/ 12104 w 607639"/>
                <a:gd name="connsiteY111" fmla="*/ 469613 h 469613"/>
                <a:gd name="connsiteX112" fmla="*/ 0 w 607639"/>
                <a:gd name="connsiteY112" fmla="*/ 457526 h 469613"/>
                <a:gd name="connsiteX113" fmla="*/ 0 w 607639"/>
                <a:gd name="connsiteY113" fmla="*/ 12087 h 469613"/>
                <a:gd name="connsiteX114" fmla="*/ 12104 w 607639"/>
                <a:gd name="connsiteY114" fmla="*/ 0 h 46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7639" h="469613">
                  <a:moveTo>
                    <a:pt x="399718" y="350357"/>
                  </a:moveTo>
                  <a:cubicBezTo>
                    <a:pt x="406392" y="350357"/>
                    <a:pt x="411820" y="355777"/>
                    <a:pt x="411820" y="362441"/>
                  </a:cubicBezTo>
                  <a:lnTo>
                    <a:pt x="411820" y="365017"/>
                  </a:lnTo>
                  <a:cubicBezTo>
                    <a:pt x="411820" y="371681"/>
                    <a:pt x="406392" y="377101"/>
                    <a:pt x="399718" y="377101"/>
                  </a:cubicBezTo>
                  <a:cubicBezTo>
                    <a:pt x="393044" y="377101"/>
                    <a:pt x="387616" y="371681"/>
                    <a:pt x="387616" y="365017"/>
                  </a:cubicBezTo>
                  <a:lnTo>
                    <a:pt x="387616" y="362441"/>
                  </a:lnTo>
                  <a:cubicBezTo>
                    <a:pt x="387616" y="355777"/>
                    <a:pt x="393044" y="350357"/>
                    <a:pt x="399718" y="350357"/>
                  </a:cubicBezTo>
                  <a:close/>
                  <a:moveTo>
                    <a:pt x="331544" y="331502"/>
                  </a:moveTo>
                  <a:lnTo>
                    <a:pt x="331544" y="445439"/>
                  </a:lnTo>
                  <a:lnTo>
                    <a:pt x="387618" y="445439"/>
                  </a:lnTo>
                  <a:lnTo>
                    <a:pt x="387618" y="404112"/>
                  </a:lnTo>
                  <a:cubicBezTo>
                    <a:pt x="387618" y="397447"/>
                    <a:pt x="393048" y="392026"/>
                    <a:pt x="399723" y="392026"/>
                  </a:cubicBezTo>
                  <a:cubicBezTo>
                    <a:pt x="406398" y="392026"/>
                    <a:pt x="411828" y="397447"/>
                    <a:pt x="411828" y="404112"/>
                  </a:cubicBezTo>
                  <a:lnTo>
                    <a:pt x="411828" y="445439"/>
                  </a:lnTo>
                  <a:lnTo>
                    <a:pt x="467812" y="445439"/>
                  </a:lnTo>
                  <a:lnTo>
                    <a:pt x="467812" y="331502"/>
                  </a:lnTo>
                  <a:close/>
                  <a:moveTo>
                    <a:pt x="73810" y="308057"/>
                  </a:moveTo>
                  <a:lnTo>
                    <a:pt x="73810" y="333383"/>
                  </a:lnTo>
                  <a:lnTo>
                    <a:pt x="169641" y="333383"/>
                  </a:lnTo>
                  <a:lnTo>
                    <a:pt x="169641" y="308057"/>
                  </a:lnTo>
                  <a:close/>
                  <a:moveTo>
                    <a:pt x="61709" y="283885"/>
                  </a:moveTo>
                  <a:lnTo>
                    <a:pt x="181743" y="283885"/>
                  </a:lnTo>
                  <a:cubicBezTo>
                    <a:pt x="188416" y="283885"/>
                    <a:pt x="193844" y="289306"/>
                    <a:pt x="193844" y="295971"/>
                  </a:cubicBezTo>
                  <a:lnTo>
                    <a:pt x="193844" y="345469"/>
                  </a:lnTo>
                  <a:cubicBezTo>
                    <a:pt x="193844" y="352134"/>
                    <a:pt x="188416" y="357555"/>
                    <a:pt x="181743" y="357555"/>
                  </a:cubicBezTo>
                  <a:lnTo>
                    <a:pt x="61709" y="357555"/>
                  </a:lnTo>
                  <a:cubicBezTo>
                    <a:pt x="55036" y="357555"/>
                    <a:pt x="49608" y="352134"/>
                    <a:pt x="49608" y="345469"/>
                  </a:cubicBezTo>
                  <a:lnTo>
                    <a:pt x="49608" y="295971"/>
                  </a:lnTo>
                  <a:cubicBezTo>
                    <a:pt x="49608" y="289306"/>
                    <a:pt x="55036" y="283885"/>
                    <a:pt x="61709" y="283885"/>
                  </a:cubicBezTo>
                  <a:close/>
                  <a:moveTo>
                    <a:pt x="296939" y="233751"/>
                  </a:moveTo>
                  <a:lnTo>
                    <a:pt x="296939" y="259077"/>
                  </a:lnTo>
                  <a:lnTo>
                    <a:pt x="502496" y="259077"/>
                  </a:lnTo>
                  <a:lnTo>
                    <a:pt x="502496" y="233751"/>
                  </a:lnTo>
                  <a:close/>
                  <a:moveTo>
                    <a:pt x="284837" y="209579"/>
                  </a:moveTo>
                  <a:lnTo>
                    <a:pt x="514598" y="209579"/>
                  </a:lnTo>
                  <a:cubicBezTo>
                    <a:pt x="521272" y="209579"/>
                    <a:pt x="526700" y="215000"/>
                    <a:pt x="526700" y="221665"/>
                  </a:cubicBezTo>
                  <a:lnTo>
                    <a:pt x="526700" y="271163"/>
                  </a:lnTo>
                  <a:cubicBezTo>
                    <a:pt x="526700" y="277917"/>
                    <a:pt x="521272" y="283249"/>
                    <a:pt x="514598" y="283249"/>
                  </a:cubicBezTo>
                  <a:lnTo>
                    <a:pt x="284837" y="283249"/>
                  </a:lnTo>
                  <a:cubicBezTo>
                    <a:pt x="278163" y="283249"/>
                    <a:pt x="272735" y="277917"/>
                    <a:pt x="272735" y="271163"/>
                  </a:cubicBezTo>
                  <a:lnTo>
                    <a:pt x="272735" y="221665"/>
                  </a:lnTo>
                  <a:cubicBezTo>
                    <a:pt x="272735" y="215000"/>
                    <a:pt x="278163" y="209579"/>
                    <a:pt x="284837" y="209579"/>
                  </a:cubicBezTo>
                  <a:close/>
                  <a:moveTo>
                    <a:pt x="246010" y="184237"/>
                  </a:moveTo>
                  <a:lnTo>
                    <a:pt x="246010" y="445439"/>
                  </a:lnTo>
                  <a:lnTo>
                    <a:pt x="307335" y="445439"/>
                  </a:lnTo>
                  <a:lnTo>
                    <a:pt x="307335" y="319415"/>
                  </a:lnTo>
                  <a:cubicBezTo>
                    <a:pt x="307335" y="312749"/>
                    <a:pt x="312764" y="307328"/>
                    <a:pt x="319440" y="307328"/>
                  </a:cubicBezTo>
                  <a:lnTo>
                    <a:pt x="479917" y="307328"/>
                  </a:lnTo>
                  <a:cubicBezTo>
                    <a:pt x="486592" y="307328"/>
                    <a:pt x="492021" y="312749"/>
                    <a:pt x="492021" y="319415"/>
                  </a:cubicBezTo>
                  <a:lnTo>
                    <a:pt x="492021" y="445439"/>
                  </a:lnTo>
                  <a:lnTo>
                    <a:pt x="553346" y="445439"/>
                  </a:lnTo>
                  <a:lnTo>
                    <a:pt x="553346" y="184237"/>
                  </a:lnTo>
                  <a:close/>
                  <a:moveTo>
                    <a:pt x="246010" y="111271"/>
                  </a:moveTo>
                  <a:lnTo>
                    <a:pt x="246010" y="160063"/>
                  </a:lnTo>
                  <a:lnTo>
                    <a:pt x="565451" y="160063"/>
                  </a:lnTo>
                  <a:lnTo>
                    <a:pt x="575686" y="160063"/>
                  </a:lnTo>
                  <a:cubicBezTo>
                    <a:pt x="579959" y="160063"/>
                    <a:pt x="583430" y="156597"/>
                    <a:pt x="583430" y="152420"/>
                  </a:cubicBezTo>
                  <a:lnTo>
                    <a:pt x="583430" y="118914"/>
                  </a:lnTo>
                  <a:cubicBezTo>
                    <a:pt x="583430" y="114737"/>
                    <a:pt x="579959" y="111271"/>
                    <a:pt x="575686" y="111271"/>
                  </a:cubicBezTo>
                  <a:close/>
                  <a:moveTo>
                    <a:pt x="123021" y="100950"/>
                  </a:moveTo>
                  <a:lnTo>
                    <a:pt x="118303" y="115705"/>
                  </a:lnTo>
                  <a:cubicBezTo>
                    <a:pt x="116611" y="120683"/>
                    <a:pt x="111982" y="123972"/>
                    <a:pt x="106730" y="123972"/>
                  </a:cubicBezTo>
                  <a:lnTo>
                    <a:pt x="91241" y="123972"/>
                  </a:lnTo>
                  <a:lnTo>
                    <a:pt x="103793" y="133128"/>
                  </a:lnTo>
                  <a:cubicBezTo>
                    <a:pt x="108066" y="136239"/>
                    <a:pt x="109846" y="141661"/>
                    <a:pt x="108155" y="146639"/>
                  </a:cubicBezTo>
                  <a:lnTo>
                    <a:pt x="103437" y="161395"/>
                  </a:lnTo>
                  <a:lnTo>
                    <a:pt x="115899" y="152239"/>
                  </a:lnTo>
                  <a:cubicBezTo>
                    <a:pt x="118036" y="150728"/>
                    <a:pt x="120528" y="149928"/>
                    <a:pt x="123021" y="149928"/>
                  </a:cubicBezTo>
                  <a:cubicBezTo>
                    <a:pt x="125513" y="149928"/>
                    <a:pt x="128095" y="150728"/>
                    <a:pt x="130142" y="152239"/>
                  </a:cubicBezTo>
                  <a:lnTo>
                    <a:pt x="142694" y="161395"/>
                  </a:lnTo>
                  <a:lnTo>
                    <a:pt x="137887" y="146639"/>
                  </a:lnTo>
                  <a:cubicBezTo>
                    <a:pt x="136284" y="141661"/>
                    <a:pt x="138065" y="136239"/>
                    <a:pt x="142338" y="133128"/>
                  </a:cubicBezTo>
                  <a:lnTo>
                    <a:pt x="154889" y="123972"/>
                  </a:lnTo>
                  <a:lnTo>
                    <a:pt x="139400" y="123972"/>
                  </a:lnTo>
                  <a:cubicBezTo>
                    <a:pt x="134148" y="123972"/>
                    <a:pt x="129430" y="120683"/>
                    <a:pt x="127828" y="115705"/>
                  </a:cubicBezTo>
                  <a:close/>
                  <a:moveTo>
                    <a:pt x="123021" y="49749"/>
                  </a:moveTo>
                  <a:cubicBezTo>
                    <a:pt x="128273" y="49749"/>
                    <a:pt x="132991" y="53127"/>
                    <a:pt x="134593" y="58105"/>
                  </a:cubicBezTo>
                  <a:lnTo>
                    <a:pt x="148124" y="99883"/>
                  </a:lnTo>
                  <a:lnTo>
                    <a:pt x="192099" y="99883"/>
                  </a:lnTo>
                  <a:cubicBezTo>
                    <a:pt x="197351" y="99883"/>
                    <a:pt x="201980" y="103172"/>
                    <a:pt x="203671" y="108150"/>
                  </a:cubicBezTo>
                  <a:cubicBezTo>
                    <a:pt x="205274" y="113217"/>
                    <a:pt x="203493" y="118639"/>
                    <a:pt x="199221" y="121750"/>
                  </a:cubicBezTo>
                  <a:lnTo>
                    <a:pt x="163702" y="147528"/>
                  </a:lnTo>
                  <a:lnTo>
                    <a:pt x="177233" y="189306"/>
                  </a:lnTo>
                  <a:cubicBezTo>
                    <a:pt x="178835" y="194284"/>
                    <a:pt x="177055" y="199707"/>
                    <a:pt x="172871" y="202818"/>
                  </a:cubicBezTo>
                  <a:cubicBezTo>
                    <a:pt x="170735" y="204329"/>
                    <a:pt x="168242" y="205129"/>
                    <a:pt x="165750" y="205129"/>
                  </a:cubicBezTo>
                  <a:cubicBezTo>
                    <a:pt x="163257" y="205129"/>
                    <a:pt x="160765" y="204329"/>
                    <a:pt x="158628" y="202818"/>
                  </a:cubicBezTo>
                  <a:lnTo>
                    <a:pt x="123021" y="176951"/>
                  </a:lnTo>
                  <a:lnTo>
                    <a:pt x="87502" y="202818"/>
                  </a:lnTo>
                  <a:cubicBezTo>
                    <a:pt x="83230" y="205840"/>
                    <a:pt x="77532" y="205840"/>
                    <a:pt x="73259" y="202818"/>
                  </a:cubicBezTo>
                  <a:cubicBezTo>
                    <a:pt x="68987" y="199707"/>
                    <a:pt x="67206" y="194284"/>
                    <a:pt x="68898" y="189306"/>
                  </a:cubicBezTo>
                  <a:lnTo>
                    <a:pt x="82428" y="147528"/>
                  </a:lnTo>
                  <a:lnTo>
                    <a:pt x="46910" y="121750"/>
                  </a:lnTo>
                  <a:cubicBezTo>
                    <a:pt x="42637" y="118639"/>
                    <a:pt x="40857" y="113217"/>
                    <a:pt x="42459" y="108150"/>
                  </a:cubicBezTo>
                  <a:cubicBezTo>
                    <a:pt x="44061" y="103172"/>
                    <a:pt x="48779" y="99883"/>
                    <a:pt x="54031" y="99883"/>
                  </a:cubicBezTo>
                  <a:lnTo>
                    <a:pt x="97918" y="99883"/>
                  </a:lnTo>
                  <a:lnTo>
                    <a:pt x="111537" y="58105"/>
                  </a:lnTo>
                  <a:cubicBezTo>
                    <a:pt x="113140" y="53127"/>
                    <a:pt x="117769" y="49749"/>
                    <a:pt x="123021" y="49749"/>
                  </a:cubicBezTo>
                  <a:close/>
                  <a:moveTo>
                    <a:pt x="24209" y="24174"/>
                  </a:moveTo>
                  <a:lnTo>
                    <a:pt x="24209" y="445439"/>
                  </a:lnTo>
                  <a:lnTo>
                    <a:pt x="221801" y="445439"/>
                  </a:lnTo>
                  <a:lnTo>
                    <a:pt x="221801" y="24174"/>
                  </a:lnTo>
                  <a:close/>
                  <a:moveTo>
                    <a:pt x="12104" y="0"/>
                  </a:moveTo>
                  <a:lnTo>
                    <a:pt x="233906" y="0"/>
                  </a:lnTo>
                  <a:cubicBezTo>
                    <a:pt x="240581" y="0"/>
                    <a:pt x="246010" y="5421"/>
                    <a:pt x="246010" y="12087"/>
                  </a:cubicBezTo>
                  <a:lnTo>
                    <a:pt x="246010" y="87097"/>
                  </a:lnTo>
                  <a:lnTo>
                    <a:pt x="575686" y="87097"/>
                  </a:lnTo>
                  <a:cubicBezTo>
                    <a:pt x="593309" y="87097"/>
                    <a:pt x="607639" y="101406"/>
                    <a:pt x="607639" y="118914"/>
                  </a:cubicBezTo>
                  <a:lnTo>
                    <a:pt x="607639" y="152420"/>
                  </a:lnTo>
                  <a:cubicBezTo>
                    <a:pt x="607639" y="169306"/>
                    <a:pt x="594288" y="183170"/>
                    <a:pt x="577555" y="184148"/>
                  </a:cubicBezTo>
                  <a:lnTo>
                    <a:pt x="577555" y="457526"/>
                  </a:lnTo>
                  <a:cubicBezTo>
                    <a:pt x="577555" y="464192"/>
                    <a:pt x="572215" y="469613"/>
                    <a:pt x="565451" y="469613"/>
                  </a:cubicBezTo>
                  <a:lnTo>
                    <a:pt x="12104" y="469613"/>
                  </a:lnTo>
                  <a:cubicBezTo>
                    <a:pt x="5429" y="469613"/>
                    <a:pt x="0" y="464192"/>
                    <a:pt x="0" y="457526"/>
                  </a:cubicBezTo>
                  <a:lnTo>
                    <a:pt x="0" y="12087"/>
                  </a:lnTo>
                  <a:cubicBezTo>
                    <a:pt x="0" y="5421"/>
                    <a:pt x="5429" y="0"/>
                    <a:pt x="12104" y="0"/>
                  </a:cubicBezTo>
                  <a:close/>
                </a:path>
              </a:pathLst>
            </a:custGeom>
            <a:solidFill>
              <a:schemeClr val="accent1"/>
            </a:solidFill>
            <a:ln>
              <a:noFill/>
            </a:ln>
            <a:effectLst/>
            <a:scene3d>
              <a:camera prst="orthographicFront">
                <a:rot lat="0" lon="0" rev="0"/>
              </a:camera>
              <a:lightRig rig="contrasting" dir="t">
                <a:rot lat="0" lon="0" rev="7800000"/>
              </a:lightRig>
            </a:scene3d>
            <a:sp3d>
              <a:bevelT w="139700" h="139700"/>
            </a:sp3d>
          </p:spPr>
          <p:txBody>
            <a:bodyPr/>
            <a:lstStyle/>
            <a:p>
              <a:endParaRPr lang="zh-CN" altLang="en-US" sz="1050">
                <a:cs typeface="+mn-ea"/>
                <a:sym typeface="+mn-lt"/>
              </a:endParaRPr>
            </a:p>
          </p:txBody>
        </p:sp>
        <p:sp>
          <p:nvSpPr>
            <p:cNvPr id="33" name="TextBox 36"/>
            <p:cNvSpPr txBox="1"/>
            <p:nvPr/>
          </p:nvSpPr>
          <p:spPr>
            <a:xfrm>
              <a:off x="4917225" y="1784170"/>
              <a:ext cx="921384" cy="234673"/>
            </a:xfrm>
            <a:prstGeom prst="rect">
              <a:avLst/>
            </a:prstGeom>
            <a:noFill/>
          </p:spPr>
          <p:txBody>
            <a:bodyPr wrap="square" rtlCol="0">
              <a:spAutoFit/>
            </a:bodyPr>
            <a:lstStyle/>
            <a:p>
              <a:r>
                <a:rPr lang="zh-CN" altLang="en-US" sz="1050" dirty="0" smtClean="0">
                  <a:cs typeface="+mn-ea"/>
                  <a:sym typeface="+mn-lt"/>
                </a:rPr>
                <a:t>安全管理部</a:t>
              </a:r>
              <a:endParaRPr lang="zh-CN" altLang="en-US" sz="1050" dirty="0">
                <a:cs typeface="+mn-ea"/>
                <a:sym typeface="+mn-lt"/>
              </a:endParaRPr>
            </a:p>
          </p:txBody>
        </p:sp>
      </p:grpSp>
      <p:sp>
        <p:nvSpPr>
          <p:cNvPr id="31" name="TextBox 32"/>
          <p:cNvSpPr txBox="1"/>
          <p:nvPr/>
        </p:nvSpPr>
        <p:spPr>
          <a:xfrm>
            <a:off x="4293088" y="958727"/>
            <a:ext cx="585269" cy="252730"/>
          </a:xfrm>
          <a:prstGeom prst="rect">
            <a:avLst/>
          </a:prstGeom>
          <a:noFill/>
        </p:spPr>
        <p:txBody>
          <a:bodyPr wrap="square" rtlCol="0">
            <a:spAutoFit/>
          </a:bodyPr>
          <a:lstStyle/>
          <a:p>
            <a:r>
              <a:rPr lang="en-US" altLang="zh-CN" sz="1050" b="1" dirty="0">
                <a:cs typeface="+mn-ea"/>
                <a:sym typeface="+mn-lt"/>
              </a:rPr>
              <a:t>……</a:t>
            </a:r>
            <a:endParaRPr lang="zh-CN" altLang="en-US" sz="1050" b="1" dirty="0">
              <a:cs typeface="+mn-ea"/>
              <a:sym typeface="+mn-lt"/>
            </a:endParaRPr>
          </a:p>
        </p:txBody>
      </p:sp>
      <p:sp>
        <p:nvSpPr>
          <p:cNvPr id="87" name="文本框 11"/>
          <p:cNvSpPr txBox="1">
            <a:spLocks noChangeArrowheads="1"/>
          </p:cNvSpPr>
          <p:nvPr/>
        </p:nvSpPr>
        <p:spPr bwMode="auto">
          <a:xfrm>
            <a:off x="560790" y="128011"/>
            <a:ext cx="3926120"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基础设施</a:t>
            </a:r>
            <a:r>
              <a:rPr lang="en-US" altLang="zh-CN" sz="2475" dirty="0" smtClean="0">
                <a:solidFill>
                  <a:srgbClr val="595959"/>
                </a:solidFill>
                <a:latin typeface="微软雅黑" panose="020B0503020204020204" pitchFamily="34" charset="-122"/>
              </a:rPr>
              <a:t>——</a:t>
            </a:r>
            <a:r>
              <a:rPr lang="zh-CN" altLang="en-US" sz="2475" dirty="0" smtClean="0">
                <a:solidFill>
                  <a:srgbClr val="595959"/>
                </a:solidFill>
                <a:latin typeface="微软雅黑" panose="020B0503020204020204" pitchFamily="34" charset="-122"/>
              </a:rPr>
              <a:t>全面监测</a:t>
            </a:r>
            <a:endParaRPr lang="zh-CN" altLang="en-US" sz="2475" dirty="0">
              <a:solidFill>
                <a:srgbClr val="595959"/>
              </a:solidFill>
              <a:latin typeface="微软雅黑" panose="020B0503020204020204" pitchFamily="34" charset="-122"/>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560789" y="128011"/>
            <a:ext cx="4183297"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a:solidFill>
                  <a:srgbClr val="595959"/>
                </a:solidFill>
                <a:latin typeface="微软雅黑" panose="020B0503020204020204" pitchFamily="34" charset="-122"/>
              </a:rPr>
              <a:t>全面监测</a:t>
            </a:r>
            <a:r>
              <a:rPr lang="en-US" altLang="zh-CN" sz="2475" dirty="0">
                <a:solidFill>
                  <a:srgbClr val="595959"/>
                </a:solidFill>
                <a:latin typeface="微软雅黑" panose="020B0503020204020204" pitchFamily="34" charset="-122"/>
              </a:rPr>
              <a:t>——</a:t>
            </a:r>
            <a:r>
              <a:rPr lang="zh-CN" altLang="en-US" sz="2475" dirty="0">
                <a:solidFill>
                  <a:srgbClr val="595959"/>
                </a:solidFill>
                <a:latin typeface="微软雅黑" panose="020B0503020204020204" pitchFamily="34" charset="-122"/>
              </a:rPr>
              <a:t>智能水压监测</a:t>
            </a:r>
            <a:endParaRPr lang="zh-CN" altLang="en-US" sz="2475" dirty="0">
              <a:solidFill>
                <a:srgbClr val="595959"/>
              </a:solidFill>
              <a:latin typeface="微软雅黑" panose="020B0503020204020204" pitchFamily="34" charset="-122"/>
            </a:endParaRPr>
          </a:p>
        </p:txBody>
      </p:sp>
      <p:grpSp>
        <p:nvGrpSpPr>
          <p:cNvPr id="3" name="组合 2"/>
          <p:cNvGrpSpPr/>
          <p:nvPr/>
        </p:nvGrpSpPr>
        <p:grpSpPr bwMode="auto">
          <a:xfrm>
            <a:off x="596" y="114914"/>
            <a:ext cx="521498" cy="379813"/>
            <a:chOff x="0" y="0"/>
            <a:chExt cx="694944" cy="624651"/>
          </a:xfrm>
        </p:grpSpPr>
        <p:sp>
          <p:nvSpPr>
            <p:cNvPr id="4" name="矩形 3"/>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 name="矩形 4"/>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grpSp>
        <p:nvGrpSpPr>
          <p:cNvPr id="27" name="组合 26"/>
          <p:cNvGrpSpPr/>
          <p:nvPr/>
        </p:nvGrpSpPr>
        <p:grpSpPr>
          <a:xfrm>
            <a:off x="1372207" y="1435502"/>
            <a:ext cx="7572441" cy="3487128"/>
            <a:chOff x="539552" y="1508934"/>
            <a:chExt cx="7430875" cy="2850847"/>
          </a:xfrm>
        </p:grpSpPr>
        <p:pic>
          <p:nvPicPr>
            <p:cNvPr id="6"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74989" y="1508934"/>
              <a:ext cx="1595438"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768" y="1529472"/>
              <a:ext cx="153987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4"/>
            <p:cNvSpPr>
              <a:spLocks noChangeArrowheads="1"/>
            </p:cNvSpPr>
            <p:nvPr/>
          </p:nvSpPr>
          <p:spPr bwMode="auto">
            <a:xfrm>
              <a:off x="4119238" y="4209580"/>
              <a:ext cx="657401" cy="13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704020202020204" pitchFamily="34" charset="0"/>
                </a:defRPr>
              </a:lvl1pPr>
              <a:lvl2pPr eaLnBrk="0" fontAlgn="base" hangingPunct="0">
                <a:spcBef>
                  <a:spcPct val="0"/>
                </a:spcBef>
                <a:spcAft>
                  <a:spcPct val="0"/>
                </a:spcAft>
                <a:defRPr>
                  <a:solidFill>
                    <a:schemeClr val="tx1"/>
                  </a:solidFill>
                  <a:latin typeface="Arial" panose="020B0704020202020204" pitchFamily="34" charset="0"/>
                </a:defRPr>
              </a:lvl2pPr>
              <a:lvl3pPr eaLnBrk="0" fontAlgn="base" hangingPunct="0">
                <a:spcBef>
                  <a:spcPct val="0"/>
                </a:spcBef>
                <a:spcAft>
                  <a:spcPct val="0"/>
                </a:spcAft>
                <a:defRPr>
                  <a:solidFill>
                    <a:schemeClr val="tx1"/>
                  </a:solidFill>
                  <a:latin typeface="Arial" panose="020B0704020202020204" pitchFamily="34" charset="0"/>
                </a:defRPr>
              </a:lvl3pPr>
              <a:lvl4pPr eaLnBrk="0" fontAlgn="base" hangingPunct="0">
                <a:spcBef>
                  <a:spcPct val="0"/>
                </a:spcBef>
                <a:spcAft>
                  <a:spcPct val="0"/>
                </a:spcAft>
                <a:defRPr>
                  <a:solidFill>
                    <a:schemeClr val="tx1"/>
                  </a:solidFill>
                  <a:latin typeface="Arial" panose="020B0704020202020204" pitchFamily="34" charset="0"/>
                </a:defRPr>
              </a:lvl4pPr>
              <a:lvl5pPr eaLnBrk="0" fontAlgn="base" hangingPunct="0">
                <a:spcBef>
                  <a:spcPct val="0"/>
                </a:spcBef>
                <a:spcAft>
                  <a:spcPct val="0"/>
                </a:spcAft>
                <a:defRPr>
                  <a:solidFill>
                    <a:schemeClr val="tx1"/>
                  </a:solidFill>
                  <a:latin typeface="Arial" panose="020B0704020202020204" pitchFamily="34" charset="0"/>
                </a:defRPr>
              </a:lvl5pPr>
              <a:lvl6pPr eaLnBrk="0" fontAlgn="base" hangingPunct="0">
                <a:spcBef>
                  <a:spcPct val="0"/>
                </a:spcBef>
                <a:spcAft>
                  <a:spcPct val="0"/>
                </a:spcAft>
                <a:defRPr>
                  <a:solidFill>
                    <a:schemeClr val="tx1"/>
                  </a:solidFill>
                  <a:latin typeface="Arial" panose="020B0704020202020204" pitchFamily="34" charset="0"/>
                </a:defRPr>
              </a:lvl6pPr>
              <a:lvl7pPr eaLnBrk="0" fontAlgn="base" hangingPunct="0">
                <a:spcBef>
                  <a:spcPct val="0"/>
                </a:spcBef>
                <a:spcAft>
                  <a:spcPct val="0"/>
                </a:spcAft>
                <a:defRPr>
                  <a:solidFill>
                    <a:schemeClr val="tx1"/>
                  </a:solidFill>
                  <a:latin typeface="Arial" panose="020B0704020202020204" pitchFamily="34" charset="0"/>
                </a:defRPr>
              </a:lvl7pPr>
              <a:lvl8pPr eaLnBrk="0" fontAlgn="base" hangingPunct="0">
                <a:spcBef>
                  <a:spcPct val="0"/>
                </a:spcBef>
                <a:spcAft>
                  <a:spcPct val="0"/>
                </a:spcAft>
                <a:defRPr>
                  <a:solidFill>
                    <a:schemeClr val="tx1"/>
                  </a:solidFill>
                  <a:latin typeface="Arial" panose="020B0704020202020204" pitchFamily="34" charset="0"/>
                </a:defRPr>
              </a:lvl8pPr>
              <a:lvl9pPr eaLnBrk="0" fontAlgn="base" hangingPunct="0">
                <a:spcBef>
                  <a:spcPct val="0"/>
                </a:spcBef>
                <a:spcAft>
                  <a:spcPct val="0"/>
                </a:spcAft>
                <a:defRPr>
                  <a:solidFill>
                    <a:schemeClr val="tx1"/>
                  </a:solidFill>
                  <a:latin typeface="Arial" panose="020B07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1" i="0" u="none" strike="noStrike" cap="none" normalizeH="0" baseline="0" dirty="0">
                  <a:ln>
                    <a:noFill/>
                  </a:ln>
                  <a:effectLst/>
                  <a:latin typeface="+mn-lt"/>
                  <a:cs typeface="+mn-ea"/>
                  <a:sym typeface="+mn-lt"/>
                </a:rPr>
                <a:t>市政消火栓</a:t>
              </a:r>
              <a:endParaRPr kumimoji="0" lang="zh-CN" altLang="zh-CN" sz="1050" b="0" i="0" u="none" strike="noStrike" cap="none" normalizeH="0" baseline="0" dirty="0">
                <a:ln>
                  <a:noFill/>
                </a:ln>
                <a:effectLst/>
                <a:latin typeface="+mn-lt"/>
                <a:cs typeface="+mn-ea"/>
                <a:sym typeface="+mn-lt"/>
              </a:endParaRPr>
            </a:p>
          </p:txBody>
        </p:sp>
        <p:sp>
          <p:nvSpPr>
            <p:cNvPr id="9" name="Rectangle 15"/>
            <p:cNvSpPr>
              <a:spLocks noChangeArrowheads="1"/>
            </p:cNvSpPr>
            <p:nvPr/>
          </p:nvSpPr>
          <p:spPr bwMode="auto">
            <a:xfrm>
              <a:off x="1170727" y="4227921"/>
              <a:ext cx="657401" cy="13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704020202020204" pitchFamily="34" charset="0"/>
                </a:defRPr>
              </a:lvl1pPr>
              <a:lvl2pPr eaLnBrk="0" fontAlgn="base" hangingPunct="0">
                <a:spcBef>
                  <a:spcPct val="0"/>
                </a:spcBef>
                <a:spcAft>
                  <a:spcPct val="0"/>
                </a:spcAft>
                <a:defRPr>
                  <a:solidFill>
                    <a:schemeClr val="tx1"/>
                  </a:solidFill>
                  <a:latin typeface="Arial" panose="020B0704020202020204" pitchFamily="34" charset="0"/>
                </a:defRPr>
              </a:lvl2pPr>
              <a:lvl3pPr eaLnBrk="0" fontAlgn="base" hangingPunct="0">
                <a:spcBef>
                  <a:spcPct val="0"/>
                </a:spcBef>
                <a:spcAft>
                  <a:spcPct val="0"/>
                </a:spcAft>
                <a:defRPr>
                  <a:solidFill>
                    <a:schemeClr val="tx1"/>
                  </a:solidFill>
                  <a:latin typeface="Arial" panose="020B0704020202020204" pitchFamily="34" charset="0"/>
                </a:defRPr>
              </a:lvl3pPr>
              <a:lvl4pPr eaLnBrk="0" fontAlgn="base" hangingPunct="0">
                <a:spcBef>
                  <a:spcPct val="0"/>
                </a:spcBef>
                <a:spcAft>
                  <a:spcPct val="0"/>
                </a:spcAft>
                <a:defRPr>
                  <a:solidFill>
                    <a:schemeClr val="tx1"/>
                  </a:solidFill>
                  <a:latin typeface="Arial" panose="020B0704020202020204" pitchFamily="34" charset="0"/>
                </a:defRPr>
              </a:lvl4pPr>
              <a:lvl5pPr eaLnBrk="0" fontAlgn="base" hangingPunct="0">
                <a:spcBef>
                  <a:spcPct val="0"/>
                </a:spcBef>
                <a:spcAft>
                  <a:spcPct val="0"/>
                </a:spcAft>
                <a:defRPr>
                  <a:solidFill>
                    <a:schemeClr val="tx1"/>
                  </a:solidFill>
                  <a:latin typeface="Arial" panose="020B0704020202020204" pitchFamily="34" charset="0"/>
                </a:defRPr>
              </a:lvl5pPr>
              <a:lvl6pPr eaLnBrk="0" fontAlgn="base" hangingPunct="0">
                <a:spcBef>
                  <a:spcPct val="0"/>
                </a:spcBef>
                <a:spcAft>
                  <a:spcPct val="0"/>
                </a:spcAft>
                <a:defRPr>
                  <a:solidFill>
                    <a:schemeClr val="tx1"/>
                  </a:solidFill>
                  <a:latin typeface="Arial" panose="020B0704020202020204" pitchFamily="34" charset="0"/>
                </a:defRPr>
              </a:lvl6pPr>
              <a:lvl7pPr eaLnBrk="0" fontAlgn="base" hangingPunct="0">
                <a:spcBef>
                  <a:spcPct val="0"/>
                </a:spcBef>
                <a:spcAft>
                  <a:spcPct val="0"/>
                </a:spcAft>
                <a:defRPr>
                  <a:solidFill>
                    <a:schemeClr val="tx1"/>
                  </a:solidFill>
                  <a:latin typeface="Arial" panose="020B0704020202020204" pitchFamily="34" charset="0"/>
                </a:defRPr>
              </a:lvl7pPr>
              <a:lvl8pPr eaLnBrk="0" fontAlgn="base" hangingPunct="0">
                <a:spcBef>
                  <a:spcPct val="0"/>
                </a:spcBef>
                <a:spcAft>
                  <a:spcPct val="0"/>
                </a:spcAft>
                <a:defRPr>
                  <a:solidFill>
                    <a:schemeClr val="tx1"/>
                  </a:solidFill>
                  <a:latin typeface="Arial" panose="020B0704020202020204" pitchFamily="34" charset="0"/>
                </a:defRPr>
              </a:lvl8pPr>
              <a:lvl9pPr eaLnBrk="0" fontAlgn="base" hangingPunct="0">
                <a:spcBef>
                  <a:spcPct val="0"/>
                </a:spcBef>
                <a:spcAft>
                  <a:spcPct val="0"/>
                </a:spcAft>
                <a:defRPr>
                  <a:solidFill>
                    <a:schemeClr val="tx1"/>
                  </a:solidFill>
                  <a:latin typeface="Arial" panose="020B07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1" i="0" u="none" strike="noStrike" cap="none" normalizeH="0" baseline="0" dirty="0">
                  <a:ln>
                    <a:noFill/>
                  </a:ln>
                  <a:effectLst/>
                  <a:latin typeface="+mn-lt"/>
                  <a:cs typeface="+mn-ea"/>
                  <a:sym typeface="+mn-lt"/>
                </a:rPr>
                <a:t>室内消火栓</a:t>
              </a:r>
              <a:endParaRPr kumimoji="0" lang="zh-CN" altLang="zh-CN" sz="1050" b="0" i="0" u="none" strike="noStrike" cap="none" normalizeH="0" baseline="0" dirty="0">
                <a:ln>
                  <a:noFill/>
                </a:ln>
                <a:effectLst/>
                <a:latin typeface="+mn-lt"/>
                <a:cs typeface="+mn-ea"/>
                <a:sym typeface="+mn-lt"/>
              </a:endParaRPr>
            </a:p>
          </p:txBody>
        </p:sp>
        <p:sp>
          <p:nvSpPr>
            <p:cNvPr id="10" name="Freeform 16"/>
            <p:cNvSpPr>
              <a:spLocks noEditPoints="1"/>
            </p:cNvSpPr>
            <p:nvPr/>
          </p:nvSpPr>
          <p:spPr bwMode="auto">
            <a:xfrm rot="5400000">
              <a:off x="2158548" y="1514028"/>
              <a:ext cx="1199309" cy="2042998"/>
            </a:xfrm>
            <a:custGeom>
              <a:avLst/>
              <a:gdLst>
                <a:gd name="T0" fmla="*/ 0 w 1930"/>
                <a:gd name="T1" fmla="*/ 650 h 1295"/>
                <a:gd name="T2" fmla="*/ 1593 w 1930"/>
                <a:gd name="T3" fmla="*/ 650 h 1295"/>
                <a:gd name="T4" fmla="*/ 1593 w 1930"/>
                <a:gd name="T5" fmla="*/ 650 h 1295"/>
                <a:gd name="T6" fmla="*/ 1593 w 1930"/>
                <a:gd name="T7" fmla="*/ 1295 h 1295"/>
                <a:gd name="T8" fmla="*/ 1930 w 1930"/>
                <a:gd name="T9" fmla="*/ 1295 h 1295"/>
                <a:gd name="T10" fmla="*/ 1593 w 1930"/>
                <a:gd name="T11" fmla="*/ 650 h 1295"/>
                <a:gd name="T12" fmla="*/ 1593 w 1930"/>
                <a:gd name="T13" fmla="*/ 0 h 1295"/>
                <a:gd name="T14" fmla="*/ 1848 w 1930"/>
                <a:gd name="T15" fmla="*/ 0 h 1295"/>
                <a:gd name="T16" fmla="*/ 1593 w 1930"/>
                <a:gd name="T17" fmla="*/ 650 h 1295"/>
                <a:gd name="T18" fmla="*/ 1593 w 1930"/>
                <a:gd name="T19" fmla="*/ 645 h 1295"/>
                <a:gd name="T20" fmla="*/ 1592 w 1930"/>
                <a:gd name="T21" fmla="*/ 645 h 1295"/>
                <a:gd name="T22" fmla="*/ 1593 w 1930"/>
                <a:gd name="T23" fmla="*/ 650 h 1295"/>
                <a:gd name="T24" fmla="*/ 1458 w 1930"/>
                <a:gd name="T25" fmla="*/ 650 h 1295"/>
                <a:gd name="T26" fmla="*/ 1593 w 1930"/>
                <a:gd name="T27" fmla="*/ 650 h 1295"/>
                <a:gd name="T28" fmla="*/ 1458 w 1930"/>
                <a:gd name="T29" fmla="*/ 650 h 1295"/>
                <a:gd name="T30" fmla="*/ 1593 w 1930"/>
                <a:gd name="T31" fmla="*/ 650 h 1295"/>
                <a:gd name="T32" fmla="*/ 1458 w 1930"/>
                <a:gd name="T33" fmla="*/ 650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30" h="1295">
                  <a:moveTo>
                    <a:pt x="0" y="650"/>
                  </a:moveTo>
                  <a:lnTo>
                    <a:pt x="1593" y="650"/>
                  </a:lnTo>
                  <a:moveTo>
                    <a:pt x="1593" y="650"/>
                  </a:moveTo>
                  <a:lnTo>
                    <a:pt x="1593" y="1295"/>
                  </a:lnTo>
                  <a:lnTo>
                    <a:pt x="1930" y="1295"/>
                  </a:lnTo>
                  <a:moveTo>
                    <a:pt x="1593" y="650"/>
                  </a:moveTo>
                  <a:lnTo>
                    <a:pt x="1593" y="0"/>
                  </a:lnTo>
                  <a:lnTo>
                    <a:pt x="1848" y="0"/>
                  </a:lnTo>
                  <a:moveTo>
                    <a:pt x="1593" y="650"/>
                  </a:moveTo>
                  <a:lnTo>
                    <a:pt x="1593" y="645"/>
                  </a:lnTo>
                  <a:lnTo>
                    <a:pt x="1592" y="645"/>
                  </a:lnTo>
                  <a:moveTo>
                    <a:pt x="1593" y="650"/>
                  </a:moveTo>
                  <a:lnTo>
                    <a:pt x="1458" y="650"/>
                  </a:lnTo>
                  <a:moveTo>
                    <a:pt x="1593" y="650"/>
                  </a:moveTo>
                  <a:lnTo>
                    <a:pt x="1458" y="650"/>
                  </a:lnTo>
                  <a:moveTo>
                    <a:pt x="1593" y="650"/>
                  </a:moveTo>
                  <a:lnTo>
                    <a:pt x="1458" y="650"/>
                  </a:lnTo>
                </a:path>
              </a:pathLst>
            </a:custGeom>
            <a:noFill/>
            <a:ln w="3810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34290" tIns="17145" rIns="34290" bIns="17145" numCol="1" anchor="t" anchorCtr="0" compatLnSpc="1"/>
            <a:lstStyle/>
            <a:p>
              <a:endParaRPr lang="zh-CN" altLang="en-US" sz="1050">
                <a:cs typeface="+mn-ea"/>
                <a:sym typeface="+mn-lt"/>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0655" y="3341851"/>
              <a:ext cx="466190"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椭圆 11"/>
            <p:cNvSpPr/>
            <p:nvPr/>
          </p:nvSpPr>
          <p:spPr>
            <a:xfrm>
              <a:off x="743276" y="3468599"/>
              <a:ext cx="396000" cy="396000"/>
            </a:xfrm>
            <a:prstGeom prst="ellipse">
              <a:avLst/>
            </a:prstGeom>
            <a:solidFill>
              <a:srgbClr val="00B0F0"/>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cs typeface="+mn-ea"/>
                <a:sym typeface="+mn-lt"/>
              </a:endParaRPr>
            </a:p>
          </p:txBody>
        </p:sp>
        <p:pic>
          <p:nvPicPr>
            <p:cNvPr id="13"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8649" l="0" r="98864">
                          <a14:foregroundMark x1="22727" y1="79054" x2="22727" y2="79054"/>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48009" y="3520939"/>
              <a:ext cx="176084" cy="296141"/>
            </a:xfrm>
            <a:prstGeom prst="rect">
              <a:avLst/>
            </a:prstGeom>
            <a:solidFill>
              <a:schemeClr val="tx2">
                <a:lumMod val="60000"/>
                <a:lumOff val="4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p:nvPr/>
          </p:nvGrpSpPr>
          <p:grpSpPr>
            <a:xfrm>
              <a:off x="1962288" y="3454116"/>
              <a:ext cx="396000" cy="396000"/>
              <a:chOff x="2347888" y="3099402"/>
              <a:chExt cx="468000" cy="468000"/>
            </a:xfrm>
            <a:solidFill>
              <a:schemeClr val="tx2">
                <a:lumMod val="60000"/>
                <a:lumOff val="40000"/>
              </a:schemeClr>
            </a:solidFill>
          </p:grpSpPr>
          <p:sp>
            <p:nvSpPr>
              <p:cNvPr id="15" name="椭圆 14"/>
              <p:cNvSpPr/>
              <p:nvPr/>
            </p:nvSpPr>
            <p:spPr>
              <a:xfrm>
                <a:off x="2347888" y="3099402"/>
                <a:ext cx="468000" cy="468000"/>
              </a:xfrm>
              <a:prstGeom prst="ellipse">
                <a:avLst/>
              </a:prstGeom>
              <a:solidFill>
                <a:srgbClr val="00B0F0"/>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cs typeface="+mn-ea"/>
                  <a:sym typeface="+mn-lt"/>
                </a:endParaRPr>
              </a:p>
            </p:txBody>
          </p:sp>
          <p:pic>
            <p:nvPicPr>
              <p:cNvPr id="16" name="图片 15" descr="TIM图片20180412155441"/>
              <p:cNvPicPr>
                <a:picLocks noChangeAspect="1"/>
              </p:cNvPicPr>
              <p:nvPr/>
            </p:nvPicPr>
            <p:blipFill>
              <a:blip r:embed="rId6" cstate="print"/>
              <a:stretch>
                <a:fillRect/>
              </a:stretch>
            </p:blipFill>
            <p:spPr>
              <a:xfrm>
                <a:off x="2443769" y="3135402"/>
                <a:ext cx="276238" cy="396000"/>
              </a:xfrm>
              <a:prstGeom prst="rect">
                <a:avLst/>
              </a:prstGeom>
              <a:grpFill/>
            </p:spPr>
          </p:pic>
        </p:grpSp>
        <p:sp>
          <p:nvSpPr>
            <p:cNvPr id="17" name="TextBox 9"/>
            <p:cNvSpPr txBox="1"/>
            <p:nvPr/>
          </p:nvSpPr>
          <p:spPr>
            <a:xfrm>
              <a:off x="617839" y="3814540"/>
              <a:ext cx="631632" cy="338476"/>
            </a:xfrm>
            <a:prstGeom prst="rect">
              <a:avLst/>
            </a:prstGeom>
            <a:noFill/>
          </p:spPr>
          <p:txBody>
            <a:bodyPr wrap="square" rtlCol="0">
              <a:spAutoFit/>
            </a:bodyPr>
            <a:lstStyle/>
            <a:p>
              <a:pPr algn="ctr"/>
              <a:r>
                <a:rPr lang="zh-CN" altLang="en-US" sz="1050" dirty="0">
                  <a:cs typeface="+mn-ea"/>
                  <a:sym typeface="+mn-lt"/>
                </a:rPr>
                <a:t>压力</a:t>
              </a:r>
              <a:endParaRPr lang="en-US" altLang="zh-CN" sz="1050" dirty="0">
                <a:cs typeface="+mn-ea"/>
                <a:sym typeface="+mn-lt"/>
              </a:endParaRPr>
            </a:p>
            <a:p>
              <a:pPr algn="ctr"/>
              <a:r>
                <a:rPr lang="zh-CN" altLang="en-US" sz="1050" dirty="0">
                  <a:cs typeface="+mn-ea"/>
                  <a:sym typeface="+mn-lt"/>
                </a:rPr>
                <a:t>变送器</a:t>
              </a:r>
              <a:endParaRPr lang="zh-CN" altLang="en-US" sz="1050" dirty="0">
                <a:cs typeface="+mn-ea"/>
                <a:sym typeface="+mn-lt"/>
              </a:endParaRPr>
            </a:p>
          </p:txBody>
        </p:sp>
        <p:sp>
          <p:nvSpPr>
            <p:cNvPr id="18" name="TextBox 16"/>
            <p:cNvSpPr txBox="1"/>
            <p:nvPr/>
          </p:nvSpPr>
          <p:spPr>
            <a:xfrm>
              <a:off x="1813397" y="3797652"/>
              <a:ext cx="720080" cy="338476"/>
            </a:xfrm>
            <a:prstGeom prst="rect">
              <a:avLst/>
            </a:prstGeom>
            <a:noFill/>
          </p:spPr>
          <p:txBody>
            <a:bodyPr wrap="square" rtlCol="0">
              <a:spAutoFit/>
            </a:bodyPr>
            <a:lstStyle/>
            <a:p>
              <a:pPr algn="ctr"/>
              <a:r>
                <a:rPr lang="zh-CN" altLang="en-US" sz="1050" dirty="0">
                  <a:cs typeface="+mn-ea"/>
                  <a:sym typeface="+mn-lt"/>
                </a:rPr>
                <a:t>水压远传数据模块</a:t>
              </a:r>
              <a:endParaRPr lang="zh-CN" altLang="en-US" sz="1050" dirty="0">
                <a:cs typeface="+mn-ea"/>
                <a:sym typeface="+mn-lt"/>
              </a:endParaRPr>
            </a:p>
          </p:txBody>
        </p:sp>
        <p:cxnSp>
          <p:nvCxnSpPr>
            <p:cNvPr id="19" name="直接连接符 18"/>
            <p:cNvCxnSpPr/>
            <p:nvPr/>
          </p:nvCxnSpPr>
          <p:spPr>
            <a:xfrm>
              <a:off x="1134007" y="3665967"/>
              <a:ext cx="18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786845" y="3667770"/>
              <a:ext cx="18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矩形: 圆角 55"/>
            <p:cNvSpPr/>
            <p:nvPr/>
          </p:nvSpPr>
          <p:spPr>
            <a:xfrm>
              <a:off x="539552" y="3219822"/>
              <a:ext cx="2180863" cy="981724"/>
            </a:xfrm>
            <a:prstGeom prst="roundRect">
              <a:avLst/>
            </a:prstGeom>
            <a:noFill/>
            <a:ln w="57150" cap="flat" cmpd="sng" algn="ctr">
              <a:solidFill>
                <a:srgbClr val="0033CC"/>
              </a:soli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cs typeface="+mn-ea"/>
                <a:sym typeface="+mn-lt"/>
              </a:endParaRPr>
            </a:p>
          </p:txBody>
        </p:sp>
        <p:pic>
          <p:nvPicPr>
            <p:cNvPr id="2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4706" y="3241507"/>
              <a:ext cx="459725" cy="91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标注 1"/>
            <p:cNvSpPr/>
            <p:nvPr/>
          </p:nvSpPr>
          <p:spPr>
            <a:xfrm rot="16200000">
              <a:off x="3622967" y="3408961"/>
              <a:ext cx="757903" cy="540000"/>
            </a:xfrm>
            <a:prstGeom prst="wedgeRectCallout">
              <a:avLst>
                <a:gd name="adj1" fmla="val 17116"/>
                <a:gd name="adj2" fmla="val 111002"/>
              </a:avLst>
            </a:prstGeom>
            <a:solidFill>
              <a:srgbClr val="00B0F0"/>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zh-CN" altLang="en-US" sz="1050" b="1" dirty="0">
                  <a:solidFill>
                    <a:schemeClr val="bg1"/>
                  </a:solidFill>
                  <a:cs typeface="+mn-ea"/>
                  <a:sym typeface="+mn-lt"/>
                </a:rPr>
                <a:t>市政水压监测终端</a:t>
              </a:r>
              <a:endParaRPr lang="zh-CN" altLang="en-US" sz="1050" b="1" dirty="0">
                <a:solidFill>
                  <a:schemeClr val="bg1"/>
                </a:solidFill>
                <a:cs typeface="+mn-ea"/>
                <a:sym typeface="+mn-lt"/>
              </a:endParaRPr>
            </a:p>
          </p:txBody>
        </p:sp>
        <p:sp>
          <p:nvSpPr>
            <p:cNvPr id="24" name="矩形: 圆角 58"/>
            <p:cNvSpPr/>
            <p:nvPr/>
          </p:nvSpPr>
          <p:spPr>
            <a:xfrm>
              <a:off x="3481568" y="3219822"/>
              <a:ext cx="2180863" cy="981724"/>
            </a:xfrm>
            <a:prstGeom prst="roundRect">
              <a:avLst/>
            </a:prstGeom>
            <a:noFill/>
            <a:ln w="57150" cap="flat" cmpd="sng" algn="ctr">
              <a:solidFill>
                <a:srgbClr val="0033CC"/>
              </a:solidFill>
              <a:prstDash val="dash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cs typeface="+mn-ea"/>
                <a:sym typeface="+mn-lt"/>
              </a:endParaRPr>
            </a:p>
          </p:txBody>
        </p:sp>
        <p:cxnSp>
          <p:nvCxnSpPr>
            <p:cNvPr id="25" name="直接连接符 24"/>
            <p:cNvCxnSpPr/>
            <p:nvPr/>
          </p:nvCxnSpPr>
          <p:spPr>
            <a:xfrm flipH="1">
              <a:off x="2750866" y="1935872"/>
              <a:ext cx="96435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7" idx="3"/>
            </p:cNvCxnSpPr>
            <p:nvPr/>
          </p:nvCxnSpPr>
          <p:spPr>
            <a:xfrm>
              <a:off x="5224643" y="1935872"/>
              <a:ext cx="107554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297904" y="1115047"/>
            <a:ext cx="3074424" cy="1545590"/>
          </a:xfrm>
          <a:prstGeom prst="rect">
            <a:avLst/>
          </a:prstGeom>
        </p:spPr>
        <p:txBody>
          <a:bodyPr wrap="square">
            <a:spAutoFit/>
          </a:bodyPr>
          <a:lstStyle/>
          <a:p>
            <a:pPr indent="360045"/>
            <a:r>
              <a:rPr lang="zh-CN" altLang="en-US" sz="1350" dirty="0" smtClean="0">
                <a:cs typeface="+mn-ea"/>
                <a:sym typeface="+mn-lt"/>
              </a:rPr>
              <a:t>    由压力变送器、</a:t>
            </a:r>
            <a:r>
              <a:rPr lang="zh-CN" altLang="en-US" sz="1350" dirty="0">
                <a:cs typeface="+mn-ea"/>
                <a:sym typeface="+mn-lt"/>
              </a:rPr>
              <a:t>水压远传数据模块两部分</a:t>
            </a:r>
            <a:r>
              <a:rPr lang="zh-CN" altLang="en-US" sz="1350" dirty="0" smtClean="0">
                <a:cs typeface="+mn-ea"/>
                <a:sym typeface="+mn-lt"/>
              </a:rPr>
              <a:t>组成，实现对产业园区消防水压的监测。</a:t>
            </a:r>
            <a:r>
              <a:rPr lang="zh-CN" altLang="en-US" sz="1350" dirty="0" smtClean="0">
                <a:solidFill>
                  <a:srgbClr val="FF0000"/>
                </a:solidFill>
                <a:cs typeface="+mn-ea"/>
                <a:sym typeface="+mn-lt"/>
              </a:rPr>
              <a:t>实时监测</a:t>
            </a:r>
            <a:r>
              <a:rPr lang="zh-CN" altLang="en-US" sz="1350" dirty="0" smtClean="0">
                <a:cs typeface="+mn-ea"/>
                <a:sym typeface="+mn-lt"/>
              </a:rPr>
              <a:t>产业园区消防</a:t>
            </a:r>
            <a:r>
              <a:rPr lang="zh-CN" altLang="en-US" sz="1350" dirty="0">
                <a:cs typeface="+mn-ea"/>
                <a:sym typeface="+mn-lt"/>
              </a:rPr>
              <a:t>水压力变化及水位是否正常，远程</a:t>
            </a:r>
            <a:r>
              <a:rPr lang="zh-CN" altLang="en-US" sz="1350" dirty="0" smtClean="0">
                <a:cs typeface="+mn-ea"/>
                <a:sym typeface="+mn-lt"/>
              </a:rPr>
              <a:t>传输消防</a:t>
            </a:r>
            <a:r>
              <a:rPr lang="zh-CN" altLang="en-US" sz="1350" dirty="0">
                <a:cs typeface="+mn-ea"/>
                <a:sym typeface="+mn-lt"/>
              </a:rPr>
              <a:t>水压情况等功能，从而确定</a:t>
            </a:r>
            <a:r>
              <a:rPr lang="zh-CN" altLang="en-US" sz="1350" dirty="0">
                <a:solidFill>
                  <a:srgbClr val="FF0000"/>
                </a:solidFill>
                <a:cs typeface="+mn-ea"/>
                <a:sym typeface="+mn-lt"/>
              </a:rPr>
              <a:t>水压的正常与否</a:t>
            </a:r>
            <a:r>
              <a:rPr lang="zh-CN" altLang="en-US" sz="1350" dirty="0">
                <a:cs typeface="+mn-ea"/>
                <a:sym typeface="+mn-lt"/>
              </a:rPr>
              <a:t>，</a:t>
            </a:r>
            <a:r>
              <a:rPr lang="zh-CN" altLang="en-US" sz="1350" dirty="0">
                <a:solidFill>
                  <a:srgbClr val="FF0000"/>
                </a:solidFill>
                <a:cs typeface="+mn-ea"/>
                <a:sym typeface="+mn-lt"/>
              </a:rPr>
              <a:t>确保</a:t>
            </a:r>
            <a:r>
              <a:rPr lang="zh-CN" altLang="en-US" sz="1350" dirty="0" smtClean="0">
                <a:cs typeface="+mn-ea"/>
                <a:sym typeface="+mn-lt"/>
              </a:rPr>
              <a:t>消防供水设备</a:t>
            </a:r>
            <a:r>
              <a:rPr lang="zh-CN" altLang="en-US" sz="1350" dirty="0">
                <a:solidFill>
                  <a:srgbClr val="FF0000"/>
                </a:solidFill>
                <a:cs typeface="+mn-ea"/>
                <a:sym typeface="+mn-lt"/>
              </a:rPr>
              <a:t>正常运行</a:t>
            </a:r>
            <a:r>
              <a:rPr lang="zh-CN" altLang="en-US" sz="1350" dirty="0">
                <a:cs typeface="+mn-ea"/>
                <a:sym typeface="+mn-lt"/>
              </a:rPr>
              <a:t>。</a:t>
            </a:r>
            <a:endParaRPr lang="zh-CN" altLang="en-US" sz="1350" dirty="0">
              <a:cs typeface="+mn-ea"/>
              <a:sym typeface="+mn-lt"/>
            </a:endParaRP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560789" y="128011"/>
            <a:ext cx="4269022"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a:solidFill>
                  <a:srgbClr val="595959"/>
                </a:solidFill>
                <a:latin typeface="微软雅黑" panose="020B0503020204020204" pitchFamily="34" charset="-122"/>
              </a:rPr>
              <a:t>全面监测</a:t>
            </a:r>
            <a:r>
              <a:rPr lang="en-US" altLang="zh-CN" sz="2475" dirty="0">
                <a:solidFill>
                  <a:srgbClr val="595959"/>
                </a:solidFill>
                <a:latin typeface="微软雅黑" panose="020B0503020204020204" pitchFamily="34" charset="-122"/>
              </a:rPr>
              <a:t>——</a:t>
            </a:r>
            <a:r>
              <a:rPr lang="zh-CN" altLang="en-US" sz="2475" dirty="0">
                <a:solidFill>
                  <a:srgbClr val="595959"/>
                </a:solidFill>
                <a:latin typeface="微软雅黑" panose="020B0503020204020204" pitchFamily="34" charset="-122"/>
              </a:rPr>
              <a:t>电气火灾监测</a:t>
            </a:r>
            <a:endParaRPr lang="zh-CN" altLang="en-US" sz="2475" dirty="0">
              <a:solidFill>
                <a:srgbClr val="595959"/>
              </a:solidFill>
              <a:latin typeface="微软雅黑" panose="020B0503020204020204" pitchFamily="34" charset="-122"/>
            </a:endParaRPr>
          </a:p>
        </p:txBody>
      </p:sp>
      <p:grpSp>
        <p:nvGrpSpPr>
          <p:cNvPr id="3" name="组合 2"/>
          <p:cNvGrpSpPr/>
          <p:nvPr/>
        </p:nvGrpSpPr>
        <p:grpSpPr bwMode="auto">
          <a:xfrm>
            <a:off x="596" y="114914"/>
            <a:ext cx="521498" cy="379813"/>
            <a:chOff x="0" y="0"/>
            <a:chExt cx="694944" cy="624651"/>
          </a:xfrm>
        </p:grpSpPr>
        <p:sp>
          <p:nvSpPr>
            <p:cNvPr id="4" name="矩形 3"/>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 name="矩形 4"/>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pic>
        <p:nvPicPr>
          <p:cNvPr id="6" name="图片 5"/>
          <p:cNvPicPr>
            <a:picLocks noChangeAspect="1"/>
          </p:cNvPicPr>
          <p:nvPr/>
        </p:nvPicPr>
        <p:blipFill>
          <a:blip r:embed="rId1"/>
          <a:stretch>
            <a:fillRect/>
          </a:stretch>
        </p:blipFill>
        <p:spPr>
          <a:xfrm>
            <a:off x="714976" y="1504534"/>
            <a:ext cx="7911585" cy="3639623"/>
          </a:xfrm>
          <a:prstGeom prst="rect">
            <a:avLst/>
          </a:prstGeom>
        </p:spPr>
      </p:pic>
      <p:sp>
        <p:nvSpPr>
          <p:cNvPr id="7" name="矩形 6"/>
          <p:cNvSpPr/>
          <p:nvPr/>
        </p:nvSpPr>
        <p:spPr>
          <a:xfrm>
            <a:off x="460181" y="657843"/>
            <a:ext cx="8455892" cy="714375"/>
          </a:xfrm>
          <a:prstGeom prst="rect">
            <a:avLst/>
          </a:prstGeom>
        </p:spPr>
        <p:txBody>
          <a:bodyPr wrap="square">
            <a:spAutoFit/>
          </a:bodyPr>
          <a:lstStyle/>
          <a:p>
            <a:pPr indent="360045"/>
            <a:r>
              <a:rPr lang="zh-CN" altLang="en-US" sz="1350" dirty="0" smtClean="0">
                <a:cs typeface="+mn-ea"/>
                <a:sym typeface="+mn-lt"/>
              </a:rPr>
              <a:t>    产业园区通过部署电气火灾监测系统，</a:t>
            </a:r>
            <a:r>
              <a:rPr lang="zh-CN" altLang="zh-CN" sz="1350" dirty="0">
                <a:solidFill>
                  <a:srgbClr val="FF0000"/>
                </a:solidFill>
                <a:cs typeface="+mn-ea"/>
                <a:sym typeface="+mn-lt"/>
              </a:rPr>
              <a:t>实时</a:t>
            </a:r>
            <a:r>
              <a:rPr lang="zh-CN" altLang="zh-CN" sz="1350" dirty="0" smtClean="0">
                <a:cs typeface="+mn-ea"/>
                <a:sym typeface="+mn-lt"/>
              </a:rPr>
              <a:t>对</a:t>
            </a:r>
            <a:r>
              <a:rPr lang="zh-CN" altLang="en-US" sz="1350" dirty="0" smtClean="0">
                <a:cs typeface="+mn-ea"/>
                <a:sym typeface="+mn-lt"/>
              </a:rPr>
              <a:t>产业园区的各</a:t>
            </a:r>
            <a:r>
              <a:rPr lang="zh-CN" altLang="zh-CN" sz="1350" dirty="0" smtClean="0">
                <a:cs typeface="+mn-ea"/>
                <a:sym typeface="+mn-lt"/>
              </a:rPr>
              <a:t>配电</a:t>
            </a:r>
            <a:r>
              <a:rPr lang="zh-CN" altLang="zh-CN" sz="1350" dirty="0">
                <a:cs typeface="+mn-ea"/>
                <a:sym typeface="+mn-lt"/>
              </a:rPr>
              <a:t>回路进行监测，可判断电源是否有过压、欠压、过流、剩余电流超限、温度超限等故障，并对所监控的配电回路及用电设备在发生短路、过电流时，防止电弧产生和切断故障</a:t>
            </a:r>
            <a:r>
              <a:rPr lang="zh-CN" altLang="zh-CN" sz="1350" dirty="0" smtClean="0">
                <a:cs typeface="+mn-ea"/>
                <a:sym typeface="+mn-lt"/>
              </a:rPr>
              <a:t>电路</a:t>
            </a:r>
            <a:r>
              <a:rPr lang="zh-CN" altLang="en-US" sz="1350" dirty="0" smtClean="0">
                <a:cs typeface="+mn-ea"/>
                <a:sym typeface="+mn-lt"/>
              </a:rPr>
              <a:t>，确保产业园区用电安全，减少事故发生。</a:t>
            </a:r>
            <a:endParaRPr lang="zh-CN" altLang="en-US" sz="1350" dirty="0">
              <a:cs typeface="+mn-ea"/>
              <a:sym typeface="+mn-lt"/>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560789" y="128011"/>
            <a:ext cx="4183297"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a:solidFill>
                  <a:srgbClr val="595959"/>
                </a:solidFill>
                <a:latin typeface="微软雅黑" panose="020B0503020204020204" pitchFamily="34" charset="-122"/>
              </a:rPr>
              <a:t>全面监测</a:t>
            </a:r>
            <a:r>
              <a:rPr lang="en-US" altLang="zh-CN" sz="2475" dirty="0">
                <a:solidFill>
                  <a:srgbClr val="595959"/>
                </a:solidFill>
                <a:latin typeface="微软雅黑" panose="020B0503020204020204" pitchFamily="34" charset="-122"/>
              </a:rPr>
              <a:t>——</a:t>
            </a:r>
            <a:r>
              <a:rPr lang="zh-CN" altLang="en-US" sz="2475" dirty="0">
                <a:solidFill>
                  <a:srgbClr val="595959"/>
                </a:solidFill>
                <a:latin typeface="微软雅黑" panose="020B0503020204020204" pitchFamily="34" charset="-122"/>
              </a:rPr>
              <a:t>可燃气体探测</a:t>
            </a:r>
            <a:endParaRPr lang="zh-CN" altLang="en-US" sz="2475" dirty="0">
              <a:solidFill>
                <a:srgbClr val="595959"/>
              </a:solidFill>
              <a:latin typeface="微软雅黑" panose="020B0503020204020204" pitchFamily="34" charset="-122"/>
            </a:endParaRPr>
          </a:p>
        </p:txBody>
      </p:sp>
      <p:grpSp>
        <p:nvGrpSpPr>
          <p:cNvPr id="3" name="组合 2"/>
          <p:cNvGrpSpPr/>
          <p:nvPr/>
        </p:nvGrpSpPr>
        <p:grpSpPr bwMode="auto">
          <a:xfrm>
            <a:off x="596" y="114914"/>
            <a:ext cx="521498" cy="379813"/>
            <a:chOff x="0" y="0"/>
            <a:chExt cx="694944" cy="624651"/>
          </a:xfrm>
        </p:grpSpPr>
        <p:sp>
          <p:nvSpPr>
            <p:cNvPr id="4" name="矩形 3"/>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 name="矩形 4"/>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pic>
        <p:nvPicPr>
          <p:cNvPr id="6" name="图片 5"/>
          <p:cNvPicPr>
            <a:picLocks noChangeAspect="1"/>
          </p:cNvPicPr>
          <p:nvPr/>
        </p:nvPicPr>
        <p:blipFill>
          <a:blip r:embed="rId1"/>
          <a:stretch>
            <a:fillRect/>
          </a:stretch>
        </p:blipFill>
        <p:spPr>
          <a:xfrm>
            <a:off x="829277" y="1597205"/>
            <a:ext cx="7572441" cy="3485129"/>
          </a:xfrm>
          <a:prstGeom prst="rect">
            <a:avLst/>
          </a:prstGeom>
        </p:spPr>
      </p:pic>
      <p:sp>
        <p:nvSpPr>
          <p:cNvPr id="7" name="矩形 6"/>
          <p:cNvSpPr/>
          <p:nvPr/>
        </p:nvSpPr>
        <p:spPr>
          <a:xfrm>
            <a:off x="315518" y="972171"/>
            <a:ext cx="8532092" cy="506730"/>
          </a:xfrm>
          <a:prstGeom prst="rect">
            <a:avLst/>
          </a:prstGeom>
        </p:spPr>
        <p:txBody>
          <a:bodyPr wrap="square">
            <a:spAutoFit/>
          </a:bodyPr>
          <a:lstStyle/>
          <a:p>
            <a:pPr indent="360045"/>
            <a:r>
              <a:rPr lang="zh-CN" altLang="en-US" sz="1350" dirty="0" smtClean="0">
                <a:cs typeface="+mn-ea"/>
                <a:sym typeface="+mn-lt"/>
              </a:rPr>
              <a:t>    产业园区厨房或餐饮场所等区域通过部署可燃气体探测系统，可</a:t>
            </a:r>
            <a:r>
              <a:rPr lang="zh-CN" altLang="en-US" sz="1350" dirty="0">
                <a:solidFill>
                  <a:srgbClr val="FF0000"/>
                </a:solidFill>
                <a:cs typeface="+mn-ea"/>
                <a:sym typeface="+mn-lt"/>
              </a:rPr>
              <a:t>实时监测</a:t>
            </a:r>
            <a:r>
              <a:rPr lang="zh-CN" altLang="en-US" sz="1350" dirty="0">
                <a:cs typeface="+mn-ea"/>
                <a:sym typeface="+mn-lt"/>
              </a:rPr>
              <a:t>探测点的可燃气体的浓度含量，通过</a:t>
            </a:r>
            <a:r>
              <a:rPr lang="en-US" altLang="zh-CN" sz="1350" dirty="0">
                <a:cs typeface="+mn-ea"/>
                <a:sym typeface="+mn-lt"/>
              </a:rPr>
              <a:t>3G</a:t>
            </a:r>
            <a:r>
              <a:rPr lang="zh-CN" altLang="en-US" sz="1350" dirty="0">
                <a:cs typeface="+mn-ea"/>
                <a:sym typeface="+mn-lt"/>
              </a:rPr>
              <a:t>、有线</a:t>
            </a:r>
            <a:r>
              <a:rPr lang="zh-CN" altLang="en-US" sz="1350" dirty="0" smtClean="0">
                <a:cs typeface="+mn-ea"/>
                <a:sym typeface="+mn-lt"/>
              </a:rPr>
              <a:t>网络等方式，</a:t>
            </a:r>
            <a:r>
              <a:rPr lang="zh-CN" altLang="en-US" sz="1350" dirty="0">
                <a:cs typeface="+mn-ea"/>
                <a:sym typeface="+mn-lt"/>
              </a:rPr>
              <a:t>把</a:t>
            </a:r>
            <a:r>
              <a:rPr lang="zh-CN" altLang="en-US" sz="1350" dirty="0">
                <a:solidFill>
                  <a:srgbClr val="FF0000"/>
                </a:solidFill>
                <a:cs typeface="+mn-ea"/>
                <a:sym typeface="+mn-lt"/>
              </a:rPr>
              <a:t>报警信息</a:t>
            </a:r>
            <a:r>
              <a:rPr lang="zh-CN" altLang="en-US" sz="1350" dirty="0">
                <a:cs typeface="+mn-ea"/>
                <a:sym typeface="+mn-lt"/>
              </a:rPr>
              <a:t>通过云平台发送至相关责任人手机</a:t>
            </a:r>
            <a:r>
              <a:rPr lang="en-US" altLang="zh-CN" sz="1350" dirty="0">
                <a:cs typeface="+mn-ea"/>
                <a:sym typeface="+mn-lt"/>
              </a:rPr>
              <a:t>APP</a:t>
            </a:r>
            <a:r>
              <a:rPr lang="zh-CN" altLang="en-US" sz="1350" dirty="0">
                <a:cs typeface="+mn-ea"/>
                <a:sym typeface="+mn-lt"/>
              </a:rPr>
              <a:t>、</a:t>
            </a:r>
            <a:r>
              <a:rPr lang="en-US" altLang="zh-CN" sz="1350" dirty="0">
                <a:cs typeface="+mn-ea"/>
                <a:sym typeface="+mn-lt"/>
              </a:rPr>
              <a:t>web</a:t>
            </a:r>
            <a:r>
              <a:rPr lang="zh-CN" altLang="en-US" sz="1350" dirty="0" smtClean="0">
                <a:cs typeface="+mn-ea"/>
                <a:sym typeface="+mn-lt"/>
              </a:rPr>
              <a:t>端，杜绝火灾事故的发生。</a:t>
            </a:r>
            <a:endParaRPr lang="zh-CN" altLang="en-US" sz="1350" dirty="0">
              <a:cs typeface="+mn-ea"/>
              <a:sym typeface="+mn-lt"/>
            </a:endParaRP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560789" y="128011"/>
            <a:ext cx="4240447"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a:solidFill>
                  <a:srgbClr val="595959"/>
                </a:solidFill>
                <a:latin typeface="微软雅黑" panose="020B0503020204020204" pitchFamily="34" charset="-122"/>
              </a:rPr>
              <a:t>全面监测</a:t>
            </a:r>
            <a:r>
              <a:rPr lang="en-US" altLang="zh-CN" sz="2475" dirty="0">
                <a:solidFill>
                  <a:srgbClr val="595959"/>
                </a:solidFill>
                <a:latin typeface="微软雅黑" panose="020B0503020204020204" pitchFamily="34" charset="-122"/>
              </a:rPr>
              <a:t>——</a:t>
            </a:r>
            <a:r>
              <a:rPr lang="zh-CN" altLang="en-US" sz="2475" dirty="0">
                <a:solidFill>
                  <a:srgbClr val="595959"/>
                </a:solidFill>
                <a:latin typeface="微软雅黑" panose="020B0503020204020204" pitchFamily="34" charset="-122"/>
              </a:rPr>
              <a:t>智能分析终端</a:t>
            </a:r>
            <a:endParaRPr lang="zh-CN" altLang="en-US" sz="2475" dirty="0">
              <a:solidFill>
                <a:srgbClr val="595959"/>
              </a:solidFill>
              <a:latin typeface="微软雅黑" panose="020B0503020204020204" pitchFamily="34" charset="-122"/>
            </a:endParaRPr>
          </a:p>
        </p:txBody>
      </p:sp>
      <p:grpSp>
        <p:nvGrpSpPr>
          <p:cNvPr id="3" name="组合 2"/>
          <p:cNvGrpSpPr/>
          <p:nvPr/>
        </p:nvGrpSpPr>
        <p:grpSpPr bwMode="auto">
          <a:xfrm>
            <a:off x="596" y="114914"/>
            <a:ext cx="521498" cy="379813"/>
            <a:chOff x="0" y="0"/>
            <a:chExt cx="694944" cy="624651"/>
          </a:xfrm>
        </p:grpSpPr>
        <p:sp>
          <p:nvSpPr>
            <p:cNvPr id="4" name="矩形 3"/>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 name="矩形 4"/>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6" name="矩形 5"/>
          <p:cNvSpPr/>
          <p:nvPr/>
        </p:nvSpPr>
        <p:spPr>
          <a:xfrm>
            <a:off x="286348" y="772144"/>
            <a:ext cx="8572574" cy="645160"/>
          </a:xfrm>
          <a:prstGeom prst="rect">
            <a:avLst/>
          </a:prstGeom>
        </p:spPr>
        <p:txBody>
          <a:bodyPr wrap="square">
            <a:spAutoFit/>
          </a:bodyPr>
          <a:lstStyle/>
          <a:p>
            <a:pPr indent="360045"/>
            <a:r>
              <a:rPr lang="zh-CN" altLang="en-US" sz="1200" dirty="0" smtClean="0">
                <a:cs typeface="+mn-ea"/>
                <a:sym typeface="+mn-lt"/>
              </a:rPr>
              <a:t>    产业园区的安全管理离不开视频图像的支撑，在</a:t>
            </a:r>
            <a:r>
              <a:rPr lang="zh-CN" altLang="en-US" sz="1200" dirty="0">
                <a:cs typeface="+mn-ea"/>
                <a:sym typeface="+mn-lt"/>
              </a:rPr>
              <a:t>传统的摄像、传输、控制、显示、记录等五大功能的基础上</a:t>
            </a:r>
            <a:r>
              <a:rPr lang="zh-CN" altLang="en-US" sz="1200" dirty="0">
                <a:solidFill>
                  <a:srgbClr val="FF0000"/>
                </a:solidFill>
                <a:cs typeface="+mn-ea"/>
                <a:sym typeface="+mn-lt"/>
              </a:rPr>
              <a:t>增加智能算法和火焰分析</a:t>
            </a:r>
            <a:r>
              <a:rPr lang="zh-CN" altLang="en-US" sz="1200" dirty="0">
                <a:cs typeface="+mn-ea"/>
                <a:sym typeface="+mn-lt"/>
              </a:rPr>
              <a:t>功能，全天候的对监控范围内的</a:t>
            </a:r>
            <a:r>
              <a:rPr lang="zh-CN" altLang="en-US" sz="1200" dirty="0">
                <a:solidFill>
                  <a:srgbClr val="FF0000"/>
                </a:solidFill>
                <a:cs typeface="+mn-ea"/>
                <a:sym typeface="+mn-lt"/>
              </a:rPr>
              <a:t>人员流动</a:t>
            </a:r>
            <a:r>
              <a:rPr lang="zh-CN" altLang="en-US" sz="1200" dirty="0">
                <a:cs typeface="+mn-ea"/>
                <a:sym typeface="+mn-lt"/>
              </a:rPr>
              <a:t>情况、</a:t>
            </a:r>
            <a:r>
              <a:rPr lang="zh-CN" altLang="en-US" sz="1200" dirty="0">
                <a:solidFill>
                  <a:srgbClr val="FF0000"/>
                </a:solidFill>
                <a:cs typeface="+mn-ea"/>
                <a:sym typeface="+mn-lt"/>
              </a:rPr>
              <a:t>消防安全</a:t>
            </a:r>
            <a:r>
              <a:rPr lang="zh-CN" altLang="en-US" sz="1200" dirty="0">
                <a:cs typeface="+mn-ea"/>
                <a:sym typeface="+mn-lt"/>
              </a:rPr>
              <a:t>情况等进行监测，与智能烟感、电气火灾等其他物联感应</a:t>
            </a:r>
            <a:r>
              <a:rPr lang="zh-CN" altLang="en-US" sz="1200" dirty="0">
                <a:solidFill>
                  <a:srgbClr val="FF0000"/>
                </a:solidFill>
                <a:cs typeface="+mn-ea"/>
                <a:sym typeface="+mn-lt"/>
              </a:rPr>
              <a:t>设备联动</a:t>
            </a:r>
            <a:r>
              <a:rPr lang="zh-CN" altLang="en-US" sz="1200" dirty="0">
                <a:cs typeface="+mn-ea"/>
                <a:sym typeface="+mn-lt"/>
              </a:rPr>
              <a:t>，全方位守护安全。</a:t>
            </a:r>
            <a:endParaRPr lang="zh-CN" altLang="en-US" sz="1200" dirty="0">
              <a:cs typeface="+mn-ea"/>
              <a:sym typeface="+mn-lt"/>
            </a:endParaRPr>
          </a:p>
        </p:txBody>
      </p:sp>
      <p:grpSp>
        <p:nvGrpSpPr>
          <p:cNvPr id="51" name="组合 50"/>
          <p:cNvGrpSpPr/>
          <p:nvPr/>
        </p:nvGrpSpPr>
        <p:grpSpPr>
          <a:xfrm>
            <a:off x="1147933" y="1462486"/>
            <a:ext cx="6658033" cy="3595946"/>
            <a:chOff x="4851056" y="7054638"/>
            <a:chExt cx="6632639" cy="3729740"/>
          </a:xfrm>
        </p:grpSpPr>
        <p:pic>
          <p:nvPicPr>
            <p:cNvPr id="7" name="Picture 3"/>
            <p:cNvPicPr>
              <a:picLocks noChangeArrowheads="1"/>
            </p:cNvPicPr>
            <p:nvPr/>
          </p:nvPicPr>
          <p:blipFill>
            <a:blip r:embed="rId1" cstate="email"/>
            <a:stretch>
              <a:fillRect/>
            </a:stretch>
          </p:blipFill>
          <p:spPr bwMode="auto">
            <a:xfrm>
              <a:off x="10120897" y="10103203"/>
              <a:ext cx="1362798" cy="681175"/>
            </a:xfrm>
            <a:prstGeom prst="roundRect">
              <a:avLst>
                <a:gd name="adj" fmla="val 4000"/>
              </a:avLst>
            </a:prstGeom>
            <a:noFill/>
            <a:ln>
              <a:noFill/>
            </a:ln>
            <a:effectLst>
              <a:outerShdw blurRad="63500" algn="ctr" rotWithShape="0">
                <a:prstClr val="black">
                  <a:alpha val="40000"/>
                </a:prstClr>
              </a:outerShdw>
            </a:effectLst>
          </p:spPr>
        </p:pic>
        <p:pic>
          <p:nvPicPr>
            <p:cNvPr id="8" name="Picture 2" descr="SD8000系列外观1"/>
            <p:cNvPicPr>
              <a:picLocks noChangeAspect="1" noChangeArrowheads="1"/>
            </p:cNvPicPr>
            <p:nvPr/>
          </p:nvPicPr>
          <p:blipFill>
            <a:blip r:embed="rId2" cstate="email"/>
            <a:stretch>
              <a:fillRect/>
            </a:stretch>
          </p:blipFill>
          <p:spPr bwMode="auto">
            <a:xfrm>
              <a:off x="9968141" y="7861207"/>
              <a:ext cx="1488334" cy="618212"/>
            </a:xfrm>
            <a:prstGeom prst="rect">
              <a:avLst/>
            </a:prstGeom>
            <a:ln>
              <a:noFill/>
            </a:ln>
            <a:effectLst>
              <a:outerShdw blurRad="190500" algn="tl" rotWithShape="0">
                <a:srgbClr val="000000">
                  <a:alpha val="70000"/>
                </a:srgbClr>
              </a:outerShdw>
            </a:effectLst>
            <a:extLs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4860674" y="7159365"/>
              <a:ext cx="1295068" cy="676343"/>
              <a:chOff x="753934" y="2065334"/>
              <a:chExt cx="1854430" cy="1102464"/>
            </a:xfrm>
          </p:grpSpPr>
          <p:pic>
            <p:nvPicPr>
              <p:cNvPr id="10" name="Picture 3"/>
              <p:cNvPicPr>
                <a:picLocks noChangeAspect="1" noChangeArrowheads="1"/>
              </p:cNvPicPr>
              <p:nvPr/>
            </p:nvPicPr>
            <p:blipFill>
              <a:blip r:embed="rId3" cstate="email"/>
              <a:srcRect/>
              <a:stretch>
                <a:fillRect/>
              </a:stretch>
            </p:blipFill>
            <p:spPr bwMode="auto">
              <a:xfrm>
                <a:off x="880341" y="2192621"/>
                <a:ext cx="1601616" cy="887234"/>
              </a:xfrm>
              <a:prstGeom prst="rect">
                <a:avLst/>
              </a:prstGeom>
              <a:solidFill>
                <a:schemeClr val="bg1"/>
              </a:solidFill>
              <a:ln w="9525">
                <a:solidFill>
                  <a:schemeClr val="bg1"/>
                </a:solidFill>
                <a:miter lim="800000"/>
                <a:headEnd/>
                <a:tailEnd/>
              </a:ln>
            </p:spPr>
          </p:pic>
          <p:sp>
            <p:nvSpPr>
              <p:cNvPr id="11" name="任意多边形 101"/>
              <p:cNvSpPr/>
              <p:nvPr/>
            </p:nvSpPr>
            <p:spPr>
              <a:xfrm flipH="1">
                <a:off x="2259546" y="2089113"/>
                <a:ext cx="348818" cy="18202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sp>
            <p:nvSpPr>
              <p:cNvPr id="12" name="任意多边形 102"/>
              <p:cNvSpPr/>
              <p:nvPr/>
            </p:nvSpPr>
            <p:spPr>
              <a:xfrm>
                <a:off x="753934" y="2065334"/>
                <a:ext cx="309225" cy="15770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sp>
            <p:nvSpPr>
              <p:cNvPr id="13" name="任意多边形 103"/>
              <p:cNvSpPr/>
              <p:nvPr/>
            </p:nvSpPr>
            <p:spPr>
              <a:xfrm flipH="1" flipV="1">
                <a:off x="2316909" y="2931138"/>
                <a:ext cx="277990" cy="224303"/>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sp>
            <p:nvSpPr>
              <p:cNvPr id="14" name="任意多边形 104"/>
              <p:cNvSpPr/>
              <p:nvPr/>
            </p:nvSpPr>
            <p:spPr>
              <a:xfrm flipV="1">
                <a:off x="753934" y="2948851"/>
                <a:ext cx="277961" cy="218947"/>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grpSp>
        <p:grpSp>
          <p:nvGrpSpPr>
            <p:cNvPr id="15" name="组合 14"/>
            <p:cNvGrpSpPr/>
            <p:nvPr/>
          </p:nvGrpSpPr>
          <p:grpSpPr>
            <a:xfrm>
              <a:off x="4851056" y="8045758"/>
              <a:ext cx="1314228" cy="738718"/>
              <a:chOff x="790247" y="3383895"/>
              <a:chExt cx="1854430" cy="1102464"/>
            </a:xfrm>
          </p:grpSpPr>
          <p:pic>
            <p:nvPicPr>
              <p:cNvPr id="16" name="图片 15"/>
              <p:cNvPicPr>
                <a:picLocks noChangeAspect="1"/>
              </p:cNvPicPr>
              <p:nvPr/>
            </p:nvPicPr>
            <p:blipFill>
              <a:blip r:embed="rId4" cstate="email"/>
              <a:stretch>
                <a:fillRect/>
              </a:stretch>
            </p:blipFill>
            <p:spPr>
              <a:xfrm>
                <a:off x="943752" y="3471838"/>
                <a:ext cx="1533532" cy="935570"/>
              </a:xfrm>
              <a:prstGeom prst="rect">
                <a:avLst/>
              </a:prstGeom>
              <a:solidFill>
                <a:schemeClr val="bg1"/>
              </a:solidFill>
              <a:ln w="9525">
                <a:solidFill>
                  <a:schemeClr val="bg1"/>
                </a:solidFill>
                <a:miter lim="800000"/>
                <a:headEnd/>
                <a:tailEnd/>
              </a:ln>
            </p:spPr>
          </p:pic>
          <p:sp>
            <p:nvSpPr>
              <p:cNvPr id="17" name="任意多边形 101"/>
              <p:cNvSpPr/>
              <p:nvPr/>
            </p:nvSpPr>
            <p:spPr>
              <a:xfrm flipH="1">
                <a:off x="2295859" y="3407674"/>
                <a:ext cx="348818" cy="18202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sp>
            <p:nvSpPr>
              <p:cNvPr id="18" name="任意多边形 102"/>
              <p:cNvSpPr/>
              <p:nvPr/>
            </p:nvSpPr>
            <p:spPr>
              <a:xfrm>
                <a:off x="790247" y="3383895"/>
                <a:ext cx="309225" cy="15770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sp>
            <p:nvSpPr>
              <p:cNvPr id="19" name="任意多边形 103"/>
              <p:cNvSpPr/>
              <p:nvPr/>
            </p:nvSpPr>
            <p:spPr>
              <a:xfrm flipH="1" flipV="1">
                <a:off x="2353222" y="4249699"/>
                <a:ext cx="277990" cy="224303"/>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sp>
            <p:nvSpPr>
              <p:cNvPr id="20" name="任意多边形 104"/>
              <p:cNvSpPr/>
              <p:nvPr/>
            </p:nvSpPr>
            <p:spPr>
              <a:xfrm flipV="1">
                <a:off x="790247" y="4267412"/>
                <a:ext cx="277961" cy="218947"/>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grpSp>
        <p:grpSp>
          <p:nvGrpSpPr>
            <p:cNvPr id="21" name="组合 20"/>
            <p:cNvGrpSpPr/>
            <p:nvPr/>
          </p:nvGrpSpPr>
          <p:grpSpPr>
            <a:xfrm>
              <a:off x="4860674" y="8994773"/>
              <a:ext cx="1304610" cy="717580"/>
              <a:chOff x="826560" y="4702456"/>
              <a:chExt cx="1854430" cy="1102464"/>
            </a:xfrm>
          </p:grpSpPr>
          <p:pic>
            <p:nvPicPr>
              <p:cNvPr id="22" name="Picture 4"/>
              <p:cNvPicPr>
                <a:picLocks noChangeAspect="1" noChangeArrowheads="1"/>
              </p:cNvPicPr>
              <p:nvPr/>
            </p:nvPicPr>
            <p:blipFill>
              <a:blip r:embed="rId5" cstate="email"/>
              <a:srcRect/>
              <a:stretch>
                <a:fillRect/>
              </a:stretch>
            </p:blipFill>
            <p:spPr bwMode="auto">
              <a:xfrm>
                <a:off x="943808" y="4778927"/>
                <a:ext cx="1533476" cy="939121"/>
              </a:xfrm>
              <a:prstGeom prst="rect">
                <a:avLst/>
              </a:prstGeom>
              <a:solidFill>
                <a:schemeClr val="bg1"/>
              </a:solidFill>
              <a:ln w="9525">
                <a:solidFill>
                  <a:schemeClr val="bg1"/>
                </a:solidFill>
                <a:miter lim="800000"/>
                <a:headEnd/>
                <a:tailEnd/>
              </a:ln>
            </p:spPr>
          </p:pic>
          <p:sp>
            <p:nvSpPr>
              <p:cNvPr id="23" name="任意多边形 101"/>
              <p:cNvSpPr/>
              <p:nvPr/>
            </p:nvSpPr>
            <p:spPr>
              <a:xfrm flipH="1">
                <a:off x="2332172" y="4726235"/>
                <a:ext cx="348818" cy="18202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sp>
            <p:nvSpPr>
              <p:cNvPr id="24" name="任意多边形 102"/>
              <p:cNvSpPr/>
              <p:nvPr/>
            </p:nvSpPr>
            <p:spPr>
              <a:xfrm>
                <a:off x="826560" y="4702456"/>
                <a:ext cx="309225" cy="15770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sp>
            <p:nvSpPr>
              <p:cNvPr id="25" name="任意多边形 103"/>
              <p:cNvSpPr/>
              <p:nvPr/>
            </p:nvSpPr>
            <p:spPr>
              <a:xfrm flipH="1" flipV="1">
                <a:off x="2389535" y="5568260"/>
                <a:ext cx="277990" cy="224303"/>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sp>
            <p:nvSpPr>
              <p:cNvPr id="26" name="任意多边形 104"/>
              <p:cNvSpPr/>
              <p:nvPr/>
            </p:nvSpPr>
            <p:spPr>
              <a:xfrm flipV="1">
                <a:off x="826560" y="5585973"/>
                <a:ext cx="277961" cy="218947"/>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a:cs typeface="+mn-ea"/>
                  <a:sym typeface="+mn-lt"/>
                </a:endParaRPr>
              </a:p>
            </p:txBody>
          </p:sp>
        </p:grpSp>
        <p:pic>
          <p:nvPicPr>
            <p:cNvPr id="27" name="图片 26"/>
            <p:cNvPicPr>
              <a:picLocks noChangeAspect="1"/>
            </p:cNvPicPr>
            <p:nvPr/>
          </p:nvPicPr>
          <p:blipFill>
            <a:blip r:embed="rId6"/>
            <a:stretch>
              <a:fillRect/>
            </a:stretch>
          </p:blipFill>
          <p:spPr>
            <a:xfrm>
              <a:off x="10136187" y="8991600"/>
              <a:ext cx="1326732" cy="782141"/>
            </a:xfrm>
            <a:prstGeom prst="rect">
              <a:avLst/>
            </a:prstGeom>
          </p:spPr>
        </p:pic>
        <p:sp>
          <p:nvSpPr>
            <p:cNvPr id="28" name="文本框 30"/>
            <p:cNvSpPr txBox="1"/>
            <p:nvPr/>
          </p:nvSpPr>
          <p:spPr>
            <a:xfrm>
              <a:off x="10120897" y="8427797"/>
              <a:ext cx="1178529" cy="160705"/>
            </a:xfrm>
            <a:prstGeom prst="rect">
              <a:avLst/>
            </a:prstGeom>
            <a:noFill/>
          </p:spPr>
          <p:txBody>
            <a:bodyPr wrap="square" rtlCol="0">
              <a:spAutoFit/>
            </a:bodyPr>
            <a:lstStyle/>
            <a:p>
              <a:pPr algn="ctr"/>
              <a:r>
                <a:rPr lang="zh-CN" altLang="en-US" sz="415" b="1" dirty="0" smtClean="0">
                  <a:cs typeface="+mn-ea"/>
                  <a:sym typeface="+mn-lt"/>
                </a:rPr>
                <a:t>智能分析终端</a:t>
              </a:r>
              <a:endParaRPr lang="zh-CN" altLang="en-US" sz="415" b="1" dirty="0">
                <a:cs typeface="+mn-ea"/>
                <a:sym typeface="+mn-lt"/>
              </a:endParaRPr>
            </a:p>
          </p:txBody>
        </p:sp>
        <p:grpSp>
          <p:nvGrpSpPr>
            <p:cNvPr id="29" name="组合 28"/>
            <p:cNvGrpSpPr/>
            <p:nvPr/>
          </p:nvGrpSpPr>
          <p:grpSpPr>
            <a:xfrm>
              <a:off x="6273450" y="7054638"/>
              <a:ext cx="1396884" cy="761549"/>
              <a:chOff x="3359232" y="1836680"/>
              <a:chExt cx="1793140" cy="1105501"/>
            </a:xfrm>
          </p:grpSpPr>
          <p:pic>
            <p:nvPicPr>
              <p:cNvPr id="30" name="图片 29"/>
              <p:cNvPicPr>
                <a:picLocks noChangeAspect="1"/>
              </p:cNvPicPr>
              <p:nvPr/>
            </p:nvPicPr>
            <p:blipFill>
              <a:blip r:embed="rId7" cstate="email"/>
              <a:stretch>
                <a:fillRect/>
              </a:stretch>
            </p:blipFill>
            <p:spPr>
              <a:xfrm>
                <a:off x="4386456" y="1836680"/>
                <a:ext cx="765916" cy="660840"/>
              </a:xfrm>
              <a:prstGeom prst="rect">
                <a:avLst/>
              </a:prstGeom>
            </p:spPr>
          </p:pic>
          <p:pic>
            <p:nvPicPr>
              <p:cNvPr id="31" name="图片 30"/>
              <p:cNvPicPr>
                <a:picLocks noChangeAspect="1"/>
              </p:cNvPicPr>
              <p:nvPr/>
            </p:nvPicPr>
            <p:blipFill>
              <a:blip r:embed="rId8" cstate="email"/>
              <a:stretch>
                <a:fillRect/>
              </a:stretch>
            </p:blipFill>
            <p:spPr>
              <a:xfrm>
                <a:off x="4318988" y="2294790"/>
                <a:ext cx="785816" cy="647391"/>
              </a:xfrm>
              <a:prstGeom prst="rect">
                <a:avLst/>
              </a:prstGeom>
            </p:spPr>
          </p:pic>
          <p:pic>
            <p:nvPicPr>
              <p:cNvPr id="32" name="图片 31"/>
              <p:cNvPicPr>
                <a:picLocks noChangeAspect="1"/>
              </p:cNvPicPr>
              <p:nvPr/>
            </p:nvPicPr>
            <p:blipFill rotWithShape="1">
              <a:blip r:embed="rId9" cstate="email">
                <a:extLst>
                  <a:ext uri="{BEBA8EAE-BF5A-486C-A8C5-ECC9F3942E4B}">
                    <a14:imgProps xmlns:a14="http://schemas.microsoft.com/office/drawing/2010/main">
                      <a14:imgLayer r:embed="rId10">
                        <a14:imgEffect>
                          <a14:backgroundRemoval t="0" b="100000" l="0" r="100000">
                            <a14:foregroundMark x1="9521" y1="30392" x2="9521" y2="30392"/>
                            <a14:foregroundMark x1="11184" y1="30733" x2="11184" y2="30733"/>
                            <a14:foregroundMark x1="7510" y1="31245" x2="7510" y2="31245"/>
                            <a14:foregroundMark x1="6368" y1="31948" x2="6368" y2="31948"/>
                          </a14:backgroundRemoval>
                        </a14:imgEffect>
                      </a14:imgLayer>
                    </a14:imgProps>
                  </a:ext>
                </a:extLst>
              </a:blip>
              <a:srcRect/>
              <a:stretch>
                <a:fillRect/>
              </a:stretch>
            </p:blipFill>
            <p:spPr>
              <a:xfrm rot="21070893">
                <a:off x="3359232" y="1970411"/>
                <a:ext cx="1153597" cy="924231"/>
              </a:xfrm>
              <a:prstGeom prst="rect">
                <a:avLst/>
              </a:prstGeom>
            </p:spPr>
          </p:pic>
        </p:grpSp>
        <p:grpSp>
          <p:nvGrpSpPr>
            <p:cNvPr id="33" name="组合 32"/>
            <p:cNvGrpSpPr/>
            <p:nvPr/>
          </p:nvGrpSpPr>
          <p:grpSpPr>
            <a:xfrm>
              <a:off x="6364115" y="7921973"/>
              <a:ext cx="1352190" cy="809602"/>
              <a:chOff x="3475616" y="3095744"/>
              <a:chExt cx="1735768" cy="1175256"/>
            </a:xfrm>
          </p:grpSpPr>
          <p:pic>
            <p:nvPicPr>
              <p:cNvPr id="34" name="图片 33"/>
              <p:cNvPicPr>
                <a:picLocks noChangeAspect="1"/>
              </p:cNvPicPr>
              <p:nvPr/>
            </p:nvPicPr>
            <p:blipFill>
              <a:blip r:embed="rId11" cstate="email"/>
              <a:stretch>
                <a:fillRect/>
              </a:stretch>
            </p:blipFill>
            <p:spPr>
              <a:xfrm>
                <a:off x="4443774" y="3095744"/>
                <a:ext cx="767610" cy="702538"/>
              </a:xfrm>
              <a:prstGeom prst="rect">
                <a:avLst/>
              </a:prstGeom>
            </p:spPr>
          </p:pic>
          <p:pic>
            <p:nvPicPr>
              <p:cNvPr id="35" name="图片 34"/>
              <p:cNvPicPr>
                <a:picLocks noChangeAspect="1"/>
              </p:cNvPicPr>
              <p:nvPr/>
            </p:nvPicPr>
            <p:blipFill>
              <a:blip r:embed="rId12" cstate="email"/>
              <a:stretch>
                <a:fillRect/>
              </a:stretch>
            </p:blipFill>
            <p:spPr>
              <a:xfrm>
                <a:off x="4376157" y="3582760"/>
                <a:ext cx="787554" cy="688240"/>
              </a:xfrm>
              <a:prstGeom prst="rect">
                <a:avLst/>
              </a:prstGeom>
            </p:spPr>
          </p:pic>
          <p:pic>
            <p:nvPicPr>
              <p:cNvPr id="36" name="图片 35"/>
              <p:cNvPicPr>
                <a:picLocks noChangeAspect="1"/>
              </p:cNvPicPr>
              <p:nvPr/>
            </p:nvPicPr>
            <p:blipFill>
              <a:blip r:embed="rId13" cstate="email"/>
              <a:stretch>
                <a:fillRect/>
              </a:stretch>
            </p:blipFill>
            <p:spPr>
              <a:xfrm flipH="1">
                <a:off x="3475616" y="3294584"/>
                <a:ext cx="1007125" cy="809088"/>
              </a:xfrm>
              <a:prstGeom prst="rect">
                <a:avLst/>
              </a:prstGeom>
            </p:spPr>
          </p:pic>
        </p:grpSp>
        <p:grpSp>
          <p:nvGrpSpPr>
            <p:cNvPr id="37" name="组合 36"/>
            <p:cNvGrpSpPr/>
            <p:nvPr/>
          </p:nvGrpSpPr>
          <p:grpSpPr>
            <a:xfrm>
              <a:off x="6512194" y="9023720"/>
              <a:ext cx="1037944" cy="688633"/>
              <a:chOff x="3665700" y="4695092"/>
              <a:chExt cx="1332379" cy="999652"/>
            </a:xfrm>
          </p:grpSpPr>
          <p:pic>
            <p:nvPicPr>
              <p:cNvPr id="38" name="图片 37"/>
              <p:cNvPicPr>
                <a:picLocks noChangeAspect="1"/>
              </p:cNvPicPr>
              <p:nvPr/>
            </p:nvPicPr>
            <p:blipFill>
              <a:blip r:embed="rId14" cstate="email"/>
              <a:stretch>
                <a:fillRect/>
              </a:stretch>
            </p:blipFill>
            <p:spPr>
              <a:xfrm>
                <a:off x="4251298" y="4695092"/>
                <a:ext cx="746781" cy="569176"/>
              </a:xfrm>
              <a:prstGeom prst="rect">
                <a:avLst/>
              </a:prstGeom>
            </p:spPr>
          </p:pic>
          <p:pic>
            <p:nvPicPr>
              <p:cNvPr id="39" name="图片 38"/>
              <p:cNvPicPr>
                <a:picLocks noChangeAspect="1"/>
              </p:cNvPicPr>
              <p:nvPr/>
            </p:nvPicPr>
            <p:blipFill>
              <a:blip r:embed="rId15" cstate="email"/>
              <a:stretch>
                <a:fillRect/>
              </a:stretch>
            </p:blipFill>
            <p:spPr>
              <a:xfrm>
                <a:off x="4185516" y="5089658"/>
                <a:ext cx="766184" cy="557592"/>
              </a:xfrm>
              <a:prstGeom prst="rect">
                <a:avLst/>
              </a:prstGeom>
            </p:spPr>
          </p:pic>
          <p:pic>
            <p:nvPicPr>
              <p:cNvPr id="40" name="图片 39"/>
              <p:cNvPicPr>
                <a:picLocks noChangeAspect="1"/>
              </p:cNvPicPr>
              <p:nvPr/>
            </p:nvPicPr>
            <p:blipFill>
              <a:blip r:embed="rId16" cstate="email"/>
              <a:stretch>
                <a:fillRect/>
              </a:stretch>
            </p:blipFill>
            <p:spPr>
              <a:xfrm flipH="1">
                <a:off x="3665700" y="4737581"/>
                <a:ext cx="624518" cy="957163"/>
              </a:xfrm>
              <a:prstGeom prst="rect">
                <a:avLst/>
              </a:prstGeom>
            </p:spPr>
          </p:pic>
        </p:grpSp>
        <p:cxnSp>
          <p:nvCxnSpPr>
            <p:cNvPr id="41" name="直接连接符 40"/>
            <p:cNvCxnSpPr/>
            <p:nvPr/>
          </p:nvCxnSpPr>
          <p:spPr>
            <a:xfrm flipH="1">
              <a:off x="7851135" y="8255826"/>
              <a:ext cx="4282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638041" y="7384703"/>
              <a:ext cx="2051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844778" y="7379940"/>
              <a:ext cx="0" cy="197023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7583134" y="9359576"/>
              <a:ext cx="26640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639635" y="8257465"/>
              <a:ext cx="20514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17" cstate="print"/>
            <a:stretch>
              <a:fillRect/>
            </a:stretch>
          </p:blipFill>
          <p:spPr>
            <a:xfrm>
              <a:off x="8288648" y="8101346"/>
              <a:ext cx="1235624" cy="304586"/>
            </a:xfrm>
            <a:prstGeom prst="rect">
              <a:avLst/>
            </a:prstGeom>
          </p:spPr>
        </p:pic>
        <p:cxnSp>
          <p:nvCxnSpPr>
            <p:cNvPr id="47" name="直接连接符 46"/>
            <p:cNvCxnSpPr/>
            <p:nvPr/>
          </p:nvCxnSpPr>
          <p:spPr>
            <a:xfrm flipH="1">
              <a:off x="9524272" y="8261553"/>
              <a:ext cx="42823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箭头: 下 2057"/>
            <p:cNvSpPr/>
            <p:nvPr/>
          </p:nvSpPr>
          <p:spPr>
            <a:xfrm>
              <a:off x="10611055" y="8669711"/>
              <a:ext cx="216000" cy="360000"/>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dirty="0">
                <a:cs typeface="+mn-ea"/>
                <a:sym typeface="+mn-lt"/>
              </a:endParaRPr>
            </a:p>
          </p:txBody>
        </p:sp>
        <p:sp>
          <p:nvSpPr>
            <p:cNvPr id="49" name="箭头: 下 72"/>
            <p:cNvSpPr/>
            <p:nvPr/>
          </p:nvSpPr>
          <p:spPr>
            <a:xfrm>
              <a:off x="10611055" y="9704310"/>
              <a:ext cx="216000" cy="360000"/>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 dirty="0">
                <a:cs typeface="+mn-ea"/>
                <a:sym typeface="+mn-lt"/>
              </a:endParaRPr>
            </a:p>
          </p:txBody>
        </p:sp>
        <p:sp>
          <p:nvSpPr>
            <p:cNvPr id="50" name="文本框 30"/>
            <p:cNvSpPr txBox="1"/>
            <p:nvPr/>
          </p:nvSpPr>
          <p:spPr>
            <a:xfrm>
              <a:off x="8317195" y="8337627"/>
              <a:ext cx="1178529" cy="160705"/>
            </a:xfrm>
            <a:prstGeom prst="rect">
              <a:avLst/>
            </a:prstGeom>
            <a:noFill/>
          </p:spPr>
          <p:txBody>
            <a:bodyPr wrap="square" rtlCol="0">
              <a:spAutoFit/>
            </a:bodyPr>
            <a:lstStyle/>
            <a:p>
              <a:pPr algn="ctr"/>
              <a:r>
                <a:rPr lang="zh-CN" altLang="en-US" sz="415" b="1" dirty="0" smtClean="0">
                  <a:cs typeface="+mn-ea"/>
                  <a:sym typeface="+mn-lt"/>
                </a:rPr>
                <a:t>交换机</a:t>
              </a:r>
              <a:endParaRPr lang="zh-CN" altLang="en-US" sz="415" b="1" dirty="0">
                <a:cs typeface="+mn-ea"/>
                <a:sym typeface="+mn-lt"/>
              </a:endParaRPr>
            </a:p>
          </p:txBody>
        </p:sp>
      </p:gr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560790" y="128011"/>
            <a:ext cx="2211605"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消防应急联动</a:t>
            </a:r>
            <a:endParaRPr lang="zh-CN" altLang="en-US" sz="2475" dirty="0">
              <a:solidFill>
                <a:srgbClr val="595959"/>
              </a:solidFill>
              <a:latin typeface="微软雅黑" panose="020B0503020204020204" pitchFamily="34" charset="-122"/>
            </a:endParaRPr>
          </a:p>
        </p:txBody>
      </p:sp>
      <p:grpSp>
        <p:nvGrpSpPr>
          <p:cNvPr id="3" name="组合 2"/>
          <p:cNvGrpSpPr/>
          <p:nvPr/>
        </p:nvGrpSpPr>
        <p:grpSpPr bwMode="auto">
          <a:xfrm>
            <a:off x="596" y="114914"/>
            <a:ext cx="521498" cy="379813"/>
            <a:chOff x="0" y="0"/>
            <a:chExt cx="694944" cy="624651"/>
          </a:xfrm>
        </p:grpSpPr>
        <p:sp>
          <p:nvSpPr>
            <p:cNvPr id="4" name="矩形 3"/>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5" name="矩形 4"/>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grpSp>
        <p:nvGrpSpPr>
          <p:cNvPr id="52" name="组合 51"/>
          <p:cNvGrpSpPr/>
          <p:nvPr/>
        </p:nvGrpSpPr>
        <p:grpSpPr>
          <a:xfrm>
            <a:off x="584301" y="1370305"/>
            <a:ext cx="8188895" cy="3474216"/>
            <a:chOff x="791217" y="1210767"/>
            <a:chExt cx="8152129" cy="3813497"/>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32321" y="3170206"/>
              <a:ext cx="1768536" cy="1662296"/>
            </a:xfrm>
            <a:prstGeom prst="rect">
              <a:avLst/>
            </a:prstGeom>
          </p:spPr>
        </p:pic>
        <p:graphicFrame>
          <p:nvGraphicFramePr>
            <p:cNvPr id="7" name="对象 6"/>
            <p:cNvGraphicFramePr>
              <a:graphicFrameLocks noChangeAspect="1"/>
            </p:cNvGraphicFramePr>
            <p:nvPr/>
          </p:nvGraphicFramePr>
          <p:xfrm>
            <a:off x="1085886" y="2912582"/>
            <a:ext cx="388114" cy="376663"/>
          </p:xfrm>
          <a:graphic>
            <a:graphicData uri="http://schemas.openxmlformats.org/presentationml/2006/ole">
              <mc:AlternateContent xmlns:mc="http://schemas.openxmlformats.org/markup-compatibility/2006">
                <mc:Choice xmlns:v="urn:schemas-microsoft-com:vml" Requires="v">
                  <p:oleObj spid="_x0000_s3085" name="CorelDRAW" r:id="rId2" imgW="497840" imgH="514350" progId="">
                    <p:embed/>
                  </p:oleObj>
                </mc:Choice>
                <mc:Fallback>
                  <p:oleObj name="CorelDRAW" r:id="rId2" imgW="497840" imgH="514350" progId="">
                    <p:embed/>
                    <p:pic>
                      <p:nvPicPr>
                        <p:cNvPr id="0" name="对象 61" descr="image215"/>
                        <p:cNvPicPr>
                          <a:picLocks noChangeAspect="1"/>
                        </p:cNvPicPr>
                        <p:nvPr/>
                      </p:nvPicPr>
                      <p:blipFill>
                        <a:blip r:embed="rId3"/>
                        <a:stretch>
                          <a:fillRect/>
                        </a:stretch>
                      </p:blipFill>
                      <p:spPr>
                        <a:xfrm>
                          <a:off x="1085886" y="2912582"/>
                          <a:ext cx="388114" cy="376663"/>
                        </a:xfrm>
                        <a:prstGeom prst="rect">
                          <a:avLst/>
                        </a:prstGeom>
                        <a:noFill/>
                        <a:ln w="9525">
                          <a:noFill/>
                        </a:ln>
                      </p:spPr>
                    </p:pic>
                  </p:oleObj>
                </mc:Fallback>
              </mc:AlternateContent>
            </a:graphicData>
          </a:graphic>
        </p:graphicFrame>
        <p:sp>
          <p:nvSpPr>
            <p:cNvPr id="8" name=" 18"/>
            <p:cNvSpPr/>
            <p:nvPr/>
          </p:nvSpPr>
          <p:spPr>
            <a:xfrm rot="16200000">
              <a:off x="1080240" y="3369501"/>
              <a:ext cx="399402" cy="140942"/>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eaLnBrk="1" fontAlgn="auto" hangingPunct="1">
                <a:spcBef>
                  <a:spcPts val="0"/>
                </a:spcBef>
                <a:spcAft>
                  <a:spcPts val="0"/>
                </a:spcAft>
                <a:defRPr/>
              </a:pPr>
              <a:endParaRPr lang="zh-CN" altLang="en-US" sz="1050">
                <a:solidFill>
                  <a:schemeClr val="tx1"/>
                </a:solidFill>
                <a:cs typeface="+mn-ea"/>
                <a:sym typeface="+mn-lt"/>
              </a:endParaRPr>
            </a:p>
          </p:txBody>
        </p:sp>
        <p:sp>
          <p:nvSpPr>
            <p:cNvPr id="9" name=" 18"/>
            <p:cNvSpPr/>
            <p:nvPr/>
          </p:nvSpPr>
          <p:spPr>
            <a:xfrm rot="16200000">
              <a:off x="2305662" y="3418476"/>
              <a:ext cx="399402" cy="140942"/>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eaLnBrk="1" fontAlgn="auto" hangingPunct="1">
                <a:spcBef>
                  <a:spcPts val="0"/>
                </a:spcBef>
                <a:spcAft>
                  <a:spcPts val="0"/>
                </a:spcAft>
                <a:defRPr/>
              </a:pPr>
              <a:endParaRPr lang="zh-CN" altLang="en-US" sz="1050">
                <a:solidFill>
                  <a:schemeClr val="tx1"/>
                </a:solidFill>
                <a:cs typeface="+mn-ea"/>
                <a:sym typeface="+mn-lt"/>
              </a:endParaRPr>
            </a:p>
          </p:txBody>
        </p:sp>
        <p:cxnSp>
          <p:nvCxnSpPr>
            <p:cNvPr id="10" name="直接连接符 9"/>
            <p:cNvCxnSpPr/>
            <p:nvPr/>
          </p:nvCxnSpPr>
          <p:spPr>
            <a:xfrm flipV="1">
              <a:off x="1279941" y="2085105"/>
              <a:ext cx="0" cy="82747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279941" y="2090636"/>
              <a:ext cx="2427178"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505363" y="2098721"/>
              <a:ext cx="0" cy="813862"/>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749655" y="1368145"/>
              <a:ext cx="1241677" cy="1158587"/>
              <a:chOff x="5031988" y="1359836"/>
              <a:chExt cx="1874083" cy="1860435"/>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1988" y="1359836"/>
                <a:ext cx="1860435" cy="1860435"/>
              </a:xfrm>
              <a:prstGeom prst="rect">
                <a:avLst/>
              </a:prstGeom>
            </p:spPr>
          </p:pic>
          <p:sp>
            <p:nvSpPr>
              <p:cNvPr id="15" name="文本框 54"/>
              <p:cNvSpPr txBox="1"/>
              <p:nvPr/>
            </p:nvSpPr>
            <p:spPr>
              <a:xfrm>
                <a:off x="5470520" y="2081313"/>
                <a:ext cx="1435551" cy="729749"/>
              </a:xfrm>
              <a:prstGeom prst="rect">
                <a:avLst/>
              </a:prstGeom>
              <a:noFill/>
            </p:spPr>
            <p:txBody>
              <a:bodyPr wrap="square" rtlCol="0">
                <a:spAutoFit/>
              </a:bodyPr>
              <a:lstStyle/>
              <a:p>
                <a:pPr defTabSz="685800" fontAlgn="auto">
                  <a:spcBef>
                    <a:spcPts val="0"/>
                  </a:spcBef>
                  <a:spcAft>
                    <a:spcPts val="0"/>
                  </a:spcAft>
                </a:pPr>
                <a:r>
                  <a:rPr lang="zh-CN" altLang="en-US" sz="1050" b="1" dirty="0">
                    <a:cs typeface="+mn-ea"/>
                    <a:sym typeface="+mn-lt"/>
                  </a:rPr>
                  <a:t>消防应急</a:t>
                </a:r>
                <a:endParaRPr lang="en-US" altLang="zh-CN" sz="1050" b="1" dirty="0">
                  <a:cs typeface="+mn-ea"/>
                  <a:sym typeface="+mn-lt"/>
                </a:endParaRPr>
              </a:p>
              <a:p>
                <a:pPr defTabSz="685800" fontAlgn="auto">
                  <a:spcBef>
                    <a:spcPts val="0"/>
                  </a:spcBef>
                  <a:spcAft>
                    <a:spcPts val="0"/>
                  </a:spcAft>
                </a:pPr>
                <a:r>
                  <a:rPr lang="zh-CN" altLang="en-US" sz="1050" b="1" dirty="0">
                    <a:cs typeface="+mn-ea"/>
                    <a:sym typeface="+mn-lt"/>
                  </a:rPr>
                  <a:t>处置机制</a:t>
                </a:r>
                <a:endParaRPr lang="zh-CN" altLang="en-US" sz="1050" b="1" dirty="0">
                  <a:cs typeface="+mn-ea"/>
                  <a:sym typeface="+mn-lt"/>
                </a:endParaRPr>
              </a:p>
            </p:txBody>
          </p:sp>
        </p:gr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6994" y="1510875"/>
              <a:ext cx="1167166" cy="1082969"/>
            </a:xfrm>
            <a:prstGeom prst="rect">
              <a:avLst/>
            </a:prstGeom>
          </p:spPr>
        </p:pic>
        <p:sp>
          <p:nvSpPr>
            <p:cNvPr id="17" name="圆角矩形 164"/>
            <p:cNvSpPr/>
            <p:nvPr/>
          </p:nvSpPr>
          <p:spPr>
            <a:xfrm>
              <a:off x="5695323" y="3194500"/>
              <a:ext cx="1244070" cy="445669"/>
            </a:xfrm>
            <a:prstGeom prst="roundRect">
              <a:avLst/>
            </a:prstGeom>
            <a:no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auto">
                <a:spcBef>
                  <a:spcPts val="0"/>
                </a:spcBef>
                <a:spcAft>
                  <a:spcPts val="0"/>
                </a:spcAft>
                <a:defRPr/>
              </a:pPr>
              <a:endParaRPr lang="zh-CN" altLang="en-US" sz="1050">
                <a:solidFill>
                  <a:schemeClr val="tx1"/>
                </a:solidFill>
                <a:cs typeface="+mn-ea"/>
                <a:sym typeface="+mn-lt"/>
              </a:endParaRPr>
            </a:p>
          </p:txBody>
        </p:sp>
        <p:grpSp>
          <p:nvGrpSpPr>
            <p:cNvPr id="18" name="组合 17"/>
            <p:cNvGrpSpPr/>
            <p:nvPr/>
          </p:nvGrpSpPr>
          <p:grpSpPr>
            <a:xfrm>
              <a:off x="2846521" y="2502918"/>
              <a:ext cx="2091401" cy="1014322"/>
              <a:chOff x="3676" y="7182"/>
              <a:chExt cx="4971" cy="2565"/>
            </a:xfrm>
          </p:grpSpPr>
          <p:sp>
            <p:nvSpPr>
              <p:cNvPr id="19" name="圆角矩形 12"/>
              <p:cNvSpPr/>
              <p:nvPr/>
            </p:nvSpPr>
            <p:spPr>
              <a:xfrm>
                <a:off x="5690" y="8620"/>
                <a:ext cx="2957" cy="1127"/>
              </a:xfrm>
              <a:prstGeom prst="roundRect">
                <a:avLst/>
              </a:prstGeom>
              <a:no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auto">
                  <a:spcBef>
                    <a:spcPts val="0"/>
                  </a:spcBef>
                  <a:spcAft>
                    <a:spcPts val="0"/>
                  </a:spcAft>
                  <a:defRPr/>
                </a:pPr>
                <a:endParaRPr lang="zh-CN" altLang="en-US" sz="1050">
                  <a:solidFill>
                    <a:schemeClr val="tx1"/>
                  </a:solidFill>
                  <a:cs typeface="+mn-ea"/>
                  <a:sym typeface="+mn-lt"/>
                </a:endParaRPr>
              </a:p>
            </p:txBody>
          </p:sp>
          <p:sp>
            <p:nvSpPr>
              <p:cNvPr id="20" name="TextBox 11"/>
              <p:cNvSpPr txBox="1"/>
              <p:nvPr/>
            </p:nvSpPr>
            <p:spPr>
              <a:xfrm>
                <a:off x="3676" y="7182"/>
                <a:ext cx="2956" cy="672"/>
              </a:xfrm>
              <a:prstGeom prst="rect">
                <a:avLst/>
              </a:prstGeom>
              <a:noFill/>
            </p:spPr>
            <p:txBody>
              <a:bodyPr wrap="square" tIns="0" bIns="0" rtlCol="0" anchor="t">
                <a:spAutoFit/>
              </a:bodyPr>
              <a:lstStyle/>
              <a:p>
                <a:pPr algn="ctr" defTabSz="685800" fontAlgn="auto">
                  <a:lnSpc>
                    <a:spcPct val="150000"/>
                  </a:lnSpc>
                  <a:spcBef>
                    <a:spcPts val="0"/>
                  </a:spcBef>
                  <a:spcAft>
                    <a:spcPts val="0"/>
                  </a:spcAft>
                  <a:defRPr/>
                </a:pPr>
                <a:endParaRPr lang="zh-CN" altLang="zh-CN" sz="1050" kern="0" dirty="0">
                  <a:cs typeface="+mn-ea"/>
                  <a:sym typeface="+mn-lt"/>
                </a:endParaRPr>
              </a:p>
            </p:txBody>
          </p:sp>
        </p:grpSp>
        <p:sp>
          <p:nvSpPr>
            <p:cNvPr id="21" name="圆角矩形 20"/>
            <p:cNvSpPr/>
            <p:nvPr/>
          </p:nvSpPr>
          <p:spPr>
            <a:xfrm>
              <a:off x="3029906" y="4134380"/>
              <a:ext cx="1244070" cy="445669"/>
            </a:xfrm>
            <a:prstGeom prst="roundRect">
              <a:avLst/>
            </a:prstGeom>
            <a:no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auto">
                <a:spcBef>
                  <a:spcPts val="0"/>
                </a:spcBef>
                <a:spcAft>
                  <a:spcPts val="0"/>
                </a:spcAft>
                <a:defRPr/>
              </a:pPr>
              <a:endParaRPr lang="zh-CN" altLang="en-US" sz="1050">
                <a:solidFill>
                  <a:schemeClr val="tx1"/>
                </a:solidFill>
                <a:cs typeface="+mn-ea"/>
                <a:sym typeface="+mn-lt"/>
              </a:endParaRPr>
            </a:p>
          </p:txBody>
        </p:sp>
        <p:sp>
          <p:nvSpPr>
            <p:cNvPr id="22" name="圆角矩形 23"/>
            <p:cNvSpPr/>
            <p:nvPr/>
          </p:nvSpPr>
          <p:spPr>
            <a:xfrm>
              <a:off x="5841572" y="3142535"/>
              <a:ext cx="1568462" cy="445669"/>
            </a:xfrm>
            <a:prstGeom prst="roundRect">
              <a:avLst/>
            </a:prstGeom>
            <a:no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auto">
                <a:spcBef>
                  <a:spcPts val="0"/>
                </a:spcBef>
                <a:spcAft>
                  <a:spcPts val="0"/>
                </a:spcAft>
                <a:defRPr/>
              </a:pPr>
              <a:endParaRPr lang="zh-CN" altLang="en-US" sz="1050">
                <a:solidFill>
                  <a:schemeClr val="tx1"/>
                </a:solidFill>
                <a:cs typeface="+mn-ea"/>
                <a:sym typeface="+mn-lt"/>
              </a:endParaRPr>
            </a:p>
          </p:txBody>
        </p:sp>
        <p:sp>
          <p:nvSpPr>
            <p:cNvPr id="23" name="圆角矩形 26"/>
            <p:cNvSpPr/>
            <p:nvPr/>
          </p:nvSpPr>
          <p:spPr>
            <a:xfrm>
              <a:off x="7151310" y="2098721"/>
              <a:ext cx="1244070" cy="445668"/>
            </a:xfrm>
            <a:prstGeom prst="roundRect">
              <a:avLst/>
            </a:prstGeom>
            <a:no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auto">
                <a:spcBef>
                  <a:spcPts val="0"/>
                </a:spcBef>
                <a:spcAft>
                  <a:spcPts val="0"/>
                </a:spcAft>
                <a:defRPr/>
              </a:pPr>
              <a:endParaRPr lang="zh-CN" altLang="en-US" sz="1050">
                <a:solidFill>
                  <a:schemeClr val="tx1"/>
                </a:solidFill>
                <a:cs typeface="+mn-ea"/>
                <a:sym typeface="+mn-lt"/>
              </a:endParaRPr>
            </a:p>
          </p:txBody>
        </p:sp>
        <p:sp>
          <p:nvSpPr>
            <p:cNvPr id="24" name="TextBox 11"/>
            <p:cNvSpPr txBox="1"/>
            <p:nvPr/>
          </p:nvSpPr>
          <p:spPr>
            <a:xfrm>
              <a:off x="7948668" y="3203788"/>
              <a:ext cx="603920" cy="265562"/>
            </a:xfrm>
            <a:prstGeom prst="rect">
              <a:avLst/>
            </a:prstGeom>
            <a:noFill/>
          </p:spPr>
          <p:txBody>
            <a:bodyPr wrap="square" tIns="0" bIns="0" rtlCol="0" anchor="t">
              <a:spAutoFit/>
            </a:bodyPr>
            <a:lstStyle/>
            <a:p>
              <a:pPr defTabSz="685800" fontAlgn="auto">
                <a:lnSpc>
                  <a:spcPct val="150000"/>
                </a:lnSpc>
                <a:spcBef>
                  <a:spcPts val="0"/>
                </a:spcBef>
                <a:spcAft>
                  <a:spcPts val="0"/>
                </a:spcAft>
                <a:defRPr/>
              </a:pPr>
              <a:r>
                <a:rPr lang="zh-CN" altLang="en-US" sz="1050" kern="0" dirty="0">
                  <a:cs typeface="+mn-ea"/>
                  <a:sym typeface="+mn-lt"/>
                </a:rPr>
                <a:t>消防栓</a:t>
              </a:r>
              <a:endParaRPr lang="zh-CN" altLang="zh-CN" sz="1050" kern="0" dirty="0">
                <a:cs typeface="+mn-ea"/>
                <a:sym typeface="+mn-lt"/>
              </a:endParaRPr>
            </a:p>
          </p:txBody>
        </p:sp>
        <p:grpSp>
          <p:nvGrpSpPr>
            <p:cNvPr id="25" name="组合 24"/>
            <p:cNvGrpSpPr/>
            <p:nvPr/>
          </p:nvGrpSpPr>
          <p:grpSpPr>
            <a:xfrm>
              <a:off x="6968259" y="3366873"/>
              <a:ext cx="686810" cy="1070985"/>
              <a:chOff x="7999848" y="3965109"/>
              <a:chExt cx="1206356" cy="1835028"/>
            </a:xfrm>
          </p:grpSpPr>
          <p:pic>
            <p:nvPicPr>
              <p:cNvPr id="26" name="图片 2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9848" y="3965109"/>
                <a:ext cx="1206356" cy="183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p:cNvPicPr>
                <a:picLocks noChangeAspect="1"/>
              </p:cNvPicPr>
              <p:nvPr/>
            </p:nvPicPr>
            <p:blipFill rotWithShape="1">
              <a:blip r:embed="rId7" cstate="print">
                <a:extLst>
                  <a:ext uri="{28A0092B-C50C-407E-A947-70E740481C1C}">
                    <a14:useLocalDpi xmlns:a14="http://schemas.microsoft.com/office/drawing/2010/main" val="0"/>
                  </a:ext>
                </a:extLst>
              </a:blip>
              <a:srcRect l="9715" t="10824" r="58068"/>
              <a:stretch>
                <a:fillRect/>
              </a:stretch>
            </p:blipFill>
            <p:spPr>
              <a:xfrm>
                <a:off x="8244712" y="4296417"/>
                <a:ext cx="773308" cy="1227424"/>
              </a:xfrm>
              <a:prstGeom prst="rect">
                <a:avLst/>
              </a:prstGeom>
              <a:ln>
                <a:solidFill>
                  <a:srgbClr val="159BFF"/>
                </a:solidFill>
              </a:ln>
            </p:spPr>
          </p:pic>
        </p:grpSp>
        <p:cxnSp>
          <p:nvCxnSpPr>
            <p:cNvPr id="28" name="直接箭头连接符 27"/>
            <p:cNvCxnSpPr/>
            <p:nvPr/>
          </p:nvCxnSpPr>
          <p:spPr>
            <a:xfrm>
              <a:off x="5002104" y="2098721"/>
              <a:ext cx="160680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101"/>
            <p:cNvSpPr txBox="1"/>
            <p:nvPr/>
          </p:nvSpPr>
          <p:spPr>
            <a:xfrm>
              <a:off x="1615221" y="1877051"/>
              <a:ext cx="713064" cy="277411"/>
            </a:xfrm>
            <a:prstGeom prst="rect">
              <a:avLst/>
            </a:prstGeom>
            <a:noFill/>
          </p:spPr>
          <p:txBody>
            <a:bodyPr wrap="none" rtlCol="0">
              <a:spAutoFit/>
            </a:bodyPr>
            <a:lstStyle/>
            <a:p>
              <a:pPr defTabSz="685800" fontAlgn="auto">
                <a:spcBef>
                  <a:spcPts val="0"/>
                </a:spcBef>
                <a:spcAft>
                  <a:spcPts val="0"/>
                </a:spcAft>
              </a:pPr>
              <a:r>
                <a:rPr lang="zh-CN" altLang="en-US" sz="1050" dirty="0">
                  <a:cs typeface="+mn-ea"/>
                  <a:sym typeface="+mn-lt"/>
                </a:rPr>
                <a:t>报警信息</a:t>
              </a:r>
              <a:endParaRPr lang="zh-CN" altLang="en-US" sz="1050" dirty="0">
                <a:cs typeface="+mn-ea"/>
                <a:sym typeface="+mn-lt"/>
              </a:endParaRPr>
            </a:p>
          </p:txBody>
        </p:sp>
        <p:cxnSp>
          <p:nvCxnSpPr>
            <p:cNvPr id="30" name="直接连接符 29"/>
            <p:cNvCxnSpPr/>
            <p:nvPr/>
          </p:nvCxnSpPr>
          <p:spPr>
            <a:xfrm flipH="1">
              <a:off x="887161" y="1512545"/>
              <a:ext cx="6416029"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87161" y="1520272"/>
              <a:ext cx="0" cy="208622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107"/>
            <p:cNvSpPr txBox="1"/>
            <p:nvPr/>
          </p:nvSpPr>
          <p:spPr>
            <a:xfrm>
              <a:off x="2695157" y="1210767"/>
              <a:ext cx="4278384" cy="328293"/>
            </a:xfrm>
            <a:prstGeom prst="rect">
              <a:avLst/>
            </a:prstGeom>
            <a:noFill/>
          </p:spPr>
          <p:txBody>
            <a:bodyPr wrap="none" rtlCol="0">
              <a:spAutoFit/>
            </a:bodyPr>
            <a:lstStyle/>
            <a:p>
              <a:pPr defTabSz="685800" fontAlgn="auto">
                <a:spcBef>
                  <a:spcPts val="0"/>
                </a:spcBef>
                <a:spcAft>
                  <a:spcPts val="0"/>
                </a:spcAft>
              </a:pPr>
              <a:r>
                <a:rPr lang="zh-CN" altLang="en-US" sz="1350" b="1" dirty="0">
                  <a:solidFill>
                    <a:srgbClr val="7030A0"/>
                  </a:solidFill>
                  <a:latin typeface="微软雅黑" panose="020B0503020204020204" pitchFamily="34" charset="-122"/>
                  <a:ea typeface="微软雅黑" panose="020B0503020204020204" pitchFamily="34" charset="-122"/>
                  <a:cs typeface="+mn-ea"/>
                  <a:sym typeface="+mn-lt"/>
                </a:rPr>
                <a:t>早发现、早救援、早疏散逃生，快速组织扑灭初期火灾</a:t>
              </a:r>
              <a:endParaRPr lang="zh-CN" altLang="en-US" sz="1350" b="1" dirty="0">
                <a:solidFill>
                  <a:srgbClr val="7030A0"/>
                </a:solidFill>
                <a:latin typeface="微软雅黑" panose="020B0503020204020204" pitchFamily="34" charset="-122"/>
                <a:ea typeface="微软雅黑" panose="020B0503020204020204" pitchFamily="34" charset="-122"/>
                <a:cs typeface="+mn-ea"/>
                <a:sym typeface="+mn-lt"/>
              </a:endParaRPr>
            </a:p>
          </p:txBody>
        </p:sp>
        <p:cxnSp>
          <p:nvCxnSpPr>
            <p:cNvPr id="33" name="直接箭头连接符 32"/>
            <p:cNvCxnSpPr/>
            <p:nvPr/>
          </p:nvCxnSpPr>
          <p:spPr>
            <a:xfrm>
              <a:off x="7303190" y="2530239"/>
              <a:ext cx="0" cy="630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3640830" y="4116249"/>
              <a:ext cx="2637350"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114"/>
            <p:cNvSpPr txBox="1"/>
            <p:nvPr/>
          </p:nvSpPr>
          <p:spPr>
            <a:xfrm>
              <a:off x="4417016" y="3854639"/>
              <a:ext cx="978567" cy="277411"/>
            </a:xfrm>
            <a:prstGeom prst="rect">
              <a:avLst/>
            </a:prstGeom>
            <a:noFill/>
          </p:spPr>
          <p:txBody>
            <a:bodyPr wrap="none" rtlCol="0">
              <a:spAutoFit/>
            </a:bodyPr>
            <a:lstStyle/>
            <a:p>
              <a:pPr defTabSz="685800" fontAlgn="auto">
                <a:spcBef>
                  <a:spcPts val="0"/>
                </a:spcBef>
                <a:spcAft>
                  <a:spcPts val="0"/>
                </a:spcAft>
              </a:pPr>
              <a:r>
                <a:rPr lang="zh-CN" altLang="en-US" sz="1050" dirty="0">
                  <a:cs typeface="+mn-ea"/>
                  <a:sym typeface="+mn-lt"/>
                </a:rPr>
                <a:t>组织灭火救援</a:t>
              </a:r>
              <a:endParaRPr lang="zh-CN" altLang="en-US" sz="1050" dirty="0">
                <a:cs typeface="+mn-ea"/>
                <a:sym typeface="+mn-lt"/>
              </a:endParaRPr>
            </a:p>
          </p:txBody>
        </p:sp>
        <p:pic>
          <p:nvPicPr>
            <p:cNvPr id="36" name="图片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1217" y="3726664"/>
              <a:ext cx="2764160" cy="1046720"/>
            </a:xfrm>
            <a:prstGeom prst="rect">
              <a:avLst/>
            </a:prstGeom>
          </p:spPr>
        </p:pic>
        <p:sp>
          <p:nvSpPr>
            <p:cNvPr id="37" name="TextBox 604"/>
            <p:cNvSpPr txBox="1"/>
            <p:nvPr/>
          </p:nvSpPr>
          <p:spPr bwMode="auto">
            <a:xfrm>
              <a:off x="7758853" y="2163537"/>
              <a:ext cx="826851" cy="277411"/>
            </a:xfrm>
            <a:prstGeom prst="rect">
              <a:avLst/>
            </a:prstGeom>
            <a:noFill/>
          </p:spPr>
          <p:txBody>
            <a:bodyPr wrap="none">
              <a:spAutoFit/>
            </a:bodyPr>
            <a:lstStyle>
              <a:defPPr>
                <a:defRPr lang="zh-CN"/>
              </a:defPPr>
              <a:lvl1pPr algn="ctr" fontAlgn="auto">
                <a:spcBef>
                  <a:spcPts val="0"/>
                </a:spcBef>
                <a:spcAft>
                  <a:spcPts val="0"/>
                </a:spcAft>
                <a:defRPr sz="900" spc="300">
                  <a:solidFill>
                    <a:srgbClr val="284848"/>
                  </a:solidFill>
                  <a:latin typeface="微软雅黑" panose="020B0503020204020204" pitchFamily="34" charset="-122"/>
                  <a:ea typeface="微软雅黑" panose="020B0503020204020204" pitchFamily="34" charset="-122"/>
                  <a:cs typeface="Arial" panose="020B0704020202020204" pitchFamily="34" charset="0"/>
                </a:defRPr>
              </a:lvl1pPr>
            </a:lstStyle>
            <a:p>
              <a:pPr defTabSz="685800"/>
              <a:r>
                <a:rPr lang="zh-CN" altLang="en-US" sz="1050" spc="225" dirty="0">
                  <a:solidFill>
                    <a:schemeClr val="tx1"/>
                  </a:solidFill>
                  <a:latin typeface="+mn-lt"/>
                  <a:ea typeface="+mn-ea"/>
                  <a:cs typeface="+mn-ea"/>
                  <a:sym typeface="+mn-lt"/>
                </a:rPr>
                <a:t>救援队伍</a:t>
              </a:r>
              <a:endParaRPr lang="zh-CN" altLang="en-US" sz="1050" spc="225" dirty="0">
                <a:solidFill>
                  <a:schemeClr val="tx1"/>
                </a:solidFill>
                <a:latin typeface="+mn-lt"/>
                <a:ea typeface="+mn-ea"/>
                <a:cs typeface="+mn-ea"/>
                <a:sym typeface="+mn-lt"/>
              </a:endParaRPr>
            </a:p>
          </p:txBody>
        </p:sp>
        <p:sp>
          <p:nvSpPr>
            <p:cNvPr id="38" name="TextBox 11"/>
            <p:cNvSpPr txBox="1"/>
            <p:nvPr/>
          </p:nvSpPr>
          <p:spPr>
            <a:xfrm>
              <a:off x="8250628" y="4123537"/>
              <a:ext cx="692718" cy="531820"/>
            </a:xfrm>
            <a:prstGeom prst="rect">
              <a:avLst/>
            </a:prstGeom>
            <a:noFill/>
          </p:spPr>
          <p:txBody>
            <a:bodyPr wrap="square" tIns="0" bIns="0" rtlCol="0" anchor="t">
              <a:spAutoFit/>
            </a:bodyPr>
            <a:lstStyle/>
            <a:p>
              <a:pPr defTabSz="685800" fontAlgn="auto">
                <a:lnSpc>
                  <a:spcPct val="150000"/>
                </a:lnSpc>
                <a:spcBef>
                  <a:spcPts val="0"/>
                </a:spcBef>
                <a:spcAft>
                  <a:spcPts val="0"/>
                </a:spcAft>
                <a:defRPr/>
              </a:pPr>
              <a:r>
                <a:rPr lang="zh-CN" altLang="en-US" sz="1050" kern="0" dirty="0">
                  <a:cs typeface="+mn-ea"/>
                  <a:sym typeface="+mn-lt"/>
                </a:rPr>
                <a:t>水箱水池</a:t>
              </a:r>
              <a:endParaRPr lang="zh-CN" altLang="zh-CN" sz="1050" kern="0" dirty="0">
                <a:cs typeface="+mn-ea"/>
                <a:sym typeface="+mn-lt"/>
              </a:endParaRPr>
            </a:p>
          </p:txBody>
        </p:sp>
        <p:sp>
          <p:nvSpPr>
            <p:cNvPr id="39" name="TextBox 11"/>
            <p:cNvSpPr txBox="1"/>
            <p:nvPr/>
          </p:nvSpPr>
          <p:spPr>
            <a:xfrm>
              <a:off x="7458148" y="4758702"/>
              <a:ext cx="719058" cy="265562"/>
            </a:xfrm>
            <a:prstGeom prst="rect">
              <a:avLst/>
            </a:prstGeom>
            <a:noFill/>
          </p:spPr>
          <p:txBody>
            <a:bodyPr wrap="square" tIns="0" bIns="0" rtlCol="0" anchor="t">
              <a:spAutoFit/>
            </a:bodyPr>
            <a:lstStyle/>
            <a:p>
              <a:pPr defTabSz="685800" fontAlgn="auto">
                <a:lnSpc>
                  <a:spcPct val="150000"/>
                </a:lnSpc>
                <a:spcBef>
                  <a:spcPts val="0"/>
                </a:spcBef>
                <a:spcAft>
                  <a:spcPts val="0"/>
                </a:spcAft>
                <a:defRPr/>
              </a:pPr>
              <a:r>
                <a:rPr lang="zh-CN" altLang="en-US" sz="1050" kern="0" dirty="0">
                  <a:cs typeface="+mn-ea"/>
                  <a:sym typeface="+mn-lt"/>
                </a:rPr>
                <a:t>喷淋系统</a:t>
              </a:r>
              <a:endParaRPr lang="zh-CN" altLang="zh-CN" sz="1050" kern="0" dirty="0">
                <a:cs typeface="+mn-ea"/>
                <a:sym typeface="+mn-lt"/>
              </a:endParaRPr>
            </a:p>
          </p:txBody>
        </p:sp>
        <p:sp>
          <p:nvSpPr>
            <p:cNvPr id="40" name="矩形 39"/>
            <p:cNvSpPr/>
            <p:nvPr/>
          </p:nvSpPr>
          <p:spPr>
            <a:xfrm>
              <a:off x="6146312" y="4508800"/>
              <a:ext cx="713064" cy="365931"/>
            </a:xfrm>
            <a:prstGeom prst="rect">
              <a:avLst/>
            </a:prstGeom>
          </p:spPr>
          <p:txBody>
            <a:bodyPr wrap="none">
              <a:spAutoFit/>
            </a:bodyPr>
            <a:lstStyle/>
            <a:p>
              <a:pPr algn="ctr" defTabSz="685800" fontAlgn="auto">
                <a:lnSpc>
                  <a:spcPct val="150000"/>
                </a:lnSpc>
                <a:spcBef>
                  <a:spcPts val="0"/>
                </a:spcBef>
                <a:spcAft>
                  <a:spcPts val="0"/>
                </a:spcAft>
                <a:defRPr/>
              </a:pPr>
              <a:r>
                <a:rPr lang="zh-CN" altLang="en-US" sz="1050" kern="0" dirty="0">
                  <a:cs typeface="+mn-ea"/>
                  <a:sym typeface="+mn-lt"/>
                </a:rPr>
                <a:t>地理位置</a:t>
              </a:r>
              <a:endParaRPr lang="zh-CN" altLang="zh-CN" sz="1050" kern="0" dirty="0">
                <a:cs typeface="+mn-ea"/>
                <a:sym typeface="+mn-lt"/>
              </a:endParaRPr>
            </a:p>
          </p:txBody>
        </p:sp>
        <p:sp>
          <p:nvSpPr>
            <p:cNvPr id="41" name="矩形 40"/>
            <p:cNvSpPr/>
            <p:nvPr/>
          </p:nvSpPr>
          <p:spPr>
            <a:xfrm>
              <a:off x="6270461" y="3104058"/>
              <a:ext cx="713064" cy="365931"/>
            </a:xfrm>
            <a:prstGeom prst="rect">
              <a:avLst/>
            </a:prstGeom>
          </p:spPr>
          <p:txBody>
            <a:bodyPr wrap="none">
              <a:spAutoFit/>
            </a:bodyPr>
            <a:lstStyle/>
            <a:p>
              <a:pPr algn="ctr" defTabSz="685800" fontAlgn="auto">
                <a:lnSpc>
                  <a:spcPct val="150000"/>
                </a:lnSpc>
                <a:spcBef>
                  <a:spcPts val="0"/>
                </a:spcBef>
                <a:spcAft>
                  <a:spcPts val="0"/>
                </a:spcAft>
                <a:defRPr/>
              </a:pPr>
              <a:r>
                <a:rPr lang="zh-CN" altLang="en-US" sz="1050" kern="0" dirty="0">
                  <a:cs typeface="+mn-ea"/>
                  <a:sym typeface="+mn-lt"/>
                </a:rPr>
                <a:t>救援队伍</a:t>
              </a:r>
              <a:endParaRPr lang="zh-CN" altLang="zh-CN" sz="1050" kern="0" dirty="0">
                <a:cs typeface="+mn-ea"/>
                <a:sym typeface="+mn-lt"/>
              </a:endParaRPr>
            </a:p>
          </p:txBody>
        </p:sp>
        <p:sp>
          <p:nvSpPr>
            <p:cNvPr id="42" name="TextBox 11"/>
            <p:cNvSpPr txBox="1"/>
            <p:nvPr/>
          </p:nvSpPr>
          <p:spPr>
            <a:xfrm>
              <a:off x="6719988" y="4370823"/>
              <a:ext cx="1243649" cy="265562"/>
            </a:xfrm>
            <a:prstGeom prst="rect">
              <a:avLst/>
            </a:prstGeom>
            <a:noFill/>
          </p:spPr>
          <p:txBody>
            <a:bodyPr wrap="square" tIns="0" bIns="0" rtlCol="0" anchor="t">
              <a:spAutoFit/>
            </a:bodyPr>
            <a:lstStyle/>
            <a:p>
              <a:pPr algn="ctr" defTabSz="685800" fontAlgn="auto">
                <a:lnSpc>
                  <a:spcPct val="150000"/>
                </a:lnSpc>
                <a:spcBef>
                  <a:spcPts val="0"/>
                </a:spcBef>
                <a:spcAft>
                  <a:spcPts val="0"/>
                </a:spcAft>
                <a:defRPr/>
              </a:pPr>
              <a:r>
                <a:rPr lang="zh-CN" altLang="en-US" sz="1050" b="1" kern="0" dirty="0">
                  <a:cs typeface="+mn-ea"/>
                  <a:sym typeface="+mn-lt"/>
                </a:rPr>
                <a:t>三分钟救援圈</a:t>
              </a:r>
              <a:endParaRPr lang="zh-CN" altLang="zh-CN" sz="1050" b="1" kern="0" dirty="0">
                <a:cs typeface="+mn-ea"/>
                <a:sym typeface="+mn-lt"/>
              </a:endParaRPr>
            </a:p>
          </p:txBody>
        </p:sp>
        <p:pic>
          <p:nvPicPr>
            <p:cNvPr id="43" name="Picture 16" descr="E:\中电数通\南湾\救援队伍-块.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99142" y="3373234"/>
              <a:ext cx="431813" cy="43181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7" descr="E:\中电数通\南湾\消防栓.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5496" y="3264837"/>
              <a:ext cx="430144" cy="43014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8" descr="E:\中电数通\南湾\消防水箱-水池.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82453" y="4101356"/>
              <a:ext cx="300696" cy="32481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 descr="E:\中电数通\南湾\定位.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90508" y="4154965"/>
              <a:ext cx="329480" cy="3294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0" descr="E:\中电数通\南湾\水喷淋.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78503" y="4602961"/>
              <a:ext cx="365591" cy="365591"/>
            </a:xfrm>
            <a:prstGeom prst="rect">
              <a:avLst/>
            </a:prstGeom>
            <a:noFill/>
            <a:extLst>
              <a:ext uri="{909E8E84-426E-40DD-AFC4-6F175D3DCCD1}">
                <a14:hiddenFill xmlns:a14="http://schemas.microsoft.com/office/drawing/2010/main">
                  <a:solidFill>
                    <a:srgbClr val="FFFFFF"/>
                  </a:solidFill>
                </a14:hiddenFill>
              </a:ext>
            </a:extLst>
          </p:spPr>
        </p:pic>
        <p:pic>
          <p:nvPicPr>
            <p:cNvPr id="48" name="图片 47"/>
            <p:cNvPicPr>
              <a:picLocks noChangeAspect="1"/>
            </p:cNvPicPr>
            <p:nvPr/>
          </p:nvPicPr>
          <p:blipFill>
            <a:blip r:embed="rId14" cstate="email"/>
            <a:stretch>
              <a:fillRect/>
            </a:stretch>
          </p:blipFill>
          <p:spPr>
            <a:xfrm>
              <a:off x="2300732" y="2931790"/>
              <a:ext cx="409261" cy="360000"/>
            </a:xfrm>
            <a:prstGeom prst="rect">
              <a:avLst/>
            </a:prstGeom>
          </p:spPr>
        </p:pic>
        <p:sp>
          <p:nvSpPr>
            <p:cNvPr id="49" name="文本框 54"/>
            <p:cNvSpPr txBox="1"/>
            <p:nvPr/>
          </p:nvSpPr>
          <p:spPr>
            <a:xfrm>
              <a:off x="1597584" y="3059717"/>
              <a:ext cx="713064" cy="454452"/>
            </a:xfrm>
            <a:prstGeom prst="rect">
              <a:avLst/>
            </a:prstGeom>
            <a:noFill/>
          </p:spPr>
          <p:txBody>
            <a:bodyPr wrap="none">
              <a:spAutoFit/>
            </a:bodyPr>
            <a:lstStyle>
              <a:defPPr>
                <a:defRPr lang="zh-CN"/>
              </a:defPPr>
              <a:lvl1pPr defTabSz="685800" fontAlgn="auto">
                <a:spcBef>
                  <a:spcPts val="0"/>
                </a:spcBef>
                <a:spcAft>
                  <a:spcPts val="0"/>
                </a:spcAft>
                <a:defRPr sz="15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stStyle>
            <a:p>
              <a:pPr>
                <a:defRPr/>
              </a:pPr>
              <a:r>
                <a:rPr lang="zh-CN" altLang="en-US" sz="1050" dirty="0">
                  <a:solidFill>
                    <a:schemeClr val="tx1"/>
                  </a:solidFill>
                  <a:latin typeface="+mn-lt"/>
                  <a:ea typeface="+mn-ea"/>
                  <a:cs typeface="+mn-ea"/>
                  <a:sym typeface="+mn-lt"/>
                </a:rPr>
                <a:t>人工报警</a:t>
              </a:r>
              <a:endParaRPr lang="en-US" altLang="zh-CN" sz="1050" dirty="0">
                <a:solidFill>
                  <a:schemeClr val="tx1"/>
                </a:solidFill>
                <a:latin typeface="+mn-lt"/>
                <a:ea typeface="+mn-ea"/>
                <a:cs typeface="+mn-ea"/>
                <a:sym typeface="+mn-lt"/>
              </a:endParaRPr>
            </a:p>
            <a:p>
              <a:pPr>
                <a:defRPr/>
              </a:pPr>
              <a:r>
                <a:rPr lang="zh-CN" altLang="en-US" sz="1050" dirty="0">
                  <a:solidFill>
                    <a:schemeClr val="tx1"/>
                  </a:solidFill>
                  <a:latin typeface="+mn-lt"/>
                  <a:ea typeface="+mn-ea"/>
                  <a:cs typeface="+mn-ea"/>
                  <a:sym typeface="+mn-lt"/>
                </a:rPr>
                <a:t>智能预警</a:t>
              </a:r>
              <a:endParaRPr lang="zh-CN" altLang="en-US" sz="1050" dirty="0">
                <a:solidFill>
                  <a:schemeClr val="tx1"/>
                </a:solidFill>
                <a:latin typeface="+mn-lt"/>
                <a:ea typeface="+mn-ea"/>
                <a:cs typeface="+mn-ea"/>
                <a:sym typeface="+mn-lt"/>
              </a:endParaRPr>
            </a:p>
          </p:txBody>
        </p:sp>
        <p:sp>
          <p:nvSpPr>
            <p:cNvPr id="50" name="箭头: 左右 1"/>
            <p:cNvSpPr/>
            <p:nvPr/>
          </p:nvSpPr>
          <p:spPr>
            <a:xfrm>
              <a:off x="1381788" y="2477929"/>
              <a:ext cx="1026272" cy="434326"/>
            </a:xfrm>
            <a:prstGeom prst="leftRightArrow">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cs typeface="+mn-ea"/>
                  <a:sym typeface="+mn-lt"/>
                </a:rPr>
                <a:t>联动确认</a:t>
              </a:r>
              <a:endParaRPr lang="zh-CN" altLang="en-US" sz="1050" dirty="0">
                <a:cs typeface="+mn-ea"/>
                <a:sym typeface="+mn-lt"/>
              </a:endParaRPr>
            </a:p>
          </p:txBody>
        </p:sp>
        <p:sp>
          <p:nvSpPr>
            <p:cNvPr id="51" name="矩形: 圆角 4"/>
            <p:cNvSpPr/>
            <p:nvPr/>
          </p:nvSpPr>
          <p:spPr>
            <a:xfrm>
              <a:off x="6912687" y="3949871"/>
              <a:ext cx="830029" cy="184353"/>
            </a:xfrm>
            <a:prstGeom prst="round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cs typeface="+mn-ea"/>
                  <a:sym typeface="+mn-lt"/>
                </a:rPr>
                <a:t>信息推送</a:t>
              </a:r>
              <a:endParaRPr lang="zh-CN" altLang="en-US" sz="1050" dirty="0">
                <a:cs typeface="+mn-ea"/>
                <a:sym typeface="+mn-lt"/>
              </a:endParaRPr>
            </a:p>
          </p:txBody>
        </p:sp>
      </p:grpSp>
      <p:sp>
        <p:nvSpPr>
          <p:cNvPr id="53" name="矩形 52"/>
          <p:cNvSpPr/>
          <p:nvPr/>
        </p:nvSpPr>
        <p:spPr>
          <a:xfrm>
            <a:off x="460181" y="683378"/>
            <a:ext cx="8541618" cy="645160"/>
          </a:xfrm>
          <a:prstGeom prst="rect">
            <a:avLst/>
          </a:prstGeom>
        </p:spPr>
        <p:txBody>
          <a:bodyPr wrap="square">
            <a:spAutoFit/>
          </a:bodyPr>
          <a:lstStyle/>
          <a:p>
            <a:pPr indent="360045"/>
            <a:r>
              <a:rPr lang="zh-CN" altLang="en-US" sz="1200" dirty="0" smtClean="0">
                <a:cs typeface="+mn-ea"/>
                <a:sym typeface="+mn-lt"/>
              </a:rPr>
              <a:t>    产业园区通过系统的建设，构建</a:t>
            </a:r>
            <a:r>
              <a:rPr lang="zh-CN" altLang="en-US" sz="1200" dirty="0">
                <a:cs typeface="+mn-ea"/>
                <a:sym typeface="+mn-lt"/>
              </a:rPr>
              <a:t>消防应急联动</a:t>
            </a:r>
            <a:r>
              <a:rPr lang="zh-CN" altLang="en-US" sz="1200" dirty="0" smtClean="0">
                <a:solidFill>
                  <a:srgbClr val="FF0000"/>
                </a:solidFill>
                <a:cs typeface="+mn-ea"/>
                <a:sym typeface="+mn-lt"/>
              </a:rPr>
              <a:t>新机制。</a:t>
            </a:r>
            <a:r>
              <a:rPr lang="zh-CN" altLang="en-US" sz="1200" dirty="0" smtClean="0">
                <a:cs typeface="+mn-ea"/>
                <a:sym typeface="+mn-lt"/>
              </a:rPr>
              <a:t>当</a:t>
            </a:r>
            <a:r>
              <a:rPr lang="zh-CN" altLang="zh-CN" sz="1200" dirty="0" smtClean="0">
                <a:cs typeface="+mn-ea"/>
                <a:sym typeface="+mn-lt"/>
              </a:rPr>
              <a:t>消防</a:t>
            </a:r>
            <a:r>
              <a:rPr lang="zh-CN" altLang="zh-CN" sz="1200" dirty="0">
                <a:cs typeface="+mn-ea"/>
                <a:sym typeface="+mn-lt"/>
              </a:rPr>
              <a:t>物联报警或人工上报事故发生后</a:t>
            </a:r>
            <a:r>
              <a:rPr lang="zh-CN" altLang="en-US" sz="1200" dirty="0">
                <a:cs typeface="+mn-ea"/>
                <a:sym typeface="+mn-lt"/>
              </a:rPr>
              <a:t>，</a:t>
            </a:r>
            <a:r>
              <a:rPr lang="zh-CN" altLang="zh-CN" sz="1200" dirty="0">
                <a:cs typeface="+mn-ea"/>
                <a:sym typeface="+mn-lt"/>
              </a:rPr>
              <a:t>通过手机</a:t>
            </a:r>
            <a:r>
              <a:rPr lang="en-US" altLang="zh-CN" sz="1200" dirty="0">
                <a:cs typeface="+mn-ea"/>
                <a:sym typeface="+mn-lt"/>
              </a:rPr>
              <a:t>APP</a:t>
            </a:r>
            <a:r>
              <a:rPr lang="zh-CN" altLang="zh-CN" sz="1200" dirty="0">
                <a:cs typeface="+mn-ea"/>
                <a:sym typeface="+mn-lt"/>
              </a:rPr>
              <a:t>或微信公众号</a:t>
            </a:r>
            <a:r>
              <a:rPr lang="zh-CN" altLang="en-US" sz="1200" dirty="0">
                <a:cs typeface="+mn-ea"/>
                <a:sym typeface="+mn-lt"/>
              </a:rPr>
              <a:t>将信息</a:t>
            </a:r>
            <a:r>
              <a:rPr lang="zh-CN" altLang="zh-CN" sz="1200" dirty="0">
                <a:cs typeface="+mn-ea"/>
                <a:sym typeface="+mn-lt"/>
              </a:rPr>
              <a:t>推送给附近的</a:t>
            </a:r>
            <a:r>
              <a:rPr lang="zh-CN" altLang="zh-CN" sz="1200" dirty="0" smtClean="0">
                <a:cs typeface="+mn-ea"/>
                <a:sym typeface="+mn-lt"/>
              </a:rPr>
              <a:t>安全员，</a:t>
            </a:r>
            <a:r>
              <a:rPr lang="zh-CN" altLang="zh-CN" sz="1200" dirty="0">
                <a:cs typeface="+mn-ea"/>
                <a:sym typeface="+mn-lt"/>
              </a:rPr>
              <a:t>系统能根据火灾位置显示周边消防资源和救援力量分布情况</a:t>
            </a:r>
            <a:r>
              <a:rPr lang="zh-CN" altLang="zh-CN" sz="1200" dirty="0" smtClean="0">
                <a:cs typeface="+mn-ea"/>
                <a:sym typeface="+mn-lt"/>
              </a:rPr>
              <a:t>，</a:t>
            </a:r>
            <a:r>
              <a:rPr lang="zh-CN" altLang="en-US" sz="1200" dirty="0" smtClean="0">
                <a:cs typeface="+mn-ea"/>
                <a:sym typeface="+mn-lt"/>
              </a:rPr>
              <a:t>在</a:t>
            </a:r>
            <a:r>
              <a:rPr lang="zh-CN" altLang="zh-CN" sz="1200" dirty="0" smtClean="0">
                <a:cs typeface="+mn-ea"/>
                <a:sym typeface="+mn-lt"/>
              </a:rPr>
              <a:t>保证</a:t>
            </a:r>
            <a:r>
              <a:rPr lang="zh-CN" altLang="zh-CN" sz="1200" dirty="0">
                <a:cs typeface="+mn-ea"/>
                <a:sym typeface="+mn-lt"/>
              </a:rPr>
              <a:t>信息实时互通的同时</a:t>
            </a:r>
            <a:r>
              <a:rPr lang="zh-CN" altLang="zh-CN" sz="1200" dirty="0" smtClean="0">
                <a:cs typeface="+mn-ea"/>
                <a:sym typeface="+mn-lt"/>
              </a:rPr>
              <a:t>挖掘</a:t>
            </a:r>
            <a:r>
              <a:rPr lang="zh-CN" altLang="en-US" sz="1200" dirty="0" smtClean="0">
                <a:cs typeface="+mn-ea"/>
                <a:sym typeface="+mn-lt"/>
              </a:rPr>
              <a:t>产业园区</a:t>
            </a:r>
            <a:r>
              <a:rPr lang="zh-CN" altLang="zh-CN" sz="1200" dirty="0" smtClean="0">
                <a:cs typeface="+mn-ea"/>
                <a:sym typeface="+mn-lt"/>
              </a:rPr>
              <a:t>救援</a:t>
            </a:r>
            <a:r>
              <a:rPr lang="zh-CN" altLang="zh-CN" sz="1200" dirty="0">
                <a:cs typeface="+mn-ea"/>
                <a:sym typeface="+mn-lt"/>
              </a:rPr>
              <a:t>力量，促进实现灭早救小。</a:t>
            </a:r>
            <a:endParaRPr lang="zh-CN" altLang="en-US" sz="1200" dirty="0">
              <a:cs typeface="+mn-ea"/>
              <a:sym typeface="+mn-lt"/>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029304" y="1449293"/>
            <a:ext cx="3242790" cy="1932000"/>
          </a:xfrm>
          <a:prstGeom prst="rect">
            <a:avLst/>
          </a:prstGeom>
          <a:noFill/>
          <a:ln>
            <a:noFill/>
          </a:ln>
          <a:effectLst/>
          <a:scene3d>
            <a:camera prst="orthographicFront">
              <a:rot lat="1800000" lon="0" rev="0"/>
            </a:camera>
            <a:lightRig rig="threePt" dir="t"/>
          </a:scene3d>
          <a:sp3d z="14605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流程图: 磁盘 2"/>
          <p:cNvSpPr/>
          <p:nvPr/>
        </p:nvSpPr>
        <p:spPr>
          <a:xfrm>
            <a:off x="1168064" y="1709641"/>
            <a:ext cx="506436" cy="507187"/>
          </a:xfrm>
          <a:prstGeom prst="flowChartMagneticDisk">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900" dirty="0">
                <a:cs typeface="+mn-ea"/>
                <a:sym typeface="+mn-lt"/>
              </a:rPr>
              <a:t>隐患数据</a:t>
            </a:r>
            <a:endParaRPr lang="zh-CN" altLang="en-US" sz="900" dirty="0">
              <a:cs typeface="+mn-ea"/>
              <a:sym typeface="+mn-lt"/>
            </a:endParaRPr>
          </a:p>
        </p:txBody>
      </p:sp>
      <p:sp>
        <p:nvSpPr>
          <p:cNvPr id="4" name="流程图: 磁盘 3"/>
          <p:cNvSpPr/>
          <p:nvPr/>
        </p:nvSpPr>
        <p:spPr>
          <a:xfrm>
            <a:off x="1951985" y="1739399"/>
            <a:ext cx="506436" cy="507187"/>
          </a:xfrm>
          <a:prstGeom prst="flowChartMagneticDisk">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900" dirty="0">
                <a:cs typeface="+mn-ea"/>
                <a:sym typeface="+mn-lt"/>
              </a:rPr>
              <a:t>传感数据</a:t>
            </a:r>
            <a:endParaRPr lang="zh-CN" altLang="en-US" sz="900" dirty="0">
              <a:cs typeface="+mn-ea"/>
              <a:sym typeface="+mn-lt"/>
            </a:endParaRPr>
          </a:p>
        </p:txBody>
      </p:sp>
      <p:sp>
        <p:nvSpPr>
          <p:cNvPr id="5" name="流程图: 磁盘 4"/>
          <p:cNvSpPr/>
          <p:nvPr/>
        </p:nvSpPr>
        <p:spPr>
          <a:xfrm>
            <a:off x="2780029" y="1977936"/>
            <a:ext cx="506436" cy="507187"/>
          </a:xfrm>
          <a:prstGeom prst="flowChartMagneticDisk">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900" dirty="0">
                <a:cs typeface="+mn-ea"/>
                <a:sym typeface="+mn-lt"/>
              </a:rPr>
              <a:t>培训数据</a:t>
            </a:r>
            <a:endParaRPr lang="zh-CN" altLang="en-US" sz="900" dirty="0">
              <a:cs typeface="+mn-ea"/>
              <a:sym typeface="+mn-lt"/>
            </a:endParaRPr>
          </a:p>
        </p:txBody>
      </p:sp>
      <p:sp>
        <p:nvSpPr>
          <p:cNvPr id="6" name="流程图: 磁盘 5"/>
          <p:cNvSpPr/>
          <p:nvPr/>
        </p:nvSpPr>
        <p:spPr>
          <a:xfrm>
            <a:off x="1614795" y="2315441"/>
            <a:ext cx="506436" cy="507187"/>
          </a:xfrm>
          <a:prstGeom prst="flowChartMagneticDisk">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900" dirty="0">
                <a:cs typeface="+mn-ea"/>
                <a:sym typeface="+mn-lt"/>
              </a:rPr>
              <a:t>人员数据</a:t>
            </a:r>
            <a:endParaRPr lang="zh-CN" altLang="en-US" sz="900" dirty="0">
              <a:cs typeface="+mn-ea"/>
              <a:sym typeface="+mn-lt"/>
            </a:endParaRPr>
          </a:p>
        </p:txBody>
      </p:sp>
      <p:sp>
        <p:nvSpPr>
          <p:cNvPr id="7" name="流程图: 磁盘 6"/>
          <p:cNvSpPr/>
          <p:nvPr/>
        </p:nvSpPr>
        <p:spPr>
          <a:xfrm>
            <a:off x="3286465" y="2513661"/>
            <a:ext cx="506436" cy="507187"/>
          </a:xfrm>
          <a:prstGeom prst="flowChartMagneticDisk">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900" dirty="0">
                <a:solidFill>
                  <a:schemeClr val="bg1"/>
                </a:solidFill>
                <a:cs typeface="+mn-ea"/>
                <a:sym typeface="+mn-lt"/>
              </a:rPr>
              <a:t>业务数据</a:t>
            </a:r>
            <a:endParaRPr lang="zh-CN" altLang="en-US" sz="900" dirty="0">
              <a:solidFill>
                <a:schemeClr val="bg1"/>
              </a:solidFill>
              <a:cs typeface="+mn-ea"/>
              <a:sym typeface="+mn-lt"/>
            </a:endParaRPr>
          </a:p>
        </p:txBody>
      </p:sp>
      <p:sp>
        <p:nvSpPr>
          <p:cNvPr id="8" name="TextBox 9"/>
          <p:cNvSpPr txBox="1"/>
          <p:nvPr/>
        </p:nvSpPr>
        <p:spPr>
          <a:xfrm>
            <a:off x="3707383" y="1877745"/>
            <a:ext cx="423019" cy="252730"/>
          </a:xfrm>
          <a:prstGeom prst="rect">
            <a:avLst/>
          </a:prstGeom>
          <a:noFill/>
        </p:spPr>
        <p:txBody>
          <a:bodyPr wrap="square" rtlCol="0">
            <a:spAutoFit/>
          </a:bodyPr>
          <a:lstStyle/>
          <a:p>
            <a:r>
              <a:rPr lang="en-US" altLang="zh-CN" sz="1050" b="1" dirty="0">
                <a:cs typeface="+mn-ea"/>
                <a:sym typeface="+mn-lt"/>
              </a:rPr>
              <a:t>……</a:t>
            </a:r>
            <a:endParaRPr lang="zh-CN" altLang="en-US" sz="1050" b="1" dirty="0">
              <a:cs typeface="+mn-ea"/>
              <a:sym typeface="+mn-lt"/>
            </a:endParaRPr>
          </a:p>
        </p:txBody>
      </p:sp>
      <p:grpSp>
        <p:nvGrpSpPr>
          <p:cNvPr id="10" name="组合 9"/>
          <p:cNvGrpSpPr/>
          <p:nvPr/>
        </p:nvGrpSpPr>
        <p:grpSpPr>
          <a:xfrm>
            <a:off x="1721493" y="3658722"/>
            <a:ext cx="1480339" cy="1178714"/>
            <a:chOff x="4577827" y="2571750"/>
            <a:chExt cx="1577115" cy="1221925"/>
          </a:xfrm>
        </p:grpSpPr>
        <p:sp>
          <p:nvSpPr>
            <p:cNvPr id="11" name="monitor_348419"/>
            <p:cNvSpPr>
              <a:spLocks noChangeAspect="1"/>
            </p:cNvSpPr>
            <p:nvPr/>
          </p:nvSpPr>
          <p:spPr bwMode="auto">
            <a:xfrm>
              <a:off x="5019537" y="2571750"/>
              <a:ext cx="686787" cy="685800"/>
            </a:xfrm>
            <a:custGeom>
              <a:avLst/>
              <a:gdLst>
                <a:gd name="connsiteX0" fmla="*/ 0 w 606933"/>
                <a:gd name="connsiteY0" fmla="*/ 441855 h 606061"/>
                <a:gd name="connsiteX1" fmla="*/ 606933 w 606933"/>
                <a:gd name="connsiteY1" fmla="*/ 441855 h 606061"/>
                <a:gd name="connsiteX2" fmla="*/ 606933 w 606933"/>
                <a:gd name="connsiteY2" fmla="*/ 479756 h 606061"/>
                <a:gd name="connsiteX3" fmla="*/ 568988 w 606933"/>
                <a:gd name="connsiteY3" fmla="*/ 517657 h 606061"/>
                <a:gd name="connsiteX4" fmla="*/ 417206 w 606933"/>
                <a:gd name="connsiteY4" fmla="*/ 517657 h 606061"/>
                <a:gd name="connsiteX5" fmla="*/ 417206 w 606933"/>
                <a:gd name="connsiteY5" fmla="*/ 580762 h 606061"/>
                <a:gd name="connsiteX6" fmla="*/ 467768 w 606933"/>
                <a:gd name="connsiteY6" fmla="*/ 580762 h 606061"/>
                <a:gd name="connsiteX7" fmla="*/ 467768 w 606933"/>
                <a:gd name="connsiteY7" fmla="*/ 606061 h 606061"/>
                <a:gd name="connsiteX8" fmla="*/ 139069 w 606933"/>
                <a:gd name="connsiteY8" fmla="*/ 606061 h 606061"/>
                <a:gd name="connsiteX9" fmla="*/ 139069 w 606933"/>
                <a:gd name="connsiteY9" fmla="*/ 580762 h 606061"/>
                <a:gd name="connsiteX10" fmla="*/ 189631 w 606933"/>
                <a:gd name="connsiteY10" fmla="*/ 580762 h 606061"/>
                <a:gd name="connsiteX11" fmla="*/ 189631 w 606933"/>
                <a:gd name="connsiteY11" fmla="*/ 517657 h 606061"/>
                <a:gd name="connsiteX12" fmla="*/ 37946 w 606933"/>
                <a:gd name="connsiteY12" fmla="*/ 517657 h 606061"/>
                <a:gd name="connsiteX13" fmla="*/ 0 w 606933"/>
                <a:gd name="connsiteY13" fmla="*/ 479756 h 606061"/>
                <a:gd name="connsiteX14" fmla="*/ 37946 w 606933"/>
                <a:gd name="connsiteY14" fmla="*/ 75762 h 606061"/>
                <a:gd name="connsiteX15" fmla="*/ 120770 w 606933"/>
                <a:gd name="connsiteY15" fmla="*/ 75762 h 606061"/>
                <a:gd name="connsiteX16" fmla="*/ 112777 w 606933"/>
                <a:gd name="connsiteY16" fmla="*/ 92303 h 606061"/>
                <a:gd name="connsiteX17" fmla="*/ 106613 w 606933"/>
                <a:gd name="connsiteY17" fmla="*/ 124425 h 606061"/>
                <a:gd name="connsiteX18" fmla="*/ 63178 w 606933"/>
                <a:gd name="connsiteY18" fmla="*/ 209825 h 606061"/>
                <a:gd name="connsiteX19" fmla="*/ 152841 w 606933"/>
                <a:gd name="connsiteY19" fmla="*/ 311670 h 606061"/>
                <a:gd name="connsiteX20" fmla="*/ 214189 w 606933"/>
                <a:gd name="connsiteY20" fmla="*/ 336867 h 606061"/>
                <a:gd name="connsiteX21" fmla="*/ 267255 w 606933"/>
                <a:gd name="connsiteY21" fmla="*/ 323788 h 606061"/>
                <a:gd name="connsiteX22" fmla="*/ 318491 w 606933"/>
                <a:gd name="connsiteY22" fmla="*/ 336675 h 606061"/>
                <a:gd name="connsiteX23" fmla="*/ 379357 w 606933"/>
                <a:gd name="connsiteY23" fmla="*/ 318979 h 606061"/>
                <a:gd name="connsiteX24" fmla="*/ 422889 w 606933"/>
                <a:gd name="connsiteY24" fmla="*/ 326000 h 606061"/>
                <a:gd name="connsiteX25" fmla="*/ 487030 w 606933"/>
                <a:gd name="connsiteY25" fmla="*/ 307535 h 606061"/>
                <a:gd name="connsiteX26" fmla="*/ 543659 w 606933"/>
                <a:gd name="connsiteY26" fmla="*/ 209825 h 606061"/>
                <a:gd name="connsiteX27" fmla="*/ 487993 w 606933"/>
                <a:gd name="connsiteY27" fmla="*/ 116346 h 606061"/>
                <a:gd name="connsiteX28" fmla="*/ 488282 w 606933"/>
                <a:gd name="connsiteY28" fmla="*/ 96823 h 606061"/>
                <a:gd name="connsiteX29" fmla="*/ 485007 w 606933"/>
                <a:gd name="connsiteY29" fmla="*/ 75762 h 606061"/>
                <a:gd name="connsiteX30" fmla="*/ 568988 w 606933"/>
                <a:gd name="connsiteY30" fmla="*/ 75762 h 606061"/>
                <a:gd name="connsiteX31" fmla="*/ 606933 w 606933"/>
                <a:gd name="connsiteY31" fmla="*/ 113653 h 606061"/>
                <a:gd name="connsiteX32" fmla="*/ 606933 w 606933"/>
                <a:gd name="connsiteY32" fmla="*/ 416593 h 606061"/>
                <a:gd name="connsiteX33" fmla="*/ 0 w 606933"/>
                <a:gd name="connsiteY33" fmla="*/ 416593 h 606061"/>
                <a:gd name="connsiteX34" fmla="*/ 0 w 606933"/>
                <a:gd name="connsiteY34" fmla="*/ 113653 h 606061"/>
                <a:gd name="connsiteX35" fmla="*/ 37946 w 606933"/>
                <a:gd name="connsiteY35" fmla="*/ 75762 h 606061"/>
                <a:gd name="connsiteX36" fmla="*/ 357789 w 606933"/>
                <a:gd name="connsiteY36" fmla="*/ 0 h 606061"/>
                <a:gd name="connsiteX37" fmla="*/ 463062 w 606933"/>
                <a:gd name="connsiteY37" fmla="*/ 98382 h 606061"/>
                <a:gd name="connsiteX38" fmla="*/ 459595 w 606933"/>
                <a:gd name="connsiteY38" fmla="*/ 131945 h 606061"/>
                <a:gd name="connsiteX39" fmla="*/ 518444 w 606933"/>
                <a:gd name="connsiteY39" fmla="*/ 209843 h 606061"/>
                <a:gd name="connsiteX40" fmla="*/ 473561 w 606933"/>
                <a:gd name="connsiteY40" fmla="*/ 286202 h 606061"/>
                <a:gd name="connsiteX41" fmla="*/ 375030 w 606933"/>
                <a:gd name="connsiteY41" fmla="*/ 290626 h 606061"/>
                <a:gd name="connsiteX42" fmla="*/ 318492 w 606933"/>
                <a:gd name="connsiteY42" fmla="*/ 311495 h 606061"/>
                <a:gd name="connsiteX43" fmla="*/ 267059 w 606933"/>
                <a:gd name="connsiteY43" fmla="*/ 292934 h 606061"/>
                <a:gd name="connsiteX44" fmla="*/ 214182 w 606933"/>
                <a:gd name="connsiteY44" fmla="*/ 311591 h 606061"/>
                <a:gd name="connsiteX45" fmla="*/ 165446 w 606933"/>
                <a:gd name="connsiteY45" fmla="*/ 287645 h 606061"/>
                <a:gd name="connsiteX46" fmla="*/ 88489 w 606933"/>
                <a:gd name="connsiteY46" fmla="*/ 209843 h 606061"/>
                <a:gd name="connsiteX47" fmla="*/ 132506 w 606933"/>
                <a:gd name="connsiteY47" fmla="*/ 138004 h 606061"/>
                <a:gd name="connsiteX48" fmla="*/ 136551 w 606933"/>
                <a:gd name="connsiteY48" fmla="*/ 100979 h 606061"/>
                <a:gd name="connsiteX49" fmla="*/ 204646 w 606933"/>
                <a:gd name="connsiteY49" fmla="*/ 47989 h 606061"/>
                <a:gd name="connsiteX50" fmla="*/ 259836 w 606933"/>
                <a:gd name="connsiteY50" fmla="*/ 62511 h 606061"/>
                <a:gd name="connsiteX51" fmla="*/ 357789 w 606933"/>
                <a:gd name="connsiteY51" fmla="*/ 0 h 6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933" h="606061">
                  <a:moveTo>
                    <a:pt x="0" y="441855"/>
                  </a:moveTo>
                  <a:lnTo>
                    <a:pt x="606933" y="441855"/>
                  </a:lnTo>
                  <a:lnTo>
                    <a:pt x="606933" y="479756"/>
                  </a:lnTo>
                  <a:cubicBezTo>
                    <a:pt x="606933" y="500534"/>
                    <a:pt x="589790" y="517657"/>
                    <a:pt x="568988" y="517657"/>
                  </a:cubicBezTo>
                  <a:lnTo>
                    <a:pt x="417206" y="517657"/>
                  </a:lnTo>
                  <a:lnTo>
                    <a:pt x="417206" y="580762"/>
                  </a:lnTo>
                  <a:lnTo>
                    <a:pt x="467768" y="580762"/>
                  </a:lnTo>
                  <a:lnTo>
                    <a:pt x="467768" y="606061"/>
                  </a:lnTo>
                  <a:lnTo>
                    <a:pt x="139069" y="606061"/>
                  </a:lnTo>
                  <a:lnTo>
                    <a:pt x="139069" y="580762"/>
                  </a:lnTo>
                  <a:lnTo>
                    <a:pt x="189631" y="580762"/>
                  </a:lnTo>
                  <a:lnTo>
                    <a:pt x="189631" y="517657"/>
                  </a:lnTo>
                  <a:lnTo>
                    <a:pt x="37946" y="517657"/>
                  </a:lnTo>
                  <a:cubicBezTo>
                    <a:pt x="17047" y="517657"/>
                    <a:pt x="0" y="500534"/>
                    <a:pt x="0" y="479756"/>
                  </a:cubicBezTo>
                  <a:close/>
                  <a:moveTo>
                    <a:pt x="37946" y="75762"/>
                  </a:moveTo>
                  <a:lnTo>
                    <a:pt x="120770" y="75762"/>
                  </a:lnTo>
                  <a:cubicBezTo>
                    <a:pt x="117689" y="81051"/>
                    <a:pt x="114896" y="86533"/>
                    <a:pt x="112777" y="92303"/>
                  </a:cubicBezTo>
                  <a:cubicBezTo>
                    <a:pt x="109021" y="102786"/>
                    <a:pt x="106902" y="113557"/>
                    <a:pt x="106613" y="124425"/>
                  </a:cubicBezTo>
                  <a:cubicBezTo>
                    <a:pt x="79454" y="144332"/>
                    <a:pt x="63178" y="175780"/>
                    <a:pt x="63178" y="209825"/>
                  </a:cubicBezTo>
                  <a:cubicBezTo>
                    <a:pt x="63178" y="262527"/>
                    <a:pt x="100257" y="303784"/>
                    <a:pt x="152841" y="311670"/>
                  </a:cubicBezTo>
                  <a:cubicBezTo>
                    <a:pt x="170176" y="328981"/>
                    <a:pt x="195024" y="336867"/>
                    <a:pt x="214189" y="336867"/>
                  </a:cubicBezTo>
                  <a:cubicBezTo>
                    <a:pt x="235762" y="336867"/>
                    <a:pt x="251653" y="333116"/>
                    <a:pt x="267255" y="323788"/>
                  </a:cubicBezTo>
                  <a:cubicBezTo>
                    <a:pt x="279968" y="331000"/>
                    <a:pt x="297014" y="336675"/>
                    <a:pt x="318491" y="336675"/>
                  </a:cubicBezTo>
                  <a:cubicBezTo>
                    <a:pt x="345650" y="336675"/>
                    <a:pt x="365971" y="327827"/>
                    <a:pt x="379357" y="318979"/>
                  </a:cubicBezTo>
                  <a:cubicBezTo>
                    <a:pt x="394189" y="323595"/>
                    <a:pt x="408828" y="326000"/>
                    <a:pt x="422889" y="326000"/>
                  </a:cubicBezTo>
                  <a:cubicBezTo>
                    <a:pt x="446195" y="326000"/>
                    <a:pt x="467768" y="319748"/>
                    <a:pt x="487030" y="307535"/>
                  </a:cubicBezTo>
                  <a:cubicBezTo>
                    <a:pt x="526131" y="282723"/>
                    <a:pt x="543659" y="240599"/>
                    <a:pt x="543659" y="209825"/>
                  </a:cubicBezTo>
                  <a:cubicBezTo>
                    <a:pt x="543659" y="169914"/>
                    <a:pt x="521990" y="134619"/>
                    <a:pt x="487993" y="116346"/>
                  </a:cubicBezTo>
                  <a:cubicBezTo>
                    <a:pt x="488571" y="109807"/>
                    <a:pt x="488667" y="103267"/>
                    <a:pt x="488282" y="96823"/>
                  </a:cubicBezTo>
                  <a:cubicBezTo>
                    <a:pt x="487800" y="89611"/>
                    <a:pt x="486645" y="82590"/>
                    <a:pt x="485007" y="75762"/>
                  </a:cubicBezTo>
                  <a:lnTo>
                    <a:pt x="568988" y="75762"/>
                  </a:lnTo>
                  <a:cubicBezTo>
                    <a:pt x="589790" y="75762"/>
                    <a:pt x="606933" y="92688"/>
                    <a:pt x="606933" y="113653"/>
                  </a:cubicBezTo>
                  <a:lnTo>
                    <a:pt x="606933" y="416593"/>
                  </a:lnTo>
                  <a:lnTo>
                    <a:pt x="0" y="416593"/>
                  </a:lnTo>
                  <a:lnTo>
                    <a:pt x="0" y="113653"/>
                  </a:lnTo>
                  <a:cubicBezTo>
                    <a:pt x="0" y="92688"/>
                    <a:pt x="17047" y="75762"/>
                    <a:pt x="37946" y="75762"/>
                  </a:cubicBezTo>
                  <a:close/>
                  <a:moveTo>
                    <a:pt x="357789" y="0"/>
                  </a:moveTo>
                  <a:cubicBezTo>
                    <a:pt x="412593" y="385"/>
                    <a:pt x="459691" y="44527"/>
                    <a:pt x="463062" y="98382"/>
                  </a:cubicBezTo>
                  <a:cubicBezTo>
                    <a:pt x="463737" y="109826"/>
                    <a:pt x="462485" y="121078"/>
                    <a:pt x="459595" y="131945"/>
                  </a:cubicBezTo>
                  <a:cubicBezTo>
                    <a:pt x="493980" y="141947"/>
                    <a:pt x="518444" y="173106"/>
                    <a:pt x="518444" y="209843"/>
                  </a:cubicBezTo>
                  <a:cubicBezTo>
                    <a:pt x="518444" y="232828"/>
                    <a:pt x="504382" y="266680"/>
                    <a:pt x="473561" y="286202"/>
                  </a:cubicBezTo>
                  <a:cubicBezTo>
                    <a:pt x="453624" y="298800"/>
                    <a:pt x="420876" y="309187"/>
                    <a:pt x="375030" y="290626"/>
                  </a:cubicBezTo>
                  <a:cubicBezTo>
                    <a:pt x="365494" y="299185"/>
                    <a:pt x="347098" y="311495"/>
                    <a:pt x="318492" y="311495"/>
                  </a:cubicBezTo>
                  <a:cubicBezTo>
                    <a:pt x="293161" y="311495"/>
                    <a:pt x="276595" y="301397"/>
                    <a:pt x="267059" y="292934"/>
                  </a:cubicBezTo>
                  <a:cubicBezTo>
                    <a:pt x="249915" y="307167"/>
                    <a:pt x="236527" y="311591"/>
                    <a:pt x="214182" y="311591"/>
                  </a:cubicBezTo>
                  <a:cubicBezTo>
                    <a:pt x="200409" y="311591"/>
                    <a:pt x="177774" y="305051"/>
                    <a:pt x="165446" y="287645"/>
                  </a:cubicBezTo>
                  <a:cubicBezTo>
                    <a:pt x="120563" y="285048"/>
                    <a:pt x="88489" y="253120"/>
                    <a:pt x="88489" y="209843"/>
                  </a:cubicBezTo>
                  <a:cubicBezTo>
                    <a:pt x="88489" y="179550"/>
                    <a:pt x="105826" y="151853"/>
                    <a:pt x="132506" y="138004"/>
                  </a:cubicBezTo>
                  <a:cubicBezTo>
                    <a:pt x="130868" y="125502"/>
                    <a:pt x="132120" y="113096"/>
                    <a:pt x="136551" y="100979"/>
                  </a:cubicBezTo>
                  <a:cubicBezTo>
                    <a:pt x="147242" y="71743"/>
                    <a:pt x="174114" y="50874"/>
                    <a:pt x="204646" y="47989"/>
                  </a:cubicBezTo>
                  <a:cubicBezTo>
                    <a:pt x="224584" y="46066"/>
                    <a:pt x="244040" y="51355"/>
                    <a:pt x="259836" y="62511"/>
                  </a:cubicBezTo>
                  <a:cubicBezTo>
                    <a:pt x="276595" y="25004"/>
                    <a:pt x="314736" y="-96"/>
                    <a:pt x="357789" y="0"/>
                  </a:cubicBezTo>
                  <a:close/>
                </a:path>
              </a:pathLst>
            </a:custGeom>
            <a:solidFill>
              <a:schemeClr val="accent1"/>
            </a:solidFill>
            <a:ln>
              <a:noFill/>
            </a:ln>
            <a:effectLst/>
          </p:spPr>
          <p:txBody>
            <a:bodyPr/>
            <a:lstStyle/>
            <a:p>
              <a:endParaRPr lang="zh-CN" altLang="en-US" sz="1050">
                <a:cs typeface="+mn-ea"/>
                <a:sym typeface="+mn-lt"/>
              </a:endParaRPr>
            </a:p>
          </p:txBody>
        </p:sp>
        <p:sp>
          <p:nvSpPr>
            <p:cNvPr id="12" name="TextBox 18"/>
            <p:cNvSpPr txBox="1"/>
            <p:nvPr/>
          </p:nvSpPr>
          <p:spPr>
            <a:xfrm>
              <a:off x="4577827" y="3268368"/>
              <a:ext cx="1577115" cy="525307"/>
            </a:xfrm>
            <a:prstGeom prst="rect">
              <a:avLst/>
            </a:prstGeom>
            <a:noFill/>
          </p:spPr>
          <p:txBody>
            <a:bodyPr wrap="square" rtlCol="0">
              <a:spAutoFit/>
            </a:bodyPr>
            <a:lstStyle/>
            <a:p>
              <a:r>
                <a:rPr lang="zh-CN" altLang="en-US" sz="1350" b="1" dirty="0" smtClean="0">
                  <a:cs typeface="+mn-ea"/>
                  <a:sym typeface="+mn-lt"/>
                </a:rPr>
                <a:t>消防信息管理系统</a:t>
              </a:r>
              <a:endParaRPr lang="zh-CN" altLang="en-US" sz="1350" b="1" dirty="0">
                <a:cs typeface="+mn-ea"/>
                <a:sym typeface="+mn-lt"/>
              </a:endParaRPr>
            </a:p>
          </p:txBody>
        </p:sp>
      </p:grpSp>
      <p:sp>
        <p:nvSpPr>
          <p:cNvPr id="13" name="KSO_Shape"/>
          <p:cNvSpPr/>
          <p:nvPr/>
        </p:nvSpPr>
        <p:spPr>
          <a:xfrm rot="16200000">
            <a:off x="2229791" y="3193173"/>
            <a:ext cx="463745" cy="270327"/>
          </a:xfrm>
          <a:prstGeom prst="stripedRightArrow">
            <a:avLst/>
          </a:prstGeom>
          <a:solidFill>
            <a:schemeClr val="accent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cs typeface="+mn-ea"/>
              <a:sym typeface="+mn-lt"/>
            </a:endParaRPr>
          </a:p>
        </p:txBody>
      </p:sp>
      <p:cxnSp>
        <p:nvCxnSpPr>
          <p:cNvPr id="14" name="直接连接符 13"/>
          <p:cNvCxnSpPr/>
          <p:nvPr/>
        </p:nvCxnSpPr>
        <p:spPr>
          <a:xfrm>
            <a:off x="5211040" y="1217236"/>
            <a:ext cx="0" cy="341574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2" descr="C:\Users\中电数通\Desktop\TIM截图201710091844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2382" y="1260483"/>
            <a:ext cx="2634201" cy="9861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descr="C:\Users\中电数通\Desktop\TIM截图2017100918500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6843" y="2250583"/>
            <a:ext cx="2651999" cy="1033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7495" y="3303359"/>
            <a:ext cx="1301347" cy="1082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18" name="Picture 4" descr="C:\Users\中电数通\Desktop\TIM截图2017100918503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2382" y="3303358"/>
            <a:ext cx="1369463" cy="1082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圆角矩形 25"/>
          <p:cNvSpPr/>
          <p:nvPr/>
        </p:nvSpPr>
        <p:spPr>
          <a:xfrm>
            <a:off x="5217244" y="1688398"/>
            <a:ext cx="328228" cy="2356460"/>
          </a:xfrm>
          <a:prstGeom prst="roundRect">
            <a:avLst/>
          </a:prstGeom>
          <a:gradFill flip="none" rotWithShape="1">
            <a:gsLst>
              <a:gs pos="0">
                <a:srgbClr val="FF9966">
                  <a:tint val="66000"/>
                  <a:satMod val="160000"/>
                </a:srgbClr>
              </a:gs>
              <a:gs pos="50000">
                <a:srgbClr val="FF9966">
                  <a:tint val="44500"/>
                  <a:satMod val="160000"/>
                </a:srgbClr>
              </a:gs>
              <a:gs pos="100000">
                <a:srgbClr val="FF9966">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cs typeface="+mn-ea"/>
                <a:sym typeface="+mn-lt"/>
              </a:rPr>
              <a:t>可视化展示</a:t>
            </a:r>
            <a:endParaRPr lang="zh-CN" altLang="en-US" sz="1050" dirty="0">
              <a:solidFill>
                <a:schemeClr val="tx1"/>
              </a:solidFill>
              <a:cs typeface="+mn-ea"/>
              <a:sym typeface="+mn-lt"/>
            </a:endParaRPr>
          </a:p>
        </p:txBody>
      </p:sp>
      <p:sp>
        <p:nvSpPr>
          <p:cNvPr id="20" name="文本框 104"/>
          <p:cNvSpPr txBox="1"/>
          <p:nvPr/>
        </p:nvSpPr>
        <p:spPr>
          <a:xfrm>
            <a:off x="4224066" y="1604982"/>
            <a:ext cx="896916" cy="275590"/>
          </a:xfrm>
          <a:prstGeom prst="rect">
            <a:avLst/>
          </a:prstGeom>
          <a:noFill/>
        </p:spPr>
        <p:txBody>
          <a:bodyPr wrap="square" rtlCol="0">
            <a:spAutoFit/>
          </a:bodyPr>
          <a:lstStyle/>
          <a:p>
            <a:r>
              <a:rPr lang="zh-CN" altLang="en-US" sz="1200" b="1" dirty="0">
                <a:cs typeface="+mn-ea"/>
                <a:sym typeface="+mn-lt"/>
              </a:rPr>
              <a:t>数据集成</a:t>
            </a:r>
            <a:endParaRPr lang="zh-CN" altLang="en-US" sz="1200" b="1" dirty="0">
              <a:cs typeface="+mn-ea"/>
              <a:sym typeface="+mn-lt"/>
            </a:endParaRPr>
          </a:p>
        </p:txBody>
      </p:sp>
      <p:sp>
        <p:nvSpPr>
          <p:cNvPr id="21" name="文本框 105"/>
          <p:cNvSpPr txBox="1"/>
          <p:nvPr/>
        </p:nvSpPr>
        <p:spPr>
          <a:xfrm>
            <a:off x="4242665" y="2153639"/>
            <a:ext cx="896916" cy="275590"/>
          </a:xfrm>
          <a:prstGeom prst="rect">
            <a:avLst/>
          </a:prstGeom>
          <a:noFill/>
        </p:spPr>
        <p:txBody>
          <a:bodyPr wrap="square" rtlCol="0">
            <a:spAutoFit/>
          </a:bodyPr>
          <a:lstStyle/>
          <a:p>
            <a:r>
              <a:rPr lang="zh-CN" altLang="en-US" sz="1200" b="1" dirty="0">
                <a:cs typeface="+mn-ea"/>
                <a:sym typeface="+mn-lt"/>
              </a:rPr>
              <a:t>数据治理</a:t>
            </a:r>
            <a:endParaRPr lang="zh-CN" altLang="en-US" sz="1200" b="1" dirty="0">
              <a:cs typeface="+mn-ea"/>
              <a:sym typeface="+mn-lt"/>
            </a:endParaRPr>
          </a:p>
        </p:txBody>
      </p:sp>
      <p:sp>
        <p:nvSpPr>
          <p:cNvPr id="22" name="文本框 106"/>
          <p:cNvSpPr txBox="1"/>
          <p:nvPr/>
        </p:nvSpPr>
        <p:spPr>
          <a:xfrm>
            <a:off x="4250700" y="3186372"/>
            <a:ext cx="896916" cy="275590"/>
          </a:xfrm>
          <a:prstGeom prst="rect">
            <a:avLst/>
          </a:prstGeom>
          <a:noFill/>
        </p:spPr>
        <p:txBody>
          <a:bodyPr wrap="square" rtlCol="0">
            <a:spAutoFit/>
          </a:bodyPr>
          <a:lstStyle/>
          <a:p>
            <a:r>
              <a:rPr lang="zh-CN" altLang="en-US" sz="1200" b="1" dirty="0">
                <a:cs typeface="+mn-ea"/>
                <a:sym typeface="+mn-lt"/>
              </a:rPr>
              <a:t>数据挖掘</a:t>
            </a:r>
            <a:endParaRPr lang="zh-CN" altLang="en-US" sz="1200" b="1" dirty="0">
              <a:cs typeface="+mn-ea"/>
              <a:sym typeface="+mn-lt"/>
            </a:endParaRPr>
          </a:p>
        </p:txBody>
      </p:sp>
      <p:sp>
        <p:nvSpPr>
          <p:cNvPr id="23" name="文本框 109"/>
          <p:cNvSpPr txBox="1"/>
          <p:nvPr/>
        </p:nvSpPr>
        <p:spPr>
          <a:xfrm>
            <a:off x="4257641" y="3613229"/>
            <a:ext cx="896916" cy="275590"/>
          </a:xfrm>
          <a:prstGeom prst="rect">
            <a:avLst/>
          </a:prstGeom>
          <a:noFill/>
        </p:spPr>
        <p:txBody>
          <a:bodyPr wrap="square" rtlCol="0">
            <a:spAutoFit/>
          </a:bodyPr>
          <a:lstStyle/>
          <a:p>
            <a:r>
              <a:rPr lang="zh-CN" altLang="en-US" sz="1200" b="1" dirty="0">
                <a:cs typeface="+mn-ea"/>
                <a:sym typeface="+mn-lt"/>
              </a:rPr>
              <a:t>数据服务</a:t>
            </a:r>
            <a:endParaRPr lang="zh-CN" altLang="en-US" sz="1200" b="1" dirty="0">
              <a:cs typeface="+mn-ea"/>
              <a:sym typeface="+mn-lt"/>
            </a:endParaRPr>
          </a:p>
        </p:txBody>
      </p:sp>
      <p:sp>
        <p:nvSpPr>
          <p:cNvPr id="24" name="右箭头 2"/>
          <p:cNvSpPr/>
          <p:nvPr/>
        </p:nvSpPr>
        <p:spPr>
          <a:xfrm>
            <a:off x="1806126" y="4889369"/>
            <a:ext cx="6304831" cy="169062"/>
          </a:xfrm>
          <a:prstGeom prst="rightArrow">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cs typeface="+mn-ea"/>
              <a:sym typeface="+mn-lt"/>
            </a:endParaRPr>
          </a:p>
        </p:txBody>
      </p:sp>
      <p:sp>
        <p:nvSpPr>
          <p:cNvPr id="25" name="TextBox 38"/>
          <p:cNvSpPr txBox="1"/>
          <p:nvPr/>
        </p:nvSpPr>
        <p:spPr>
          <a:xfrm>
            <a:off x="3908497" y="4619622"/>
            <a:ext cx="2567246" cy="321945"/>
          </a:xfrm>
          <a:prstGeom prst="rect">
            <a:avLst/>
          </a:prstGeom>
          <a:noFill/>
        </p:spPr>
        <p:txBody>
          <a:bodyPr wrap="square" rtlCol="0">
            <a:spAutoFit/>
          </a:bodyPr>
          <a:lstStyle/>
          <a:p>
            <a:r>
              <a:rPr lang="zh-CN" altLang="en-US" sz="1500" b="1" dirty="0">
                <a:solidFill>
                  <a:srgbClr val="FF0000"/>
                </a:solidFill>
                <a:cs typeface="+mn-ea"/>
                <a:sym typeface="+mn-lt"/>
              </a:rPr>
              <a:t>从“呆数据”变成“活信息”</a:t>
            </a:r>
            <a:endParaRPr lang="zh-CN" altLang="en-US" sz="1500" b="1" dirty="0">
              <a:solidFill>
                <a:srgbClr val="FF0000"/>
              </a:solidFill>
              <a:cs typeface="+mn-ea"/>
              <a:sym typeface="+mn-lt"/>
            </a:endParaRPr>
          </a:p>
        </p:txBody>
      </p:sp>
      <p:sp>
        <p:nvSpPr>
          <p:cNvPr id="27" name="文本框 11"/>
          <p:cNvSpPr txBox="1">
            <a:spLocks noChangeArrowheads="1"/>
          </p:cNvSpPr>
          <p:nvPr/>
        </p:nvSpPr>
        <p:spPr bwMode="auto">
          <a:xfrm>
            <a:off x="560790" y="128011"/>
            <a:ext cx="2211605" cy="4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5" tIns="45722" rIns="91445" bIns="45722"/>
          <a:lstStyle>
            <a:lvl1pPr>
              <a:spcBef>
                <a:spcPct val="20000"/>
              </a:spcBef>
              <a:buFont typeface="Arial" panose="020B0704020202020204" pitchFamily="34" charset="0"/>
              <a:defRPr sz="6400">
                <a:solidFill>
                  <a:srgbClr val="BFBFBF"/>
                </a:solidFill>
                <a:latin typeface="Raleway Light" charset="0"/>
                <a:ea typeface="微软雅黑" panose="020B0503020204020204" pitchFamily="34" charset="-122"/>
                <a:cs typeface="Raleway Light" charset="0"/>
              </a:defRPr>
            </a:lvl1pPr>
            <a:lvl2pPr>
              <a:spcBef>
                <a:spcPct val="20000"/>
              </a:spcBef>
              <a:buFont typeface="Arial" panose="020B0704020202020204" pitchFamily="34" charset="0"/>
              <a:defRPr sz="4800">
                <a:solidFill>
                  <a:srgbClr val="BFBFBF"/>
                </a:solidFill>
                <a:latin typeface="Raleway Light" charset="0"/>
                <a:ea typeface="微软雅黑" panose="020B0503020204020204" pitchFamily="34" charset="-122"/>
                <a:cs typeface="Raleway Light" charset="0"/>
              </a:defRPr>
            </a:lvl2pPr>
            <a:lvl3pPr>
              <a:spcBef>
                <a:spcPct val="20000"/>
              </a:spcBef>
              <a:buFont typeface="Arial" panose="020B0704020202020204" pitchFamily="34" charset="0"/>
              <a:defRPr sz="4300">
                <a:solidFill>
                  <a:srgbClr val="BFBFBF"/>
                </a:solidFill>
                <a:latin typeface="Raleway Light" charset="0"/>
                <a:ea typeface="微软雅黑" panose="020B0503020204020204" pitchFamily="34" charset="-122"/>
                <a:cs typeface="Raleway Light" charset="0"/>
              </a:defRPr>
            </a:lvl3pPr>
            <a:lvl4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4pPr>
            <a:lvl5pPr>
              <a:spcBef>
                <a:spcPct val="20000"/>
              </a:spcBef>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5pPr>
            <a:lvl6pPr marL="53340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6pPr>
            <a:lvl7pPr marL="57912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7pPr>
            <a:lvl8pPr marL="62484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8pPr>
            <a:lvl9pPr marL="6705600" indent="-3048000" defTabSz="1219200" eaLnBrk="0" fontAlgn="base" hangingPunct="0">
              <a:spcBef>
                <a:spcPct val="20000"/>
              </a:spcBef>
              <a:spcAft>
                <a:spcPct val="0"/>
              </a:spcAft>
              <a:buFont typeface="Arial" panose="020B0704020202020204" pitchFamily="34" charset="0"/>
              <a:defRPr sz="3700">
                <a:solidFill>
                  <a:srgbClr val="BFBFBF"/>
                </a:solidFill>
                <a:latin typeface="Raleway Light" charset="0"/>
                <a:ea typeface="微软雅黑" panose="020B0503020204020204" pitchFamily="34" charset="-122"/>
                <a:cs typeface="Raleway Light" charset="0"/>
              </a:defRPr>
            </a:lvl9pPr>
          </a:lstStyle>
          <a:p>
            <a:pPr>
              <a:lnSpc>
                <a:spcPct val="90000"/>
              </a:lnSpc>
              <a:spcBef>
                <a:spcPct val="0"/>
              </a:spcBef>
            </a:pPr>
            <a:r>
              <a:rPr lang="zh-CN" altLang="en-US" sz="2475" dirty="0" smtClean="0">
                <a:solidFill>
                  <a:srgbClr val="595959"/>
                </a:solidFill>
                <a:latin typeface="微软雅黑" panose="020B0503020204020204" pitchFamily="34" charset="-122"/>
              </a:rPr>
              <a:t>消防数据分析</a:t>
            </a:r>
            <a:endParaRPr lang="zh-CN" altLang="en-US" sz="2475" dirty="0">
              <a:solidFill>
                <a:srgbClr val="595959"/>
              </a:solidFill>
              <a:latin typeface="微软雅黑" panose="020B0503020204020204" pitchFamily="34" charset="-122"/>
            </a:endParaRPr>
          </a:p>
        </p:txBody>
      </p:sp>
      <p:grpSp>
        <p:nvGrpSpPr>
          <p:cNvPr id="28" name="组合 27"/>
          <p:cNvGrpSpPr/>
          <p:nvPr/>
        </p:nvGrpSpPr>
        <p:grpSpPr bwMode="auto">
          <a:xfrm>
            <a:off x="596" y="114914"/>
            <a:ext cx="521498" cy="379813"/>
            <a:chOff x="0" y="0"/>
            <a:chExt cx="694944" cy="624651"/>
          </a:xfrm>
        </p:grpSpPr>
        <p:sp>
          <p:nvSpPr>
            <p:cNvPr id="29" name="矩形 28"/>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30" name="矩形 29"/>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
        <p:nvSpPr>
          <p:cNvPr id="31" name="矩形 30"/>
          <p:cNvSpPr/>
          <p:nvPr/>
        </p:nvSpPr>
        <p:spPr>
          <a:xfrm>
            <a:off x="675498" y="720942"/>
            <a:ext cx="7754795" cy="553085"/>
          </a:xfrm>
          <a:prstGeom prst="rect">
            <a:avLst/>
          </a:prstGeom>
        </p:spPr>
        <p:txBody>
          <a:bodyPr wrap="square">
            <a:spAutoFit/>
          </a:bodyPr>
          <a:lstStyle/>
          <a:p>
            <a:pPr indent="360045"/>
            <a:r>
              <a:rPr lang="en-US" altLang="zh-CN" sz="1500" dirty="0" smtClean="0">
                <a:solidFill>
                  <a:srgbClr val="0033CC"/>
                </a:solidFill>
                <a:cs typeface="+mn-ea"/>
                <a:sym typeface="+mn-lt"/>
              </a:rPr>
              <a:t>     </a:t>
            </a:r>
            <a:r>
              <a:rPr lang="zh-CN" altLang="zh-CN" sz="1500" dirty="0" smtClean="0">
                <a:solidFill>
                  <a:srgbClr val="0033CC"/>
                </a:solidFill>
                <a:cs typeface="+mn-ea"/>
                <a:sym typeface="+mn-lt"/>
              </a:rPr>
              <a:t>通过</a:t>
            </a:r>
            <a:r>
              <a:rPr lang="zh-CN" altLang="zh-CN" sz="1500" dirty="0">
                <a:solidFill>
                  <a:srgbClr val="0033CC"/>
                </a:solidFill>
                <a:cs typeface="+mn-ea"/>
                <a:sym typeface="+mn-lt"/>
              </a:rPr>
              <a:t>不同的维度，不同的方式</a:t>
            </a:r>
            <a:r>
              <a:rPr lang="zh-CN" altLang="en-US" sz="1500" dirty="0" smtClean="0">
                <a:solidFill>
                  <a:srgbClr val="0033CC"/>
                </a:solidFill>
                <a:cs typeface="+mn-ea"/>
                <a:sym typeface="+mn-lt"/>
              </a:rPr>
              <a:t>分析产业园区的消防</a:t>
            </a:r>
            <a:r>
              <a:rPr lang="zh-CN" altLang="en-US" sz="1500" dirty="0">
                <a:solidFill>
                  <a:srgbClr val="0033CC"/>
                </a:solidFill>
                <a:cs typeface="+mn-ea"/>
                <a:sym typeface="+mn-lt"/>
              </a:rPr>
              <a:t>安全形势，</a:t>
            </a:r>
            <a:r>
              <a:rPr lang="zh-CN" altLang="zh-CN" sz="1500" dirty="0">
                <a:solidFill>
                  <a:srgbClr val="0033CC"/>
                </a:solidFill>
                <a:cs typeface="+mn-ea"/>
                <a:sym typeface="+mn-lt"/>
              </a:rPr>
              <a:t>建立长效消防安全管理机制，</a:t>
            </a:r>
            <a:r>
              <a:rPr lang="zh-CN" altLang="zh-CN" sz="1500" dirty="0" smtClean="0">
                <a:solidFill>
                  <a:srgbClr val="0033CC"/>
                </a:solidFill>
                <a:cs typeface="+mn-ea"/>
                <a:sym typeface="+mn-lt"/>
              </a:rPr>
              <a:t>合理</a:t>
            </a:r>
            <a:r>
              <a:rPr lang="zh-CN" altLang="en-US" sz="1500" dirty="0" smtClean="0">
                <a:solidFill>
                  <a:srgbClr val="0033CC"/>
                </a:solidFill>
                <a:cs typeface="+mn-ea"/>
                <a:sym typeface="+mn-lt"/>
              </a:rPr>
              <a:t>的</a:t>
            </a:r>
            <a:r>
              <a:rPr lang="zh-CN" altLang="zh-CN" sz="1500" dirty="0" smtClean="0">
                <a:solidFill>
                  <a:srgbClr val="0033CC"/>
                </a:solidFill>
                <a:cs typeface="+mn-ea"/>
                <a:sym typeface="+mn-lt"/>
              </a:rPr>
              <a:t>部署</a:t>
            </a:r>
            <a:r>
              <a:rPr lang="zh-CN" altLang="zh-CN" sz="1500" dirty="0">
                <a:solidFill>
                  <a:srgbClr val="0033CC"/>
                </a:solidFill>
                <a:cs typeface="+mn-ea"/>
                <a:sym typeface="+mn-lt"/>
              </a:rPr>
              <a:t>消防力量</a:t>
            </a:r>
            <a:r>
              <a:rPr lang="zh-CN" altLang="zh-CN" sz="1500" dirty="0" smtClean="0">
                <a:solidFill>
                  <a:srgbClr val="0033CC"/>
                </a:solidFill>
                <a:cs typeface="+mn-ea"/>
                <a:sym typeface="+mn-lt"/>
              </a:rPr>
              <a:t>，</a:t>
            </a:r>
            <a:r>
              <a:rPr lang="zh-CN" altLang="en-US" sz="1500" dirty="0" smtClean="0">
                <a:solidFill>
                  <a:srgbClr val="0033CC"/>
                </a:solidFill>
                <a:cs typeface="+mn-ea"/>
                <a:sym typeface="+mn-lt"/>
              </a:rPr>
              <a:t>提</a:t>
            </a:r>
            <a:r>
              <a:rPr lang="zh-CN" altLang="zh-CN" sz="1500" dirty="0" smtClean="0">
                <a:solidFill>
                  <a:srgbClr val="0033CC"/>
                </a:solidFill>
                <a:cs typeface="+mn-ea"/>
                <a:sym typeface="+mn-lt"/>
              </a:rPr>
              <a:t>高</a:t>
            </a:r>
            <a:r>
              <a:rPr lang="zh-CN" altLang="zh-CN" sz="1500" dirty="0">
                <a:solidFill>
                  <a:srgbClr val="0033CC"/>
                </a:solidFill>
                <a:cs typeface="+mn-ea"/>
                <a:sym typeface="+mn-lt"/>
              </a:rPr>
              <a:t>消防安全管理水平</a:t>
            </a:r>
            <a:r>
              <a:rPr lang="zh-CN" altLang="en-US" sz="1500" dirty="0">
                <a:solidFill>
                  <a:srgbClr val="0033CC"/>
                </a:solidFill>
                <a:cs typeface="+mn-ea"/>
                <a:sym typeface="+mn-lt"/>
              </a:rPr>
              <a:t>。</a:t>
            </a:r>
            <a:endParaRPr lang="zh-CN" altLang="en-US" sz="1500" dirty="0">
              <a:solidFill>
                <a:srgbClr val="0033CC"/>
              </a:solidFill>
              <a:cs typeface="+mn-ea"/>
              <a:sym typeface="+mn-lt"/>
            </a:endParaRPr>
          </a:p>
        </p:txBody>
      </p:sp>
      <p:sp>
        <p:nvSpPr>
          <p:cNvPr id="32" name="右箭头 31"/>
          <p:cNvSpPr/>
          <p:nvPr/>
        </p:nvSpPr>
        <p:spPr>
          <a:xfrm>
            <a:off x="4353092" y="2449288"/>
            <a:ext cx="776949" cy="659083"/>
          </a:xfrm>
          <a:prstGeom prst="rightArrow">
            <a:avLst/>
          </a:prstGeom>
          <a:gradFill flip="none" rotWithShape="1">
            <a:gsLst>
              <a:gs pos="0">
                <a:srgbClr val="52B3AF">
                  <a:tint val="66000"/>
                  <a:satMod val="160000"/>
                </a:srgbClr>
              </a:gs>
              <a:gs pos="50000">
                <a:srgbClr val="52B3AF">
                  <a:tint val="44500"/>
                  <a:satMod val="160000"/>
                </a:srgbClr>
              </a:gs>
              <a:gs pos="100000">
                <a:srgbClr val="52B3AF">
                  <a:tint val="23500"/>
                  <a:satMod val="160000"/>
                </a:srgb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b="1"/>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10583" y="2401064"/>
            <a:ext cx="688205" cy="561310"/>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3" name="object 3"/>
          <p:cNvSpPr txBox="1"/>
          <p:nvPr/>
        </p:nvSpPr>
        <p:spPr>
          <a:xfrm>
            <a:off x="2937162" y="2209243"/>
            <a:ext cx="627329"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监控大屏</a:t>
            </a:r>
            <a:endParaRPr sz="1200">
              <a:latin typeface="微软雅黑" panose="020B0503020204020204" pitchFamily="34" charset="-122"/>
              <a:cs typeface="微软雅黑" panose="020B0503020204020204" pitchFamily="34" charset="-122"/>
            </a:endParaRPr>
          </a:p>
        </p:txBody>
      </p:sp>
      <p:sp>
        <p:nvSpPr>
          <p:cNvPr id="4" name="object 4"/>
          <p:cNvSpPr/>
          <p:nvPr/>
        </p:nvSpPr>
        <p:spPr>
          <a:xfrm>
            <a:off x="2260206" y="2804734"/>
            <a:ext cx="342960" cy="303424"/>
          </a:xfrm>
          <a:custGeom>
            <a:avLst/>
            <a:gdLst/>
            <a:ahLst/>
            <a:cxnLst/>
            <a:rect l="l" t="t" r="r" b="b"/>
            <a:pathLst>
              <a:path w="457200" h="404495">
                <a:moveTo>
                  <a:pt x="388247" y="317886"/>
                </a:moveTo>
                <a:lnTo>
                  <a:pt x="68511" y="317886"/>
                </a:lnTo>
                <a:lnTo>
                  <a:pt x="0" y="403910"/>
                </a:lnTo>
                <a:lnTo>
                  <a:pt x="456761" y="403910"/>
                </a:lnTo>
                <a:lnTo>
                  <a:pt x="388247" y="317886"/>
                </a:lnTo>
                <a:close/>
              </a:path>
              <a:path w="457200" h="404495">
                <a:moveTo>
                  <a:pt x="264264" y="272831"/>
                </a:moveTo>
                <a:lnTo>
                  <a:pt x="192488" y="272831"/>
                </a:lnTo>
                <a:lnTo>
                  <a:pt x="192488" y="317886"/>
                </a:lnTo>
                <a:lnTo>
                  <a:pt x="264264" y="317886"/>
                </a:lnTo>
                <a:lnTo>
                  <a:pt x="264264" y="272831"/>
                </a:lnTo>
                <a:close/>
              </a:path>
              <a:path w="457200" h="404495">
                <a:moveTo>
                  <a:pt x="434782" y="0"/>
                </a:moveTo>
                <a:lnTo>
                  <a:pt x="26575" y="0"/>
                </a:lnTo>
                <a:lnTo>
                  <a:pt x="26575" y="272831"/>
                </a:lnTo>
                <a:lnTo>
                  <a:pt x="434782" y="272831"/>
                </a:lnTo>
                <a:lnTo>
                  <a:pt x="434782" y="0"/>
                </a:lnTo>
                <a:close/>
              </a:path>
            </a:pathLst>
          </a:custGeom>
          <a:solidFill>
            <a:srgbClr val="766E53"/>
          </a:solidFill>
        </p:spPr>
        <p:txBody>
          <a:bodyPr wrap="square" lIns="0" tIns="0" rIns="0" bIns="0" rtlCol="0"/>
          <a:lstStyle/>
          <a:p>
            <a:pPr defTabSz="685800"/>
            <a:endParaRPr sz="1350">
              <a:latin typeface="Calibri" panose="020F0502020204030204"/>
            </a:endParaRPr>
          </a:p>
        </p:txBody>
      </p:sp>
      <p:sp>
        <p:nvSpPr>
          <p:cNvPr id="5" name="object 5"/>
          <p:cNvSpPr/>
          <p:nvPr/>
        </p:nvSpPr>
        <p:spPr>
          <a:xfrm>
            <a:off x="2280141" y="2804733"/>
            <a:ext cx="306282" cy="204823"/>
          </a:xfrm>
          <a:custGeom>
            <a:avLst/>
            <a:gdLst/>
            <a:ahLst/>
            <a:cxnLst/>
            <a:rect l="l" t="t" r="r" b="b"/>
            <a:pathLst>
              <a:path w="408304" h="273050">
                <a:moveTo>
                  <a:pt x="408207" y="0"/>
                </a:moveTo>
                <a:lnTo>
                  <a:pt x="0" y="0"/>
                </a:lnTo>
                <a:lnTo>
                  <a:pt x="0" y="272831"/>
                </a:lnTo>
                <a:lnTo>
                  <a:pt x="408207" y="272831"/>
                </a:lnTo>
                <a:lnTo>
                  <a:pt x="408207" y="0"/>
                </a:lnTo>
                <a:close/>
              </a:path>
            </a:pathLst>
          </a:custGeom>
          <a:ln w="3225">
            <a:solidFill>
              <a:srgbClr val="FFFFFF"/>
            </a:solidFill>
          </a:ln>
        </p:spPr>
        <p:txBody>
          <a:bodyPr wrap="square" lIns="0" tIns="0" rIns="0" bIns="0" rtlCol="0"/>
          <a:lstStyle/>
          <a:p>
            <a:pPr defTabSz="685800"/>
            <a:endParaRPr sz="1350">
              <a:latin typeface="Calibri" panose="020F0502020204030204"/>
            </a:endParaRPr>
          </a:p>
        </p:txBody>
      </p:sp>
      <p:sp>
        <p:nvSpPr>
          <p:cNvPr id="6" name="object 6"/>
          <p:cNvSpPr/>
          <p:nvPr/>
        </p:nvSpPr>
        <p:spPr>
          <a:xfrm>
            <a:off x="2260206" y="3043189"/>
            <a:ext cx="342960" cy="64781"/>
          </a:xfrm>
          <a:custGeom>
            <a:avLst/>
            <a:gdLst/>
            <a:ahLst/>
            <a:cxnLst/>
            <a:rect l="l" t="t" r="r" b="b"/>
            <a:pathLst>
              <a:path w="457200" h="86360">
                <a:moveTo>
                  <a:pt x="456761" y="86023"/>
                </a:moveTo>
                <a:lnTo>
                  <a:pt x="388247" y="0"/>
                </a:lnTo>
                <a:lnTo>
                  <a:pt x="68511" y="0"/>
                </a:lnTo>
                <a:lnTo>
                  <a:pt x="0" y="86023"/>
                </a:lnTo>
                <a:lnTo>
                  <a:pt x="456761" y="86023"/>
                </a:lnTo>
                <a:close/>
              </a:path>
            </a:pathLst>
          </a:custGeom>
          <a:ln w="3227">
            <a:solidFill>
              <a:srgbClr val="FFFFFF"/>
            </a:solidFill>
          </a:ln>
        </p:spPr>
        <p:txBody>
          <a:bodyPr wrap="square" lIns="0" tIns="0" rIns="0" bIns="0" rtlCol="0"/>
          <a:lstStyle/>
          <a:p>
            <a:pPr defTabSz="685800"/>
            <a:endParaRPr sz="1350">
              <a:latin typeface="Calibri" panose="020F0502020204030204"/>
            </a:endParaRPr>
          </a:p>
        </p:txBody>
      </p:sp>
      <p:sp>
        <p:nvSpPr>
          <p:cNvPr id="7" name="object 7"/>
          <p:cNvSpPr/>
          <p:nvPr/>
        </p:nvSpPr>
        <p:spPr>
          <a:xfrm>
            <a:off x="2404597" y="3009393"/>
            <a:ext cx="54302" cy="33820"/>
          </a:xfrm>
          <a:custGeom>
            <a:avLst/>
            <a:gdLst/>
            <a:ahLst/>
            <a:cxnLst/>
            <a:rect l="l" t="t" r="r" b="b"/>
            <a:pathLst>
              <a:path w="72389" h="45085">
                <a:moveTo>
                  <a:pt x="71775" y="0"/>
                </a:moveTo>
                <a:lnTo>
                  <a:pt x="0" y="0"/>
                </a:lnTo>
                <a:lnTo>
                  <a:pt x="0" y="45054"/>
                </a:lnTo>
                <a:lnTo>
                  <a:pt x="71775" y="45054"/>
                </a:lnTo>
                <a:lnTo>
                  <a:pt x="71775" y="0"/>
                </a:lnTo>
                <a:close/>
              </a:path>
            </a:pathLst>
          </a:custGeom>
          <a:ln w="3226">
            <a:solidFill>
              <a:srgbClr val="FFFFFF"/>
            </a:solidFill>
          </a:ln>
        </p:spPr>
        <p:txBody>
          <a:bodyPr wrap="square" lIns="0" tIns="0" rIns="0" bIns="0" rtlCol="0"/>
          <a:lstStyle/>
          <a:p>
            <a:pPr defTabSz="685800"/>
            <a:endParaRPr sz="1350">
              <a:latin typeface="Calibri" panose="020F0502020204030204"/>
            </a:endParaRPr>
          </a:p>
        </p:txBody>
      </p:sp>
      <p:sp>
        <p:nvSpPr>
          <p:cNvPr id="8" name="object 8"/>
          <p:cNvSpPr/>
          <p:nvPr/>
        </p:nvSpPr>
        <p:spPr>
          <a:xfrm>
            <a:off x="2299995" y="2825032"/>
            <a:ext cx="267223" cy="166240"/>
          </a:xfrm>
          <a:custGeom>
            <a:avLst/>
            <a:gdLst/>
            <a:ahLst/>
            <a:cxnLst/>
            <a:rect l="l" t="t" r="r" b="b"/>
            <a:pathLst>
              <a:path w="356235" h="221614">
                <a:moveTo>
                  <a:pt x="0" y="221193"/>
                </a:moveTo>
                <a:lnTo>
                  <a:pt x="355848" y="221193"/>
                </a:lnTo>
                <a:lnTo>
                  <a:pt x="355848" y="0"/>
                </a:lnTo>
                <a:lnTo>
                  <a:pt x="0" y="0"/>
                </a:lnTo>
                <a:lnTo>
                  <a:pt x="0" y="221193"/>
                </a:lnTo>
                <a:close/>
              </a:path>
            </a:pathLst>
          </a:custGeom>
          <a:solidFill>
            <a:srgbClr val="92AA4B"/>
          </a:solidFill>
        </p:spPr>
        <p:txBody>
          <a:bodyPr wrap="square" lIns="0" tIns="0" rIns="0" bIns="0" rtlCol="0"/>
          <a:lstStyle/>
          <a:p>
            <a:pPr defTabSz="685800"/>
            <a:endParaRPr sz="1350">
              <a:latin typeface="Calibri" panose="020F0502020204030204"/>
            </a:endParaRPr>
          </a:p>
        </p:txBody>
      </p:sp>
      <p:sp>
        <p:nvSpPr>
          <p:cNvPr id="9" name="object 9"/>
          <p:cNvSpPr/>
          <p:nvPr/>
        </p:nvSpPr>
        <p:spPr>
          <a:xfrm>
            <a:off x="2299995" y="2825032"/>
            <a:ext cx="267223" cy="166240"/>
          </a:xfrm>
          <a:custGeom>
            <a:avLst/>
            <a:gdLst/>
            <a:ahLst/>
            <a:cxnLst/>
            <a:rect l="l" t="t" r="r" b="b"/>
            <a:pathLst>
              <a:path w="356235" h="221614">
                <a:moveTo>
                  <a:pt x="0" y="221193"/>
                </a:moveTo>
                <a:lnTo>
                  <a:pt x="355848" y="221193"/>
                </a:lnTo>
                <a:lnTo>
                  <a:pt x="355848" y="0"/>
                </a:lnTo>
                <a:lnTo>
                  <a:pt x="0" y="0"/>
                </a:lnTo>
                <a:lnTo>
                  <a:pt x="0" y="221193"/>
                </a:lnTo>
                <a:close/>
              </a:path>
            </a:pathLst>
          </a:custGeom>
          <a:ln w="3226">
            <a:solidFill>
              <a:srgbClr val="FFFFFF"/>
            </a:solidFill>
          </a:ln>
        </p:spPr>
        <p:txBody>
          <a:bodyPr wrap="square" lIns="0" tIns="0" rIns="0" bIns="0" rtlCol="0"/>
          <a:lstStyle/>
          <a:p>
            <a:pPr defTabSz="685800"/>
            <a:endParaRPr sz="1350">
              <a:latin typeface="Calibri" panose="020F0502020204030204"/>
            </a:endParaRPr>
          </a:p>
        </p:txBody>
      </p:sp>
      <p:sp>
        <p:nvSpPr>
          <p:cNvPr id="10" name="object 10"/>
          <p:cNvSpPr/>
          <p:nvPr/>
        </p:nvSpPr>
        <p:spPr>
          <a:xfrm>
            <a:off x="2306837" y="3052540"/>
            <a:ext cx="243882" cy="41917"/>
          </a:xfrm>
          <a:custGeom>
            <a:avLst/>
            <a:gdLst/>
            <a:ahLst/>
            <a:cxnLst/>
            <a:rect l="l" t="t" r="r" b="b"/>
            <a:pathLst>
              <a:path w="325120" h="55879">
                <a:moveTo>
                  <a:pt x="311897" y="22444"/>
                </a:moveTo>
                <a:lnTo>
                  <a:pt x="291607" y="22444"/>
                </a:lnTo>
                <a:lnTo>
                  <a:pt x="302964" y="35082"/>
                </a:lnTo>
                <a:lnTo>
                  <a:pt x="324840" y="35082"/>
                </a:lnTo>
                <a:lnTo>
                  <a:pt x="311897" y="22444"/>
                </a:lnTo>
                <a:close/>
              </a:path>
              <a:path w="325120" h="55879">
                <a:moveTo>
                  <a:pt x="262049" y="0"/>
                </a:moveTo>
                <a:lnTo>
                  <a:pt x="244563" y="0"/>
                </a:lnTo>
                <a:lnTo>
                  <a:pt x="254141" y="13593"/>
                </a:lnTo>
                <a:lnTo>
                  <a:pt x="273341" y="13593"/>
                </a:lnTo>
                <a:lnTo>
                  <a:pt x="262049" y="0"/>
                </a:lnTo>
                <a:close/>
              </a:path>
              <a:path w="325120" h="55879">
                <a:moveTo>
                  <a:pt x="288939" y="0"/>
                </a:moveTo>
                <a:lnTo>
                  <a:pt x="271459" y="0"/>
                </a:lnTo>
                <a:lnTo>
                  <a:pt x="283673" y="13593"/>
                </a:lnTo>
                <a:lnTo>
                  <a:pt x="302861" y="13593"/>
                </a:lnTo>
                <a:lnTo>
                  <a:pt x="288939" y="0"/>
                </a:lnTo>
                <a:close/>
              </a:path>
              <a:path w="325120" h="55879">
                <a:moveTo>
                  <a:pt x="280683" y="22444"/>
                </a:moveTo>
                <a:lnTo>
                  <a:pt x="260373" y="22444"/>
                </a:lnTo>
                <a:lnTo>
                  <a:pt x="269294" y="35082"/>
                </a:lnTo>
                <a:lnTo>
                  <a:pt x="291176" y="35082"/>
                </a:lnTo>
                <a:lnTo>
                  <a:pt x="280683" y="22444"/>
                </a:lnTo>
                <a:close/>
              </a:path>
              <a:path w="325120" h="55879">
                <a:moveTo>
                  <a:pt x="249455" y="22444"/>
                </a:moveTo>
                <a:lnTo>
                  <a:pt x="229145" y="22444"/>
                </a:lnTo>
                <a:lnTo>
                  <a:pt x="235629" y="35082"/>
                </a:lnTo>
                <a:lnTo>
                  <a:pt x="257524" y="35082"/>
                </a:lnTo>
                <a:lnTo>
                  <a:pt x="249455" y="22444"/>
                </a:lnTo>
                <a:close/>
              </a:path>
              <a:path w="325120" h="55879">
                <a:moveTo>
                  <a:pt x="235204" y="0"/>
                </a:moveTo>
                <a:lnTo>
                  <a:pt x="217705" y="0"/>
                </a:lnTo>
                <a:lnTo>
                  <a:pt x="224711" y="13877"/>
                </a:lnTo>
                <a:lnTo>
                  <a:pt x="243937" y="13877"/>
                </a:lnTo>
                <a:lnTo>
                  <a:pt x="235204" y="0"/>
                </a:lnTo>
                <a:close/>
              </a:path>
              <a:path w="325120" h="55879">
                <a:moveTo>
                  <a:pt x="218227" y="22444"/>
                </a:moveTo>
                <a:lnTo>
                  <a:pt x="197924" y="22444"/>
                </a:lnTo>
                <a:lnTo>
                  <a:pt x="201965" y="35082"/>
                </a:lnTo>
                <a:lnTo>
                  <a:pt x="223867" y="35082"/>
                </a:lnTo>
                <a:lnTo>
                  <a:pt x="218227" y="22444"/>
                </a:lnTo>
                <a:close/>
              </a:path>
              <a:path w="325120" h="55879">
                <a:moveTo>
                  <a:pt x="208675" y="955"/>
                </a:moveTo>
                <a:lnTo>
                  <a:pt x="191060" y="955"/>
                </a:lnTo>
                <a:lnTo>
                  <a:pt x="195191" y="13877"/>
                </a:lnTo>
                <a:lnTo>
                  <a:pt x="214424" y="13877"/>
                </a:lnTo>
                <a:lnTo>
                  <a:pt x="208675" y="955"/>
                </a:lnTo>
                <a:close/>
              </a:path>
              <a:path w="325120" h="55879">
                <a:moveTo>
                  <a:pt x="187006" y="22444"/>
                </a:moveTo>
                <a:lnTo>
                  <a:pt x="166703" y="22444"/>
                </a:lnTo>
                <a:lnTo>
                  <a:pt x="168307" y="35082"/>
                </a:lnTo>
                <a:lnTo>
                  <a:pt x="190196" y="35082"/>
                </a:lnTo>
                <a:lnTo>
                  <a:pt x="187006" y="22444"/>
                </a:lnTo>
                <a:close/>
              </a:path>
              <a:path w="325120" h="55879">
                <a:moveTo>
                  <a:pt x="181862" y="2020"/>
                </a:moveTo>
                <a:lnTo>
                  <a:pt x="164118" y="2020"/>
                </a:lnTo>
                <a:lnTo>
                  <a:pt x="165723" y="14678"/>
                </a:lnTo>
                <a:lnTo>
                  <a:pt x="185053" y="14678"/>
                </a:lnTo>
                <a:lnTo>
                  <a:pt x="181862" y="2020"/>
                </a:lnTo>
                <a:close/>
              </a:path>
              <a:path w="325120" h="55879">
                <a:moveTo>
                  <a:pt x="154572" y="2020"/>
                </a:moveTo>
                <a:lnTo>
                  <a:pt x="136828" y="2020"/>
                </a:lnTo>
                <a:lnTo>
                  <a:pt x="135990" y="14678"/>
                </a:lnTo>
                <a:lnTo>
                  <a:pt x="155314" y="14678"/>
                </a:lnTo>
                <a:lnTo>
                  <a:pt x="154572" y="2020"/>
                </a:lnTo>
                <a:close/>
              </a:path>
              <a:path w="325120" h="55879">
                <a:moveTo>
                  <a:pt x="155778" y="22444"/>
                </a:moveTo>
                <a:lnTo>
                  <a:pt x="135481" y="22444"/>
                </a:lnTo>
                <a:lnTo>
                  <a:pt x="134643" y="35082"/>
                </a:lnTo>
                <a:lnTo>
                  <a:pt x="156532" y="35082"/>
                </a:lnTo>
                <a:lnTo>
                  <a:pt x="155778" y="22444"/>
                </a:lnTo>
                <a:close/>
              </a:path>
              <a:path w="325120" h="55879">
                <a:moveTo>
                  <a:pt x="127283" y="2020"/>
                </a:moveTo>
                <a:lnTo>
                  <a:pt x="109539" y="2020"/>
                </a:lnTo>
                <a:lnTo>
                  <a:pt x="106264" y="14678"/>
                </a:lnTo>
                <a:lnTo>
                  <a:pt x="125594" y="14678"/>
                </a:lnTo>
                <a:lnTo>
                  <a:pt x="127283" y="2020"/>
                </a:lnTo>
                <a:close/>
              </a:path>
              <a:path w="325120" h="55879">
                <a:moveTo>
                  <a:pt x="124556" y="22444"/>
                </a:moveTo>
                <a:lnTo>
                  <a:pt x="104253" y="22444"/>
                </a:lnTo>
                <a:lnTo>
                  <a:pt x="100979" y="35082"/>
                </a:lnTo>
                <a:lnTo>
                  <a:pt x="122874" y="35082"/>
                </a:lnTo>
                <a:lnTo>
                  <a:pt x="124556" y="22444"/>
                </a:lnTo>
                <a:close/>
              </a:path>
              <a:path w="325120" h="55879">
                <a:moveTo>
                  <a:pt x="235913" y="43160"/>
                </a:moveTo>
                <a:lnTo>
                  <a:pt x="92678" y="43160"/>
                </a:lnTo>
                <a:lnTo>
                  <a:pt x="88965" y="55803"/>
                </a:lnTo>
                <a:lnTo>
                  <a:pt x="242120" y="55803"/>
                </a:lnTo>
                <a:lnTo>
                  <a:pt x="235913" y="43160"/>
                </a:lnTo>
                <a:close/>
              </a:path>
              <a:path w="325120" h="55879">
                <a:moveTo>
                  <a:pt x="99993" y="2020"/>
                </a:moveTo>
                <a:lnTo>
                  <a:pt x="82249" y="2020"/>
                </a:lnTo>
                <a:lnTo>
                  <a:pt x="76538" y="14678"/>
                </a:lnTo>
                <a:lnTo>
                  <a:pt x="95868" y="14678"/>
                </a:lnTo>
                <a:lnTo>
                  <a:pt x="99993" y="2020"/>
                </a:lnTo>
                <a:close/>
              </a:path>
              <a:path w="325120" h="55879">
                <a:moveTo>
                  <a:pt x="93335" y="22444"/>
                </a:moveTo>
                <a:lnTo>
                  <a:pt x="73026" y="22444"/>
                </a:lnTo>
                <a:lnTo>
                  <a:pt x="67315" y="35082"/>
                </a:lnTo>
                <a:lnTo>
                  <a:pt x="89210" y="35082"/>
                </a:lnTo>
                <a:lnTo>
                  <a:pt x="93335" y="22444"/>
                </a:lnTo>
                <a:close/>
              </a:path>
              <a:path w="325120" h="55879">
                <a:moveTo>
                  <a:pt x="72703" y="2020"/>
                </a:moveTo>
                <a:lnTo>
                  <a:pt x="54966" y="2020"/>
                </a:lnTo>
                <a:lnTo>
                  <a:pt x="46812" y="14678"/>
                </a:lnTo>
                <a:lnTo>
                  <a:pt x="66142" y="14678"/>
                </a:lnTo>
                <a:lnTo>
                  <a:pt x="72703" y="2020"/>
                </a:lnTo>
                <a:close/>
              </a:path>
              <a:path w="325120" h="55879">
                <a:moveTo>
                  <a:pt x="62114" y="22444"/>
                </a:moveTo>
                <a:lnTo>
                  <a:pt x="41811" y="22444"/>
                </a:lnTo>
                <a:lnTo>
                  <a:pt x="33657" y="35082"/>
                </a:lnTo>
                <a:lnTo>
                  <a:pt x="55539" y="35082"/>
                </a:lnTo>
                <a:lnTo>
                  <a:pt x="62114" y="22444"/>
                </a:lnTo>
                <a:close/>
              </a:path>
              <a:path w="325120" h="55879">
                <a:moveTo>
                  <a:pt x="45414" y="2020"/>
                </a:moveTo>
                <a:lnTo>
                  <a:pt x="27682" y="2020"/>
                </a:lnTo>
                <a:lnTo>
                  <a:pt x="17086" y="14678"/>
                </a:lnTo>
                <a:lnTo>
                  <a:pt x="36409" y="14678"/>
                </a:lnTo>
                <a:lnTo>
                  <a:pt x="45414" y="2020"/>
                </a:lnTo>
                <a:close/>
              </a:path>
              <a:path w="325120" h="55879">
                <a:moveTo>
                  <a:pt x="30886" y="22444"/>
                </a:moveTo>
                <a:lnTo>
                  <a:pt x="10589" y="22444"/>
                </a:lnTo>
                <a:lnTo>
                  <a:pt x="0" y="35082"/>
                </a:lnTo>
                <a:lnTo>
                  <a:pt x="21882" y="35082"/>
                </a:lnTo>
                <a:lnTo>
                  <a:pt x="30886" y="22444"/>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11" name="object 11"/>
          <p:cNvSpPr/>
          <p:nvPr/>
        </p:nvSpPr>
        <p:spPr>
          <a:xfrm>
            <a:off x="2918557" y="4176436"/>
            <a:ext cx="675440" cy="318190"/>
          </a:xfrm>
          <a:custGeom>
            <a:avLst/>
            <a:gdLst/>
            <a:ahLst/>
            <a:cxnLst/>
            <a:rect l="l" t="t" r="r" b="b"/>
            <a:pathLst>
              <a:path w="900429" h="424179">
                <a:moveTo>
                  <a:pt x="848930" y="388066"/>
                </a:moveTo>
                <a:lnTo>
                  <a:pt x="51416" y="388066"/>
                </a:lnTo>
                <a:lnTo>
                  <a:pt x="69422" y="424072"/>
                </a:lnTo>
                <a:lnTo>
                  <a:pt x="830915" y="424072"/>
                </a:lnTo>
                <a:lnTo>
                  <a:pt x="848930" y="388066"/>
                </a:lnTo>
                <a:close/>
              </a:path>
              <a:path w="900429" h="424179">
                <a:moveTo>
                  <a:pt x="900347" y="0"/>
                </a:moveTo>
                <a:lnTo>
                  <a:pt x="0" y="0"/>
                </a:lnTo>
                <a:lnTo>
                  <a:pt x="0" y="366693"/>
                </a:lnTo>
                <a:lnTo>
                  <a:pt x="900347" y="366693"/>
                </a:lnTo>
                <a:lnTo>
                  <a:pt x="900347" y="0"/>
                </a:lnTo>
                <a:close/>
              </a:path>
            </a:pathLst>
          </a:custGeom>
          <a:solidFill>
            <a:srgbClr val="766E53"/>
          </a:solidFill>
        </p:spPr>
        <p:txBody>
          <a:bodyPr wrap="square" lIns="0" tIns="0" rIns="0" bIns="0" rtlCol="0"/>
          <a:lstStyle/>
          <a:p>
            <a:pPr defTabSz="685800"/>
            <a:endParaRPr sz="1350">
              <a:latin typeface="Calibri" panose="020F0502020204030204"/>
            </a:endParaRPr>
          </a:p>
        </p:txBody>
      </p:sp>
      <p:sp>
        <p:nvSpPr>
          <p:cNvPr id="12" name="object 12"/>
          <p:cNvSpPr/>
          <p:nvPr/>
        </p:nvSpPr>
        <p:spPr>
          <a:xfrm>
            <a:off x="2957126" y="4467536"/>
            <a:ext cx="598274" cy="27151"/>
          </a:xfrm>
          <a:custGeom>
            <a:avLst/>
            <a:gdLst/>
            <a:ahLst/>
            <a:cxnLst/>
            <a:rect l="l" t="t" r="r" b="b"/>
            <a:pathLst>
              <a:path w="797560" h="36195">
                <a:moveTo>
                  <a:pt x="779499" y="36006"/>
                </a:moveTo>
                <a:lnTo>
                  <a:pt x="797514" y="0"/>
                </a:lnTo>
                <a:lnTo>
                  <a:pt x="0" y="0"/>
                </a:lnTo>
                <a:lnTo>
                  <a:pt x="18006" y="36006"/>
                </a:lnTo>
                <a:lnTo>
                  <a:pt x="779499" y="36006"/>
                </a:lnTo>
                <a:close/>
              </a:path>
            </a:pathLst>
          </a:custGeom>
          <a:ln w="6351">
            <a:solidFill>
              <a:srgbClr val="FFFFFF"/>
            </a:solidFill>
          </a:ln>
        </p:spPr>
        <p:txBody>
          <a:bodyPr wrap="square" lIns="0" tIns="0" rIns="0" bIns="0" rtlCol="0"/>
          <a:lstStyle/>
          <a:p>
            <a:pPr defTabSz="685800"/>
            <a:endParaRPr sz="1350">
              <a:latin typeface="Calibri" panose="020F0502020204030204"/>
            </a:endParaRPr>
          </a:p>
        </p:txBody>
      </p:sp>
      <p:sp>
        <p:nvSpPr>
          <p:cNvPr id="13" name="object 13"/>
          <p:cNvSpPr/>
          <p:nvPr/>
        </p:nvSpPr>
        <p:spPr>
          <a:xfrm>
            <a:off x="2918557" y="4176436"/>
            <a:ext cx="675440" cy="275320"/>
          </a:xfrm>
          <a:custGeom>
            <a:avLst/>
            <a:gdLst/>
            <a:ahLst/>
            <a:cxnLst/>
            <a:rect l="l" t="t" r="r" b="b"/>
            <a:pathLst>
              <a:path w="900429" h="367029">
                <a:moveTo>
                  <a:pt x="0" y="366693"/>
                </a:moveTo>
                <a:lnTo>
                  <a:pt x="900347" y="366693"/>
                </a:lnTo>
                <a:lnTo>
                  <a:pt x="900347" y="0"/>
                </a:lnTo>
                <a:lnTo>
                  <a:pt x="0" y="0"/>
                </a:lnTo>
                <a:lnTo>
                  <a:pt x="0" y="366693"/>
                </a:lnTo>
                <a:close/>
              </a:path>
            </a:pathLst>
          </a:custGeom>
          <a:ln w="6351">
            <a:solidFill>
              <a:srgbClr val="FFFFFF"/>
            </a:solidFill>
          </a:ln>
        </p:spPr>
        <p:txBody>
          <a:bodyPr wrap="square" lIns="0" tIns="0" rIns="0" bIns="0" rtlCol="0"/>
          <a:lstStyle/>
          <a:p>
            <a:pPr defTabSz="685800"/>
            <a:endParaRPr sz="1350">
              <a:latin typeface="Calibri" panose="020F0502020204030204"/>
            </a:endParaRPr>
          </a:p>
        </p:txBody>
      </p:sp>
      <p:sp>
        <p:nvSpPr>
          <p:cNvPr id="14" name="object 14"/>
          <p:cNvSpPr/>
          <p:nvPr/>
        </p:nvSpPr>
        <p:spPr>
          <a:xfrm>
            <a:off x="3371509" y="4242535"/>
            <a:ext cx="150997" cy="143376"/>
          </a:xfrm>
          <a:custGeom>
            <a:avLst/>
            <a:gdLst/>
            <a:ahLst/>
            <a:cxnLst/>
            <a:rect l="l" t="t" r="r" b="b"/>
            <a:pathLst>
              <a:path w="201295" h="191135">
                <a:moveTo>
                  <a:pt x="201282" y="0"/>
                </a:moveTo>
                <a:lnTo>
                  <a:pt x="0" y="0"/>
                </a:lnTo>
                <a:lnTo>
                  <a:pt x="0" y="190968"/>
                </a:lnTo>
                <a:lnTo>
                  <a:pt x="201282" y="190968"/>
                </a:lnTo>
                <a:lnTo>
                  <a:pt x="201282" y="0"/>
                </a:lnTo>
                <a:close/>
              </a:path>
            </a:pathLst>
          </a:custGeom>
          <a:solidFill>
            <a:srgbClr val="ADD2C4"/>
          </a:solidFill>
        </p:spPr>
        <p:txBody>
          <a:bodyPr wrap="square" lIns="0" tIns="0" rIns="0" bIns="0" rtlCol="0"/>
          <a:lstStyle/>
          <a:p>
            <a:pPr defTabSz="685800"/>
            <a:endParaRPr sz="1350">
              <a:latin typeface="Calibri" panose="020F0502020204030204"/>
            </a:endParaRPr>
          </a:p>
        </p:txBody>
      </p:sp>
      <p:sp>
        <p:nvSpPr>
          <p:cNvPr id="15" name="object 15"/>
          <p:cNvSpPr/>
          <p:nvPr/>
        </p:nvSpPr>
        <p:spPr>
          <a:xfrm>
            <a:off x="3251770" y="4241430"/>
            <a:ext cx="47157" cy="47157"/>
          </a:xfrm>
          <a:custGeom>
            <a:avLst/>
            <a:gdLst/>
            <a:ahLst/>
            <a:cxnLst/>
            <a:rect l="l" t="t" r="r" b="b"/>
            <a:pathLst>
              <a:path w="62864" h="62864">
                <a:moveTo>
                  <a:pt x="62393" y="0"/>
                </a:moveTo>
                <a:lnTo>
                  <a:pt x="0" y="0"/>
                </a:lnTo>
                <a:lnTo>
                  <a:pt x="0" y="62368"/>
                </a:lnTo>
                <a:lnTo>
                  <a:pt x="62393" y="62368"/>
                </a:lnTo>
                <a:lnTo>
                  <a:pt x="62393" y="0"/>
                </a:lnTo>
                <a:close/>
              </a:path>
            </a:pathLst>
          </a:custGeom>
          <a:solidFill>
            <a:srgbClr val="ADD2C4"/>
          </a:solidFill>
        </p:spPr>
        <p:txBody>
          <a:bodyPr wrap="square" lIns="0" tIns="0" rIns="0" bIns="0" rtlCol="0"/>
          <a:lstStyle/>
          <a:p>
            <a:pPr defTabSz="685800"/>
            <a:endParaRPr sz="1350">
              <a:latin typeface="Calibri" panose="020F0502020204030204"/>
            </a:endParaRPr>
          </a:p>
        </p:txBody>
      </p:sp>
      <p:sp>
        <p:nvSpPr>
          <p:cNvPr id="16" name="object 16"/>
          <p:cNvSpPr/>
          <p:nvPr/>
        </p:nvSpPr>
        <p:spPr>
          <a:xfrm>
            <a:off x="3162166" y="4241430"/>
            <a:ext cx="47157" cy="47157"/>
          </a:xfrm>
          <a:custGeom>
            <a:avLst/>
            <a:gdLst/>
            <a:ahLst/>
            <a:cxnLst/>
            <a:rect l="l" t="t" r="r" b="b"/>
            <a:pathLst>
              <a:path w="62864" h="62864">
                <a:moveTo>
                  <a:pt x="62393" y="0"/>
                </a:moveTo>
                <a:lnTo>
                  <a:pt x="0" y="0"/>
                </a:lnTo>
                <a:lnTo>
                  <a:pt x="0" y="62368"/>
                </a:lnTo>
                <a:lnTo>
                  <a:pt x="62393" y="62368"/>
                </a:lnTo>
                <a:lnTo>
                  <a:pt x="62393" y="0"/>
                </a:lnTo>
                <a:close/>
              </a:path>
            </a:pathLst>
          </a:custGeom>
          <a:solidFill>
            <a:srgbClr val="ADD2C4"/>
          </a:solidFill>
        </p:spPr>
        <p:txBody>
          <a:bodyPr wrap="square" lIns="0" tIns="0" rIns="0" bIns="0" rtlCol="0"/>
          <a:lstStyle/>
          <a:p>
            <a:pPr defTabSz="685800"/>
            <a:endParaRPr sz="1350">
              <a:latin typeface="Calibri" panose="020F0502020204030204"/>
            </a:endParaRPr>
          </a:p>
        </p:txBody>
      </p:sp>
      <p:sp>
        <p:nvSpPr>
          <p:cNvPr id="17" name="object 17"/>
          <p:cNvSpPr/>
          <p:nvPr/>
        </p:nvSpPr>
        <p:spPr>
          <a:xfrm>
            <a:off x="3371509" y="4242535"/>
            <a:ext cx="150997" cy="143376"/>
          </a:xfrm>
          <a:custGeom>
            <a:avLst/>
            <a:gdLst/>
            <a:ahLst/>
            <a:cxnLst/>
            <a:rect l="l" t="t" r="r" b="b"/>
            <a:pathLst>
              <a:path w="201295" h="191135">
                <a:moveTo>
                  <a:pt x="0" y="190968"/>
                </a:moveTo>
                <a:lnTo>
                  <a:pt x="201282" y="190968"/>
                </a:lnTo>
                <a:lnTo>
                  <a:pt x="201282" y="0"/>
                </a:lnTo>
                <a:lnTo>
                  <a:pt x="0" y="0"/>
                </a:lnTo>
                <a:lnTo>
                  <a:pt x="0" y="190968"/>
                </a:lnTo>
                <a:close/>
              </a:path>
            </a:pathLst>
          </a:custGeom>
          <a:ln w="6351">
            <a:solidFill>
              <a:srgbClr val="FFFFFF"/>
            </a:solidFill>
          </a:ln>
        </p:spPr>
        <p:txBody>
          <a:bodyPr wrap="square" lIns="0" tIns="0" rIns="0" bIns="0" rtlCol="0"/>
          <a:lstStyle/>
          <a:p>
            <a:pPr defTabSz="685800"/>
            <a:endParaRPr sz="1350">
              <a:latin typeface="Calibri" panose="020F0502020204030204"/>
            </a:endParaRPr>
          </a:p>
        </p:txBody>
      </p:sp>
      <p:sp>
        <p:nvSpPr>
          <p:cNvPr id="18" name="object 18"/>
          <p:cNvSpPr/>
          <p:nvPr/>
        </p:nvSpPr>
        <p:spPr>
          <a:xfrm>
            <a:off x="3251770" y="4241430"/>
            <a:ext cx="47157" cy="47157"/>
          </a:xfrm>
          <a:custGeom>
            <a:avLst/>
            <a:gdLst/>
            <a:ahLst/>
            <a:cxnLst/>
            <a:rect l="l" t="t" r="r" b="b"/>
            <a:pathLst>
              <a:path w="62864" h="62864">
                <a:moveTo>
                  <a:pt x="0" y="62368"/>
                </a:moveTo>
                <a:lnTo>
                  <a:pt x="62393" y="62368"/>
                </a:lnTo>
                <a:lnTo>
                  <a:pt x="62393" y="0"/>
                </a:lnTo>
                <a:lnTo>
                  <a:pt x="0" y="0"/>
                </a:lnTo>
                <a:lnTo>
                  <a:pt x="0" y="62368"/>
                </a:lnTo>
                <a:close/>
              </a:path>
            </a:pathLst>
          </a:custGeom>
          <a:ln w="6351">
            <a:solidFill>
              <a:srgbClr val="FFFFFF"/>
            </a:solidFill>
          </a:ln>
        </p:spPr>
        <p:txBody>
          <a:bodyPr wrap="square" lIns="0" tIns="0" rIns="0" bIns="0" rtlCol="0"/>
          <a:lstStyle/>
          <a:p>
            <a:pPr defTabSz="685800"/>
            <a:endParaRPr sz="1350">
              <a:latin typeface="Calibri" panose="020F0502020204030204"/>
            </a:endParaRPr>
          </a:p>
        </p:txBody>
      </p:sp>
      <p:sp>
        <p:nvSpPr>
          <p:cNvPr id="19" name="object 19"/>
          <p:cNvSpPr/>
          <p:nvPr/>
        </p:nvSpPr>
        <p:spPr>
          <a:xfrm>
            <a:off x="3162166" y="4241430"/>
            <a:ext cx="47157" cy="47157"/>
          </a:xfrm>
          <a:custGeom>
            <a:avLst/>
            <a:gdLst/>
            <a:ahLst/>
            <a:cxnLst/>
            <a:rect l="l" t="t" r="r" b="b"/>
            <a:pathLst>
              <a:path w="62864" h="62864">
                <a:moveTo>
                  <a:pt x="0" y="62368"/>
                </a:moveTo>
                <a:lnTo>
                  <a:pt x="62393" y="62368"/>
                </a:lnTo>
                <a:lnTo>
                  <a:pt x="62393" y="0"/>
                </a:lnTo>
                <a:lnTo>
                  <a:pt x="0" y="0"/>
                </a:lnTo>
                <a:lnTo>
                  <a:pt x="0" y="62368"/>
                </a:lnTo>
                <a:close/>
              </a:path>
            </a:pathLst>
          </a:custGeom>
          <a:ln w="6351">
            <a:solidFill>
              <a:srgbClr val="FFFFFF"/>
            </a:solidFill>
          </a:ln>
        </p:spPr>
        <p:txBody>
          <a:bodyPr wrap="square" lIns="0" tIns="0" rIns="0" bIns="0" rtlCol="0"/>
          <a:lstStyle/>
          <a:p>
            <a:pPr defTabSz="685800"/>
            <a:endParaRPr sz="1350">
              <a:latin typeface="Calibri" panose="020F0502020204030204"/>
            </a:endParaRPr>
          </a:p>
        </p:txBody>
      </p:sp>
      <p:sp>
        <p:nvSpPr>
          <p:cNvPr id="20" name="object 20"/>
          <p:cNvSpPr/>
          <p:nvPr/>
        </p:nvSpPr>
        <p:spPr>
          <a:xfrm>
            <a:off x="2983906" y="4241429"/>
            <a:ext cx="110033" cy="105270"/>
          </a:xfrm>
          <a:custGeom>
            <a:avLst/>
            <a:gdLst/>
            <a:ahLst/>
            <a:cxnLst/>
            <a:rect l="l" t="t" r="r" b="b"/>
            <a:pathLst>
              <a:path w="146685" h="140335">
                <a:moveTo>
                  <a:pt x="0" y="139955"/>
                </a:moveTo>
                <a:lnTo>
                  <a:pt x="146270" y="139955"/>
                </a:lnTo>
                <a:lnTo>
                  <a:pt x="146270" y="0"/>
                </a:lnTo>
                <a:lnTo>
                  <a:pt x="0" y="0"/>
                </a:lnTo>
                <a:lnTo>
                  <a:pt x="0" y="139955"/>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21" name="object 21"/>
          <p:cNvSpPr/>
          <p:nvPr/>
        </p:nvSpPr>
        <p:spPr>
          <a:xfrm>
            <a:off x="3386090" y="4268776"/>
            <a:ext cx="121941" cy="88122"/>
          </a:xfrm>
          <a:custGeom>
            <a:avLst/>
            <a:gdLst/>
            <a:ahLst/>
            <a:cxnLst/>
            <a:rect l="l" t="t" r="r" b="b"/>
            <a:pathLst>
              <a:path w="162560" h="117475">
                <a:moveTo>
                  <a:pt x="162380" y="0"/>
                </a:moveTo>
                <a:lnTo>
                  <a:pt x="160017" y="2502"/>
                </a:lnTo>
                <a:lnTo>
                  <a:pt x="157603" y="4915"/>
                </a:lnTo>
                <a:lnTo>
                  <a:pt x="155189" y="7202"/>
                </a:lnTo>
                <a:lnTo>
                  <a:pt x="155189" y="117167"/>
                </a:lnTo>
                <a:lnTo>
                  <a:pt x="162380" y="117167"/>
                </a:lnTo>
                <a:lnTo>
                  <a:pt x="162380" y="0"/>
                </a:lnTo>
                <a:close/>
              </a:path>
              <a:path w="162560" h="117475">
                <a:moveTo>
                  <a:pt x="140045" y="22292"/>
                </a:moveTo>
                <a:lnTo>
                  <a:pt x="137580" y="24414"/>
                </a:lnTo>
                <a:lnTo>
                  <a:pt x="135115" y="26370"/>
                </a:lnTo>
                <a:lnTo>
                  <a:pt x="132625" y="28173"/>
                </a:lnTo>
                <a:lnTo>
                  <a:pt x="132625" y="117179"/>
                </a:lnTo>
                <a:lnTo>
                  <a:pt x="140045" y="117179"/>
                </a:lnTo>
                <a:lnTo>
                  <a:pt x="140045" y="22292"/>
                </a:lnTo>
                <a:close/>
              </a:path>
              <a:path w="162560" h="117475">
                <a:moveTo>
                  <a:pt x="117786" y="36862"/>
                </a:moveTo>
                <a:lnTo>
                  <a:pt x="115334" y="38018"/>
                </a:lnTo>
                <a:lnTo>
                  <a:pt x="112856" y="39009"/>
                </a:lnTo>
                <a:lnTo>
                  <a:pt x="110379" y="39872"/>
                </a:lnTo>
                <a:lnTo>
                  <a:pt x="110379" y="117167"/>
                </a:lnTo>
                <a:lnTo>
                  <a:pt x="117786" y="117167"/>
                </a:lnTo>
                <a:lnTo>
                  <a:pt x="117786" y="36862"/>
                </a:lnTo>
                <a:close/>
              </a:path>
              <a:path w="162560" h="117475">
                <a:moveTo>
                  <a:pt x="95527" y="43302"/>
                </a:moveTo>
                <a:lnTo>
                  <a:pt x="93037" y="43620"/>
                </a:lnTo>
                <a:lnTo>
                  <a:pt x="90585" y="43797"/>
                </a:lnTo>
                <a:lnTo>
                  <a:pt x="88107" y="43874"/>
                </a:lnTo>
                <a:lnTo>
                  <a:pt x="88107" y="117167"/>
                </a:lnTo>
                <a:lnTo>
                  <a:pt x="95527" y="117167"/>
                </a:lnTo>
                <a:lnTo>
                  <a:pt x="95527" y="43302"/>
                </a:lnTo>
                <a:close/>
              </a:path>
              <a:path w="162560" h="117475">
                <a:moveTo>
                  <a:pt x="65836" y="41130"/>
                </a:moveTo>
                <a:lnTo>
                  <a:pt x="65836" y="117167"/>
                </a:lnTo>
                <a:lnTo>
                  <a:pt x="73268" y="117167"/>
                </a:lnTo>
                <a:lnTo>
                  <a:pt x="73268" y="42743"/>
                </a:lnTo>
                <a:lnTo>
                  <a:pt x="70803" y="42337"/>
                </a:lnTo>
                <a:lnTo>
                  <a:pt x="68339" y="41778"/>
                </a:lnTo>
                <a:lnTo>
                  <a:pt x="65836" y="41130"/>
                </a:lnTo>
                <a:close/>
              </a:path>
              <a:path w="162560" h="117475">
                <a:moveTo>
                  <a:pt x="43590" y="32264"/>
                </a:moveTo>
                <a:lnTo>
                  <a:pt x="43590" y="117167"/>
                </a:lnTo>
                <a:lnTo>
                  <a:pt x="51009" y="117167"/>
                </a:lnTo>
                <a:lnTo>
                  <a:pt x="51009" y="35871"/>
                </a:lnTo>
                <a:lnTo>
                  <a:pt x="48545" y="34779"/>
                </a:lnTo>
                <a:lnTo>
                  <a:pt x="46067" y="33559"/>
                </a:lnTo>
                <a:lnTo>
                  <a:pt x="43590" y="32264"/>
                </a:lnTo>
                <a:close/>
              </a:path>
              <a:path w="162560" h="117475">
                <a:moveTo>
                  <a:pt x="21318" y="17453"/>
                </a:moveTo>
                <a:lnTo>
                  <a:pt x="21318" y="117167"/>
                </a:lnTo>
                <a:lnTo>
                  <a:pt x="28751" y="117167"/>
                </a:lnTo>
                <a:lnTo>
                  <a:pt x="28751" y="23042"/>
                </a:lnTo>
                <a:lnTo>
                  <a:pt x="26248" y="21276"/>
                </a:lnTo>
                <a:lnTo>
                  <a:pt x="23783" y="19421"/>
                </a:lnTo>
                <a:lnTo>
                  <a:pt x="21318" y="17453"/>
                </a:lnTo>
                <a:close/>
              </a:path>
              <a:path w="162560" h="117475">
                <a:moveTo>
                  <a:pt x="0" y="0"/>
                </a:moveTo>
                <a:lnTo>
                  <a:pt x="0" y="117167"/>
                </a:lnTo>
                <a:lnTo>
                  <a:pt x="7190" y="117167"/>
                </a:lnTo>
                <a:lnTo>
                  <a:pt x="7190" y="7202"/>
                </a:lnTo>
                <a:lnTo>
                  <a:pt x="4777" y="4915"/>
                </a:lnTo>
                <a:lnTo>
                  <a:pt x="2375" y="2502"/>
                </a:lnTo>
                <a:lnTo>
                  <a:pt x="0"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22" name="object 22"/>
          <p:cNvSpPr/>
          <p:nvPr/>
        </p:nvSpPr>
        <p:spPr>
          <a:xfrm>
            <a:off x="2918557" y="3415071"/>
            <a:ext cx="675440" cy="218637"/>
          </a:xfrm>
          <a:custGeom>
            <a:avLst/>
            <a:gdLst/>
            <a:ahLst/>
            <a:cxnLst/>
            <a:rect l="l" t="t" r="r" b="b"/>
            <a:pathLst>
              <a:path w="900429" h="291464">
                <a:moveTo>
                  <a:pt x="848905" y="255302"/>
                </a:moveTo>
                <a:lnTo>
                  <a:pt x="51399" y="255302"/>
                </a:lnTo>
                <a:lnTo>
                  <a:pt x="69407" y="291327"/>
                </a:lnTo>
                <a:lnTo>
                  <a:pt x="830902" y="291327"/>
                </a:lnTo>
                <a:lnTo>
                  <a:pt x="848905" y="255302"/>
                </a:lnTo>
                <a:close/>
              </a:path>
              <a:path w="900429" h="291464">
                <a:moveTo>
                  <a:pt x="900347" y="0"/>
                </a:moveTo>
                <a:lnTo>
                  <a:pt x="0" y="0"/>
                </a:lnTo>
                <a:lnTo>
                  <a:pt x="0" y="238081"/>
                </a:lnTo>
                <a:lnTo>
                  <a:pt x="900347" y="238081"/>
                </a:lnTo>
                <a:lnTo>
                  <a:pt x="900347" y="0"/>
                </a:lnTo>
                <a:close/>
              </a:path>
            </a:pathLst>
          </a:custGeom>
          <a:solidFill>
            <a:srgbClr val="766E53"/>
          </a:solidFill>
        </p:spPr>
        <p:txBody>
          <a:bodyPr wrap="square" lIns="0" tIns="0" rIns="0" bIns="0" rtlCol="0"/>
          <a:lstStyle/>
          <a:p>
            <a:pPr defTabSz="685800"/>
            <a:endParaRPr sz="1350">
              <a:latin typeface="Calibri" panose="020F0502020204030204"/>
            </a:endParaRPr>
          </a:p>
        </p:txBody>
      </p:sp>
      <p:sp>
        <p:nvSpPr>
          <p:cNvPr id="23" name="object 23"/>
          <p:cNvSpPr/>
          <p:nvPr/>
        </p:nvSpPr>
        <p:spPr>
          <a:xfrm>
            <a:off x="2957114" y="3606581"/>
            <a:ext cx="598274" cy="27151"/>
          </a:xfrm>
          <a:custGeom>
            <a:avLst/>
            <a:gdLst/>
            <a:ahLst/>
            <a:cxnLst/>
            <a:rect l="l" t="t" r="r" b="b"/>
            <a:pathLst>
              <a:path w="797560" h="36195">
                <a:moveTo>
                  <a:pt x="779502" y="36024"/>
                </a:moveTo>
                <a:lnTo>
                  <a:pt x="797505" y="0"/>
                </a:lnTo>
                <a:lnTo>
                  <a:pt x="0" y="0"/>
                </a:lnTo>
                <a:lnTo>
                  <a:pt x="18007" y="36024"/>
                </a:lnTo>
                <a:lnTo>
                  <a:pt x="779502" y="36024"/>
                </a:lnTo>
                <a:close/>
              </a:path>
            </a:pathLst>
          </a:custGeom>
          <a:ln w="6354">
            <a:solidFill>
              <a:srgbClr val="FFFFFF"/>
            </a:solidFill>
          </a:ln>
        </p:spPr>
        <p:txBody>
          <a:bodyPr wrap="square" lIns="0" tIns="0" rIns="0" bIns="0" rtlCol="0"/>
          <a:lstStyle/>
          <a:p>
            <a:pPr defTabSz="685800"/>
            <a:endParaRPr sz="1350">
              <a:latin typeface="Calibri" panose="020F0502020204030204"/>
            </a:endParaRPr>
          </a:p>
        </p:txBody>
      </p:sp>
      <p:sp>
        <p:nvSpPr>
          <p:cNvPr id="24" name="object 24"/>
          <p:cNvSpPr/>
          <p:nvPr/>
        </p:nvSpPr>
        <p:spPr>
          <a:xfrm>
            <a:off x="2918557" y="3415071"/>
            <a:ext cx="675440" cy="178625"/>
          </a:xfrm>
          <a:custGeom>
            <a:avLst/>
            <a:gdLst/>
            <a:ahLst/>
            <a:cxnLst/>
            <a:rect l="l" t="t" r="r" b="b"/>
            <a:pathLst>
              <a:path w="900429" h="238125">
                <a:moveTo>
                  <a:pt x="0" y="238081"/>
                </a:moveTo>
                <a:lnTo>
                  <a:pt x="900347" y="238081"/>
                </a:lnTo>
                <a:lnTo>
                  <a:pt x="900347" y="0"/>
                </a:lnTo>
                <a:lnTo>
                  <a:pt x="0" y="0"/>
                </a:lnTo>
                <a:lnTo>
                  <a:pt x="0" y="238081"/>
                </a:lnTo>
                <a:close/>
              </a:path>
            </a:pathLst>
          </a:custGeom>
          <a:ln w="6354">
            <a:solidFill>
              <a:srgbClr val="FFFFFF"/>
            </a:solidFill>
          </a:ln>
        </p:spPr>
        <p:txBody>
          <a:bodyPr wrap="square" lIns="0" tIns="0" rIns="0" bIns="0" rtlCol="0"/>
          <a:lstStyle/>
          <a:p>
            <a:pPr defTabSz="685800"/>
            <a:endParaRPr sz="1350">
              <a:latin typeface="Calibri" panose="020F0502020204030204"/>
            </a:endParaRPr>
          </a:p>
        </p:txBody>
      </p:sp>
      <p:sp>
        <p:nvSpPr>
          <p:cNvPr id="25" name="object 25"/>
          <p:cNvSpPr/>
          <p:nvPr/>
        </p:nvSpPr>
        <p:spPr>
          <a:xfrm>
            <a:off x="3439545" y="3449971"/>
            <a:ext cx="116225" cy="110033"/>
          </a:xfrm>
          <a:custGeom>
            <a:avLst/>
            <a:gdLst/>
            <a:ahLst/>
            <a:cxnLst/>
            <a:rect l="l" t="t" r="r" b="b"/>
            <a:pathLst>
              <a:path w="154939" h="146685">
                <a:moveTo>
                  <a:pt x="0" y="146560"/>
                </a:moveTo>
                <a:lnTo>
                  <a:pt x="154376" y="146560"/>
                </a:lnTo>
                <a:lnTo>
                  <a:pt x="154376" y="0"/>
                </a:lnTo>
                <a:lnTo>
                  <a:pt x="0" y="0"/>
                </a:lnTo>
                <a:lnTo>
                  <a:pt x="0" y="146560"/>
                </a:lnTo>
                <a:close/>
              </a:path>
            </a:pathLst>
          </a:custGeom>
          <a:solidFill>
            <a:srgbClr val="ADD2C4"/>
          </a:solidFill>
        </p:spPr>
        <p:txBody>
          <a:bodyPr wrap="square" lIns="0" tIns="0" rIns="0" bIns="0" rtlCol="0"/>
          <a:lstStyle/>
          <a:p>
            <a:pPr defTabSz="685800"/>
            <a:endParaRPr sz="1350">
              <a:latin typeface="Calibri" panose="020F0502020204030204"/>
            </a:endParaRPr>
          </a:p>
        </p:txBody>
      </p:sp>
      <p:sp>
        <p:nvSpPr>
          <p:cNvPr id="26" name="object 26"/>
          <p:cNvSpPr/>
          <p:nvPr/>
        </p:nvSpPr>
        <p:spPr>
          <a:xfrm>
            <a:off x="3439545" y="3449971"/>
            <a:ext cx="116225" cy="110033"/>
          </a:xfrm>
          <a:custGeom>
            <a:avLst/>
            <a:gdLst/>
            <a:ahLst/>
            <a:cxnLst/>
            <a:rect l="l" t="t" r="r" b="b"/>
            <a:pathLst>
              <a:path w="154939" h="146685">
                <a:moveTo>
                  <a:pt x="0" y="146560"/>
                </a:moveTo>
                <a:lnTo>
                  <a:pt x="154376" y="146560"/>
                </a:lnTo>
                <a:lnTo>
                  <a:pt x="154376" y="0"/>
                </a:lnTo>
                <a:lnTo>
                  <a:pt x="0" y="0"/>
                </a:lnTo>
                <a:lnTo>
                  <a:pt x="0" y="146560"/>
                </a:lnTo>
                <a:close/>
              </a:path>
            </a:pathLst>
          </a:custGeom>
          <a:ln w="6353">
            <a:solidFill>
              <a:srgbClr val="FFFFFF"/>
            </a:solidFill>
          </a:ln>
        </p:spPr>
        <p:txBody>
          <a:bodyPr wrap="square" lIns="0" tIns="0" rIns="0" bIns="0" rtlCol="0"/>
          <a:lstStyle/>
          <a:p>
            <a:pPr defTabSz="685800"/>
            <a:endParaRPr sz="1350">
              <a:latin typeface="Calibri" panose="020F0502020204030204"/>
            </a:endParaRPr>
          </a:p>
        </p:txBody>
      </p:sp>
      <p:sp>
        <p:nvSpPr>
          <p:cNvPr id="27" name="object 27"/>
          <p:cNvSpPr/>
          <p:nvPr/>
        </p:nvSpPr>
        <p:spPr>
          <a:xfrm>
            <a:off x="2984453" y="3543242"/>
            <a:ext cx="22864" cy="0"/>
          </a:xfrm>
          <a:custGeom>
            <a:avLst/>
            <a:gdLst/>
            <a:ahLst/>
            <a:cxnLst/>
            <a:rect l="l" t="t" r="r" b="b"/>
            <a:pathLst>
              <a:path w="30479">
                <a:moveTo>
                  <a:pt x="0" y="0"/>
                </a:moveTo>
                <a:lnTo>
                  <a:pt x="30392" y="0"/>
                </a:lnTo>
              </a:path>
            </a:pathLst>
          </a:custGeom>
          <a:ln w="15822">
            <a:solidFill>
              <a:srgbClr val="FFFFFF"/>
            </a:solidFill>
          </a:ln>
        </p:spPr>
        <p:txBody>
          <a:bodyPr wrap="square" lIns="0" tIns="0" rIns="0" bIns="0" rtlCol="0"/>
          <a:lstStyle/>
          <a:p>
            <a:pPr defTabSz="685800"/>
            <a:endParaRPr sz="1350">
              <a:latin typeface="Calibri" panose="020F0502020204030204"/>
            </a:endParaRPr>
          </a:p>
        </p:txBody>
      </p:sp>
      <p:sp>
        <p:nvSpPr>
          <p:cNvPr id="28" name="object 28"/>
          <p:cNvSpPr/>
          <p:nvPr/>
        </p:nvSpPr>
        <p:spPr>
          <a:xfrm>
            <a:off x="2972101" y="3525906"/>
            <a:ext cx="47633" cy="0"/>
          </a:xfrm>
          <a:custGeom>
            <a:avLst/>
            <a:gdLst/>
            <a:ahLst/>
            <a:cxnLst/>
            <a:rect l="l" t="t" r="r" b="b"/>
            <a:pathLst>
              <a:path w="63500">
                <a:moveTo>
                  <a:pt x="0" y="0"/>
                </a:moveTo>
                <a:lnTo>
                  <a:pt x="63324" y="0"/>
                </a:lnTo>
              </a:path>
            </a:pathLst>
          </a:custGeom>
          <a:ln w="30399">
            <a:solidFill>
              <a:srgbClr val="FFFFFF"/>
            </a:solidFill>
          </a:ln>
        </p:spPr>
        <p:txBody>
          <a:bodyPr wrap="square" lIns="0" tIns="0" rIns="0" bIns="0" rtlCol="0"/>
          <a:lstStyle/>
          <a:p>
            <a:pPr defTabSz="685800"/>
            <a:endParaRPr sz="1350">
              <a:latin typeface="Calibri" panose="020F0502020204030204"/>
            </a:endParaRPr>
          </a:p>
        </p:txBody>
      </p:sp>
      <p:sp>
        <p:nvSpPr>
          <p:cNvPr id="29" name="object 29"/>
          <p:cNvSpPr/>
          <p:nvPr/>
        </p:nvSpPr>
        <p:spPr>
          <a:xfrm>
            <a:off x="3060774" y="3543242"/>
            <a:ext cx="22864" cy="0"/>
          </a:xfrm>
          <a:custGeom>
            <a:avLst/>
            <a:gdLst/>
            <a:ahLst/>
            <a:cxnLst/>
            <a:rect l="l" t="t" r="r" b="b"/>
            <a:pathLst>
              <a:path w="30479">
                <a:moveTo>
                  <a:pt x="0" y="0"/>
                </a:moveTo>
                <a:lnTo>
                  <a:pt x="30389" y="0"/>
                </a:lnTo>
              </a:path>
            </a:pathLst>
          </a:custGeom>
          <a:ln w="15822">
            <a:solidFill>
              <a:srgbClr val="FFFFFF"/>
            </a:solidFill>
          </a:ln>
        </p:spPr>
        <p:txBody>
          <a:bodyPr wrap="square" lIns="0" tIns="0" rIns="0" bIns="0" rtlCol="0"/>
          <a:lstStyle/>
          <a:p>
            <a:pPr defTabSz="685800"/>
            <a:endParaRPr sz="1350">
              <a:latin typeface="Calibri" panose="020F0502020204030204"/>
            </a:endParaRPr>
          </a:p>
        </p:txBody>
      </p:sp>
      <p:sp>
        <p:nvSpPr>
          <p:cNvPr id="30" name="object 30"/>
          <p:cNvSpPr/>
          <p:nvPr/>
        </p:nvSpPr>
        <p:spPr>
          <a:xfrm>
            <a:off x="3048422" y="3525906"/>
            <a:ext cx="47633" cy="0"/>
          </a:xfrm>
          <a:custGeom>
            <a:avLst/>
            <a:gdLst/>
            <a:ahLst/>
            <a:cxnLst/>
            <a:rect l="l" t="t" r="r" b="b"/>
            <a:pathLst>
              <a:path w="63500">
                <a:moveTo>
                  <a:pt x="0" y="0"/>
                </a:moveTo>
                <a:lnTo>
                  <a:pt x="63333" y="0"/>
                </a:lnTo>
              </a:path>
            </a:pathLst>
          </a:custGeom>
          <a:ln w="30399">
            <a:solidFill>
              <a:srgbClr val="FFFFFF"/>
            </a:solidFill>
          </a:ln>
        </p:spPr>
        <p:txBody>
          <a:bodyPr wrap="square" lIns="0" tIns="0" rIns="0" bIns="0" rtlCol="0"/>
          <a:lstStyle/>
          <a:p>
            <a:pPr defTabSz="685800"/>
            <a:endParaRPr sz="1350">
              <a:latin typeface="Calibri" panose="020F0502020204030204"/>
            </a:endParaRPr>
          </a:p>
        </p:txBody>
      </p:sp>
      <p:sp>
        <p:nvSpPr>
          <p:cNvPr id="31" name="object 31"/>
          <p:cNvSpPr/>
          <p:nvPr/>
        </p:nvSpPr>
        <p:spPr>
          <a:xfrm>
            <a:off x="3137082" y="3543242"/>
            <a:ext cx="22864" cy="0"/>
          </a:xfrm>
          <a:custGeom>
            <a:avLst/>
            <a:gdLst/>
            <a:ahLst/>
            <a:cxnLst/>
            <a:rect l="l" t="t" r="r" b="b"/>
            <a:pathLst>
              <a:path w="30479">
                <a:moveTo>
                  <a:pt x="0" y="0"/>
                </a:moveTo>
                <a:lnTo>
                  <a:pt x="30402" y="0"/>
                </a:lnTo>
              </a:path>
            </a:pathLst>
          </a:custGeom>
          <a:ln w="15822">
            <a:solidFill>
              <a:srgbClr val="FFFFFF"/>
            </a:solidFill>
          </a:ln>
        </p:spPr>
        <p:txBody>
          <a:bodyPr wrap="square" lIns="0" tIns="0" rIns="0" bIns="0" rtlCol="0"/>
          <a:lstStyle/>
          <a:p>
            <a:pPr defTabSz="685800"/>
            <a:endParaRPr sz="1350">
              <a:latin typeface="Calibri" panose="020F0502020204030204"/>
            </a:endParaRPr>
          </a:p>
        </p:txBody>
      </p:sp>
      <p:sp>
        <p:nvSpPr>
          <p:cNvPr id="32" name="object 32"/>
          <p:cNvSpPr/>
          <p:nvPr/>
        </p:nvSpPr>
        <p:spPr>
          <a:xfrm>
            <a:off x="3124732" y="3525906"/>
            <a:ext cx="47633" cy="0"/>
          </a:xfrm>
          <a:custGeom>
            <a:avLst/>
            <a:gdLst/>
            <a:ahLst/>
            <a:cxnLst/>
            <a:rect l="l" t="t" r="r" b="b"/>
            <a:pathLst>
              <a:path w="63500">
                <a:moveTo>
                  <a:pt x="0" y="0"/>
                </a:moveTo>
                <a:lnTo>
                  <a:pt x="63346" y="0"/>
                </a:lnTo>
              </a:path>
            </a:pathLst>
          </a:custGeom>
          <a:ln w="30399">
            <a:solidFill>
              <a:srgbClr val="FFFFFF"/>
            </a:solidFill>
          </a:ln>
        </p:spPr>
        <p:txBody>
          <a:bodyPr wrap="square" lIns="0" tIns="0" rIns="0" bIns="0" rtlCol="0"/>
          <a:lstStyle/>
          <a:p>
            <a:pPr defTabSz="685800"/>
            <a:endParaRPr sz="1350">
              <a:latin typeface="Calibri" panose="020F0502020204030204"/>
            </a:endParaRPr>
          </a:p>
        </p:txBody>
      </p:sp>
      <p:sp>
        <p:nvSpPr>
          <p:cNvPr id="33" name="object 33"/>
          <p:cNvSpPr/>
          <p:nvPr/>
        </p:nvSpPr>
        <p:spPr>
          <a:xfrm>
            <a:off x="3213401" y="3543242"/>
            <a:ext cx="22864" cy="0"/>
          </a:xfrm>
          <a:custGeom>
            <a:avLst/>
            <a:gdLst/>
            <a:ahLst/>
            <a:cxnLst/>
            <a:rect l="l" t="t" r="r" b="b"/>
            <a:pathLst>
              <a:path w="30479">
                <a:moveTo>
                  <a:pt x="0" y="0"/>
                </a:moveTo>
                <a:lnTo>
                  <a:pt x="30415" y="0"/>
                </a:lnTo>
              </a:path>
            </a:pathLst>
          </a:custGeom>
          <a:ln w="15822">
            <a:solidFill>
              <a:srgbClr val="FFFFFF"/>
            </a:solidFill>
          </a:ln>
        </p:spPr>
        <p:txBody>
          <a:bodyPr wrap="square" lIns="0" tIns="0" rIns="0" bIns="0" rtlCol="0"/>
          <a:lstStyle/>
          <a:p>
            <a:pPr defTabSz="685800"/>
            <a:endParaRPr sz="1350">
              <a:latin typeface="Calibri" panose="020F0502020204030204"/>
            </a:endParaRPr>
          </a:p>
        </p:txBody>
      </p:sp>
      <p:sp>
        <p:nvSpPr>
          <p:cNvPr id="34" name="object 34"/>
          <p:cNvSpPr/>
          <p:nvPr/>
        </p:nvSpPr>
        <p:spPr>
          <a:xfrm>
            <a:off x="3201060" y="3525906"/>
            <a:ext cx="47633" cy="0"/>
          </a:xfrm>
          <a:custGeom>
            <a:avLst/>
            <a:gdLst/>
            <a:ahLst/>
            <a:cxnLst/>
            <a:rect l="l" t="t" r="r" b="b"/>
            <a:pathLst>
              <a:path w="63500">
                <a:moveTo>
                  <a:pt x="0" y="0"/>
                </a:moveTo>
                <a:lnTo>
                  <a:pt x="63320" y="0"/>
                </a:lnTo>
              </a:path>
            </a:pathLst>
          </a:custGeom>
          <a:ln w="30399">
            <a:solidFill>
              <a:srgbClr val="FFFFFF"/>
            </a:solidFill>
          </a:ln>
        </p:spPr>
        <p:txBody>
          <a:bodyPr wrap="square" lIns="0" tIns="0" rIns="0" bIns="0" rtlCol="0"/>
          <a:lstStyle/>
          <a:p>
            <a:pPr defTabSz="685800"/>
            <a:endParaRPr sz="1350">
              <a:latin typeface="Calibri" panose="020F0502020204030204"/>
            </a:endParaRPr>
          </a:p>
        </p:txBody>
      </p:sp>
      <p:sp>
        <p:nvSpPr>
          <p:cNvPr id="35" name="object 35"/>
          <p:cNvSpPr/>
          <p:nvPr/>
        </p:nvSpPr>
        <p:spPr>
          <a:xfrm>
            <a:off x="3289720" y="3543242"/>
            <a:ext cx="22864" cy="0"/>
          </a:xfrm>
          <a:custGeom>
            <a:avLst/>
            <a:gdLst/>
            <a:ahLst/>
            <a:cxnLst/>
            <a:rect l="l" t="t" r="r" b="b"/>
            <a:pathLst>
              <a:path w="30479">
                <a:moveTo>
                  <a:pt x="0" y="0"/>
                </a:moveTo>
                <a:lnTo>
                  <a:pt x="30402" y="0"/>
                </a:lnTo>
              </a:path>
            </a:pathLst>
          </a:custGeom>
          <a:ln w="15822">
            <a:solidFill>
              <a:srgbClr val="FFFFFF"/>
            </a:solidFill>
          </a:ln>
        </p:spPr>
        <p:txBody>
          <a:bodyPr wrap="square" lIns="0" tIns="0" rIns="0" bIns="0" rtlCol="0"/>
          <a:lstStyle/>
          <a:p>
            <a:pPr defTabSz="685800"/>
            <a:endParaRPr sz="1350">
              <a:latin typeface="Calibri" panose="020F0502020204030204"/>
            </a:endParaRPr>
          </a:p>
        </p:txBody>
      </p:sp>
      <p:sp>
        <p:nvSpPr>
          <p:cNvPr id="36" name="object 36"/>
          <p:cNvSpPr/>
          <p:nvPr/>
        </p:nvSpPr>
        <p:spPr>
          <a:xfrm>
            <a:off x="3277378" y="3525906"/>
            <a:ext cx="47633" cy="0"/>
          </a:xfrm>
          <a:custGeom>
            <a:avLst/>
            <a:gdLst/>
            <a:ahLst/>
            <a:cxnLst/>
            <a:rect l="l" t="t" r="r" b="b"/>
            <a:pathLst>
              <a:path w="63500">
                <a:moveTo>
                  <a:pt x="0" y="0"/>
                </a:moveTo>
                <a:lnTo>
                  <a:pt x="63320" y="0"/>
                </a:lnTo>
              </a:path>
            </a:pathLst>
          </a:custGeom>
          <a:ln w="30399">
            <a:solidFill>
              <a:srgbClr val="FFFFFF"/>
            </a:solidFill>
          </a:ln>
        </p:spPr>
        <p:txBody>
          <a:bodyPr wrap="square" lIns="0" tIns="0" rIns="0" bIns="0" rtlCol="0"/>
          <a:lstStyle/>
          <a:p>
            <a:pPr defTabSz="685800"/>
            <a:endParaRPr sz="1350">
              <a:latin typeface="Calibri" panose="020F0502020204030204"/>
            </a:endParaRPr>
          </a:p>
        </p:txBody>
      </p:sp>
      <p:sp>
        <p:nvSpPr>
          <p:cNvPr id="37" name="object 37"/>
          <p:cNvSpPr/>
          <p:nvPr/>
        </p:nvSpPr>
        <p:spPr>
          <a:xfrm>
            <a:off x="3289720" y="3488202"/>
            <a:ext cx="22864" cy="0"/>
          </a:xfrm>
          <a:custGeom>
            <a:avLst/>
            <a:gdLst/>
            <a:ahLst/>
            <a:cxnLst/>
            <a:rect l="l" t="t" r="r" b="b"/>
            <a:pathLst>
              <a:path w="30479">
                <a:moveTo>
                  <a:pt x="0" y="0"/>
                </a:moveTo>
                <a:lnTo>
                  <a:pt x="30402" y="0"/>
                </a:lnTo>
              </a:path>
            </a:pathLst>
          </a:custGeom>
          <a:ln w="15809">
            <a:solidFill>
              <a:srgbClr val="FFFFFF"/>
            </a:solidFill>
          </a:ln>
        </p:spPr>
        <p:txBody>
          <a:bodyPr wrap="square" lIns="0" tIns="0" rIns="0" bIns="0" rtlCol="0"/>
          <a:lstStyle/>
          <a:p>
            <a:pPr defTabSz="685800"/>
            <a:endParaRPr sz="1350">
              <a:latin typeface="Calibri" panose="020F0502020204030204"/>
            </a:endParaRPr>
          </a:p>
        </p:txBody>
      </p:sp>
      <p:sp>
        <p:nvSpPr>
          <p:cNvPr id="38" name="object 38"/>
          <p:cNvSpPr/>
          <p:nvPr/>
        </p:nvSpPr>
        <p:spPr>
          <a:xfrm>
            <a:off x="3277378" y="3470865"/>
            <a:ext cx="47633" cy="0"/>
          </a:xfrm>
          <a:custGeom>
            <a:avLst/>
            <a:gdLst/>
            <a:ahLst/>
            <a:cxnLst/>
            <a:rect l="l" t="t" r="r" b="b"/>
            <a:pathLst>
              <a:path w="63500">
                <a:moveTo>
                  <a:pt x="0" y="0"/>
                </a:moveTo>
                <a:lnTo>
                  <a:pt x="63320" y="0"/>
                </a:lnTo>
              </a:path>
            </a:pathLst>
          </a:custGeom>
          <a:ln w="30412">
            <a:solidFill>
              <a:srgbClr val="FFFFFF"/>
            </a:solidFill>
          </a:ln>
        </p:spPr>
        <p:txBody>
          <a:bodyPr wrap="square" lIns="0" tIns="0" rIns="0" bIns="0" rtlCol="0"/>
          <a:lstStyle/>
          <a:p>
            <a:pPr defTabSz="685800"/>
            <a:endParaRPr sz="1350">
              <a:latin typeface="Calibri" panose="020F0502020204030204"/>
            </a:endParaRPr>
          </a:p>
        </p:txBody>
      </p:sp>
      <p:sp>
        <p:nvSpPr>
          <p:cNvPr id="39" name="object 39"/>
          <p:cNvSpPr/>
          <p:nvPr/>
        </p:nvSpPr>
        <p:spPr>
          <a:xfrm>
            <a:off x="3213401" y="3488202"/>
            <a:ext cx="22864" cy="0"/>
          </a:xfrm>
          <a:custGeom>
            <a:avLst/>
            <a:gdLst/>
            <a:ahLst/>
            <a:cxnLst/>
            <a:rect l="l" t="t" r="r" b="b"/>
            <a:pathLst>
              <a:path w="30479">
                <a:moveTo>
                  <a:pt x="0" y="0"/>
                </a:moveTo>
                <a:lnTo>
                  <a:pt x="30415" y="0"/>
                </a:lnTo>
              </a:path>
            </a:pathLst>
          </a:custGeom>
          <a:ln w="15809">
            <a:solidFill>
              <a:srgbClr val="FFFFFF"/>
            </a:solidFill>
          </a:ln>
        </p:spPr>
        <p:txBody>
          <a:bodyPr wrap="square" lIns="0" tIns="0" rIns="0" bIns="0" rtlCol="0"/>
          <a:lstStyle/>
          <a:p>
            <a:pPr defTabSz="685800"/>
            <a:endParaRPr sz="1350">
              <a:latin typeface="Calibri" panose="020F0502020204030204"/>
            </a:endParaRPr>
          </a:p>
        </p:txBody>
      </p:sp>
      <p:sp>
        <p:nvSpPr>
          <p:cNvPr id="40" name="object 40"/>
          <p:cNvSpPr/>
          <p:nvPr/>
        </p:nvSpPr>
        <p:spPr>
          <a:xfrm>
            <a:off x="3201060" y="3470865"/>
            <a:ext cx="47633" cy="0"/>
          </a:xfrm>
          <a:custGeom>
            <a:avLst/>
            <a:gdLst/>
            <a:ahLst/>
            <a:cxnLst/>
            <a:rect l="l" t="t" r="r" b="b"/>
            <a:pathLst>
              <a:path w="63500">
                <a:moveTo>
                  <a:pt x="0" y="0"/>
                </a:moveTo>
                <a:lnTo>
                  <a:pt x="63320" y="0"/>
                </a:lnTo>
              </a:path>
            </a:pathLst>
          </a:custGeom>
          <a:ln w="30412">
            <a:solidFill>
              <a:srgbClr val="FFFFFF"/>
            </a:solidFill>
          </a:ln>
        </p:spPr>
        <p:txBody>
          <a:bodyPr wrap="square" lIns="0" tIns="0" rIns="0" bIns="0" rtlCol="0"/>
          <a:lstStyle/>
          <a:p>
            <a:pPr defTabSz="685800"/>
            <a:endParaRPr sz="1350">
              <a:latin typeface="Calibri" panose="020F0502020204030204"/>
            </a:endParaRPr>
          </a:p>
        </p:txBody>
      </p:sp>
      <p:sp>
        <p:nvSpPr>
          <p:cNvPr id="41" name="object 41"/>
          <p:cNvSpPr/>
          <p:nvPr/>
        </p:nvSpPr>
        <p:spPr>
          <a:xfrm>
            <a:off x="3137082" y="3488202"/>
            <a:ext cx="22864" cy="0"/>
          </a:xfrm>
          <a:custGeom>
            <a:avLst/>
            <a:gdLst/>
            <a:ahLst/>
            <a:cxnLst/>
            <a:rect l="l" t="t" r="r" b="b"/>
            <a:pathLst>
              <a:path w="30479">
                <a:moveTo>
                  <a:pt x="0" y="0"/>
                </a:moveTo>
                <a:lnTo>
                  <a:pt x="30402" y="0"/>
                </a:lnTo>
              </a:path>
            </a:pathLst>
          </a:custGeom>
          <a:ln w="15809">
            <a:solidFill>
              <a:srgbClr val="FFFFFF"/>
            </a:solidFill>
          </a:ln>
        </p:spPr>
        <p:txBody>
          <a:bodyPr wrap="square" lIns="0" tIns="0" rIns="0" bIns="0" rtlCol="0"/>
          <a:lstStyle/>
          <a:p>
            <a:pPr defTabSz="685800"/>
            <a:endParaRPr sz="1350">
              <a:latin typeface="Calibri" panose="020F0502020204030204"/>
            </a:endParaRPr>
          </a:p>
        </p:txBody>
      </p:sp>
      <p:sp>
        <p:nvSpPr>
          <p:cNvPr id="42" name="object 42"/>
          <p:cNvSpPr/>
          <p:nvPr/>
        </p:nvSpPr>
        <p:spPr>
          <a:xfrm>
            <a:off x="3124732" y="3470865"/>
            <a:ext cx="47633" cy="0"/>
          </a:xfrm>
          <a:custGeom>
            <a:avLst/>
            <a:gdLst/>
            <a:ahLst/>
            <a:cxnLst/>
            <a:rect l="l" t="t" r="r" b="b"/>
            <a:pathLst>
              <a:path w="63500">
                <a:moveTo>
                  <a:pt x="0" y="0"/>
                </a:moveTo>
                <a:lnTo>
                  <a:pt x="63346" y="0"/>
                </a:lnTo>
              </a:path>
            </a:pathLst>
          </a:custGeom>
          <a:ln w="30412">
            <a:solidFill>
              <a:srgbClr val="FFFFFF"/>
            </a:solidFill>
          </a:ln>
        </p:spPr>
        <p:txBody>
          <a:bodyPr wrap="square" lIns="0" tIns="0" rIns="0" bIns="0" rtlCol="0"/>
          <a:lstStyle/>
          <a:p>
            <a:pPr defTabSz="685800"/>
            <a:endParaRPr sz="1350">
              <a:latin typeface="Calibri" panose="020F0502020204030204"/>
            </a:endParaRPr>
          </a:p>
        </p:txBody>
      </p:sp>
      <p:sp>
        <p:nvSpPr>
          <p:cNvPr id="43" name="object 43"/>
          <p:cNvSpPr/>
          <p:nvPr/>
        </p:nvSpPr>
        <p:spPr>
          <a:xfrm>
            <a:off x="3060774" y="3488202"/>
            <a:ext cx="22864" cy="0"/>
          </a:xfrm>
          <a:custGeom>
            <a:avLst/>
            <a:gdLst/>
            <a:ahLst/>
            <a:cxnLst/>
            <a:rect l="l" t="t" r="r" b="b"/>
            <a:pathLst>
              <a:path w="30479">
                <a:moveTo>
                  <a:pt x="0" y="0"/>
                </a:moveTo>
                <a:lnTo>
                  <a:pt x="30389" y="0"/>
                </a:lnTo>
              </a:path>
            </a:pathLst>
          </a:custGeom>
          <a:ln w="15809">
            <a:solidFill>
              <a:srgbClr val="FFFFFF"/>
            </a:solidFill>
          </a:ln>
        </p:spPr>
        <p:txBody>
          <a:bodyPr wrap="square" lIns="0" tIns="0" rIns="0" bIns="0" rtlCol="0"/>
          <a:lstStyle/>
          <a:p>
            <a:pPr defTabSz="685800"/>
            <a:endParaRPr sz="1350">
              <a:latin typeface="Calibri" panose="020F0502020204030204"/>
            </a:endParaRPr>
          </a:p>
        </p:txBody>
      </p:sp>
      <p:sp>
        <p:nvSpPr>
          <p:cNvPr id="44" name="object 44"/>
          <p:cNvSpPr/>
          <p:nvPr/>
        </p:nvSpPr>
        <p:spPr>
          <a:xfrm>
            <a:off x="3048422" y="3470865"/>
            <a:ext cx="47633" cy="0"/>
          </a:xfrm>
          <a:custGeom>
            <a:avLst/>
            <a:gdLst/>
            <a:ahLst/>
            <a:cxnLst/>
            <a:rect l="l" t="t" r="r" b="b"/>
            <a:pathLst>
              <a:path w="63500">
                <a:moveTo>
                  <a:pt x="0" y="0"/>
                </a:moveTo>
                <a:lnTo>
                  <a:pt x="63333" y="0"/>
                </a:lnTo>
              </a:path>
            </a:pathLst>
          </a:custGeom>
          <a:ln w="30412">
            <a:solidFill>
              <a:srgbClr val="FFFFFF"/>
            </a:solidFill>
          </a:ln>
        </p:spPr>
        <p:txBody>
          <a:bodyPr wrap="square" lIns="0" tIns="0" rIns="0" bIns="0" rtlCol="0"/>
          <a:lstStyle/>
          <a:p>
            <a:pPr defTabSz="685800"/>
            <a:endParaRPr sz="1350">
              <a:latin typeface="Calibri" panose="020F0502020204030204"/>
            </a:endParaRPr>
          </a:p>
        </p:txBody>
      </p:sp>
      <p:sp>
        <p:nvSpPr>
          <p:cNvPr id="45" name="object 45"/>
          <p:cNvSpPr/>
          <p:nvPr/>
        </p:nvSpPr>
        <p:spPr>
          <a:xfrm>
            <a:off x="2984453" y="3488202"/>
            <a:ext cx="22864" cy="0"/>
          </a:xfrm>
          <a:custGeom>
            <a:avLst/>
            <a:gdLst/>
            <a:ahLst/>
            <a:cxnLst/>
            <a:rect l="l" t="t" r="r" b="b"/>
            <a:pathLst>
              <a:path w="30479">
                <a:moveTo>
                  <a:pt x="0" y="0"/>
                </a:moveTo>
                <a:lnTo>
                  <a:pt x="30392" y="0"/>
                </a:lnTo>
              </a:path>
            </a:pathLst>
          </a:custGeom>
          <a:ln w="15809">
            <a:solidFill>
              <a:srgbClr val="FFFFFF"/>
            </a:solidFill>
          </a:ln>
        </p:spPr>
        <p:txBody>
          <a:bodyPr wrap="square" lIns="0" tIns="0" rIns="0" bIns="0" rtlCol="0"/>
          <a:lstStyle/>
          <a:p>
            <a:pPr defTabSz="685800"/>
            <a:endParaRPr sz="1350">
              <a:latin typeface="Calibri" panose="020F0502020204030204"/>
            </a:endParaRPr>
          </a:p>
        </p:txBody>
      </p:sp>
      <p:sp>
        <p:nvSpPr>
          <p:cNvPr id="46" name="object 46"/>
          <p:cNvSpPr/>
          <p:nvPr/>
        </p:nvSpPr>
        <p:spPr>
          <a:xfrm>
            <a:off x="2972101" y="3470865"/>
            <a:ext cx="47633" cy="0"/>
          </a:xfrm>
          <a:custGeom>
            <a:avLst/>
            <a:gdLst/>
            <a:ahLst/>
            <a:cxnLst/>
            <a:rect l="l" t="t" r="r" b="b"/>
            <a:pathLst>
              <a:path w="63500">
                <a:moveTo>
                  <a:pt x="0" y="0"/>
                </a:moveTo>
                <a:lnTo>
                  <a:pt x="63324" y="0"/>
                </a:lnTo>
              </a:path>
            </a:pathLst>
          </a:custGeom>
          <a:ln w="30412">
            <a:solidFill>
              <a:srgbClr val="FFFFFF"/>
            </a:solidFill>
          </a:ln>
        </p:spPr>
        <p:txBody>
          <a:bodyPr wrap="square" lIns="0" tIns="0" rIns="0" bIns="0" rtlCol="0"/>
          <a:lstStyle/>
          <a:p>
            <a:pPr defTabSz="685800"/>
            <a:endParaRPr sz="1350">
              <a:latin typeface="Calibri" panose="020F0502020204030204"/>
            </a:endParaRPr>
          </a:p>
        </p:txBody>
      </p:sp>
      <p:sp>
        <p:nvSpPr>
          <p:cNvPr id="47" name="object 47"/>
          <p:cNvSpPr/>
          <p:nvPr/>
        </p:nvSpPr>
        <p:spPr>
          <a:xfrm>
            <a:off x="3449056" y="3468257"/>
            <a:ext cx="97171" cy="73832"/>
          </a:xfrm>
          <a:custGeom>
            <a:avLst/>
            <a:gdLst/>
            <a:ahLst/>
            <a:cxnLst/>
            <a:rect l="l" t="t" r="r" b="b"/>
            <a:pathLst>
              <a:path w="129539" h="98425">
                <a:moveTo>
                  <a:pt x="27785" y="65997"/>
                </a:moveTo>
                <a:lnTo>
                  <a:pt x="14648" y="65997"/>
                </a:lnTo>
                <a:lnTo>
                  <a:pt x="0" y="81909"/>
                </a:lnTo>
                <a:lnTo>
                  <a:pt x="14572" y="97808"/>
                </a:lnTo>
                <a:lnTo>
                  <a:pt x="27836" y="97808"/>
                </a:lnTo>
                <a:lnTo>
                  <a:pt x="16605" y="86700"/>
                </a:lnTo>
                <a:lnTo>
                  <a:pt x="39829" y="86700"/>
                </a:lnTo>
                <a:lnTo>
                  <a:pt x="47156" y="77194"/>
                </a:lnTo>
                <a:lnTo>
                  <a:pt x="16478" y="77194"/>
                </a:lnTo>
                <a:lnTo>
                  <a:pt x="27785" y="65997"/>
                </a:lnTo>
                <a:close/>
              </a:path>
              <a:path w="129539" h="98425">
                <a:moveTo>
                  <a:pt x="78652" y="54686"/>
                </a:moveTo>
                <a:lnTo>
                  <a:pt x="64502" y="54686"/>
                </a:lnTo>
                <a:lnTo>
                  <a:pt x="89187" y="86700"/>
                </a:lnTo>
                <a:lnTo>
                  <a:pt x="112412" y="86700"/>
                </a:lnTo>
                <a:lnTo>
                  <a:pt x="101181" y="97808"/>
                </a:lnTo>
                <a:lnTo>
                  <a:pt x="114445" y="97808"/>
                </a:lnTo>
                <a:lnTo>
                  <a:pt x="129017" y="81909"/>
                </a:lnTo>
                <a:lnTo>
                  <a:pt x="124676" y="77194"/>
                </a:lnTo>
                <a:lnTo>
                  <a:pt x="112526" y="77194"/>
                </a:lnTo>
                <a:lnTo>
                  <a:pt x="95972" y="77156"/>
                </a:lnTo>
                <a:lnTo>
                  <a:pt x="78652" y="54686"/>
                </a:lnTo>
                <a:close/>
              </a:path>
              <a:path w="129539" h="98425">
                <a:moveTo>
                  <a:pt x="52371" y="20613"/>
                </a:moveTo>
                <a:lnTo>
                  <a:pt x="16478" y="20613"/>
                </a:lnTo>
                <a:lnTo>
                  <a:pt x="38266" y="20652"/>
                </a:lnTo>
                <a:lnTo>
                  <a:pt x="57438" y="45510"/>
                </a:lnTo>
                <a:lnTo>
                  <a:pt x="33045" y="77156"/>
                </a:lnTo>
                <a:lnTo>
                  <a:pt x="16478" y="77194"/>
                </a:lnTo>
                <a:lnTo>
                  <a:pt x="47156" y="77194"/>
                </a:lnTo>
                <a:lnTo>
                  <a:pt x="64502" y="54686"/>
                </a:lnTo>
                <a:lnTo>
                  <a:pt x="78652" y="54686"/>
                </a:lnTo>
                <a:lnTo>
                  <a:pt x="71578" y="45510"/>
                </a:lnTo>
                <a:lnTo>
                  <a:pt x="78641" y="36347"/>
                </a:lnTo>
                <a:lnTo>
                  <a:pt x="64502" y="36347"/>
                </a:lnTo>
                <a:lnTo>
                  <a:pt x="52371" y="20613"/>
                </a:lnTo>
                <a:close/>
              </a:path>
              <a:path w="129539" h="98425">
                <a:moveTo>
                  <a:pt x="114368" y="65997"/>
                </a:moveTo>
                <a:lnTo>
                  <a:pt x="101231" y="65997"/>
                </a:lnTo>
                <a:lnTo>
                  <a:pt x="112526" y="77194"/>
                </a:lnTo>
                <a:lnTo>
                  <a:pt x="124676" y="77194"/>
                </a:lnTo>
                <a:lnTo>
                  <a:pt x="114368" y="65997"/>
                </a:lnTo>
                <a:close/>
              </a:path>
              <a:path w="129539" h="98425">
                <a:moveTo>
                  <a:pt x="114445" y="0"/>
                </a:moveTo>
                <a:lnTo>
                  <a:pt x="101181" y="0"/>
                </a:lnTo>
                <a:lnTo>
                  <a:pt x="112412" y="11120"/>
                </a:lnTo>
                <a:lnTo>
                  <a:pt x="83953" y="11120"/>
                </a:lnTo>
                <a:lnTo>
                  <a:pt x="64502" y="36347"/>
                </a:lnTo>
                <a:lnTo>
                  <a:pt x="78641" y="36347"/>
                </a:lnTo>
                <a:lnTo>
                  <a:pt x="90737" y="20652"/>
                </a:lnTo>
                <a:lnTo>
                  <a:pt x="124684" y="20613"/>
                </a:lnTo>
                <a:lnTo>
                  <a:pt x="129017" y="15911"/>
                </a:lnTo>
                <a:lnTo>
                  <a:pt x="114445" y="0"/>
                </a:lnTo>
                <a:close/>
              </a:path>
              <a:path w="129539" h="98425">
                <a:moveTo>
                  <a:pt x="27836" y="0"/>
                </a:moveTo>
                <a:lnTo>
                  <a:pt x="14572" y="0"/>
                </a:lnTo>
                <a:lnTo>
                  <a:pt x="0" y="15911"/>
                </a:lnTo>
                <a:lnTo>
                  <a:pt x="14648" y="31810"/>
                </a:lnTo>
                <a:lnTo>
                  <a:pt x="27785" y="31810"/>
                </a:lnTo>
                <a:lnTo>
                  <a:pt x="16478" y="20613"/>
                </a:lnTo>
                <a:lnTo>
                  <a:pt x="52371" y="20613"/>
                </a:lnTo>
                <a:lnTo>
                  <a:pt x="45051" y="11120"/>
                </a:lnTo>
                <a:lnTo>
                  <a:pt x="16605" y="11120"/>
                </a:lnTo>
                <a:lnTo>
                  <a:pt x="27836" y="0"/>
                </a:lnTo>
                <a:close/>
              </a:path>
              <a:path w="129539" h="98425">
                <a:moveTo>
                  <a:pt x="124684" y="20613"/>
                </a:moveTo>
                <a:lnTo>
                  <a:pt x="112526" y="20613"/>
                </a:lnTo>
                <a:lnTo>
                  <a:pt x="101231" y="31810"/>
                </a:lnTo>
                <a:lnTo>
                  <a:pt x="114368" y="31810"/>
                </a:lnTo>
                <a:lnTo>
                  <a:pt x="124684" y="20613"/>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48" name="object 48"/>
          <p:cNvSpPr/>
          <p:nvPr/>
        </p:nvSpPr>
        <p:spPr>
          <a:xfrm>
            <a:off x="2260206" y="3204853"/>
            <a:ext cx="342960" cy="303424"/>
          </a:xfrm>
          <a:custGeom>
            <a:avLst/>
            <a:gdLst/>
            <a:ahLst/>
            <a:cxnLst/>
            <a:rect l="l" t="t" r="r" b="b"/>
            <a:pathLst>
              <a:path w="457200" h="404495">
                <a:moveTo>
                  <a:pt x="388247" y="317886"/>
                </a:moveTo>
                <a:lnTo>
                  <a:pt x="68511" y="317886"/>
                </a:lnTo>
                <a:lnTo>
                  <a:pt x="0" y="403910"/>
                </a:lnTo>
                <a:lnTo>
                  <a:pt x="456761" y="403910"/>
                </a:lnTo>
                <a:lnTo>
                  <a:pt x="388247" y="317886"/>
                </a:lnTo>
                <a:close/>
              </a:path>
              <a:path w="457200" h="404495">
                <a:moveTo>
                  <a:pt x="264264" y="272831"/>
                </a:moveTo>
                <a:lnTo>
                  <a:pt x="192488" y="272831"/>
                </a:lnTo>
                <a:lnTo>
                  <a:pt x="192488" y="317886"/>
                </a:lnTo>
                <a:lnTo>
                  <a:pt x="264264" y="317886"/>
                </a:lnTo>
                <a:lnTo>
                  <a:pt x="264264" y="272831"/>
                </a:lnTo>
                <a:close/>
              </a:path>
              <a:path w="457200" h="404495">
                <a:moveTo>
                  <a:pt x="434782" y="0"/>
                </a:moveTo>
                <a:lnTo>
                  <a:pt x="26575" y="0"/>
                </a:lnTo>
                <a:lnTo>
                  <a:pt x="26575" y="272831"/>
                </a:lnTo>
                <a:lnTo>
                  <a:pt x="434782" y="272831"/>
                </a:lnTo>
                <a:lnTo>
                  <a:pt x="434782" y="0"/>
                </a:lnTo>
                <a:close/>
              </a:path>
            </a:pathLst>
          </a:custGeom>
          <a:solidFill>
            <a:srgbClr val="766E53"/>
          </a:solidFill>
        </p:spPr>
        <p:txBody>
          <a:bodyPr wrap="square" lIns="0" tIns="0" rIns="0" bIns="0" rtlCol="0"/>
          <a:lstStyle/>
          <a:p>
            <a:pPr defTabSz="685800"/>
            <a:endParaRPr sz="1350">
              <a:latin typeface="Calibri" panose="020F0502020204030204"/>
            </a:endParaRPr>
          </a:p>
        </p:txBody>
      </p:sp>
      <p:sp>
        <p:nvSpPr>
          <p:cNvPr id="49" name="object 49"/>
          <p:cNvSpPr/>
          <p:nvPr/>
        </p:nvSpPr>
        <p:spPr>
          <a:xfrm>
            <a:off x="2280141" y="3204853"/>
            <a:ext cx="306282" cy="204823"/>
          </a:xfrm>
          <a:custGeom>
            <a:avLst/>
            <a:gdLst/>
            <a:ahLst/>
            <a:cxnLst/>
            <a:rect l="l" t="t" r="r" b="b"/>
            <a:pathLst>
              <a:path w="408304" h="273050">
                <a:moveTo>
                  <a:pt x="408207" y="0"/>
                </a:moveTo>
                <a:lnTo>
                  <a:pt x="0" y="0"/>
                </a:lnTo>
                <a:lnTo>
                  <a:pt x="0" y="272831"/>
                </a:lnTo>
                <a:lnTo>
                  <a:pt x="408207" y="272831"/>
                </a:lnTo>
                <a:lnTo>
                  <a:pt x="408207" y="0"/>
                </a:lnTo>
                <a:close/>
              </a:path>
            </a:pathLst>
          </a:custGeom>
          <a:ln w="3225">
            <a:solidFill>
              <a:srgbClr val="FFFFFF"/>
            </a:solidFill>
          </a:ln>
        </p:spPr>
        <p:txBody>
          <a:bodyPr wrap="square" lIns="0" tIns="0" rIns="0" bIns="0" rtlCol="0"/>
          <a:lstStyle/>
          <a:p>
            <a:pPr defTabSz="685800"/>
            <a:endParaRPr sz="1350">
              <a:latin typeface="Calibri" panose="020F0502020204030204"/>
            </a:endParaRPr>
          </a:p>
        </p:txBody>
      </p:sp>
      <p:sp>
        <p:nvSpPr>
          <p:cNvPr id="50" name="object 50"/>
          <p:cNvSpPr/>
          <p:nvPr/>
        </p:nvSpPr>
        <p:spPr>
          <a:xfrm>
            <a:off x="2260206" y="3443309"/>
            <a:ext cx="342960" cy="64781"/>
          </a:xfrm>
          <a:custGeom>
            <a:avLst/>
            <a:gdLst/>
            <a:ahLst/>
            <a:cxnLst/>
            <a:rect l="l" t="t" r="r" b="b"/>
            <a:pathLst>
              <a:path w="457200" h="86360">
                <a:moveTo>
                  <a:pt x="456761" y="86023"/>
                </a:moveTo>
                <a:lnTo>
                  <a:pt x="388247" y="0"/>
                </a:lnTo>
                <a:lnTo>
                  <a:pt x="68511" y="0"/>
                </a:lnTo>
                <a:lnTo>
                  <a:pt x="0" y="86023"/>
                </a:lnTo>
                <a:lnTo>
                  <a:pt x="456761" y="86023"/>
                </a:lnTo>
                <a:close/>
              </a:path>
            </a:pathLst>
          </a:custGeom>
          <a:ln w="3227">
            <a:solidFill>
              <a:srgbClr val="FFFFFF"/>
            </a:solidFill>
          </a:ln>
        </p:spPr>
        <p:txBody>
          <a:bodyPr wrap="square" lIns="0" tIns="0" rIns="0" bIns="0" rtlCol="0"/>
          <a:lstStyle/>
          <a:p>
            <a:pPr defTabSz="685800"/>
            <a:endParaRPr sz="1350">
              <a:latin typeface="Calibri" panose="020F0502020204030204"/>
            </a:endParaRPr>
          </a:p>
        </p:txBody>
      </p:sp>
      <p:sp>
        <p:nvSpPr>
          <p:cNvPr id="51" name="object 51"/>
          <p:cNvSpPr/>
          <p:nvPr/>
        </p:nvSpPr>
        <p:spPr>
          <a:xfrm>
            <a:off x="2404597" y="3409512"/>
            <a:ext cx="54302" cy="33820"/>
          </a:xfrm>
          <a:custGeom>
            <a:avLst/>
            <a:gdLst/>
            <a:ahLst/>
            <a:cxnLst/>
            <a:rect l="l" t="t" r="r" b="b"/>
            <a:pathLst>
              <a:path w="72389" h="45085">
                <a:moveTo>
                  <a:pt x="71775" y="0"/>
                </a:moveTo>
                <a:lnTo>
                  <a:pt x="0" y="0"/>
                </a:lnTo>
                <a:lnTo>
                  <a:pt x="0" y="45054"/>
                </a:lnTo>
                <a:lnTo>
                  <a:pt x="71775" y="45054"/>
                </a:lnTo>
                <a:lnTo>
                  <a:pt x="71775" y="0"/>
                </a:lnTo>
                <a:close/>
              </a:path>
            </a:pathLst>
          </a:custGeom>
          <a:ln w="3226">
            <a:solidFill>
              <a:srgbClr val="FFFFFF"/>
            </a:solidFill>
          </a:ln>
        </p:spPr>
        <p:txBody>
          <a:bodyPr wrap="square" lIns="0" tIns="0" rIns="0" bIns="0" rtlCol="0"/>
          <a:lstStyle/>
          <a:p>
            <a:pPr defTabSz="685800"/>
            <a:endParaRPr sz="1350">
              <a:latin typeface="Calibri" panose="020F0502020204030204"/>
            </a:endParaRPr>
          </a:p>
        </p:txBody>
      </p:sp>
      <p:sp>
        <p:nvSpPr>
          <p:cNvPr id="52" name="object 52"/>
          <p:cNvSpPr/>
          <p:nvPr/>
        </p:nvSpPr>
        <p:spPr>
          <a:xfrm>
            <a:off x="2299995" y="3225151"/>
            <a:ext cx="267223" cy="166240"/>
          </a:xfrm>
          <a:custGeom>
            <a:avLst/>
            <a:gdLst/>
            <a:ahLst/>
            <a:cxnLst/>
            <a:rect l="l" t="t" r="r" b="b"/>
            <a:pathLst>
              <a:path w="356235" h="221614">
                <a:moveTo>
                  <a:pt x="0" y="221193"/>
                </a:moveTo>
                <a:lnTo>
                  <a:pt x="355848" y="221193"/>
                </a:lnTo>
                <a:lnTo>
                  <a:pt x="355848" y="0"/>
                </a:lnTo>
                <a:lnTo>
                  <a:pt x="0" y="0"/>
                </a:lnTo>
                <a:lnTo>
                  <a:pt x="0" y="221193"/>
                </a:lnTo>
                <a:close/>
              </a:path>
            </a:pathLst>
          </a:custGeom>
          <a:solidFill>
            <a:srgbClr val="92AA4B"/>
          </a:solidFill>
        </p:spPr>
        <p:txBody>
          <a:bodyPr wrap="square" lIns="0" tIns="0" rIns="0" bIns="0" rtlCol="0"/>
          <a:lstStyle/>
          <a:p>
            <a:pPr defTabSz="685800"/>
            <a:endParaRPr sz="1350">
              <a:latin typeface="Calibri" panose="020F0502020204030204"/>
            </a:endParaRPr>
          </a:p>
        </p:txBody>
      </p:sp>
      <p:sp>
        <p:nvSpPr>
          <p:cNvPr id="53" name="object 53"/>
          <p:cNvSpPr/>
          <p:nvPr/>
        </p:nvSpPr>
        <p:spPr>
          <a:xfrm>
            <a:off x="2299995" y="3225151"/>
            <a:ext cx="267223" cy="166240"/>
          </a:xfrm>
          <a:custGeom>
            <a:avLst/>
            <a:gdLst/>
            <a:ahLst/>
            <a:cxnLst/>
            <a:rect l="l" t="t" r="r" b="b"/>
            <a:pathLst>
              <a:path w="356235" h="221614">
                <a:moveTo>
                  <a:pt x="0" y="221193"/>
                </a:moveTo>
                <a:lnTo>
                  <a:pt x="355848" y="221193"/>
                </a:lnTo>
                <a:lnTo>
                  <a:pt x="355848" y="0"/>
                </a:lnTo>
                <a:lnTo>
                  <a:pt x="0" y="0"/>
                </a:lnTo>
                <a:lnTo>
                  <a:pt x="0" y="221193"/>
                </a:lnTo>
                <a:close/>
              </a:path>
            </a:pathLst>
          </a:custGeom>
          <a:ln w="3226">
            <a:solidFill>
              <a:srgbClr val="FFFFFF"/>
            </a:solidFill>
          </a:ln>
        </p:spPr>
        <p:txBody>
          <a:bodyPr wrap="square" lIns="0" tIns="0" rIns="0" bIns="0" rtlCol="0"/>
          <a:lstStyle/>
          <a:p>
            <a:pPr defTabSz="685800"/>
            <a:endParaRPr sz="1350">
              <a:latin typeface="Calibri" panose="020F0502020204030204"/>
            </a:endParaRPr>
          </a:p>
        </p:txBody>
      </p:sp>
      <p:sp>
        <p:nvSpPr>
          <p:cNvPr id="54" name="object 54"/>
          <p:cNvSpPr/>
          <p:nvPr/>
        </p:nvSpPr>
        <p:spPr>
          <a:xfrm>
            <a:off x="2306837" y="3452659"/>
            <a:ext cx="243882" cy="41917"/>
          </a:xfrm>
          <a:custGeom>
            <a:avLst/>
            <a:gdLst/>
            <a:ahLst/>
            <a:cxnLst/>
            <a:rect l="l" t="t" r="r" b="b"/>
            <a:pathLst>
              <a:path w="325120" h="55879">
                <a:moveTo>
                  <a:pt x="311897" y="22444"/>
                </a:moveTo>
                <a:lnTo>
                  <a:pt x="291607" y="22444"/>
                </a:lnTo>
                <a:lnTo>
                  <a:pt x="302964" y="35082"/>
                </a:lnTo>
                <a:lnTo>
                  <a:pt x="324840" y="35082"/>
                </a:lnTo>
                <a:lnTo>
                  <a:pt x="311897" y="22444"/>
                </a:lnTo>
                <a:close/>
              </a:path>
              <a:path w="325120" h="55879">
                <a:moveTo>
                  <a:pt x="262049" y="0"/>
                </a:moveTo>
                <a:lnTo>
                  <a:pt x="244563" y="0"/>
                </a:lnTo>
                <a:lnTo>
                  <a:pt x="254141" y="13593"/>
                </a:lnTo>
                <a:lnTo>
                  <a:pt x="273341" y="13593"/>
                </a:lnTo>
                <a:lnTo>
                  <a:pt x="262049" y="0"/>
                </a:lnTo>
                <a:close/>
              </a:path>
              <a:path w="325120" h="55879">
                <a:moveTo>
                  <a:pt x="288939" y="0"/>
                </a:moveTo>
                <a:lnTo>
                  <a:pt x="271459" y="0"/>
                </a:lnTo>
                <a:lnTo>
                  <a:pt x="283673" y="13593"/>
                </a:lnTo>
                <a:lnTo>
                  <a:pt x="302861" y="13593"/>
                </a:lnTo>
                <a:lnTo>
                  <a:pt x="288939" y="0"/>
                </a:lnTo>
                <a:close/>
              </a:path>
              <a:path w="325120" h="55879">
                <a:moveTo>
                  <a:pt x="280683" y="22444"/>
                </a:moveTo>
                <a:lnTo>
                  <a:pt x="260373" y="22444"/>
                </a:lnTo>
                <a:lnTo>
                  <a:pt x="269294" y="35082"/>
                </a:lnTo>
                <a:lnTo>
                  <a:pt x="291176" y="35082"/>
                </a:lnTo>
                <a:lnTo>
                  <a:pt x="280683" y="22444"/>
                </a:lnTo>
                <a:close/>
              </a:path>
              <a:path w="325120" h="55879">
                <a:moveTo>
                  <a:pt x="249455" y="22444"/>
                </a:moveTo>
                <a:lnTo>
                  <a:pt x="229145" y="22444"/>
                </a:lnTo>
                <a:lnTo>
                  <a:pt x="235629" y="35082"/>
                </a:lnTo>
                <a:lnTo>
                  <a:pt x="257524" y="35082"/>
                </a:lnTo>
                <a:lnTo>
                  <a:pt x="249455" y="22444"/>
                </a:lnTo>
                <a:close/>
              </a:path>
              <a:path w="325120" h="55879">
                <a:moveTo>
                  <a:pt x="235204" y="0"/>
                </a:moveTo>
                <a:lnTo>
                  <a:pt x="217705" y="0"/>
                </a:lnTo>
                <a:lnTo>
                  <a:pt x="224711" y="13877"/>
                </a:lnTo>
                <a:lnTo>
                  <a:pt x="243937" y="13877"/>
                </a:lnTo>
                <a:lnTo>
                  <a:pt x="235204" y="0"/>
                </a:lnTo>
                <a:close/>
              </a:path>
              <a:path w="325120" h="55879">
                <a:moveTo>
                  <a:pt x="218227" y="22444"/>
                </a:moveTo>
                <a:lnTo>
                  <a:pt x="197924" y="22444"/>
                </a:lnTo>
                <a:lnTo>
                  <a:pt x="201965" y="35082"/>
                </a:lnTo>
                <a:lnTo>
                  <a:pt x="223867" y="35082"/>
                </a:lnTo>
                <a:lnTo>
                  <a:pt x="218227" y="22444"/>
                </a:lnTo>
                <a:close/>
              </a:path>
              <a:path w="325120" h="55879">
                <a:moveTo>
                  <a:pt x="208675" y="955"/>
                </a:moveTo>
                <a:lnTo>
                  <a:pt x="191060" y="955"/>
                </a:lnTo>
                <a:lnTo>
                  <a:pt x="195191" y="13877"/>
                </a:lnTo>
                <a:lnTo>
                  <a:pt x="214424" y="13877"/>
                </a:lnTo>
                <a:lnTo>
                  <a:pt x="208675" y="955"/>
                </a:lnTo>
                <a:close/>
              </a:path>
              <a:path w="325120" h="55879">
                <a:moveTo>
                  <a:pt x="187006" y="22444"/>
                </a:moveTo>
                <a:lnTo>
                  <a:pt x="166703" y="22444"/>
                </a:lnTo>
                <a:lnTo>
                  <a:pt x="168307" y="35082"/>
                </a:lnTo>
                <a:lnTo>
                  <a:pt x="190196" y="35082"/>
                </a:lnTo>
                <a:lnTo>
                  <a:pt x="187006" y="22444"/>
                </a:lnTo>
                <a:close/>
              </a:path>
              <a:path w="325120" h="55879">
                <a:moveTo>
                  <a:pt x="181862" y="2020"/>
                </a:moveTo>
                <a:lnTo>
                  <a:pt x="164118" y="2020"/>
                </a:lnTo>
                <a:lnTo>
                  <a:pt x="165723" y="14678"/>
                </a:lnTo>
                <a:lnTo>
                  <a:pt x="185053" y="14678"/>
                </a:lnTo>
                <a:lnTo>
                  <a:pt x="181862" y="2020"/>
                </a:lnTo>
                <a:close/>
              </a:path>
              <a:path w="325120" h="55879">
                <a:moveTo>
                  <a:pt x="154572" y="2020"/>
                </a:moveTo>
                <a:lnTo>
                  <a:pt x="136828" y="2020"/>
                </a:lnTo>
                <a:lnTo>
                  <a:pt x="135990" y="14678"/>
                </a:lnTo>
                <a:lnTo>
                  <a:pt x="155314" y="14678"/>
                </a:lnTo>
                <a:lnTo>
                  <a:pt x="154572" y="2020"/>
                </a:lnTo>
                <a:close/>
              </a:path>
              <a:path w="325120" h="55879">
                <a:moveTo>
                  <a:pt x="155778" y="22444"/>
                </a:moveTo>
                <a:lnTo>
                  <a:pt x="135481" y="22444"/>
                </a:lnTo>
                <a:lnTo>
                  <a:pt x="134643" y="35082"/>
                </a:lnTo>
                <a:lnTo>
                  <a:pt x="156532" y="35082"/>
                </a:lnTo>
                <a:lnTo>
                  <a:pt x="155778" y="22444"/>
                </a:lnTo>
                <a:close/>
              </a:path>
              <a:path w="325120" h="55879">
                <a:moveTo>
                  <a:pt x="127283" y="2020"/>
                </a:moveTo>
                <a:lnTo>
                  <a:pt x="109539" y="2020"/>
                </a:lnTo>
                <a:lnTo>
                  <a:pt x="106264" y="14678"/>
                </a:lnTo>
                <a:lnTo>
                  <a:pt x="125594" y="14678"/>
                </a:lnTo>
                <a:lnTo>
                  <a:pt x="127283" y="2020"/>
                </a:lnTo>
                <a:close/>
              </a:path>
              <a:path w="325120" h="55879">
                <a:moveTo>
                  <a:pt x="124556" y="22444"/>
                </a:moveTo>
                <a:lnTo>
                  <a:pt x="104253" y="22444"/>
                </a:lnTo>
                <a:lnTo>
                  <a:pt x="100979" y="35082"/>
                </a:lnTo>
                <a:lnTo>
                  <a:pt x="122874" y="35082"/>
                </a:lnTo>
                <a:lnTo>
                  <a:pt x="124556" y="22444"/>
                </a:lnTo>
                <a:close/>
              </a:path>
              <a:path w="325120" h="55879">
                <a:moveTo>
                  <a:pt x="235913" y="43160"/>
                </a:moveTo>
                <a:lnTo>
                  <a:pt x="92678" y="43160"/>
                </a:lnTo>
                <a:lnTo>
                  <a:pt x="88965" y="55803"/>
                </a:lnTo>
                <a:lnTo>
                  <a:pt x="242120" y="55803"/>
                </a:lnTo>
                <a:lnTo>
                  <a:pt x="235913" y="43160"/>
                </a:lnTo>
                <a:close/>
              </a:path>
              <a:path w="325120" h="55879">
                <a:moveTo>
                  <a:pt x="99993" y="2020"/>
                </a:moveTo>
                <a:lnTo>
                  <a:pt x="82249" y="2020"/>
                </a:lnTo>
                <a:lnTo>
                  <a:pt x="76538" y="14678"/>
                </a:lnTo>
                <a:lnTo>
                  <a:pt x="95868" y="14678"/>
                </a:lnTo>
                <a:lnTo>
                  <a:pt x="99993" y="2020"/>
                </a:lnTo>
                <a:close/>
              </a:path>
              <a:path w="325120" h="55879">
                <a:moveTo>
                  <a:pt x="93335" y="22444"/>
                </a:moveTo>
                <a:lnTo>
                  <a:pt x="73026" y="22444"/>
                </a:lnTo>
                <a:lnTo>
                  <a:pt x="67315" y="35082"/>
                </a:lnTo>
                <a:lnTo>
                  <a:pt x="89210" y="35082"/>
                </a:lnTo>
                <a:lnTo>
                  <a:pt x="93335" y="22444"/>
                </a:lnTo>
                <a:close/>
              </a:path>
              <a:path w="325120" h="55879">
                <a:moveTo>
                  <a:pt x="72703" y="2020"/>
                </a:moveTo>
                <a:lnTo>
                  <a:pt x="54966" y="2020"/>
                </a:lnTo>
                <a:lnTo>
                  <a:pt x="46812" y="14678"/>
                </a:lnTo>
                <a:lnTo>
                  <a:pt x="66142" y="14678"/>
                </a:lnTo>
                <a:lnTo>
                  <a:pt x="72703" y="2020"/>
                </a:lnTo>
                <a:close/>
              </a:path>
              <a:path w="325120" h="55879">
                <a:moveTo>
                  <a:pt x="62114" y="22444"/>
                </a:moveTo>
                <a:lnTo>
                  <a:pt x="41811" y="22444"/>
                </a:lnTo>
                <a:lnTo>
                  <a:pt x="33657" y="35082"/>
                </a:lnTo>
                <a:lnTo>
                  <a:pt x="55539" y="35082"/>
                </a:lnTo>
                <a:lnTo>
                  <a:pt x="62114" y="22444"/>
                </a:lnTo>
                <a:close/>
              </a:path>
              <a:path w="325120" h="55879">
                <a:moveTo>
                  <a:pt x="45414" y="2020"/>
                </a:moveTo>
                <a:lnTo>
                  <a:pt x="27682" y="2020"/>
                </a:lnTo>
                <a:lnTo>
                  <a:pt x="17086" y="14678"/>
                </a:lnTo>
                <a:lnTo>
                  <a:pt x="36409" y="14678"/>
                </a:lnTo>
                <a:lnTo>
                  <a:pt x="45414" y="2020"/>
                </a:lnTo>
                <a:close/>
              </a:path>
              <a:path w="325120" h="55879">
                <a:moveTo>
                  <a:pt x="30886" y="22444"/>
                </a:moveTo>
                <a:lnTo>
                  <a:pt x="10589" y="22444"/>
                </a:lnTo>
                <a:lnTo>
                  <a:pt x="0" y="35082"/>
                </a:lnTo>
                <a:lnTo>
                  <a:pt x="21882" y="35082"/>
                </a:lnTo>
                <a:lnTo>
                  <a:pt x="30886" y="22444"/>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55" name="object 55"/>
          <p:cNvSpPr/>
          <p:nvPr/>
        </p:nvSpPr>
        <p:spPr>
          <a:xfrm>
            <a:off x="2260206" y="3604945"/>
            <a:ext cx="342960" cy="301995"/>
          </a:xfrm>
          <a:custGeom>
            <a:avLst/>
            <a:gdLst/>
            <a:ahLst/>
            <a:cxnLst/>
            <a:rect l="l" t="t" r="r" b="b"/>
            <a:pathLst>
              <a:path w="457200" h="402589">
                <a:moveTo>
                  <a:pt x="388247" y="316736"/>
                </a:moveTo>
                <a:lnTo>
                  <a:pt x="68511" y="316736"/>
                </a:lnTo>
                <a:lnTo>
                  <a:pt x="0" y="402449"/>
                </a:lnTo>
                <a:lnTo>
                  <a:pt x="456761" y="402449"/>
                </a:lnTo>
                <a:lnTo>
                  <a:pt x="388247" y="316736"/>
                </a:lnTo>
                <a:close/>
              </a:path>
              <a:path w="457200" h="402589">
                <a:moveTo>
                  <a:pt x="264264" y="271844"/>
                </a:moveTo>
                <a:lnTo>
                  <a:pt x="192488" y="271844"/>
                </a:lnTo>
                <a:lnTo>
                  <a:pt x="192488" y="316736"/>
                </a:lnTo>
                <a:lnTo>
                  <a:pt x="264264" y="316736"/>
                </a:lnTo>
                <a:lnTo>
                  <a:pt x="264264" y="271844"/>
                </a:lnTo>
                <a:close/>
              </a:path>
              <a:path w="457200" h="402589">
                <a:moveTo>
                  <a:pt x="434782" y="0"/>
                </a:moveTo>
                <a:lnTo>
                  <a:pt x="26575" y="0"/>
                </a:lnTo>
                <a:lnTo>
                  <a:pt x="26575" y="271844"/>
                </a:lnTo>
                <a:lnTo>
                  <a:pt x="434782" y="271844"/>
                </a:lnTo>
                <a:lnTo>
                  <a:pt x="434782" y="0"/>
                </a:lnTo>
                <a:close/>
              </a:path>
            </a:pathLst>
          </a:custGeom>
          <a:solidFill>
            <a:srgbClr val="766E53"/>
          </a:solidFill>
        </p:spPr>
        <p:txBody>
          <a:bodyPr wrap="square" lIns="0" tIns="0" rIns="0" bIns="0" rtlCol="0"/>
          <a:lstStyle/>
          <a:p>
            <a:pPr defTabSz="685800"/>
            <a:endParaRPr sz="1350">
              <a:latin typeface="Calibri" panose="020F0502020204030204"/>
            </a:endParaRPr>
          </a:p>
        </p:txBody>
      </p:sp>
      <p:sp>
        <p:nvSpPr>
          <p:cNvPr id="56" name="object 56"/>
          <p:cNvSpPr/>
          <p:nvPr/>
        </p:nvSpPr>
        <p:spPr>
          <a:xfrm>
            <a:off x="2280141" y="3604945"/>
            <a:ext cx="306282" cy="204347"/>
          </a:xfrm>
          <a:custGeom>
            <a:avLst/>
            <a:gdLst/>
            <a:ahLst/>
            <a:cxnLst/>
            <a:rect l="l" t="t" r="r" b="b"/>
            <a:pathLst>
              <a:path w="408304" h="272414">
                <a:moveTo>
                  <a:pt x="408207" y="0"/>
                </a:moveTo>
                <a:lnTo>
                  <a:pt x="0" y="0"/>
                </a:lnTo>
                <a:lnTo>
                  <a:pt x="0" y="271844"/>
                </a:lnTo>
                <a:lnTo>
                  <a:pt x="408207" y="271844"/>
                </a:lnTo>
                <a:lnTo>
                  <a:pt x="408207" y="0"/>
                </a:lnTo>
                <a:close/>
              </a:path>
            </a:pathLst>
          </a:custGeom>
          <a:ln w="3217">
            <a:solidFill>
              <a:srgbClr val="FFFFFF"/>
            </a:solidFill>
          </a:ln>
        </p:spPr>
        <p:txBody>
          <a:bodyPr wrap="square" lIns="0" tIns="0" rIns="0" bIns="0" rtlCol="0"/>
          <a:lstStyle/>
          <a:p>
            <a:pPr defTabSz="685800"/>
            <a:endParaRPr sz="1350">
              <a:latin typeface="Calibri" panose="020F0502020204030204"/>
            </a:endParaRPr>
          </a:p>
        </p:txBody>
      </p:sp>
      <p:sp>
        <p:nvSpPr>
          <p:cNvPr id="57" name="object 57"/>
          <p:cNvSpPr/>
          <p:nvPr/>
        </p:nvSpPr>
        <p:spPr>
          <a:xfrm>
            <a:off x="2260206" y="3842539"/>
            <a:ext cx="342960" cy="64305"/>
          </a:xfrm>
          <a:custGeom>
            <a:avLst/>
            <a:gdLst/>
            <a:ahLst/>
            <a:cxnLst/>
            <a:rect l="l" t="t" r="r" b="b"/>
            <a:pathLst>
              <a:path w="457200" h="85725">
                <a:moveTo>
                  <a:pt x="456761" y="85712"/>
                </a:moveTo>
                <a:lnTo>
                  <a:pt x="388247" y="0"/>
                </a:lnTo>
                <a:lnTo>
                  <a:pt x="68511" y="0"/>
                </a:lnTo>
                <a:lnTo>
                  <a:pt x="0" y="85712"/>
                </a:lnTo>
                <a:lnTo>
                  <a:pt x="456761" y="85712"/>
                </a:lnTo>
                <a:close/>
              </a:path>
            </a:pathLst>
          </a:custGeom>
          <a:ln w="3215">
            <a:solidFill>
              <a:srgbClr val="FFFFFF"/>
            </a:solidFill>
          </a:ln>
        </p:spPr>
        <p:txBody>
          <a:bodyPr wrap="square" lIns="0" tIns="0" rIns="0" bIns="0" rtlCol="0"/>
          <a:lstStyle/>
          <a:p>
            <a:pPr defTabSz="685800"/>
            <a:endParaRPr sz="1350">
              <a:latin typeface="Calibri" panose="020F0502020204030204"/>
            </a:endParaRPr>
          </a:p>
        </p:txBody>
      </p:sp>
      <p:sp>
        <p:nvSpPr>
          <p:cNvPr id="58" name="object 58"/>
          <p:cNvSpPr/>
          <p:nvPr/>
        </p:nvSpPr>
        <p:spPr>
          <a:xfrm>
            <a:off x="2404597" y="3808865"/>
            <a:ext cx="54302" cy="33820"/>
          </a:xfrm>
          <a:custGeom>
            <a:avLst/>
            <a:gdLst/>
            <a:ahLst/>
            <a:cxnLst/>
            <a:rect l="l" t="t" r="r" b="b"/>
            <a:pathLst>
              <a:path w="72389" h="45085">
                <a:moveTo>
                  <a:pt x="71775" y="0"/>
                </a:moveTo>
                <a:lnTo>
                  <a:pt x="0" y="0"/>
                </a:lnTo>
                <a:lnTo>
                  <a:pt x="0" y="44891"/>
                </a:lnTo>
                <a:lnTo>
                  <a:pt x="71775" y="44891"/>
                </a:lnTo>
                <a:lnTo>
                  <a:pt x="71775" y="0"/>
                </a:lnTo>
                <a:close/>
              </a:path>
            </a:pathLst>
          </a:custGeom>
          <a:ln w="3217">
            <a:solidFill>
              <a:srgbClr val="FFFFFF"/>
            </a:solidFill>
          </a:ln>
        </p:spPr>
        <p:txBody>
          <a:bodyPr wrap="square" lIns="0" tIns="0" rIns="0" bIns="0" rtlCol="0"/>
          <a:lstStyle/>
          <a:p>
            <a:pPr defTabSz="685800"/>
            <a:endParaRPr sz="1350">
              <a:latin typeface="Calibri" panose="020F0502020204030204"/>
            </a:endParaRPr>
          </a:p>
        </p:txBody>
      </p:sp>
      <p:sp>
        <p:nvSpPr>
          <p:cNvPr id="59" name="object 59"/>
          <p:cNvSpPr/>
          <p:nvPr/>
        </p:nvSpPr>
        <p:spPr>
          <a:xfrm>
            <a:off x="2299995" y="3625169"/>
            <a:ext cx="267223" cy="165763"/>
          </a:xfrm>
          <a:custGeom>
            <a:avLst/>
            <a:gdLst/>
            <a:ahLst/>
            <a:cxnLst/>
            <a:rect l="l" t="t" r="r" b="b"/>
            <a:pathLst>
              <a:path w="356235" h="220979">
                <a:moveTo>
                  <a:pt x="0" y="220393"/>
                </a:moveTo>
                <a:lnTo>
                  <a:pt x="355848" y="220393"/>
                </a:lnTo>
                <a:lnTo>
                  <a:pt x="355848" y="0"/>
                </a:lnTo>
                <a:lnTo>
                  <a:pt x="0" y="0"/>
                </a:lnTo>
                <a:lnTo>
                  <a:pt x="0" y="220393"/>
                </a:lnTo>
                <a:close/>
              </a:path>
            </a:pathLst>
          </a:custGeom>
          <a:solidFill>
            <a:srgbClr val="92AA4B"/>
          </a:solidFill>
        </p:spPr>
        <p:txBody>
          <a:bodyPr wrap="square" lIns="0" tIns="0" rIns="0" bIns="0" rtlCol="0"/>
          <a:lstStyle/>
          <a:p>
            <a:pPr defTabSz="685800"/>
            <a:endParaRPr sz="1350">
              <a:latin typeface="Calibri" panose="020F0502020204030204"/>
            </a:endParaRPr>
          </a:p>
        </p:txBody>
      </p:sp>
      <p:sp>
        <p:nvSpPr>
          <p:cNvPr id="60" name="object 60"/>
          <p:cNvSpPr/>
          <p:nvPr/>
        </p:nvSpPr>
        <p:spPr>
          <a:xfrm>
            <a:off x="2299995" y="3625169"/>
            <a:ext cx="267223" cy="165763"/>
          </a:xfrm>
          <a:custGeom>
            <a:avLst/>
            <a:gdLst/>
            <a:ahLst/>
            <a:cxnLst/>
            <a:rect l="l" t="t" r="r" b="b"/>
            <a:pathLst>
              <a:path w="356235" h="220979">
                <a:moveTo>
                  <a:pt x="0" y="220393"/>
                </a:moveTo>
                <a:lnTo>
                  <a:pt x="355848" y="220393"/>
                </a:lnTo>
                <a:lnTo>
                  <a:pt x="355848" y="0"/>
                </a:lnTo>
                <a:lnTo>
                  <a:pt x="0" y="0"/>
                </a:lnTo>
                <a:lnTo>
                  <a:pt x="0" y="220393"/>
                </a:lnTo>
                <a:close/>
              </a:path>
            </a:pathLst>
          </a:custGeom>
          <a:ln w="3217">
            <a:solidFill>
              <a:srgbClr val="FFFFFF"/>
            </a:solidFill>
          </a:ln>
        </p:spPr>
        <p:txBody>
          <a:bodyPr wrap="square" lIns="0" tIns="0" rIns="0" bIns="0" rtlCol="0"/>
          <a:lstStyle/>
          <a:p>
            <a:pPr defTabSz="685800"/>
            <a:endParaRPr sz="1350">
              <a:latin typeface="Calibri" panose="020F0502020204030204"/>
            </a:endParaRPr>
          </a:p>
        </p:txBody>
      </p:sp>
      <p:sp>
        <p:nvSpPr>
          <p:cNvPr id="61" name="object 61"/>
          <p:cNvSpPr/>
          <p:nvPr/>
        </p:nvSpPr>
        <p:spPr>
          <a:xfrm>
            <a:off x="2306837" y="3851854"/>
            <a:ext cx="243882" cy="41917"/>
          </a:xfrm>
          <a:custGeom>
            <a:avLst/>
            <a:gdLst/>
            <a:ahLst/>
            <a:cxnLst/>
            <a:rect l="l" t="t" r="r" b="b"/>
            <a:pathLst>
              <a:path w="325120" h="55879">
                <a:moveTo>
                  <a:pt x="311897" y="22362"/>
                </a:moveTo>
                <a:lnTo>
                  <a:pt x="291607" y="22362"/>
                </a:lnTo>
                <a:lnTo>
                  <a:pt x="302964" y="34955"/>
                </a:lnTo>
                <a:lnTo>
                  <a:pt x="324840" y="34955"/>
                </a:lnTo>
                <a:lnTo>
                  <a:pt x="311897" y="22362"/>
                </a:lnTo>
                <a:close/>
              </a:path>
              <a:path w="325120" h="55879">
                <a:moveTo>
                  <a:pt x="262049" y="0"/>
                </a:moveTo>
                <a:lnTo>
                  <a:pt x="244563" y="0"/>
                </a:lnTo>
                <a:lnTo>
                  <a:pt x="254141" y="13544"/>
                </a:lnTo>
                <a:lnTo>
                  <a:pt x="273341" y="13544"/>
                </a:lnTo>
                <a:lnTo>
                  <a:pt x="262049" y="0"/>
                </a:lnTo>
                <a:close/>
              </a:path>
              <a:path w="325120" h="55879">
                <a:moveTo>
                  <a:pt x="288939" y="0"/>
                </a:moveTo>
                <a:lnTo>
                  <a:pt x="271459" y="0"/>
                </a:lnTo>
                <a:lnTo>
                  <a:pt x="283673" y="13544"/>
                </a:lnTo>
                <a:lnTo>
                  <a:pt x="302861" y="13544"/>
                </a:lnTo>
                <a:lnTo>
                  <a:pt x="288939" y="0"/>
                </a:lnTo>
                <a:close/>
              </a:path>
              <a:path w="325120" h="55879">
                <a:moveTo>
                  <a:pt x="280683" y="22362"/>
                </a:moveTo>
                <a:lnTo>
                  <a:pt x="260373" y="22362"/>
                </a:lnTo>
                <a:lnTo>
                  <a:pt x="269294" y="34955"/>
                </a:lnTo>
                <a:lnTo>
                  <a:pt x="291176" y="34955"/>
                </a:lnTo>
                <a:lnTo>
                  <a:pt x="280683" y="22362"/>
                </a:lnTo>
                <a:close/>
              </a:path>
              <a:path w="325120" h="55879">
                <a:moveTo>
                  <a:pt x="249455" y="22362"/>
                </a:moveTo>
                <a:lnTo>
                  <a:pt x="229145" y="22362"/>
                </a:lnTo>
                <a:lnTo>
                  <a:pt x="235629" y="34955"/>
                </a:lnTo>
                <a:lnTo>
                  <a:pt x="257524" y="34955"/>
                </a:lnTo>
                <a:lnTo>
                  <a:pt x="249455" y="22362"/>
                </a:lnTo>
                <a:close/>
              </a:path>
              <a:path w="325120" h="55879">
                <a:moveTo>
                  <a:pt x="235204" y="0"/>
                </a:moveTo>
                <a:lnTo>
                  <a:pt x="217705" y="0"/>
                </a:lnTo>
                <a:lnTo>
                  <a:pt x="224711" y="13827"/>
                </a:lnTo>
                <a:lnTo>
                  <a:pt x="243937" y="13827"/>
                </a:lnTo>
                <a:lnTo>
                  <a:pt x="235204" y="0"/>
                </a:lnTo>
                <a:close/>
              </a:path>
              <a:path w="325120" h="55879">
                <a:moveTo>
                  <a:pt x="218227" y="22362"/>
                </a:moveTo>
                <a:lnTo>
                  <a:pt x="197924" y="22362"/>
                </a:lnTo>
                <a:lnTo>
                  <a:pt x="201965" y="34955"/>
                </a:lnTo>
                <a:lnTo>
                  <a:pt x="223867" y="34955"/>
                </a:lnTo>
                <a:lnTo>
                  <a:pt x="218227" y="22362"/>
                </a:lnTo>
                <a:close/>
              </a:path>
              <a:path w="325120" h="55879">
                <a:moveTo>
                  <a:pt x="208675" y="951"/>
                </a:moveTo>
                <a:lnTo>
                  <a:pt x="191060" y="951"/>
                </a:lnTo>
                <a:lnTo>
                  <a:pt x="195191" y="13827"/>
                </a:lnTo>
                <a:lnTo>
                  <a:pt x="214424" y="13827"/>
                </a:lnTo>
                <a:lnTo>
                  <a:pt x="208675" y="951"/>
                </a:lnTo>
                <a:close/>
              </a:path>
              <a:path w="325120" h="55879">
                <a:moveTo>
                  <a:pt x="187006" y="22362"/>
                </a:moveTo>
                <a:lnTo>
                  <a:pt x="166703" y="22362"/>
                </a:lnTo>
                <a:lnTo>
                  <a:pt x="168307" y="34955"/>
                </a:lnTo>
                <a:lnTo>
                  <a:pt x="190196" y="34955"/>
                </a:lnTo>
                <a:lnTo>
                  <a:pt x="187006" y="22362"/>
                </a:lnTo>
                <a:close/>
              </a:path>
              <a:path w="325120" h="55879">
                <a:moveTo>
                  <a:pt x="181862" y="2013"/>
                </a:moveTo>
                <a:lnTo>
                  <a:pt x="164118" y="2013"/>
                </a:lnTo>
                <a:lnTo>
                  <a:pt x="165723" y="14625"/>
                </a:lnTo>
                <a:lnTo>
                  <a:pt x="185053" y="14625"/>
                </a:lnTo>
                <a:lnTo>
                  <a:pt x="181862" y="2013"/>
                </a:lnTo>
                <a:close/>
              </a:path>
              <a:path w="325120" h="55879">
                <a:moveTo>
                  <a:pt x="154572" y="2013"/>
                </a:moveTo>
                <a:lnTo>
                  <a:pt x="136828" y="2013"/>
                </a:lnTo>
                <a:lnTo>
                  <a:pt x="135990" y="14625"/>
                </a:lnTo>
                <a:lnTo>
                  <a:pt x="155314" y="14625"/>
                </a:lnTo>
                <a:lnTo>
                  <a:pt x="154572" y="2013"/>
                </a:lnTo>
                <a:close/>
              </a:path>
              <a:path w="325120" h="55879">
                <a:moveTo>
                  <a:pt x="155778" y="22362"/>
                </a:moveTo>
                <a:lnTo>
                  <a:pt x="135481" y="22362"/>
                </a:lnTo>
                <a:lnTo>
                  <a:pt x="134643" y="34955"/>
                </a:lnTo>
                <a:lnTo>
                  <a:pt x="156532" y="34955"/>
                </a:lnTo>
                <a:lnTo>
                  <a:pt x="155778" y="22362"/>
                </a:lnTo>
                <a:close/>
              </a:path>
              <a:path w="325120" h="55879">
                <a:moveTo>
                  <a:pt x="127283" y="2013"/>
                </a:moveTo>
                <a:lnTo>
                  <a:pt x="109539" y="2013"/>
                </a:lnTo>
                <a:lnTo>
                  <a:pt x="106264" y="14625"/>
                </a:lnTo>
                <a:lnTo>
                  <a:pt x="125594" y="14625"/>
                </a:lnTo>
                <a:lnTo>
                  <a:pt x="127283" y="2013"/>
                </a:lnTo>
                <a:close/>
              </a:path>
              <a:path w="325120" h="55879">
                <a:moveTo>
                  <a:pt x="124556" y="22362"/>
                </a:moveTo>
                <a:lnTo>
                  <a:pt x="104253" y="22362"/>
                </a:lnTo>
                <a:lnTo>
                  <a:pt x="100979" y="34955"/>
                </a:lnTo>
                <a:lnTo>
                  <a:pt x="122874" y="34955"/>
                </a:lnTo>
                <a:lnTo>
                  <a:pt x="124556" y="22362"/>
                </a:lnTo>
                <a:close/>
              </a:path>
              <a:path w="325120" h="55879">
                <a:moveTo>
                  <a:pt x="235913" y="43003"/>
                </a:moveTo>
                <a:lnTo>
                  <a:pt x="92678" y="43003"/>
                </a:lnTo>
                <a:lnTo>
                  <a:pt x="88965" y="55601"/>
                </a:lnTo>
                <a:lnTo>
                  <a:pt x="242120" y="55601"/>
                </a:lnTo>
                <a:lnTo>
                  <a:pt x="235913" y="43003"/>
                </a:lnTo>
                <a:close/>
              </a:path>
              <a:path w="325120" h="55879">
                <a:moveTo>
                  <a:pt x="99993" y="2013"/>
                </a:moveTo>
                <a:lnTo>
                  <a:pt x="82249" y="2013"/>
                </a:lnTo>
                <a:lnTo>
                  <a:pt x="76538" y="14625"/>
                </a:lnTo>
                <a:lnTo>
                  <a:pt x="95868" y="14625"/>
                </a:lnTo>
                <a:lnTo>
                  <a:pt x="99993" y="2013"/>
                </a:lnTo>
                <a:close/>
              </a:path>
              <a:path w="325120" h="55879">
                <a:moveTo>
                  <a:pt x="93335" y="22362"/>
                </a:moveTo>
                <a:lnTo>
                  <a:pt x="73026" y="22362"/>
                </a:lnTo>
                <a:lnTo>
                  <a:pt x="67315" y="34955"/>
                </a:lnTo>
                <a:lnTo>
                  <a:pt x="89210" y="34955"/>
                </a:lnTo>
                <a:lnTo>
                  <a:pt x="93335" y="22362"/>
                </a:lnTo>
                <a:close/>
              </a:path>
              <a:path w="325120" h="55879">
                <a:moveTo>
                  <a:pt x="72703" y="2013"/>
                </a:moveTo>
                <a:lnTo>
                  <a:pt x="54966" y="2013"/>
                </a:lnTo>
                <a:lnTo>
                  <a:pt x="46812" y="14625"/>
                </a:lnTo>
                <a:lnTo>
                  <a:pt x="66142" y="14625"/>
                </a:lnTo>
                <a:lnTo>
                  <a:pt x="72703" y="2013"/>
                </a:lnTo>
                <a:close/>
              </a:path>
              <a:path w="325120" h="55879">
                <a:moveTo>
                  <a:pt x="62114" y="22362"/>
                </a:moveTo>
                <a:lnTo>
                  <a:pt x="41811" y="22362"/>
                </a:lnTo>
                <a:lnTo>
                  <a:pt x="33657" y="34955"/>
                </a:lnTo>
                <a:lnTo>
                  <a:pt x="55539" y="34955"/>
                </a:lnTo>
                <a:lnTo>
                  <a:pt x="62114" y="22362"/>
                </a:lnTo>
                <a:close/>
              </a:path>
              <a:path w="325120" h="55879">
                <a:moveTo>
                  <a:pt x="45414" y="2013"/>
                </a:moveTo>
                <a:lnTo>
                  <a:pt x="27682" y="2013"/>
                </a:lnTo>
                <a:lnTo>
                  <a:pt x="17086" y="14625"/>
                </a:lnTo>
                <a:lnTo>
                  <a:pt x="36409" y="14625"/>
                </a:lnTo>
                <a:lnTo>
                  <a:pt x="45414" y="2013"/>
                </a:lnTo>
                <a:close/>
              </a:path>
              <a:path w="325120" h="55879">
                <a:moveTo>
                  <a:pt x="30886" y="22362"/>
                </a:moveTo>
                <a:lnTo>
                  <a:pt x="10589" y="22362"/>
                </a:lnTo>
                <a:lnTo>
                  <a:pt x="0" y="34955"/>
                </a:lnTo>
                <a:lnTo>
                  <a:pt x="21882" y="34955"/>
                </a:lnTo>
                <a:lnTo>
                  <a:pt x="30886" y="22362"/>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62" name="object 62"/>
          <p:cNvSpPr/>
          <p:nvPr/>
        </p:nvSpPr>
        <p:spPr>
          <a:xfrm>
            <a:off x="2260206" y="2404614"/>
            <a:ext cx="342960" cy="303424"/>
          </a:xfrm>
          <a:custGeom>
            <a:avLst/>
            <a:gdLst/>
            <a:ahLst/>
            <a:cxnLst/>
            <a:rect l="l" t="t" r="r" b="b"/>
            <a:pathLst>
              <a:path w="457200" h="404495">
                <a:moveTo>
                  <a:pt x="388247" y="317886"/>
                </a:moveTo>
                <a:lnTo>
                  <a:pt x="68511" y="317886"/>
                </a:lnTo>
                <a:lnTo>
                  <a:pt x="0" y="403910"/>
                </a:lnTo>
                <a:lnTo>
                  <a:pt x="456761" y="403910"/>
                </a:lnTo>
                <a:lnTo>
                  <a:pt x="388247" y="317886"/>
                </a:lnTo>
                <a:close/>
              </a:path>
              <a:path w="457200" h="404495">
                <a:moveTo>
                  <a:pt x="264264" y="272831"/>
                </a:moveTo>
                <a:lnTo>
                  <a:pt x="192488" y="272831"/>
                </a:lnTo>
                <a:lnTo>
                  <a:pt x="192488" y="317886"/>
                </a:lnTo>
                <a:lnTo>
                  <a:pt x="264264" y="317886"/>
                </a:lnTo>
                <a:lnTo>
                  <a:pt x="264264" y="272831"/>
                </a:lnTo>
                <a:close/>
              </a:path>
              <a:path w="457200" h="404495">
                <a:moveTo>
                  <a:pt x="434782" y="0"/>
                </a:moveTo>
                <a:lnTo>
                  <a:pt x="26575" y="0"/>
                </a:lnTo>
                <a:lnTo>
                  <a:pt x="26575" y="272831"/>
                </a:lnTo>
                <a:lnTo>
                  <a:pt x="434782" y="272831"/>
                </a:lnTo>
                <a:lnTo>
                  <a:pt x="434782" y="0"/>
                </a:lnTo>
                <a:close/>
              </a:path>
            </a:pathLst>
          </a:custGeom>
          <a:solidFill>
            <a:srgbClr val="766E53"/>
          </a:solidFill>
        </p:spPr>
        <p:txBody>
          <a:bodyPr wrap="square" lIns="0" tIns="0" rIns="0" bIns="0" rtlCol="0"/>
          <a:lstStyle/>
          <a:p>
            <a:pPr defTabSz="685800"/>
            <a:endParaRPr sz="1350">
              <a:latin typeface="Calibri" panose="020F0502020204030204"/>
            </a:endParaRPr>
          </a:p>
        </p:txBody>
      </p:sp>
      <p:sp>
        <p:nvSpPr>
          <p:cNvPr id="63" name="object 63"/>
          <p:cNvSpPr/>
          <p:nvPr/>
        </p:nvSpPr>
        <p:spPr>
          <a:xfrm>
            <a:off x="2280141" y="2404614"/>
            <a:ext cx="306282" cy="204823"/>
          </a:xfrm>
          <a:custGeom>
            <a:avLst/>
            <a:gdLst/>
            <a:ahLst/>
            <a:cxnLst/>
            <a:rect l="l" t="t" r="r" b="b"/>
            <a:pathLst>
              <a:path w="408304" h="273050">
                <a:moveTo>
                  <a:pt x="408207" y="0"/>
                </a:moveTo>
                <a:lnTo>
                  <a:pt x="0" y="0"/>
                </a:lnTo>
                <a:lnTo>
                  <a:pt x="0" y="272831"/>
                </a:lnTo>
                <a:lnTo>
                  <a:pt x="408207" y="272831"/>
                </a:lnTo>
                <a:lnTo>
                  <a:pt x="408207" y="0"/>
                </a:lnTo>
                <a:close/>
              </a:path>
            </a:pathLst>
          </a:custGeom>
          <a:ln w="3225">
            <a:solidFill>
              <a:srgbClr val="FFFFFF"/>
            </a:solidFill>
          </a:ln>
        </p:spPr>
        <p:txBody>
          <a:bodyPr wrap="square" lIns="0" tIns="0" rIns="0" bIns="0" rtlCol="0"/>
          <a:lstStyle/>
          <a:p>
            <a:pPr defTabSz="685800"/>
            <a:endParaRPr sz="1350">
              <a:latin typeface="Calibri" panose="020F0502020204030204"/>
            </a:endParaRPr>
          </a:p>
        </p:txBody>
      </p:sp>
      <p:sp>
        <p:nvSpPr>
          <p:cNvPr id="64" name="object 64"/>
          <p:cNvSpPr/>
          <p:nvPr/>
        </p:nvSpPr>
        <p:spPr>
          <a:xfrm>
            <a:off x="2260206" y="2643070"/>
            <a:ext cx="342960" cy="64781"/>
          </a:xfrm>
          <a:custGeom>
            <a:avLst/>
            <a:gdLst/>
            <a:ahLst/>
            <a:cxnLst/>
            <a:rect l="l" t="t" r="r" b="b"/>
            <a:pathLst>
              <a:path w="457200" h="86360">
                <a:moveTo>
                  <a:pt x="456761" y="86023"/>
                </a:moveTo>
                <a:lnTo>
                  <a:pt x="388247" y="0"/>
                </a:lnTo>
                <a:lnTo>
                  <a:pt x="68511" y="0"/>
                </a:lnTo>
                <a:lnTo>
                  <a:pt x="0" y="86023"/>
                </a:lnTo>
                <a:lnTo>
                  <a:pt x="456761" y="86023"/>
                </a:lnTo>
                <a:close/>
              </a:path>
            </a:pathLst>
          </a:custGeom>
          <a:ln w="3227">
            <a:solidFill>
              <a:srgbClr val="FFFFFF"/>
            </a:solidFill>
          </a:ln>
        </p:spPr>
        <p:txBody>
          <a:bodyPr wrap="square" lIns="0" tIns="0" rIns="0" bIns="0" rtlCol="0"/>
          <a:lstStyle/>
          <a:p>
            <a:pPr defTabSz="685800"/>
            <a:endParaRPr sz="1350">
              <a:latin typeface="Calibri" panose="020F0502020204030204"/>
            </a:endParaRPr>
          </a:p>
        </p:txBody>
      </p:sp>
      <p:sp>
        <p:nvSpPr>
          <p:cNvPr id="65" name="object 65"/>
          <p:cNvSpPr/>
          <p:nvPr/>
        </p:nvSpPr>
        <p:spPr>
          <a:xfrm>
            <a:off x="2404597" y="2609274"/>
            <a:ext cx="54302" cy="33820"/>
          </a:xfrm>
          <a:custGeom>
            <a:avLst/>
            <a:gdLst/>
            <a:ahLst/>
            <a:cxnLst/>
            <a:rect l="l" t="t" r="r" b="b"/>
            <a:pathLst>
              <a:path w="72389" h="45085">
                <a:moveTo>
                  <a:pt x="71775" y="0"/>
                </a:moveTo>
                <a:lnTo>
                  <a:pt x="0" y="0"/>
                </a:lnTo>
                <a:lnTo>
                  <a:pt x="0" y="45054"/>
                </a:lnTo>
                <a:lnTo>
                  <a:pt x="71775" y="45054"/>
                </a:lnTo>
                <a:lnTo>
                  <a:pt x="71775" y="0"/>
                </a:lnTo>
                <a:close/>
              </a:path>
            </a:pathLst>
          </a:custGeom>
          <a:ln w="3226">
            <a:solidFill>
              <a:srgbClr val="FFFFFF"/>
            </a:solidFill>
          </a:ln>
        </p:spPr>
        <p:txBody>
          <a:bodyPr wrap="square" lIns="0" tIns="0" rIns="0" bIns="0" rtlCol="0"/>
          <a:lstStyle/>
          <a:p>
            <a:pPr defTabSz="685800"/>
            <a:endParaRPr sz="1350">
              <a:latin typeface="Calibri" panose="020F0502020204030204"/>
            </a:endParaRPr>
          </a:p>
        </p:txBody>
      </p:sp>
      <p:sp>
        <p:nvSpPr>
          <p:cNvPr id="66" name="object 66"/>
          <p:cNvSpPr/>
          <p:nvPr/>
        </p:nvSpPr>
        <p:spPr>
          <a:xfrm>
            <a:off x="2299995" y="2424911"/>
            <a:ext cx="267223" cy="166240"/>
          </a:xfrm>
          <a:custGeom>
            <a:avLst/>
            <a:gdLst/>
            <a:ahLst/>
            <a:cxnLst/>
            <a:rect l="l" t="t" r="r" b="b"/>
            <a:pathLst>
              <a:path w="356235" h="221614">
                <a:moveTo>
                  <a:pt x="0" y="221193"/>
                </a:moveTo>
                <a:lnTo>
                  <a:pt x="355848" y="221193"/>
                </a:lnTo>
                <a:lnTo>
                  <a:pt x="355848" y="0"/>
                </a:lnTo>
                <a:lnTo>
                  <a:pt x="0" y="0"/>
                </a:lnTo>
                <a:lnTo>
                  <a:pt x="0" y="221193"/>
                </a:lnTo>
                <a:close/>
              </a:path>
            </a:pathLst>
          </a:custGeom>
          <a:solidFill>
            <a:srgbClr val="92AA4B"/>
          </a:solidFill>
        </p:spPr>
        <p:txBody>
          <a:bodyPr wrap="square" lIns="0" tIns="0" rIns="0" bIns="0" rtlCol="0"/>
          <a:lstStyle/>
          <a:p>
            <a:pPr defTabSz="685800"/>
            <a:endParaRPr sz="1350">
              <a:latin typeface="Calibri" panose="020F0502020204030204"/>
            </a:endParaRPr>
          </a:p>
        </p:txBody>
      </p:sp>
      <p:sp>
        <p:nvSpPr>
          <p:cNvPr id="67" name="object 67"/>
          <p:cNvSpPr/>
          <p:nvPr/>
        </p:nvSpPr>
        <p:spPr>
          <a:xfrm>
            <a:off x="2299995" y="2424911"/>
            <a:ext cx="267223" cy="166240"/>
          </a:xfrm>
          <a:custGeom>
            <a:avLst/>
            <a:gdLst/>
            <a:ahLst/>
            <a:cxnLst/>
            <a:rect l="l" t="t" r="r" b="b"/>
            <a:pathLst>
              <a:path w="356235" h="221614">
                <a:moveTo>
                  <a:pt x="0" y="221193"/>
                </a:moveTo>
                <a:lnTo>
                  <a:pt x="355848" y="221193"/>
                </a:lnTo>
                <a:lnTo>
                  <a:pt x="355848" y="0"/>
                </a:lnTo>
                <a:lnTo>
                  <a:pt x="0" y="0"/>
                </a:lnTo>
                <a:lnTo>
                  <a:pt x="0" y="221193"/>
                </a:lnTo>
                <a:close/>
              </a:path>
            </a:pathLst>
          </a:custGeom>
          <a:ln w="3226">
            <a:solidFill>
              <a:srgbClr val="FFFFFF"/>
            </a:solidFill>
          </a:ln>
        </p:spPr>
        <p:txBody>
          <a:bodyPr wrap="square" lIns="0" tIns="0" rIns="0" bIns="0" rtlCol="0"/>
          <a:lstStyle/>
          <a:p>
            <a:pPr defTabSz="685800"/>
            <a:endParaRPr sz="1350">
              <a:latin typeface="Calibri" panose="020F0502020204030204"/>
            </a:endParaRPr>
          </a:p>
        </p:txBody>
      </p:sp>
      <p:sp>
        <p:nvSpPr>
          <p:cNvPr id="68" name="object 68"/>
          <p:cNvSpPr/>
          <p:nvPr/>
        </p:nvSpPr>
        <p:spPr>
          <a:xfrm>
            <a:off x="2306837" y="2652420"/>
            <a:ext cx="243882" cy="41917"/>
          </a:xfrm>
          <a:custGeom>
            <a:avLst/>
            <a:gdLst/>
            <a:ahLst/>
            <a:cxnLst/>
            <a:rect l="l" t="t" r="r" b="b"/>
            <a:pathLst>
              <a:path w="325120" h="55879">
                <a:moveTo>
                  <a:pt x="311897" y="22444"/>
                </a:moveTo>
                <a:lnTo>
                  <a:pt x="291607" y="22444"/>
                </a:lnTo>
                <a:lnTo>
                  <a:pt x="302964" y="35082"/>
                </a:lnTo>
                <a:lnTo>
                  <a:pt x="324840" y="35082"/>
                </a:lnTo>
                <a:lnTo>
                  <a:pt x="311897" y="22444"/>
                </a:lnTo>
                <a:close/>
              </a:path>
              <a:path w="325120" h="55879">
                <a:moveTo>
                  <a:pt x="262049" y="0"/>
                </a:moveTo>
                <a:lnTo>
                  <a:pt x="244563" y="0"/>
                </a:lnTo>
                <a:lnTo>
                  <a:pt x="254141" y="13593"/>
                </a:lnTo>
                <a:lnTo>
                  <a:pt x="273341" y="13593"/>
                </a:lnTo>
                <a:lnTo>
                  <a:pt x="262049" y="0"/>
                </a:lnTo>
                <a:close/>
              </a:path>
              <a:path w="325120" h="55879">
                <a:moveTo>
                  <a:pt x="288939" y="0"/>
                </a:moveTo>
                <a:lnTo>
                  <a:pt x="271459" y="0"/>
                </a:lnTo>
                <a:lnTo>
                  <a:pt x="283673" y="13593"/>
                </a:lnTo>
                <a:lnTo>
                  <a:pt x="302861" y="13593"/>
                </a:lnTo>
                <a:lnTo>
                  <a:pt x="288939" y="0"/>
                </a:lnTo>
                <a:close/>
              </a:path>
              <a:path w="325120" h="55879">
                <a:moveTo>
                  <a:pt x="280683" y="22444"/>
                </a:moveTo>
                <a:lnTo>
                  <a:pt x="260373" y="22444"/>
                </a:lnTo>
                <a:lnTo>
                  <a:pt x="269294" y="35082"/>
                </a:lnTo>
                <a:lnTo>
                  <a:pt x="291176" y="35082"/>
                </a:lnTo>
                <a:lnTo>
                  <a:pt x="280683" y="22444"/>
                </a:lnTo>
                <a:close/>
              </a:path>
              <a:path w="325120" h="55879">
                <a:moveTo>
                  <a:pt x="249455" y="22444"/>
                </a:moveTo>
                <a:lnTo>
                  <a:pt x="229145" y="22444"/>
                </a:lnTo>
                <a:lnTo>
                  <a:pt x="235629" y="35082"/>
                </a:lnTo>
                <a:lnTo>
                  <a:pt x="257524" y="35082"/>
                </a:lnTo>
                <a:lnTo>
                  <a:pt x="249455" y="22444"/>
                </a:lnTo>
                <a:close/>
              </a:path>
              <a:path w="325120" h="55879">
                <a:moveTo>
                  <a:pt x="235204" y="0"/>
                </a:moveTo>
                <a:lnTo>
                  <a:pt x="217705" y="0"/>
                </a:lnTo>
                <a:lnTo>
                  <a:pt x="224711" y="13877"/>
                </a:lnTo>
                <a:lnTo>
                  <a:pt x="243937" y="13877"/>
                </a:lnTo>
                <a:lnTo>
                  <a:pt x="235204" y="0"/>
                </a:lnTo>
                <a:close/>
              </a:path>
              <a:path w="325120" h="55879">
                <a:moveTo>
                  <a:pt x="218227" y="22444"/>
                </a:moveTo>
                <a:lnTo>
                  <a:pt x="197924" y="22444"/>
                </a:lnTo>
                <a:lnTo>
                  <a:pt x="201965" y="35082"/>
                </a:lnTo>
                <a:lnTo>
                  <a:pt x="223867" y="35082"/>
                </a:lnTo>
                <a:lnTo>
                  <a:pt x="218227" y="22444"/>
                </a:lnTo>
                <a:close/>
              </a:path>
              <a:path w="325120" h="55879">
                <a:moveTo>
                  <a:pt x="208675" y="955"/>
                </a:moveTo>
                <a:lnTo>
                  <a:pt x="191060" y="955"/>
                </a:lnTo>
                <a:lnTo>
                  <a:pt x="195191" y="13877"/>
                </a:lnTo>
                <a:lnTo>
                  <a:pt x="214424" y="13877"/>
                </a:lnTo>
                <a:lnTo>
                  <a:pt x="208675" y="955"/>
                </a:lnTo>
                <a:close/>
              </a:path>
              <a:path w="325120" h="55879">
                <a:moveTo>
                  <a:pt x="187006" y="22444"/>
                </a:moveTo>
                <a:lnTo>
                  <a:pt x="166703" y="22444"/>
                </a:lnTo>
                <a:lnTo>
                  <a:pt x="168307" y="35082"/>
                </a:lnTo>
                <a:lnTo>
                  <a:pt x="190196" y="35082"/>
                </a:lnTo>
                <a:lnTo>
                  <a:pt x="187006" y="22444"/>
                </a:lnTo>
                <a:close/>
              </a:path>
              <a:path w="325120" h="55879">
                <a:moveTo>
                  <a:pt x="181862" y="2020"/>
                </a:moveTo>
                <a:lnTo>
                  <a:pt x="164118" y="2020"/>
                </a:lnTo>
                <a:lnTo>
                  <a:pt x="165723" y="14678"/>
                </a:lnTo>
                <a:lnTo>
                  <a:pt x="185053" y="14678"/>
                </a:lnTo>
                <a:lnTo>
                  <a:pt x="181862" y="2020"/>
                </a:lnTo>
                <a:close/>
              </a:path>
              <a:path w="325120" h="55879">
                <a:moveTo>
                  <a:pt x="154572" y="2020"/>
                </a:moveTo>
                <a:lnTo>
                  <a:pt x="136828" y="2020"/>
                </a:lnTo>
                <a:lnTo>
                  <a:pt x="135990" y="14678"/>
                </a:lnTo>
                <a:lnTo>
                  <a:pt x="155314" y="14678"/>
                </a:lnTo>
                <a:lnTo>
                  <a:pt x="154572" y="2020"/>
                </a:lnTo>
                <a:close/>
              </a:path>
              <a:path w="325120" h="55879">
                <a:moveTo>
                  <a:pt x="155778" y="22444"/>
                </a:moveTo>
                <a:lnTo>
                  <a:pt x="135481" y="22444"/>
                </a:lnTo>
                <a:lnTo>
                  <a:pt x="134643" y="35082"/>
                </a:lnTo>
                <a:lnTo>
                  <a:pt x="156532" y="35082"/>
                </a:lnTo>
                <a:lnTo>
                  <a:pt x="155778" y="22444"/>
                </a:lnTo>
                <a:close/>
              </a:path>
              <a:path w="325120" h="55879">
                <a:moveTo>
                  <a:pt x="127283" y="2020"/>
                </a:moveTo>
                <a:lnTo>
                  <a:pt x="109539" y="2020"/>
                </a:lnTo>
                <a:lnTo>
                  <a:pt x="106264" y="14678"/>
                </a:lnTo>
                <a:lnTo>
                  <a:pt x="125594" y="14678"/>
                </a:lnTo>
                <a:lnTo>
                  <a:pt x="127283" y="2020"/>
                </a:lnTo>
                <a:close/>
              </a:path>
              <a:path w="325120" h="55879">
                <a:moveTo>
                  <a:pt x="124556" y="22444"/>
                </a:moveTo>
                <a:lnTo>
                  <a:pt x="104253" y="22444"/>
                </a:lnTo>
                <a:lnTo>
                  <a:pt x="100979" y="35082"/>
                </a:lnTo>
                <a:lnTo>
                  <a:pt x="122874" y="35082"/>
                </a:lnTo>
                <a:lnTo>
                  <a:pt x="124556" y="22444"/>
                </a:lnTo>
                <a:close/>
              </a:path>
              <a:path w="325120" h="55879">
                <a:moveTo>
                  <a:pt x="235913" y="43160"/>
                </a:moveTo>
                <a:lnTo>
                  <a:pt x="92678" y="43160"/>
                </a:lnTo>
                <a:lnTo>
                  <a:pt x="88965" y="55803"/>
                </a:lnTo>
                <a:lnTo>
                  <a:pt x="242120" y="55803"/>
                </a:lnTo>
                <a:lnTo>
                  <a:pt x="235913" y="43160"/>
                </a:lnTo>
                <a:close/>
              </a:path>
              <a:path w="325120" h="55879">
                <a:moveTo>
                  <a:pt x="99993" y="2020"/>
                </a:moveTo>
                <a:lnTo>
                  <a:pt x="82249" y="2020"/>
                </a:lnTo>
                <a:lnTo>
                  <a:pt x="76538" y="14678"/>
                </a:lnTo>
                <a:lnTo>
                  <a:pt x="95868" y="14678"/>
                </a:lnTo>
                <a:lnTo>
                  <a:pt x="99993" y="2020"/>
                </a:lnTo>
                <a:close/>
              </a:path>
              <a:path w="325120" h="55879">
                <a:moveTo>
                  <a:pt x="93335" y="22444"/>
                </a:moveTo>
                <a:lnTo>
                  <a:pt x="73026" y="22444"/>
                </a:lnTo>
                <a:lnTo>
                  <a:pt x="67315" y="35082"/>
                </a:lnTo>
                <a:lnTo>
                  <a:pt x="89210" y="35082"/>
                </a:lnTo>
                <a:lnTo>
                  <a:pt x="93335" y="22444"/>
                </a:lnTo>
                <a:close/>
              </a:path>
              <a:path w="325120" h="55879">
                <a:moveTo>
                  <a:pt x="72703" y="2020"/>
                </a:moveTo>
                <a:lnTo>
                  <a:pt x="54966" y="2020"/>
                </a:lnTo>
                <a:lnTo>
                  <a:pt x="46812" y="14678"/>
                </a:lnTo>
                <a:lnTo>
                  <a:pt x="66142" y="14678"/>
                </a:lnTo>
                <a:lnTo>
                  <a:pt x="72703" y="2020"/>
                </a:lnTo>
                <a:close/>
              </a:path>
              <a:path w="325120" h="55879">
                <a:moveTo>
                  <a:pt x="62114" y="22444"/>
                </a:moveTo>
                <a:lnTo>
                  <a:pt x="41811" y="22444"/>
                </a:lnTo>
                <a:lnTo>
                  <a:pt x="33657" y="35082"/>
                </a:lnTo>
                <a:lnTo>
                  <a:pt x="55539" y="35082"/>
                </a:lnTo>
                <a:lnTo>
                  <a:pt x="62114" y="22444"/>
                </a:lnTo>
                <a:close/>
              </a:path>
              <a:path w="325120" h="55879">
                <a:moveTo>
                  <a:pt x="45414" y="2020"/>
                </a:moveTo>
                <a:lnTo>
                  <a:pt x="27682" y="2020"/>
                </a:lnTo>
                <a:lnTo>
                  <a:pt x="17086" y="14678"/>
                </a:lnTo>
                <a:lnTo>
                  <a:pt x="36409" y="14678"/>
                </a:lnTo>
                <a:lnTo>
                  <a:pt x="45414" y="2020"/>
                </a:lnTo>
                <a:close/>
              </a:path>
              <a:path w="325120" h="55879">
                <a:moveTo>
                  <a:pt x="30886" y="22444"/>
                </a:moveTo>
                <a:lnTo>
                  <a:pt x="10589" y="22444"/>
                </a:lnTo>
                <a:lnTo>
                  <a:pt x="0" y="35082"/>
                </a:lnTo>
                <a:lnTo>
                  <a:pt x="21882" y="35082"/>
                </a:lnTo>
                <a:lnTo>
                  <a:pt x="30886" y="22444"/>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69" name="object 69"/>
          <p:cNvSpPr/>
          <p:nvPr/>
        </p:nvSpPr>
        <p:spPr>
          <a:xfrm>
            <a:off x="2260206" y="4005065"/>
            <a:ext cx="342960" cy="301995"/>
          </a:xfrm>
          <a:custGeom>
            <a:avLst/>
            <a:gdLst/>
            <a:ahLst/>
            <a:cxnLst/>
            <a:rect l="l" t="t" r="r" b="b"/>
            <a:pathLst>
              <a:path w="457200" h="402589">
                <a:moveTo>
                  <a:pt x="388247" y="316736"/>
                </a:moveTo>
                <a:lnTo>
                  <a:pt x="68511" y="316736"/>
                </a:lnTo>
                <a:lnTo>
                  <a:pt x="0" y="402449"/>
                </a:lnTo>
                <a:lnTo>
                  <a:pt x="456761" y="402449"/>
                </a:lnTo>
                <a:lnTo>
                  <a:pt x="388247" y="316736"/>
                </a:lnTo>
                <a:close/>
              </a:path>
              <a:path w="457200" h="402589">
                <a:moveTo>
                  <a:pt x="264264" y="271844"/>
                </a:moveTo>
                <a:lnTo>
                  <a:pt x="192488" y="271844"/>
                </a:lnTo>
                <a:lnTo>
                  <a:pt x="192488" y="316736"/>
                </a:lnTo>
                <a:lnTo>
                  <a:pt x="264264" y="316736"/>
                </a:lnTo>
                <a:lnTo>
                  <a:pt x="264264" y="271844"/>
                </a:lnTo>
                <a:close/>
              </a:path>
              <a:path w="457200" h="402589">
                <a:moveTo>
                  <a:pt x="434782" y="0"/>
                </a:moveTo>
                <a:lnTo>
                  <a:pt x="26575" y="0"/>
                </a:lnTo>
                <a:lnTo>
                  <a:pt x="26575" y="271844"/>
                </a:lnTo>
                <a:lnTo>
                  <a:pt x="434782" y="271844"/>
                </a:lnTo>
                <a:lnTo>
                  <a:pt x="434782" y="0"/>
                </a:lnTo>
                <a:close/>
              </a:path>
            </a:pathLst>
          </a:custGeom>
          <a:solidFill>
            <a:srgbClr val="766E53"/>
          </a:solidFill>
        </p:spPr>
        <p:txBody>
          <a:bodyPr wrap="square" lIns="0" tIns="0" rIns="0" bIns="0" rtlCol="0"/>
          <a:lstStyle/>
          <a:p>
            <a:pPr defTabSz="685800"/>
            <a:endParaRPr sz="1350">
              <a:latin typeface="Calibri" panose="020F0502020204030204"/>
            </a:endParaRPr>
          </a:p>
        </p:txBody>
      </p:sp>
      <p:sp>
        <p:nvSpPr>
          <p:cNvPr id="70" name="object 70"/>
          <p:cNvSpPr/>
          <p:nvPr/>
        </p:nvSpPr>
        <p:spPr>
          <a:xfrm>
            <a:off x="2280141" y="4005065"/>
            <a:ext cx="306282" cy="204347"/>
          </a:xfrm>
          <a:custGeom>
            <a:avLst/>
            <a:gdLst/>
            <a:ahLst/>
            <a:cxnLst/>
            <a:rect l="l" t="t" r="r" b="b"/>
            <a:pathLst>
              <a:path w="408304" h="272414">
                <a:moveTo>
                  <a:pt x="408207" y="0"/>
                </a:moveTo>
                <a:lnTo>
                  <a:pt x="0" y="0"/>
                </a:lnTo>
                <a:lnTo>
                  <a:pt x="0" y="271844"/>
                </a:lnTo>
                <a:lnTo>
                  <a:pt x="408207" y="271844"/>
                </a:lnTo>
                <a:lnTo>
                  <a:pt x="408207" y="0"/>
                </a:lnTo>
                <a:close/>
              </a:path>
            </a:pathLst>
          </a:custGeom>
          <a:ln w="3217">
            <a:solidFill>
              <a:srgbClr val="FFFFFF"/>
            </a:solidFill>
          </a:ln>
        </p:spPr>
        <p:txBody>
          <a:bodyPr wrap="square" lIns="0" tIns="0" rIns="0" bIns="0" rtlCol="0"/>
          <a:lstStyle/>
          <a:p>
            <a:pPr defTabSz="685800"/>
            <a:endParaRPr sz="1350">
              <a:latin typeface="Calibri" panose="020F0502020204030204"/>
            </a:endParaRPr>
          </a:p>
        </p:txBody>
      </p:sp>
      <p:sp>
        <p:nvSpPr>
          <p:cNvPr id="71" name="object 71"/>
          <p:cNvSpPr/>
          <p:nvPr/>
        </p:nvSpPr>
        <p:spPr>
          <a:xfrm>
            <a:off x="2260206" y="4242658"/>
            <a:ext cx="342960" cy="64305"/>
          </a:xfrm>
          <a:custGeom>
            <a:avLst/>
            <a:gdLst/>
            <a:ahLst/>
            <a:cxnLst/>
            <a:rect l="l" t="t" r="r" b="b"/>
            <a:pathLst>
              <a:path w="457200" h="85725">
                <a:moveTo>
                  <a:pt x="456761" y="85712"/>
                </a:moveTo>
                <a:lnTo>
                  <a:pt x="388247" y="0"/>
                </a:lnTo>
                <a:lnTo>
                  <a:pt x="68511" y="0"/>
                </a:lnTo>
                <a:lnTo>
                  <a:pt x="0" y="85712"/>
                </a:lnTo>
                <a:lnTo>
                  <a:pt x="456761" y="85712"/>
                </a:lnTo>
                <a:close/>
              </a:path>
            </a:pathLst>
          </a:custGeom>
          <a:ln w="3215">
            <a:solidFill>
              <a:srgbClr val="FFFFFF"/>
            </a:solidFill>
          </a:ln>
        </p:spPr>
        <p:txBody>
          <a:bodyPr wrap="square" lIns="0" tIns="0" rIns="0" bIns="0" rtlCol="0"/>
          <a:lstStyle/>
          <a:p>
            <a:pPr defTabSz="685800"/>
            <a:endParaRPr sz="1350">
              <a:latin typeface="Calibri" panose="020F0502020204030204"/>
            </a:endParaRPr>
          </a:p>
        </p:txBody>
      </p:sp>
      <p:sp>
        <p:nvSpPr>
          <p:cNvPr id="72" name="object 72"/>
          <p:cNvSpPr/>
          <p:nvPr/>
        </p:nvSpPr>
        <p:spPr>
          <a:xfrm>
            <a:off x="2404597" y="4208984"/>
            <a:ext cx="54302" cy="33820"/>
          </a:xfrm>
          <a:custGeom>
            <a:avLst/>
            <a:gdLst/>
            <a:ahLst/>
            <a:cxnLst/>
            <a:rect l="l" t="t" r="r" b="b"/>
            <a:pathLst>
              <a:path w="72389" h="45085">
                <a:moveTo>
                  <a:pt x="71775" y="0"/>
                </a:moveTo>
                <a:lnTo>
                  <a:pt x="0" y="0"/>
                </a:lnTo>
                <a:lnTo>
                  <a:pt x="0" y="44891"/>
                </a:lnTo>
                <a:lnTo>
                  <a:pt x="71775" y="44891"/>
                </a:lnTo>
                <a:lnTo>
                  <a:pt x="71775" y="0"/>
                </a:lnTo>
                <a:close/>
              </a:path>
            </a:pathLst>
          </a:custGeom>
          <a:ln w="3217">
            <a:solidFill>
              <a:srgbClr val="FFFFFF"/>
            </a:solidFill>
          </a:ln>
        </p:spPr>
        <p:txBody>
          <a:bodyPr wrap="square" lIns="0" tIns="0" rIns="0" bIns="0" rtlCol="0"/>
          <a:lstStyle/>
          <a:p>
            <a:pPr defTabSz="685800"/>
            <a:endParaRPr sz="1350">
              <a:latin typeface="Calibri" panose="020F0502020204030204"/>
            </a:endParaRPr>
          </a:p>
        </p:txBody>
      </p:sp>
      <p:sp>
        <p:nvSpPr>
          <p:cNvPr id="73" name="object 73"/>
          <p:cNvSpPr/>
          <p:nvPr/>
        </p:nvSpPr>
        <p:spPr>
          <a:xfrm>
            <a:off x="2299995" y="4025289"/>
            <a:ext cx="267223" cy="165763"/>
          </a:xfrm>
          <a:custGeom>
            <a:avLst/>
            <a:gdLst/>
            <a:ahLst/>
            <a:cxnLst/>
            <a:rect l="l" t="t" r="r" b="b"/>
            <a:pathLst>
              <a:path w="356235" h="220979">
                <a:moveTo>
                  <a:pt x="0" y="220393"/>
                </a:moveTo>
                <a:lnTo>
                  <a:pt x="355848" y="220393"/>
                </a:lnTo>
                <a:lnTo>
                  <a:pt x="355848" y="0"/>
                </a:lnTo>
                <a:lnTo>
                  <a:pt x="0" y="0"/>
                </a:lnTo>
                <a:lnTo>
                  <a:pt x="0" y="220393"/>
                </a:lnTo>
                <a:close/>
              </a:path>
            </a:pathLst>
          </a:custGeom>
          <a:solidFill>
            <a:srgbClr val="92AA4B"/>
          </a:solidFill>
        </p:spPr>
        <p:txBody>
          <a:bodyPr wrap="square" lIns="0" tIns="0" rIns="0" bIns="0" rtlCol="0"/>
          <a:lstStyle/>
          <a:p>
            <a:pPr defTabSz="685800"/>
            <a:endParaRPr sz="1350">
              <a:latin typeface="Calibri" panose="020F0502020204030204"/>
            </a:endParaRPr>
          </a:p>
        </p:txBody>
      </p:sp>
      <p:sp>
        <p:nvSpPr>
          <p:cNvPr id="74" name="object 74"/>
          <p:cNvSpPr/>
          <p:nvPr/>
        </p:nvSpPr>
        <p:spPr>
          <a:xfrm>
            <a:off x="2299995" y="4025289"/>
            <a:ext cx="267223" cy="165763"/>
          </a:xfrm>
          <a:custGeom>
            <a:avLst/>
            <a:gdLst/>
            <a:ahLst/>
            <a:cxnLst/>
            <a:rect l="l" t="t" r="r" b="b"/>
            <a:pathLst>
              <a:path w="356235" h="220979">
                <a:moveTo>
                  <a:pt x="0" y="220393"/>
                </a:moveTo>
                <a:lnTo>
                  <a:pt x="355848" y="220393"/>
                </a:lnTo>
                <a:lnTo>
                  <a:pt x="355848" y="0"/>
                </a:lnTo>
                <a:lnTo>
                  <a:pt x="0" y="0"/>
                </a:lnTo>
                <a:lnTo>
                  <a:pt x="0" y="220393"/>
                </a:lnTo>
                <a:close/>
              </a:path>
            </a:pathLst>
          </a:custGeom>
          <a:ln w="3217">
            <a:solidFill>
              <a:srgbClr val="FFFFFF"/>
            </a:solidFill>
          </a:ln>
        </p:spPr>
        <p:txBody>
          <a:bodyPr wrap="square" lIns="0" tIns="0" rIns="0" bIns="0" rtlCol="0"/>
          <a:lstStyle/>
          <a:p>
            <a:pPr defTabSz="685800"/>
            <a:endParaRPr sz="1350">
              <a:latin typeface="Calibri" panose="020F0502020204030204"/>
            </a:endParaRPr>
          </a:p>
        </p:txBody>
      </p:sp>
      <p:sp>
        <p:nvSpPr>
          <p:cNvPr id="75" name="object 75"/>
          <p:cNvSpPr/>
          <p:nvPr/>
        </p:nvSpPr>
        <p:spPr>
          <a:xfrm>
            <a:off x="2306837" y="4251974"/>
            <a:ext cx="243882" cy="41917"/>
          </a:xfrm>
          <a:custGeom>
            <a:avLst/>
            <a:gdLst/>
            <a:ahLst/>
            <a:cxnLst/>
            <a:rect l="l" t="t" r="r" b="b"/>
            <a:pathLst>
              <a:path w="325120" h="55879">
                <a:moveTo>
                  <a:pt x="311897" y="22362"/>
                </a:moveTo>
                <a:lnTo>
                  <a:pt x="291607" y="22362"/>
                </a:lnTo>
                <a:lnTo>
                  <a:pt x="302964" y="34955"/>
                </a:lnTo>
                <a:lnTo>
                  <a:pt x="324840" y="34955"/>
                </a:lnTo>
                <a:lnTo>
                  <a:pt x="311897" y="22362"/>
                </a:lnTo>
                <a:close/>
              </a:path>
              <a:path w="325120" h="55879">
                <a:moveTo>
                  <a:pt x="262049" y="0"/>
                </a:moveTo>
                <a:lnTo>
                  <a:pt x="244563" y="0"/>
                </a:lnTo>
                <a:lnTo>
                  <a:pt x="254141" y="13544"/>
                </a:lnTo>
                <a:lnTo>
                  <a:pt x="273341" y="13544"/>
                </a:lnTo>
                <a:lnTo>
                  <a:pt x="262049" y="0"/>
                </a:lnTo>
                <a:close/>
              </a:path>
              <a:path w="325120" h="55879">
                <a:moveTo>
                  <a:pt x="288939" y="0"/>
                </a:moveTo>
                <a:lnTo>
                  <a:pt x="271459" y="0"/>
                </a:lnTo>
                <a:lnTo>
                  <a:pt x="283673" y="13544"/>
                </a:lnTo>
                <a:lnTo>
                  <a:pt x="302861" y="13544"/>
                </a:lnTo>
                <a:lnTo>
                  <a:pt x="288939" y="0"/>
                </a:lnTo>
                <a:close/>
              </a:path>
              <a:path w="325120" h="55879">
                <a:moveTo>
                  <a:pt x="280683" y="22362"/>
                </a:moveTo>
                <a:lnTo>
                  <a:pt x="260373" y="22362"/>
                </a:lnTo>
                <a:lnTo>
                  <a:pt x="269294" y="34955"/>
                </a:lnTo>
                <a:lnTo>
                  <a:pt x="291176" y="34955"/>
                </a:lnTo>
                <a:lnTo>
                  <a:pt x="280683" y="22362"/>
                </a:lnTo>
                <a:close/>
              </a:path>
              <a:path w="325120" h="55879">
                <a:moveTo>
                  <a:pt x="249455" y="22362"/>
                </a:moveTo>
                <a:lnTo>
                  <a:pt x="229145" y="22362"/>
                </a:lnTo>
                <a:lnTo>
                  <a:pt x="235629" y="34955"/>
                </a:lnTo>
                <a:lnTo>
                  <a:pt x="257524" y="34955"/>
                </a:lnTo>
                <a:lnTo>
                  <a:pt x="249455" y="22362"/>
                </a:lnTo>
                <a:close/>
              </a:path>
              <a:path w="325120" h="55879">
                <a:moveTo>
                  <a:pt x="235204" y="0"/>
                </a:moveTo>
                <a:lnTo>
                  <a:pt x="217705" y="0"/>
                </a:lnTo>
                <a:lnTo>
                  <a:pt x="224711" y="13827"/>
                </a:lnTo>
                <a:lnTo>
                  <a:pt x="243937" y="13827"/>
                </a:lnTo>
                <a:lnTo>
                  <a:pt x="235204" y="0"/>
                </a:lnTo>
                <a:close/>
              </a:path>
              <a:path w="325120" h="55879">
                <a:moveTo>
                  <a:pt x="218227" y="22362"/>
                </a:moveTo>
                <a:lnTo>
                  <a:pt x="197924" y="22362"/>
                </a:lnTo>
                <a:lnTo>
                  <a:pt x="201965" y="34955"/>
                </a:lnTo>
                <a:lnTo>
                  <a:pt x="223867" y="34955"/>
                </a:lnTo>
                <a:lnTo>
                  <a:pt x="218227" y="22362"/>
                </a:lnTo>
                <a:close/>
              </a:path>
              <a:path w="325120" h="55879">
                <a:moveTo>
                  <a:pt x="208675" y="951"/>
                </a:moveTo>
                <a:lnTo>
                  <a:pt x="191060" y="951"/>
                </a:lnTo>
                <a:lnTo>
                  <a:pt x="195191" y="13827"/>
                </a:lnTo>
                <a:lnTo>
                  <a:pt x="214424" y="13827"/>
                </a:lnTo>
                <a:lnTo>
                  <a:pt x="208675" y="951"/>
                </a:lnTo>
                <a:close/>
              </a:path>
              <a:path w="325120" h="55879">
                <a:moveTo>
                  <a:pt x="187006" y="22362"/>
                </a:moveTo>
                <a:lnTo>
                  <a:pt x="166703" y="22362"/>
                </a:lnTo>
                <a:lnTo>
                  <a:pt x="168307" y="34955"/>
                </a:lnTo>
                <a:lnTo>
                  <a:pt x="190196" y="34955"/>
                </a:lnTo>
                <a:lnTo>
                  <a:pt x="187006" y="22362"/>
                </a:lnTo>
                <a:close/>
              </a:path>
              <a:path w="325120" h="55879">
                <a:moveTo>
                  <a:pt x="181862" y="2013"/>
                </a:moveTo>
                <a:lnTo>
                  <a:pt x="164118" y="2013"/>
                </a:lnTo>
                <a:lnTo>
                  <a:pt x="165723" y="14625"/>
                </a:lnTo>
                <a:lnTo>
                  <a:pt x="185053" y="14625"/>
                </a:lnTo>
                <a:lnTo>
                  <a:pt x="181862" y="2013"/>
                </a:lnTo>
                <a:close/>
              </a:path>
              <a:path w="325120" h="55879">
                <a:moveTo>
                  <a:pt x="154572" y="2013"/>
                </a:moveTo>
                <a:lnTo>
                  <a:pt x="136828" y="2013"/>
                </a:lnTo>
                <a:lnTo>
                  <a:pt x="135990" y="14625"/>
                </a:lnTo>
                <a:lnTo>
                  <a:pt x="155314" y="14625"/>
                </a:lnTo>
                <a:lnTo>
                  <a:pt x="154572" y="2013"/>
                </a:lnTo>
                <a:close/>
              </a:path>
              <a:path w="325120" h="55879">
                <a:moveTo>
                  <a:pt x="155778" y="22362"/>
                </a:moveTo>
                <a:lnTo>
                  <a:pt x="135481" y="22362"/>
                </a:lnTo>
                <a:lnTo>
                  <a:pt x="134643" y="34955"/>
                </a:lnTo>
                <a:lnTo>
                  <a:pt x="156532" y="34955"/>
                </a:lnTo>
                <a:lnTo>
                  <a:pt x="155778" y="22362"/>
                </a:lnTo>
                <a:close/>
              </a:path>
              <a:path w="325120" h="55879">
                <a:moveTo>
                  <a:pt x="127283" y="2013"/>
                </a:moveTo>
                <a:lnTo>
                  <a:pt x="109539" y="2013"/>
                </a:lnTo>
                <a:lnTo>
                  <a:pt x="106264" y="14625"/>
                </a:lnTo>
                <a:lnTo>
                  <a:pt x="125594" y="14625"/>
                </a:lnTo>
                <a:lnTo>
                  <a:pt x="127283" y="2013"/>
                </a:lnTo>
                <a:close/>
              </a:path>
              <a:path w="325120" h="55879">
                <a:moveTo>
                  <a:pt x="124556" y="22362"/>
                </a:moveTo>
                <a:lnTo>
                  <a:pt x="104253" y="22362"/>
                </a:lnTo>
                <a:lnTo>
                  <a:pt x="100979" y="34955"/>
                </a:lnTo>
                <a:lnTo>
                  <a:pt x="122874" y="34955"/>
                </a:lnTo>
                <a:lnTo>
                  <a:pt x="124556" y="22362"/>
                </a:lnTo>
                <a:close/>
              </a:path>
              <a:path w="325120" h="55879">
                <a:moveTo>
                  <a:pt x="235913" y="43003"/>
                </a:moveTo>
                <a:lnTo>
                  <a:pt x="92678" y="43003"/>
                </a:lnTo>
                <a:lnTo>
                  <a:pt x="88965" y="55601"/>
                </a:lnTo>
                <a:lnTo>
                  <a:pt x="242120" y="55601"/>
                </a:lnTo>
                <a:lnTo>
                  <a:pt x="235913" y="43003"/>
                </a:lnTo>
                <a:close/>
              </a:path>
              <a:path w="325120" h="55879">
                <a:moveTo>
                  <a:pt x="99993" y="2013"/>
                </a:moveTo>
                <a:lnTo>
                  <a:pt x="82249" y="2013"/>
                </a:lnTo>
                <a:lnTo>
                  <a:pt x="76538" y="14625"/>
                </a:lnTo>
                <a:lnTo>
                  <a:pt x="95868" y="14625"/>
                </a:lnTo>
                <a:lnTo>
                  <a:pt x="99993" y="2013"/>
                </a:lnTo>
                <a:close/>
              </a:path>
              <a:path w="325120" h="55879">
                <a:moveTo>
                  <a:pt x="93335" y="22362"/>
                </a:moveTo>
                <a:lnTo>
                  <a:pt x="73026" y="22362"/>
                </a:lnTo>
                <a:lnTo>
                  <a:pt x="67315" y="34955"/>
                </a:lnTo>
                <a:lnTo>
                  <a:pt x="89210" y="34955"/>
                </a:lnTo>
                <a:lnTo>
                  <a:pt x="93335" y="22362"/>
                </a:lnTo>
                <a:close/>
              </a:path>
              <a:path w="325120" h="55879">
                <a:moveTo>
                  <a:pt x="72703" y="2013"/>
                </a:moveTo>
                <a:lnTo>
                  <a:pt x="54966" y="2013"/>
                </a:lnTo>
                <a:lnTo>
                  <a:pt x="46812" y="14625"/>
                </a:lnTo>
                <a:lnTo>
                  <a:pt x="66142" y="14625"/>
                </a:lnTo>
                <a:lnTo>
                  <a:pt x="72703" y="2013"/>
                </a:lnTo>
                <a:close/>
              </a:path>
              <a:path w="325120" h="55879">
                <a:moveTo>
                  <a:pt x="62114" y="22362"/>
                </a:moveTo>
                <a:lnTo>
                  <a:pt x="41811" y="22362"/>
                </a:lnTo>
                <a:lnTo>
                  <a:pt x="33657" y="34955"/>
                </a:lnTo>
                <a:lnTo>
                  <a:pt x="55539" y="34955"/>
                </a:lnTo>
                <a:lnTo>
                  <a:pt x="62114" y="22362"/>
                </a:lnTo>
                <a:close/>
              </a:path>
              <a:path w="325120" h="55879">
                <a:moveTo>
                  <a:pt x="45414" y="2013"/>
                </a:moveTo>
                <a:lnTo>
                  <a:pt x="27682" y="2013"/>
                </a:lnTo>
                <a:lnTo>
                  <a:pt x="17086" y="14625"/>
                </a:lnTo>
                <a:lnTo>
                  <a:pt x="36409" y="14625"/>
                </a:lnTo>
                <a:lnTo>
                  <a:pt x="45414" y="2013"/>
                </a:lnTo>
                <a:close/>
              </a:path>
              <a:path w="325120" h="55879">
                <a:moveTo>
                  <a:pt x="30886" y="22362"/>
                </a:moveTo>
                <a:lnTo>
                  <a:pt x="10589" y="22362"/>
                </a:lnTo>
                <a:lnTo>
                  <a:pt x="0" y="34955"/>
                </a:lnTo>
                <a:lnTo>
                  <a:pt x="21882" y="34955"/>
                </a:lnTo>
                <a:lnTo>
                  <a:pt x="30886" y="22362"/>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76" name="object 76"/>
          <p:cNvSpPr/>
          <p:nvPr/>
        </p:nvSpPr>
        <p:spPr>
          <a:xfrm>
            <a:off x="1228367" y="1967221"/>
            <a:ext cx="2576960" cy="2897055"/>
          </a:xfrm>
          <a:custGeom>
            <a:avLst/>
            <a:gdLst/>
            <a:ahLst/>
            <a:cxnLst/>
            <a:rect l="l" t="t" r="r" b="b"/>
            <a:pathLst>
              <a:path w="3435350" h="3862070">
                <a:moveTo>
                  <a:pt x="0" y="3861816"/>
                </a:moveTo>
                <a:lnTo>
                  <a:pt x="3435096" y="3861816"/>
                </a:lnTo>
                <a:lnTo>
                  <a:pt x="3435096" y="0"/>
                </a:lnTo>
                <a:lnTo>
                  <a:pt x="0" y="0"/>
                </a:lnTo>
                <a:lnTo>
                  <a:pt x="0" y="3861816"/>
                </a:lnTo>
                <a:close/>
              </a:path>
            </a:pathLst>
          </a:custGeom>
          <a:ln w="19050">
            <a:solidFill>
              <a:srgbClr val="FF0000"/>
            </a:solidFill>
          </a:ln>
        </p:spPr>
        <p:txBody>
          <a:bodyPr wrap="square" lIns="0" tIns="0" rIns="0" bIns="0" rtlCol="0"/>
          <a:lstStyle/>
          <a:p>
            <a:pPr defTabSz="685800"/>
            <a:endParaRPr sz="1350">
              <a:latin typeface="Calibri" panose="020F0502020204030204"/>
            </a:endParaRPr>
          </a:p>
        </p:txBody>
      </p:sp>
      <p:sp>
        <p:nvSpPr>
          <p:cNvPr id="77" name="object 77"/>
          <p:cNvSpPr/>
          <p:nvPr/>
        </p:nvSpPr>
        <p:spPr>
          <a:xfrm>
            <a:off x="2634501" y="2397063"/>
            <a:ext cx="231498" cy="1897709"/>
          </a:xfrm>
          <a:custGeom>
            <a:avLst/>
            <a:gdLst/>
            <a:ahLst/>
            <a:cxnLst/>
            <a:rect l="l" t="t" r="r" b="b"/>
            <a:pathLst>
              <a:path w="308610" h="2529840">
                <a:moveTo>
                  <a:pt x="0" y="0"/>
                </a:moveTo>
                <a:lnTo>
                  <a:pt x="20708" y="0"/>
                </a:lnTo>
                <a:lnTo>
                  <a:pt x="40631" y="0"/>
                </a:lnTo>
                <a:lnTo>
                  <a:pt x="59609" y="0"/>
                </a:lnTo>
                <a:lnTo>
                  <a:pt x="77482" y="0"/>
                </a:lnTo>
                <a:lnTo>
                  <a:pt x="94091" y="0"/>
                </a:lnTo>
                <a:lnTo>
                  <a:pt x="109275" y="0"/>
                </a:lnTo>
                <a:lnTo>
                  <a:pt x="122874" y="0"/>
                </a:lnTo>
                <a:lnTo>
                  <a:pt x="134729" y="0"/>
                </a:lnTo>
                <a:lnTo>
                  <a:pt x="144680" y="0"/>
                </a:lnTo>
                <a:lnTo>
                  <a:pt x="152566" y="0"/>
                </a:lnTo>
                <a:lnTo>
                  <a:pt x="158228" y="0"/>
                </a:lnTo>
                <a:lnTo>
                  <a:pt x="161506" y="0"/>
                </a:lnTo>
                <a:lnTo>
                  <a:pt x="162305" y="1469136"/>
                </a:lnTo>
                <a:lnTo>
                  <a:pt x="163613" y="1469136"/>
                </a:lnTo>
                <a:lnTo>
                  <a:pt x="167430" y="1469136"/>
                </a:lnTo>
                <a:lnTo>
                  <a:pt x="173595" y="1469136"/>
                </a:lnTo>
                <a:lnTo>
                  <a:pt x="181949" y="1469136"/>
                </a:lnTo>
                <a:lnTo>
                  <a:pt x="192332" y="1469136"/>
                </a:lnTo>
                <a:lnTo>
                  <a:pt x="204585" y="1469136"/>
                </a:lnTo>
                <a:lnTo>
                  <a:pt x="218546" y="1469136"/>
                </a:lnTo>
                <a:lnTo>
                  <a:pt x="234057" y="1469136"/>
                </a:lnTo>
                <a:lnTo>
                  <a:pt x="250958" y="1469136"/>
                </a:lnTo>
                <a:lnTo>
                  <a:pt x="269088" y="1469136"/>
                </a:lnTo>
                <a:lnTo>
                  <a:pt x="288288" y="1469136"/>
                </a:lnTo>
                <a:lnTo>
                  <a:pt x="308397" y="1469136"/>
                </a:lnTo>
                <a:lnTo>
                  <a:pt x="289308" y="1469136"/>
                </a:lnTo>
                <a:lnTo>
                  <a:pt x="270538" y="1469136"/>
                </a:lnTo>
                <a:lnTo>
                  <a:pt x="252371" y="1469136"/>
                </a:lnTo>
                <a:lnTo>
                  <a:pt x="235090" y="1469136"/>
                </a:lnTo>
                <a:lnTo>
                  <a:pt x="218978" y="1469136"/>
                </a:lnTo>
                <a:lnTo>
                  <a:pt x="204319" y="1469136"/>
                </a:lnTo>
                <a:lnTo>
                  <a:pt x="191395" y="1469136"/>
                </a:lnTo>
                <a:lnTo>
                  <a:pt x="180489" y="1469136"/>
                </a:lnTo>
                <a:lnTo>
                  <a:pt x="171886" y="1469136"/>
                </a:lnTo>
                <a:lnTo>
                  <a:pt x="165867" y="1469136"/>
                </a:lnTo>
                <a:lnTo>
                  <a:pt x="162717" y="1469136"/>
                </a:lnTo>
                <a:lnTo>
                  <a:pt x="162305" y="2529840"/>
                </a:lnTo>
                <a:lnTo>
                  <a:pt x="160998" y="2529840"/>
                </a:lnTo>
                <a:lnTo>
                  <a:pt x="157181" y="2529840"/>
                </a:lnTo>
                <a:lnTo>
                  <a:pt x="151016" y="2529840"/>
                </a:lnTo>
                <a:lnTo>
                  <a:pt x="142662" y="2529840"/>
                </a:lnTo>
                <a:lnTo>
                  <a:pt x="132279" y="2529840"/>
                </a:lnTo>
                <a:lnTo>
                  <a:pt x="120026" y="2529840"/>
                </a:lnTo>
                <a:lnTo>
                  <a:pt x="106065" y="2529840"/>
                </a:lnTo>
                <a:lnTo>
                  <a:pt x="90554" y="2529840"/>
                </a:lnTo>
                <a:lnTo>
                  <a:pt x="73653" y="2529840"/>
                </a:lnTo>
                <a:lnTo>
                  <a:pt x="55523" y="2529840"/>
                </a:lnTo>
                <a:lnTo>
                  <a:pt x="36323" y="2529840"/>
                </a:lnTo>
                <a:lnTo>
                  <a:pt x="16214" y="2529840"/>
                </a:lnTo>
              </a:path>
            </a:pathLst>
          </a:custGeom>
          <a:ln w="28575">
            <a:solidFill>
              <a:srgbClr val="D12325"/>
            </a:solidFill>
          </a:ln>
        </p:spPr>
        <p:txBody>
          <a:bodyPr wrap="square" lIns="0" tIns="0" rIns="0" bIns="0" rtlCol="0"/>
          <a:lstStyle/>
          <a:p>
            <a:pPr defTabSz="685800"/>
            <a:endParaRPr sz="1350">
              <a:latin typeface="Calibri" panose="020F0502020204030204"/>
            </a:endParaRPr>
          </a:p>
        </p:txBody>
      </p:sp>
      <p:sp>
        <p:nvSpPr>
          <p:cNvPr id="78" name="object 78"/>
          <p:cNvSpPr/>
          <p:nvPr/>
        </p:nvSpPr>
        <p:spPr>
          <a:xfrm>
            <a:off x="3255258" y="2962946"/>
            <a:ext cx="476" cy="437273"/>
          </a:xfrm>
          <a:custGeom>
            <a:avLst/>
            <a:gdLst/>
            <a:ahLst/>
            <a:cxnLst/>
            <a:rect l="l" t="t" r="r" b="b"/>
            <a:pathLst>
              <a:path w="635" h="582929">
                <a:moveTo>
                  <a:pt x="126" y="0"/>
                </a:moveTo>
                <a:lnTo>
                  <a:pt x="0" y="582802"/>
                </a:lnTo>
              </a:path>
            </a:pathLst>
          </a:custGeom>
          <a:ln w="28575">
            <a:solidFill>
              <a:srgbClr val="D12325"/>
            </a:solidFill>
          </a:ln>
        </p:spPr>
        <p:txBody>
          <a:bodyPr wrap="square" lIns="0" tIns="0" rIns="0" bIns="0" rtlCol="0"/>
          <a:lstStyle/>
          <a:p>
            <a:pPr defTabSz="685800"/>
            <a:endParaRPr sz="1350">
              <a:latin typeface="Calibri" panose="020F0502020204030204"/>
            </a:endParaRPr>
          </a:p>
        </p:txBody>
      </p:sp>
      <p:sp>
        <p:nvSpPr>
          <p:cNvPr id="79" name="object 79"/>
          <p:cNvSpPr/>
          <p:nvPr/>
        </p:nvSpPr>
        <p:spPr>
          <a:xfrm>
            <a:off x="3255258" y="3645435"/>
            <a:ext cx="0" cy="514916"/>
          </a:xfrm>
          <a:custGeom>
            <a:avLst/>
            <a:gdLst/>
            <a:ahLst/>
            <a:cxnLst/>
            <a:rect l="l" t="t" r="r" b="b"/>
            <a:pathLst>
              <a:path h="686435">
                <a:moveTo>
                  <a:pt x="0" y="0"/>
                </a:moveTo>
                <a:lnTo>
                  <a:pt x="0" y="686435"/>
                </a:lnTo>
              </a:path>
            </a:pathLst>
          </a:custGeom>
          <a:ln w="28575">
            <a:solidFill>
              <a:srgbClr val="D12325"/>
            </a:solidFill>
          </a:ln>
        </p:spPr>
        <p:txBody>
          <a:bodyPr wrap="square" lIns="0" tIns="0" rIns="0" bIns="0" rtlCol="0"/>
          <a:lstStyle/>
          <a:p>
            <a:pPr defTabSz="685800"/>
            <a:endParaRPr sz="1350">
              <a:latin typeface="Calibri" panose="020F0502020204030204"/>
            </a:endParaRPr>
          </a:p>
        </p:txBody>
      </p:sp>
      <p:sp>
        <p:nvSpPr>
          <p:cNvPr id="80" name="object 80"/>
          <p:cNvSpPr txBox="1"/>
          <p:nvPr/>
        </p:nvSpPr>
        <p:spPr>
          <a:xfrm>
            <a:off x="2859902" y="4544195"/>
            <a:ext cx="779280" cy="184666"/>
          </a:xfrm>
          <a:prstGeom prst="rect">
            <a:avLst/>
          </a:prstGeom>
        </p:spPr>
        <p:txBody>
          <a:bodyPr vert="horz" wrap="square" lIns="0" tIns="0" rIns="0" bIns="0" rtlCol="0">
            <a:spAutoFit/>
          </a:bodyPr>
          <a:lstStyle/>
          <a:p>
            <a:pPr marL="9525" defTabSz="685800"/>
            <a:r>
              <a:rPr sz="1200" spc="-8" dirty="0">
                <a:latin typeface="微软雅黑" panose="020B0503020204020204" pitchFamily="34" charset="-122"/>
                <a:cs typeface="微软雅黑" panose="020B0503020204020204" pitchFamily="34" charset="-122"/>
              </a:rPr>
              <a:t>云边端设备</a:t>
            </a:r>
            <a:endParaRPr sz="1200">
              <a:latin typeface="微软雅黑" panose="020B0503020204020204" pitchFamily="34" charset="-122"/>
              <a:cs typeface="微软雅黑" panose="020B0503020204020204" pitchFamily="34" charset="-122"/>
            </a:endParaRPr>
          </a:p>
        </p:txBody>
      </p:sp>
      <p:sp>
        <p:nvSpPr>
          <p:cNvPr id="81" name="object 81"/>
          <p:cNvSpPr/>
          <p:nvPr/>
        </p:nvSpPr>
        <p:spPr>
          <a:xfrm>
            <a:off x="3707964" y="1239004"/>
            <a:ext cx="519203" cy="3174757"/>
          </a:xfrm>
          <a:custGeom>
            <a:avLst/>
            <a:gdLst/>
            <a:ahLst/>
            <a:cxnLst/>
            <a:rect l="l" t="t" r="r" b="b"/>
            <a:pathLst>
              <a:path w="692150" h="4232275">
                <a:moveTo>
                  <a:pt x="691895" y="4232148"/>
                </a:moveTo>
                <a:lnTo>
                  <a:pt x="691895" y="4232148"/>
                </a:lnTo>
                <a:lnTo>
                  <a:pt x="345947" y="4232148"/>
                </a:lnTo>
                <a:lnTo>
                  <a:pt x="345947" y="1920748"/>
                </a:lnTo>
                <a:lnTo>
                  <a:pt x="344800" y="1920748"/>
                </a:lnTo>
                <a:lnTo>
                  <a:pt x="341418" y="1920748"/>
                </a:lnTo>
                <a:lnTo>
                  <a:pt x="335890" y="1920748"/>
                </a:lnTo>
                <a:lnTo>
                  <a:pt x="328306" y="1920748"/>
                </a:lnTo>
                <a:lnTo>
                  <a:pt x="318754" y="1920748"/>
                </a:lnTo>
                <a:lnTo>
                  <a:pt x="307323" y="1920748"/>
                </a:lnTo>
                <a:lnTo>
                  <a:pt x="294104" y="1920748"/>
                </a:lnTo>
                <a:lnTo>
                  <a:pt x="279184" y="1920748"/>
                </a:lnTo>
                <a:lnTo>
                  <a:pt x="262654" y="1920748"/>
                </a:lnTo>
                <a:lnTo>
                  <a:pt x="244601" y="1920748"/>
                </a:lnTo>
                <a:lnTo>
                  <a:pt x="225117" y="1920748"/>
                </a:lnTo>
                <a:lnTo>
                  <a:pt x="204289" y="1920748"/>
                </a:lnTo>
                <a:lnTo>
                  <a:pt x="0" y="1920748"/>
                </a:lnTo>
                <a:lnTo>
                  <a:pt x="28365" y="1920748"/>
                </a:lnTo>
                <a:lnTo>
                  <a:pt x="56101" y="1920748"/>
                </a:lnTo>
                <a:lnTo>
                  <a:pt x="83117" y="1920748"/>
                </a:lnTo>
                <a:lnTo>
                  <a:pt x="109325" y="1920748"/>
                </a:lnTo>
                <a:lnTo>
                  <a:pt x="134635" y="1920748"/>
                </a:lnTo>
                <a:lnTo>
                  <a:pt x="158959" y="1920748"/>
                </a:lnTo>
                <a:lnTo>
                  <a:pt x="182206" y="1920748"/>
                </a:lnTo>
                <a:lnTo>
                  <a:pt x="204289" y="1920748"/>
                </a:lnTo>
                <a:lnTo>
                  <a:pt x="225117" y="1920748"/>
                </a:lnTo>
                <a:lnTo>
                  <a:pt x="244601" y="1920748"/>
                </a:lnTo>
                <a:lnTo>
                  <a:pt x="262654" y="1920748"/>
                </a:lnTo>
                <a:lnTo>
                  <a:pt x="279184" y="1920748"/>
                </a:lnTo>
                <a:lnTo>
                  <a:pt x="345947" y="1920748"/>
                </a:lnTo>
                <a:lnTo>
                  <a:pt x="345947" y="0"/>
                </a:lnTo>
                <a:lnTo>
                  <a:pt x="347095" y="0"/>
                </a:lnTo>
                <a:lnTo>
                  <a:pt x="350477" y="0"/>
                </a:lnTo>
                <a:lnTo>
                  <a:pt x="356005" y="0"/>
                </a:lnTo>
                <a:lnTo>
                  <a:pt x="363589" y="0"/>
                </a:lnTo>
                <a:lnTo>
                  <a:pt x="373141" y="0"/>
                </a:lnTo>
                <a:lnTo>
                  <a:pt x="384572" y="0"/>
                </a:lnTo>
                <a:lnTo>
                  <a:pt x="397791" y="0"/>
                </a:lnTo>
                <a:lnTo>
                  <a:pt x="412711" y="0"/>
                </a:lnTo>
                <a:lnTo>
                  <a:pt x="429241" y="0"/>
                </a:lnTo>
                <a:lnTo>
                  <a:pt x="447293" y="0"/>
                </a:lnTo>
                <a:lnTo>
                  <a:pt x="466778" y="0"/>
                </a:lnTo>
                <a:lnTo>
                  <a:pt x="487606" y="0"/>
                </a:lnTo>
                <a:lnTo>
                  <a:pt x="509689" y="0"/>
                </a:lnTo>
                <a:lnTo>
                  <a:pt x="532936" y="0"/>
                </a:lnTo>
                <a:lnTo>
                  <a:pt x="557260" y="0"/>
                </a:lnTo>
                <a:lnTo>
                  <a:pt x="582570" y="0"/>
                </a:lnTo>
                <a:lnTo>
                  <a:pt x="608778" y="0"/>
                </a:lnTo>
                <a:lnTo>
                  <a:pt x="635794" y="0"/>
                </a:lnTo>
                <a:lnTo>
                  <a:pt x="663530" y="0"/>
                </a:lnTo>
                <a:lnTo>
                  <a:pt x="691895" y="0"/>
                </a:lnTo>
              </a:path>
            </a:pathLst>
          </a:custGeom>
          <a:ln w="19050">
            <a:solidFill>
              <a:srgbClr val="D12325"/>
            </a:solidFill>
          </a:ln>
        </p:spPr>
        <p:txBody>
          <a:bodyPr wrap="square" lIns="0" tIns="0" rIns="0" bIns="0" rtlCol="0"/>
          <a:lstStyle/>
          <a:p>
            <a:pPr defTabSz="685800"/>
            <a:endParaRPr sz="1350">
              <a:latin typeface="Calibri" panose="020F0502020204030204"/>
            </a:endParaRPr>
          </a:p>
        </p:txBody>
      </p:sp>
      <p:sp>
        <p:nvSpPr>
          <p:cNvPr id="82" name="object 82"/>
          <p:cNvSpPr txBox="1"/>
          <p:nvPr/>
        </p:nvSpPr>
        <p:spPr>
          <a:xfrm>
            <a:off x="4257271" y="1379045"/>
            <a:ext cx="831201" cy="415498"/>
          </a:xfrm>
          <a:prstGeom prst="rect">
            <a:avLst/>
          </a:prstGeom>
          <a:solidFill>
            <a:srgbClr val="001F5F"/>
          </a:solidFill>
        </p:spPr>
        <p:txBody>
          <a:bodyPr vert="horz" wrap="square" lIns="0" tIns="0" rIns="0" bIns="0" rtlCol="0">
            <a:spAutoFit/>
          </a:bodyPr>
          <a:lstStyle/>
          <a:p>
            <a:pPr marL="69850" marR="69850" defTabSz="685800"/>
            <a:r>
              <a:rPr sz="1350" b="1" dirty="0">
                <a:latin typeface="微软雅黑" panose="020B0503020204020204" pitchFamily="34" charset="-122"/>
                <a:cs typeface="微软雅黑" panose="020B0503020204020204" pitchFamily="34" charset="-122"/>
              </a:rPr>
              <a:t>园区综合 管理应用</a:t>
            </a:r>
            <a:endParaRPr sz="1350">
              <a:latin typeface="微软雅黑" panose="020B0503020204020204" pitchFamily="34" charset="-122"/>
              <a:cs typeface="微软雅黑" panose="020B0503020204020204" pitchFamily="34" charset="-122"/>
            </a:endParaRPr>
          </a:p>
        </p:txBody>
      </p:sp>
      <p:sp>
        <p:nvSpPr>
          <p:cNvPr id="83" name="object 83"/>
          <p:cNvSpPr/>
          <p:nvPr/>
        </p:nvSpPr>
        <p:spPr>
          <a:xfrm>
            <a:off x="5162112" y="780581"/>
            <a:ext cx="386782" cy="1504734"/>
          </a:xfrm>
          <a:custGeom>
            <a:avLst/>
            <a:gdLst/>
            <a:ahLst/>
            <a:cxnLst/>
            <a:rect l="l" t="t" r="r" b="b"/>
            <a:pathLst>
              <a:path w="515620" h="2005964">
                <a:moveTo>
                  <a:pt x="515111" y="2005584"/>
                </a:moveTo>
                <a:lnTo>
                  <a:pt x="493988" y="2005584"/>
                </a:lnTo>
                <a:lnTo>
                  <a:pt x="473336" y="2005584"/>
                </a:lnTo>
                <a:lnTo>
                  <a:pt x="453219" y="2005584"/>
                </a:lnTo>
                <a:lnTo>
                  <a:pt x="433706" y="2005584"/>
                </a:lnTo>
                <a:lnTo>
                  <a:pt x="414861" y="2005584"/>
                </a:lnTo>
                <a:lnTo>
                  <a:pt x="396752" y="2005584"/>
                </a:lnTo>
                <a:lnTo>
                  <a:pt x="379444" y="2005584"/>
                </a:lnTo>
                <a:lnTo>
                  <a:pt x="363004" y="2005584"/>
                </a:lnTo>
                <a:lnTo>
                  <a:pt x="347499" y="2005584"/>
                </a:lnTo>
                <a:lnTo>
                  <a:pt x="332994" y="2005584"/>
                </a:lnTo>
                <a:lnTo>
                  <a:pt x="319555" y="2005584"/>
                </a:lnTo>
                <a:lnTo>
                  <a:pt x="307250" y="2005584"/>
                </a:lnTo>
                <a:lnTo>
                  <a:pt x="257555" y="2005584"/>
                </a:lnTo>
                <a:lnTo>
                  <a:pt x="257555" y="1128649"/>
                </a:lnTo>
                <a:lnTo>
                  <a:pt x="256702" y="1128649"/>
                </a:lnTo>
                <a:lnTo>
                  <a:pt x="254184" y="1128649"/>
                </a:lnTo>
                <a:lnTo>
                  <a:pt x="250070" y="1128649"/>
                </a:lnTo>
                <a:lnTo>
                  <a:pt x="244425" y="1128649"/>
                </a:lnTo>
                <a:lnTo>
                  <a:pt x="237315" y="1128649"/>
                </a:lnTo>
                <a:lnTo>
                  <a:pt x="228807" y="1128649"/>
                </a:lnTo>
                <a:lnTo>
                  <a:pt x="218967" y="1128649"/>
                </a:lnTo>
                <a:lnTo>
                  <a:pt x="207861" y="1128649"/>
                </a:lnTo>
                <a:lnTo>
                  <a:pt x="195556" y="1128649"/>
                </a:lnTo>
                <a:lnTo>
                  <a:pt x="182117" y="1128649"/>
                </a:lnTo>
                <a:lnTo>
                  <a:pt x="167612" y="1128649"/>
                </a:lnTo>
                <a:lnTo>
                  <a:pt x="152107" y="1128649"/>
                </a:lnTo>
                <a:lnTo>
                  <a:pt x="0" y="1128649"/>
                </a:lnTo>
                <a:lnTo>
                  <a:pt x="21123" y="1128649"/>
                </a:lnTo>
                <a:lnTo>
                  <a:pt x="41775" y="1128649"/>
                </a:lnTo>
                <a:lnTo>
                  <a:pt x="61892" y="1128649"/>
                </a:lnTo>
                <a:lnTo>
                  <a:pt x="81405" y="1128649"/>
                </a:lnTo>
                <a:lnTo>
                  <a:pt x="100250" y="1128649"/>
                </a:lnTo>
                <a:lnTo>
                  <a:pt x="118359" y="1128649"/>
                </a:lnTo>
                <a:lnTo>
                  <a:pt x="135667" y="1128649"/>
                </a:lnTo>
                <a:lnTo>
                  <a:pt x="152107" y="1128649"/>
                </a:lnTo>
                <a:lnTo>
                  <a:pt x="167612" y="1128649"/>
                </a:lnTo>
                <a:lnTo>
                  <a:pt x="182118" y="1128649"/>
                </a:lnTo>
                <a:lnTo>
                  <a:pt x="257555" y="1128649"/>
                </a:lnTo>
                <a:lnTo>
                  <a:pt x="257555" y="0"/>
                </a:lnTo>
                <a:lnTo>
                  <a:pt x="258409" y="0"/>
                </a:lnTo>
                <a:lnTo>
                  <a:pt x="260927" y="0"/>
                </a:lnTo>
                <a:lnTo>
                  <a:pt x="265041" y="0"/>
                </a:lnTo>
                <a:lnTo>
                  <a:pt x="270686" y="0"/>
                </a:lnTo>
                <a:lnTo>
                  <a:pt x="277796" y="0"/>
                </a:lnTo>
                <a:lnTo>
                  <a:pt x="286304" y="0"/>
                </a:lnTo>
                <a:lnTo>
                  <a:pt x="296144" y="0"/>
                </a:lnTo>
                <a:lnTo>
                  <a:pt x="307250" y="0"/>
                </a:lnTo>
                <a:lnTo>
                  <a:pt x="319555" y="0"/>
                </a:lnTo>
                <a:lnTo>
                  <a:pt x="332994" y="0"/>
                </a:lnTo>
                <a:lnTo>
                  <a:pt x="347499" y="0"/>
                </a:lnTo>
                <a:lnTo>
                  <a:pt x="363004" y="0"/>
                </a:lnTo>
                <a:lnTo>
                  <a:pt x="379444" y="0"/>
                </a:lnTo>
                <a:lnTo>
                  <a:pt x="396752" y="0"/>
                </a:lnTo>
                <a:lnTo>
                  <a:pt x="414861" y="0"/>
                </a:lnTo>
                <a:lnTo>
                  <a:pt x="433706" y="0"/>
                </a:lnTo>
                <a:lnTo>
                  <a:pt x="453219" y="0"/>
                </a:lnTo>
                <a:lnTo>
                  <a:pt x="473336" y="0"/>
                </a:lnTo>
                <a:lnTo>
                  <a:pt x="493988" y="0"/>
                </a:lnTo>
                <a:lnTo>
                  <a:pt x="515111" y="0"/>
                </a:lnTo>
              </a:path>
            </a:pathLst>
          </a:custGeom>
          <a:ln w="19050">
            <a:solidFill>
              <a:srgbClr val="D12325"/>
            </a:solidFill>
          </a:ln>
        </p:spPr>
        <p:txBody>
          <a:bodyPr wrap="square" lIns="0" tIns="0" rIns="0" bIns="0" rtlCol="0"/>
          <a:lstStyle/>
          <a:p>
            <a:pPr defTabSz="685800"/>
            <a:endParaRPr sz="1350">
              <a:latin typeface="Calibri" panose="020F0502020204030204"/>
            </a:endParaRPr>
          </a:p>
        </p:txBody>
      </p:sp>
      <p:sp>
        <p:nvSpPr>
          <p:cNvPr id="84" name="object 84"/>
          <p:cNvSpPr/>
          <p:nvPr/>
        </p:nvSpPr>
        <p:spPr>
          <a:xfrm>
            <a:off x="5559374" y="611958"/>
            <a:ext cx="676869" cy="231021"/>
          </a:xfrm>
          <a:custGeom>
            <a:avLst/>
            <a:gdLst/>
            <a:ahLst/>
            <a:cxnLst/>
            <a:rect l="l" t="t" r="r" b="b"/>
            <a:pathLst>
              <a:path w="902334" h="307975">
                <a:moveTo>
                  <a:pt x="0" y="307848"/>
                </a:moveTo>
                <a:lnTo>
                  <a:pt x="902207" y="307848"/>
                </a:lnTo>
                <a:lnTo>
                  <a:pt x="902207" y="0"/>
                </a:lnTo>
                <a:lnTo>
                  <a:pt x="0" y="0"/>
                </a:lnTo>
                <a:lnTo>
                  <a:pt x="0" y="307848"/>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85" name="object 85"/>
          <p:cNvSpPr txBox="1"/>
          <p:nvPr/>
        </p:nvSpPr>
        <p:spPr>
          <a:xfrm>
            <a:off x="5619106" y="655726"/>
            <a:ext cx="554451"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疫情防控</a:t>
            </a:r>
            <a:endParaRPr sz="1050">
              <a:latin typeface="微软雅黑" panose="020B0503020204020204" pitchFamily="34" charset="-122"/>
              <a:cs typeface="微软雅黑" panose="020B0503020204020204" pitchFamily="34" charset="-122"/>
            </a:endParaRPr>
          </a:p>
        </p:txBody>
      </p:sp>
      <p:sp>
        <p:nvSpPr>
          <p:cNvPr id="86" name="object 86"/>
          <p:cNvSpPr/>
          <p:nvPr/>
        </p:nvSpPr>
        <p:spPr>
          <a:xfrm>
            <a:off x="5567377" y="906904"/>
            <a:ext cx="676869" cy="231021"/>
          </a:xfrm>
          <a:custGeom>
            <a:avLst/>
            <a:gdLst/>
            <a:ahLst/>
            <a:cxnLst/>
            <a:rect l="l" t="t" r="r" b="b"/>
            <a:pathLst>
              <a:path w="902334" h="307975">
                <a:moveTo>
                  <a:pt x="0" y="307848"/>
                </a:moveTo>
                <a:lnTo>
                  <a:pt x="902207" y="307848"/>
                </a:lnTo>
                <a:lnTo>
                  <a:pt x="902207" y="0"/>
                </a:lnTo>
                <a:lnTo>
                  <a:pt x="0" y="0"/>
                </a:lnTo>
                <a:lnTo>
                  <a:pt x="0" y="307848"/>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87" name="object 87"/>
          <p:cNvSpPr txBox="1"/>
          <p:nvPr/>
        </p:nvSpPr>
        <p:spPr>
          <a:xfrm>
            <a:off x="5626918" y="950671"/>
            <a:ext cx="554451"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便捷出行</a:t>
            </a:r>
            <a:endParaRPr sz="1050">
              <a:latin typeface="微软雅黑" panose="020B0503020204020204" pitchFamily="34" charset="-122"/>
              <a:cs typeface="微软雅黑" panose="020B0503020204020204" pitchFamily="34" charset="-122"/>
            </a:endParaRPr>
          </a:p>
        </p:txBody>
      </p:sp>
      <p:sp>
        <p:nvSpPr>
          <p:cNvPr id="88" name="object 88"/>
          <p:cNvSpPr txBox="1"/>
          <p:nvPr/>
        </p:nvSpPr>
        <p:spPr>
          <a:xfrm>
            <a:off x="5567377" y="1201850"/>
            <a:ext cx="676869" cy="161583"/>
          </a:xfrm>
          <a:prstGeom prst="rect">
            <a:avLst/>
          </a:prstGeom>
          <a:solidFill>
            <a:srgbClr val="006FC0"/>
          </a:solidFill>
        </p:spPr>
        <p:txBody>
          <a:bodyPr vert="horz" wrap="square" lIns="0" tIns="0" rIns="0" bIns="0" rtlCol="0">
            <a:spAutoFit/>
          </a:bodyPr>
          <a:lstStyle/>
          <a:p>
            <a:pPr marL="69215" defTabSz="685800"/>
            <a:r>
              <a:rPr sz="1050" b="1" dirty="0">
                <a:latin typeface="微软雅黑" panose="020B0503020204020204" pitchFamily="34" charset="-122"/>
                <a:cs typeface="微软雅黑" panose="020B0503020204020204" pitchFamily="34" charset="-122"/>
              </a:rPr>
              <a:t>资产管理</a:t>
            </a:r>
            <a:endParaRPr sz="1050">
              <a:latin typeface="微软雅黑" panose="020B0503020204020204" pitchFamily="34" charset="-122"/>
              <a:cs typeface="微软雅黑" panose="020B0503020204020204" pitchFamily="34" charset="-122"/>
            </a:endParaRPr>
          </a:p>
        </p:txBody>
      </p:sp>
      <p:sp>
        <p:nvSpPr>
          <p:cNvPr id="89" name="object 89"/>
          <p:cNvSpPr/>
          <p:nvPr/>
        </p:nvSpPr>
        <p:spPr>
          <a:xfrm>
            <a:off x="5574235" y="1780307"/>
            <a:ext cx="676869" cy="231021"/>
          </a:xfrm>
          <a:custGeom>
            <a:avLst/>
            <a:gdLst/>
            <a:ahLst/>
            <a:cxnLst/>
            <a:rect l="l" t="t" r="r" b="b"/>
            <a:pathLst>
              <a:path w="902334" h="307975">
                <a:moveTo>
                  <a:pt x="0" y="307848"/>
                </a:moveTo>
                <a:lnTo>
                  <a:pt x="902207" y="307848"/>
                </a:lnTo>
                <a:lnTo>
                  <a:pt x="902207" y="0"/>
                </a:lnTo>
                <a:lnTo>
                  <a:pt x="0" y="0"/>
                </a:lnTo>
                <a:lnTo>
                  <a:pt x="0" y="307848"/>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90" name="object 90"/>
          <p:cNvSpPr txBox="1"/>
          <p:nvPr/>
        </p:nvSpPr>
        <p:spPr>
          <a:xfrm>
            <a:off x="5634253" y="1823789"/>
            <a:ext cx="554451"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综合安防</a:t>
            </a:r>
            <a:endParaRPr sz="1050">
              <a:latin typeface="微软雅黑" panose="020B0503020204020204" pitchFamily="34" charset="-122"/>
              <a:cs typeface="微软雅黑" panose="020B0503020204020204" pitchFamily="34" charset="-122"/>
            </a:endParaRPr>
          </a:p>
        </p:txBody>
      </p:sp>
      <p:sp>
        <p:nvSpPr>
          <p:cNvPr id="91" name="object 91"/>
          <p:cNvSpPr/>
          <p:nvPr/>
        </p:nvSpPr>
        <p:spPr>
          <a:xfrm>
            <a:off x="5574235" y="1508226"/>
            <a:ext cx="676869" cy="231021"/>
          </a:xfrm>
          <a:custGeom>
            <a:avLst/>
            <a:gdLst/>
            <a:ahLst/>
            <a:cxnLst/>
            <a:rect l="l" t="t" r="r" b="b"/>
            <a:pathLst>
              <a:path w="902334" h="307975">
                <a:moveTo>
                  <a:pt x="0" y="307848"/>
                </a:moveTo>
                <a:lnTo>
                  <a:pt x="902207" y="307848"/>
                </a:lnTo>
                <a:lnTo>
                  <a:pt x="902207" y="0"/>
                </a:lnTo>
                <a:lnTo>
                  <a:pt x="0" y="0"/>
                </a:lnTo>
                <a:lnTo>
                  <a:pt x="0" y="307848"/>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92" name="object 92"/>
          <p:cNvSpPr txBox="1"/>
          <p:nvPr/>
        </p:nvSpPr>
        <p:spPr>
          <a:xfrm>
            <a:off x="5574235" y="1508226"/>
            <a:ext cx="676869" cy="161583"/>
          </a:xfrm>
          <a:prstGeom prst="rect">
            <a:avLst/>
          </a:prstGeom>
        </p:spPr>
        <p:txBody>
          <a:bodyPr vert="horz" wrap="square" lIns="0" tIns="0" rIns="0" bIns="0" rtlCol="0">
            <a:spAutoFit/>
          </a:bodyPr>
          <a:lstStyle/>
          <a:p>
            <a:pPr marL="69215" defTabSz="685800"/>
            <a:r>
              <a:rPr sz="1050" b="1" dirty="0">
                <a:latin typeface="微软雅黑" panose="020B0503020204020204" pitchFamily="34" charset="-122"/>
                <a:cs typeface="微软雅黑" panose="020B0503020204020204" pitchFamily="34" charset="-122"/>
              </a:rPr>
              <a:t>设施管理</a:t>
            </a:r>
            <a:endParaRPr sz="1050">
              <a:latin typeface="微软雅黑" panose="020B0503020204020204" pitchFamily="34" charset="-122"/>
              <a:cs typeface="微软雅黑" panose="020B0503020204020204" pitchFamily="34" charset="-122"/>
            </a:endParaRPr>
          </a:p>
        </p:txBody>
      </p:sp>
      <p:sp>
        <p:nvSpPr>
          <p:cNvPr id="93" name="object 93"/>
          <p:cNvSpPr/>
          <p:nvPr/>
        </p:nvSpPr>
        <p:spPr>
          <a:xfrm>
            <a:off x="5574235" y="2088972"/>
            <a:ext cx="676869" cy="231021"/>
          </a:xfrm>
          <a:custGeom>
            <a:avLst/>
            <a:gdLst/>
            <a:ahLst/>
            <a:cxnLst/>
            <a:rect l="l" t="t" r="r" b="b"/>
            <a:pathLst>
              <a:path w="902334" h="307975">
                <a:moveTo>
                  <a:pt x="0" y="307848"/>
                </a:moveTo>
                <a:lnTo>
                  <a:pt x="902207" y="307848"/>
                </a:lnTo>
                <a:lnTo>
                  <a:pt x="902207" y="0"/>
                </a:lnTo>
                <a:lnTo>
                  <a:pt x="0" y="0"/>
                </a:lnTo>
                <a:lnTo>
                  <a:pt x="0" y="307848"/>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94" name="object 94"/>
          <p:cNvSpPr txBox="1"/>
          <p:nvPr/>
        </p:nvSpPr>
        <p:spPr>
          <a:xfrm>
            <a:off x="5634444" y="2132738"/>
            <a:ext cx="554451"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其他应用</a:t>
            </a:r>
            <a:endParaRPr sz="1050">
              <a:latin typeface="微软雅黑" panose="020B0503020204020204" pitchFamily="34" charset="-122"/>
              <a:cs typeface="微软雅黑" panose="020B0503020204020204" pitchFamily="34" charset="-122"/>
            </a:endParaRPr>
          </a:p>
        </p:txBody>
      </p:sp>
      <p:sp>
        <p:nvSpPr>
          <p:cNvPr id="95" name="object 95"/>
          <p:cNvSpPr/>
          <p:nvPr/>
        </p:nvSpPr>
        <p:spPr>
          <a:xfrm>
            <a:off x="6258441" y="586237"/>
            <a:ext cx="425365" cy="623043"/>
          </a:xfrm>
          <a:custGeom>
            <a:avLst/>
            <a:gdLst/>
            <a:ahLst/>
            <a:cxnLst/>
            <a:rect l="l" t="t" r="r" b="b"/>
            <a:pathLst>
              <a:path w="567054" h="830580">
                <a:moveTo>
                  <a:pt x="566927" y="830580"/>
                </a:moveTo>
                <a:lnTo>
                  <a:pt x="543674" y="830580"/>
                </a:lnTo>
                <a:lnTo>
                  <a:pt x="520939" y="830580"/>
                </a:lnTo>
                <a:lnTo>
                  <a:pt x="498795" y="830580"/>
                </a:lnTo>
                <a:lnTo>
                  <a:pt x="477316" y="830579"/>
                </a:lnTo>
                <a:lnTo>
                  <a:pt x="456574" y="830580"/>
                </a:lnTo>
                <a:lnTo>
                  <a:pt x="436643" y="830580"/>
                </a:lnTo>
                <a:lnTo>
                  <a:pt x="417594" y="830580"/>
                </a:lnTo>
                <a:lnTo>
                  <a:pt x="399501" y="830580"/>
                </a:lnTo>
                <a:lnTo>
                  <a:pt x="382437" y="830580"/>
                </a:lnTo>
                <a:lnTo>
                  <a:pt x="366474" y="830580"/>
                </a:lnTo>
                <a:lnTo>
                  <a:pt x="351686" y="830580"/>
                </a:lnTo>
                <a:lnTo>
                  <a:pt x="338145" y="830580"/>
                </a:lnTo>
                <a:lnTo>
                  <a:pt x="325924" y="830580"/>
                </a:lnTo>
                <a:lnTo>
                  <a:pt x="315096" y="830580"/>
                </a:lnTo>
                <a:lnTo>
                  <a:pt x="305734" y="830580"/>
                </a:lnTo>
                <a:lnTo>
                  <a:pt x="297911" y="830580"/>
                </a:lnTo>
                <a:lnTo>
                  <a:pt x="291700" y="830580"/>
                </a:lnTo>
                <a:lnTo>
                  <a:pt x="287173" y="830580"/>
                </a:lnTo>
                <a:lnTo>
                  <a:pt x="284403" y="830580"/>
                </a:lnTo>
                <a:lnTo>
                  <a:pt x="283463" y="830580"/>
                </a:lnTo>
                <a:lnTo>
                  <a:pt x="283463" y="605536"/>
                </a:lnTo>
                <a:lnTo>
                  <a:pt x="282524" y="605536"/>
                </a:lnTo>
                <a:lnTo>
                  <a:pt x="279754" y="605536"/>
                </a:lnTo>
                <a:lnTo>
                  <a:pt x="275227" y="605536"/>
                </a:lnTo>
                <a:lnTo>
                  <a:pt x="269016" y="605536"/>
                </a:lnTo>
                <a:lnTo>
                  <a:pt x="261193" y="605536"/>
                </a:lnTo>
                <a:lnTo>
                  <a:pt x="251831" y="605536"/>
                </a:lnTo>
                <a:lnTo>
                  <a:pt x="241003" y="605536"/>
                </a:lnTo>
                <a:lnTo>
                  <a:pt x="228782" y="605536"/>
                </a:lnTo>
                <a:lnTo>
                  <a:pt x="215241" y="605536"/>
                </a:lnTo>
                <a:lnTo>
                  <a:pt x="200453" y="605536"/>
                </a:lnTo>
                <a:lnTo>
                  <a:pt x="184490" y="605536"/>
                </a:lnTo>
                <a:lnTo>
                  <a:pt x="167426" y="605536"/>
                </a:lnTo>
                <a:lnTo>
                  <a:pt x="149333" y="605536"/>
                </a:lnTo>
                <a:lnTo>
                  <a:pt x="130284" y="605536"/>
                </a:lnTo>
                <a:lnTo>
                  <a:pt x="110353" y="605536"/>
                </a:lnTo>
                <a:lnTo>
                  <a:pt x="89611" y="605536"/>
                </a:lnTo>
                <a:lnTo>
                  <a:pt x="68132" y="605536"/>
                </a:lnTo>
                <a:lnTo>
                  <a:pt x="45988" y="605536"/>
                </a:lnTo>
                <a:lnTo>
                  <a:pt x="23253" y="605536"/>
                </a:lnTo>
                <a:lnTo>
                  <a:pt x="0" y="605536"/>
                </a:lnTo>
                <a:lnTo>
                  <a:pt x="23253" y="605536"/>
                </a:lnTo>
                <a:lnTo>
                  <a:pt x="45988" y="605536"/>
                </a:lnTo>
                <a:lnTo>
                  <a:pt x="68132" y="605536"/>
                </a:lnTo>
                <a:lnTo>
                  <a:pt x="89611" y="605536"/>
                </a:lnTo>
                <a:lnTo>
                  <a:pt x="110353" y="605536"/>
                </a:lnTo>
                <a:lnTo>
                  <a:pt x="130284" y="605536"/>
                </a:lnTo>
                <a:lnTo>
                  <a:pt x="149333" y="605536"/>
                </a:lnTo>
                <a:lnTo>
                  <a:pt x="167426" y="605536"/>
                </a:lnTo>
                <a:lnTo>
                  <a:pt x="184490" y="605536"/>
                </a:lnTo>
                <a:lnTo>
                  <a:pt x="200453" y="605536"/>
                </a:lnTo>
                <a:lnTo>
                  <a:pt x="215241" y="605536"/>
                </a:lnTo>
                <a:lnTo>
                  <a:pt x="228782" y="605536"/>
                </a:lnTo>
                <a:lnTo>
                  <a:pt x="241003" y="605536"/>
                </a:lnTo>
                <a:lnTo>
                  <a:pt x="251831" y="605536"/>
                </a:lnTo>
                <a:lnTo>
                  <a:pt x="261193" y="605536"/>
                </a:lnTo>
                <a:lnTo>
                  <a:pt x="269016" y="605536"/>
                </a:lnTo>
                <a:lnTo>
                  <a:pt x="275227" y="605536"/>
                </a:lnTo>
                <a:lnTo>
                  <a:pt x="279754" y="605536"/>
                </a:lnTo>
                <a:lnTo>
                  <a:pt x="282524" y="605536"/>
                </a:lnTo>
                <a:lnTo>
                  <a:pt x="283463" y="605536"/>
                </a:lnTo>
                <a:lnTo>
                  <a:pt x="283463" y="0"/>
                </a:lnTo>
                <a:lnTo>
                  <a:pt x="284403" y="0"/>
                </a:lnTo>
                <a:lnTo>
                  <a:pt x="287173" y="0"/>
                </a:lnTo>
                <a:lnTo>
                  <a:pt x="291700" y="0"/>
                </a:lnTo>
                <a:lnTo>
                  <a:pt x="297911" y="0"/>
                </a:lnTo>
                <a:lnTo>
                  <a:pt x="305734" y="0"/>
                </a:lnTo>
                <a:lnTo>
                  <a:pt x="315096" y="0"/>
                </a:lnTo>
                <a:lnTo>
                  <a:pt x="325924" y="0"/>
                </a:lnTo>
                <a:lnTo>
                  <a:pt x="338145" y="0"/>
                </a:lnTo>
                <a:lnTo>
                  <a:pt x="351686" y="0"/>
                </a:lnTo>
                <a:lnTo>
                  <a:pt x="366474" y="0"/>
                </a:lnTo>
                <a:lnTo>
                  <a:pt x="543674" y="0"/>
                </a:lnTo>
                <a:lnTo>
                  <a:pt x="566927" y="0"/>
                </a:lnTo>
              </a:path>
            </a:pathLst>
          </a:custGeom>
          <a:ln w="19050">
            <a:solidFill>
              <a:srgbClr val="D12325"/>
            </a:solidFill>
          </a:ln>
        </p:spPr>
        <p:txBody>
          <a:bodyPr wrap="square" lIns="0" tIns="0" rIns="0" bIns="0" rtlCol="0"/>
          <a:lstStyle/>
          <a:p>
            <a:pPr defTabSz="685800"/>
            <a:endParaRPr sz="1350">
              <a:latin typeface="Calibri" panose="020F0502020204030204"/>
            </a:endParaRPr>
          </a:p>
        </p:txBody>
      </p:sp>
      <p:sp>
        <p:nvSpPr>
          <p:cNvPr id="96" name="object 96"/>
          <p:cNvSpPr/>
          <p:nvPr/>
        </p:nvSpPr>
        <p:spPr>
          <a:xfrm>
            <a:off x="6277874" y="1569387"/>
            <a:ext cx="426794" cy="675916"/>
          </a:xfrm>
          <a:custGeom>
            <a:avLst/>
            <a:gdLst/>
            <a:ahLst/>
            <a:cxnLst/>
            <a:rect l="l" t="t" r="r" b="b"/>
            <a:pathLst>
              <a:path w="568959" h="901064">
                <a:moveTo>
                  <a:pt x="568451" y="900684"/>
                </a:moveTo>
                <a:lnTo>
                  <a:pt x="545141" y="900684"/>
                </a:lnTo>
                <a:lnTo>
                  <a:pt x="522349" y="900684"/>
                </a:lnTo>
                <a:lnTo>
                  <a:pt x="500149" y="900684"/>
                </a:lnTo>
                <a:lnTo>
                  <a:pt x="478615" y="900684"/>
                </a:lnTo>
                <a:lnTo>
                  <a:pt x="457819" y="900684"/>
                </a:lnTo>
                <a:lnTo>
                  <a:pt x="437834" y="900684"/>
                </a:lnTo>
                <a:lnTo>
                  <a:pt x="418734" y="900684"/>
                </a:lnTo>
                <a:lnTo>
                  <a:pt x="400592" y="900684"/>
                </a:lnTo>
                <a:lnTo>
                  <a:pt x="383481" y="900684"/>
                </a:lnTo>
                <a:lnTo>
                  <a:pt x="367474" y="900684"/>
                </a:lnTo>
                <a:lnTo>
                  <a:pt x="352644" y="900684"/>
                </a:lnTo>
                <a:lnTo>
                  <a:pt x="339065" y="900684"/>
                </a:lnTo>
                <a:lnTo>
                  <a:pt x="326809" y="900684"/>
                </a:lnTo>
                <a:lnTo>
                  <a:pt x="315951" y="900684"/>
                </a:lnTo>
                <a:lnTo>
                  <a:pt x="306562" y="900684"/>
                </a:lnTo>
                <a:lnTo>
                  <a:pt x="298716" y="900684"/>
                </a:lnTo>
                <a:lnTo>
                  <a:pt x="292486" y="900684"/>
                </a:lnTo>
                <a:lnTo>
                  <a:pt x="287946" y="900684"/>
                </a:lnTo>
                <a:lnTo>
                  <a:pt x="285168" y="900684"/>
                </a:lnTo>
                <a:lnTo>
                  <a:pt x="284225" y="900684"/>
                </a:lnTo>
                <a:lnTo>
                  <a:pt x="284225" y="450342"/>
                </a:lnTo>
                <a:lnTo>
                  <a:pt x="283283" y="450342"/>
                </a:lnTo>
                <a:lnTo>
                  <a:pt x="280505" y="450342"/>
                </a:lnTo>
                <a:lnTo>
                  <a:pt x="275965" y="450342"/>
                </a:lnTo>
                <a:lnTo>
                  <a:pt x="269735" y="450342"/>
                </a:lnTo>
                <a:lnTo>
                  <a:pt x="261889" y="450342"/>
                </a:lnTo>
                <a:lnTo>
                  <a:pt x="252500" y="450342"/>
                </a:lnTo>
                <a:lnTo>
                  <a:pt x="241642" y="450342"/>
                </a:lnTo>
                <a:lnTo>
                  <a:pt x="229386" y="450342"/>
                </a:lnTo>
                <a:lnTo>
                  <a:pt x="215807" y="450342"/>
                </a:lnTo>
                <a:lnTo>
                  <a:pt x="200977" y="450342"/>
                </a:lnTo>
                <a:lnTo>
                  <a:pt x="184970" y="450342"/>
                </a:lnTo>
                <a:lnTo>
                  <a:pt x="167859" y="450342"/>
                </a:lnTo>
                <a:lnTo>
                  <a:pt x="149717" y="450342"/>
                </a:lnTo>
                <a:lnTo>
                  <a:pt x="130617" y="450342"/>
                </a:lnTo>
                <a:lnTo>
                  <a:pt x="110632" y="450342"/>
                </a:lnTo>
                <a:lnTo>
                  <a:pt x="89836" y="450342"/>
                </a:lnTo>
                <a:lnTo>
                  <a:pt x="68302" y="450342"/>
                </a:lnTo>
                <a:lnTo>
                  <a:pt x="46102" y="450342"/>
                </a:lnTo>
                <a:lnTo>
                  <a:pt x="23310" y="450342"/>
                </a:lnTo>
                <a:lnTo>
                  <a:pt x="0" y="450342"/>
                </a:lnTo>
                <a:lnTo>
                  <a:pt x="23310" y="450342"/>
                </a:lnTo>
                <a:lnTo>
                  <a:pt x="46102" y="450342"/>
                </a:lnTo>
                <a:lnTo>
                  <a:pt x="68302" y="450342"/>
                </a:lnTo>
                <a:lnTo>
                  <a:pt x="89836" y="450342"/>
                </a:lnTo>
                <a:lnTo>
                  <a:pt x="110632" y="450342"/>
                </a:lnTo>
                <a:lnTo>
                  <a:pt x="130617" y="450342"/>
                </a:lnTo>
                <a:lnTo>
                  <a:pt x="149717" y="450342"/>
                </a:lnTo>
                <a:lnTo>
                  <a:pt x="167859" y="450342"/>
                </a:lnTo>
                <a:lnTo>
                  <a:pt x="184970" y="450342"/>
                </a:lnTo>
                <a:lnTo>
                  <a:pt x="200977" y="450342"/>
                </a:lnTo>
                <a:lnTo>
                  <a:pt x="215807" y="450342"/>
                </a:lnTo>
                <a:lnTo>
                  <a:pt x="229386" y="450342"/>
                </a:lnTo>
                <a:lnTo>
                  <a:pt x="241642" y="450342"/>
                </a:lnTo>
                <a:lnTo>
                  <a:pt x="252500" y="450342"/>
                </a:lnTo>
                <a:lnTo>
                  <a:pt x="261889" y="450342"/>
                </a:lnTo>
                <a:lnTo>
                  <a:pt x="269735" y="450342"/>
                </a:lnTo>
                <a:lnTo>
                  <a:pt x="275965" y="450342"/>
                </a:lnTo>
                <a:lnTo>
                  <a:pt x="280505" y="450342"/>
                </a:lnTo>
                <a:lnTo>
                  <a:pt x="283283" y="450342"/>
                </a:lnTo>
                <a:lnTo>
                  <a:pt x="284225" y="450342"/>
                </a:lnTo>
                <a:lnTo>
                  <a:pt x="284225" y="0"/>
                </a:lnTo>
                <a:lnTo>
                  <a:pt x="285168" y="0"/>
                </a:lnTo>
                <a:lnTo>
                  <a:pt x="287946" y="0"/>
                </a:lnTo>
                <a:lnTo>
                  <a:pt x="292486" y="0"/>
                </a:lnTo>
                <a:lnTo>
                  <a:pt x="298716" y="0"/>
                </a:lnTo>
                <a:lnTo>
                  <a:pt x="306562" y="0"/>
                </a:lnTo>
                <a:lnTo>
                  <a:pt x="315951" y="0"/>
                </a:lnTo>
                <a:lnTo>
                  <a:pt x="326809" y="0"/>
                </a:lnTo>
                <a:lnTo>
                  <a:pt x="339065" y="0"/>
                </a:lnTo>
                <a:lnTo>
                  <a:pt x="352644" y="0"/>
                </a:lnTo>
                <a:lnTo>
                  <a:pt x="367474" y="0"/>
                </a:lnTo>
                <a:lnTo>
                  <a:pt x="383481" y="0"/>
                </a:lnTo>
                <a:lnTo>
                  <a:pt x="400592" y="0"/>
                </a:lnTo>
                <a:lnTo>
                  <a:pt x="418734" y="0"/>
                </a:lnTo>
                <a:lnTo>
                  <a:pt x="437834" y="0"/>
                </a:lnTo>
                <a:lnTo>
                  <a:pt x="457819" y="0"/>
                </a:lnTo>
                <a:lnTo>
                  <a:pt x="478615" y="0"/>
                </a:lnTo>
                <a:lnTo>
                  <a:pt x="500149" y="0"/>
                </a:lnTo>
                <a:lnTo>
                  <a:pt x="522349" y="0"/>
                </a:lnTo>
                <a:lnTo>
                  <a:pt x="545141" y="0"/>
                </a:lnTo>
                <a:lnTo>
                  <a:pt x="568451" y="0"/>
                </a:lnTo>
              </a:path>
            </a:pathLst>
          </a:custGeom>
          <a:ln w="19050">
            <a:solidFill>
              <a:srgbClr val="D12325"/>
            </a:solidFill>
          </a:ln>
        </p:spPr>
        <p:txBody>
          <a:bodyPr wrap="square" lIns="0" tIns="0" rIns="0" bIns="0" rtlCol="0"/>
          <a:lstStyle/>
          <a:p>
            <a:pPr defTabSz="685800"/>
            <a:endParaRPr sz="1350">
              <a:latin typeface="Calibri" panose="020F0502020204030204"/>
            </a:endParaRPr>
          </a:p>
        </p:txBody>
      </p:sp>
      <p:sp>
        <p:nvSpPr>
          <p:cNvPr id="97" name="object 97"/>
          <p:cNvSpPr/>
          <p:nvPr/>
        </p:nvSpPr>
        <p:spPr>
          <a:xfrm>
            <a:off x="5144964" y="2479374"/>
            <a:ext cx="403930" cy="871212"/>
          </a:xfrm>
          <a:custGeom>
            <a:avLst/>
            <a:gdLst/>
            <a:ahLst/>
            <a:cxnLst/>
            <a:rect l="l" t="t" r="r" b="b"/>
            <a:pathLst>
              <a:path w="538479" h="1161414">
                <a:moveTo>
                  <a:pt x="537972" y="1161288"/>
                </a:moveTo>
                <a:lnTo>
                  <a:pt x="515906" y="1161288"/>
                </a:lnTo>
                <a:lnTo>
                  <a:pt x="494333" y="1161288"/>
                </a:lnTo>
                <a:lnTo>
                  <a:pt x="473320" y="1161288"/>
                </a:lnTo>
                <a:lnTo>
                  <a:pt x="452938" y="1161288"/>
                </a:lnTo>
                <a:lnTo>
                  <a:pt x="433256" y="1161288"/>
                </a:lnTo>
                <a:lnTo>
                  <a:pt x="414342" y="1161288"/>
                </a:lnTo>
                <a:lnTo>
                  <a:pt x="396266" y="1161288"/>
                </a:lnTo>
                <a:lnTo>
                  <a:pt x="379098" y="1161288"/>
                </a:lnTo>
                <a:lnTo>
                  <a:pt x="362905" y="1161288"/>
                </a:lnTo>
                <a:lnTo>
                  <a:pt x="347757" y="1161288"/>
                </a:lnTo>
                <a:lnTo>
                  <a:pt x="333724" y="1161288"/>
                </a:lnTo>
                <a:lnTo>
                  <a:pt x="320875" y="1161288"/>
                </a:lnTo>
                <a:lnTo>
                  <a:pt x="309278" y="1161288"/>
                </a:lnTo>
                <a:lnTo>
                  <a:pt x="299003" y="1161288"/>
                </a:lnTo>
                <a:lnTo>
                  <a:pt x="290119" y="1161288"/>
                </a:lnTo>
                <a:lnTo>
                  <a:pt x="282695" y="1161288"/>
                </a:lnTo>
                <a:lnTo>
                  <a:pt x="276801" y="1161288"/>
                </a:lnTo>
                <a:lnTo>
                  <a:pt x="272505" y="1161288"/>
                </a:lnTo>
                <a:lnTo>
                  <a:pt x="269877" y="1161288"/>
                </a:lnTo>
                <a:lnTo>
                  <a:pt x="268986" y="1161288"/>
                </a:lnTo>
                <a:lnTo>
                  <a:pt x="268986" y="649732"/>
                </a:lnTo>
                <a:lnTo>
                  <a:pt x="268094" y="649732"/>
                </a:lnTo>
                <a:lnTo>
                  <a:pt x="265466" y="649732"/>
                </a:lnTo>
                <a:lnTo>
                  <a:pt x="261170" y="649732"/>
                </a:lnTo>
                <a:lnTo>
                  <a:pt x="255276" y="649732"/>
                </a:lnTo>
                <a:lnTo>
                  <a:pt x="247852" y="649732"/>
                </a:lnTo>
                <a:lnTo>
                  <a:pt x="238968" y="649732"/>
                </a:lnTo>
                <a:lnTo>
                  <a:pt x="228693" y="649732"/>
                </a:lnTo>
                <a:lnTo>
                  <a:pt x="217096" y="649732"/>
                </a:lnTo>
                <a:lnTo>
                  <a:pt x="204247" y="649732"/>
                </a:lnTo>
                <a:lnTo>
                  <a:pt x="190214" y="649732"/>
                </a:lnTo>
                <a:lnTo>
                  <a:pt x="175066" y="649732"/>
                </a:lnTo>
                <a:lnTo>
                  <a:pt x="158873" y="649732"/>
                </a:lnTo>
                <a:lnTo>
                  <a:pt x="141705" y="649732"/>
                </a:lnTo>
                <a:lnTo>
                  <a:pt x="123629" y="649732"/>
                </a:lnTo>
                <a:lnTo>
                  <a:pt x="104715" y="649732"/>
                </a:lnTo>
                <a:lnTo>
                  <a:pt x="85033" y="649732"/>
                </a:lnTo>
                <a:lnTo>
                  <a:pt x="64651" y="649732"/>
                </a:lnTo>
                <a:lnTo>
                  <a:pt x="43638" y="649732"/>
                </a:lnTo>
                <a:lnTo>
                  <a:pt x="22065" y="649732"/>
                </a:lnTo>
                <a:lnTo>
                  <a:pt x="0" y="649732"/>
                </a:lnTo>
                <a:lnTo>
                  <a:pt x="22065" y="649732"/>
                </a:lnTo>
                <a:lnTo>
                  <a:pt x="43638" y="649732"/>
                </a:lnTo>
                <a:lnTo>
                  <a:pt x="64651" y="649732"/>
                </a:lnTo>
                <a:lnTo>
                  <a:pt x="85033" y="649732"/>
                </a:lnTo>
                <a:lnTo>
                  <a:pt x="104715" y="649732"/>
                </a:lnTo>
                <a:lnTo>
                  <a:pt x="123629" y="649732"/>
                </a:lnTo>
                <a:lnTo>
                  <a:pt x="141705" y="649732"/>
                </a:lnTo>
                <a:lnTo>
                  <a:pt x="158873" y="649732"/>
                </a:lnTo>
                <a:lnTo>
                  <a:pt x="175066" y="649732"/>
                </a:lnTo>
                <a:lnTo>
                  <a:pt x="190214" y="649732"/>
                </a:lnTo>
                <a:lnTo>
                  <a:pt x="204247" y="649732"/>
                </a:lnTo>
                <a:lnTo>
                  <a:pt x="217096" y="649732"/>
                </a:lnTo>
                <a:lnTo>
                  <a:pt x="228693" y="649732"/>
                </a:lnTo>
                <a:lnTo>
                  <a:pt x="238968" y="649732"/>
                </a:lnTo>
                <a:lnTo>
                  <a:pt x="247852" y="649732"/>
                </a:lnTo>
                <a:lnTo>
                  <a:pt x="255276" y="649732"/>
                </a:lnTo>
                <a:lnTo>
                  <a:pt x="261170" y="649732"/>
                </a:lnTo>
                <a:lnTo>
                  <a:pt x="265466" y="649732"/>
                </a:lnTo>
                <a:lnTo>
                  <a:pt x="268094" y="649732"/>
                </a:lnTo>
                <a:lnTo>
                  <a:pt x="268986" y="649732"/>
                </a:lnTo>
                <a:lnTo>
                  <a:pt x="268986" y="0"/>
                </a:lnTo>
                <a:lnTo>
                  <a:pt x="269877" y="0"/>
                </a:lnTo>
                <a:lnTo>
                  <a:pt x="272505" y="0"/>
                </a:lnTo>
                <a:lnTo>
                  <a:pt x="276801" y="0"/>
                </a:lnTo>
                <a:lnTo>
                  <a:pt x="282695" y="0"/>
                </a:lnTo>
                <a:lnTo>
                  <a:pt x="290119" y="0"/>
                </a:lnTo>
                <a:lnTo>
                  <a:pt x="299003" y="0"/>
                </a:lnTo>
                <a:lnTo>
                  <a:pt x="309278" y="0"/>
                </a:lnTo>
                <a:lnTo>
                  <a:pt x="320875" y="0"/>
                </a:lnTo>
                <a:lnTo>
                  <a:pt x="333724" y="0"/>
                </a:lnTo>
                <a:lnTo>
                  <a:pt x="347757" y="0"/>
                </a:lnTo>
                <a:lnTo>
                  <a:pt x="362905" y="0"/>
                </a:lnTo>
                <a:lnTo>
                  <a:pt x="379098" y="0"/>
                </a:lnTo>
                <a:lnTo>
                  <a:pt x="396266" y="0"/>
                </a:lnTo>
                <a:lnTo>
                  <a:pt x="414342" y="0"/>
                </a:lnTo>
                <a:lnTo>
                  <a:pt x="515906" y="0"/>
                </a:lnTo>
                <a:lnTo>
                  <a:pt x="537972" y="0"/>
                </a:lnTo>
              </a:path>
            </a:pathLst>
          </a:custGeom>
          <a:ln w="19050">
            <a:solidFill>
              <a:srgbClr val="D12325"/>
            </a:solidFill>
          </a:ln>
        </p:spPr>
        <p:txBody>
          <a:bodyPr wrap="square" lIns="0" tIns="0" rIns="0" bIns="0" rtlCol="0"/>
          <a:lstStyle/>
          <a:p>
            <a:pPr defTabSz="685800"/>
            <a:endParaRPr sz="1350">
              <a:latin typeface="Calibri" panose="020F0502020204030204"/>
            </a:endParaRPr>
          </a:p>
        </p:txBody>
      </p:sp>
      <p:sp>
        <p:nvSpPr>
          <p:cNvPr id="98" name="object 98"/>
          <p:cNvSpPr/>
          <p:nvPr/>
        </p:nvSpPr>
        <p:spPr>
          <a:xfrm>
            <a:off x="5550228" y="2358766"/>
            <a:ext cx="685919" cy="231021"/>
          </a:xfrm>
          <a:custGeom>
            <a:avLst/>
            <a:gdLst/>
            <a:ahLst/>
            <a:cxnLst/>
            <a:rect l="l" t="t" r="r" b="b"/>
            <a:pathLst>
              <a:path w="914400" h="307975">
                <a:moveTo>
                  <a:pt x="0" y="307848"/>
                </a:moveTo>
                <a:lnTo>
                  <a:pt x="914400" y="307848"/>
                </a:lnTo>
                <a:lnTo>
                  <a:pt x="914400" y="0"/>
                </a:lnTo>
                <a:lnTo>
                  <a:pt x="0" y="0"/>
                </a:lnTo>
                <a:lnTo>
                  <a:pt x="0" y="307848"/>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99" name="object 99"/>
          <p:cNvSpPr txBox="1"/>
          <p:nvPr/>
        </p:nvSpPr>
        <p:spPr>
          <a:xfrm>
            <a:off x="5609770" y="2402247"/>
            <a:ext cx="554451"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无感通行</a:t>
            </a:r>
            <a:endParaRPr sz="1050">
              <a:latin typeface="微软雅黑" panose="020B0503020204020204" pitchFamily="34" charset="-122"/>
              <a:cs typeface="微软雅黑" panose="020B0503020204020204" pitchFamily="34" charset="-122"/>
            </a:endParaRPr>
          </a:p>
        </p:txBody>
      </p:sp>
      <p:sp>
        <p:nvSpPr>
          <p:cNvPr id="100" name="object 100"/>
          <p:cNvSpPr txBox="1"/>
          <p:nvPr/>
        </p:nvSpPr>
        <p:spPr>
          <a:xfrm>
            <a:off x="4033967" y="4246428"/>
            <a:ext cx="70497" cy="207749"/>
          </a:xfrm>
          <a:prstGeom prst="rect">
            <a:avLst/>
          </a:prstGeom>
        </p:spPr>
        <p:txBody>
          <a:bodyPr vert="horz" wrap="square" lIns="0" tIns="0" rIns="0" bIns="0" rtlCol="0">
            <a:spAutoFit/>
          </a:bodyPr>
          <a:lstStyle/>
          <a:p>
            <a:pPr marL="9525" defTabSz="685800"/>
            <a:r>
              <a:rPr sz="1350" b="1" u="heavy" dirty="0">
                <a:latin typeface="微软雅黑" panose="020B0503020204020204" pitchFamily="34" charset="-122"/>
                <a:cs typeface="微软雅黑" panose="020B0503020204020204" pitchFamily="34" charset="-122"/>
              </a:rPr>
              <a:t> </a:t>
            </a:r>
            <a:endParaRPr sz="1350">
              <a:latin typeface="微软雅黑" panose="020B0503020204020204" pitchFamily="34" charset="-122"/>
              <a:cs typeface="微软雅黑" panose="020B0503020204020204" pitchFamily="34" charset="-122"/>
            </a:endParaRPr>
          </a:p>
        </p:txBody>
      </p:sp>
      <p:sp>
        <p:nvSpPr>
          <p:cNvPr id="101" name="object 101"/>
          <p:cNvSpPr/>
          <p:nvPr/>
        </p:nvSpPr>
        <p:spPr>
          <a:xfrm>
            <a:off x="5471919" y="3503679"/>
            <a:ext cx="433463" cy="1402800"/>
          </a:xfrm>
          <a:custGeom>
            <a:avLst/>
            <a:gdLst/>
            <a:ahLst/>
            <a:cxnLst/>
            <a:rect l="l" t="t" r="r" b="b"/>
            <a:pathLst>
              <a:path w="577850" h="1870075">
                <a:moveTo>
                  <a:pt x="577596" y="1869947"/>
                </a:moveTo>
                <a:lnTo>
                  <a:pt x="530748" y="1869947"/>
                </a:lnTo>
                <a:lnTo>
                  <a:pt x="486308" y="1869947"/>
                </a:lnTo>
                <a:lnTo>
                  <a:pt x="444870" y="1869947"/>
                </a:lnTo>
                <a:lnTo>
                  <a:pt x="389643" y="1869946"/>
                </a:lnTo>
                <a:lnTo>
                  <a:pt x="344515" y="1869945"/>
                </a:lnTo>
                <a:lnTo>
                  <a:pt x="303519" y="1869941"/>
                </a:lnTo>
                <a:lnTo>
                  <a:pt x="288798" y="1869935"/>
                </a:lnTo>
                <a:lnTo>
                  <a:pt x="288798" y="1274711"/>
                </a:lnTo>
                <a:lnTo>
                  <a:pt x="287840" y="1274711"/>
                </a:lnTo>
                <a:lnTo>
                  <a:pt x="285018" y="1274711"/>
                </a:lnTo>
                <a:lnTo>
                  <a:pt x="280405" y="1274711"/>
                </a:lnTo>
                <a:lnTo>
                  <a:pt x="274076" y="1274711"/>
                </a:lnTo>
                <a:lnTo>
                  <a:pt x="266104" y="1274711"/>
                </a:lnTo>
                <a:lnTo>
                  <a:pt x="256565" y="1274711"/>
                </a:lnTo>
                <a:lnTo>
                  <a:pt x="245532" y="1274711"/>
                </a:lnTo>
                <a:lnTo>
                  <a:pt x="233080" y="1274711"/>
                </a:lnTo>
                <a:lnTo>
                  <a:pt x="219283" y="1274711"/>
                </a:lnTo>
                <a:lnTo>
                  <a:pt x="204216" y="1274711"/>
                </a:lnTo>
                <a:lnTo>
                  <a:pt x="187952" y="1274711"/>
                </a:lnTo>
                <a:lnTo>
                  <a:pt x="170566" y="1274711"/>
                </a:lnTo>
                <a:lnTo>
                  <a:pt x="152132" y="1274711"/>
                </a:lnTo>
                <a:lnTo>
                  <a:pt x="132725" y="1274711"/>
                </a:lnTo>
                <a:lnTo>
                  <a:pt x="112418" y="1274711"/>
                </a:lnTo>
                <a:lnTo>
                  <a:pt x="91287" y="1274711"/>
                </a:lnTo>
                <a:lnTo>
                  <a:pt x="69405" y="1274711"/>
                </a:lnTo>
                <a:lnTo>
                  <a:pt x="46847" y="1274711"/>
                </a:lnTo>
                <a:lnTo>
                  <a:pt x="23687" y="1274711"/>
                </a:lnTo>
                <a:lnTo>
                  <a:pt x="0" y="1274711"/>
                </a:lnTo>
                <a:lnTo>
                  <a:pt x="23687" y="1274711"/>
                </a:lnTo>
                <a:lnTo>
                  <a:pt x="46847" y="1274711"/>
                </a:lnTo>
                <a:lnTo>
                  <a:pt x="91287" y="1274710"/>
                </a:lnTo>
                <a:lnTo>
                  <a:pt x="132725" y="1274708"/>
                </a:lnTo>
                <a:lnTo>
                  <a:pt x="187952" y="1274706"/>
                </a:lnTo>
                <a:lnTo>
                  <a:pt x="233080" y="1274703"/>
                </a:lnTo>
                <a:lnTo>
                  <a:pt x="274076" y="1274700"/>
                </a:lnTo>
                <a:lnTo>
                  <a:pt x="288798" y="1274698"/>
                </a:lnTo>
                <a:lnTo>
                  <a:pt x="288798" y="0"/>
                </a:lnTo>
                <a:lnTo>
                  <a:pt x="289755" y="0"/>
                </a:lnTo>
                <a:lnTo>
                  <a:pt x="292577" y="0"/>
                </a:lnTo>
                <a:lnTo>
                  <a:pt x="297190" y="0"/>
                </a:lnTo>
                <a:lnTo>
                  <a:pt x="303519" y="0"/>
                </a:lnTo>
                <a:lnTo>
                  <a:pt x="311491" y="0"/>
                </a:lnTo>
                <a:lnTo>
                  <a:pt x="321030" y="0"/>
                </a:lnTo>
                <a:lnTo>
                  <a:pt x="332063" y="0"/>
                </a:lnTo>
                <a:lnTo>
                  <a:pt x="344515" y="0"/>
                </a:lnTo>
                <a:lnTo>
                  <a:pt x="358312" y="0"/>
                </a:lnTo>
                <a:lnTo>
                  <a:pt x="373379" y="0"/>
                </a:lnTo>
                <a:lnTo>
                  <a:pt x="389643" y="0"/>
                </a:lnTo>
                <a:lnTo>
                  <a:pt x="407029" y="0"/>
                </a:lnTo>
                <a:lnTo>
                  <a:pt x="530748" y="0"/>
                </a:lnTo>
                <a:lnTo>
                  <a:pt x="553908" y="0"/>
                </a:lnTo>
                <a:lnTo>
                  <a:pt x="577596" y="0"/>
                </a:lnTo>
              </a:path>
            </a:pathLst>
          </a:custGeom>
          <a:ln w="19050">
            <a:solidFill>
              <a:srgbClr val="D12325"/>
            </a:solidFill>
          </a:ln>
        </p:spPr>
        <p:txBody>
          <a:bodyPr wrap="square" lIns="0" tIns="0" rIns="0" bIns="0" rtlCol="0"/>
          <a:lstStyle/>
          <a:p>
            <a:pPr defTabSz="685800"/>
            <a:endParaRPr sz="1350">
              <a:latin typeface="Calibri" panose="020F0502020204030204"/>
            </a:endParaRPr>
          </a:p>
        </p:txBody>
      </p:sp>
      <p:sp>
        <p:nvSpPr>
          <p:cNvPr id="102" name="object 102"/>
          <p:cNvSpPr/>
          <p:nvPr/>
        </p:nvSpPr>
        <p:spPr>
          <a:xfrm>
            <a:off x="5917194" y="3380785"/>
            <a:ext cx="678298" cy="231021"/>
          </a:xfrm>
          <a:custGeom>
            <a:avLst/>
            <a:gdLst/>
            <a:ahLst/>
            <a:cxnLst/>
            <a:rect l="l" t="t" r="r" b="b"/>
            <a:pathLst>
              <a:path w="904240" h="307975">
                <a:moveTo>
                  <a:pt x="0" y="307847"/>
                </a:moveTo>
                <a:lnTo>
                  <a:pt x="903731" y="307847"/>
                </a:lnTo>
                <a:lnTo>
                  <a:pt x="903731" y="0"/>
                </a:lnTo>
                <a:lnTo>
                  <a:pt x="0" y="0"/>
                </a:lnTo>
                <a:lnTo>
                  <a:pt x="0" y="307847"/>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103" name="object 103"/>
          <p:cNvSpPr txBox="1"/>
          <p:nvPr/>
        </p:nvSpPr>
        <p:spPr>
          <a:xfrm>
            <a:off x="5977404" y="3425028"/>
            <a:ext cx="554451"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园区商业</a:t>
            </a:r>
            <a:endParaRPr sz="1050">
              <a:latin typeface="微软雅黑" panose="020B0503020204020204" pitchFamily="34" charset="-122"/>
              <a:cs typeface="微软雅黑" panose="020B0503020204020204" pitchFamily="34" charset="-122"/>
            </a:endParaRPr>
          </a:p>
        </p:txBody>
      </p:sp>
      <p:sp>
        <p:nvSpPr>
          <p:cNvPr id="104" name="object 104"/>
          <p:cNvSpPr/>
          <p:nvPr/>
        </p:nvSpPr>
        <p:spPr>
          <a:xfrm>
            <a:off x="5910336" y="4038124"/>
            <a:ext cx="1209885" cy="231021"/>
          </a:xfrm>
          <a:custGeom>
            <a:avLst/>
            <a:gdLst/>
            <a:ahLst/>
            <a:cxnLst/>
            <a:rect l="l" t="t" r="r" b="b"/>
            <a:pathLst>
              <a:path w="1612900" h="307975">
                <a:moveTo>
                  <a:pt x="0" y="307847"/>
                </a:moveTo>
                <a:lnTo>
                  <a:pt x="1612392" y="307847"/>
                </a:lnTo>
                <a:lnTo>
                  <a:pt x="1612392" y="0"/>
                </a:lnTo>
                <a:lnTo>
                  <a:pt x="0" y="0"/>
                </a:lnTo>
                <a:lnTo>
                  <a:pt x="0" y="307847"/>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105" name="object 105"/>
          <p:cNvSpPr txBox="1"/>
          <p:nvPr/>
        </p:nvSpPr>
        <p:spPr>
          <a:xfrm>
            <a:off x="5970354" y="4081872"/>
            <a:ext cx="1089373"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工厂车间典型应用</a:t>
            </a:r>
            <a:endParaRPr sz="1050">
              <a:latin typeface="微软雅黑" panose="020B0503020204020204" pitchFamily="34" charset="-122"/>
              <a:cs typeface="微软雅黑" panose="020B0503020204020204" pitchFamily="34" charset="-122"/>
            </a:endParaRPr>
          </a:p>
        </p:txBody>
      </p:sp>
      <p:sp>
        <p:nvSpPr>
          <p:cNvPr id="106" name="object 106"/>
          <p:cNvSpPr txBox="1"/>
          <p:nvPr/>
        </p:nvSpPr>
        <p:spPr>
          <a:xfrm>
            <a:off x="1418138" y="2437692"/>
            <a:ext cx="779280"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停车子系统</a:t>
            </a:r>
            <a:endParaRPr sz="1200">
              <a:latin typeface="微软雅黑" panose="020B0503020204020204" pitchFamily="34" charset="-122"/>
              <a:cs typeface="微软雅黑" panose="020B0503020204020204" pitchFamily="34" charset="-122"/>
            </a:endParaRPr>
          </a:p>
        </p:txBody>
      </p:sp>
      <p:sp>
        <p:nvSpPr>
          <p:cNvPr id="107" name="object 107"/>
          <p:cNvSpPr txBox="1"/>
          <p:nvPr/>
        </p:nvSpPr>
        <p:spPr>
          <a:xfrm>
            <a:off x="1401847" y="2878776"/>
            <a:ext cx="779280"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门禁子系统</a:t>
            </a:r>
            <a:endParaRPr sz="1200">
              <a:latin typeface="微软雅黑" panose="020B0503020204020204" pitchFamily="34" charset="-122"/>
              <a:cs typeface="微软雅黑" panose="020B0503020204020204" pitchFamily="34" charset="-122"/>
            </a:endParaRPr>
          </a:p>
        </p:txBody>
      </p:sp>
      <p:sp>
        <p:nvSpPr>
          <p:cNvPr id="108" name="object 108"/>
          <p:cNvSpPr txBox="1"/>
          <p:nvPr/>
        </p:nvSpPr>
        <p:spPr>
          <a:xfrm>
            <a:off x="1405753" y="3280229"/>
            <a:ext cx="779280"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监控子系统</a:t>
            </a:r>
            <a:endParaRPr sz="1200">
              <a:latin typeface="微软雅黑" panose="020B0503020204020204" pitchFamily="34" charset="-122"/>
              <a:cs typeface="微软雅黑" panose="020B0503020204020204" pitchFamily="34" charset="-122"/>
            </a:endParaRPr>
          </a:p>
        </p:txBody>
      </p:sp>
      <p:sp>
        <p:nvSpPr>
          <p:cNvPr id="109" name="object 109"/>
          <p:cNvSpPr txBox="1"/>
          <p:nvPr/>
        </p:nvSpPr>
        <p:spPr>
          <a:xfrm>
            <a:off x="1424520" y="3687875"/>
            <a:ext cx="779280"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周防子系统</a:t>
            </a:r>
            <a:endParaRPr sz="1200">
              <a:latin typeface="微软雅黑" panose="020B0503020204020204" pitchFamily="34" charset="-122"/>
              <a:cs typeface="微软雅黑" panose="020B0503020204020204" pitchFamily="34" charset="-122"/>
            </a:endParaRPr>
          </a:p>
        </p:txBody>
      </p:sp>
      <p:sp>
        <p:nvSpPr>
          <p:cNvPr id="110" name="object 110"/>
          <p:cNvSpPr txBox="1"/>
          <p:nvPr/>
        </p:nvSpPr>
        <p:spPr>
          <a:xfrm>
            <a:off x="1555321" y="4034142"/>
            <a:ext cx="529206" cy="276999"/>
          </a:xfrm>
          <a:prstGeom prst="rect">
            <a:avLst/>
          </a:prstGeom>
        </p:spPr>
        <p:txBody>
          <a:bodyPr vert="horz" wrap="square" lIns="0" tIns="0" rIns="0" bIns="0" rtlCol="0">
            <a:spAutoFit/>
          </a:bodyPr>
          <a:lstStyle/>
          <a:p>
            <a:pPr marL="9525" defTabSz="685800"/>
            <a:r>
              <a:rPr sz="1800" b="1" dirty="0">
                <a:latin typeface="Calibri" panose="020F0502020204030204"/>
                <a:cs typeface="Calibri" panose="020F0502020204030204"/>
              </a:rPr>
              <a:t>.</a:t>
            </a:r>
            <a:r>
              <a:rPr sz="1800" b="1" spc="-8" dirty="0">
                <a:latin typeface="Calibri" panose="020F0502020204030204"/>
                <a:cs typeface="Calibri" panose="020F0502020204030204"/>
              </a:rPr>
              <a:t> </a:t>
            </a:r>
            <a:r>
              <a:rPr sz="1800" b="1" dirty="0">
                <a:latin typeface="Calibri" panose="020F0502020204030204"/>
                <a:cs typeface="Calibri" panose="020F0502020204030204"/>
              </a:rPr>
              <a:t>.</a:t>
            </a:r>
            <a:r>
              <a:rPr sz="1800" b="1" spc="-8" dirty="0">
                <a:latin typeface="Calibri" panose="020F0502020204030204"/>
                <a:cs typeface="Calibri" panose="020F0502020204030204"/>
              </a:rPr>
              <a:t> </a:t>
            </a:r>
            <a:r>
              <a:rPr sz="1800" b="1" dirty="0">
                <a:latin typeface="Calibri" panose="020F0502020204030204"/>
                <a:cs typeface="Calibri" panose="020F0502020204030204"/>
              </a:rPr>
              <a:t>.</a:t>
            </a:r>
            <a:r>
              <a:rPr sz="1800" b="1" spc="-8" dirty="0">
                <a:latin typeface="Calibri" panose="020F0502020204030204"/>
                <a:cs typeface="Calibri" panose="020F0502020204030204"/>
              </a:rPr>
              <a:t> </a:t>
            </a:r>
            <a:r>
              <a:rPr sz="1800" b="1" dirty="0">
                <a:latin typeface="Calibri" panose="020F0502020204030204"/>
                <a:cs typeface="Calibri" panose="020F0502020204030204"/>
              </a:rPr>
              <a:t>.</a:t>
            </a:r>
            <a:r>
              <a:rPr sz="1800" b="1" spc="-8" dirty="0">
                <a:latin typeface="Calibri" panose="020F0502020204030204"/>
                <a:cs typeface="Calibri" panose="020F0502020204030204"/>
              </a:rPr>
              <a:t> </a:t>
            </a:r>
            <a:r>
              <a:rPr sz="1800" b="1" dirty="0">
                <a:latin typeface="Calibri" panose="020F0502020204030204"/>
                <a:cs typeface="Calibri" panose="020F0502020204030204"/>
              </a:rPr>
              <a:t>.</a:t>
            </a:r>
            <a:endParaRPr sz="1800">
              <a:latin typeface="Calibri" panose="020F0502020204030204"/>
              <a:cs typeface="Calibri" panose="020F0502020204030204"/>
            </a:endParaRPr>
          </a:p>
        </p:txBody>
      </p:sp>
      <p:sp>
        <p:nvSpPr>
          <p:cNvPr id="111" name="object 111"/>
          <p:cNvSpPr txBox="1"/>
          <p:nvPr/>
        </p:nvSpPr>
        <p:spPr>
          <a:xfrm>
            <a:off x="2823510" y="3148571"/>
            <a:ext cx="931707"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局域网交换机</a:t>
            </a:r>
            <a:endParaRPr sz="1200">
              <a:latin typeface="微软雅黑" panose="020B0503020204020204" pitchFamily="34" charset="-122"/>
              <a:cs typeface="微软雅黑" panose="020B0503020204020204" pitchFamily="34" charset="-122"/>
            </a:endParaRPr>
          </a:p>
        </p:txBody>
      </p:sp>
      <p:sp>
        <p:nvSpPr>
          <p:cNvPr id="112" name="object 112"/>
          <p:cNvSpPr txBox="1">
            <a:spLocks noGrp="1"/>
          </p:cNvSpPr>
          <p:nvPr>
            <p:ph type="title" idx="4294967295"/>
          </p:nvPr>
        </p:nvSpPr>
        <p:spPr>
          <a:xfrm>
            <a:off x="602641" y="185967"/>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场景概况</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113" name="object 113"/>
          <p:cNvSpPr/>
          <p:nvPr/>
        </p:nvSpPr>
        <p:spPr>
          <a:xfrm>
            <a:off x="5910336" y="4785777"/>
            <a:ext cx="678298" cy="231021"/>
          </a:xfrm>
          <a:custGeom>
            <a:avLst/>
            <a:gdLst/>
            <a:ahLst/>
            <a:cxnLst/>
            <a:rect l="l" t="t" r="r" b="b"/>
            <a:pathLst>
              <a:path w="904240" h="307975">
                <a:moveTo>
                  <a:pt x="0" y="307848"/>
                </a:moveTo>
                <a:lnTo>
                  <a:pt x="903731" y="307848"/>
                </a:lnTo>
                <a:lnTo>
                  <a:pt x="903731" y="0"/>
                </a:lnTo>
                <a:lnTo>
                  <a:pt x="0" y="0"/>
                </a:lnTo>
                <a:lnTo>
                  <a:pt x="0" y="307848"/>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114" name="object 114"/>
          <p:cNvSpPr txBox="1"/>
          <p:nvPr/>
        </p:nvSpPr>
        <p:spPr>
          <a:xfrm>
            <a:off x="5970544" y="4830667"/>
            <a:ext cx="554451"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其他应用</a:t>
            </a:r>
            <a:endParaRPr sz="1050">
              <a:latin typeface="微软雅黑" panose="020B0503020204020204" pitchFamily="34" charset="-122"/>
              <a:cs typeface="微软雅黑" panose="020B0503020204020204" pitchFamily="34" charset="-122"/>
            </a:endParaRPr>
          </a:p>
        </p:txBody>
      </p:sp>
      <p:sp>
        <p:nvSpPr>
          <p:cNvPr id="115" name="object 115"/>
          <p:cNvSpPr/>
          <p:nvPr/>
        </p:nvSpPr>
        <p:spPr>
          <a:xfrm>
            <a:off x="6708288" y="371888"/>
            <a:ext cx="600179" cy="208157"/>
          </a:xfrm>
          <a:custGeom>
            <a:avLst/>
            <a:gdLst/>
            <a:ahLst/>
            <a:cxnLst/>
            <a:rect l="l" t="t" r="r" b="b"/>
            <a:pathLst>
              <a:path w="800100" h="277495">
                <a:moveTo>
                  <a:pt x="0" y="277367"/>
                </a:moveTo>
                <a:lnTo>
                  <a:pt x="800100" y="277367"/>
                </a:lnTo>
                <a:lnTo>
                  <a:pt x="800100" y="0"/>
                </a:lnTo>
                <a:lnTo>
                  <a:pt x="0" y="0"/>
                </a:lnTo>
                <a:lnTo>
                  <a:pt x="0" y="277367"/>
                </a:lnTo>
                <a:close/>
              </a:path>
            </a:pathLst>
          </a:custGeom>
          <a:solidFill>
            <a:srgbClr val="00AFEF"/>
          </a:solidFill>
        </p:spPr>
        <p:txBody>
          <a:bodyPr wrap="square" lIns="0" tIns="0" rIns="0" bIns="0" rtlCol="0"/>
          <a:lstStyle/>
          <a:p>
            <a:pPr defTabSz="685800"/>
            <a:endParaRPr sz="1350">
              <a:latin typeface="Calibri" panose="020F0502020204030204"/>
            </a:endParaRPr>
          </a:p>
        </p:txBody>
      </p:sp>
      <p:sp>
        <p:nvSpPr>
          <p:cNvPr id="116" name="object 116"/>
          <p:cNvSpPr/>
          <p:nvPr/>
        </p:nvSpPr>
        <p:spPr>
          <a:xfrm>
            <a:off x="6708288" y="1400766"/>
            <a:ext cx="715928" cy="208157"/>
          </a:xfrm>
          <a:custGeom>
            <a:avLst/>
            <a:gdLst/>
            <a:ahLst/>
            <a:cxnLst/>
            <a:rect l="l" t="t" r="r" b="b"/>
            <a:pathLst>
              <a:path w="954404" h="277494">
                <a:moveTo>
                  <a:pt x="0" y="277367"/>
                </a:moveTo>
                <a:lnTo>
                  <a:pt x="954024" y="277367"/>
                </a:lnTo>
                <a:lnTo>
                  <a:pt x="954024" y="0"/>
                </a:lnTo>
                <a:lnTo>
                  <a:pt x="0" y="0"/>
                </a:lnTo>
                <a:lnTo>
                  <a:pt x="0" y="277367"/>
                </a:lnTo>
                <a:close/>
              </a:path>
            </a:pathLst>
          </a:custGeom>
          <a:solidFill>
            <a:srgbClr val="00AFEF"/>
          </a:solidFill>
        </p:spPr>
        <p:txBody>
          <a:bodyPr wrap="square" lIns="0" tIns="0" rIns="0" bIns="0" rtlCol="0"/>
          <a:lstStyle/>
          <a:p>
            <a:pPr defTabSz="685800"/>
            <a:endParaRPr sz="1350">
              <a:latin typeface="Calibri" panose="020F0502020204030204"/>
            </a:endParaRPr>
          </a:p>
        </p:txBody>
      </p:sp>
      <p:sp>
        <p:nvSpPr>
          <p:cNvPr id="117" name="object 117"/>
          <p:cNvSpPr/>
          <p:nvPr/>
        </p:nvSpPr>
        <p:spPr>
          <a:xfrm>
            <a:off x="6708288" y="1662558"/>
            <a:ext cx="600179" cy="208157"/>
          </a:xfrm>
          <a:custGeom>
            <a:avLst/>
            <a:gdLst/>
            <a:ahLst/>
            <a:cxnLst/>
            <a:rect l="l" t="t" r="r" b="b"/>
            <a:pathLst>
              <a:path w="800100" h="277494">
                <a:moveTo>
                  <a:pt x="0" y="277367"/>
                </a:moveTo>
                <a:lnTo>
                  <a:pt x="800100" y="277367"/>
                </a:lnTo>
                <a:lnTo>
                  <a:pt x="800100" y="0"/>
                </a:lnTo>
                <a:lnTo>
                  <a:pt x="0" y="0"/>
                </a:lnTo>
                <a:lnTo>
                  <a:pt x="0" y="277367"/>
                </a:lnTo>
                <a:close/>
              </a:path>
            </a:pathLst>
          </a:custGeom>
          <a:solidFill>
            <a:srgbClr val="00AFEF"/>
          </a:solidFill>
        </p:spPr>
        <p:txBody>
          <a:bodyPr wrap="square" lIns="0" tIns="0" rIns="0" bIns="0" rtlCol="0"/>
          <a:lstStyle/>
          <a:p>
            <a:pPr defTabSz="685800"/>
            <a:endParaRPr sz="1350">
              <a:latin typeface="Calibri" panose="020F0502020204030204"/>
            </a:endParaRPr>
          </a:p>
        </p:txBody>
      </p:sp>
      <p:sp>
        <p:nvSpPr>
          <p:cNvPr id="119" name="object 119"/>
          <p:cNvSpPr txBox="1"/>
          <p:nvPr/>
        </p:nvSpPr>
        <p:spPr>
          <a:xfrm>
            <a:off x="4245839" y="2712014"/>
            <a:ext cx="831201" cy="415498"/>
          </a:xfrm>
          <a:prstGeom prst="rect">
            <a:avLst/>
          </a:prstGeom>
          <a:solidFill>
            <a:srgbClr val="001F5F"/>
          </a:solidFill>
        </p:spPr>
        <p:txBody>
          <a:bodyPr vert="horz" wrap="square" lIns="0" tIns="0" rIns="0" bIns="0" rtlCol="0">
            <a:spAutoFit/>
          </a:bodyPr>
          <a:lstStyle/>
          <a:p>
            <a:pPr marL="69215" marR="69850" defTabSz="685800"/>
            <a:r>
              <a:rPr sz="1350" b="1" dirty="0">
                <a:latin typeface="微软雅黑" panose="020B0503020204020204" pitchFamily="34" charset="-122"/>
                <a:cs typeface="微软雅黑" panose="020B0503020204020204" pitchFamily="34" charset="-122"/>
              </a:rPr>
              <a:t>园区公共 服务应用</a:t>
            </a:r>
            <a:endParaRPr sz="1350">
              <a:latin typeface="微软雅黑" panose="020B0503020204020204" pitchFamily="34" charset="-122"/>
              <a:cs typeface="微软雅黑" panose="020B0503020204020204" pitchFamily="34" charset="-122"/>
            </a:endParaRPr>
          </a:p>
        </p:txBody>
      </p:sp>
      <p:sp>
        <p:nvSpPr>
          <p:cNvPr id="120" name="object 120"/>
          <p:cNvSpPr txBox="1"/>
          <p:nvPr/>
        </p:nvSpPr>
        <p:spPr>
          <a:xfrm>
            <a:off x="4233264" y="4197028"/>
            <a:ext cx="1177494" cy="415498"/>
          </a:xfrm>
          <a:prstGeom prst="rect">
            <a:avLst/>
          </a:prstGeom>
          <a:solidFill>
            <a:srgbClr val="001F5F"/>
          </a:solidFill>
        </p:spPr>
        <p:txBody>
          <a:bodyPr vert="horz" wrap="square" lIns="0" tIns="0" rIns="0" bIns="0" rtlCol="0">
            <a:spAutoFit/>
          </a:bodyPr>
          <a:lstStyle/>
          <a:p>
            <a:pPr marL="68580" defTabSz="685800"/>
            <a:r>
              <a:rPr sz="1350" b="1" dirty="0">
                <a:latin typeface="微软雅黑" panose="020B0503020204020204" pitchFamily="34" charset="-122"/>
                <a:cs typeface="微软雅黑" panose="020B0503020204020204" pitchFamily="34" charset="-122"/>
              </a:rPr>
              <a:t>园区增值与个</a:t>
            </a:r>
            <a:endParaRPr sz="1350">
              <a:latin typeface="微软雅黑" panose="020B0503020204020204" pitchFamily="34" charset="-122"/>
              <a:cs typeface="微软雅黑" panose="020B0503020204020204" pitchFamily="34" charset="-122"/>
            </a:endParaRPr>
          </a:p>
          <a:p>
            <a:pPr marL="68580" defTabSz="685800"/>
            <a:r>
              <a:rPr sz="1350" b="1" spc="-4" dirty="0">
                <a:latin typeface="微软雅黑" panose="020B0503020204020204" pitchFamily="34" charset="-122"/>
                <a:cs typeface="微软雅黑" panose="020B0503020204020204" pitchFamily="34" charset="-122"/>
              </a:rPr>
              <a:t>性化定制应用</a:t>
            </a:r>
            <a:endParaRPr sz="1350">
              <a:latin typeface="微软雅黑" panose="020B0503020204020204" pitchFamily="34" charset="-122"/>
              <a:cs typeface="微软雅黑" panose="020B0503020204020204" pitchFamily="34" charset="-122"/>
            </a:endParaRPr>
          </a:p>
        </p:txBody>
      </p:sp>
      <p:sp>
        <p:nvSpPr>
          <p:cNvPr id="121" name="object 121"/>
          <p:cNvSpPr txBox="1"/>
          <p:nvPr/>
        </p:nvSpPr>
        <p:spPr>
          <a:xfrm>
            <a:off x="5910337" y="4414237"/>
            <a:ext cx="1094136" cy="161583"/>
          </a:xfrm>
          <a:prstGeom prst="rect">
            <a:avLst/>
          </a:prstGeom>
          <a:solidFill>
            <a:srgbClr val="006FC0"/>
          </a:solidFill>
        </p:spPr>
        <p:txBody>
          <a:bodyPr vert="horz" wrap="square" lIns="0" tIns="0" rIns="0" bIns="0" rtlCol="0">
            <a:spAutoFit/>
          </a:bodyPr>
          <a:lstStyle/>
          <a:p>
            <a:pPr marL="69850" defTabSz="685800"/>
            <a:r>
              <a:rPr sz="1050" b="1" dirty="0">
                <a:latin typeface="微软雅黑" panose="020B0503020204020204" pitchFamily="34" charset="-122"/>
                <a:cs typeface="微软雅黑" panose="020B0503020204020204" pitchFamily="34" charset="-122"/>
              </a:rPr>
              <a:t>给排水优化系统</a:t>
            </a:r>
            <a:endParaRPr sz="1050">
              <a:latin typeface="微软雅黑" panose="020B0503020204020204" pitchFamily="34" charset="-122"/>
              <a:cs typeface="微软雅黑" panose="020B0503020204020204" pitchFamily="34" charset="-122"/>
            </a:endParaRPr>
          </a:p>
        </p:txBody>
      </p:sp>
      <p:sp>
        <p:nvSpPr>
          <p:cNvPr id="122" name="object 122"/>
          <p:cNvSpPr txBox="1"/>
          <p:nvPr/>
        </p:nvSpPr>
        <p:spPr>
          <a:xfrm>
            <a:off x="358583" y="816697"/>
            <a:ext cx="3149512" cy="1063625"/>
          </a:xfrm>
          <a:prstGeom prst="rect">
            <a:avLst/>
          </a:prstGeom>
        </p:spPr>
        <p:txBody>
          <a:bodyPr vert="horz" wrap="square" lIns="0" tIns="0" rIns="0" bIns="0" rtlCol="0">
            <a:spAutoFit/>
          </a:bodyPr>
          <a:lstStyle/>
          <a:p>
            <a:pPr marL="9525" marR="3810" defTabSz="685800">
              <a:lnSpc>
                <a:spcPct val="128000"/>
              </a:lnSpc>
            </a:pPr>
            <a:r>
              <a:rPr sz="1350" spc="-150" dirty="0">
                <a:latin typeface="Segoe UI Symbol" panose="020B0502040204020203"/>
                <a:cs typeface="Segoe UI Symbol" panose="020B0502040204020203"/>
              </a:rPr>
              <a:t></a:t>
            </a:r>
            <a:r>
              <a:rPr sz="1350" spc="116" dirty="0">
                <a:latin typeface="Segoe UI Symbol" panose="020B0502040204020203"/>
                <a:cs typeface="Segoe UI Symbol" panose="020B0502040204020203"/>
              </a:rPr>
              <a:t> </a:t>
            </a:r>
            <a:r>
              <a:rPr sz="1350" dirty="0">
                <a:latin typeface="微软雅黑" panose="020B0503020204020204" pitchFamily="34" charset="-122"/>
                <a:cs typeface="微软雅黑" panose="020B0503020204020204" pitchFamily="34" charset="-122"/>
              </a:rPr>
              <a:t>园区场景由三大场景组成，分别是园区 综合管理应用、园区公共服务应用、园 区增值与个性化定制应用，每个大的场 景又分为若干个微场景</a:t>
            </a:r>
            <a:r>
              <a:rPr sz="1350" dirty="0">
                <a:latin typeface="微软雅黑" panose="020B0503020204020204" pitchFamily="34" charset="-122"/>
                <a:cs typeface="微软雅黑" panose="020B0503020204020204" pitchFamily="34" charset="-122"/>
              </a:rPr>
              <a:t>。</a:t>
            </a:r>
            <a:endParaRPr sz="1350" dirty="0">
              <a:latin typeface="微软雅黑" panose="020B0503020204020204" pitchFamily="34" charset="-122"/>
              <a:cs typeface="微软雅黑" panose="020B0503020204020204" pitchFamily="34" charset="-122"/>
            </a:endParaRPr>
          </a:p>
        </p:txBody>
      </p:sp>
      <p:sp>
        <p:nvSpPr>
          <p:cNvPr id="123" name="object 123"/>
          <p:cNvSpPr txBox="1"/>
          <p:nvPr/>
        </p:nvSpPr>
        <p:spPr>
          <a:xfrm>
            <a:off x="6767829" y="412467"/>
            <a:ext cx="47633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门禁管理</a:t>
            </a:r>
            <a:endParaRPr sz="900">
              <a:latin typeface="微软雅黑" panose="020B0503020204020204" pitchFamily="34" charset="-122"/>
              <a:cs typeface="微软雅黑" panose="020B0503020204020204" pitchFamily="34" charset="-122"/>
            </a:endParaRPr>
          </a:p>
        </p:txBody>
      </p:sp>
      <p:sp>
        <p:nvSpPr>
          <p:cNvPr id="124" name="object 124"/>
          <p:cNvSpPr txBox="1"/>
          <p:nvPr/>
        </p:nvSpPr>
        <p:spPr>
          <a:xfrm>
            <a:off x="6708288" y="881753"/>
            <a:ext cx="600179" cy="138499"/>
          </a:xfrm>
          <a:prstGeom prst="rect">
            <a:avLst/>
          </a:prstGeom>
          <a:solidFill>
            <a:srgbClr val="00AFEF"/>
          </a:solidFill>
        </p:spPr>
        <p:txBody>
          <a:bodyPr vert="horz" wrap="square" lIns="0" tIns="0" rIns="0" bIns="0" rtlCol="0">
            <a:spAutoFit/>
          </a:bodyPr>
          <a:lstStyle/>
          <a:p>
            <a:pPr marL="69215" defTabSz="685800"/>
            <a:r>
              <a:rPr sz="900" dirty="0">
                <a:latin typeface="微软雅黑" panose="020B0503020204020204" pitchFamily="34" charset="-122"/>
                <a:cs typeface="微软雅黑" panose="020B0503020204020204" pitchFamily="34" charset="-122"/>
              </a:rPr>
              <a:t>智能停车</a:t>
            </a:r>
            <a:endParaRPr sz="900">
              <a:latin typeface="微软雅黑" panose="020B0503020204020204" pitchFamily="34" charset="-122"/>
              <a:cs typeface="微软雅黑" panose="020B0503020204020204" pitchFamily="34" charset="-122"/>
            </a:endParaRPr>
          </a:p>
        </p:txBody>
      </p:sp>
      <p:sp>
        <p:nvSpPr>
          <p:cNvPr id="125" name="object 125"/>
          <p:cNvSpPr txBox="1"/>
          <p:nvPr/>
        </p:nvSpPr>
        <p:spPr>
          <a:xfrm>
            <a:off x="6710575" y="627963"/>
            <a:ext cx="484907" cy="138499"/>
          </a:xfrm>
          <a:prstGeom prst="rect">
            <a:avLst/>
          </a:prstGeom>
          <a:solidFill>
            <a:srgbClr val="00AFEF"/>
          </a:solidFill>
        </p:spPr>
        <p:txBody>
          <a:bodyPr vert="horz" wrap="square" lIns="0" tIns="0" rIns="0" bIns="0" rtlCol="0">
            <a:spAutoFit/>
          </a:bodyPr>
          <a:lstStyle/>
          <a:p>
            <a:pPr marL="69215" defTabSz="685800"/>
            <a:r>
              <a:rPr sz="900" dirty="0">
                <a:latin typeface="微软雅黑" panose="020B0503020204020204" pitchFamily="34" charset="-122"/>
                <a:cs typeface="微软雅黑" panose="020B0503020204020204" pitchFamily="34" charset="-122"/>
              </a:rPr>
              <a:t>云对讲</a:t>
            </a:r>
            <a:endParaRPr sz="900">
              <a:latin typeface="微软雅黑" panose="020B0503020204020204" pitchFamily="34" charset="-122"/>
              <a:cs typeface="微软雅黑" panose="020B0503020204020204" pitchFamily="34" charset="-122"/>
            </a:endParaRPr>
          </a:p>
        </p:txBody>
      </p:sp>
      <p:sp>
        <p:nvSpPr>
          <p:cNvPr id="126" name="object 126"/>
          <p:cNvSpPr txBox="1"/>
          <p:nvPr/>
        </p:nvSpPr>
        <p:spPr>
          <a:xfrm>
            <a:off x="6708288" y="1133257"/>
            <a:ext cx="600179" cy="138499"/>
          </a:xfrm>
          <a:prstGeom prst="rect">
            <a:avLst/>
          </a:prstGeom>
          <a:solidFill>
            <a:srgbClr val="00AFEF"/>
          </a:solidFill>
        </p:spPr>
        <p:txBody>
          <a:bodyPr vert="horz" wrap="square" lIns="0" tIns="0" rIns="0" bIns="0" rtlCol="0">
            <a:spAutoFit/>
          </a:bodyPr>
          <a:lstStyle/>
          <a:p>
            <a:pPr marL="69215" defTabSz="685800"/>
            <a:r>
              <a:rPr sz="900" spc="-4" dirty="0">
                <a:latin typeface="微软雅黑" panose="020B0503020204020204" pitchFamily="34" charset="-122"/>
                <a:cs typeface="微软雅黑" panose="020B0503020204020204" pitchFamily="34" charset="-122"/>
              </a:rPr>
              <a:t>其他应用</a:t>
            </a:r>
            <a:endParaRPr sz="900">
              <a:latin typeface="微软雅黑" panose="020B0503020204020204" pitchFamily="34" charset="-122"/>
              <a:cs typeface="微软雅黑" panose="020B0503020204020204" pitchFamily="34" charset="-122"/>
            </a:endParaRPr>
          </a:p>
        </p:txBody>
      </p:sp>
      <p:sp>
        <p:nvSpPr>
          <p:cNvPr id="127" name="object 127"/>
          <p:cNvSpPr txBox="1"/>
          <p:nvPr/>
        </p:nvSpPr>
        <p:spPr>
          <a:xfrm>
            <a:off x="6767829" y="1442012"/>
            <a:ext cx="59065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可视化巡更</a:t>
            </a:r>
            <a:endParaRPr sz="900">
              <a:latin typeface="微软雅黑" panose="020B0503020204020204" pitchFamily="34" charset="-122"/>
              <a:cs typeface="微软雅黑" panose="020B0503020204020204" pitchFamily="34" charset="-122"/>
            </a:endParaRPr>
          </a:p>
        </p:txBody>
      </p:sp>
      <p:sp>
        <p:nvSpPr>
          <p:cNvPr id="128" name="object 128"/>
          <p:cNvSpPr txBox="1"/>
          <p:nvPr/>
        </p:nvSpPr>
        <p:spPr>
          <a:xfrm>
            <a:off x="6767829" y="1704090"/>
            <a:ext cx="47633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智慧消防</a:t>
            </a:r>
            <a:endParaRPr sz="900">
              <a:latin typeface="微软雅黑" panose="020B0503020204020204" pitchFamily="34" charset="-122"/>
              <a:cs typeface="微软雅黑" panose="020B0503020204020204" pitchFamily="34" charset="-122"/>
            </a:endParaRPr>
          </a:p>
        </p:txBody>
      </p:sp>
      <p:sp>
        <p:nvSpPr>
          <p:cNvPr id="129" name="object 129"/>
          <p:cNvSpPr/>
          <p:nvPr/>
        </p:nvSpPr>
        <p:spPr>
          <a:xfrm>
            <a:off x="6596827" y="3061261"/>
            <a:ext cx="403930" cy="624472"/>
          </a:xfrm>
          <a:custGeom>
            <a:avLst/>
            <a:gdLst/>
            <a:ahLst/>
            <a:cxnLst/>
            <a:rect l="l" t="t" r="r" b="b"/>
            <a:pathLst>
              <a:path w="538479" h="832485">
                <a:moveTo>
                  <a:pt x="537972" y="832104"/>
                </a:moveTo>
                <a:lnTo>
                  <a:pt x="515906" y="832104"/>
                </a:lnTo>
                <a:lnTo>
                  <a:pt x="494333" y="832104"/>
                </a:lnTo>
                <a:lnTo>
                  <a:pt x="473320" y="832104"/>
                </a:lnTo>
                <a:lnTo>
                  <a:pt x="452938" y="832103"/>
                </a:lnTo>
                <a:lnTo>
                  <a:pt x="433256" y="832104"/>
                </a:lnTo>
                <a:lnTo>
                  <a:pt x="414342" y="832104"/>
                </a:lnTo>
                <a:lnTo>
                  <a:pt x="396266" y="832104"/>
                </a:lnTo>
                <a:lnTo>
                  <a:pt x="379098" y="832104"/>
                </a:lnTo>
                <a:lnTo>
                  <a:pt x="362905" y="832104"/>
                </a:lnTo>
                <a:lnTo>
                  <a:pt x="347757" y="832104"/>
                </a:lnTo>
                <a:lnTo>
                  <a:pt x="333724" y="832104"/>
                </a:lnTo>
                <a:lnTo>
                  <a:pt x="272505" y="832104"/>
                </a:lnTo>
                <a:lnTo>
                  <a:pt x="269877" y="832104"/>
                </a:lnTo>
                <a:lnTo>
                  <a:pt x="268985" y="832104"/>
                </a:lnTo>
                <a:lnTo>
                  <a:pt x="268985" y="598297"/>
                </a:lnTo>
                <a:lnTo>
                  <a:pt x="268094" y="598297"/>
                </a:lnTo>
                <a:lnTo>
                  <a:pt x="265466" y="598297"/>
                </a:lnTo>
                <a:lnTo>
                  <a:pt x="261170" y="598297"/>
                </a:lnTo>
                <a:lnTo>
                  <a:pt x="255276" y="598296"/>
                </a:lnTo>
                <a:lnTo>
                  <a:pt x="247852" y="598297"/>
                </a:lnTo>
                <a:lnTo>
                  <a:pt x="238968" y="598297"/>
                </a:lnTo>
                <a:lnTo>
                  <a:pt x="228693" y="598297"/>
                </a:lnTo>
                <a:lnTo>
                  <a:pt x="217096" y="598297"/>
                </a:lnTo>
                <a:lnTo>
                  <a:pt x="204247" y="598296"/>
                </a:lnTo>
                <a:lnTo>
                  <a:pt x="190214" y="598297"/>
                </a:lnTo>
                <a:lnTo>
                  <a:pt x="175066" y="598297"/>
                </a:lnTo>
                <a:lnTo>
                  <a:pt x="158873" y="598297"/>
                </a:lnTo>
                <a:lnTo>
                  <a:pt x="141705" y="598297"/>
                </a:lnTo>
                <a:lnTo>
                  <a:pt x="123629" y="598297"/>
                </a:lnTo>
                <a:lnTo>
                  <a:pt x="104715" y="598297"/>
                </a:lnTo>
                <a:lnTo>
                  <a:pt x="85033" y="598297"/>
                </a:lnTo>
                <a:lnTo>
                  <a:pt x="64651" y="598297"/>
                </a:lnTo>
                <a:lnTo>
                  <a:pt x="43638" y="598297"/>
                </a:lnTo>
                <a:lnTo>
                  <a:pt x="22065" y="598297"/>
                </a:lnTo>
                <a:lnTo>
                  <a:pt x="0" y="598297"/>
                </a:lnTo>
                <a:lnTo>
                  <a:pt x="22065" y="598297"/>
                </a:lnTo>
                <a:lnTo>
                  <a:pt x="43638" y="598297"/>
                </a:lnTo>
                <a:lnTo>
                  <a:pt x="64651" y="598297"/>
                </a:lnTo>
                <a:lnTo>
                  <a:pt x="85033" y="598296"/>
                </a:lnTo>
                <a:lnTo>
                  <a:pt x="104715" y="598297"/>
                </a:lnTo>
                <a:lnTo>
                  <a:pt x="123629" y="598297"/>
                </a:lnTo>
                <a:lnTo>
                  <a:pt x="141705" y="598297"/>
                </a:lnTo>
                <a:lnTo>
                  <a:pt x="158873" y="598297"/>
                </a:lnTo>
                <a:lnTo>
                  <a:pt x="175066" y="598296"/>
                </a:lnTo>
                <a:lnTo>
                  <a:pt x="190214" y="598297"/>
                </a:lnTo>
                <a:lnTo>
                  <a:pt x="204247" y="598297"/>
                </a:lnTo>
                <a:lnTo>
                  <a:pt x="217096" y="598297"/>
                </a:lnTo>
                <a:lnTo>
                  <a:pt x="228693" y="598297"/>
                </a:lnTo>
                <a:lnTo>
                  <a:pt x="238968" y="598297"/>
                </a:lnTo>
                <a:lnTo>
                  <a:pt x="247852" y="598297"/>
                </a:lnTo>
                <a:lnTo>
                  <a:pt x="255276" y="598297"/>
                </a:lnTo>
                <a:lnTo>
                  <a:pt x="261170" y="598297"/>
                </a:lnTo>
                <a:lnTo>
                  <a:pt x="265466" y="598297"/>
                </a:lnTo>
                <a:lnTo>
                  <a:pt x="268094" y="598297"/>
                </a:lnTo>
                <a:lnTo>
                  <a:pt x="268985" y="598297"/>
                </a:lnTo>
                <a:lnTo>
                  <a:pt x="268985" y="0"/>
                </a:lnTo>
                <a:lnTo>
                  <a:pt x="269877" y="0"/>
                </a:lnTo>
                <a:lnTo>
                  <a:pt x="272505" y="0"/>
                </a:lnTo>
                <a:lnTo>
                  <a:pt x="276801" y="0"/>
                </a:lnTo>
                <a:lnTo>
                  <a:pt x="282695" y="0"/>
                </a:lnTo>
                <a:lnTo>
                  <a:pt x="290119" y="0"/>
                </a:lnTo>
                <a:lnTo>
                  <a:pt x="299003" y="0"/>
                </a:lnTo>
                <a:lnTo>
                  <a:pt x="309278" y="0"/>
                </a:lnTo>
                <a:lnTo>
                  <a:pt x="320875" y="0"/>
                </a:lnTo>
                <a:lnTo>
                  <a:pt x="333724" y="0"/>
                </a:lnTo>
                <a:lnTo>
                  <a:pt x="347757" y="0"/>
                </a:lnTo>
                <a:lnTo>
                  <a:pt x="362905" y="0"/>
                </a:lnTo>
                <a:lnTo>
                  <a:pt x="379098" y="0"/>
                </a:lnTo>
                <a:lnTo>
                  <a:pt x="396266" y="0"/>
                </a:lnTo>
                <a:lnTo>
                  <a:pt x="414342" y="0"/>
                </a:lnTo>
                <a:lnTo>
                  <a:pt x="433256" y="0"/>
                </a:lnTo>
                <a:lnTo>
                  <a:pt x="452938" y="0"/>
                </a:lnTo>
                <a:lnTo>
                  <a:pt x="473320" y="0"/>
                </a:lnTo>
                <a:lnTo>
                  <a:pt x="494333" y="0"/>
                </a:lnTo>
                <a:lnTo>
                  <a:pt x="515906" y="0"/>
                </a:lnTo>
                <a:lnTo>
                  <a:pt x="537972" y="0"/>
                </a:lnTo>
              </a:path>
            </a:pathLst>
          </a:custGeom>
          <a:ln w="19050">
            <a:solidFill>
              <a:srgbClr val="D12325"/>
            </a:solidFill>
          </a:ln>
        </p:spPr>
        <p:txBody>
          <a:bodyPr wrap="square" lIns="0" tIns="0" rIns="0" bIns="0" rtlCol="0"/>
          <a:lstStyle/>
          <a:p>
            <a:pPr defTabSz="685800"/>
            <a:endParaRPr sz="1350">
              <a:latin typeface="Calibri" panose="020F0502020204030204"/>
            </a:endParaRPr>
          </a:p>
        </p:txBody>
      </p:sp>
      <p:sp>
        <p:nvSpPr>
          <p:cNvPr id="130" name="object 130"/>
          <p:cNvSpPr/>
          <p:nvPr/>
        </p:nvSpPr>
        <p:spPr>
          <a:xfrm>
            <a:off x="7016952" y="2800041"/>
            <a:ext cx="715928" cy="208157"/>
          </a:xfrm>
          <a:custGeom>
            <a:avLst/>
            <a:gdLst/>
            <a:ahLst/>
            <a:cxnLst/>
            <a:rect l="l" t="t" r="r" b="b"/>
            <a:pathLst>
              <a:path w="954404" h="277495">
                <a:moveTo>
                  <a:pt x="0" y="277368"/>
                </a:moveTo>
                <a:lnTo>
                  <a:pt x="954024" y="277368"/>
                </a:lnTo>
                <a:lnTo>
                  <a:pt x="954024" y="0"/>
                </a:lnTo>
                <a:lnTo>
                  <a:pt x="0" y="0"/>
                </a:lnTo>
                <a:lnTo>
                  <a:pt x="0" y="277368"/>
                </a:lnTo>
                <a:close/>
              </a:path>
            </a:pathLst>
          </a:custGeom>
          <a:solidFill>
            <a:srgbClr val="00AFEF"/>
          </a:solidFill>
        </p:spPr>
        <p:txBody>
          <a:bodyPr wrap="square" lIns="0" tIns="0" rIns="0" bIns="0" rtlCol="0"/>
          <a:lstStyle/>
          <a:p>
            <a:pPr defTabSz="685800"/>
            <a:endParaRPr sz="1350">
              <a:latin typeface="Calibri" panose="020F0502020204030204"/>
            </a:endParaRPr>
          </a:p>
        </p:txBody>
      </p:sp>
      <p:sp>
        <p:nvSpPr>
          <p:cNvPr id="131" name="object 131"/>
          <p:cNvSpPr txBox="1"/>
          <p:nvPr/>
        </p:nvSpPr>
        <p:spPr>
          <a:xfrm>
            <a:off x="7076684" y="2841096"/>
            <a:ext cx="59065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平安好医生</a:t>
            </a:r>
            <a:endParaRPr sz="900">
              <a:latin typeface="微软雅黑" panose="020B0503020204020204" pitchFamily="34" charset="-122"/>
              <a:cs typeface="微软雅黑" panose="020B0503020204020204" pitchFamily="34" charset="-122"/>
            </a:endParaRPr>
          </a:p>
        </p:txBody>
      </p:sp>
      <p:sp>
        <p:nvSpPr>
          <p:cNvPr id="132" name="object 132"/>
          <p:cNvSpPr txBox="1"/>
          <p:nvPr/>
        </p:nvSpPr>
        <p:spPr>
          <a:xfrm>
            <a:off x="7016952" y="3309907"/>
            <a:ext cx="600179" cy="138499"/>
          </a:xfrm>
          <a:prstGeom prst="rect">
            <a:avLst/>
          </a:prstGeom>
          <a:solidFill>
            <a:srgbClr val="00AFEF"/>
          </a:solidFill>
        </p:spPr>
        <p:txBody>
          <a:bodyPr vert="horz" wrap="square" lIns="0" tIns="0" rIns="0" bIns="0" rtlCol="0">
            <a:spAutoFit/>
          </a:bodyPr>
          <a:lstStyle/>
          <a:p>
            <a:pPr marL="69215" defTabSz="685800"/>
            <a:r>
              <a:rPr sz="900" dirty="0">
                <a:latin typeface="微软雅黑" panose="020B0503020204020204" pitchFamily="34" charset="-122"/>
                <a:cs typeface="微软雅黑" panose="020B0503020204020204" pitchFamily="34" charset="-122"/>
              </a:rPr>
              <a:t>智能洗车</a:t>
            </a:r>
            <a:endParaRPr sz="900">
              <a:latin typeface="微软雅黑" panose="020B0503020204020204" pitchFamily="34" charset="-122"/>
              <a:cs typeface="微软雅黑" panose="020B0503020204020204" pitchFamily="34" charset="-122"/>
            </a:endParaRPr>
          </a:p>
        </p:txBody>
      </p:sp>
      <p:sp>
        <p:nvSpPr>
          <p:cNvPr id="133" name="object 133"/>
          <p:cNvSpPr/>
          <p:nvPr/>
        </p:nvSpPr>
        <p:spPr>
          <a:xfrm>
            <a:off x="7008950" y="3050401"/>
            <a:ext cx="715928" cy="207205"/>
          </a:xfrm>
          <a:custGeom>
            <a:avLst/>
            <a:gdLst/>
            <a:ahLst/>
            <a:cxnLst/>
            <a:rect l="l" t="t" r="r" b="b"/>
            <a:pathLst>
              <a:path w="954404" h="276225">
                <a:moveTo>
                  <a:pt x="0" y="275844"/>
                </a:moveTo>
                <a:lnTo>
                  <a:pt x="954024" y="275844"/>
                </a:lnTo>
                <a:lnTo>
                  <a:pt x="954024" y="0"/>
                </a:lnTo>
                <a:lnTo>
                  <a:pt x="0" y="0"/>
                </a:lnTo>
                <a:lnTo>
                  <a:pt x="0" y="275844"/>
                </a:lnTo>
                <a:close/>
              </a:path>
            </a:pathLst>
          </a:custGeom>
          <a:solidFill>
            <a:srgbClr val="00AFEF"/>
          </a:solidFill>
        </p:spPr>
        <p:txBody>
          <a:bodyPr wrap="square" lIns="0" tIns="0" rIns="0" bIns="0" rtlCol="0"/>
          <a:lstStyle/>
          <a:p>
            <a:pPr defTabSz="685800"/>
            <a:endParaRPr sz="1350">
              <a:latin typeface="Calibri" panose="020F0502020204030204"/>
            </a:endParaRPr>
          </a:p>
        </p:txBody>
      </p:sp>
      <p:sp>
        <p:nvSpPr>
          <p:cNvPr id="134" name="object 134"/>
          <p:cNvSpPr txBox="1"/>
          <p:nvPr/>
        </p:nvSpPr>
        <p:spPr>
          <a:xfrm>
            <a:off x="7069157" y="3091457"/>
            <a:ext cx="59065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智能乒乓仓</a:t>
            </a:r>
            <a:endParaRPr sz="900">
              <a:latin typeface="微软雅黑" panose="020B0503020204020204" pitchFamily="34" charset="-122"/>
              <a:cs typeface="微软雅黑" panose="020B0503020204020204" pitchFamily="34" charset="-122"/>
            </a:endParaRPr>
          </a:p>
        </p:txBody>
      </p:sp>
      <p:sp>
        <p:nvSpPr>
          <p:cNvPr id="135" name="object 135"/>
          <p:cNvSpPr/>
          <p:nvPr/>
        </p:nvSpPr>
        <p:spPr>
          <a:xfrm>
            <a:off x="7016952" y="3561410"/>
            <a:ext cx="600179" cy="207205"/>
          </a:xfrm>
          <a:custGeom>
            <a:avLst/>
            <a:gdLst/>
            <a:ahLst/>
            <a:cxnLst/>
            <a:rect l="l" t="t" r="r" b="b"/>
            <a:pathLst>
              <a:path w="800100" h="276225">
                <a:moveTo>
                  <a:pt x="0" y="275844"/>
                </a:moveTo>
                <a:lnTo>
                  <a:pt x="800100" y="275844"/>
                </a:lnTo>
                <a:lnTo>
                  <a:pt x="800100" y="0"/>
                </a:lnTo>
                <a:lnTo>
                  <a:pt x="0" y="0"/>
                </a:lnTo>
                <a:lnTo>
                  <a:pt x="0" y="275844"/>
                </a:lnTo>
                <a:close/>
              </a:path>
            </a:pathLst>
          </a:custGeom>
          <a:solidFill>
            <a:srgbClr val="00AFEF"/>
          </a:solidFill>
        </p:spPr>
        <p:txBody>
          <a:bodyPr wrap="square" lIns="0" tIns="0" rIns="0" bIns="0" rtlCol="0"/>
          <a:lstStyle/>
          <a:p>
            <a:pPr defTabSz="685800"/>
            <a:endParaRPr sz="1350">
              <a:latin typeface="Calibri" panose="020F0502020204030204"/>
            </a:endParaRPr>
          </a:p>
        </p:txBody>
      </p:sp>
      <p:sp>
        <p:nvSpPr>
          <p:cNvPr id="136" name="object 136"/>
          <p:cNvSpPr txBox="1"/>
          <p:nvPr/>
        </p:nvSpPr>
        <p:spPr>
          <a:xfrm>
            <a:off x="7076684" y="3602467"/>
            <a:ext cx="47633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其他应用</a:t>
            </a:r>
            <a:endParaRPr sz="900">
              <a:latin typeface="微软雅黑" panose="020B0503020204020204" pitchFamily="34" charset="-122"/>
              <a:cs typeface="微软雅黑" panose="020B0503020204020204" pitchFamily="34" charset="-122"/>
            </a:endParaRPr>
          </a:p>
        </p:txBody>
      </p:sp>
      <p:sp>
        <p:nvSpPr>
          <p:cNvPr id="137" name="object 137"/>
          <p:cNvSpPr/>
          <p:nvPr/>
        </p:nvSpPr>
        <p:spPr>
          <a:xfrm>
            <a:off x="7127272" y="4076421"/>
            <a:ext cx="407264" cy="623043"/>
          </a:xfrm>
          <a:custGeom>
            <a:avLst/>
            <a:gdLst/>
            <a:ahLst/>
            <a:cxnLst/>
            <a:rect l="l" t="t" r="r" b="b"/>
            <a:pathLst>
              <a:path w="542925" h="830579">
                <a:moveTo>
                  <a:pt x="542544" y="830580"/>
                </a:moveTo>
                <a:lnTo>
                  <a:pt x="520289" y="830580"/>
                </a:lnTo>
                <a:lnTo>
                  <a:pt x="498532" y="830580"/>
                </a:lnTo>
                <a:lnTo>
                  <a:pt x="477340" y="830580"/>
                </a:lnTo>
                <a:lnTo>
                  <a:pt x="456785" y="830580"/>
                </a:lnTo>
                <a:lnTo>
                  <a:pt x="436935" y="830580"/>
                </a:lnTo>
                <a:lnTo>
                  <a:pt x="417860" y="830580"/>
                </a:lnTo>
                <a:lnTo>
                  <a:pt x="399631" y="830580"/>
                </a:lnTo>
                <a:lnTo>
                  <a:pt x="382316" y="830580"/>
                </a:lnTo>
                <a:lnTo>
                  <a:pt x="365986" y="830580"/>
                </a:lnTo>
                <a:lnTo>
                  <a:pt x="350710" y="830580"/>
                </a:lnTo>
                <a:lnTo>
                  <a:pt x="336558" y="830580"/>
                </a:lnTo>
                <a:lnTo>
                  <a:pt x="323600" y="830580"/>
                </a:lnTo>
                <a:lnTo>
                  <a:pt x="311905" y="830580"/>
                </a:lnTo>
                <a:lnTo>
                  <a:pt x="301543" y="830580"/>
                </a:lnTo>
                <a:lnTo>
                  <a:pt x="292584" y="830580"/>
                </a:lnTo>
                <a:lnTo>
                  <a:pt x="285097" y="830580"/>
                </a:lnTo>
                <a:lnTo>
                  <a:pt x="279153" y="830580"/>
                </a:lnTo>
                <a:lnTo>
                  <a:pt x="274821" y="830580"/>
                </a:lnTo>
                <a:lnTo>
                  <a:pt x="272170" y="830580"/>
                </a:lnTo>
                <a:lnTo>
                  <a:pt x="271272" y="830580"/>
                </a:lnTo>
                <a:lnTo>
                  <a:pt x="271272" y="117475"/>
                </a:lnTo>
                <a:lnTo>
                  <a:pt x="270373" y="117475"/>
                </a:lnTo>
                <a:lnTo>
                  <a:pt x="267722" y="117475"/>
                </a:lnTo>
                <a:lnTo>
                  <a:pt x="263390" y="117475"/>
                </a:lnTo>
                <a:lnTo>
                  <a:pt x="257446" y="117475"/>
                </a:lnTo>
                <a:lnTo>
                  <a:pt x="249959" y="117475"/>
                </a:lnTo>
                <a:lnTo>
                  <a:pt x="241000" y="117475"/>
                </a:lnTo>
                <a:lnTo>
                  <a:pt x="230638" y="117475"/>
                </a:lnTo>
                <a:lnTo>
                  <a:pt x="218943" y="117475"/>
                </a:lnTo>
                <a:lnTo>
                  <a:pt x="205985" y="117475"/>
                </a:lnTo>
                <a:lnTo>
                  <a:pt x="191833" y="117475"/>
                </a:lnTo>
                <a:lnTo>
                  <a:pt x="176557" y="117475"/>
                </a:lnTo>
                <a:lnTo>
                  <a:pt x="160227" y="117475"/>
                </a:lnTo>
                <a:lnTo>
                  <a:pt x="142912" y="117475"/>
                </a:lnTo>
                <a:lnTo>
                  <a:pt x="124683" y="117475"/>
                </a:lnTo>
                <a:lnTo>
                  <a:pt x="105608" y="117475"/>
                </a:lnTo>
                <a:lnTo>
                  <a:pt x="85758" y="117475"/>
                </a:lnTo>
                <a:lnTo>
                  <a:pt x="65203" y="117475"/>
                </a:lnTo>
                <a:lnTo>
                  <a:pt x="44011" y="117475"/>
                </a:lnTo>
                <a:lnTo>
                  <a:pt x="22254" y="117475"/>
                </a:lnTo>
                <a:lnTo>
                  <a:pt x="0" y="117475"/>
                </a:lnTo>
                <a:lnTo>
                  <a:pt x="22254" y="117475"/>
                </a:lnTo>
                <a:lnTo>
                  <a:pt x="44011" y="117475"/>
                </a:lnTo>
                <a:lnTo>
                  <a:pt x="65203" y="117475"/>
                </a:lnTo>
                <a:lnTo>
                  <a:pt x="85758" y="117475"/>
                </a:lnTo>
                <a:lnTo>
                  <a:pt x="105608" y="117475"/>
                </a:lnTo>
                <a:lnTo>
                  <a:pt x="124683" y="117475"/>
                </a:lnTo>
                <a:lnTo>
                  <a:pt x="142912" y="117475"/>
                </a:lnTo>
                <a:lnTo>
                  <a:pt x="160227" y="117475"/>
                </a:lnTo>
                <a:lnTo>
                  <a:pt x="176557" y="117475"/>
                </a:lnTo>
                <a:lnTo>
                  <a:pt x="191833" y="117475"/>
                </a:lnTo>
                <a:lnTo>
                  <a:pt x="205985" y="117475"/>
                </a:lnTo>
                <a:lnTo>
                  <a:pt x="218943" y="117475"/>
                </a:lnTo>
                <a:lnTo>
                  <a:pt x="230638" y="117475"/>
                </a:lnTo>
                <a:lnTo>
                  <a:pt x="241000" y="117475"/>
                </a:lnTo>
                <a:lnTo>
                  <a:pt x="249959" y="117475"/>
                </a:lnTo>
                <a:lnTo>
                  <a:pt x="257446" y="117475"/>
                </a:lnTo>
                <a:lnTo>
                  <a:pt x="263390" y="117475"/>
                </a:lnTo>
                <a:lnTo>
                  <a:pt x="267722" y="117475"/>
                </a:lnTo>
                <a:lnTo>
                  <a:pt x="270373" y="117475"/>
                </a:lnTo>
                <a:lnTo>
                  <a:pt x="271272" y="117475"/>
                </a:lnTo>
                <a:lnTo>
                  <a:pt x="271272" y="0"/>
                </a:lnTo>
                <a:lnTo>
                  <a:pt x="272170" y="0"/>
                </a:lnTo>
                <a:lnTo>
                  <a:pt x="274821" y="0"/>
                </a:lnTo>
                <a:lnTo>
                  <a:pt x="279153" y="0"/>
                </a:lnTo>
                <a:lnTo>
                  <a:pt x="285097" y="0"/>
                </a:lnTo>
                <a:lnTo>
                  <a:pt x="292584" y="0"/>
                </a:lnTo>
                <a:lnTo>
                  <a:pt x="301543" y="0"/>
                </a:lnTo>
                <a:lnTo>
                  <a:pt x="311905" y="0"/>
                </a:lnTo>
                <a:lnTo>
                  <a:pt x="323600" y="0"/>
                </a:lnTo>
                <a:lnTo>
                  <a:pt x="336558" y="0"/>
                </a:lnTo>
                <a:lnTo>
                  <a:pt x="350710" y="0"/>
                </a:lnTo>
                <a:lnTo>
                  <a:pt x="365986" y="0"/>
                </a:lnTo>
                <a:lnTo>
                  <a:pt x="382316" y="0"/>
                </a:lnTo>
                <a:lnTo>
                  <a:pt x="399631" y="0"/>
                </a:lnTo>
                <a:lnTo>
                  <a:pt x="417860" y="0"/>
                </a:lnTo>
                <a:lnTo>
                  <a:pt x="436935" y="0"/>
                </a:lnTo>
                <a:lnTo>
                  <a:pt x="456785" y="0"/>
                </a:lnTo>
                <a:lnTo>
                  <a:pt x="477340" y="0"/>
                </a:lnTo>
                <a:lnTo>
                  <a:pt x="498532" y="0"/>
                </a:lnTo>
                <a:lnTo>
                  <a:pt x="520289" y="0"/>
                </a:lnTo>
                <a:lnTo>
                  <a:pt x="542544" y="0"/>
                </a:lnTo>
              </a:path>
            </a:pathLst>
          </a:custGeom>
          <a:ln w="19050">
            <a:solidFill>
              <a:srgbClr val="D12325"/>
            </a:solidFill>
          </a:ln>
        </p:spPr>
        <p:txBody>
          <a:bodyPr wrap="square" lIns="0" tIns="0" rIns="0" bIns="0" rtlCol="0"/>
          <a:lstStyle/>
          <a:p>
            <a:pPr defTabSz="685800"/>
            <a:endParaRPr sz="1350">
              <a:latin typeface="Calibri" panose="020F0502020204030204"/>
            </a:endParaRPr>
          </a:p>
        </p:txBody>
      </p:sp>
      <p:sp>
        <p:nvSpPr>
          <p:cNvPr id="138" name="object 138"/>
          <p:cNvSpPr/>
          <p:nvPr/>
        </p:nvSpPr>
        <p:spPr>
          <a:xfrm>
            <a:off x="7543967" y="3912373"/>
            <a:ext cx="831201" cy="208157"/>
          </a:xfrm>
          <a:custGeom>
            <a:avLst/>
            <a:gdLst/>
            <a:ahLst/>
            <a:cxnLst/>
            <a:rect l="l" t="t" r="r" b="b"/>
            <a:pathLst>
              <a:path w="1108075" h="277495">
                <a:moveTo>
                  <a:pt x="0" y="277368"/>
                </a:moveTo>
                <a:lnTo>
                  <a:pt x="1107948" y="277368"/>
                </a:lnTo>
                <a:lnTo>
                  <a:pt x="1107948" y="0"/>
                </a:lnTo>
                <a:lnTo>
                  <a:pt x="0" y="0"/>
                </a:lnTo>
                <a:lnTo>
                  <a:pt x="0" y="277368"/>
                </a:lnTo>
                <a:close/>
              </a:path>
            </a:pathLst>
          </a:custGeom>
          <a:solidFill>
            <a:srgbClr val="00AFEF"/>
          </a:solidFill>
        </p:spPr>
        <p:txBody>
          <a:bodyPr wrap="square" lIns="0" tIns="0" rIns="0" bIns="0" rtlCol="0"/>
          <a:lstStyle/>
          <a:p>
            <a:pPr defTabSz="685800"/>
            <a:endParaRPr sz="1350">
              <a:latin typeface="Calibri" panose="020F0502020204030204"/>
            </a:endParaRPr>
          </a:p>
        </p:txBody>
      </p:sp>
      <p:sp>
        <p:nvSpPr>
          <p:cNvPr id="139" name="object 139"/>
          <p:cNvSpPr txBox="1"/>
          <p:nvPr/>
        </p:nvSpPr>
        <p:spPr>
          <a:xfrm>
            <a:off x="7603699" y="3954286"/>
            <a:ext cx="704972"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未穿工装告警</a:t>
            </a:r>
            <a:endParaRPr sz="900">
              <a:latin typeface="微软雅黑" panose="020B0503020204020204" pitchFamily="34" charset="-122"/>
              <a:cs typeface="微软雅黑" panose="020B0503020204020204" pitchFamily="34" charset="-122"/>
            </a:endParaRPr>
          </a:p>
        </p:txBody>
      </p:sp>
      <p:sp>
        <p:nvSpPr>
          <p:cNvPr id="140" name="object 140"/>
          <p:cNvSpPr/>
          <p:nvPr/>
        </p:nvSpPr>
        <p:spPr>
          <a:xfrm>
            <a:off x="7543967" y="4422240"/>
            <a:ext cx="600179" cy="208157"/>
          </a:xfrm>
          <a:custGeom>
            <a:avLst/>
            <a:gdLst/>
            <a:ahLst/>
            <a:cxnLst/>
            <a:rect l="l" t="t" r="r" b="b"/>
            <a:pathLst>
              <a:path w="800100" h="277495">
                <a:moveTo>
                  <a:pt x="0" y="277368"/>
                </a:moveTo>
                <a:lnTo>
                  <a:pt x="800100" y="277368"/>
                </a:lnTo>
                <a:lnTo>
                  <a:pt x="800100" y="0"/>
                </a:lnTo>
                <a:lnTo>
                  <a:pt x="0" y="0"/>
                </a:lnTo>
                <a:lnTo>
                  <a:pt x="0" y="277368"/>
                </a:lnTo>
                <a:close/>
              </a:path>
            </a:pathLst>
          </a:custGeom>
          <a:solidFill>
            <a:srgbClr val="00AFEF"/>
          </a:solidFill>
        </p:spPr>
        <p:txBody>
          <a:bodyPr wrap="square" lIns="0" tIns="0" rIns="0" bIns="0" rtlCol="0"/>
          <a:lstStyle/>
          <a:p>
            <a:pPr defTabSz="685800"/>
            <a:endParaRPr sz="1350">
              <a:latin typeface="Calibri" panose="020F0502020204030204"/>
            </a:endParaRPr>
          </a:p>
        </p:txBody>
      </p:sp>
      <p:sp>
        <p:nvSpPr>
          <p:cNvPr id="141" name="object 141"/>
          <p:cNvSpPr txBox="1"/>
          <p:nvPr/>
        </p:nvSpPr>
        <p:spPr>
          <a:xfrm>
            <a:off x="7603699" y="4463962"/>
            <a:ext cx="47633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打架斗殴</a:t>
            </a:r>
            <a:endParaRPr sz="900">
              <a:latin typeface="微软雅黑" panose="020B0503020204020204" pitchFamily="34" charset="-122"/>
              <a:cs typeface="微软雅黑" panose="020B0503020204020204" pitchFamily="34" charset="-122"/>
            </a:endParaRPr>
          </a:p>
        </p:txBody>
      </p:sp>
      <p:sp>
        <p:nvSpPr>
          <p:cNvPr id="142" name="object 142"/>
          <p:cNvSpPr/>
          <p:nvPr/>
        </p:nvSpPr>
        <p:spPr>
          <a:xfrm>
            <a:off x="7546252" y="4169593"/>
            <a:ext cx="600179" cy="208157"/>
          </a:xfrm>
          <a:custGeom>
            <a:avLst/>
            <a:gdLst/>
            <a:ahLst/>
            <a:cxnLst/>
            <a:rect l="l" t="t" r="r" b="b"/>
            <a:pathLst>
              <a:path w="800100" h="277495">
                <a:moveTo>
                  <a:pt x="0" y="277368"/>
                </a:moveTo>
                <a:lnTo>
                  <a:pt x="800100" y="277368"/>
                </a:lnTo>
                <a:lnTo>
                  <a:pt x="800100" y="0"/>
                </a:lnTo>
                <a:lnTo>
                  <a:pt x="0" y="0"/>
                </a:lnTo>
                <a:lnTo>
                  <a:pt x="0" y="277368"/>
                </a:lnTo>
                <a:close/>
              </a:path>
            </a:pathLst>
          </a:custGeom>
          <a:solidFill>
            <a:srgbClr val="00AFEF"/>
          </a:solidFill>
        </p:spPr>
        <p:txBody>
          <a:bodyPr wrap="square" lIns="0" tIns="0" rIns="0" bIns="0" rtlCol="0"/>
          <a:lstStyle/>
          <a:p>
            <a:pPr defTabSz="685800"/>
            <a:endParaRPr sz="1350">
              <a:latin typeface="Calibri" panose="020F0502020204030204"/>
            </a:endParaRPr>
          </a:p>
        </p:txBody>
      </p:sp>
      <p:sp>
        <p:nvSpPr>
          <p:cNvPr id="143" name="object 143"/>
          <p:cNvSpPr txBox="1"/>
          <p:nvPr/>
        </p:nvSpPr>
        <p:spPr>
          <a:xfrm>
            <a:off x="7606270" y="4211086"/>
            <a:ext cx="47633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烟火告警</a:t>
            </a:r>
            <a:endParaRPr sz="900">
              <a:latin typeface="微软雅黑" panose="020B0503020204020204" pitchFamily="34" charset="-122"/>
              <a:cs typeface="微软雅黑" panose="020B0503020204020204" pitchFamily="34" charset="-122"/>
            </a:endParaRPr>
          </a:p>
        </p:txBody>
      </p:sp>
      <p:sp>
        <p:nvSpPr>
          <p:cNvPr id="144" name="object 144"/>
          <p:cNvSpPr/>
          <p:nvPr/>
        </p:nvSpPr>
        <p:spPr>
          <a:xfrm>
            <a:off x="7543967" y="4673743"/>
            <a:ext cx="600179" cy="208157"/>
          </a:xfrm>
          <a:custGeom>
            <a:avLst/>
            <a:gdLst/>
            <a:ahLst/>
            <a:cxnLst/>
            <a:rect l="l" t="t" r="r" b="b"/>
            <a:pathLst>
              <a:path w="800100" h="277495">
                <a:moveTo>
                  <a:pt x="0" y="277367"/>
                </a:moveTo>
                <a:lnTo>
                  <a:pt x="800100" y="277367"/>
                </a:lnTo>
                <a:lnTo>
                  <a:pt x="800100" y="0"/>
                </a:lnTo>
                <a:lnTo>
                  <a:pt x="0" y="0"/>
                </a:lnTo>
                <a:lnTo>
                  <a:pt x="0" y="277367"/>
                </a:lnTo>
                <a:close/>
              </a:path>
            </a:pathLst>
          </a:custGeom>
          <a:solidFill>
            <a:srgbClr val="00AFEF"/>
          </a:solidFill>
        </p:spPr>
        <p:txBody>
          <a:bodyPr wrap="square" lIns="0" tIns="0" rIns="0" bIns="0" rtlCol="0"/>
          <a:lstStyle/>
          <a:p>
            <a:pPr defTabSz="685800"/>
            <a:endParaRPr sz="1350">
              <a:latin typeface="Calibri" panose="020F0502020204030204"/>
            </a:endParaRPr>
          </a:p>
        </p:txBody>
      </p:sp>
      <p:sp>
        <p:nvSpPr>
          <p:cNvPr id="145" name="object 145"/>
          <p:cNvSpPr txBox="1"/>
          <p:nvPr/>
        </p:nvSpPr>
        <p:spPr>
          <a:xfrm>
            <a:off x="7603699" y="4715694"/>
            <a:ext cx="47633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其他应用</a:t>
            </a:r>
            <a:endParaRPr sz="900">
              <a:latin typeface="微软雅黑" panose="020B0503020204020204" pitchFamily="34" charset="-122"/>
              <a:cs typeface="微软雅黑" panose="020B0503020204020204" pitchFamily="34" charset="-122"/>
            </a:endParaRPr>
          </a:p>
        </p:txBody>
      </p:sp>
      <p:sp>
        <p:nvSpPr>
          <p:cNvPr id="146" name="object 146"/>
          <p:cNvSpPr/>
          <p:nvPr/>
        </p:nvSpPr>
        <p:spPr>
          <a:xfrm>
            <a:off x="5552515" y="2615985"/>
            <a:ext cx="676869" cy="231021"/>
          </a:xfrm>
          <a:custGeom>
            <a:avLst/>
            <a:gdLst/>
            <a:ahLst/>
            <a:cxnLst/>
            <a:rect l="l" t="t" r="r" b="b"/>
            <a:pathLst>
              <a:path w="902334" h="307975">
                <a:moveTo>
                  <a:pt x="0" y="307848"/>
                </a:moveTo>
                <a:lnTo>
                  <a:pt x="902207" y="307848"/>
                </a:lnTo>
                <a:lnTo>
                  <a:pt x="902207" y="0"/>
                </a:lnTo>
                <a:lnTo>
                  <a:pt x="0" y="0"/>
                </a:lnTo>
                <a:lnTo>
                  <a:pt x="0" y="307848"/>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147" name="object 147"/>
          <p:cNvSpPr txBox="1"/>
          <p:nvPr/>
        </p:nvSpPr>
        <p:spPr>
          <a:xfrm>
            <a:off x="5612247" y="2659943"/>
            <a:ext cx="554451"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物业服务</a:t>
            </a:r>
            <a:endParaRPr sz="1050">
              <a:latin typeface="微软雅黑" panose="020B0503020204020204" pitchFamily="34" charset="-122"/>
              <a:cs typeface="微软雅黑" panose="020B0503020204020204" pitchFamily="34" charset="-122"/>
            </a:endParaRPr>
          </a:p>
        </p:txBody>
      </p:sp>
      <p:sp>
        <p:nvSpPr>
          <p:cNvPr id="148" name="object 148"/>
          <p:cNvSpPr/>
          <p:nvPr/>
        </p:nvSpPr>
        <p:spPr>
          <a:xfrm>
            <a:off x="5547942" y="2874348"/>
            <a:ext cx="676869" cy="231021"/>
          </a:xfrm>
          <a:custGeom>
            <a:avLst/>
            <a:gdLst/>
            <a:ahLst/>
            <a:cxnLst/>
            <a:rect l="l" t="t" r="r" b="b"/>
            <a:pathLst>
              <a:path w="902334" h="307975">
                <a:moveTo>
                  <a:pt x="0" y="307848"/>
                </a:moveTo>
                <a:lnTo>
                  <a:pt x="902207" y="307848"/>
                </a:lnTo>
                <a:lnTo>
                  <a:pt x="902207" y="0"/>
                </a:lnTo>
                <a:lnTo>
                  <a:pt x="0" y="0"/>
                </a:lnTo>
                <a:lnTo>
                  <a:pt x="0" y="307848"/>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149" name="object 149"/>
          <p:cNvSpPr txBox="1"/>
          <p:nvPr/>
        </p:nvSpPr>
        <p:spPr>
          <a:xfrm>
            <a:off x="5607960" y="2918782"/>
            <a:ext cx="554451"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社区治理</a:t>
            </a:r>
            <a:endParaRPr sz="1050">
              <a:latin typeface="微软雅黑" panose="020B0503020204020204" pitchFamily="34" charset="-122"/>
              <a:cs typeface="微软雅黑" panose="020B0503020204020204" pitchFamily="34" charset="-122"/>
            </a:endParaRPr>
          </a:p>
        </p:txBody>
      </p:sp>
      <p:sp>
        <p:nvSpPr>
          <p:cNvPr id="150" name="object 150"/>
          <p:cNvSpPr/>
          <p:nvPr/>
        </p:nvSpPr>
        <p:spPr>
          <a:xfrm>
            <a:off x="5543370" y="3128139"/>
            <a:ext cx="676869" cy="230069"/>
          </a:xfrm>
          <a:custGeom>
            <a:avLst/>
            <a:gdLst/>
            <a:ahLst/>
            <a:cxnLst/>
            <a:rect l="l" t="t" r="r" b="b"/>
            <a:pathLst>
              <a:path w="902334" h="306704">
                <a:moveTo>
                  <a:pt x="0" y="306324"/>
                </a:moveTo>
                <a:lnTo>
                  <a:pt x="902207" y="306324"/>
                </a:lnTo>
                <a:lnTo>
                  <a:pt x="902207" y="0"/>
                </a:lnTo>
                <a:lnTo>
                  <a:pt x="0" y="0"/>
                </a:lnTo>
                <a:lnTo>
                  <a:pt x="0" y="306324"/>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151" name="object 151"/>
          <p:cNvSpPr txBox="1"/>
          <p:nvPr/>
        </p:nvSpPr>
        <p:spPr>
          <a:xfrm>
            <a:off x="5603102" y="3171619"/>
            <a:ext cx="554451"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其他应用</a:t>
            </a:r>
            <a:endParaRPr sz="1050">
              <a:latin typeface="微软雅黑" panose="020B0503020204020204" pitchFamily="34" charset="-122"/>
              <a:cs typeface="微软雅黑" panose="020B0503020204020204" pitchFamily="34" charset="-122"/>
            </a:endParaRPr>
          </a:p>
        </p:txBody>
      </p:sp>
      <p:graphicFrame>
        <p:nvGraphicFramePr>
          <p:cNvPr id="118" name="object 118"/>
          <p:cNvGraphicFramePr>
            <a:graphicFrameLocks noGrp="1"/>
          </p:cNvGraphicFramePr>
          <p:nvPr/>
        </p:nvGraphicFramePr>
        <p:xfrm>
          <a:off x="6578030" y="1916062"/>
          <a:ext cx="723292" cy="501864"/>
        </p:xfrm>
        <a:graphic>
          <a:graphicData uri="http://schemas.openxmlformats.org/drawingml/2006/table">
            <a:tbl>
              <a:tblPr firstRow="1" bandRow="1">
                <a:tableStyleId>{2D5ABB26-0587-4C30-8999-92F81FD0307C}</a:tableStyleId>
              </a:tblPr>
              <a:tblGrid>
                <a:gridCol w="123113"/>
                <a:gridCol w="600179"/>
              </a:tblGrid>
              <a:tr h="227496">
                <a:tc>
                  <a:txBody>
                    <a:bodyPr/>
                    <a:lstStyle/>
                    <a:p>
                      <a:endParaRPr sz="1100">
                        <a:latin typeface="微软雅黑" panose="020B0503020204020204" pitchFamily="34" charset="-122"/>
                        <a:cs typeface="微软雅黑" panose="020B0503020204020204" pitchFamily="34" charset="-122"/>
                      </a:endParaRPr>
                    </a:p>
                  </a:txBody>
                  <a:tcPr marL="0" marR="0" marT="0" marB="0">
                    <a:solidFill>
                      <a:srgbClr val="555555"/>
                    </a:solidFill>
                  </a:tcPr>
                </a:tc>
                <a:tc>
                  <a:txBody>
                    <a:bodyPr/>
                    <a:lstStyle/>
                    <a:p>
                      <a:pPr marL="92075">
                        <a:lnSpc>
                          <a:spcPct val="100000"/>
                        </a:lnSpc>
                      </a:pPr>
                      <a:r>
                        <a:rPr sz="900" dirty="0">
                          <a:solidFill>
                            <a:srgbClr val="F1F1F1"/>
                          </a:solidFill>
                          <a:latin typeface="微软雅黑" panose="020B0503020204020204" pitchFamily="34" charset="-122"/>
                          <a:cs typeface="微软雅黑" panose="020B0503020204020204" pitchFamily="34" charset="-122"/>
                        </a:rPr>
                        <a:t>入侵检测</a:t>
                      </a:r>
                      <a:endParaRPr sz="900">
                        <a:latin typeface="微软雅黑" panose="020B0503020204020204" pitchFamily="34" charset="-122"/>
                        <a:cs typeface="微软雅黑" panose="020B0503020204020204" pitchFamily="34" charset="-122"/>
                      </a:endParaRPr>
                    </a:p>
                  </a:txBody>
                  <a:tcPr marL="0" marR="0" marT="0" marB="0">
                    <a:solidFill>
                      <a:srgbClr val="00AFEF"/>
                    </a:solidFill>
                  </a:tcPr>
                </a:tc>
              </a:tr>
              <a:tr h="137184">
                <a:tc>
                  <a:txBody>
                    <a:bodyPr/>
                    <a:lstStyle/>
                    <a:p>
                      <a:endParaRPr sz="900">
                        <a:latin typeface="微软雅黑" panose="020B0503020204020204" pitchFamily="34" charset="-122"/>
                        <a:cs typeface="微软雅黑" panose="020B0503020204020204" pitchFamily="34" charset="-122"/>
                      </a:endParaRPr>
                    </a:p>
                  </a:txBody>
                  <a:tcPr marL="0" marR="0" marT="0" marB="0">
                    <a:solidFill>
                      <a:srgbClr val="555555"/>
                    </a:solidFill>
                  </a:tcPr>
                </a:tc>
                <a:tc rowSpan="2">
                  <a:txBody>
                    <a:bodyPr/>
                    <a:lstStyle/>
                    <a:p>
                      <a:pPr marL="92075">
                        <a:lnSpc>
                          <a:spcPct val="100000"/>
                        </a:lnSpc>
                      </a:pPr>
                      <a:r>
                        <a:rPr sz="900" dirty="0">
                          <a:solidFill>
                            <a:srgbClr val="F1F1F1"/>
                          </a:solidFill>
                          <a:latin typeface="微软雅黑" panose="020B0503020204020204" pitchFamily="34" charset="-122"/>
                          <a:cs typeface="微软雅黑" panose="020B0503020204020204" pitchFamily="34" charset="-122"/>
                        </a:rPr>
                        <a:t>其他应用</a:t>
                      </a:r>
                      <a:endParaRPr sz="900">
                        <a:latin typeface="微软雅黑" panose="020B0503020204020204" pitchFamily="34" charset="-122"/>
                        <a:cs typeface="微软雅黑" panose="020B0503020204020204" pitchFamily="34" charset="-122"/>
                      </a:endParaRPr>
                    </a:p>
                  </a:txBody>
                  <a:tcPr marL="0" marR="0" marT="0" marB="0">
                    <a:solidFill>
                      <a:srgbClr val="00AFEF"/>
                    </a:solidFill>
                  </a:tcPr>
                </a:tc>
              </a:tr>
              <a:tr h="137184">
                <a:tc>
                  <a:txBody>
                    <a:bodyPr/>
                    <a:lstStyle/>
                    <a:p>
                      <a:endParaRPr sz="900">
                        <a:latin typeface="微软雅黑" panose="020B0503020204020204" pitchFamily="34" charset="-122"/>
                        <a:cs typeface="微软雅黑" panose="020B0503020204020204" pitchFamily="34" charset="-122"/>
                      </a:endParaRPr>
                    </a:p>
                  </a:txBody>
                  <a:tcPr marL="0" marR="0" marT="0" marB="0">
                    <a:solidFill>
                      <a:srgbClr val="555555"/>
                    </a:solidFill>
                  </a:tcPr>
                </a:tc>
                <a:tc vMerge="1">
                  <a:tcPr marL="0" marR="0" marT="0" marB="0">
                    <a:solidFill>
                      <a:srgbClr val="00AFEF"/>
                    </a:solidFill>
                  </a:tcPr>
                </a:tc>
              </a:tr>
            </a:tbl>
          </a:graphicData>
        </a:graphic>
      </p:graphicFrame>
      <p:grpSp>
        <p:nvGrpSpPr>
          <p:cNvPr id="152" name="组合 20"/>
          <p:cNvGrpSpPr/>
          <p:nvPr/>
        </p:nvGrpSpPr>
        <p:grpSpPr bwMode="auto">
          <a:xfrm>
            <a:off x="596" y="135539"/>
            <a:ext cx="521498" cy="379813"/>
            <a:chOff x="0" y="0"/>
            <a:chExt cx="694944" cy="624651"/>
          </a:xfrm>
        </p:grpSpPr>
        <p:sp>
          <p:nvSpPr>
            <p:cNvPr id="153"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54"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65775" y="148598"/>
            <a:ext cx="75500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疫情防控微场景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p:nvPr/>
        </p:nvSpPr>
        <p:spPr>
          <a:xfrm>
            <a:off x="4665394" y="2948657"/>
            <a:ext cx="674486" cy="371539"/>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4" name="object 4"/>
          <p:cNvSpPr txBox="1"/>
          <p:nvPr/>
        </p:nvSpPr>
        <p:spPr>
          <a:xfrm>
            <a:off x="4871741" y="4530986"/>
            <a:ext cx="209110"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黑体</a:t>
            </a:r>
            <a:endParaRPr sz="750">
              <a:latin typeface="微软雅黑" panose="020B0503020204020204" pitchFamily="34" charset="-122"/>
              <a:cs typeface="微软雅黑" panose="020B0503020204020204" pitchFamily="34" charset="-122"/>
            </a:endParaRPr>
          </a:p>
        </p:txBody>
      </p:sp>
      <p:sp>
        <p:nvSpPr>
          <p:cNvPr id="5" name="object 5"/>
          <p:cNvSpPr/>
          <p:nvPr/>
        </p:nvSpPr>
        <p:spPr>
          <a:xfrm>
            <a:off x="4173817" y="3641435"/>
            <a:ext cx="530444" cy="208062"/>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6" name="object 6"/>
          <p:cNvSpPr txBox="1"/>
          <p:nvPr/>
        </p:nvSpPr>
        <p:spPr>
          <a:xfrm>
            <a:off x="4178009" y="3528408"/>
            <a:ext cx="492528"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POE</a:t>
            </a:r>
            <a:r>
              <a:rPr sz="750" spc="-8" dirty="0">
                <a:latin typeface="微软雅黑" panose="020B0503020204020204" pitchFamily="34" charset="-122"/>
                <a:cs typeface="微软雅黑" panose="020B0503020204020204" pitchFamily="34" charset="-122"/>
              </a:rPr>
              <a:t>交换机</a:t>
            </a:r>
            <a:endParaRPr sz="750">
              <a:latin typeface="微软雅黑" panose="020B0503020204020204" pitchFamily="34" charset="-122"/>
              <a:cs typeface="微软雅黑" panose="020B0503020204020204" pitchFamily="34" charset="-122"/>
            </a:endParaRPr>
          </a:p>
        </p:txBody>
      </p:sp>
      <p:sp>
        <p:nvSpPr>
          <p:cNvPr id="7" name="object 7"/>
          <p:cNvSpPr/>
          <p:nvPr/>
        </p:nvSpPr>
        <p:spPr>
          <a:xfrm>
            <a:off x="6752874" y="4149015"/>
            <a:ext cx="475570" cy="345246"/>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p:nvPr/>
        </p:nvSpPr>
        <p:spPr>
          <a:xfrm>
            <a:off x="5617105" y="2668000"/>
            <a:ext cx="1796251" cy="2337841"/>
          </a:xfrm>
          <a:custGeom>
            <a:avLst/>
            <a:gdLst/>
            <a:ahLst/>
            <a:cxnLst/>
            <a:rect l="l" t="t" r="r" b="b"/>
            <a:pathLst>
              <a:path w="2394584" h="3116579">
                <a:moveTo>
                  <a:pt x="0" y="3116580"/>
                </a:moveTo>
                <a:lnTo>
                  <a:pt x="2394204" y="3116580"/>
                </a:lnTo>
                <a:lnTo>
                  <a:pt x="2394204" y="0"/>
                </a:lnTo>
                <a:lnTo>
                  <a:pt x="0" y="0"/>
                </a:lnTo>
                <a:lnTo>
                  <a:pt x="0" y="3116580"/>
                </a:lnTo>
                <a:close/>
              </a:path>
            </a:pathLst>
          </a:custGeom>
          <a:ln w="28574">
            <a:solidFill>
              <a:srgbClr val="FF0000"/>
            </a:solidFill>
            <a:prstDash val="lgDash"/>
          </a:ln>
        </p:spPr>
        <p:txBody>
          <a:bodyPr wrap="square" lIns="0" tIns="0" rIns="0" bIns="0" rtlCol="0"/>
          <a:lstStyle/>
          <a:p>
            <a:pPr defTabSz="685800"/>
            <a:endParaRPr sz="1350">
              <a:latin typeface="Calibri" panose="020F0502020204030204"/>
            </a:endParaRPr>
          </a:p>
        </p:txBody>
      </p:sp>
      <p:sp>
        <p:nvSpPr>
          <p:cNvPr id="9" name="object 9"/>
          <p:cNvSpPr txBox="1"/>
          <p:nvPr/>
        </p:nvSpPr>
        <p:spPr>
          <a:xfrm>
            <a:off x="5444863" y="3573364"/>
            <a:ext cx="142900"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10" name="object 10"/>
          <p:cNvSpPr/>
          <p:nvPr/>
        </p:nvSpPr>
        <p:spPr>
          <a:xfrm>
            <a:off x="3590214" y="2662285"/>
            <a:ext cx="1796251" cy="2336888"/>
          </a:xfrm>
          <a:custGeom>
            <a:avLst/>
            <a:gdLst/>
            <a:ahLst/>
            <a:cxnLst/>
            <a:rect l="l" t="t" r="r" b="b"/>
            <a:pathLst>
              <a:path w="2394584" h="3115309">
                <a:moveTo>
                  <a:pt x="0" y="3115055"/>
                </a:moveTo>
                <a:lnTo>
                  <a:pt x="2394204" y="3115055"/>
                </a:lnTo>
                <a:lnTo>
                  <a:pt x="2394204" y="0"/>
                </a:lnTo>
                <a:lnTo>
                  <a:pt x="0" y="0"/>
                </a:lnTo>
                <a:lnTo>
                  <a:pt x="0" y="3115055"/>
                </a:lnTo>
                <a:close/>
              </a:path>
            </a:pathLst>
          </a:custGeom>
          <a:ln w="28575">
            <a:solidFill>
              <a:srgbClr val="FF0000"/>
            </a:solidFill>
            <a:prstDash val="lgDash"/>
          </a:ln>
        </p:spPr>
        <p:txBody>
          <a:bodyPr wrap="square" lIns="0" tIns="0" rIns="0" bIns="0" rtlCol="0"/>
          <a:lstStyle/>
          <a:p>
            <a:pPr defTabSz="685800"/>
            <a:endParaRPr sz="1350">
              <a:latin typeface="Calibri" panose="020F0502020204030204"/>
            </a:endParaRPr>
          </a:p>
        </p:txBody>
      </p:sp>
      <p:sp>
        <p:nvSpPr>
          <p:cNvPr id="11" name="object 11"/>
          <p:cNvSpPr/>
          <p:nvPr/>
        </p:nvSpPr>
        <p:spPr>
          <a:xfrm>
            <a:off x="6200709" y="3648294"/>
            <a:ext cx="530443" cy="208062"/>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txBox="1"/>
          <p:nvPr/>
        </p:nvSpPr>
        <p:spPr>
          <a:xfrm>
            <a:off x="6205091" y="3535070"/>
            <a:ext cx="492528"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P</a:t>
            </a:r>
            <a:r>
              <a:rPr sz="750" dirty="0">
                <a:latin typeface="微软雅黑" panose="020B0503020204020204" pitchFamily="34" charset="-122"/>
                <a:cs typeface="微软雅黑" panose="020B0503020204020204" pitchFamily="34" charset="-122"/>
              </a:rPr>
              <a:t>OE</a:t>
            </a:r>
            <a:r>
              <a:rPr sz="750" spc="-4" dirty="0">
                <a:latin typeface="微软雅黑" panose="020B0503020204020204" pitchFamily="34" charset="-122"/>
                <a:cs typeface="微软雅黑" panose="020B0503020204020204" pitchFamily="34" charset="-122"/>
              </a:rPr>
              <a:t>交换机</a:t>
            </a:r>
            <a:endParaRPr sz="750">
              <a:latin typeface="微软雅黑" panose="020B0503020204020204" pitchFamily="34" charset="-122"/>
              <a:cs typeface="微软雅黑" panose="020B0503020204020204" pitchFamily="34" charset="-122"/>
            </a:endParaRPr>
          </a:p>
        </p:txBody>
      </p:sp>
      <p:sp>
        <p:nvSpPr>
          <p:cNvPr id="13" name="object 13"/>
          <p:cNvSpPr txBox="1"/>
          <p:nvPr/>
        </p:nvSpPr>
        <p:spPr>
          <a:xfrm>
            <a:off x="3607363" y="820300"/>
            <a:ext cx="783091" cy="207749"/>
          </a:xfrm>
          <a:prstGeom prst="rect">
            <a:avLst/>
          </a:prstGeom>
        </p:spPr>
        <p:txBody>
          <a:bodyPr vert="horz" wrap="square" lIns="0" tIns="0" rIns="0" bIns="0" rtlCol="0">
            <a:spAutoFit/>
          </a:bodyPr>
          <a:lstStyle/>
          <a:p>
            <a:pPr marL="9525" defTabSz="685800"/>
            <a:r>
              <a:rPr sz="1350" b="1" spc="150" dirty="0">
                <a:latin typeface="微软雅黑" panose="020B0503020204020204" pitchFamily="34" charset="-122"/>
                <a:cs typeface="微软雅黑" panose="020B0503020204020204" pitchFamily="34" charset="-122"/>
              </a:rPr>
              <a:t>系统架</a:t>
            </a:r>
            <a:r>
              <a:rPr sz="1350" b="1" dirty="0">
                <a:latin typeface="微软雅黑" panose="020B0503020204020204" pitchFamily="34" charset="-122"/>
                <a:cs typeface="微软雅黑" panose="020B0503020204020204" pitchFamily="34" charset="-122"/>
              </a:rPr>
              <a:t>构</a:t>
            </a:r>
            <a:r>
              <a:rPr sz="1350" b="1" spc="-251" dirty="0">
                <a:latin typeface="微软雅黑" panose="020B0503020204020204" pitchFamily="34" charset="-122"/>
                <a:cs typeface="微软雅黑" panose="020B0503020204020204" pitchFamily="34" charset="-122"/>
              </a:rPr>
              <a:t> </a:t>
            </a:r>
            <a:endParaRPr sz="1350">
              <a:latin typeface="微软雅黑" panose="020B0503020204020204" pitchFamily="34" charset="-122"/>
              <a:cs typeface="微软雅黑" panose="020B0503020204020204" pitchFamily="34" charset="-122"/>
            </a:endParaRPr>
          </a:p>
        </p:txBody>
      </p:sp>
      <p:sp>
        <p:nvSpPr>
          <p:cNvPr id="14" name="object 14"/>
          <p:cNvSpPr/>
          <p:nvPr/>
        </p:nvSpPr>
        <p:spPr>
          <a:xfrm>
            <a:off x="5028359" y="3349348"/>
            <a:ext cx="0" cy="435844"/>
          </a:xfrm>
          <a:custGeom>
            <a:avLst/>
            <a:gdLst/>
            <a:ahLst/>
            <a:cxnLst/>
            <a:rect l="l" t="t" r="r" b="b"/>
            <a:pathLst>
              <a:path h="581025">
                <a:moveTo>
                  <a:pt x="0" y="0"/>
                </a:moveTo>
                <a:lnTo>
                  <a:pt x="0" y="580517"/>
                </a:lnTo>
              </a:path>
            </a:pathLst>
          </a:custGeom>
          <a:ln w="25400">
            <a:solidFill>
              <a:srgbClr val="D12325"/>
            </a:solidFill>
          </a:ln>
        </p:spPr>
        <p:txBody>
          <a:bodyPr wrap="square" lIns="0" tIns="0" rIns="0" bIns="0" rtlCol="0"/>
          <a:lstStyle/>
          <a:p>
            <a:pPr defTabSz="685800"/>
            <a:endParaRPr sz="1350">
              <a:latin typeface="Calibri" panose="020F0502020204030204"/>
            </a:endParaRPr>
          </a:p>
        </p:txBody>
      </p:sp>
      <p:sp>
        <p:nvSpPr>
          <p:cNvPr id="15" name="object 15"/>
          <p:cNvSpPr/>
          <p:nvPr/>
        </p:nvSpPr>
        <p:spPr>
          <a:xfrm>
            <a:off x="4725982" y="4143299"/>
            <a:ext cx="475571" cy="345246"/>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6" name="object 16"/>
          <p:cNvSpPr txBox="1"/>
          <p:nvPr/>
        </p:nvSpPr>
        <p:spPr>
          <a:xfrm>
            <a:off x="3634800" y="4518639"/>
            <a:ext cx="588747" cy="230832"/>
          </a:xfrm>
          <a:prstGeom prst="rect">
            <a:avLst/>
          </a:prstGeom>
        </p:spPr>
        <p:txBody>
          <a:bodyPr vert="horz" wrap="square" lIns="0" tIns="0" rIns="0" bIns="0" rtlCol="0">
            <a:spAutoFit/>
          </a:bodyPr>
          <a:lstStyle/>
          <a:p>
            <a:pPr marL="9525" marR="3810" defTabSz="685800"/>
            <a:r>
              <a:rPr sz="750" spc="-4" dirty="0">
                <a:latin typeface="微软雅黑" panose="020B0503020204020204" pitchFamily="34" charset="-122"/>
                <a:cs typeface="微软雅黑" panose="020B0503020204020204" pitchFamily="34" charset="-122"/>
              </a:rPr>
              <a:t>热成像摄像机 自带声光报警</a:t>
            </a:r>
            <a:endParaRPr sz="750">
              <a:latin typeface="微软雅黑" panose="020B0503020204020204" pitchFamily="34" charset="-122"/>
              <a:cs typeface="微软雅黑" panose="020B0503020204020204" pitchFamily="34" charset="-122"/>
            </a:endParaRPr>
          </a:p>
        </p:txBody>
      </p:sp>
      <p:sp>
        <p:nvSpPr>
          <p:cNvPr id="17" name="object 17"/>
          <p:cNvSpPr txBox="1"/>
          <p:nvPr/>
        </p:nvSpPr>
        <p:spPr>
          <a:xfrm>
            <a:off x="4716265" y="2702059"/>
            <a:ext cx="588747" cy="230832"/>
          </a:xfrm>
          <a:prstGeom prst="rect">
            <a:avLst/>
          </a:prstGeom>
        </p:spPr>
        <p:txBody>
          <a:bodyPr vert="horz" wrap="square" lIns="0" tIns="0" rIns="0" bIns="0" rtlCol="0">
            <a:spAutoFit/>
          </a:bodyPr>
          <a:lstStyle/>
          <a:p>
            <a:pPr marL="104140" marR="3810" indent="-95250" defTabSz="685800"/>
            <a:r>
              <a:rPr sz="750" spc="-4" dirty="0">
                <a:latin typeface="微软雅黑" panose="020B0503020204020204" pitchFamily="34" charset="-122"/>
                <a:cs typeface="微软雅黑" panose="020B0503020204020204" pitchFamily="34" charset="-122"/>
              </a:rPr>
              <a:t>星云智能测温 处置终端</a:t>
            </a:r>
            <a:endParaRPr sz="750">
              <a:latin typeface="微软雅黑" panose="020B0503020204020204" pitchFamily="34" charset="-122"/>
              <a:cs typeface="微软雅黑" panose="020B0503020204020204" pitchFamily="34" charset="-122"/>
            </a:endParaRPr>
          </a:p>
        </p:txBody>
      </p:sp>
      <p:sp>
        <p:nvSpPr>
          <p:cNvPr id="18" name="object 18"/>
          <p:cNvSpPr/>
          <p:nvPr/>
        </p:nvSpPr>
        <p:spPr>
          <a:xfrm>
            <a:off x="4589369" y="3776904"/>
            <a:ext cx="439179" cy="0"/>
          </a:xfrm>
          <a:custGeom>
            <a:avLst/>
            <a:gdLst/>
            <a:ahLst/>
            <a:cxnLst/>
            <a:rect l="l" t="t" r="r" b="b"/>
            <a:pathLst>
              <a:path w="585470">
                <a:moveTo>
                  <a:pt x="0" y="0"/>
                </a:moveTo>
                <a:lnTo>
                  <a:pt x="585088" y="0"/>
                </a:lnTo>
              </a:path>
            </a:pathLst>
          </a:custGeom>
          <a:ln w="25400">
            <a:solidFill>
              <a:srgbClr val="D12325"/>
            </a:solidFill>
          </a:ln>
        </p:spPr>
        <p:txBody>
          <a:bodyPr wrap="square" lIns="0" tIns="0" rIns="0" bIns="0" rtlCol="0"/>
          <a:lstStyle/>
          <a:p>
            <a:pPr defTabSz="685800"/>
            <a:endParaRPr sz="1350">
              <a:latin typeface="Calibri" panose="020F0502020204030204"/>
            </a:endParaRPr>
          </a:p>
        </p:txBody>
      </p:sp>
      <p:sp>
        <p:nvSpPr>
          <p:cNvPr id="19" name="object 19"/>
          <p:cNvSpPr/>
          <p:nvPr/>
        </p:nvSpPr>
        <p:spPr>
          <a:xfrm>
            <a:off x="3948036" y="3964388"/>
            <a:ext cx="463472" cy="0"/>
          </a:xfrm>
          <a:custGeom>
            <a:avLst/>
            <a:gdLst/>
            <a:ahLst/>
            <a:cxnLst/>
            <a:rect l="l" t="t" r="r" b="b"/>
            <a:pathLst>
              <a:path w="617854">
                <a:moveTo>
                  <a:pt x="0" y="0"/>
                </a:moveTo>
                <a:lnTo>
                  <a:pt x="617854" y="0"/>
                </a:lnTo>
              </a:path>
            </a:pathLst>
          </a:custGeom>
          <a:ln w="25400">
            <a:solidFill>
              <a:srgbClr val="D12325"/>
            </a:solidFill>
          </a:ln>
        </p:spPr>
        <p:txBody>
          <a:bodyPr wrap="square" lIns="0" tIns="0" rIns="0" bIns="0" rtlCol="0"/>
          <a:lstStyle/>
          <a:p>
            <a:pPr defTabSz="685800"/>
            <a:endParaRPr sz="1350">
              <a:latin typeface="Calibri" panose="020F0502020204030204"/>
            </a:endParaRPr>
          </a:p>
        </p:txBody>
      </p:sp>
      <p:sp>
        <p:nvSpPr>
          <p:cNvPr id="20" name="object 20"/>
          <p:cNvSpPr/>
          <p:nvPr/>
        </p:nvSpPr>
        <p:spPr>
          <a:xfrm>
            <a:off x="3809137" y="2902928"/>
            <a:ext cx="536169" cy="524727"/>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21" name="object 21"/>
          <p:cNvSpPr/>
          <p:nvPr/>
        </p:nvSpPr>
        <p:spPr>
          <a:xfrm>
            <a:off x="3767981" y="2861773"/>
            <a:ext cx="459566" cy="448133"/>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22" name="object 22"/>
          <p:cNvSpPr txBox="1"/>
          <p:nvPr/>
        </p:nvSpPr>
        <p:spPr>
          <a:xfrm>
            <a:off x="3806280" y="2766078"/>
            <a:ext cx="514439" cy="115416"/>
          </a:xfrm>
          <a:prstGeom prst="rect">
            <a:avLst/>
          </a:prstGeom>
        </p:spPr>
        <p:txBody>
          <a:bodyPr vert="horz" wrap="square" lIns="0" tIns="0" rIns="0" bIns="0" rtlCol="0">
            <a:spAutoFit/>
          </a:bodyPr>
          <a:lstStyle/>
          <a:p>
            <a:pPr marL="9525" defTabSz="685800"/>
            <a:r>
              <a:rPr sz="750" spc="-11" dirty="0">
                <a:latin typeface="微软雅黑" panose="020B0503020204020204" pitchFamily="34" charset="-122"/>
                <a:cs typeface="微软雅黑" panose="020B0503020204020204" pitchFamily="34" charset="-122"/>
              </a:rPr>
              <a:t>W</a:t>
            </a:r>
            <a:r>
              <a:rPr sz="750" spc="-8" dirty="0">
                <a:latin typeface="微软雅黑" panose="020B0503020204020204" pitchFamily="34" charset="-122"/>
                <a:cs typeface="微软雅黑" panose="020B0503020204020204" pitchFamily="34" charset="-122"/>
              </a:rPr>
              <a:t>eb</a:t>
            </a:r>
            <a:r>
              <a:rPr sz="750" spc="-4" dirty="0">
                <a:latin typeface="微软雅黑" panose="020B0503020204020204" pitchFamily="34" charset="-122"/>
                <a:cs typeface="微软雅黑" panose="020B0503020204020204" pitchFamily="34" charset="-122"/>
              </a:rPr>
              <a:t>客户端</a:t>
            </a:r>
            <a:endParaRPr sz="750">
              <a:latin typeface="微软雅黑" panose="020B0503020204020204" pitchFamily="34" charset="-122"/>
              <a:cs typeface="微软雅黑" panose="020B0503020204020204" pitchFamily="34" charset="-122"/>
            </a:endParaRPr>
          </a:p>
        </p:txBody>
      </p:sp>
      <p:sp>
        <p:nvSpPr>
          <p:cNvPr id="23" name="object 23"/>
          <p:cNvSpPr/>
          <p:nvPr/>
        </p:nvSpPr>
        <p:spPr>
          <a:xfrm>
            <a:off x="4227548" y="3019535"/>
            <a:ext cx="260649" cy="254933"/>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24" name="object 24"/>
          <p:cNvSpPr/>
          <p:nvPr/>
        </p:nvSpPr>
        <p:spPr>
          <a:xfrm>
            <a:off x="3615937" y="4130723"/>
            <a:ext cx="626472" cy="369252"/>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25" name="object 25"/>
          <p:cNvSpPr txBox="1"/>
          <p:nvPr/>
        </p:nvSpPr>
        <p:spPr>
          <a:xfrm>
            <a:off x="4573937" y="4791493"/>
            <a:ext cx="871212" cy="138499"/>
          </a:xfrm>
          <a:prstGeom prst="rect">
            <a:avLst/>
          </a:prstGeom>
          <a:solidFill>
            <a:srgbClr val="FF0000"/>
          </a:solidFill>
        </p:spPr>
        <p:txBody>
          <a:bodyPr vert="horz" wrap="square" lIns="0" tIns="0" rIns="0" bIns="0" rtlCol="0">
            <a:spAutoFit/>
          </a:bodyPr>
          <a:lstStyle/>
          <a:p>
            <a:pPr marL="149860" defTabSz="685800"/>
            <a:r>
              <a:rPr sz="900" b="1" dirty="0">
                <a:latin typeface="微软雅黑" panose="020B0503020204020204" pitchFamily="34" charset="-122"/>
                <a:cs typeface="微软雅黑" panose="020B0503020204020204" pitchFamily="34" charset="-122"/>
              </a:rPr>
              <a:t>厂区出入口</a:t>
            </a:r>
            <a:endParaRPr sz="900">
              <a:latin typeface="微软雅黑" panose="020B0503020204020204" pitchFamily="34" charset="-122"/>
              <a:cs typeface="微软雅黑" panose="020B0503020204020204" pitchFamily="34" charset="-122"/>
            </a:endParaRPr>
          </a:p>
        </p:txBody>
      </p:sp>
      <p:sp>
        <p:nvSpPr>
          <p:cNvPr id="26" name="object 26"/>
          <p:cNvSpPr/>
          <p:nvPr/>
        </p:nvSpPr>
        <p:spPr>
          <a:xfrm>
            <a:off x="7055249" y="3355064"/>
            <a:ext cx="0" cy="435844"/>
          </a:xfrm>
          <a:custGeom>
            <a:avLst/>
            <a:gdLst/>
            <a:ahLst/>
            <a:cxnLst/>
            <a:rect l="l" t="t" r="r" b="b"/>
            <a:pathLst>
              <a:path h="581025">
                <a:moveTo>
                  <a:pt x="0" y="0"/>
                </a:moveTo>
                <a:lnTo>
                  <a:pt x="0" y="580517"/>
                </a:lnTo>
              </a:path>
            </a:pathLst>
          </a:custGeom>
          <a:ln w="25400">
            <a:solidFill>
              <a:srgbClr val="D12325"/>
            </a:solidFill>
          </a:ln>
        </p:spPr>
        <p:txBody>
          <a:bodyPr wrap="square" lIns="0" tIns="0" rIns="0" bIns="0" rtlCol="0"/>
          <a:lstStyle/>
          <a:p>
            <a:pPr defTabSz="685800"/>
            <a:endParaRPr sz="1350">
              <a:latin typeface="Calibri" panose="020F0502020204030204"/>
            </a:endParaRPr>
          </a:p>
        </p:txBody>
      </p:sp>
      <p:sp>
        <p:nvSpPr>
          <p:cNvPr id="27" name="object 27"/>
          <p:cNvSpPr txBox="1"/>
          <p:nvPr/>
        </p:nvSpPr>
        <p:spPr>
          <a:xfrm>
            <a:off x="6898821" y="4536976"/>
            <a:ext cx="209110" cy="115416"/>
          </a:xfrm>
          <a:prstGeom prst="rect">
            <a:avLst/>
          </a:prstGeom>
        </p:spPr>
        <p:txBody>
          <a:bodyPr vert="horz" wrap="square" lIns="0" tIns="0" rIns="0" bIns="0" rtlCol="0">
            <a:spAutoFit/>
          </a:bodyPr>
          <a:lstStyle/>
          <a:p>
            <a:pPr marL="9525" defTabSz="685800"/>
            <a:r>
              <a:rPr sz="750" spc="-8" dirty="0">
                <a:latin typeface="微软雅黑" panose="020B0503020204020204" pitchFamily="34" charset="-122"/>
                <a:cs typeface="微软雅黑" panose="020B0503020204020204" pitchFamily="34" charset="-122"/>
              </a:rPr>
              <a:t>黑体</a:t>
            </a:r>
            <a:endParaRPr sz="750">
              <a:latin typeface="微软雅黑" panose="020B0503020204020204" pitchFamily="34" charset="-122"/>
              <a:cs typeface="微软雅黑" panose="020B0503020204020204" pitchFamily="34" charset="-122"/>
            </a:endParaRPr>
          </a:p>
        </p:txBody>
      </p:sp>
      <p:sp>
        <p:nvSpPr>
          <p:cNvPr id="28" name="object 28"/>
          <p:cNvSpPr txBox="1"/>
          <p:nvPr/>
        </p:nvSpPr>
        <p:spPr>
          <a:xfrm>
            <a:off x="5704370" y="4521841"/>
            <a:ext cx="588747" cy="230832"/>
          </a:xfrm>
          <a:prstGeom prst="rect">
            <a:avLst/>
          </a:prstGeom>
        </p:spPr>
        <p:txBody>
          <a:bodyPr vert="horz" wrap="square" lIns="0" tIns="0" rIns="0" bIns="0" rtlCol="0">
            <a:spAutoFit/>
          </a:bodyPr>
          <a:lstStyle/>
          <a:p>
            <a:pPr marL="9525" marR="3810" defTabSz="685800"/>
            <a:r>
              <a:rPr sz="750" spc="-4" dirty="0">
                <a:latin typeface="微软雅黑" panose="020B0503020204020204" pitchFamily="34" charset="-122"/>
                <a:cs typeface="微软雅黑" panose="020B0503020204020204" pitchFamily="34" charset="-122"/>
              </a:rPr>
              <a:t>热成像摄像机 自带声光报警</a:t>
            </a:r>
            <a:endParaRPr sz="750">
              <a:latin typeface="微软雅黑" panose="020B0503020204020204" pitchFamily="34" charset="-122"/>
              <a:cs typeface="微软雅黑" panose="020B0503020204020204" pitchFamily="34" charset="-122"/>
            </a:endParaRPr>
          </a:p>
        </p:txBody>
      </p:sp>
      <p:sp>
        <p:nvSpPr>
          <p:cNvPr id="29" name="object 29"/>
          <p:cNvSpPr/>
          <p:nvPr/>
        </p:nvSpPr>
        <p:spPr>
          <a:xfrm>
            <a:off x="6692284" y="2955516"/>
            <a:ext cx="674486" cy="370396"/>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30" name="object 30"/>
          <p:cNvSpPr txBox="1"/>
          <p:nvPr/>
        </p:nvSpPr>
        <p:spPr>
          <a:xfrm>
            <a:off x="6743347" y="2708537"/>
            <a:ext cx="588747" cy="230832"/>
          </a:xfrm>
          <a:prstGeom prst="rect">
            <a:avLst/>
          </a:prstGeom>
        </p:spPr>
        <p:txBody>
          <a:bodyPr vert="horz" wrap="square" lIns="0" tIns="0" rIns="0" bIns="0" rtlCol="0">
            <a:spAutoFit/>
          </a:bodyPr>
          <a:lstStyle/>
          <a:p>
            <a:pPr marL="104140" marR="3810" indent="-95250" defTabSz="685800"/>
            <a:r>
              <a:rPr sz="750" spc="-4" dirty="0">
                <a:latin typeface="微软雅黑" panose="020B0503020204020204" pitchFamily="34" charset="-122"/>
                <a:cs typeface="微软雅黑" panose="020B0503020204020204" pitchFamily="34" charset="-122"/>
              </a:rPr>
              <a:t>星云智能测温 处置终端</a:t>
            </a:r>
            <a:endParaRPr sz="750">
              <a:latin typeface="微软雅黑" panose="020B0503020204020204" pitchFamily="34" charset="-122"/>
              <a:cs typeface="微软雅黑" panose="020B0503020204020204" pitchFamily="34" charset="-122"/>
            </a:endParaRPr>
          </a:p>
        </p:txBody>
      </p:sp>
      <p:sp>
        <p:nvSpPr>
          <p:cNvPr id="31" name="object 31"/>
          <p:cNvSpPr/>
          <p:nvPr/>
        </p:nvSpPr>
        <p:spPr>
          <a:xfrm>
            <a:off x="6616261" y="3783763"/>
            <a:ext cx="439179" cy="0"/>
          </a:xfrm>
          <a:custGeom>
            <a:avLst/>
            <a:gdLst/>
            <a:ahLst/>
            <a:cxnLst/>
            <a:rect l="l" t="t" r="r" b="b"/>
            <a:pathLst>
              <a:path w="585470">
                <a:moveTo>
                  <a:pt x="0" y="0"/>
                </a:moveTo>
                <a:lnTo>
                  <a:pt x="585089" y="0"/>
                </a:lnTo>
              </a:path>
            </a:pathLst>
          </a:custGeom>
          <a:ln w="25400">
            <a:solidFill>
              <a:srgbClr val="D12325"/>
            </a:solidFill>
          </a:ln>
        </p:spPr>
        <p:txBody>
          <a:bodyPr wrap="square" lIns="0" tIns="0" rIns="0" bIns="0" rtlCol="0"/>
          <a:lstStyle/>
          <a:p>
            <a:pPr defTabSz="685800"/>
            <a:endParaRPr sz="1350">
              <a:latin typeface="Calibri" panose="020F0502020204030204"/>
            </a:endParaRPr>
          </a:p>
        </p:txBody>
      </p:sp>
      <p:sp>
        <p:nvSpPr>
          <p:cNvPr id="32" name="object 32"/>
          <p:cNvSpPr/>
          <p:nvPr/>
        </p:nvSpPr>
        <p:spPr>
          <a:xfrm>
            <a:off x="5974926" y="3971247"/>
            <a:ext cx="463472" cy="0"/>
          </a:xfrm>
          <a:custGeom>
            <a:avLst/>
            <a:gdLst/>
            <a:ahLst/>
            <a:cxnLst/>
            <a:rect l="l" t="t" r="r" b="b"/>
            <a:pathLst>
              <a:path w="617854">
                <a:moveTo>
                  <a:pt x="0" y="0"/>
                </a:moveTo>
                <a:lnTo>
                  <a:pt x="617855" y="0"/>
                </a:lnTo>
              </a:path>
            </a:pathLst>
          </a:custGeom>
          <a:ln w="25400">
            <a:solidFill>
              <a:srgbClr val="D12325"/>
            </a:solidFill>
          </a:ln>
        </p:spPr>
        <p:txBody>
          <a:bodyPr wrap="square" lIns="0" tIns="0" rIns="0" bIns="0" rtlCol="0"/>
          <a:lstStyle/>
          <a:p>
            <a:pPr defTabSz="685800"/>
            <a:endParaRPr sz="1350">
              <a:latin typeface="Calibri" panose="020F0502020204030204"/>
            </a:endParaRPr>
          </a:p>
        </p:txBody>
      </p:sp>
      <p:sp>
        <p:nvSpPr>
          <p:cNvPr id="33" name="object 33"/>
          <p:cNvSpPr/>
          <p:nvPr/>
        </p:nvSpPr>
        <p:spPr>
          <a:xfrm>
            <a:off x="6434492" y="3800911"/>
            <a:ext cx="0" cy="171003"/>
          </a:xfrm>
          <a:custGeom>
            <a:avLst/>
            <a:gdLst/>
            <a:ahLst/>
            <a:cxnLst/>
            <a:rect l="l" t="t" r="r" b="b"/>
            <a:pathLst>
              <a:path h="227964">
                <a:moveTo>
                  <a:pt x="0" y="0"/>
                </a:moveTo>
                <a:lnTo>
                  <a:pt x="0" y="227456"/>
                </a:lnTo>
              </a:path>
            </a:pathLst>
          </a:custGeom>
          <a:ln w="25400">
            <a:solidFill>
              <a:srgbClr val="D12325"/>
            </a:solidFill>
          </a:ln>
        </p:spPr>
        <p:txBody>
          <a:bodyPr wrap="square" lIns="0" tIns="0" rIns="0" bIns="0" rtlCol="0"/>
          <a:lstStyle/>
          <a:p>
            <a:pPr defTabSz="685800"/>
            <a:endParaRPr sz="1350">
              <a:latin typeface="Calibri" panose="020F0502020204030204"/>
            </a:endParaRPr>
          </a:p>
        </p:txBody>
      </p:sp>
      <p:sp>
        <p:nvSpPr>
          <p:cNvPr id="34" name="object 34"/>
          <p:cNvSpPr/>
          <p:nvPr/>
        </p:nvSpPr>
        <p:spPr>
          <a:xfrm>
            <a:off x="5836028" y="2909778"/>
            <a:ext cx="536169" cy="523594"/>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35" name="object 35"/>
          <p:cNvSpPr/>
          <p:nvPr/>
        </p:nvSpPr>
        <p:spPr>
          <a:xfrm>
            <a:off x="5794873" y="2868631"/>
            <a:ext cx="459566" cy="446991"/>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36" name="object 36"/>
          <p:cNvSpPr txBox="1"/>
          <p:nvPr/>
        </p:nvSpPr>
        <p:spPr>
          <a:xfrm>
            <a:off x="5833361" y="2772556"/>
            <a:ext cx="514439" cy="115416"/>
          </a:xfrm>
          <a:prstGeom prst="rect">
            <a:avLst/>
          </a:prstGeom>
        </p:spPr>
        <p:txBody>
          <a:bodyPr vert="horz" wrap="square" lIns="0" tIns="0" rIns="0" bIns="0" rtlCol="0">
            <a:spAutoFit/>
          </a:bodyPr>
          <a:lstStyle/>
          <a:p>
            <a:pPr marL="9525" defTabSz="685800"/>
            <a:r>
              <a:rPr sz="750" spc="-11" dirty="0">
                <a:latin typeface="微软雅黑" panose="020B0503020204020204" pitchFamily="34" charset="-122"/>
                <a:cs typeface="微软雅黑" panose="020B0503020204020204" pitchFamily="34" charset="-122"/>
              </a:rPr>
              <a:t>W</a:t>
            </a:r>
            <a:r>
              <a:rPr sz="750" spc="-8" dirty="0">
                <a:latin typeface="微软雅黑" panose="020B0503020204020204" pitchFamily="34" charset="-122"/>
                <a:cs typeface="微软雅黑" panose="020B0503020204020204" pitchFamily="34" charset="-122"/>
              </a:rPr>
              <a:t>e</a:t>
            </a:r>
            <a:r>
              <a:rPr sz="750" spc="-4" dirty="0">
                <a:latin typeface="微软雅黑" panose="020B0503020204020204" pitchFamily="34" charset="-122"/>
                <a:cs typeface="微软雅黑" panose="020B0503020204020204" pitchFamily="34" charset="-122"/>
              </a:rPr>
              <a:t>b客户端</a:t>
            </a:r>
            <a:endParaRPr sz="750">
              <a:latin typeface="微软雅黑" panose="020B0503020204020204" pitchFamily="34" charset="-122"/>
              <a:cs typeface="微软雅黑" panose="020B0503020204020204" pitchFamily="34" charset="-122"/>
            </a:endParaRPr>
          </a:p>
        </p:txBody>
      </p:sp>
      <p:sp>
        <p:nvSpPr>
          <p:cNvPr id="37" name="object 37"/>
          <p:cNvSpPr/>
          <p:nvPr/>
        </p:nvSpPr>
        <p:spPr>
          <a:xfrm>
            <a:off x="6254439" y="3026394"/>
            <a:ext cx="260649" cy="254933"/>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38" name="object 38"/>
          <p:cNvSpPr/>
          <p:nvPr/>
        </p:nvSpPr>
        <p:spPr>
          <a:xfrm>
            <a:off x="6355612" y="3287614"/>
            <a:ext cx="0" cy="484430"/>
          </a:xfrm>
          <a:custGeom>
            <a:avLst/>
            <a:gdLst/>
            <a:ahLst/>
            <a:cxnLst/>
            <a:rect l="l" t="t" r="r" b="b"/>
            <a:pathLst>
              <a:path h="645795">
                <a:moveTo>
                  <a:pt x="0" y="0"/>
                </a:moveTo>
                <a:lnTo>
                  <a:pt x="0" y="645287"/>
                </a:lnTo>
              </a:path>
            </a:pathLst>
          </a:custGeom>
          <a:ln w="25400">
            <a:solidFill>
              <a:srgbClr val="D12325"/>
            </a:solidFill>
          </a:ln>
        </p:spPr>
        <p:txBody>
          <a:bodyPr wrap="square" lIns="0" tIns="0" rIns="0" bIns="0" rtlCol="0"/>
          <a:lstStyle/>
          <a:p>
            <a:pPr defTabSz="685800"/>
            <a:endParaRPr sz="1350">
              <a:latin typeface="Calibri" panose="020F0502020204030204"/>
            </a:endParaRPr>
          </a:p>
        </p:txBody>
      </p:sp>
      <p:sp>
        <p:nvSpPr>
          <p:cNvPr id="39" name="object 39"/>
          <p:cNvSpPr/>
          <p:nvPr/>
        </p:nvSpPr>
        <p:spPr>
          <a:xfrm>
            <a:off x="5642828" y="4137582"/>
            <a:ext cx="626472" cy="369253"/>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40" name="object 40"/>
          <p:cNvSpPr txBox="1"/>
          <p:nvPr/>
        </p:nvSpPr>
        <p:spPr>
          <a:xfrm>
            <a:off x="6487651" y="4791493"/>
            <a:ext cx="982198" cy="138499"/>
          </a:xfrm>
          <a:prstGeom prst="rect">
            <a:avLst/>
          </a:prstGeom>
          <a:solidFill>
            <a:srgbClr val="FF0000"/>
          </a:solidFill>
        </p:spPr>
        <p:txBody>
          <a:bodyPr vert="horz" wrap="square" lIns="0" tIns="0" rIns="0" bIns="0" rtlCol="0">
            <a:spAutoFit/>
          </a:bodyPr>
          <a:lstStyle/>
          <a:p>
            <a:pPr marL="205740" defTabSz="685800"/>
            <a:r>
              <a:rPr sz="900" b="1" dirty="0">
                <a:latin typeface="微软雅黑" panose="020B0503020204020204" pitchFamily="34" charset="-122"/>
                <a:cs typeface="微软雅黑" panose="020B0503020204020204" pitchFamily="34" charset="-122"/>
              </a:rPr>
              <a:t>楼宇出入口</a:t>
            </a:r>
            <a:endParaRPr sz="900">
              <a:latin typeface="微软雅黑" panose="020B0503020204020204" pitchFamily="34" charset="-122"/>
              <a:cs typeface="微软雅黑" panose="020B0503020204020204" pitchFamily="34" charset="-122"/>
            </a:endParaRPr>
          </a:p>
        </p:txBody>
      </p:sp>
      <p:sp>
        <p:nvSpPr>
          <p:cNvPr id="41" name="object 41"/>
          <p:cNvSpPr/>
          <p:nvPr/>
        </p:nvSpPr>
        <p:spPr>
          <a:xfrm>
            <a:off x="4209256" y="1667111"/>
            <a:ext cx="895124" cy="453869"/>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42" name="object 42"/>
          <p:cNvSpPr/>
          <p:nvPr/>
        </p:nvSpPr>
        <p:spPr>
          <a:xfrm>
            <a:off x="4228692" y="1686565"/>
            <a:ext cx="818529" cy="377255"/>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43" name="object 43"/>
          <p:cNvSpPr txBox="1"/>
          <p:nvPr/>
        </p:nvSpPr>
        <p:spPr>
          <a:xfrm>
            <a:off x="4369591" y="1296402"/>
            <a:ext cx="564454" cy="346249"/>
          </a:xfrm>
          <a:prstGeom prst="rect">
            <a:avLst/>
          </a:prstGeom>
        </p:spPr>
        <p:txBody>
          <a:bodyPr vert="horz" wrap="square" lIns="0" tIns="0" rIns="0" bIns="0" rtlCol="0">
            <a:spAutoFit/>
          </a:bodyPr>
          <a:lstStyle/>
          <a:p>
            <a:pPr algn="ctr" defTabSz="685800"/>
            <a:r>
              <a:rPr sz="750" spc="-4" dirty="0">
                <a:latin typeface="微软雅黑" panose="020B0503020204020204" pitchFamily="34" charset="-122"/>
                <a:cs typeface="微软雅黑" panose="020B0503020204020204" pitchFamily="34" charset="-122"/>
              </a:rPr>
              <a:t>星云G智能测</a:t>
            </a:r>
            <a:endParaRPr sz="750">
              <a:latin typeface="微软雅黑" panose="020B0503020204020204" pitchFamily="34" charset="-122"/>
              <a:cs typeface="微软雅黑" panose="020B0503020204020204" pitchFamily="34" charset="-122"/>
            </a:endParaRPr>
          </a:p>
          <a:p>
            <a:pPr algn="ctr" defTabSz="685800"/>
            <a:r>
              <a:rPr sz="750" spc="-4" dirty="0">
                <a:latin typeface="微软雅黑" panose="020B0503020204020204" pitchFamily="34" charset="-122"/>
                <a:cs typeface="微软雅黑" panose="020B0503020204020204" pitchFamily="34" charset="-122"/>
              </a:rPr>
              <a:t>温</a:t>
            </a:r>
            <a:endParaRPr sz="750">
              <a:latin typeface="微软雅黑" panose="020B0503020204020204" pitchFamily="34" charset="-122"/>
              <a:cs typeface="微软雅黑" panose="020B0503020204020204" pitchFamily="34" charset="-122"/>
            </a:endParaRPr>
          </a:p>
          <a:p>
            <a:pPr marL="1270" algn="ctr" defTabSz="685800"/>
            <a:r>
              <a:rPr sz="750" spc="-4" dirty="0">
                <a:latin typeface="微软雅黑" panose="020B0503020204020204" pitchFamily="34" charset="-122"/>
                <a:cs typeface="微软雅黑" panose="020B0503020204020204" pitchFamily="34" charset="-122"/>
              </a:rPr>
              <a:t>管理平台</a:t>
            </a:r>
            <a:endParaRPr sz="750">
              <a:latin typeface="微软雅黑" panose="020B0503020204020204" pitchFamily="34" charset="-122"/>
              <a:cs typeface="微软雅黑" panose="020B0503020204020204" pitchFamily="34" charset="-122"/>
            </a:endParaRPr>
          </a:p>
        </p:txBody>
      </p:sp>
      <p:sp>
        <p:nvSpPr>
          <p:cNvPr id="44" name="object 44"/>
          <p:cNvSpPr/>
          <p:nvPr/>
        </p:nvSpPr>
        <p:spPr>
          <a:xfrm>
            <a:off x="3590214" y="1108678"/>
            <a:ext cx="3823046" cy="1211790"/>
          </a:xfrm>
          <a:custGeom>
            <a:avLst/>
            <a:gdLst/>
            <a:ahLst/>
            <a:cxnLst/>
            <a:rect l="l" t="t" r="r" b="b"/>
            <a:pathLst>
              <a:path w="5096509" h="1615439">
                <a:moveTo>
                  <a:pt x="0" y="1615439"/>
                </a:moveTo>
                <a:lnTo>
                  <a:pt x="5096256" y="1615439"/>
                </a:lnTo>
                <a:lnTo>
                  <a:pt x="5096256" y="0"/>
                </a:lnTo>
                <a:lnTo>
                  <a:pt x="0" y="0"/>
                </a:lnTo>
                <a:lnTo>
                  <a:pt x="0" y="1615439"/>
                </a:lnTo>
                <a:close/>
              </a:path>
            </a:pathLst>
          </a:custGeom>
          <a:ln w="28575">
            <a:solidFill>
              <a:srgbClr val="FF0000"/>
            </a:solidFill>
            <a:prstDash val="lgDash"/>
          </a:ln>
        </p:spPr>
        <p:txBody>
          <a:bodyPr wrap="square" lIns="0" tIns="0" rIns="0" bIns="0" rtlCol="0"/>
          <a:lstStyle/>
          <a:p>
            <a:pPr defTabSz="685800"/>
            <a:endParaRPr sz="1350">
              <a:latin typeface="Calibri" panose="020F0502020204030204"/>
            </a:endParaRPr>
          </a:p>
        </p:txBody>
      </p:sp>
      <p:sp>
        <p:nvSpPr>
          <p:cNvPr id="45" name="object 45"/>
          <p:cNvSpPr txBox="1"/>
          <p:nvPr/>
        </p:nvSpPr>
        <p:spPr>
          <a:xfrm>
            <a:off x="6722960" y="2162703"/>
            <a:ext cx="581602" cy="138499"/>
          </a:xfrm>
          <a:prstGeom prst="rect">
            <a:avLst/>
          </a:prstGeom>
        </p:spPr>
        <p:txBody>
          <a:bodyPr vert="horz" wrap="square" lIns="0" tIns="0" rIns="0" bIns="0" rtlCol="0">
            <a:spAutoFit/>
          </a:bodyPr>
          <a:lstStyle/>
          <a:p>
            <a:pPr marL="9525" defTabSz="685800"/>
            <a:r>
              <a:rPr sz="900" spc="4" dirty="0">
                <a:latin typeface="微软雅黑" panose="020B0503020204020204" pitchFamily="34" charset="-122"/>
                <a:cs typeface="微软雅黑" panose="020B0503020204020204" pitchFamily="34" charset="-122"/>
              </a:rPr>
              <a:t>**</a:t>
            </a:r>
            <a:r>
              <a:rPr sz="900" dirty="0">
                <a:latin typeface="微软雅黑" panose="020B0503020204020204" pitchFamily="34" charset="-122"/>
                <a:cs typeface="微软雅黑" panose="020B0503020204020204" pitchFamily="34" charset="-122"/>
              </a:rPr>
              <a:t>松江园区</a:t>
            </a:r>
            <a:endParaRPr sz="900">
              <a:latin typeface="微软雅黑" panose="020B0503020204020204" pitchFamily="34" charset="-122"/>
              <a:cs typeface="微软雅黑" panose="020B0503020204020204" pitchFamily="34" charset="-122"/>
            </a:endParaRPr>
          </a:p>
        </p:txBody>
      </p:sp>
      <p:sp>
        <p:nvSpPr>
          <p:cNvPr id="46" name="object 46"/>
          <p:cNvSpPr/>
          <p:nvPr/>
        </p:nvSpPr>
        <p:spPr>
          <a:xfrm>
            <a:off x="6020083" y="1563099"/>
            <a:ext cx="318190" cy="603990"/>
          </a:xfrm>
          <a:custGeom>
            <a:avLst/>
            <a:gdLst/>
            <a:ahLst/>
            <a:cxnLst/>
            <a:rect l="l" t="t" r="r" b="b"/>
            <a:pathLst>
              <a:path w="424179" h="805180">
                <a:moveTo>
                  <a:pt x="0" y="804672"/>
                </a:moveTo>
                <a:lnTo>
                  <a:pt x="423672" y="804672"/>
                </a:lnTo>
                <a:lnTo>
                  <a:pt x="423672" y="0"/>
                </a:lnTo>
                <a:lnTo>
                  <a:pt x="0" y="0"/>
                </a:lnTo>
                <a:lnTo>
                  <a:pt x="0" y="804672"/>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47" name="object 47"/>
          <p:cNvSpPr/>
          <p:nvPr/>
        </p:nvSpPr>
        <p:spPr>
          <a:xfrm>
            <a:off x="6020083" y="1563099"/>
            <a:ext cx="317809" cy="603609"/>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48" name="object 48"/>
          <p:cNvSpPr/>
          <p:nvPr/>
        </p:nvSpPr>
        <p:spPr>
          <a:xfrm>
            <a:off x="6352754" y="1558527"/>
            <a:ext cx="316761" cy="602561"/>
          </a:xfrm>
          <a:custGeom>
            <a:avLst/>
            <a:gdLst/>
            <a:ahLst/>
            <a:cxnLst/>
            <a:rect l="l" t="t" r="r" b="b"/>
            <a:pathLst>
              <a:path w="422275" h="803275">
                <a:moveTo>
                  <a:pt x="0" y="803148"/>
                </a:moveTo>
                <a:lnTo>
                  <a:pt x="422148" y="803148"/>
                </a:lnTo>
                <a:lnTo>
                  <a:pt x="422148" y="0"/>
                </a:lnTo>
                <a:lnTo>
                  <a:pt x="0" y="0"/>
                </a:lnTo>
                <a:lnTo>
                  <a:pt x="0" y="803148"/>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49" name="object 49"/>
          <p:cNvSpPr/>
          <p:nvPr/>
        </p:nvSpPr>
        <p:spPr>
          <a:xfrm>
            <a:off x="6352754" y="1558526"/>
            <a:ext cx="316666" cy="602466"/>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50" name="object 50"/>
          <p:cNvSpPr/>
          <p:nvPr/>
        </p:nvSpPr>
        <p:spPr>
          <a:xfrm>
            <a:off x="5313587" y="1696854"/>
            <a:ext cx="405835" cy="388687"/>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51" name="object 51"/>
          <p:cNvSpPr txBox="1"/>
          <p:nvPr/>
        </p:nvSpPr>
        <p:spPr>
          <a:xfrm>
            <a:off x="6041613" y="1262391"/>
            <a:ext cx="683537" cy="230832"/>
          </a:xfrm>
          <a:prstGeom prst="rect">
            <a:avLst/>
          </a:prstGeom>
        </p:spPr>
        <p:txBody>
          <a:bodyPr vert="horz" wrap="square" lIns="0" tIns="0" rIns="0" bIns="0" rtlCol="0">
            <a:spAutoFit/>
          </a:bodyPr>
          <a:lstStyle/>
          <a:p>
            <a:pPr marL="62865" marR="3810" indent="-53975" defTabSz="685800"/>
            <a:r>
              <a:rPr sz="750" spc="-4" dirty="0">
                <a:latin typeface="微软雅黑" panose="020B0503020204020204" pitchFamily="34" charset="-122"/>
                <a:cs typeface="微软雅黑" panose="020B0503020204020204" pitchFamily="34" charset="-122"/>
              </a:rPr>
              <a:t>园区综合管理平 台--预警平面</a:t>
            </a:r>
            <a:endParaRPr sz="750">
              <a:latin typeface="微软雅黑" panose="020B0503020204020204" pitchFamily="34" charset="-122"/>
              <a:cs typeface="微软雅黑" panose="020B0503020204020204" pitchFamily="34" charset="-122"/>
            </a:endParaRPr>
          </a:p>
        </p:txBody>
      </p:sp>
      <p:sp>
        <p:nvSpPr>
          <p:cNvPr id="52" name="object 52"/>
          <p:cNvSpPr/>
          <p:nvPr/>
        </p:nvSpPr>
        <p:spPr>
          <a:xfrm>
            <a:off x="5045506" y="1891769"/>
            <a:ext cx="268652" cy="0"/>
          </a:xfrm>
          <a:custGeom>
            <a:avLst/>
            <a:gdLst/>
            <a:ahLst/>
            <a:cxnLst/>
            <a:rect l="l" t="t" r="r" b="b"/>
            <a:pathLst>
              <a:path w="358140">
                <a:moveTo>
                  <a:pt x="0" y="0"/>
                </a:moveTo>
                <a:lnTo>
                  <a:pt x="357885" y="0"/>
                </a:lnTo>
              </a:path>
            </a:pathLst>
          </a:custGeom>
          <a:ln w="25400">
            <a:solidFill>
              <a:srgbClr val="D12325"/>
            </a:solidFill>
          </a:ln>
        </p:spPr>
        <p:txBody>
          <a:bodyPr wrap="square" lIns="0" tIns="0" rIns="0" bIns="0" rtlCol="0"/>
          <a:lstStyle/>
          <a:p>
            <a:pPr defTabSz="685800"/>
            <a:endParaRPr sz="1350">
              <a:latin typeface="Calibri" panose="020F0502020204030204"/>
            </a:endParaRPr>
          </a:p>
        </p:txBody>
      </p:sp>
      <p:sp>
        <p:nvSpPr>
          <p:cNvPr id="53" name="object 53"/>
          <p:cNvSpPr/>
          <p:nvPr/>
        </p:nvSpPr>
        <p:spPr>
          <a:xfrm>
            <a:off x="5729139" y="1891769"/>
            <a:ext cx="268652" cy="0"/>
          </a:xfrm>
          <a:custGeom>
            <a:avLst/>
            <a:gdLst/>
            <a:ahLst/>
            <a:cxnLst/>
            <a:rect l="l" t="t" r="r" b="b"/>
            <a:pathLst>
              <a:path w="358140">
                <a:moveTo>
                  <a:pt x="0" y="0"/>
                </a:moveTo>
                <a:lnTo>
                  <a:pt x="357885" y="0"/>
                </a:lnTo>
              </a:path>
            </a:pathLst>
          </a:custGeom>
          <a:ln w="25400">
            <a:solidFill>
              <a:srgbClr val="D12325"/>
            </a:solidFill>
          </a:ln>
        </p:spPr>
        <p:txBody>
          <a:bodyPr wrap="square" lIns="0" tIns="0" rIns="0" bIns="0" rtlCol="0"/>
          <a:lstStyle/>
          <a:p>
            <a:pPr defTabSz="685800"/>
            <a:endParaRPr sz="1350">
              <a:latin typeface="Calibri" panose="020F0502020204030204"/>
            </a:endParaRPr>
          </a:p>
        </p:txBody>
      </p:sp>
      <p:sp>
        <p:nvSpPr>
          <p:cNvPr id="54" name="object 54"/>
          <p:cNvSpPr/>
          <p:nvPr/>
        </p:nvSpPr>
        <p:spPr>
          <a:xfrm>
            <a:off x="4272037" y="1932619"/>
            <a:ext cx="676677" cy="838269"/>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55" name="object 55"/>
          <p:cNvSpPr/>
          <p:nvPr/>
        </p:nvSpPr>
        <p:spPr>
          <a:xfrm>
            <a:off x="6168889" y="1925779"/>
            <a:ext cx="676677" cy="838284"/>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56" name="object 56"/>
          <p:cNvSpPr/>
          <p:nvPr/>
        </p:nvSpPr>
        <p:spPr>
          <a:xfrm>
            <a:off x="138327" y="2156420"/>
            <a:ext cx="3271834" cy="1485015"/>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sp>
        <p:nvSpPr>
          <p:cNvPr id="57" name="object 57"/>
          <p:cNvSpPr txBox="1"/>
          <p:nvPr/>
        </p:nvSpPr>
        <p:spPr>
          <a:xfrm>
            <a:off x="7698394" y="894608"/>
            <a:ext cx="1263234" cy="3547125"/>
          </a:xfrm>
          <a:prstGeom prst="rect">
            <a:avLst/>
          </a:prstGeom>
        </p:spPr>
        <p:txBody>
          <a:bodyPr vert="horz" wrap="square" lIns="0" tIns="0" rIns="0" bIns="0" rtlCol="0">
            <a:spAutoFit/>
          </a:bodyPr>
          <a:lstStyle/>
          <a:p>
            <a:pPr marL="367665" defTabSz="685800"/>
            <a:r>
              <a:rPr sz="1350" b="1" spc="150" dirty="0">
                <a:latin typeface="微软雅黑" panose="020B0503020204020204" pitchFamily="34" charset="-122"/>
                <a:cs typeface="微软雅黑" panose="020B0503020204020204" pitchFamily="34" charset="-122"/>
              </a:rPr>
              <a:t>系统功</a:t>
            </a:r>
            <a:r>
              <a:rPr sz="1350" b="1" dirty="0">
                <a:latin typeface="微软雅黑" panose="020B0503020204020204" pitchFamily="34" charset="-122"/>
                <a:cs typeface="微软雅黑" panose="020B0503020204020204" pitchFamily="34" charset="-122"/>
              </a:rPr>
              <a:t>能</a:t>
            </a:r>
            <a:r>
              <a:rPr sz="1350" b="1" spc="-251" dirty="0">
                <a:latin typeface="微软雅黑" panose="020B0503020204020204" pitchFamily="34" charset="-122"/>
                <a:cs typeface="微软雅黑" panose="020B0503020204020204" pitchFamily="34" charset="-122"/>
              </a:rPr>
              <a:t> </a:t>
            </a:r>
            <a:endParaRPr sz="1350">
              <a:latin typeface="微软雅黑" panose="020B0503020204020204" pitchFamily="34" charset="-122"/>
              <a:cs typeface="微软雅黑" panose="020B0503020204020204" pitchFamily="34" charset="-122"/>
            </a:endParaRPr>
          </a:p>
          <a:p>
            <a:pPr marL="9525" defTabSz="685800">
              <a:spcBef>
                <a:spcPts val="1085"/>
              </a:spcBef>
              <a:tabLst>
                <a:tab pos="224155" algn="l"/>
              </a:tabLst>
            </a:pPr>
            <a:r>
              <a:rPr sz="900" spc="-105" dirty="0">
                <a:latin typeface="Segoe UI Symbol" panose="020B0502040204020203"/>
                <a:cs typeface="Segoe UI Symbol" panose="020B0502040204020203"/>
              </a:rPr>
              <a:t>◼	</a:t>
            </a:r>
            <a:r>
              <a:rPr sz="900" b="1" spc="-105" dirty="0">
                <a:latin typeface="微软雅黑" panose="020B0503020204020204" pitchFamily="34" charset="-122"/>
                <a:cs typeface="微软雅黑" panose="020B0503020204020204" pitchFamily="34" charset="-122"/>
              </a:rPr>
              <a:t>无感测温</a:t>
            </a:r>
            <a:endParaRPr sz="900">
              <a:latin typeface="微软雅黑" panose="020B0503020204020204" pitchFamily="34" charset="-122"/>
              <a:cs typeface="微软雅黑" panose="020B0503020204020204" pitchFamily="34" charset="-122"/>
            </a:endParaRPr>
          </a:p>
          <a:p>
            <a:pPr marL="9525" defTabSz="685800">
              <a:spcBef>
                <a:spcPts val="540"/>
              </a:spcBef>
              <a:tabLst>
                <a:tab pos="224155" algn="l"/>
              </a:tabLst>
            </a:pPr>
            <a:r>
              <a:rPr sz="900" spc="-105" dirty="0">
                <a:latin typeface="Segoe UI Symbol" panose="020B0502040204020203"/>
                <a:cs typeface="Segoe UI Symbol" panose="020B0502040204020203"/>
              </a:rPr>
              <a:t>◼	</a:t>
            </a:r>
            <a:r>
              <a:rPr sz="900" b="1" spc="-105" dirty="0">
                <a:latin typeface="微软雅黑" panose="020B0503020204020204" pitchFamily="34" charset="-122"/>
                <a:cs typeface="微软雅黑" panose="020B0503020204020204" pitchFamily="34" charset="-122"/>
              </a:rPr>
              <a:t>高温预警</a:t>
            </a:r>
            <a:endParaRPr sz="900">
              <a:latin typeface="微软雅黑" panose="020B0503020204020204" pitchFamily="34" charset="-122"/>
              <a:cs typeface="微软雅黑" panose="020B0503020204020204" pitchFamily="34" charset="-122"/>
            </a:endParaRPr>
          </a:p>
          <a:p>
            <a:pPr marL="9525" defTabSz="685800">
              <a:spcBef>
                <a:spcPts val="540"/>
              </a:spcBef>
              <a:tabLst>
                <a:tab pos="224155" algn="l"/>
              </a:tabLst>
            </a:pPr>
            <a:r>
              <a:rPr sz="900" spc="-105" dirty="0">
                <a:latin typeface="Segoe UI Symbol" panose="020B0502040204020203"/>
                <a:cs typeface="Segoe UI Symbol" panose="020B0502040204020203"/>
              </a:rPr>
              <a:t>◼	</a:t>
            </a:r>
            <a:r>
              <a:rPr sz="900" b="1" spc="-105" dirty="0">
                <a:latin typeface="微软雅黑" panose="020B0503020204020204" pitchFamily="34" charset="-122"/>
                <a:cs typeface="微软雅黑" panose="020B0503020204020204" pitchFamily="34" charset="-122"/>
              </a:rPr>
              <a:t>未带口罩预警</a:t>
            </a:r>
            <a:endParaRPr sz="900">
              <a:latin typeface="微软雅黑" panose="020B0503020204020204" pitchFamily="34" charset="-122"/>
              <a:cs typeface="微软雅黑" panose="020B0503020204020204" pitchFamily="34" charset="-122"/>
            </a:endParaRPr>
          </a:p>
          <a:p>
            <a:pPr marL="224155" marR="3810" indent="-215265" defTabSz="685800">
              <a:lnSpc>
                <a:spcPct val="150000"/>
              </a:lnSpc>
              <a:tabLst>
                <a:tab pos="224155" algn="l"/>
              </a:tabLst>
            </a:pPr>
            <a:r>
              <a:rPr sz="900" spc="-105" dirty="0">
                <a:latin typeface="Segoe UI Symbol" panose="020B0502040204020203"/>
                <a:cs typeface="Segoe UI Symbol" panose="020B0502040204020203"/>
              </a:rPr>
              <a:t>◼	</a:t>
            </a:r>
            <a:r>
              <a:rPr sz="900" b="1" spc="-105" dirty="0">
                <a:latin typeface="微软雅黑" panose="020B0503020204020204" pitchFamily="34" charset="-122"/>
                <a:cs typeface="微软雅黑" panose="020B0503020204020204" pitchFamily="34" charset="-122"/>
              </a:rPr>
              <a:t>疑似病患感知（含人 员佩戴口罩情况）</a:t>
            </a:r>
            <a:endParaRPr sz="900">
              <a:latin typeface="微软雅黑" panose="020B0503020204020204" pitchFamily="34" charset="-122"/>
              <a:cs typeface="微软雅黑" panose="020B0503020204020204" pitchFamily="34" charset="-122"/>
            </a:endParaRPr>
          </a:p>
          <a:p>
            <a:pPr marL="9525" defTabSz="685800">
              <a:spcBef>
                <a:spcPts val="540"/>
              </a:spcBef>
              <a:tabLst>
                <a:tab pos="224155" algn="l"/>
              </a:tabLst>
            </a:pPr>
            <a:r>
              <a:rPr sz="900" spc="-105" dirty="0">
                <a:latin typeface="Segoe UI Symbol" panose="020B0502040204020203"/>
                <a:cs typeface="Segoe UI Symbol" panose="020B0502040204020203"/>
              </a:rPr>
              <a:t>◼	</a:t>
            </a:r>
            <a:r>
              <a:rPr sz="900" b="1" spc="-105" dirty="0">
                <a:latin typeface="微软雅黑" panose="020B0503020204020204" pitchFamily="34" charset="-122"/>
                <a:cs typeface="微软雅黑" panose="020B0503020204020204" pitchFamily="34" charset="-122"/>
              </a:rPr>
              <a:t>景区防疫数据采集及</a:t>
            </a:r>
            <a:endParaRPr sz="900">
              <a:latin typeface="微软雅黑" panose="020B0503020204020204" pitchFamily="34" charset="-122"/>
              <a:cs typeface="微软雅黑" panose="020B0503020204020204" pitchFamily="34" charset="-122"/>
            </a:endParaRPr>
          </a:p>
          <a:p>
            <a:pPr marR="579120" algn="ctr" defTabSz="685800">
              <a:spcBef>
                <a:spcPts val="540"/>
              </a:spcBef>
            </a:pPr>
            <a:r>
              <a:rPr sz="900" b="1" spc="-4" dirty="0">
                <a:latin typeface="微软雅黑" panose="020B0503020204020204" pitchFamily="34" charset="-122"/>
                <a:cs typeface="微软雅黑" panose="020B0503020204020204" pitchFamily="34" charset="-122"/>
              </a:rPr>
              <a:t>上传</a:t>
            </a:r>
            <a:endParaRPr sz="900">
              <a:latin typeface="微软雅黑" panose="020B0503020204020204" pitchFamily="34" charset="-122"/>
              <a:cs typeface="微软雅黑" panose="020B0503020204020204" pitchFamily="34" charset="-122"/>
            </a:endParaRPr>
          </a:p>
          <a:p>
            <a:pPr marL="224155" marR="3810" indent="-215265" defTabSz="685800">
              <a:lnSpc>
                <a:spcPct val="150000"/>
              </a:lnSpc>
              <a:tabLst>
                <a:tab pos="224155" algn="l"/>
              </a:tabLst>
            </a:pPr>
            <a:r>
              <a:rPr sz="900" spc="-105" dirty="0">
                <a:latin typeface="Segoe UI Symbol" panose="020B0502040204020203"/>
                <a:cs typeface="Segoe UI Symbol" panose="020B0502040204020203"/>
              </a:rPr>
              <a:t>◼	</a:t>
            </a:r>
            <a:r>
              <a:rPr sz="900" b="1" spc="-105" dirty="0">
                <a:latin typeface="微软雅黑" panose="020B0503020204020204" pitchFamily="34" charset="-122"/>
                <a:cs typeface="微软雅黑" panose="020B0503020204020204" pitchFamily="34" charset="-122"/>
              </a:rPr>
              <a:t>“疑似病患”布控控 库下发</a:t>
            </a:r>
            <a:endParaRPr sz="900">
              <a:latin typeface="微软雅黑" panose="020B0503020204020204" pitchFamily="34" charset="-122"/>
              <a:cs typeface="微软雅黑" panose="020B0503020204020204" pitchFamily="34" charset="-122"/>
            </a:endParaRPr>
          </a:p>
          <a:p>
            <a:pPr marL="9525" defTabSz="685800">
              <a:spcBef>
                <a:spcPts val="540"/>
              </a:spcBef>
              <a:tabLst>
                <a:tab pos="224155" algn="l"/>
              </a:tabLst>
            </a:pPr>
            <a:r>
              <a:rPr sz="900" spc="-105" dirty="0">
                <a:latin typeface="Segoe UI Symbol" panose="020B0502040204020203"/>
                <a:cs typeface="Segoe UI Symbol" panose="020B0502040204020203"/>
              </a:rPr>
              <a:t>◼	</a:t>
            </a:r>
            <a:r>
              <a:rPr sz="900" b="1" spc="-105" dirty="0">
                <a:latin typeface="微软雅黑" panose="020B0503020204020204" pitchFamily="34" charset="-122"/>
                <a:cs typeface="微软雅黑" panose="020B0503020204020204" pitchFamily="34" charset="-122"/>
              </a:rPr>
              <a:t>布控任务下发</a:t>
            </a:r>
            <a:endParaRPr sz="900">
              <a:latin typeface="微软雅黑" panose="020B0503020204020204" pitchFamily="34" charset="-122"/>
              <a:cs typeface="微软雅黑" panose="020B0503020204020204" pitchFamily="34" charset="-122"/>
            </a:endParaRPr>
          </a:p>
          <a:p>
            <a:pPr marL="9525" defTabSz="685800">
              <a:spcBef>
                <a:spcPts val="540"/>
              </a:spcBef>
              <a:tabLst>
                <a:tab pos="224155" algn="l"/>
              </a:tabLst>
            </a:pPr>
            <a:r>
              <a:rPr sz="900" spc="-105" dirty="0">
                <a:latin typeface="Segoe UI Symbol" panose="020B0502040204020203"/>
                <a:cs typeface="Segoe UI Symbol" panose="020B0502040204020203"/>
              </a:rPr>
              <a:t>◼	</a:t>
            </a:r>
            <a:r>
              <a:rPr sz="900" b="1" spc="-105" dirty="0">
                <a:latin typeface="微软雅黑" panose="020B0503020204020204" pitchFamily="34" charset="-122"/>
                <a:cs typeface="微软雅黑" panose="020B0503020204020204" pitchFamily="34" charset="-122"/>
              </a:rPr>
              <a:t>游客轨迹查询</a:t>
            </a:r>
            <a:endParaRPr sz="900">
              <a:latin typeface="微软雅黑" panose="020B0503020204020204" pitchFamily="34" charset="-122"/>
              <a:cs typeface="微软雅黑" panose="020B0503020204020204" pitchFamily="34" charset="-122"/>
            </a:endParaRPr>
          </a:p>
          <a:p>
            <a:pPr marL="9525" defTabSz="685800">
              <a:spcBef>
                <a:spcPts val="540"/>
              </a:spcBef>
              <a:tabLst>
                <a:tab pos="224155" algn="l"/>
              </a:tabLst>
            </a:pPr>
            <a:r>
              <a:rPr sz="900" spc="-101" dirty="0">
                <a:latin typeface="Segoe UI Symbol" panose="020B0502040204020203"/>
                <a:cs typeface="Segoe UI Symbol" panose="020B0502040204020203"/>
              </a:rPr>
              <a:t>◼	</a:t>
            </a:r>
            <a:r>
              <a:rPr sz="900" b="1" spc="-4" dirty="0">
                <a:latin typeface="微软雅黑" panose="020B0503020204020204" pitchFamily="34" charset="-122"/>
                <a:cs typeface="微软雅黑" panose="020B0503020204020204" pitchFamily="34" charset="-122"/>
              </a:rPr>
              <a:t>以图搜图</a:t>
            </a:r>
            <a:endParaRPr sz="900">
              <a:latin typeface="微软雅黑" panose="020B0503020204020204" pitchFamily="34" charset="-122"/>
              <a:cs typeface="微软雅黑" panose="020B0503020204020204" pitchFamily="34" charset="-122"/>
            </a:endParaRPr>
          </a:p>
          <a:p>
            <a:pPr marL="9525" defTabSz="685800">
              <a:spcBef>
                <a:spcPts val="540"/>
              </a:spcBef>
              <a:tabLst>
                <a:tab pos="224155" algn="l"/>
              </a:tabLst>
            </a:pPr>
            <a:r>
              <a:rPr sz="900" spc="-105" dirty="0">
                <a:latin typeface="Segoe UI Symbol" panose="020B0502040204020203"/>
                <a:cs typeface="Segoe UI Symbol" panose="020B0502040204020203"/>
              </a:rPr>
              <a:t>◼	</a:t>
            </a:r>
            <a:r>
              <a:rPr sz="900" b="1" spc="-105" dirty="0">
                <a:latin typeface="微软雅黑" panose="020B0503020204020204" pitchFamily="34" charset="-122"/>
                <a:cs typeface="微软雅黑" panose="020B0503020204020204" pitchFamily="34" charset="-122"/>
              </a:rPr>
              <a:t>记录追溯</a:t>
            </a:r>
            <a:endParaRPr sz="900">
              <a:latin typeface="微软雅黑" panose="020B0503020204020204" pitchFamily="34" charset="-122"/>
              <a:cs typeface="微软雅黑" panose="020B0503020204020204" pitchFamily="34" charset="-122"/>
            </a:endParaRPr>
          </a:p>
          <a:p>
            <a:pPr marL="9525" defTabSz="685800">
              <a:spcBef>
                <a:spcPts val="540"/>
              </a:spcBef>
              <a:tabLst>
                <a:tab pos="224155" algn="l"/>
              </a:tabLst>
            </a:pPr>
            <a:r>
              <a:rPr sz="900" spc="-105" dirty="0">
                <a:latin typeface="Segoe UI Symbol" panose="020B0502040204020203"/>
                <a:cs typeface="Segoe UI Symbol" panose="020B0502040204020203"/>
              </a:rPr>
              <a:t>◼	</a:t>
            </a:r>
            <a:r>
              <a:rPr sz="900" b="1" spc="-105" dirty="0">
                <a:latin typeface="微软雅黑" panose="020B0503020204020204" pitchFamily="34" charset="-122"/>
                <a:cs typeface="微软雅黑" panose="020B0503020204020204" pitchFamily="34" charset="-122"/>
              </a:rPr>
              <a:t>统计及分析</a:t>
            </a:r>
            <a:endParaRPr sz="900">
              <a:latin typeface="微软雅黑" panose="020B0503020204020204" pitchFamily="34" charset="-122"/>
              <a:cs typeface="微软雅黑" panose="020B0503020204020204" pitchFamily="34" charset="-122"/>
            </a:endParaRPr>
          </a:p>
          <a:p>
            <a:pPr marL="9525" defTabSz="685800">
              <a:spcBef>
                <a:spcPts val="540"/>
              </a:spcBef>
              <a:tabLst>
                <a:tab pos="224155" algn="l"/>
              </a:tabLst>
            </a:pPr>
            <a:r>
              <a:rPr sz="900" spc="-105" dirty="0">
                <a:latin typeface="Segoe UI Symbol" panose="020B0502040204020203"/>
                <a:cs typeface="Segoe UI Symbol" panose="020B0502040204020203"/>
              </a:rPr>
              <a:t>◼	</a:t>
            </a:r>
            <a:r>
              <a:rPr sz="900" b="1" spc="-105" dirty="0">
                <a:latin typeface="微软雅黑" panose="020B0503020204020204" pitchFamily="34" charset="-122"/>
                <a:cs typeface="微软雅黑" panose="020B0503020204020204" pitchFamily="34" charset="-122"/>
              </a:rPr>
              <a:t>系统管理</a:t>
            </a:r>
            <a:endParaRPr sz="900">
              <a:latin typeface="微软雅黑" panose="020B0503020204020204" pitchFamily="34" charset="-122"/>
              <a:cs typeface="微软雅黑" panose="020B0503020204020204" pitchFamily="34" charset="-122"/>
            </a:endParaRPr>
          </a:p>
          <a:p>
            <a:pPr marL="224155" indent="-214630" defTabSz="685800">
              <a:spcBef>
                <a:spcPts val="540"/>
              </a:spcBef>
              <a:buFont typeface="Segoe UI Symbol" panose="020B0502040204020203"/>
              <a:buChar char="■"/>
              <a:tabLst>
                <a:tab pos="224790" algn="l"/>
              </a:tabLst>
            </a:pPr>
            <a:r>
              <a:rPr sz="900" b="1" dirty="0">
                <a:latin typeface="微软雅黑" panose="020B0503020204020204" pitchFamily="34" charset="-122"/>
                <a:cs typeface="微软雅黑" panose="020B0503020204020204" pitchFamily="34" charset="-122"/>
              </a:rPr>
              <a:t>AP</a:t>
            </a:r>
            <a:r>
              <a:rPr sz="900" b="1" spc="4" dirty="0">
                <a:latin typeface="微软雅黑" panose="020B0503020204020204" pitchFamily="34" charset="-122"/>
                <a:cs typeface="微软雅黑" panose="020B0503020204020204" pitchFamily="34" charset="-122"/>
              </a:rPr>
              <a:t>I</a:t>
            </a:r>
            <a:r>
              <a:rPr sz="900" b="1" dirty="0">
                <a:latin typeface="微软雅黑" panose="020B0503020204020204" pitchFamily="34" charset="-122"/>
                <a:cs typeface="微软雅黑" panose="020B0503020204020204" pitchFamily="34" charset="-122"/>
              </a:rPr>
              <a:t>接口</a:t>
            </a:r>
            <a:endParaRPr sz="900">
              <a:latin typeface="微软雅黑" panose="020B0503020204020204" pitchFamily="34" charset="-122"/>
              <a:cs typeface="微软雅黑" panose="020B0503020204020204" pitchFamily="34" charset="-122"/>
            </a:endParaRPr>
          </a:p>
        </p:txBody>
      </p:sp>
      <p:sp>
        <p:nvSpPr>
          <p:cNvPr id="58" name="object 58"/>
          <p:cNvSpPr txBox="1"/>
          <p:nvPr/>
        </p:nvSpPr>
        <p:spPr>
          <a:xfrm>
            <a:off x="292735" y="1100708"/>
            <a:ext cx="3039955" cy="1007968"/>
          </a:xfrm>
          <a:prstGeom prst="rect">
            <a:avLst/>
          </a:prstGeom>
        </p:spPr>
        <p:txBody>
          <a:bodyPr vert="horz" wrap="square" lIns="0" tIns="0" rIns="0" bIns="0" rtlCol="0">
            <a:spAutoFit/>
          </a:bodyPr>
          <a:lstStyle/>
          <a:p>
            <a:pPr marL="9525" defTabSz="685800"/>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体温检测：</a:t>
            </a:r>
            <a:r>
              <a:rPr sz="1050" b="1" dirty="0">
                <a:latin typeface="微软雅黑" panose="020B0503020204020204" pitchFamily="34" charset="-122"/>
                <a:cs typeface="微软雅黑" panose="020B0503020204020204" pitchFamily="34" charset="-122"/>
              </a:rPr>
              <a:t>实时体温监测，</a:t>
            </a:r>
            <a:r>
              <a:rPr sz="1050" b="1" spc="-90" dirty="0">
                <a:latin typeface="微软雅黑" panose="020B0503020204020204" pitchFamily="34" charset="-122"/>
                <a:cs typeface="微软雅黑" panose="020B0503020204020204" pitchFamily="34" charset="-122"/>
              </a:rPr>
              <a:t> </a:t>
            </a:r>
            <a:r>
              <a:rPr sz="1050" b="1" dirty="0">
                <a:latin typeface="微软雅黑" panose="020B0503020204020204" pitchFamily="34" charset="-122"/>
                <a:cs typeface="微软雅黑" panose="020B0503020204020204" pitchFamily="34" charset="-122"/>
              </a:rPr>
              <a:t>发烧预警</a:t>
            </a:r>
            <a:endParaRPr sz="1050">
              <a:latin typeface="微软雅黑" panose="020B0503020204020204" pitchFamily="34" charset="-122"/>
              <a:cs typeface="微软雅黑" panose="020B0503020204020204" pitchFamily="34" charset="-122"/>
            </a:endParaRPr>
          </a:p>
          <a:p>
            <a:pPr marL="9525" defTabSz="685800">
              <a:spcBef>
                <a:spcPts val="720"/>
              </a:spcBef>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轨迹追踪：</a:t>
            </a:r>
            <a:r>
              <a:rPr sz="1050" b="1" dirty="0">
                <a:latin typeface="微软雅黑" panose="020B0503020204020204" pitchFamily="34" charset="-122"/>
                <a:cs typeface="微软雅黑" panose="020B0503020204020204" pitchFamily="34" charset="-122"/>
              </a:rPr>
              <a:t>实时识别风险人群，活动轨迹</a:t>
            </a:r>
            <a:endParaRPr sz="1050">
              <a:latin typeface="微软雅黑" panose="020B0503020204020204" pitchFamily="34" charset="-122"/>
              <a:cs typeface="微软雅黑" panose="020B0503020204020204" pitchFamily="34" charset="-122"/>
            </a:endParaRPr>
          </a:p>
          <a:p>
            <a:pPr marL="9525" defTabSz="685800">
              <a:spcBef>
                <a:spcPts val="720"/>
              </a:spcBef>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口罩识别：</a:t>
            </a:r>
            <a:r>
              <a:rPr sz="1050" b="1" dirty="0">
                <a:latin typeface="微软雅黑" panose="020B0503020204020204" pitchFamily="34" charset="-122"/>
                <a:cs typeface="微软雅黑" panose="020B0503020204020204" pitchFamily="34" charset="-122"/>
              </a:rPr>
              <a:t>不戴口罩告警</a:t>
            </a:r>
            <a:endParaRPr sz="1050">
              <a:latin typeface="微软雅黑" panose="020B0503020204020204" pitchFamily="34" charset="-122"/>
              <a:cs typeface="微软雅黑" panose="020B0503020204020204" pitchFamily="34" charset="-122"/>
            </a:endParaRPr>
          </a:p>
          <a:p>
            <a:pPr marL="9525" defTabSz="685800">
              <a:spcBef>
                <a:spcPts val="720"/>
              </a:spcBef>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8" dirty="0">
                <a:latin typeface="微软雅黑" panose="020B0503020204020204" pitchFamily="34" charset="-122"/>
                <a:cs typeface="微软雅黑" panose="020B0503020204020204" pitchFamily="34" charset="-122"/>
              </a:rPr>
              <a:t>人群聚集：</a:t>
            </a:r>
            <a:r>
              <a:rPr sz="1050" b="1" dirty="0">
                <a:latin typeface="微软雅黑" panose="020B0503020204020204" pitchFamily="34" charset="-122"/>
                <a:cs typeface="微软雅黑" panose="020B0503020204020204" pitchFamily="34" charset="-122"/>
              </a:rPr>
              <a:t>识别人群聚集</a:t>
            </a:r>
            <a:r>
              <a:rPr sz="1050" b="1" spc="4" dirty="0">
                <a:latin typeface="微软雅黑" panose="020B0503020204020204" pitchFamily="34" charset="-122"/>
                <a:cs typeface="微软雅黑" panose="020B0503020204020204" pitchFamily="34" charset="-122"/>
              </a:rPr>
              <a:t>，</a:t>
            </a:r>
            <a:r>
              <a:rPr sz="1050" b="1" spc="-8" dirty="0">
                <a:latin typeface="微软雅黑" panose="020B0503020204020204" pitchFamily="34" charset="-122"/>
                <a:cs typeface="微软雅黑" panose="020B0503020204020204" pitchFamily="34" charset="-122"/>
              </a:rPr>
              <a:t> </a:t>
            </a:r>
            <a:r>
              <a:rPr sz="1050" b="1" dirty="0">
                <a:latin typeface="微软雅黑" panose="020B0503020204020204" pitchFamily="34" charset="-122"/>
                <a:cs typeface="微软雅黑" panose="020B0503020204020204" pitchFamily="34" charset="-122"/>
              </a:rPr>
              <a:t>及时阻断病毒传播</a:t>
            </a:r>
            <a:endParaRPr sz="1050">
              <a:latin typeface="微软雅黑" panose="020B0503020204020204" pitchFamily="34" charset="-122"/>
              <a:cs typeface="微软雅黑" panose="020B0503020204020204" pitchFamily="34" charset="-122"/>
            </a:endParaRPr>
          </a:p>
        </p:txBody>
      </p:sp>
      <p:sp>
        <p:nvSpPr>
          <p:cNvPr id="59" name="object 59"/>
          <p:cNvSpPr/>
          <p:nvPr/>
        </p:nvSpPr>
        <p:spPr>
          <a:xfrm>
            <a:off x="4225261" y="2430787"/>
            <a:ext cx="695065" cy="283512"/>
          </a:xfrm>
          <a:prstGeom prst="rect">
            <a:avLst/>
          </a:prstGeom>
          <a:blipFill>
            <a:blip r:embed="rId16" cstate="print"/>
            <a:stretch>
              <a:fillRect/>
            </a:stretch>
          </a:blipFill>
        </p:spPr>
        <p:txBody>
          <a:bodyPr wrap="square" lIns="0" tIns="0" rIns="0" bIns="0" rtlCol="0"/>
          <a:lstStyle/>
          <a:p>
            <a:pPr defTabSz="685800"/>
            <a:endParaRPr sz="1350">
              <a:latin typeface="Calibri" panose="020F0502020204030204"/>
            </a:endParaRPr>
          </a:p>
        </p:txBody>
      </p:sp>
      <p:sp>
        <p:nvSpPr>
          <p:cNvPr id="60" name="object 60"/>
          <p:cNvSpPr/>
          <p:nvPr/>
        </p:nvSpPr>
        <p:spPr>
          <a:xfrm>
            <a:off x="163477" y="3695164"/>
            <a:ext cx="3242111" cy="1383269"/>
          </a:xfrm>
          <a:prstGeom prst="rect">
            <a:avLst/>
          </a:prstGeom>
          <a:blipFill>
            <a:blip r:embed="rId17" cstate="print"/>
            <a:stretch>
              <a:fillRect/>
            </a:stretch>
          </a:blipFill>
        </p:spPr>
        <p:txBody>
          <a:bodyPr wrap="square" lIns="0" tIns="0" rIns="0" bIns="0" rtlCol="0"/>
          <a:lstStyle/>
          <a:p>
            <a:pPr defTabSz="685800"/>
            <a:endParaRPr sz="1350">
              <a:latin typeface="Calibri" panose="020F0502020204030204"/>
            </a:endParaRPr>
          </a:p>
        </p:txBody>
      </p:sp>
      <p:grpSp>
        <p:nvGrpSpPr>
          <p:cNvPr id="61" name="组合 20"/>
          <p:cNvGrpSpPr/>
          <p:nvPr/>
        </p:nvGrpSpPr>
        <p:grpSpPr bwMode="auto">
          <a:xfrm>
            <a:off x="596" y="121789"/>
            <a:ext cx="521498" cy="379813"/>
            <a:chOff x="0" y="0"/>
            <a:chExt cx="694944" cy="624651"/>
          </a:xfrm>
        </p:grpSpPr>
        <p:sp>
          <p:nvSpPr>
            <p:cNvPr id="62"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6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47703" y="778866"/>
            <a:ext cx="1016494" cy="278178"/>
          </a:xfrm>
          <a:custGeom>
            <a:avLst/>
            <a:gdLst/>
            <a:ahLst/>
            <a:cxnLst/>
            <a:rect l="l" t="t" r="r" b="b"/>
            <a:pathLst>
              <a:path w="1355090" h="370840">
                <a:moveTo>
                  <a:pt x="1169670" y="0"/>
                </a:moveTo>
                <a:lnTo>
                  <a:pt x="185166" y="0"/>
                </a:lnTo>
                <a:lnTo>
                  <a:pt x="169983" y="614"/>
                </a:lnTo>
                <a:lnTo>
                  <a:pt x="126650" y="9442"/>
                </a:lnTo>
                <a:lnTo>
                  <a:pt x="87641" y="27749"/>
                </a:lnTo>
                <a:lnTo>
                  <a:pt x="54244" y="54244"/>
                </a:lnTo>
                <a:lnTo>
                  <a:pt x="27749" y="87641"/>
                </a:lnTo>
                <a:lnTo>
                  <a:pt x="9442" y="126650"/>
                </a:lnTo>
                <a:lnTo>
                  <a:pt x="614" y="169983"/>
                </a:lnTo>
                <a:lnTo>
                  <a:pt x="0" y="185165"/>
                </a:lnTo>
                <a:lnTo>
                  <a:pt x="614" y="200348"/>
                </a:lnTo>
                <a:lnTo>
                  <a:pt x="9442" y="243681"/>
                </a:lnTo>
                <a:lnTo>
                  <a:pt x="27749" y="282690"/>
                </a:lnTo>
                <a:lnTo>
                  <a:pt x="54244" y="316087"/>
                </a:lnTo>
                <a:lnTo>
                  <a:pt x="87641" y="342582"/>
                </a:lnTo>
                <a:lnTo>
                  <a:pt x="126650" y="360889"/>
                </a:lnTo>
                <a:lnTo>
                  <a:pt x="169983" y="369717"/>
                </a:lnTo>
                <a:lnTo>
                  <a:pt x="185166" y="370331"/>
                </a:lnTo>
                <a:lnTo>
                  <a:pt x="1169670" y="370331"/>
                </a:lnTo>
                <a:lnTo>
                  <a:pt x="1214157" y="364948"/>
                </a:lnTo>
                <a:lnTo>
                  <a:pt x="1254751" y="349658"/>
                </a:lnTo>
                <a:lnTo>
                  <a:pt x="1290162" y="325749"/>
                </a:lnTo>
                <a:lnTo>
                  <a:pt x="1319101" y="294509"/>
                </a:lnTo>
                <a:lnTo>
                  <a:pt x="1340280" y="257228"/>
                </a:lnTo>
                <a:lnTo>
                  <a:pt x="1352411" y="215193"/>
                </a:lnTo>
                <a:lnTo>
                  <a:pt x="1354835" y="185165"/>
                </a:lnTo>
                <a:lnTo>
                  <a:pt x="1354221" y="169983"/>
                </a:lnTo>
                <a:lnTo>
                  <a:pt x="1345393" y="126650"/>
                </a:lnTo>
                <a:lnTo>
                  <a:pt x="1327086" y="87641"/>
                </a:lnTo>
                <a:lnTo>
                  <a:pt x="1300591" y="54244"/>
                </a:lnTo>
                <a:lnTo>
                  <a:pt x="1267194" y="27749"/>
                </a:lnTo>
                <a:lnTo>
                  <a:pt x="1228185" y="9442"/>
                </a:lnTo>
                <a:lnTo>
                  <a:pt x="1184852" y="614"/>
                </a:lnTo>
                <a:lnTo>
                  <a:pt x="1169670" y="0"/>
                </a:lnTo>
                <a:close/>
              </a:path>
            </a:pathLst>
          </a:custGeom>
          <a:solidFill>
            <a:srgbClr val="E83751"/>
          </a:solidFill>
        </p:spPr>
        <p:txBody>
          <a:bodyPr wrap="square" lIns="0" tIns="0" rIns="0" bIns="0" rtlCol="0"/>
          <a:lstStyle/>
          <a:p>
            <a:pPr defTabSz="685800"/>
            <a:endParaRPr sz="1350">
              <a:latin typeface="Calibri" panose="020F0502020204030204"/>
            </a:endParaRPr>
          </a:p>
        </p:txBody>
      </p:sp>
      <p:sp>
        <p:nvSpPr>
          <p:cNvPr id="3" name="object 3"/>
          <p:cNvSpPr/>
          <p:nvPr/>
        </p:nvSpPr>
        <p:spPr>
          <a:xfrm>
            <a:off x="371540" y="789155"/>
            <a:ext cx="4067500" cy="2174363"/>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4" name="object 4"/>
          <p:cNvSpPr txBox="1">
            <a:spLocks noGrp="1"/>
          </p:cNvSpPr>
          <p:nvPr>
            <p:ph type="title" idx="4294967295"/>
          </p:nvPr>
        </p:nvSpPr>
        <p:spPr>
          <a:xfrm>
            <a:off x="713979" y="188397"/>
            <a:ext cx="7921257"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便捷出行微场景----门禁管理</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5" name="object 5"/>
          <p:cNvSpPr txBox="1"/>
          <p:nvPr/>
        </p:nvSpPr>
        <p:spPr>
          <a:xfrm>
            <a:off x="4807436" y="825255"/>
            <a:ext cx="4065499" cy="1336263"/>
          </a:xfrm>
          <a:prstGeom prst="rect">
            <a:avLst/>
          </a:prstGeom>
        </p:spPr>
        <p:txBody>
          <a:bodyPr vert="horz" wrap="square" lIns="0" tIns="0" rIns="0" bIns="0" rtlCol="0">
            <a:spAutoFit/>
          </a:bodyPr>
          <a:lstStyle/>
          <a:p>
            <a:pPr marL="95885" defTabSz="685800"/>
            <a:r>
              <a:rPr sz="1350" b="1" dirty="0">
                <a:latin typeface="微软雅黑" panose="020B0503020204020204" pitchFamily="34" charset="-122"/>
                <a:cs typeface="微软雅黑" panose="020B0503020204020204" pitchFamily="34" charset="-122"/>
              </a:rPr>
              <a:t>功能介绍</a:t>
            </a:r>
            <a:endParaRPr sz="1350">
              <a:latin typeface="微软雅黑" panose="020B0503020204020204" pitchFamily="34" charset="-122"/>
              <a:cs typeface="微软雅黑" panose="020B0503020204020204" pitchFamily="34" charset="-122"/>
            </a:endParaRPr>
          </a:p>
          <a:p>
            <a:pPr marL="9525" defTabSz="685800">
              <a:spcBef>
                <a:spcPts val="1115"/>
              </a:spcBef>
            </a:pPr>
            <a:r>
              <a:rPr sz="1200" dirty="0">
                <a:latin typeface="微软雅黑" panose="020B0503020204020204" pitchFamily="34" charset="-122"/>
                <a:cs typeface="微软雅黑" panose="020B0503020204020204" pitchFamily="34" charset="-122"/>
              </a:rPr>
              <a:t>1、</a:t>
            </a:r>
            <a:r>
              <a:rPr sz="1200" spc="8" dirty="0">
                <a:latin typeface="微软雅黑" panose="020B0503020204020204" pitchFamily="34" charset="-122"/>
                <a:cs typeface="微软雅黑" panose="020B0503020204020204" pitchFamily="34" charset="-122"/>
              </a:rPr>
              <a:t>面</a:t>
            </a:r>
            <a:r>
              <a:rPr sz="1200" dirty="0">
                <a:latin typeface="微软雅黑" panose="020B0503020204020204" pitchFamily="34" charset="-122"/>
                <a:cs typeface="微软雅黑" panose="020B0503020204020204" pitchFamily="34" charset="-122"/>
              </a:rPr>
              <a:t>板</a:t>
            </a:r>
            <a:r>
              <a:rPr sz="1200" spc="8" dirty="0">
                <a:latin typeface="微软雅黑" panose="020B0503020204020204" pitchFamily="34" charset="-122"/>
                <a:cs typeface="微软雅黑" panose="020B0503020204020204" pitchFamily="34" charset="-122"/>
              </a:rPr>
              <a:t>机刷</a:t>
            </a:r>
            <a:r>
              <a:rPr sz="1200" dirty="0">
                <a:latin typeface="微软雅黑" panose="020B0503020204020204" pitchFamily="34" charset="-122"/>
                <a:cs typeface="微软雅黑" panose="020B0503020204020204" pitchFamily="34" charset="-122"/>
              </a:rPr>
              <a:t>脸</a:t>
            </a:r>
            <a:r>
              <a:rPr sz="1200" spc="8" dirty="0">
                <a:latin typeface="微软雅黑" panose="020B0503020204020204" pitchFamily="34" charset="-122"/>
                <a:cs typeface="微软雅黑" panose="020B0503020204020204" pitchFamily="34" charset="-122"/>
              </a:rPr>
              <a:t>通</a:t>
            </a:r>
            <a:r>
              <a:rPr sz="1200" dirty="0">
                <a:latin typeface="微软雅黑" panose="020B0503020204020204" pitchFamily="34" charset="-122"/>
                <a:cs typeface="微软雅黑" panose="020B0503020204020204" pitchFamily="34" charset="-122"/>
              </a:rPr>
              <a:t>行</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闸</a:t>
            </a:r>
            <a:r>
              <a:rPr sz="1200" spc="15" dirty="0">
                <a:latin typeface="微软雅黑" panose="020B0503020204020204" pitchFamily="34" charset="-122"/>
                <a:cs typeface="微软雅黑" panose="020B0503020204020204" pitchFamily="34" charset="-122"/>
              </a:rPr>
              <a:t>机+</a:t>
            </a:r>
            <a:r>
              <a:rPr sz="1200" dirty="0">
                <a:latin typeface="微软雅黑" panose="020B0503020204020204" pitchFamily="34" charset="-122"/>
                <a:cs typeface="微软雅黑" panose="020B0503020204020204" pitchFamily="34" charset="-122"/>
              </a:rPr>
              <a:t>门</a:t>
            </a:r>
            <a:r>
              <a:rPr sz="1200" spc="8" dirty="0">
                <a:latin typeface="微软雅黑" panose="020B0503020204020204" pitchFamily="34" charset="-122"/>
                <a:cs typeface="微软雅黑" panose="020B0503020204020204" pitchFamily="34" charset="-122"/>
              </a:rPr>
              <a:t>禁</a:t>
            </a:r>
            <a:r>
              <a:rPr sz="1200" dirty="0">
                <a:latin typeface="微软雅黑" panose="020B0503020204020204" pitchFamily="34" charset="-122"/>
                <a:cs typeface="微软雅黑" panose="020B0503020204020204" pitchFamily="34" charset="-122"/>
              </a:rPr>
              <a:t>刷</a:t>
            </a:r>
            <a:r>
              <a:rPr sz="1200" spc="8" dirty="0">
                <a:latin typeface="微软雅黑" panose="020B0503020204020204" pitchFamily="34" charset="-122"/>
                <a:cs typeface="微软雅黑" panose="020B0503020204020204" pitchFamily="34" charset="-122"/>
              </a:rPr>
              <a:t>脸</a:t>
            </a:r>
            <a:r>
              <a:rPr sz="1200" dirty="0">
                <a:latin typeface="微软雅黑" panose="020B0503020204020204" pitchFamily="34" charset="-122"/>
                <a:cs typeface="微软雅黑" panose="020B0503020204020204" pitchFamily="34" charset="-122"/>
              </a:rPr>
              <a:t>面</a:t>
            </a:r>
            <a:r>
              <a:rPr sz="1200" spc="8" dirty="0">
                <a:latin typeface="微软雅黑" panose="020B0503020204020204" pitchFamily="34" charset="-122"/>
                <a:cs typeface="微软雅黑" panose="020B0503020204020204" pitchFamily="34" charset="-122"/>
              </a:rPr>
              <a:t>板</a:t>
            </a:r>
            <a:r>
              <a:rPr sz="1200" dirty="0">
                <a:latin typeface="微软雅黑" panose="020B0503020204020204" pitchFamily="34" charset="-122"/>
                <a:cs typeface="微软雅黑" panose="020B0503020204020204" pitchFamily="34" charset="-122"/>
              </a:rPr>
              <a:t>机</a:t>
            </a:r>
            <a:r>
              <a:rPr sz="1200" spc="8" dirty="0">
                <a:latin typeface="微软雅黑" panose="020B0503020204020204" pitchFamily="34" charset="-122"/>
                <a:cs typeface="微软雅黑" panose="020B0503020204020204" pitchFamily="34" charset="-122"/>
              </a:rPr>
              <a:t>与星</a:t>
            </a:r>
            <a:r>
              <a:rPr sz="1200" spc="15" dirty="0">
                <a:latin typeface="微软雅黑" panose="020B0503020204020204" pitchFamily="34" charset="-122"/>
                <a:cs typeface="微软雅黑" panose="020B0503020204020204" pitchFamily="34" charset="-122"/>
              </a:rPr>
              <a:t>云</a:t>
            </a:r>
            <a:r>
              <a:rPr sz="1200" dirty="0">
                <a:latin typeface="微软雅黑" panose="020B0503020204020204" pitchFamily="34" charset="-122"/>
                <a:cs typeface="微软雅黑" panose="020B0503020204020204" pitchFamily="34" charset="-122"/>
              </a:rPr>
              <a:t>A</a:t>
            </a:r>
            <a:r>
              <a:rPr sz="1200" spc="8" dirty="0">
                <a:latin typeface="微软雅黑" panose="020B0503020204020204" pitchFamily="34" charset="-122"/>
                <a:cs typeface="微软雅黑" panose="020B0503020204020204" pitchFamily="34" charset="-122"/>
              </a:rPr>
              <a:t>I</a:t>
            </a:r>
            <a:r>
              <a:rPr sz="1200" dirty="0">
                <a:latin typeface="微软雅黑" panose="020B0503020204020204" pitchFamily="34" charset="-122"/>
                <a:cs typeface="微软雅黑" panose="020B0503020204020204" pitchFamily="34" charset="-122"/>
              </a:rPr>
              <a:t>服务</a:t>
            </a:r>
            <a:endParaRPr sz="1200">
              <a:latin typeface="微软雅黑" panose="020B0503020204020204" pitchFamily="34" charset="-122"/>
              <a:cs typeface="微软雅黑" panose="020B0503020204020204" pitchFamily="34" charset="-122"/>
            </a:endParaRPr>
          </a:p>
          <a:p>
            <a:pPr marL="9525" marR="3810" defTabSz="685800"/>
            <a:r>
              <a:rPr sz="1200" spc="19" dirty="0">
                <a:latin typeface="微软雅黑" panose="020B0503020204020204" pitchFamily="34" charset="-122"/>
                <a:cs typeface="微软雅黑" panose="020B0503020204020204" pitchFamily="34" charset="-122"/>
              </a:rPr>
              <a:t>器对接，</a:t>
            </a:r>
            <a:r>
              <a:rPr sz="1200" spc="26" dirty="0">
                <a:latin typeface="微软雅黑" panose="020B0503020204020204" pitchFamily="34" charset="-122"/>
                <a:cs typeface="微软雅黑" panose="020B0503020204020204" pitchFamily="34" charset="-122"/>
              </a:rPr>
              <a:t>设</a:t>
            </a:r>
            <a:r>
              <a:rPr sz="1200" spc="19" dirty="0">
                <a:latin typeface="微软雅黑" panose="020B0503020204020204" pitchFamily="34" charset="-122"/>
                <a:cs typeface="微软雅黑" panose="020B0503020204020204" pitchFamily="34" charset="-122"/>
              </a:rPr>
              <a:t>置</a:t>
            </a:r>
            <a:r>
              <a:rPr sz="1200" spc="26" dirty="0">
                <a:latin typeface="微软雅黑" panose="020B0503020204020204" pitchFamily="34" charset="-122"/>
                <a:cs typeface="微软雅黑" panose="020B0503020204020204" pitchFamily="34" charset="-122"/>
              </a:rPr>
              <a:t>白</a:t>
            </a:r>
            <a:r>
              <a:rPr sz="1200" spc="19" dirty="0">
                <a:latin typeface="微软雅黑" panose="020B0503020204020204" pitchFamily="34" charset="-122"/>
                <a:cs typeface="微软雅黑" panose="020B0503020204020204" pitchFamily="34" charset="-122"/>
              </a:rPr>
              <a:t>名单库和</a:t>
            </a:r>
            <a:r>
              <a:rPr sz="1200" spc="26" dirty="0">
                <a:latin typeface="微软雅黑" panose="020B0503020204020204" pitchFamily="34" charset="-122"/>
                <a:cs typeface="微软雅黑" panose="020B0503020204020204" pitchFamily="34" charset="-122"/>
              </a:rPr>
              <a:t>通</a:t>
            </a:r>
            <a:r>
              <a:rPr sz="1200" spc="19" dirty="0">
                <a:latin typeface="微软雅黑" panose="020B0503020204020204" pitchFamily="34" charset="-122"/>
                <a:cs typeface="微软雅黑" panose="020B0503020204020204" pitchFamily="34" charset="-122"/>
              </a:rPr>
              <a:t>行</a:t>
            </a:r>
            <a:r>
              <a:rPr sz="1200" spc="26" dirty="0">
                <a:latin typeface="微软雅黑" panose="020B0503020204020204" pitchFamily="34" charset="-122"/>
                <a:cs typeface="微软雅黑" panose="020B0503020204020204" pitchFamily="34" charset="-122"/>
              </a:rPr>
              <a:t>时</a:t>
            </a:r>
            <a:r>
              <a:rPr sz="1200" spc="34" dirty="0">
                <a:latin typeface="微软雅黑" panose="020B0503020204020204" pitchFamily="34" charset="-122"/>
                <a:cs typeface="微软雅黑" panose="020B0503020204020204" pitchFamily="34" charset="-122"/>
              </a:rPr>
              <a:t>间</a:t>
            </a:r>
            <a:r>
              <a:rPr sz="1200" spc="19" dirty="0">
                <a:latin typeface="微软雅黑" panose="020B0503020204020204" pitchFamily="34" charset="-122"/>
                <a:cs typeface="微软雅黑" panose="020B0503020204020204" pitchFamily="34" charset="-122"/>
              </a:rPr>
              <a:t>。仅白</a:t>
            </a:r>
            <a:r>
              <a:rPr sz="1200" spc="26" dirty="0">
                <a:latin typeface="微软雅黑" panose="020B0503020204020204" pitchFamily="34" charset="-122"/>
                <a:cs typeface="微软雅黑" panose="020B0503020204020204" pitchFamily="34" charset="-122"/>
              </a:rPr>
              <a:t>名</a:t>
            </a:r>
            <a:r>
              <a:rPr sz="1200" spc="19" dirty="0">
                <a:latin typeface="微软雅黑" panose="020B0503020204020204" pitchFamily="34" charset="-122"/>
                <a:cs typeface="微软雅黑" panose="020B0503020204020204" pitchFamily="34" charset="-122"/>
              </a:rPr>
              <a:t>单</a:t>
            </a:r>
            <a:r>
              <a:rPr sz="1200" spc="26" dirty="0">
                <a:latin typeface="微软雅黑" panose="020B0503020204020204" pitchFamily="34" charset="-122"/>
                <a:cs typeface="微软雅黑" panose="020B0503020204020204" pitchFamily="34" charset="-122"/>
              </a:rPr>
              <a:t>人</a:t>
            </a:r>
            <a:r>
              <a:rPr sz="1200" spc="19" dirty="0">
                <a:latin typeface="微软雅黑" panose="020B0503020204020204" pitchFamily="34" charset="-122"/>
                <a:cs typeface="微软雅黑" panose="020B0503020204020204" pitchFamily="34" charset="-122"/>
              </a:rPr>
              <a:t>员可通</a:t>
            </a:r>
            <a:r>
              <a:rPr sz="1200" spc="26" dirty="0">
                <a:latin typeface="微软雅黑" panose="020B0503020204020204" pitchFamily="34" charset="-122"/>
                <a:cs typeface="微软雅黑" panose="020B0503020204020204" pitchFamily="34" charset="-122"/>
              </a:rPr>
              <a:t>行</a:t>
            </a:r>
            <a:r>
              <a:rPr sz="1200" spc="-4" dirty="0">
                <a:latin typeface="微软雅黑" panose="020B0503020204020204" pitchFamily="34" charset="-122"/>
                <a:cs typeface="微软雅黑" panose="020B0503020204020204" pitchFamily="34" charset="-122"/>
              </a:rPr>
              <a:t>， 刷脸记录上传至星云</a:t>
            </a:r>
            <a:r>
              <a:rPr sz="1200" dirty="0">
                <a:latin typeface="微软雅黑" panose="020B0503020204020204" pitchFamily="34" charset="-122"/>
                <a:cs typeface="微软雅黑" panose="020B0503020204020204" pitchFamily="34" charset="-122"/>
              </a:rPr>
              <a:t>A</a:t>
            </a:r>
            <a:r>
              <a:rPr sz="1200" spc="-8" dirty="0">
                <a:latin typeface="微软雅黑" panose="020B0503020204020204" pitchFamily="34" charset="-122"/>
                <a:cs typeface="微软雅黑" panose="020B0503020204020204" pitchFamily="34" charset="-122"/>
              </a:rPr>
              <a:t>I</a:t>
            </a:r>
            <a:r>
              <a:rPr sz="1200" spc="-4" dirty="0">
                <a:latin typeface="微软雅黑" panose="020B0503020204020204" pitchFamily="34" charset="-122"/>
                <a:cs typeface="微软雅黑" panose="020B0503020204020204" pitchFamily="34" charset="-122"/>
              </a:rPr>
              <a:t>服务</a:t>
            </a:r>
            <a:r>
              <a:rPr sz="1200" spc="-8" dirty="0">
                <a:latin typeface="微软雅黑" panose="020B0503020204020204" pitchFamily="34" charset="-122"/>
                <a:cs typeface="微软雅黑" panose="020B0503020204020204" pitchFamily="34" charset="-122"/>
              </a:rPr>
              <a:t>器</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a:p>
            <a:pPr marL="9525" defTabSz="685800">
              <a:spcBef>
                <a:spcPts val="450"/>
              </a:spcBef>
            </a:pPr>
            <a:r>
              <a:rPr sz="1200" spc="19" dirty="0">
                <a:latin typeface="微软雅黑" panose="020B0503020204020204" pitchFamily="34" charset="-122"/>
                <a:cs typeface="微软雅黑" panose="020B0503020204020204" pitchFamily="34" charset="-122"/>
              </a:rPr>
              <a:t>2、星云</a:t>
            </a:r>
            <a:r>
              <a:rPr sz="1200" spc="-4" dirty="0">
                <a:latin typeface="微软雅黑" panose="020B0503020204020204" pitchFamily="34" charset="-122"/>
                <a:cs typeface="微软雅黑" panose="020B0503020204020204" pitchFamily="34" charset="-122"/>
              </a:rPr>
              <a:t>A</a:t>
            </a:r>
            <a:r>
              <a:rPr sz="1200" spc="19" dirty="0">
                <a:latin typeface="微软雅黑" panose="020B0503020204020204" pitchFamily="34" charset="-122"/>
                <a:cs typeface="微软雅黑" panose="020B0503020204020204" pitchFamily="34" charset="-122"/>
              </a:rPr>
              <a:t>I服</a:t>
            </a:r>
            <a:r>
              <a:rPr sz="1200" spc="23" dirty="0">
                <a:latin typeface="微软雅黑" panose="020B0503020204020204" pitchFamily="34" charset="-122"/>
                <a:cs typeface="微软雅黑" panose="020B0503020204020204" pitchFamily="34" charset="-122"/>
              </a:rPr>
              <a:t>务</a:t>
            </a:r>
            <a:r>
              <a:rPr sz="1200" spc="19" dirty="0">
                <a:latin typeface="微软雅黑" panose="020B0503020204020204" pitchFamily="34" charset="-122"/>
                <a:cs typeface="微软雅黑" panose="020B0503020204020204" pitchFamily="34" charset="-122"/>
              </a:rPr>
              <a:t>器可远程下发</a:t>
            </a:r>
            <a:r>
              <a:rPr sz="1200" spc="23" dirty="0">
                <a:latin typeface="微软雅黑" panose="020B0503020204020204" pitchFamily="34" charset="-122"/>
                <a:cs typeface="微软雅黑" panose="020B0503020204020204" pitchFamily="34" charset="-122"/>
              </a:rPr>
              <a:t>和</a:t>
            </a:r>
            <a:r>
              <a:rPr sz="1200" spc="19" dirty="0">
                <a:latin typeface="微软雅黑" panose="020B0503020204020204" pitchFamily="34" charset="-122"/>
                <a:cs typeface="微软雅黑" panose="020B0503020204020204" pitchFamily="34" charset="-122"/>
              </a:rPr>
              <a:t>更新闸</a:t>
            </a:r>
            <a:r>
              <a:rPr sz="1200" spc="34" dirty="0">
                <a:latin typeface="微软雅黑" panose="020B0503020204020204" pitchFamily="34" charset="-122"/>
                <a:cs typeface="微软雅黑" panose="020B0503020204020204" pitchFamily="34" charset="-122"/>
              </a:rPr>
              <a:t>机</a:t>
            </a:r>
            <a:r>
              <a:rPr sz="1200" spc="19" dirty="0">
                <a:latin typeface="微软雅黑" panose="020B0503020204020204" pitchFamily="34" charset="-122"/>
                <a:cs typeface="微软雅黑" panose="020B0503020204020204" pitchFamily="34" charset="-122"/>
              </a:rPr>
              <a:t>/门</a:t>
            </a:r>
            <a:r>
              <a:rPr sz="1200" spc="23" dirty="0">
                <a:latin typeface="微软雅黑" panose="020B0503020204020204" pitchFamily="34" charset="-122"/>
                <a:cs typeface="微软雅黑" panose="020B0503020204020204" pitchFamily="34" charset="-122"/>
              </a:rPr>
              <a:t>禁面</a:t>
            </a:r>
            <a:r>
              <a:rPr sz="1200" spc="19" dirty="0">
                <a:latin typeface="微软雅黑" panose="020B0503020204020204" pitchFamily="34" charset="-122"/>
                <a:cs typeface="微软雅黑" panose="020B0503020204020204" pitchFamily="34" charset="-122"/>
              </a:rPr>
              <a:t>板机的</a:t>
            </a:r>
            <a:r>
              <a:rPr sz="1200" spc="-4" dirty="0">
                <a:latin typeface="微软雅黑" panose="020B0503020204020204" pitchFamily="34" charset="-122"/>
                <a:cs typeface="微软雅黑" panose="020B0503020204020204" pitchFamily="34" charset="-122"/>
              </a:rPr>
              <a:t>本</a:t>
            </a:r>
            <a:endParaRPr sz="1200">
              <a:latin typeface="微软雅黑" panose="020B0503020204020204" pitchFamily="34" charset="-122"/>
              <a:cs typeface="微软雅黑" panose="020B0503020204020204" pitchFamily="34" charset="-122"/>
            </a:endParaRPr>
          </a:p>
          <a:p>
            <a:pPr marL="9525" defTabSz="685800"/>
            <a:r>
              <a:rPr sz="1200" spc="-4" dirty="0">
                <a:latin typeface="微软雅黑" panose="020B0503020204020204" pitchFamily="34" charset="-122"/>
                <a:cs typeface="微软雅黑" panose="020B0503020204020204" pitchFamily="34" charset="-122"/>
              </a:rPr>
              <a:t>地人像库，以及对面板机做远程软</a:t>
            </a:r>
            <a:r>
              <a:rPr sz="1200" dirty="0">
                <a:latin typeface="微软雅黑" panose="020B0503020204020204" pitchFamily="34" charset="-122"/>
                <a:cs typeface="微软雅黑" panose="020B0503020204020204" pitchFamily="34" charset="-122"/>
              </a:rPr>
              <a:t>件</a:t>
            </a:r>
            <a:r>
              <a:rPr sz="1200" spc="-4" dirty="0">
                <a:latin typeface="微软雅黑" panose="020B0503020204020204" pitchFamily="34" charset="-122"/>
                <a:cs typeface="微软雅黑" panose="020B0503020204020204" pitchFamily="34" charset="-122"/>
              </a:rPr>
              <a:t>版本</a:t>
            </a:r>
            <a:r>
              <a:rPr sz="1200" dirty="0">
                <a:latin typeface="微软雅黑" panose="020B0503020204020204" pitchFamily="34" charset="-122"/>
                <a:cs typeface="微软雅黑" panose="020B0503020204020204" pitchFamily="34" charset="-122"/>
              </a:rPr>
              <a:t>升</a:t>
            </a:r>
            <a:r>
              <a:rPr sz="1200" spc="-4" dirty="0">
                <a:latin typeface="微软雅黑" panose="020B0503020204020204" pitchFamily="34" charset="-122"/>
                <a:cs typeface="微软雅黑" panose="020B0503020204020204" pitchFamily="34" charset="-122"/>
              </a:rPr>
              <a:t>级。</a:t>
            </a:r>
            <a:endParaRPr sz="1200">
              <a:latin typeface="微软雅黑" panose="020B0503020204020204" pitchFamily="34" charset="-122"/>
              <a:cs typeface="微软雅黑" panose="020B0503020204020204" pitchFamily="34" charset="-122"/>
            </a:endParaRPr>
          </a:p>
        </p:txBody>
      </p:sp>
      <p:sp>
        <p:nvSpPr>
          <p:cNvPr id="6" name="object 6"/>
          <p:cNvSpPr txBox="1"/>
          <p:nvPr/>
        </p:nvSpPr>
        <p:spPr>
          <a:xfrm>
            <a:off x="4812295" y="3013388"/>
            <a:ext cx="4065499" cy="1854354"/>
          </a:xfrm>
          <a:prstGeom prst="rect">
            <a:avLst/>
          </a:prstGeom>
        </p:spPr>
        <p:txBody>
          <a:bodyPr vert="horz" wrap="square" lIns="0" tIns="0" rIns="0" bIns="0" rtlCol="0">
            <a:spAutoFit/>
          </a:bodyPr>
          <a:lstStyle/>
          <a:p>
            <a:pPr marL="9525" defTabSz="685800"/>
            <a:r>
              <a:rPr sz="1200" spc="19" dirty="0">
                <a:latin typeface="微软雅黑" panose="020B0503020204020204" pitchFamily="34" charset="-122"/>
                <a:cs typeface="微软雅黑" panose="020B0503020204020204" pitchFamily="34" charset="-122"/>
              </a:rPr>
              <a:t>1、商汤闸机/</a:t>
            </a:r>
            <a:r>
              <a:rPr sz="1200" spc="26" dirty="0">
                <a:latin typeface="微软雅黑" panose="020B0503020204020204" pitchFamily="34" charset="-122"/>
                <a:cs typeface="微软雅黑" panose="020B0503020204020204" pitchFamily="34" charset="-122"/>
              </a:rPr>
              <a:t>门</a:t>
            </a:r>
            <a:r>
              <a:rPr sz="1200" spc="19" dirty="0">
                <a:latin typeface="微软雅黑" panose="020B0503020204020204" pitchFamily="34" charset="-122"/>
                <a:cs typeface="微软雅黑" panose="020B0503020204020204" pitchFamily="34" charset="-122"/>
              </a:rPr>
              <a:t>禁刷脸面板机</a:t>
            </a:r>
            <a:r>
              <a:rPr sz="1200" spc="26" dirty="0">
                <a:latin typeface="微软雅黑" panose="020B0503020204020204" pitchFamily="34" charset="-122"/>
                <a:cs typeface="微软雅黑" panose="020B0503020204020204" pitchFamily="34" charset="-122"/>
              </a:rPr>
              <a:t>支</a:t>
            </a:r>
            <a:r>
              <a:rPr sz="1200" spc="19" dirty="0">
                <a:latin typeface="微软雅黑" panose="020B0503020204020204" pitchFamily="34" charset="-122"/>
                <a:cs typeface="微软雅黑" panose="020B0503020204020204" pitchFamily="34" charset="-122"/>
              </a:rPr>
              <a:t>持前端比</a:t>
            </a:r>
            <a:r>
              <a:rPr sz="1200" spc="34" dirty="0">
                <a:latin typeface="微软雅黑" panose="020B0503020204020204" pitchFamily="34" charset="-122"/>
                <a:cs typeface="微软雅黑" panose="020B0503020204020204" pitchFamily="34" charset="-122"/>
              </a:rPr>
              <a:t>对</a:t>
            </a:r>
            <a:r>
              <a:rPr sz="1200" spc="19" dirty="0">
                <a:latin typeface="微软雅黑" panose="020B0503020204020204" pitchFamily="34" charset="-122"/>
                <a:cs typeface="微软雅黑" panose="020B0503020204020204" pitchFamily="34" charset="-122"/>
              </a:rPr>
              <a:t>，</a:t>
            </a:r>
            <a:r>
              <a:rPr sz="1200" spc="26" dirty="0">
                <a:latin typeface="微软雅黑" panose="020B0503020204020204" pitchFamily="34" charset="-122"/>
                <a:cs typeface="微软雅黑" panose="020B0503020204020204" pitchFamily="34" charset="-122"/>
              </a:rPr>
              <a:t>刷</a:t>
            </a:r>
            <a:r>
              <a:rPr sz="1200" spc="19" dirty="0">
                <a:latin typeface="微软雅黑" panose="020B0503020204020204" pitchFamily="34" charset="-122"/>
                <a:cs typeface="微软雅黑" panose="020B0503020204020204" pitchFamily="34" charset="-122"/>
              </a:rPr>
              <a:t>脸速度</a:t>
            </a:r>
            <a:r>
              <a:rPr sz="1200" spc="-4" dirty="0">
                <a:latin typeface="微软雅黑" panose="020B0503020204020204" pitchFamily="34" charset="-122"/>
                <a:cs typeface="微软雅黑" panose="020B0503020204020204" pitchFamily="34" charset="-122"/>
              </a:rPr>
              <a:t>快</a:t>
            </a:r>
            <a:endParaRPr sz="1200">
              <a:latin typeface="微软雅黑" panose="020B0503020204020204" pitchFamily="34" charset="-122"/>
              <a:cs typeface="微软雅黑" panose="020B0503020204020204" pitchFamily="34" charset="-122"/>
            </a:endParaRPr>
          </a:p>
          <a:p>
            <a:pPr marL="9525" defTabSz="685800"/>
            <a:r>
              <a:rPr sz="1200" spc="-4" dirty="0">
                <a:latin typeface="微软雅黑" panose="020B0503020204020204" pitchFamily="34" charset="-122"/>
                <a:cs typeface="微软雅黑" panose="020B0503020204020204" pitchFamily="34" charset="-122"/>
              </a:rPr>
              <a:t>（300毫秒）；断网不影响刷脸通行。</a:t>
            </a:r>
            <a:endParaRPr sz="1200">
              <a:latin typeface="微软雅黑" panose="020B0503020204020204" pitchFamily="34" charset="-122"/>
              <a:cs typeface="微软雅黑" panose="020B0503020204020204" pitchFamily="34" charset="-122"/>
            </a:endParaRPr>
          </a:p>
          <a:p>
            <a:pPr marL="9525" defTabSz="685800">
              <a:spcBef>
                <a:spcPts val="450"/>
              </a:spcBef>
            </a:pPr>
            <a:r>
              <a:rPr sz="1200" spc="8" dirty="0">
                <a:latin typeface="微软雅黑" panose="020B0503020204020204" pitchFamily="34" charset="-122"/>
                <a:cs typeface="微软雅黑" panose="020B0503020204020204" pitchFamily="34" charset="-122"/>
              </a:rPr>
              <a:t>2、</a:t>
            </a:r>
            <a:r>
              <a:rPr sz="1200" spc="15" dirty="0">
                <a:latin typeface="微软雅黑" panose="020B0503020204020204" pitchFamily="34" charset="-122"/>
                <a:cs typeface="微软雅黑" panose="020B0503020204020204" pitchFamily="34" charset="-122"/>
              </a:rPr>
              <a:t>商汤</a:t>
            </a:r>
            <a:r>
              <a:rPr sz="1200" spc="19" dirty="0">
                <a:latin typeface="微软雅黑" panose="020B0503020204020204" pitchFamily="34" charset="-122"/>
                <a:cs typeface="微软雅黑" panose="020B0503020204020204" pitchFamily="34" charset="-122"/>
              </a:rPr>
              <a:t>面</a:t>
            </a:r>
            <a:r>
              <a:rPr sz="1200" spc="15" dirty="0">
                <a:latin typeface="微软雅黑" panose="020B0503020204020204" pitchFamily="34" charset="-122"/>
                <a:cs typeface="微软雅黑" panose="020B0503020204020204" pitchFamily="34" charset="-122"/>
              </a:rPr>
              <a:t>板</a:t>
            </a:r>
            <a:r>
              <a:rPr sz="1200" spc="19" dirty="0">
                <a:latin typeface="微软雅黑" panose="020B0503020204020204" pitchFamily="34" charset="-122"/>
                <a:cs typeface="微软雅黑" panose="020B0503020204020204" pitchFamily="34" charset="-122"/>
              </a:rPr>
              <a:t>机</a:t>
            </a:r>
            <a:r>
              <a:rPr sz="1200" spc="15" dirty="0">
                <a:latin typeface="微软雅黑" panose="020B0503020204020204" pitchFamily="34" charset="-122"/>
                <a:cs typeface="微软雅黑" panose="020B0503020204020204" pitchFamily="34" charset="-122"/>
              </a:rPr>
              <a:t>类型丰</a:t>
            </a:r>
            <a:r>
              <a:rPr sz="1200" spc="4" dirty="0">
                <a:latin typeface="微软雅黑" panose="020B0503020204020204" pitchFamily="34" charset="-122"/>
                <a:cs typeface="微软雅黑" panose="020B0503020204020204" pitchFamily="34" charset="-122"/>
              </a:rPr>
              <a:t>富</a:t>
            </a:r>
            <a:r>
              <a:rPr sz="1200" spc="19" dirty="0">
                <a:latin typeface="微软雅黑" panose="020B0503020204020204" pitchFamily="34" charset="-122"/>
                <a:cs typeface="微软雅黑" panose="020B0503020204020204" pitchFamily="34" charset="-122"/>
              </a:rPr>
              <a:t>，</a:t>
            </a:r>
            <a:r>
              <a:rPr sz="1200" spc="8" dirty="0">
                <a:latin typeface="微软雅黑" panose="020B0503020204020204" pitchFamily="34" charset="-122"/>
                <a:cs typeface="微软雅黑" panose="020B0503020204020204" pitchFamily="34" charset="-122"/>
              </a:rPr>
              <a:t>根</a:t>
            </a:r>
            <a:r>
              <a:rPr sz="1200" spc="19" dirty="0">
                <a:latin typeface="微软雅黑" panose="020B0503020204020204" pitchFamily="34" charset="-122"/>
                <a:cs typeface="微软雅黑" panose="020B0503020204020204" pitchFamily="34" charset="-122"/>
              </a:rPr>
              <a:t>据</a:t>
            </a:r>
            <a:r>
              <a:rPr sz="1200" spc="8" dirty="0">
                <a:latin typeface="微软雅黑" panose="020B0503020204020204" pitchFamily="34" charset="-122"/>
                <a:cs typeface="微软雅黑" panose="020B0503020204020204" pitchFamily="34" charset="-122"/>
              </a:rPr>
              <a:t>客户需</a:t>
            </a:r>
            <a:r>
              <a:rPr sz="1200" spc="19" dirty="0">
                <a:latin typeface="微软雅黑" panose="020B0503020204020204" pitchFamily="34" charset="-122"/>
                <a:cs typeface="微软雅黑" panose="020B0503020204020204" pitchFamily="34" charset="-122"/>
              </a:rPr>
              <a:t>求，</a:t>
            </a:r>
            <a:r>
              <a:rPr sz="1200" spc="8" dirty="0">
                <a:latin typeface="微软雅黑" panose="020B0503020204020204" pitchFamily="34" charset="-122"/>
                <a:cs typeface="微软雅黑" panose="020B0503020204020204" pitchFamily="34" charset="-122"/>
              </a:rPr>
              <a:t>可</a:t>
            </a:r>
            <a:r>
              <a:rPr sz="1200" spc="19" dirty="0">
                <a:latin typeface="微软雅黑" panose="020B0503020204020204" pitchFamily="34" charset="-122"/>
                <a:cs typeface="微软雅黑" panose="020B0503020204020204" pitchFamily="34" charset="-122"/>
              </a:rPr>
              <a:t>选</a:t>
            </a:r>
            <a:r>
              <a:rPr sz="1200" spc="15" dirty="0">
                <a:latin typeface="微软雅黑" panose="020B0503020204020204" pitchFamily="34" charset="-122"/>
                <a:cs typeface="微软雅黑" panose="020B0503020204020204" pitchFamily="34" charset="-122"/>
              </a:rPr>
              <a:t>择</a:t>
            </a:r>
            <a:r>
              <a:rPr sz="1200" spc="8" dirty="0">
                <a:latin typeface="微软雅黑" panose="020B0503020204020204" pitchFamily="34" charset="-122"/>
                <a:cs typeface="微软雅黑" panose="020B0503020204020204" pitchFamily="34" charset="-122"/>
              </a:rPr>
              <a:t>2万</a:t>
            </a:r>
            <a:r>
              <a:rPr sz="1200" spc="-4" dirty="0">
                <a:latin typeface="微软雅黑" panose="020B0503020204020204" pitchFamily="34" charset="-122"/>
                <a:cs typeface="微软雅黑" panose="020B0503020204020204" pitchFamily="34" charset="-122"/>
              </a:rPr>
              <a:t>/</a:t>
            </a:r>
            <a:r>
              <a:rPr sz="1200" spc="15" dirty="0">
                <a:latin typeface="微软雅黑" panose="020B0503020204020204" pitchFamily="34" charset="-122"/>
                <a:cs typeface="微软雅黑" panose="020B0503020204020204" pitchFamily="34" charset="-122"/>
              </a:rPr>
              <a:t>5</a:t>
            </a:r>
            <a:r>
              <a:rPr sz="1200" spc="-4" dirty="0">
                <a:latin typeface="微软雅黑" panose="020B0503020204020204" pitchFamily="34" charset="-122"/>
                <a:cs typeface="微软雅黑" panose="020B0503020204020204" pitchFamily="34" charset="-122"/>
              </a:rPr>
              <a:t>万</a:t>
            </a:r>
            <a:endParaRPr sz="1200">
              <a:latin typeface="微软雅黑" panose="020B0503020204020204" pitchFamily="34" charset="-122"/>
              <a:cs typeface="微软雅黑" panose="020B0503020204020204" pitchFamily="34" charset="-122"/>
            </a:endParaRPr>
          </a:p>
          <a:p>
            <a:pPr marL="9525" marR="155575" defTabSz="685800"/>
            <a:r>
              <a:rPr sz="1200" spc="-4" dirty="0">
                <a:latin typeface="微软雅黑" panose="020B0503020204020204" pitchFamily="34" charset="-122"/>
                <a:cs typeface="微软雅黑" panose="020B0503020204020204" pitchFamily="34" charset="-122"/>
              </a:rPr>
              <a:t>/1</a:t>
            </a:r>
            <a:r>
              <a:rPr sz="1200" spc="19" dirty="0">
                <a:latin typeface="微软雅黑" panose="020B0503020204020204" pitchFamily="34" charset="-122"/>
                <a:cs typeface="微软雅黑" panose="020B0503020204020204" pitchFamily="34" charset="-122"/>
              </a:rPr>
              <a:t>0万不同</a:t>
            </a:r>
            <a:r>
              <a:rPr sz="1200" spc="26" dirty="0">
                <a:latin typeface="微软雅黑" panose="020B0503020204020204" pitchFamily="34" charset="-122"/>
                <a:cs typeface="微软雅黑" panose="020B0503020204020204" pitchFamily="34" charset="-122"/>
              </a:rPr>
              <a:t>库容</a:t>
            </a:r>
            <a:r>
              <a:rPr sz="1200" spc="19" dirty="0">
                <a:latin typeface="微软雅黑" panose="020B0503020204020204" pitchFamily="34" charset="-122"/>
                <a:cs typeface="微软雅黑" panose="020B0503020204020204" pitchFamily="34" charset="-122"/>
              </a:rPr>
              <a:t>的产品，室</a:t>
            </a:r>
            <a:r>
              <a:rPr sz="1200" spc="26" dirty="0">
                <a:latin typeface="微软雅黑" panose="020B0503020204020204" pitchFamily="34" charset="-122"/>
                <a:cs typeface="微软雅黑" panose="020B0503020204020204" pitchFamily="34" charset="-122"/>
              </a:rPr>
              <a:t>内</a:t>
            </a:r>
            <a:r>
              <a:rPr sz="1200" spc="23" dirty="0">
                <a:latin typeface="微软雅黑" panose="020B0503020204020204" pitchFamily="34" charset="-122"/>
                <a:cs typeface="微软雅黑" panose="020B0503020204020204" pitchFamily="34" charset="-122"/>
              </a:rPr>
              <a:t>/</a:t>
            </a:r>
            <a:r>
              <a:rPr sz="1200" spc="26" dirty="0">
                <a:latin typeface="微软雅黑" panose="020B0503020204020204" pitchFamily="34" charset="-122"/>
                <a:cs typeface="微软雅黑" panose="020B0503020204020204" pitchFamily="34" charset="-122"/>
              </a:rPr>
              <a:t>室</a:t>
            </a:r>
            <a:r>
              <a:rPr sz="1200" spc="19" dirty="0">
                <a:latin typeface="微软雅黑" panose="020B0503020204020204" pitchFamily="34" charset="-122"/>
                <a:cs typeface="微软雅黑" panose="020B0503020204020204" pitchFamily="34" charset="-122"/>
              </a:rPr>
              <a:t>外型产</a:t>
            </a:r>
            <a:r>
              <a:rPr sz="1200" spc="23" dirty="0">
                <a:latin typeface="微软雅黑" panose="020B0503020204020204" pitchFamily="34" charset="-122"/>
                <a:cs typeface="微软雅黑" panose="020B0503020204020204" pitchFamily="34" charset="-122"/>
              </a:rPr>
              <a:t>品</a:t>
            </a:r>
            <a:r>
              <a:rPr sz="1200" spc="19" dirty="0">
                <a:latin typeface="微软雅黑" panose="020B0503020204020204" pitchFamily="34" charset="-122"/>
                <a:cs typeface="微软雅黑" panose="020B0503020204020204" pitchFamily="34" charset="-122"/>
              </a:rPr>
              <a:t>，</a:t>
            </a:r>
            <a:r>
              <a:rPr sz="1200" spc="26" dirty="0">
                <a:latin typeface="微软雅黑" panose="020B0503020204020204" pitchFamily="34" charset="-122"/>
                <a:cs typeface="微软雅黑" panose="020B0503020204020204" pitchFamily="34" charset="-122"/>
              </a:rPr>
              <a:t>以及</a:t>
            </a:r>
            <a:r>
              <a:rPr sz="1200" spc="19" dirty="0">
                <a:latin typeface="微软雅黑" panose="020B0503020204020204" pitchFamily="34" charset="-122"/>
                <a:cs typeface="微软雅黑" panose="020B0503020204020204" pitchFamily="34" charset="-122"/>
              </a:rPr>
              <a:t>兼有刷</a:t>
            </a:r>
            <a:r>
              <a:rPr sz="1200" spc="-4" dirty="0">
                <a:latin typeface="微软雅黑" panose="020B0503020204020204" pitchFamily="34" charset="-122"/>
                <a:cs typeface="微软雅黑" panose="020B0503020204020204" pitchFamily="34" charset="-122"/>
              </a:rPr>
              <a:t>脸 和刷卡功能的产品。</a:t>
            </a:r>
            <a:endParaRPr sz="1200">
              <a:latin typeface="微软雅黑" panose="020B0503020204020204" pitchFamily="34" charset="-122"/>
              <a:cs typeface="微软雅黑" panose="020B0503020204020204" pitchFamily="34" charset="-122"/>
            </a:endParaRPr>
          </a:p>
          <a:p>
            <a:pPr marL="9525" marR="157480" defTabSz="685800">
              <a:spcBef>
                <a:spcPts val="450"/>
              </a:spcBef>
            </a:pPr>
            <a:r>
              <a:rPr sz="1200" spc="38" dirty="0">
                <a:latin typeface="微软雅黑" panose="020B0503020204020204" pitchFamily="34" charset="-122"/>
                <a:cs typeface="微软雅黑" panose="020B0503020204020204" pitchFamily="34" charset="-122"/>
              </a:rPr>
              <a:t>3</a:t>
            </a:r>
            <a:r>
              <a:rPr sz="1200" spc="45" dirty="0">
                <a:latin typeface="微软雅黑" panose="020B0503020204020204" pitchFamily="34" charset="-122"/>
                <a:cs typeface="微软雅黑" panose="020B0503020204020204" pitchFamily="34" charset="-122"/>
              </a:rPr>
              <a:t>、支</a:t>
            </a:r>
            <a:r>
              <a:rPr sz="1200" spc="38" dirty="0">
                <a:latin typeface="微软雅黑" panose="020B0503020204020204" pitchFamily="34" charset="-122"/>
                <a:cs typeface="微软雅黑" panose="020B0503020204020204" pitchFamily="34" charset="-122"/>
              </a:rPr>
              <a:t>持</a:t>
            </a:r>
            <a:r>
              <a:rPr sz="1200" spc="45" dirty="0">
                <a:latin typeface="微软雅黑" panose="020B0503020204020204" pitchFamily="34" charset="-122"/>
                <a:cs typeface="微软雅黑" panose="020B0503020204020204" pitchFamily="34" charset="-122"/>
              </a:rPr>
              <a:t>戴口罩</a:t>
            </a:r>
            <a:r>
              <a:rPr sz="1200" spc="38" dirty="0">
                <a:latin typeface="微软雅黑" panose="020B0503020204020204" pitchFamily="34" charset="-122"/>
                <a:cs typeface="微软雅黑" panose="020B0503020204020204" pitchFamily="34" charset="-122"/>
              </a:rPr>
              <a:t>刷</a:t>
            </a:r>
            <a:r>
              <a:rPr sz="1200" spc="45" dirty="0">
                <a:latin typeface="微软雅黑" panose="020B0503020204020204" pitchFamily="34" charset="-122"/>
                <a:cs typeface="微软雅黑" panose="020B0503020204020204" pitchFamily="34" charset="-122"/>
              </a:rPr>
              <a:t>脸通</a:t>
            </a:r>
            <a:r>
              <a:rPr sz="1200" spc="56" dirty="0">
                <a:latin typeface="微软雅黑" panose="020B0503020204020204" pitchFamily="34" charset="-122"/>
                <a:cs typeface="微软雅黑" panose="020B0503020204020204" pitchFamily="34" charset="-122"/>
              </a:rPr>
              <a:t>行</a:t>
            </a:r>
            <a:r>
              <a:rPr sz="1200" spc="38" dirty="0">
                <a:latin typeface="微软雅黑" panose="020B0503020204020204" pitchFamily="34" charset="-122"/>
                <a:cs typeface="微软雅黑" panose="020B0503020204020204" pitchFamily="34" charset="-122"/>
              </a:rPr>
              <a:t>，</a:t>
            </a:r>
            <a:r>
              <a:rPr sz="1200" spc="45" dirty="0">
                <a:latin typeface="微软雅黑" panose="020B0503020204020204" pitchFamily="34" charset="-122"/>
                <a:cs typeface="微软雅黑" panose="020B0503020204020204" pitchFamily="34" charset="-122"/>
              </a:rPr>
              <a:t>在弱</a:t>
            </a:r>
            <a:r>
              <a:rPr sz="1200" spc="38" dirty="0">
                <a:latin typeface="微软雅黑" panose="020B0503020204020204" pitchFamily="34" charset="-122"/>
                <a:cs typeface="微软雅黑" panose="020B0503020204020204" pitchFamily="34" charset="-122"/>
              </a:rPr>
              <a:t>光</a:t>
            </a:r>
            <a:r>
              <a:rPr sz="1200" spc="45" dirty="0">
                <a:latin typeface="微软雅黑" panose="020B0503020204020204" pitchFamily="34" charset="-122"/>
                <a:cs typeface="微软雅黑" panose="020B0503020204020204" pitchFamily="34" charset="-122"/>
              </a:rPr>
              <a:t>和逆光</a:t>
            </a:r>
            <a:r>
              <a:rPr sz="1200" spc="38" dirty="0">
                <a:latin typeface="微软雅黑" panose="020B0503020204020204" pitchFamily="34" charset="-122"/>
                <a:cs typeface="微软雅黑" panose="020B0503020204020204" pitchFamily="34" charset="-122"/>
              </a:rPr>
              <a:t>环</a:t>
            </a:r>
            <a:r>
              <a:rPr sz="1200" spc="45" dirty="0">
                <a:latin typeface="微软雅黑" panose="020B0503020204020204" pitchFamily="34" charset="-122"/>
                <a:cs typeface="微软雅黑" panose="020B0503020204020204" pitchFamily="34" charset="-122"/>
              </a:rPr>
              <a:t>境也</a:t>
            </a:r>
            <a:r>
              <a:rPr sz="1200" spc="38" dirty="0">
                <a:latin typeface="微软雅黑" panose="020B0503020204020204" pitchFamily="34" charset="-122"/>
                <a:cs typeface="微软雅黑" panose="020B0503020204020204" pitchFamily="34" charset="-122"/>
              </a:rPr>
              <a:t>能</a:t>
            </a:r>
            <a:r>
              <a:rPr sz="1200" spc="45" dirty="0">
                <a:latin typeface="微软雅黑" panose="020B0503020204020204" pitchFamily="34" charset="-122"/>
                <a:cs typeface="微软雅黑" panose="020B0503020204020204" pitchFamily="34" charset="-122"/>
              </a:rPr>
              <a:t>保</a:t>
            </a:r>
            <a:r>
              <a:rPr sz="1200" spc="38" dirty="0">
                <a:latin typeface="微软雅黑" panose="020B0503020204020204" pitchFamily="34" charset="-122"/>
                <a:cs typeface="微软雅黑" panose="020B0503020204020204" pitchFamily="34" charset="-122"/>
              </a:rPr>
              <a:t>证</a:t>
            </a:r>
            <a:r>
              <a:rPr sz="1200" spc="-4" dirty="0">
                <a:latin typeface="微软雅黑" panose="020B0503020204020204" pitchFamily="34" charset="-122"/>
                <a:cs typeface="微软雅黑" panose="020B0503020204020204" pitchFamily="34" charset="-122"/>
              </a:rPr>
              <a:t>良 好的性能。</a:t>
            </a:r>
            <a:endParaRPr sz="1200">
              <a:latin typeface="微软雅黑" panose="020B0503020204020204" pitchFamily="34" charset="-122"/>
              <a:cs typeface="微软雅黑" panose="020B0503020204020204" pitchFamily="34" charset="-122"/>
            </a:endParaRPr>
          </a:p>
          <a:p>
            <a:pPr marL="9525" marR="3810" defTabSz="685800">
              <a:spcBef>
                <a:spcPts val="450"/>
              </a:spcBef>
            </a:pPr>
            <a:r>
              <a:rPr sz="1200" spc="19" dirty="0">
                <a:latin typeface="微软雅黑" panose="020B0503020204020204" pitchFamily="34" charset="-122"/>
                <a:cs typeface="微软雅黑" panose="020B0503020204020204" pitchFamily="34" charset="-122"/>
              </a:rPr>
              <a:t>4、商汤闸机/</a:t>
            </a:r>
            <a:r>
              <a:rPr sz="1200" spc="26" dirty="0">
                <a:latin typeface="微软雅黑" panose="020B0503020204020204" pitchFamily="34" charset="-122"/>
                <a:cs typeface="微软雅黑" panose="020B0503020204020204" pitchFamily="34" charset="-122"/>
              </a:rPr>
              <a:t>门</a:t>
            </a:r>
            <a:r>
              <a:rPr sz="1200" spc="19" dirty="0">
                <a:latin typeface="微软雅黑" panose="020B0503020204020204" pitchFamily="34" charset="-122"/>
                <a:cs typeface="微软雅黑" panose="020B0503020204020204" pitchFamily="34" charset="-122"/>
              </a:rPr>
              <a:t>禁刷脸面板机</a:t>
            </a:r>
            <a:r>
              <a:rPr sz="1200" spc="26" dirty="0">
                <a:latin typeface="微软雅黑" panose="020B0503020204020204" pitchFamily="34" charset="-122"/>
                <a:cs typeface="微软雅黑" panose="020B0503020204020204" pitchFamily="34" charset="-122"/>
              </a:rPr>
              <a:t>除</a:t>
            </a:r>
            <a:r>
              <a:rPr sz="1200" spc="19" dirty="0">
                <a:latin typeface="微软雅黑" panose="020B0503020204020204" pitchFamily="34" charset="-122"/>
                <a:cs typeface="微软雅黑" panose="020B0503020204020204" pitchFamily="34" charset="-122"/>
              </a:rPr>
              <a:t>了刷脸通</a:t>
            </a:r>
            <a:r>
              <a:rPr sz="1200" spc="34" dirty="0">
                <a:latin typeface="微软雅黑" panose="020B0503020204020204" pitchFamily="34" charset="-122"/>
                <a:cs typeface="微软雅黑" panose="020B0503020204020204" pitchFamily="34" charset="-122"/>
              </a:rPr>
              <a:t>行</a:t>
            </a:r>
            <a:r>
              <a:rPr sz="1200" spc="19" dirty="0">
                <a:latin typeface="微软雅黑" panose="020B0503020204020204" pitchFamily="34" charset="-122"/>
                <a:cs typeface="微软雅黑" panose="020B0503020204020204" pitchFamily="34" charset="-122"/>
              </a:rPr>
              <a:t>，</a:t>
            </a:r>
            <a:r>
              <a:rPr sz="1200" spc="26" dirty="0">
                <a:latin typeface="微软雅黑" panose="020B0503020204020204" pitchFamily="34" charset="-122"/>
                <a:cs typeface="微软雅黑" panose="020B0503020204020204" pitchFamily="34" charset="-122"/>
              </a:rPr>
              <a:t>还</a:t>
            </a:r>
            <a:r>
              <a:rPr sz="1200" spc="19" dirty="0">
                <a:latin typeface="微软雅黑" panose="020B0503020204020204" pitchFamily="34" charset="-122"/>
                <a:cs typeface="微软雅黑" panose="020B0503020204020204" pitchFamily="34" charset="-122"/>
              </a:rPr>
              <a:t>同时支</a:t>
            </a:r>
            <a:r>
              <a:rPr sz="1200" spc="-4" dirty="0">
                <a:latin typeface="微软雅黑" panose="020B0503020204020204" pitchFamily="34" charset="-122"/>
                <a:cs typeface="微软雅黑" panose="020B0503020204020204" pitchFamily="34" charset="-122"/>
              </a:rPr>
              <a:t>持 </a:t>
            </a:r>
            <a:r>
              <a:rPr sz="1200" spc="19" dirty="0">
                <a:latin typeface="微软雅黑" panose="020B0503020204020204" pitchFamily="34" charset="-122"/>
                <a:cs typeface="微软雅黑" panose="020B0503020204020204" pitchFamily="34" charset="-122"/>
              </a:rPr>
              <a:t>黑名单布</a:t>
            </a:r>
            <a:r>
              <a:rPr sz="1200" spc="26" dirty="0">
                <a:latin typeface="微软雅黑" panose="020B0503020204020204" pitchFamily="34" charset="-122"/>
                <a:cs typeface="微软雅黑" panose="020B0503020204020204" pitchFamily="34" charset="-122"/>
              </a:rPr>
              <a:t>控</a:t>
            </a:r>
            <a:r>
              <a:rPr sz="1200" spc="19" dirty="0">
                <a:latin typeface="微软雅黑" panose="020B0503020204020204" pitchFamily="34" charset="-122"/>
                <a:cs typeface="微软雅黑" panose="020B0503020204020204" pitchFamily="34" charset="-122"/>
              </a:rPr>
              <a:t>报</a:t>
            </a:r>
            <a:r>
              <a:rPr sz="1200" spc="38" dirty="0">
                <a:latin typeface="微软雅黑" panose="020B0503020204020204" pitchFamily="34" charset="-122"/>
                <a:cs typeface="微软雅黑" panose="020B0503020204020204" pitchFamily="34" charset="-122"/>
              </a:rPr>
              <a:t>警</a:t>
            </a:r>
            <a:r>
              <a:rPr sz="1200" spc="19" dirty="0">
                <a:latin typeface="微软雅黑" panose="020B0503020204020204" pitchFamily="34" charset="-122"/>
                <a:cs typeface="微软雅黑" panose="020B0503020204020204" pitchFamily="34" charset="-122"/>
              </a:rPr>
              <a:t>，且通行</a:t>
            </a:r>
            <a:r>
              <a:rPr sz="1200" spc="26" dirty="0">
                <a:latin typeface="微软雅黑" panose="020B0503020204020204" pitchFamily="34" charset="-122"/>
                <a:cs typeface="微软雅黑" panose="020B0503020204020204" pitchFamily="34" charset="-122"/>
              </a:rPr>
              <a:t>记</a:t>
            </a:r>
            <a:r>
              <a:rPr sz="1200" spc="19" dirty="0">
                <a:latin typeface="微软雅黑" panose="020B0503020204020204" pitchFamily="34" charset="-122"/>
                <a:cs typeface="微软雅黑" panose="020B0503020204020204" pitchFamily="34" charset="-122"/>
              </a:rPr>
              <a:t>录</a:t>
            </a:r>
            <a:r>
              <a:rPr sz="1200" spc="26" dirty="0">
                <a:latin typeface="微软雅黑" panose="020B0503020204020204" pitchFamily="34" charset="-122"/>
                <a:cs typeface="微软雅黑" panose="020B0503020204020204" pitchFamily="34" charset="-122"/>
              </a:rPr>
              <a:t>可</a:t>
            </a:r>
            <a:r>
              <a:rPr sz="1200" spc="19" dirty="0">
                <a:latin typeface="微软雅黑" panose="020B0503020204020204" pitchFamily="34" charset="-122"/>
                <a:cs typeface="微软雅黑" panose="020B0503020204020204" pitchFamily="34" charset="-122"/>
              </a:rPr>
              <a:t>用于以图</a:t>
            </a:r>
            <a:r>
              <a:rPr sz="1200" spc="26" dirty="0">
                <a:latin typeface="微软雅黑" panose="020B0503020204020204" pitchFamily="34" charset="-122"/>
                <a:cs typeface="微软雅黑" panose="020B0503020204020204" pitchFamily="34" charset="-122"/>
              </a:rPr>
              <a:t>搜</a:t>
            </a:r>
            <a:r>
              <a:rPr sz="1200" spc="19" dirty="0">
                <a:latin typeface="微软雅黑" panose="020B0503020204020204" pitchFamily="34" charset="-122"/>
                <a:cs typeface="微软雅黑" panose="020B0503020204020204" pitchFamily="34" charset="-122"/>
              </a:rPr>
              <a:t>图</a:t>
            </a:r>
            <a:r>
              <a:rPr sz="1200" spc="26" dirty="0">
                <a:latin typeface="微软雅黑" panose="020B0503020204020204" pitchFamily="34" charset="-122"/>
                <a:cs typeface="微软雅黑" panose="020B0503020204020204" pitchFamily="34" charset="-122"/>
              </a:rPr>
              <a:t>和</a:t>
            </a:r>
            <a:r>
              <a:rPr sz="1200" spc="19" dirty="0">
                <a:latin typeface="微软雅黑" panose="020B0503020204020204" pitchFamily="34" charset="-122"/>
                <a:cs typeface="微软雅黑" panose="020B0503020204020204" pitchFamily="34" charset="-122"/>
              </a:rPr>
              <a:t>轨迹查</a:t>
            </a:r>
            <a:r>
              <a:rPr sz="1200" spc="38" dirty="0">
                <a:latin typeface="微软雅黑" panose="020B0503020204020204" pitchFamily="34" charset="-122"/>
                <a:cs typeface="微软雅黑" panose="020B0503020204020204" pitchFamily="34" charset="-122"/>
              </a:rPr>
              <a:t>询</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7" name="object 7"/>
          <p:cNvSpPr/>
          <p:nvPr/>
        </p:nvSpPr>
        <p:spPr>
          <a:xfrm>
            <a:off x="4733985" y="2613700"/>
            <a:ext cx="1016494" cy="276749"/>
          </a:xfrm>
          <a:custGeom>
            <a:avLst/>
            <a:gdLst/>
            <a:ahLst/>
            <a:cxnLst/>
            <a:rect l="l" t="t" r="r" b="b"/>
            <a:pathLst>
              <a:path w="1355090" h="368935">
                <a:moveTo>
                  <a:pt x="1170432" y="0"/>
                </a:moveTo>
                <a:lnTo>
                  <a:pt x="184403" y="0"/>
                </a:lnTo>
                <a:lnTo>
                  <a:pt x="169278" y="611"/>
                </a:lnTo>
                <a:lnTo>
                  <a:pt x="126114" y="9400"/>
                </a:lnTo>
                <a:lnTo>
                  <a:pt x="87263" y="27625"/>
                </a:lnTo>
                <a:lnTo>
                  <a:pt x="54006" y="54006"/>
                </a:lnTo>
                <a:lnTo>
                  <a:pt x="27625" y="87263"/>
                </a:lnTo>
                <a:lnTo>
                  <a:pt x="9400" y="126114"/>
                </a:lnTo>
                <a:lnTo>
                  <a:pt x="611" y="169278"/>
                </a:lnTo>
                <a:lnTo>
                  <a:pt x="0" y="184404"/>
                </a:lnTo>
                <a:lnTo>
                  <a:pt x="611" y="199529"/>
                </a:lnTo>
                <a:lnTo>
                  <a:pt x="9400" y="242693"/>
                </a:lnTo>
                <a:lnTo>
                  <a:pt x="27625" y="281544"/>
                </a:lnTo>
                <a:lnTo>
                  <a:pt x="54006" y="314801"/>
                </a:lnTo>
                <a:lnTo>
                  <a:pt x="87263" y="341182"/>
                </a:lnTo>
                <a:lnTo>
                  <a:pt x="126114" y="359407"/>
                </a:lnTo>
                <a:lnTo>
                  <a:pt x="169278" y="368196"/>
                </a:lnTo>
                <a:lnTo>
                  <a:pt x="184403" y="368808"/>
                </a:lnTo>
                <a:lnTo>
                  <a:pt x="1170432" y="368808"/>
                </a:lnTo>
                <a:lnTo>
                  <a:pt x="1214749" y="363449"/>
                </a:lnTo>
                <a:lnTo>
                  <a:pt x="1255180" y="348227"/>
                </a:lnTo>
                <a:lnTo>
                  <a:pt x="1290444" y="324422"/>
                </a:lnTo>
                <a:lnTo>
                  <a:pt x="1319259" y="293315"/>
                </a:lnTo>
                <a:lnTo>
                  <a:pt x="1340346" y="256186"/>
                </a:lnTo>
                <a:lnTo>
                  <a:pt x="1352422" y="214317"/>
                </a:lnTo>
                <a:lnTo>
                  <a:pt x="1354836" y="184404"/>
                </a:lnTo>
                <a:lnTo>
                  <a:pt x="1354224" y="169278"/>
                </a:lnTo>
                <a:lnTo>
                  <a:pt x="1345435" y="126114"/>
                </a:lnTo>
                <a:lnTo>
                  <a:pt x="1327210" y="87263"/>
                </a:lnTo>
                <a:lnTo>
                  <a:pt x="1300829" y="54006"/>
                </a:lnTo>
                <a:lnTo>
                  <a:pt x="1267572" y="27625"/>
                </a:lnTo>
                <a:lnTo>
                  <a:pt x="1228721" y="9400"/>
                </a:lnTo>
                <a:lnTo>
                  <a:pt x="1185557" y="611"/>
                </a:lnTo>
                <a:lnTo>
                  <a:pt x="1170432" y="0"/>
                </a:lnTo>
                <a:close/>
              </a:path>
            </a:pathLst>
          </a:custGeom>
          <a:solidFill>
            <a:srgbClr val="E83751"/>
          </a:solidFill>
        </p:spPr>
        <p:txBody>
          <a:bodyPr wrap="square" lIns="0" tIns="0" rIns="0" bIns="0" rtlCol="0"/>
          <a:lstStyle/>
          <a:p>
            <a:pPr defTabSz="685800"/>
            <a:endParaRPr sz="1350">
              <a:latin typeface="Calibri" panose="020F0502020204030204"/>
            </a:endParaRPr>
          </a:p>
        </p:txBody>
      </p:sp>
      <p:sp>
        <p:nvSpPr>
          <p:cNvPr id="8" name="object 8"/>
          <p:cNvSpPr txBox="1"/>
          <p:nvPr/>
        </p:nvSpPr>
        <p:spPr>
          <a:xfrm>
            <a:off x="365824" y="785725"/>
            <a:ext cx="4073597" cy="207749"/>
          </a:xfrm>
          <a:prstGeom prst="rect">
            <a:avLst/>
          </a:prstGeom>
          <a:solidFill>
            <a:srgbClr val="D7D7D7"/>
          </a:solidFill>
        </p:spPr>
        <p:txBody>
          <a:bodyPr vert="horz" wrap="square" lIns="0" tIns="0" rIns="0" bIns="0" rtlCol="0">
            <a:spAutoFit/>
          </a:bodyPr>
          <a:lstStyle/>
          <a:p>
            <a:pPr algn="ctr" defTabSz="685800"/>
            <a:r>
              <a:rPr sz="1350" b="1" dirty="0">
                <a:latin typeface="微软雅黑" panose="020B0503020204020204" pitchFamily="34" charset="-122"/>
                <a:cs typeface="微软雅黑" panose="020B0503020204020204" pitchFamily="34" charset="-122"/>
              </a:rPr>
              <a:t>面板机刷脸通行</a:t>
            </a:r>
            <a:endParaRPr sz="1350">
              <a:latin typeface="微软雅黑" panose="020B0503020204020204" pitchFamily="34" charset="-122"/>
              <a:cs typeface="微软雅黑" panose="020B0503020204020204" pitchFamily="34" charset="-122"/>
            </a:endParaRPr>
          </a:p>
        </p:txBody>
      </p:sp>
      <p:sp>
        <p:nvSpPr>
          <p:cNvPr id="9" name="object 9"/>
          <p:cNvSpPr/>
          <p:nvPr/>
        </p:nvSpPr>
        <p:spPr>
          <a:xfrm>
            <a:off x="365824" y="3102988"/>
            <a:ext cx="1983449" cy="1857697"/>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2455591" y="3102988"/>
            <a:ext cx="1983449" cy="1857697"/>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txBox="1"/>
          <p:nvPr/>
        </p:nvSpPr>
        <p:spPr>
          <a:xfrm>
            <a:off x="4875550" y="2659706"/>
            <a:ext cx="704972" cy="207749"/>
          </a:xfrm>
          <a:prstGeom prst="rect">
            <a:avLst/>
          </a:prstGeom>
        </p:spPr>
        <p:txBody>
          <a:bodyPr vert="horz" wrap="square" lIns="0" tIns="0" rIns="0" bIns="0" rtlCol="0">
            <a:spAutoFit/>
          </a:bodyPr>
          <a:lstStyle/>
          <a:p>
            <a:pPr marL="9525" defTabSz="685800"/>
            <a:r>
              <a:rPr sz="1350" b="1" dirty="0">
                <a:latin typeface="微软雅黑" panose="020B0503020204020204" pitchFamily="34" charset="-122"/>
                <a:cs typeface="微软雅黑" panose="020B0503020204020204" pitchFamily="34" charset="-122"/>
              </a:rPr>
              <a:t>功能特色</a:t>
            </a:r>
            <a:endParaRPr sz="1350">
              <a:latin typeface="微软雅黑" panose="020B0503020204020204" pitchFamily="34" charset="-122"/>
              <a:cs typeface="微软雅黑" panose="020B0503020204020204" pitchFamily="34" charset="-122"/>
            </a:endParaRPr>
          </a:p>
        </p:txBody>
      </p:sp>
      <p:grpSp>
        <p:nvGrpSpPr>
          <p:cNvPr id="12" name="组合 20"/>
          <p:cNvGrpSpPr/>
          <p:nvPr/>
        </p:nvGrpSpPr>
        <p:grpSpPr bwMode="auto">
          <a:xfrm>
            <a:off x="596" y="114914"/>
            <a:ext cx="521498" cy="379813"/>
            <a:chOff x="0" y="0"/>
            <a:chExt cx="694944" cy="624651"/>
          </a:xfrm>
        </p:grpSpPr>
        <p:sp>
          <p:nvSpPr>
            <p:cNvPr id="13"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4"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39393" y="102466"/>
            <a:ext cx="6772275" cy="380873"/>
          </a:xfrm>
          <a:prstGeom prst="rect">
            <a:avLst/>
          </a:prstGeom>
        </p:spPr>
        <p:txBody>
          <a:bodyPr vert="horz" wrap="square" lIns="0" tIns="0" rIns="0" bIns="0" rtlCol="0">
            <a:spAutoFit/>
          </a:bodyPr>
          <a:lstStyle/>
          <a:p>
            <a:pPr marL="19050">
              <a:lnSpc>
                <a:spcPct val="100000"/>
              </a:lnSpc>
            </a:pPr>
            <a:r>
              <a:rPr sz="2475" dirty="0">
                <a:latin typeface="+mn-lt"/>
                <a:ea typeface="微软雅黑" panose="020B0503020204020204" pitchFamily="34" charset="-122"/>
                <a:cs typeface="+mn-cs"/>
              </a:rPr>
              <a:t>总体目标</a:t>
            </a:r>
            <a:endParaRPr sz="2475" dirty="0">
              <a:latin typeface="+mn-lt"/>
              <a:ea typeface="微软雅黑" panose="020B0503020204020204" pitchFamily="34" charset="-122"/>
              <a:cs typeface="+mn-cs"/>
            </a:endParaRPr>
          </a:p>
        </p:txBody>
      </p:sp>
      <p:sp>
        <p:nvSpPr>
          <p:cNvPr id="3" name="object 3"/>
          <p:cNvSpPr txBox="1"/>
          <p:nvPr/>
        </p:nvSpPr>
        <p:spPr>
          <a:xfrm>
            <a:off x="473361" y="852824"/>
            <a:ext cx="8307718" cy="798360"/>
          </a:xfrm>
          <a:prstGeom prst="rect">
            <a:avLst/>
          </a:prstGeom>
        </p:spPr>
        <p:txBody>
          <a:bodyPr vert="horz" wrap="square" lIns="0" tIns="0" rIns="0" bIns="0" rtlCol="0">
            <a:spAutoFit/>
          </a:bodyPr>
          <a:lstStyle/>
          <a:p>
            <a:pPr marL="224155" marR="3810" indent="-215265" defTabSz="685800">
              <a:lnSpc>
                <a:spcPct val="150000"/>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在园区的智慧化建设过程中，围绕</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产、</a:t>
            </a:r>
            <a:r>
              <a:rPr sz="1200" b="1" dirty="0">
                <a:latin typeface="微软雅黑" panose="020B0503020204020204" pitchFamily="34" charset="-122"/>
                <a:cs typeface="微软雅黑" panose="020B0503020204020204" pitchFamily="34" charset="-122"/>
              </a:rPr>
              <a:t>居</a:t>
            </a:r>
            <a:r>
              <a:rPr sz="1200" b="1" spc="-4" dirty="0">
                <a:latin typeface="微软雅黑" panose="020B0503020204020204" pitchFamily="34" charset="-122"/>
                <a:cs typeface="微软雅黑" panose="020B0503020204020204" pitchFamily="34" charset="-122"/>
              </a:rPr>
              <a:t>、商</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服、</a:t>
            </a:r>
            <a:r>
              <a:rPr sz="1200" b="1" dirty="0">
                <a:latin typeface="微软雅黑" panose="020B0503020204020204" pitchFamily="34" charset="-122"/>
                <a:cs typeface="微软雅黑" panose="020B0503020204020204" pitchFamily="34" charset="-122"/>
              </a:rPr>
              <a:t>管</a:t>
            </a:r>
            <a:r>
              <a:rPr sz="1200" b="1" spc="-4" dirty="0">
                <a:latin typeface="微软雅黑" panose="020B0503020204020204" pitchFamily="34" charset="-122"/>
                <a:cs typeface="微软雅黑" panose="020B0503020204020204" pitchFamily="34" charset="-122"/>
              </a:rPr>
              <a:t>”</a:t>
            </a:r>
            <a:r>
              <a:rPr sz="1200" b="1" spc="41" dirty="0">
                <a:latin typeface="微软雅黑" panose="020B0503020204020204" pitchFamily="34" charset="-122"/>
                <a:cs typeface="微软雅黑" panose="020B0503020204020204" pitchFamily="34" charset="-122"/>
              </a:rPr>
              <a:t> </a:t>
            </a:r>
            <a:r>
              <a:rPr sz="1200" spc="-4" dirty="0">
                <a:latin typeface="微软雅黑" panose="020B0503020204020204" pitchFamily="34" charset="-122"/>
                <a:cs typeface="微软雅黑" panose="020B0503020204020204" pitchFamily="34" charset="-122"/>
              </a:rPr>
              <a:t>，致力于打造“五位一体”的智</a:t>
            </a:r>
            <a:r>
              <a:rPr sz="1200" dirty="0">
                <a:latin typeface="微软雅黑" panose="020B0503020204020204" pitchFamily="34" charset="-122"/>
                <a:cs typeface="微软雅黑" panose="020B0503020204020204" pitchFamily="34" charset="-122"/>
              </a:rPr>
              <a:t>慧</a:t>
            </a:r>
            <a:r>
              <a:rPr sz="1200" spc="-4" dirty="0">
                <a:latin typeface="微软雅黑" panose="020B0503020204020204" pitchFamily="34" charset="-122"/>
                <a:cs typeface="微软雅黑" panose="020B0503020204020204" pitchFamily="34" charset="-122"/>
              </a:rPr>
              <a:t>园区</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即泛</a:t>
            </a:r>
            <a:r>
              <a:rPr sz="1200" dirty="0">
                <a:latin typeface="微软雅黑" panose="020B0503020204020204" pitchFamily="34" charset="-122"/>
                <a:cs typeface="微软雅黑" panose="020B0503020204020204" pitchFamily="34" charset="-122"/>
              </a:rPr>
              <a:t>在</a:t>
            </a:r>
            <a:r>
              <a:rPr sz="1200" spc="-4" dirty="0">
                <a:latin typeface="微软雅黑" panose="020B0503020204020204" pitchFamily="34" charset="-122"/>
                <a:cs typeface="微软雅黑" panose="020B0503020204020204" pitchFamily="34" charset="-122"/>
              </a:rPr>
              <a:t>感知</a:t>
            </a:r>
            <a:r>
              <a:rPr sz="1200" dirty="0">
                <a:latin typeface="微软雅黑" panose="020B0503020204020204" pitchFamily="34" charset="-122"/>
                <a:cs typeface="微软雅黑" panose="020B0503020204020204" pitchFamily="34" charset="-122"/>
              </a:rPr>
              <a:t>智</a:t>
            </a:r>
            <a:r>
              <a:rPr sz="1200" spc="-4" dirty="0">
                <a:latin typeface="微软雅黑" panose="020B0503020204020204" pitchFamily="34" charset="-122"/>
                <a:cs typeface="微软雅黑" panose="020B0503020204020204" pitchFamily="34" charset="-122"/>
              </a:rPr>
              <a:t>能园 区、科技赋能宜产园区、高效睿智</a:t>
            </a:r>
            <a:r>
              <a:rPr sz="1200" dirty="0">
                <a:latin typeface="微软雅黑" panose="020B0503020204020204" pitchFamily="34" charset="-122"/>
                <a:cs typeface="微软雅黑" panose="020B0503020204020204" pitchFamily="34" charset="-122"/>
              </a:rPr>
              <a:t>精</a:t>
            </a:r>
            <a:r>
              <a:rPr sz="1200" spc="-4" dirty="0">
                <a:latin typeface="微软雅黑" panose="020B0503020204020204" pitchFamily="34" charset="-122"/>
                <a:cs typeface="微软雅黑" panose="020B0503020204020204" pitchFamily="34" charset="-122"/>
              </a:rPr>
              <a:t>治园</a:t>
            </a:r>
            <a:r>
              <a:rPr sz="1200" dirty="0">
                <a:latin typeface="微软雅黑" panose="020B0503020204020204" pitchFamily="34" charset="-122"/>
                <a:cs typeface="微软雅黑" panose="020B0503020204020204" pitchFamily="34" charset="-122"/>
              </a:rPr>
              <a:t>区</a:t>
            </a:r>
            <a:r>
              <a:rPr sz="1200" spc="-4" dirty="0">
                <a:latin typeface="微软雅黑" panose="020B0503020204020204" pitchFamily="34" charset="-122"/>
                <a:cs typeface="微软雅黑" panose="020B0503020204020204" pitchFamily="34" charset="-122"/>
              </a:rPr>
              <a:t>、绿</a:t>
            </a:r>
            <a:r>
              <a:rPr sz="1200" dirty="0">
                <a:latin typeface="微软雅黑" panose="020B0503020204020204" pitchFamily="34" charset="-122"/>
                <a:cs typeface="微软雅黑" panose="020B0503020204020204" pitchFamily="34" charset="-122"/>
              </a:rPr>
              <a:t>色</a:t>
            </a:r>
            <a:r>
              <a:rPr sz="1200" spc="-4" dirty="0">
                <a:latin typeface="微软雅黑" panose="020B0503020204020204" pitchFamily="34" charset="-122"/>
                <a:cs typeface="微软雅黑" panose="020B0503020204020204" pitchFamily="34" charset="-122"/>
              </a:rPr>
              <a:t>节能</a:t>
            </a:r>
            <a:r>
              <a:rPr sz="1200" dirty="0">
                <a:latin typeface="微软雅黑" panose="020B0503020204020204" pitchFamily="34" charset="-122"/>
                <a:cs typeface="微软雅黑" panose="020B0503020204020204" pitchFamily="34" charset="-122"/>
              </a:rPr>
              <a:t>生</a:t>
            </a:r>
            <a:r>
              <a:rPr sz="1200" spc="-4" dirty="0">
                <a:latin typeface="微软雅黑" panose="020B0503020204020204" pitchFamily="34" charset="-122"/>
                <a:cs typeface="微软雅黑" panose="020B0503020204020204" pitchFamily="34" charset="-122"/>
              </a:rPr>
              <a:t>态园</a:t>
            </a:r>
            <a:r>
              <a:rPr sz="1200" dirty="0">
                <a:latin typeface="微软雅黑" panose="020B0503020204020204" pitchFamily="34" charset="-122"/>
                <a:cs typeface="微软雅黑" panose="020B0503020204020204" pitchFamily="34" charset="-122"/>
              </a:rPr>
              <a:t>区</a:t>
            </a:r>
            <a:r>
              <a:rPr sz="1200" spc="-4" dirty="0">
                <a:latin typeface="微软雅黑" panose="020B0503020204020204" pitchFamily="34" charset="-122"/>
                <a:cs typeface="微软雅黑" panose="020B0503020204020204" pitchFamily="34" charset="-122"/>
              </a:rPr>
              <a:t>、便</a:t>
            </a:r>
            <a:r>
              <a:rPr sz="1200" dirty="0">
                <a:latin typeface="微软雅黑" panose="020B0503020204020204" pitchFamily="34" charset="-122"/>
                <a:cs typeface="微软雅黑" panose="020B0503020204020204" pitchFamily="34" charset="-122"/>
              </a:rPr>
              <a:t>捷</a:t>
            </a:r>
            <a:r>
              <a:rPr sz="1200" spc="-4" dirty="0">
                <a:latin typeface="微软雅黑" panose="020B0503020204020204" pitchFamily="34" charset="-122"/>
                <a:cs typeface="微软雅黑" panose="020B0503020204020204" pitchFamily="34" charset="-122"/>
              </a:rPr>
              <a:t>创新</a:t>
            </a:r>
            <a:r>
              <a:rPr sz="1200" dirty="0">
                <a:latin typeface="微软雅黑" panose="020B0503020204020204" pitchFamily="34" charset="-122"/>
                <a:cs typeface="微软雅黑" panose="020B0503020204020204" pitchFamily="34" charset="-122"/>
              </a:rPr>
              <a:t>亲</a:t>
            </a:r>
            <a:r>
              <a:rPr sz="1200" spc="-4" dirty="0">
                <a:latin typeface="微软雅黑" panose="020B0503020204020204" pitchFamily="34" charset="-122"/>
                <a:cs typeface="微软雅黑" panose="020B0503020204020204" pitchFamily="34" charset="-122"/>
              </a:rPr>
              <a:t>民园</a:t>
            </a:r>
            <a:r>
              <a:rPr sz="1200" dirty="0">
                <a:latin typeface="微软雅黑" panose="020B0503020204020204" pitchFamily="34" charset="-122"/>
                <a:cs typeface="微软雅黑" panose="020B0503020204020204" pitchFamily="34" charset="-122"/>
              </a:rPr>
              <a:t>区；</a:t>
            </a:r>
            <a:r>
              <a:rPr sz="1200" b="1" spc="-4" dirty="0">
                <a:latin typeface="微软雅黑" panose="020B0503020204020204" pitchFamily="34" charset="-122"/>
                <a:cs typeface="微软雅黑" panose="020B0503020204020204" pitchFamily="34" charset="-122"/>
              </a:rPr>
              <a:t>实</a:t>
            </a:r>
            <a:r>
              <a:rPr sz="1200" b="1" dirty="0">
                <a:latin typeface="微软雅黑" panose="020B0503020204020204" pitchFamily="34" charset="-122"/>
                <a:cs typeface="微软雅黑" panose="020B0503020204020204" pitchFamily="34" charset="-122"/>
              </a:rPr>
              <a:t>现</a:t>
            </a:r>
            <a:r>
              <a:rPr sz="1200" b="1" spc="-4" dirty="0">
                <a:latin typeface="微软雅黑" panose="020B0503020204020204" pitchFamily="34" charset="-122"/>
                <a:cs typeface="微软雅黑" panose="020B0503020204020204" pitchFamily="34" charset="-122"/>
              </a:rPr>
              <a:t>对园</a:t>
            </a:r>
            <a:r>
              <a:rPr sz="1200" b="1" dirty="0">
                <a:latin typeface="微软雅黑" panose="020B0503020204020204" pitchFamily="34" charset="-122"/>
                <a:cs typeface="微软雅黑" panose="020B0503020204020204" pitchFamily="34" charset="-122"/>
              </a:rPr>
              <a:t>区</a:t>
            </a:r>
            <a:r>
              <a:rPr sz="1200" b="1" spc="-4" dirty="0">
                <a:latin typeface="微软雅黑" panose="020B0503020204020204" pitchFamily="34" charset="-122"/>
                <a:cs typeface="微软雅黑" panose="020B0503020204020204" pitchFamily="34" charset="-122"/>
              </a:rPr>
              <a:t>生产</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生活</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生态</a:t>
            </a:r>
            <a:r>
              <a:rPr sz="1200" b="1" dirty="0">
                <a:latin typeface="微软雅黑" panose="020B0503020204020204" pitchFamily="34" charset="-122"/>
                <a:cs typeface="微软雅黑" panose="020B0503020204020204" pitchFamily="34" charset="-122"/>
              </a:rPr>
              <a:t>等</a:t>
            </a:r>
            <a:r>
              <a:rPr sz="1200" b="1" spc="-4" dirty="0">
                <a:latin typeface="微软雅黑" panose="020B0503020204020204" pitchFamily="34" charset="-122"/>
                <a:cs typeface="微软雅黑" panose="020B0503020204020204" pitchFamily="34" charset="-122"/>
              </a:rPr>
              <a:t>方 </a:t>
            </a:r>
            <a:r>
              <a:rPr sz="1200" b="1" spc="-8" dirty="0">
                <a:latin typeface="微软雅黑" panose="020B0503020204020204" pitchFamily="34" charset="-122"/>
                <a:cs typeface="微软雅黑" panose="020B0503020204020204" pitchFamily="34" charset="-122"/>
              </a:rPr>
              <a:t>面的精细化、智能化、动态化管理</a:t>
            </a:r>
            <a:r>
              <a:rPr sz="1200" b="1" dirty="0">
                <a:latin typeface="微软雅黑" panose="020B0503020204020204" pitchFamily="34" charset="-122"/>
                <a:cs typeface="微软雅黑" panose="020B0503020204020204" pitchFamily="34" charset="-122"/>
              </a:rPr>
              <a:t>的</a:t>
            </a:r>
            <a:r>
              <a:rPr sz="1200" b="1" spc="-8" dirty="0">
                <a:latin typeface="微软雅黑" panose="020B0503020204020204" pitchFamily="34" charset="-122"/>
                <a:cs typeface="微软雅黑" panose="020B0503020204020204" pitchFamily="34" charset="-122"/>
              </a:rPr>
              <a:t>智慧</a:t>
            </a:r>
            <a:r>
              <a:rPr sz="1200" b="1" dirty="0">
                <a:latin typeface="微软雅黑" panose="020B0503020204020204" pitchFamily="34" charset="-122"/>
                <a:cs typeface="微软雅黑" panose="020B0503020204020204" pitchFamily="34" charset="-122"/>
              </a:rPr>
              <a:t>体</a:t>
            </a:r>
            <a:r>
              <a:rPr sz="1200" b="1" spc="-8" dirty="0">
                <a:latin typeface="微软雅黑" panose="020B0503020204020204" pitchFamily="34" charset="-122"/>
                <a:cs typeface="微软雅黑" panose="020B0503020204020204" pitchFamily="34" charset="-122"/>
              </a:rPr>
              <a:t>系。</a:t>
            </a:r>
            <a:endParaRPr sz="1200">
              <a:latin typeface="微软雅黑" panose="020B0503020204020204" pitchFamily="34" charset="-122"/>
              <a:cs typeface="微软雅黑" panose="020B0503020204020204" pitchFamily="34" charset="-122"/>
            </a:endParaRPr>
          </a:p>
        </p:txBody>
      </p:sp>
      <p:sp>
        <p:nvSpPr>
          <p:cNvPr id="4" name="object 4"/>
          <p:cNvSpPr txBox="1"/>
          <p:nvPr/>
        </p:nvSpPr>
        <p:spPr>
          <a:xfrm>
            <a:off x="1073273" y="2169464"/>
            <a:ext cx="2340699" cy="459100"/>
          </a:xfrm>
          <a:prstGeom prst="rect">
            <a:avLst/>
          </a:prstGeom>
        </p:spPr>
        <p:txBody>
          <a:bodyPr vert="horz" wrap="square" lIns="0" tIns="0" rIns="0" bIns="0" rtlCol="0">
            <a:spAutoFit/>
          </a:bodyPr>
          <a:lstStyle/>
          <a:p>
            <a:pPr marL="908050" defTabSz="685800"/>
            <a:r>
              <a:rPr sz="1350" b="1" u="heavy" spc="-401" dirty="0">
                <a:latin typeface="微软雅黑" panose="020B0503020204020204" pitchFamily="34" charset="-122"/>
                <a:cs typeface="微软雅黑" panose="020B0503020204020204" pitchFamily="34" charset="-122"/>
              </a:rPr>
              <a:t> </a:t>
            </a:r>
            <a:r>
              <a:rPr sz="1350" b="1" u="heavy" dirty="0">
                <a:latin typeface="微软雅黑" panose="020B0503020204020204" pitchFamily="34" charset="-122"/>
                <a:cs typeface="微软雅黑" panose="020B0503020204020204" pitchFamily="34" charset="-122"/>
              </a:rPr>
              <a:t>泛在感知智能园区 </a:t>
            </a:r>
            <a:endParaRPr sz="1350">
              <a:latin typeface="微软雅黑" panose="020B0503020204020204" pitchFamily="34" charset="-122"/>
              <a:cs typeface="微软雅黑" panose="020B0503020204020204" pitchFamily="34" charset="-122"/>
            </a:endParaRPr>
          </a:p>
          <a:p>
            <a:pPr marL="9525" defTabSz="685800">
              <a:spcBef>
                <a:spcPts val="705"/>
              </a:spcBef>
            </a:pPr>
            <a:r>
              <a:rPr sz="1050" dirty="0">
                <a:latin typeface="微软雅黑" panose="020B0503020204020204" pitchFamily="34" charset="-122"/>
                <a:cs typeface="微软雅黑" panose="020B0503020204020204" pitchFamily="34" charset="-122"/>
              </a:rPr>
              <a:t>园区数字基础设施泛在</a:t>
            </a:r>
            <a:r>
              <a:rPr sz="1050" spc="-11" dirty="0">
                <a:latin typeface="微软雅黑" panose="020B0503020204020204" pitchFamily="34" charset="-122"/>
                <a:cs typeface="微软雅黑" panose="020B0503020204020204" pitchFamily="34" charset="-122"/>
              </a:rPr>
              <a:t>互</a:t>
            </a:r>
            <a:r>
              <a:rPr sz="1050" dirty="0">
                <a:latin typeface="微软雅黑" panose="020B0503020204020204" pitchFamily="34" charset="-122"/>
                <a:cs typeface="微软雅黑" panose="020B0503020204020204" pitchFamily="34" charset="-122"/>
              </a:rPr>
              <a:t>联、</a:t>
            </a:r>
            <a:r>
              <a:rPr sz="1050" spc="-11" dirty="0">
                <a:latin typeface="微软雅黑" panose="020B0503020204020204" pitchFamily="34" charset="-122"/>
                <a:cs typeface="微软雅黑" panose="020B0503020204020204" pitchFamily="34" charset="-122"/>
              </a:rPr>
              <a:t>安</a:t>
            </a:r>
            <a:r>
              <a:rPr sz="1050" dirty="0">
                <a:latin typeface="微软雅黑" panose="020B0503020204020204" pitchFamily="34" charset="-122"/>
                <a:cs typeface="微软雅黑" panose="020B0503020204020204" pitchFamily="34" charset="-122"/>
              </a:rPr>
              <a:t>全智能</a:t>
            </a:r>
            <a:endParaRPr sz="1050">
              <a:latin typeface="微软雅黑" panose="020B0503020204020204" pitchFamily="34" charset="-122"/>
              <a:cs typeface="微软雅黑" panose="020B0503020204020204" pitchFamily="34" charset="-122"/>
            </a:endParaRPr>
          </a:p>
        </p:txBody>
      </p:sp>
      <p:sp>
        <p:nvSpPr>
          <p:cNvPr id="5" name="object 5"/>
          <p:cNvSpPr txBox="1"/>
          <p:nvPr/>
        </p:nvSpPr>
        <p:spPr>
          <a:xfrm>
            <a:off x="1606003" y="3445275"/>
            <a:ext cx="1808159" cy="459100"/>
          </a:xfrm>
          <a:prstGeom prst="rect">
            <a:avLst/>
          </a:prstGeom>
        </p:spPr>
        <p:txBody>
          <a:bodyPr vert="horz" wrap="square" lIns="0" tIns="0" rIns="0" bIns="0" rtlCol="0">
            <a:spAutoFit/>
          </a:bodyPr>
          <a:lstStyle/>
          <a:p>
            <a:pPr marL="374650" defTabSz="685800"/>
            <a:r>
              <a:rPr sz="1350" b="1" u="heavy" spc="-401" dirty="0">
                <a:latin typeface="微软雅黑" panose="020B0503020204020204" pitchFamily="34" charset="-122"/>
                <a:cs typeface="微软雅黑" panose="020B0503020204020204" pitchFamily="34" charset="-122"/>
              </a:rPr>
              <a:t> </a:t>
            </a:r>
            <a:r>
              <a:rPr sz="1350" b="1" u="heavy" dirty="0">
                <a:latin typeface="微软雅黑" panose="020B0503020204020204" pitchFamily="34" charset="-122"/>
                <a:cs typeface="微软雅黑" panose="020B0503020204020204" pitchFamily="34" charset="-122"/>
              </a:rPr>
              <a:t>高效睿智精治园区 </a:t>
            </a:r>
            <a:endParaRPr sz="1350">
              <a:latin typeface="微软雅黑" panose="020B0503020204020204" pitchFamily="34" charset="-122"/>
              <a:cs typeface="微软雅黑" panose="020B0503020204020204" pitchFamily="34" charset="-122"/>
            </a:endParaRPr>
          </a:p>
          <a:p>
            <a:pPr marL="9525" defTabSz="685800">
              <a:spcBef>
                <a:spcPts val="705"/>
              </a:spcBef>
            </a:pPr>
            <a:r>
              <a:rPr sz="1050" dirty="0">
                <a:latin typeface="微软雅黑" panose="020B0503020204020204" pitchFamily="34" charset="-122"/>
                <a:cs typeface="微软雅黑" panose="020B0503020204020204" pitchFamily="34" charset="-122"/>
              </a:rPr>
              <a:t>园区治理精准高效、主</a:t>
            </a:r>
            <a:r>
              <a:rPr sz="1050" spc="-8" dirty="0">
                <a:latin typeface="微软雅黑" panose="020B0503020204020204" pitchFamily="34" charset="-122"/>
                <a:cs typeface="微软雅黑" panose="020B0503020204020204" pitchFamily="34" charset="-122"/>
              </a:rPr>
              <a:t>动</a:t>
            </a:r>
            <a:r>
              <a:rPr sz="1050" dirty="0">
                <a:latin typeface="微软雅黑" panose="020B0503020204020204" pitchFamily="34" charset="-122"/>
                <a:cs typeface="微软雅黑" panose="020B0503020204020204" pitchFamily="34" charset="-122"/>
              </a:rPr>
              <a:t>预判</a:t>
            </a:r>
            <a:endParaRPr sz="1050">
              <a:latin typeface="微软雅黑" panose="020B0503020204020204" pitchFamily="34" charset="-122"/>
              <a:cs typeface="微软雅黑" panose="020B0503020204020204" pitchFamily="34" charset="-122"/>
            </a:endParaRPr>
          </a:p>
        </p:txBody>
      </p:sp>
      <p:sp>
        <p:nvSpPr>
          <p:cNvPr id="6" name="object 6"/>
          <p:cNvSpPr txBox="1"/>
          <p:nvPr/>
        </p:nvSpPr>
        <p:spPr>
          <a:xfrm>
            <a:off x="5919958" y="2169464"/>
            <a:ext cx="2023938" cy="459100"/>
          </a:xfrm>
          <a:prstGeom prst="rect">
            <a:avLst/>
          </a:prstGeom>
        </p:spPr>
        <p:txBody>
          <a:bodyPr vert="horz" wrap="square" lIns="0" tIns="0" rIns="0" bIns="0" rtlCol="0">
            <a:spAutoFit/>
          </a:bodyPr>
          <a:lstStyle/>
          <a:p>
            <a:pPr marL="9525" defTabSz="685800"/>
            <a:r>
              <a:rPr sz="1350" b="1" u="heavy" spc="-398" dirty="0">
                <a:latin typeface="微软雅黑" panose="020B0503020204020204" pitchFamily="34" charset="-122"/>
                <a:cs typeface="微软雅黑" panose="020B0503020204020204" pitchFamily="34" charset="-122"/>
              </a:rPr>
              <a:t> </a:t>
            </a:r>
            <a:r>
              <a:rPr sz="1350" b="1" u="heavy" dirty="0">
                <a:latin typeface="微软雅黑" panose="020B0503020204020204" pitchFamily="34" charset="-122"/>
                <a:cs typeface="微软雅黑" panose="020B0503020204020204" pitchFamily="34" charset="-122"/>
              </a:rPr>
              <a:t>科技赋能宜产园区 </a:t>
            </a:r>
            <a:endParaRPr sz="1350">
              <a:latin typeface="微软雅黑" panose="020B0503020204020204" pitchFamily="34" charset="-122"/>
              <a:cs typeface="微软雅黑" panose="020B0503020204020204" pitchFamily="34" charset="-122"/>
            </a:endParaRPr>
          </a:p>
          <a:p>
            <a:pPr marL="10160" defTabSz="685800">
              <a:spcBef>
                <a:spcPts val="705"/>
              </a:spcBef>
            </a:pPr>
            <a:r>
              <a:rPr sz="1050" dirty="0">
                <a:latin typeface="微软雅黑" panose="020B0503020204020204" pitchFamily="34" charset="-122"/>
                <a:cs typeface="微软雅黑" panose="020B0503020204020204" pitchFamily="34" charset="-122"/>
              </a:rPr>
              <a:t>园区产业服务特色引领</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融合</a:t>
            </a:r>
            <a:r>
              <a:rPr sz="1050" spc="-11" dirty="0">
                <a:latin typeface="微软雅黑" panose="020B0503020204020204" pitchFamily="34" charset="-122"/>
                <a:cs typeface="微软雅黑" panose="020B0503020204020204" pitchFamily="34" charset="-122"/>
              </a:rPr>
              <a:t>创</a:t>
            </a:r>
            <a:r>
              <a:rPr sz="1050" dirty="0">
                <a:latin typeface="微软雅黑" panose="020B0503020204020204" pitchFamily="34" charset="-122"/>
                <a:cs typeface="微软雅黑" panose="020B0503020204020204" pitchFamily="34" charset="-122"/>
              </a:rPr>
              <a:t>新</a:t>
            </a:r>
            <a:endParaRPr sz="1050">
              <a:latin typeface="微软雅黑" panose="020B0503020204020204" pitchFamily="34" charset="-122"/>
              <a:cs typeface="微软雅黑" panose="020B0503020204020204" pitchFamily="34" charset="-122"/>
            </a:endParaRPr>
          </a:p>
        </p:txBody>
      </p:sp>
      <p:sp>
        <p:nvSpPr>
          <p:cNvPr id="7" name="object 7"/>
          <p:cNvSpPr txBox="1"/>
          <p:nvPr/>
        </p:nvSpPr>
        <p:spPr>
          <a:xfrm>
            <a:off x="5919957" y="3445275"/>
            <a:ext cx="1757668" cy="459100"/>
          </a:xfrm>
          <a:prstGeom prst="rect">
            <a:avLst/>
          </a:prstGeom>
        </p:spPr>
        <p:txBody>
          <a:bodyPr vert="horz" wrap="square" lIns="0" tIns="0" rIns="0" bIns="0" rtlCol="0">
            <a:spAutoFit/>
          </a:bodyPr>
          <a:lstStyle/>
          <a:p>
            <a:pPr marL="9525" defTabSz="685800"/>
            <a:r>
              <a:rPr sz="1350" b="1" u="heavy" spc="-398" dirty="0">
                <a:latin typeface="微软雅黑" panose="020B0503020204020204" pitchFamily="34" charset="-122"/>
                <a:cs typeface="微软雅黑" panose="020B0503020204020204" pitchFamily="34" charset="-122"/>
              </a:rPr>
              <a:t> </a:t>
            </a:r>
            <a:r>
              <a:rPr sz="1350" b="1" u="heavy" dirty="0">
                <a:latin typeface="微软雅黑" panose="020B0503020204020204" pitchFamily="34" charset="-122"/>
                <a:cs typeface="微软雅黑" panose="020B0503020204020204" pitchFamily="34" charset="-122"/>
              </a:rPr>
              <a:t>绿色节能生态园区 </a:t>
            </a:r>
            <a:endParaRPr sz="1350">
              <a:latin typeface="微软雅黑" panose="020B0503020204020204" pitchFamily="34" charset="-122"/>
              <a:cs typeface="微软雅黑" panose="020B0503020204020204" pitchFamily="34" charset="-122"/>
            </a:endParaRPr>
          </a:p>
          <a:p>
            <a:pPr marL="10160" defTabSz="685800">
              <a:spcBef>
                <a:spcPts val="705"/>
              </a:spcBef>
            </a:pPr>
            <a:r>
              <a:rPr sz="1050" dirty="0">
                <a:latin typeface="微软雅黑" panose="020B0503020204020204" pitchFamily="34" charset="-122"/>
                <a:cs typeface="微软雅黑" panose="020B0503020204020204" pitchFamily="34" charset="-122"/>
              </a:rPr>
              <a:t>园区生态智能低碳、可</a:t>
            </a:r>
            <a:r>
              <a:rPr sz="1050" spc="-8" dirty="0">
                <a:latin typeface="微软雅黑" panose="020B0503020204020204" pitchFamily="34" charset="-122"/>
                <a:cs typeface="微软雅黑" panose="020B0503020204020204" pitchFamily="34" charset="-122"/>
              </a:rPr>
              <a:t>续</a:t>
            </a:r>
            <a:r>
              <a:rPr sz="1050" dirty="0">
                <a:latin typeface="微软雅黑" panose="020B0503020204020204" pitchFamily="34" charset="-122"/>
                <a:cs typeface="微软雅黑" panose="020B0503020204020204" pitchFamily="34" charset="-122"/>
              </a:rPr>
              <a:t>和谐</a:t>
            </a:r>
            <a:endParaRPr sz="1050">
              <a:latin typeface="微软雅黑" panose="020B0503020204020204" pitchFamily="34" charset="-122"/>
              <a:cs typeface="微软雅黑" panose="020B0503020204020204" pitchFamily="34" charset="-122"/>
            </a:endParaRPr>
          </a:p>
        </p:txBody>
      </p:sp>
      <p:sp>
        <p:nvSpPr>
          <p:cNvPr id="8" name="object 8"/>
          <p:cNvSpPr txBox="1"/>
          <p:nvPr/>
        </p:nvSpPr>
        <p:spPr>
          <a:xfrm>
            <a:off x="3852197" y="4373826"/>
            <a:ext cx="1756715" cy="459100"/>
          </a:xfrm>
          <a:prstGeom prst="rect">
            <a:avLst/>
          </a:prstGeom>
        </p:spPr>
        <p:txBody>
          <a:bodyPr vert="horz" wrap="square" lIns="0" tIns="0" rIns="0" bIns="0" rtlCol="0">
            <a:spAutoFit/>
          </a:bodyPr>
          <a:lstStyle/>
          <a:p>
            <a:pPr marL="50800" algn="ctr" defTabSz="685800"/>
            <a:r>
              <a:rPr sz="1350" b="1" u="heavy" spc="-401" dirty="0">
                <a:latin typeface="微软雅黑" panose="020B0503020204020204" pitchFamily="34" charset="-122"/>
                <a:cs typeface="微软雅黑" panose="020B0503020204020204" pitchFamily="34" charset="-122"/>
              </a:rPr>
              <a:t> </a:t>
            </a:r>
            <a:r>
              <a:rPr sz="1350" b="1" u="heavy" spc="-4" dirty="0">
                <a:latin typeface="微软雅黑" panose="020B0503020204020204" pitchFamily="34" charset="-122"/>
                <a:cs typeface="微软雅黑" panose="020B0503020204020204" pitchFamily="34" charset="-122"/>
              </a:rPr>
              <a:t>便捷创新亲民园区</a:t>
            </a:r>
            <a:r>
              <a:rPr sz="1350" b="1" u="heavy" dirty="0">
                <a:latin typeface="微软雅黑" panose="020B0503020204020204" pitchFamily="34" charset="-122"/>
                <a:cs typeface="微软雅黑" panose="020B0503020204020204" pitchFamily="34" charset="-122"/>
              </a:rPr>
              <a:t> </a:t>
            </a:r>
            <a:endParaRPr sz="1350">
              <a:latin typeface="微软雅黑" panose="020B0503020204020204" pitchFamily="34" charset="-122"/>
              <a:cs typeface="微软雅黑" panose="020B0503020204020204" pitchFamily="34" charset="-122"/>
            </a:endParaRPr>
          </a:p>
          <a:p>
            <a:pPr algn="ctr" defTabSz="685800">
              <a:spcBef>
                <a:spcPts val="705"/>
              </a:spcBef>
            </a:pPr>
            <a:r>
              <a:rPr sz="1050" dirty="0">
                <a:latin typeface="微软雅黑" panose="020B0503020204020204" pitchFamily="34" charset="-122"/>
                <a:cs typeface="微软雅黑" panose="020B0503020204020204" pitchFamily="34" charset="-122"/>
              </a:rPr>
              <a:t>园区生活人本关怀、便</a:t>
            </a:r>
            <a:r>
              <a:rPr sz="1050" spc="-11" dirty="0">
                <a:latin typeface="微软雅黑" panose="020B0503020204020204" pitchFamily="34" charset="-122"/>
                <a:cs typeface="微软雅黑" panose="020B0503020204020204" pitchFamily="34" charset="-122"/>
              </a:rPr>
              <a:t>捷</a:t>
            </a:r>
            <a:r>
              <a:rPr sz="1050" dirty="0">
                <a:latin typeface="微软雅黑" panose="020B0503020204020204" pitchFamily="34" charset="-122"/>
                <a:cs typeface="微软雅黑" panose="020B0503020204020204" pitchFamily="34" charset="-122"/>
              </a:rPr>
              <a:t>幸福</a:t>
            </a:r>
            <a:endParaRPr sz="1050">
              <a:latin typeface="微软雅黑" panose="020B0503020204020204" pitchFamily="34" charset="-122"/>
              <a:cs typeface="微软雅黑" panose="020B0503020204020204" pitchFamily="34" charset="-122"/>
            </a:endParaRPr>
          </a:p>
        </p:txBody>
      </p:sp>
      <p:sp>
        <p:nvSpPr>
          <p:cNvPr id="9" name="object 9"/>
          <p:cNvSpPr/>
          <p:nvPr/>
        </p:nvSpPr>
        <p:spPr>
          <a:xfrm>
            <a:off x="3485326" y="1739438"/>
            <a:ext cx="2323170" cy="2392810"/>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txBox="1"/>
          <p:nvPr/>
        </p:nvSpPr>
        <p:spPr>
          <a:xfrm>
            <a:off x="3745690" y="2714242"/>
            <a:ext cx="1780055" cy="461665"/>
          </a:xfrm>
          <a:prstGeom prst="rect">
            <a:avLst/>
          </a:prstGeom>
        </p:spPr>
        <p:txBody>
          <a:bodyPr vert="horz" wrap="square" lIns="0" tIns="0" rIns="0" bIns="0" rtlCol="0">
            <a:spAutoFit/>
          </a:bodyPr>
          <a:lstStyle/>
          <a:p>
            <a:pPr algn="ctr" defTabSz="685800"/>
            <a:r>
              <a:rPr sz="1500" b="1" dirty="0">
                <a:latin typeface="微软雅黑" panose="020B0503020204020204" pitchFamily="34" charset="-122"/>
                <a:cs typeface="微软雅黑" panose="020B0503020204020204" pitchFamily="34" charset="-122"/>
              </a:rPr>
              <a:t>以人为场景</a:t>
            </a:r>
            <a:endParaRPr sz="1500">
              <a:latin typeface="微软雅黑" panose="020B0503020204020204" pitchFamily="34" charset="-122"/>
              <a:cs typeface="微软雅黑" panose="020B0503020204020204" pitchFamily="34" charset="-122"/>
            </a:endParaRPr>
          </a:p>
          <a:p>
            <a:pPr algn="ctr" defTabSz="685800"/>
            <a:r>
              <a:rPr sz="1500" b="1" spc="-116" dirty="0">
                <a:latin typeface="微软雅黑" panose="020B0503020204020204" pitchFamily="34" charset="-122"/>
                <a:cs typeface="微软雅黑" panose="020B0503020204020204" pitchFamily="34" charset="-122"/>
              </a:rPr>
              <a:t>“物联、数联、智联”</a:t>
            </a:r>
            <a:endParaRPr sz="1500">
              <a:latin typeface="微软雅黑" panose="020B0503020204020204" pitchFamily="34" charset="-122"/>
              <a:cs typeface="微软雅黑" panose="020B0503020204020204" pitchFamily="34" charset="-122"/>
            </a:endParaRPr>
          </a:p>
        </p:txBody>
      </p:sp>
      <p:grpSp>
        <p:nvGrpSpPr>
          <p:cNvPr id="11" name="组合 20"/>
          <p:cNvGrpSpPr/>
          <p:nvPr/>
        </p:nvGrpSpPr>
        <p:grpSpPr bwMode="auto">
          <a:xfrm>
            <a:off x="596" y="114914"/>
            <a:ext cx="521498" cy="379813"/>
            <a:chOff x="0" y="0"/>
            <a:chExt cx="694944" cy="624651"/>
          </a:xfrm>
        </p:grpSpPr>
        <p:sp>
          <p:nvSpPr>
            <p:cNvPr id="12"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p>
          </p:txBody>
        </p:sp>
        <p:sp>
          <p:nvSpPr>
            <p:cNvPr id="1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18333" y="140779"/>
            <a:ext cx="7439387"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便捷出行微场景----访客管理</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p:nvPr/>
        </p:nvSpPr>
        <p:spPr>
          <a:xfrm>
            <a:off x="5635968" y="2279885"/>
            <a:ext cx="3404445" cy="2864853"/>
          </a:xfrm>
          <a:prstGeom prst="rect">
            <a:avLst/>
          </a:prstGeom>
          <a:blipFill>
            <a:blip r:embed="rId1"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4" name="object 4"/>
          <p:cNvSpPr txBox="1"/>
          <p:nvPr/>
        </p:nvSpPr>
        <p:spPr>
          <a:xfrm>
            <a:off x="5618820" y="693126"/>
            <a:ext cx="3404826" cy="1451679"/>
          </a:xfrm>
          <a:prstGeom prst="rect">
            <a:avLst/>
          </a:prstGeom>
          <a:solidFill>
            <a:srgbClr val="555555"/>
          </a:solidFill>
          <a:ln w="6350">
            <a:solidFill>
              <a:srgbClr val="D12325"/>
            </a:solidFill>
          </a:ln>
        </p:spPr>
        <p:txBody>
          <a:bodyPr vert="horz" wrap="square" lIns="0" tIns="0" rIns="0" bIns="0" rtlCol="0">
            <a:spAutoFit/>
          </a:bodyPr>
          <a:lstStyle/>
          <a:p>
            <a:pPr marL="66040" defTabSz="685800"/>
            <a:r>
              <a:rPr sz="1200" spc="-135" dirty="0">
                <a:solidFill>
                  <a:srgbClr val="D12325"/>
                </a:solidFill>
                <a:latin typeface="Segoe UI Symbol" panose="020B0502040204020203"/>
                <a:cs typeface="Segoe UI Symbol" panose="020B0502040204020203"/>
              </a:rPr>
              <a:t> </a:t>
            </a:r>
            <a:r>
              <a:rPr sz="1200" spc="-34" dirty="0">
                <a:solidFill>
                  <a:srgbClr val="D12325"/>
                </a:solidFill>
                <a:latin typeface="Segoe UI Symbol" panose="020B0502040204020203"/>
                <a:cs typeface="Segoe UI Symbol" panose="020B0502040204020203"/>
              </a:rPr>
              <a:t> </a:t>
            </a:r>
            <a:r>
              <a:rPr sz="1200" spc="-4" dirty="0">
                <a:solidFill>
                  <a:srgbClr val="F1F1F1"/>
                </a:solidFill>
                <a:latin typeface="微软雅黑" panose="020B0503020204020204" pitchFamily="34" charset="-122"/>
                <a:cs typeface="微软雅黑" panose="020B0503020204020204" pitchFamily="34" charset="-122"/>
              </a:rPr>
              <a:t>解决方案：</a:t>
            </a:r>
            <a:endParaRPr sz="1200">
              <a:solidFill>
                <a:prstClr val="black"/>
              </a:solidFill>
              <a:latin typeface="微软雅黑" panose="020B0503020204020204" pitchFamily="34" charset="-122"/>
              <a:cs typeface="微软雅黑" panose="020B0503020204020204" pitchFamily="34" charset="-122"/>
            </a:endParaRPr>
          </a:p>
          <a:p>
            <a:pPr marL="195580" marR="159385" indent="-129540" defTabSz="685800">
              <a:lnSpc>
                <a:spcPct val="150000"/>
              </a:lnSpc>
              <a:spcBef>
                <a:spcPts val="75"/>
              </a:spcBef>
            </a:pPr>
            <a:r>
              <a:rPr sz="900" spc="-4" dirty="0">
                <a:solidFill>
                  <a:srgbClr val="F1F1F1"/>
                </a:solidFill>
                <a:latin typeface="微软雅黑" panose="020B0503020204020204" pitchFamily="34" charset="-122"/>
                <a:cs typeface="微软雅黑" panose="020B0503020204020204" pitchFamily="34" charset="-122"/>
              </a:rPr>
              <a:t>- </a:t>
            </a:r>
            <a:r>
              <a:rPr sz="900" spc="94" dirty="0">
                <a:solidFill>
                  <a:srgbClr val="F1F1F1"/>
                </a:solidFill>
                <a:latin typeface="微软雅黑" panose="020B0503020204020204" pitchFamily="34" charset="-122"/>
                <a:cs typeface="微软雅黑" panose="020B0503020204020204" pitchFamily="34" charset="-122"/>
              </a:rPr>
              <a:t> </a:t>
            </a:r>
            <a:r>
              <a:rPr sz="900" dirty="0">
                <a:solidFill>
                  <a:srgbClr val="F1F1F1"/>
                </a:solidFill>
                <a:latin typeface="微软雅黑" panose="020B0503020204020204" pitchFamily="34" charset="-122"/>
                <a:cs typeface="微软雅黑" panose="020B0503020204020204" pitchFamily="34" charset="-122"/>
              </a:rPr>
              <a:t>1、</a:t>
            </a:r>
            <a:r>
              <a:rPr sz="900" b="1" dirty="0">
                <a:solidFill>
                  <a:srgbClr val="F1F1F1"/>
                </a:solidFill>
                <a:latin typeface="微软雅黑" panose="020B0503020204020204" pitchFamily="34" charset="-122"/>
                <a:cs typeface="微软雅黑" panose="020B0503020204020204" pitchFamily="34" charset="-122"/>
              </a:rPr>
              <a:t>【减】</a:t>
            </a:r>
            <a:r>
              <a:rPr sz="900" dirty="0">
                <a:solidFill>
                  <a:srgbClr val="F1F1F1"/>
                </a:solidFill>
                <a:latin typeface="微软雅黑" panose="020B0503020204020204" pitchFamily="34" charset="-122"/>
                <a:cs typeface="微软雅黑" panose="020B0503020204020204" pitchFamily="34" charset="-122"/>
              </a:rPr>
              <a:t>园区人员自助出入，门岗减少低价值工作和侧门门 岗人员配置，有助于分类授权人员，并可提升服务品质。</a:t>
            </a:r>
            <a:endParaRPr sz="900">
              <a:solidFill>
                <a:prstClr val="black"/>
              </a:solidFill>
              <a:latin typeface="微软雅黑" panose="020B0503020204020204" pitchFamily="34" charset="-122"/>
              <a:cs typeface="微软雅黑" panose="020B0503020204020204" pitchFamily="34" charset="-122"/>
            </a:endParaRPr>
          </a:p>
          <a:p>
            <a:pPr marL="195580" marR="119380" indent="-129540" defTabSz="685800">
              <a:lnSpc>
                <a:spcPct val="150000"/>
              </a:lnSpc>
            </a:pPr>
            <a:r>
              <a:rPr sz="900" spc="-4" dirty="0">
                <a:solidFill>
                  <a:srgbClr val="F1F1F1"/>
                </a:solidFill>
                <a:latin typeface="微软雅黑" panose="020B0503020204020204" pitchFamily="34" charset="-122"/>
                <a:cs typeface="微软雅黑" panose="020B0503020204020204" pitchFamily="34" charset="-122"/>
              </a:rPr>
              <a:t>- </a:t>
            </a:r>
            <a:r>
              <a:rPr sz="900" spc="94" dirty="0">
                <a:solidFill>
                  <a:srgbClr val="F1F1F1"/>
                </a:solidFill>
                <a:latin typeface="微软雅黑" panose="020B0503020204020204" pitchFamily="34" charset="-122"/>
                <a:cs typeface="微软雅黑" panose="020B0503020204020204" pitchFamily="34" charset="-122"/>
              </a:rPr>
              <a:t> </a:t>
            </a:r>
            <a:r>
              <a:rPr sz="900" dirty="0">
                <a:solidFill>
                  <a:srgbClr val="F1F1F1"/>
                </a:solidFill>
                <a:latin typeface="微软雅黑" panose="020B0503020204020204" pitchFamily="34" charset="-122"/>
                <a:cs typeface="微软雅黑" panose="020B0503020204020204" pitchFamily="34" charset="-122"/>
              </a:rPr>
              <a:t>2、</a:t>
            </a:r>
            <a:r>
              <a:rPr sz="900" b="1" dirty="0">
                <a:solidFill>
                  <a:srgbClr val="F1F1F1"/>
                </a:solidFill>
                <a:latin typeface="微软雅黑" panose="020B0503020204020204" pitchFamily="34" charset="-122"/>
                <a:cs typeface="微软雅黑" panose="020B0503020204020204" pitchFamily="34" charset="-122"/>
              </a:rPr>
              <a:t>【助】</a:t>
            </a:r>
            <a:r>
              <a:rPr sz="900" dirty="0">
                <a:solidFill>
                  <a:srgbClr val="F1F1F1"/>
                </a:solidFill>
                <a:latin typeface="微软雅黑" panose="020B0503020204020204" pitchFamily="34" charset="-122"/>
                <a:cs typeface="微软雅黑" panose="020B0503020204020204" pitchFamily="34" charset="-122"/>
              </a:rPr>
              <a:t>通过穿戴式</a:t>
            </a:r>
            <a:r>
              <a:rPr sz="900" spc="-8" dirty="0">
                <a:solidFill>
                  <a:srgbClr val="F1F1F1"/>
                </a:solidFill>
                <a:latin typeface="微软雅黑" panose="020B0503020204020204" pitchFamily="34" charset="-122"/>
                <a:cs typeface="微软雅黑" panose="020B0503020204020204" pitchFamily="34" charset="-122"/>
              </a:rPr>
              <a:t>AR</a:t>
            </a:r>
            <a:r>
              <a:rPr sz="900" dirty="0">
                <a:solidFill>
                  <a:srgbClr val="F1F1F1"/>
                </a:solidFill>
                <a:latin typeface="微软雅黑" panose="020B0503020204020204" pitchFamily="34" charset="-122"/>
                <a:cs typeface="微软雅黑" panose="020B0503020204020204" pitchFamily="34" charset="-122"/>
              </a:rPr>
              <a:t>设备，协助门岗对入园人员进行分类 判定和处理，并城市中心联动，及时处理特殊安全事件。</a:t>
            </a:r>
            <a:endParaRPr sz="900">
              <a:solidFill>
                <a:prstClr val="black"/>
              </a:solidFill>
              <a:latin typeface="微软雅黑" panose="020B0503020204020204" pitchFamily="34" charset="-122"/>
              <a:cs typeface="微软雅黑" panose="020B0503020204020204" pitchFamily="34" charset="-122"/>
            </a:endParaRPr>
          </a:p>
          <a:p>
            <a:pPr marL="195580" marR="159385" indent="-129540" defTabSz="685800">
              <a:lnSpc>
                <a:spcPts val="1620"/>
              </a:lnSpc>
              <a:spcBef>
                <a:spcPts val="145"/>
              </a:spcBef>
            </a:pPr>
            <a:r>
              <a:rPr sz="900" spc="-4" dirty="0">
                <a:solidFill>
                  <a:srgbClr val="F1F1F1"/>
                </a:solidFill>
                <a:latin typeface="微软雅黑" panose="020B0503020204020204" pitchFamily="34" charset="-122"/>
                <a:cs typeface="微软雅黑" panose="020B0503020204020204" pitchFamily="34" charset="-122"/>
              </a:rPr>
              <a:t>- </a:t>
            </a:r>
            <a:r>
              <a:rPr sz="900" spc="94" dirty="0">
                <a:solidFill>
                  <a:srgbClr val="F1F1F1"/>
                </a:solidFill>
                <a:latin typeface="微软雅黑" panose="020B0503020204020204" pitchFamily="34" charset="-122"/>
                <a:cs typeface="微软雅黑" panose="020B0503020204020204" pitchFamily="34" charset="-122"/>
              </a:rPr>
              <a:t> </a:t>
            </a:r>
            <a:r>
              <a:rPr sz="900" dirty="0">
                <a:solidFill>
                  <a:srgbClr val="F1F1F1"/>
                </a:solidFill>
                <a:latin typeface="微软雅黑" panose="020B0503020204020204" pitchFamily="34" charset="-122"/>
                <a:cs typeface="微软雅黑" panose="020B0503020204020204" pitchFamily="34" charset="-122"/>
              </a:rPr>
              <a:t>3、</a:t>
            </a:r>
            <a:r>
              <a:rPr sz="900" b="1" dirty="0">
                <a:solidFill>
                  <a:srgbClr val="F1F1F1"/>
                </a:solidFill>
                <a:latin typeface="微软雅黑" panose="020B0503020204020204" pitchFamily="34" charset="-122"/>
                <a:cs typeface="微软雅黑" panose="020B0503020204020204" pitchFamily="34" charset="-122"/>
              </a:rPr>
              <a:t>【防】</a:t>
            </a:r>
            <a:r>
              <a:rPr sz="900" dirty="0">
                <a:solidFill>
                  <a:srgbClr val="F1F1F1"/>
                </a:solidFill>
                <a:latin typeface="微软雅黑" panose="020B0503020204020204" pitchFamily="34" charset="-122"/>
                <a:cs typeface="微软雅黑" panose="020B0503020204020204" pitchFamily="34" charset="-122"/>
              </a:rPr>
              <a:t>城市中心远程防范，协助现场监控门状态和出入的 不明身份人员，协助现场对安全事件进行远程调度。</a:t>
            </a:r>
            <a:endParaRPr sz="900">
              <a:solidFill>
                <a:prstClr val="black"/>
              </a:solidFill>
              <a:latin typeface="微软雅黑" panose="020B0503020204020204" pitchFamily="34" charset="-122"/>
              <a:cs typeface="微软雅黑" panose="020B0503020204020204" pitchFamily="34" charset="-122"/>
            </a:endParaRPr>
          </a:p>
        </p:txBody>
      </p:sp>
      <p:sp>
        <p:nvSpPr>
          <p:cNvPr id="5" name="object 5"/>
          <p:cNvSpPr txBox="1"/>
          <p:nvPr/>
        </p:nvSpPr>
        <p:spPr>
          <a:xfrm>
            <a:off x="1954869" y="2455938"/>
            <a:ext cx="1768623" cy="80791"/>
          </a:xfrm>
          <a:prstGeom prst="rect">
            <a:avLst/>
          </a:prstGeom>
        </p:spPr>
        <p:txBody>
          <a:bodyPr vert="horz" wrap="square" lIns="0" tIns="0" rIns="0" bIns="0" rtlCol="0">
            <a:spAutoFit/>
          </a:bodyPr>
          <a:lstStyle/>
          <a:p>
            <a:pPr marR="1270" algn="r" defTabSz="685800"/>
            <a:r>
              <a:rPr sz="525" b="1" i="1" spc="-4" dirty="0">
                <a:solidFill>
                  <a:srgbClr val="D7D7D7"/>
                </a:solidFill>
                <a:latin typeface="微软雅黑" panose="020B0503020204020204" pitchFamily="34" charset="-122"/>
                <a:cs typeface="微软雅黑" panose="020B0503020204020204" pitchFamily="34" charset="-122"/>
              </a:rPr>
              <a:t>6类</a:t>
            </a:r>
            <a:endParaRPr sz="525">
              <a:solidFill>
                <a:prstClr val="black"/>
              </a:solidFill>
              <a:latin typeface="微软雅黑" panose="020B0503020204020204" pitchFamily="34" charset="-122"/>
              <a:cs typeface="微软雅黑" panose="020B0503020204020204" pitchFamily="34" charset="-122"/>
            </a:endParaRPr>
          </a:p>
        </p:txBody>
      </p:sp>
      <p:sp>
        <p:nvSpPr>
          <p:cNvPr id="6" name="object 6"/>
          <p:cNvSpPr/>
          <p:nvPr/>
        </p:nvSpPr>
        <p:spPr>
          <a:xfrm>
            <a:off x="1384413" y="3307621"/>
            <a:ext cx="308664" cy="97171"/>
          </a:xfrm>
          <a:custGeom>
            <a:avLst/>
            <a:gdLst/>
            <a:ahLst/>
            <a:cxnLst/>
            <a:rect l="l" t="t" r="r" b="b"/>
            <a:pathLst>
              <a:path w="411480" h="129539">
                <a:moveTo>
                  <a:pt x="411480" y="64770"/>
                </a:moveTo>
                <a:lnTo>
                  <a:pt x="0" y="64770"/>
                </a:lnTo>
                <a:lnTo>
                  <a:pt x="205740" y="129540"/>
                </a:lnTo>
                <a:lnTo>
                  <a:pt x="411480" y="64770"/>
                </a:lnTo>
                <a:close/>
              </a:path>
              <a:path w="411480" h="129539">
                <a:moveTo>
                  <a:pt x="308610" y="0"/>
                </a:moveTo>
                <a:lnTo>
                  <a:pt x="102869" y="0"/>
                </a:lnTo>
                <a:lnTo>
                  <a:pt x="102869" y="64770"/>
                </a:lnTo>
                <a:lnTo>
                  <a:pt x="308610" y="64770"/>
                </a:lnTo>
                <a:lnTo>
                  <a:pt x="308610"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7" name="object 7"/>
          <p:cNvSpPr/>
          <p:nvPr/>
        </p:nvSpPr>
        <p:spPr>
          <a:xfrm>
            <a:off x="1949154" y="4051842"/>
            <a:ext cx="1768623" cy="251504"/>
          </a:xfrm>
          <a:custGeom>
            <a:avLst/>
            <a:gdLst/>
            <a:ahLst/>
            <a:cxnLst/>
            <a:rect l="l" t="t" r="r" b="b"/>
            <a:pathLst>
              <a:path w="2357754" h="335279">
                <a:moveTo>
                  <a:pt x="0" y="335280"/>
                </a:moveTo>
                <a:lnTo>
                  <a:pt x="2357628" y="335280"/>
                </a:lnTo>
                <a:lnTo>
                  <a:pt x="2357628" y="0"/>
                </a:lnTo>
                <a:lnTo>
                  <a:pt x="0" y="0"/>
                </a:lnTo>
                <a:lnTo>
                  <a:pt x="0" y="335280"/>
                </a:lnTo>
                <a:close/>
              </a:path>
            </a:pathLst>
          </a:custGeom>
          <a:solidFill>
            <a:srgbClr val="E36C09"/>
          </a:solidFill>
        </p:spPr>
        <p:txBody>
          <a:bodyPr wrap="square" lIns="0" tIns="0" rIns="0" bIns="0" rtlCol="0"/>
          <a:lstStyle/>
          <a:p>
            <a:pPr defTabSz="685800"/>
            <a:endParaRPr sz="1350">
              <a:solidFill>
                <a:prstClr val="black"/>
              </a:solidFill>
              <a:latin typeface="Calibri" panose="020F0502020204030204"/>
            </a:endParaRPr>
          </a:p>
        </p:txBody>
      </p:sp>
      <p:sp>
        <p:nvSpPr>
          <p:cNvPr id="8" name="object 8"/>
          <p:cNvSpPr txBox="1"/>
          <p:nvPr/>
        </p:nvSpPr>
        <p:spPr>
          <a:xfrm>
            <a:off x="1949154" y="4051842"/>
            <a:ext cx="1768623" cy="121252"/>
          </a:xfrm>
          <a:prstGeom prst="rect">
            <a:avLst/>
          </a:prstGeom>
        </p:spPr>
        <p:txBody>
          <a:bodyPr vert="horz" wrap="square" lIns="0" tIns="0" rIns="0" bIns="0" rtlCol="0">
            <a:spAutoFit/>
          </a:bodyPr>
          <a:lstStyle/>
          <a:p>
            <a:pPr algn="ctr" defTabSz="685800"/>
            <a:r>
              <a:rPr sz="790" b="1" i="1" spc="-41" dirty="0">
                <a:solidFill>
                  <a:srgbClr val="3B3B3B"/>
                </a:solidFill>
                <a:latin typeface="微软雅黑" panose="020B0503020204020204" pitchFamily="34" charset="-122"/>
                <a:cs typeface="微软雅黑" panose="020B0503020204020204" pitchFamily="34" charset="-122"/>
              </a:rPr>
              <a:t>黄名单</a:t>
            </a:r>
            <a:endParaRPr sz="790">
              <a:solidFill>
                <a:prstClr val="black"/>
              </a:solidFill>
              <a:latin typeface="微软雅黑" panose="020B0503020204020204" pitchFamily="34" charset="-122"/>
              <a:cs typeface="微软雅黑" panose="020B0503020204020204" pitchFamily="34" charset="-122"/>
            </a:endParaRPr>
          </a:p>
        </p:txBody>
      </p:sp>
      <p:sp>
        <p:nvSpPr>
          <p:cNvPr id="9" name="object 9"/>
          <p:cNvSpPr/>
          <p:nvPr/>
        </p:nvSpPr>
        <p:spPr>
          <a:xfrm>
            <a:off x="1623342" y="693126"/>
            <a:ext cx="2431582" cy="1020875"/>
          </a:xfrm>
          <a:prstGeom prst="rect">
            <a:avLst/>
          </a:prstGeom>
          <a:blipFill>
            <a:blip r:embed="rId2"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10" name="object 10"/>
          <p:cNvSpPr/>
          <p:nvPr/>
        </p:nvSpPr>
        <p:spPr>
          <a:xfrm>
            <a:off x="1635917" y="1823748"/>
            <a:ext cx="770706" cy="247217"/>
          </a:xfrm>
          <a:custGeom>
            <a:avLst/>
            <a:gdLst/>
            <a:ahLst/>
            <a:cxnLst/>
            <a:rect l="l" t="t" r="r" b="b"/>
            <a:pathLst>
              <a:path w="1027430" h="329564">
                <a:moveTo>
                  <a:pt x="0" y="329184"/>
                </a:moveTo>
                <a:lnTo>
                  <a:pt x="1027176" y="329184"/>
                </a:lnTo>
                <a:lnTo>
                  <a:pt x="1027176" y="0"/>
                </a:lnTo>
                <a:lnTo>
                  <a:pt x="0" y="0"/>
                </a:lnTo>
                <a:lnTo>
                  <a:pt x="0" y="329184"/>
                </a:lnTo>
                <a:close/>
              </a:path>
            </a:pathLst>
          </a:custGeom>
          <a:solidFill>
            <a:srgbClr val="A6A6A6"/>
          </a:solidFill>
        </p:spPr>
        <p:txBody>
          <a:bodyPr wrap="square" lIns="0" tIns="0" rIns="0" bIns="0" rtlCol="0"/>
          <a:lstStyle/>
          <a:p>
            <a:pPr defTabSz="685800"/>
            <a:endParaRPr sz="1350">
              <a:solidFill>
                <a:prstClr val="black"/>
              </a:solidFill>
              <a:latin typeface="Calibri" panose="020F0502020204030204"/>
            </a:endParaRPr>
          </a:p>
        </p:txBody>
      </p:sp>
      <p:sp>
        <p:nvSpPr>
          <p:cNvPr id="11" name="object 11"/>
          <p:cNvSpPr/>
          <p:nvPr/>
        </p:nvSpPr>
        <p:spPr>
          <a:xfrm>
            <a:off x="2454447" y="1823748"/>
            <a:ext cx="769754" cy="247217"/>
          </a:xfrm>
          <a:custGeom>
            <a:avLst/>
            <a:gdLst/>
            <a:ahLst/>
            <a:cxnLst/>
            <a:rect l="l" t="t" r="r" b="b"/>
            <a:pathLst>
              <a:path w="1026160" h="329564">
                <a:moveTo>
                  <a:pt x="0" y="329184"/>
                </a:moveTo>
                <a:lnTo>
                  <a:pt x="1025651" y="329184"/>
                </a:lnTo>
                <a:lnTo>
                  <a:pt x="1025651" y="0"/>
                </a:lnTo>
                <a:lnTo>
                  <a:pt x="0" y="0"/>
                </a:lnTo>
                <a:lnTo>
                  <a:pt x="0" y="329184"/>
                </a:lnTo>
                <a:close/>
              </a:path>
            </a:pathLst>
          </a:custGeom>
          <a:solidFill>
            <a:srgbClr val="A6A6A6"/>
          </a:solidFill>
        </p:spPr>
        <p:txBody>
          <a:bodyPr wrap="square" lIns="0" tIns="0" rIns="0" bIns="0" rtlCol="0"/>
          <a:lstStyle/>
          <a:p>
            <a:pPr defTabSz="685800"/>
            <a:endParaRPr sz="1350">
              <a:solidFill>
                <a:prstClr val="black"/>
              </a:solidFill>
              <a:latin typeface="Calibri" panose="020F0502020204030204"/>
            </a:endParaRPr>
          </a:p>
        </p:txBody>
      </p:sp>
      <p:sp>
        <p:nvSpPr>
          <p:cNvPr id="12" name="object 12"/>
          <p:cNvSpPr/>
          <p:nvPr/>
        </p:nvSpPr>
        <p:spPr>
          <a:xfrm>
            <a:off x="3271834" y="1823748"/>
            <a:ext cx="770706" cy="247217"/>
          </a:xfrm>
          <a:custGeom>
            <a:avLst/>
            <a:gdLst/>
            <a:ahLst/>
            <a:cxnLst/>
            <a:rect l="l" t="t" r="r" b="b"/>
            <a:pathLst>
              <a:path w="1027429" h="329564">
                <a:moveTo>
                  <a:pt x="0" y="329184"/>
                </a:moveTo>
                <a:lnTo>
                  <a:pt x="1027176" y="329184"/>
                </a:lnTo>
                <a:lnTo>
                  <a:pt x="1027176" y="0"/>
                </a:lnTo>
                <a:lnTo>
                  <a:pt x="0" y="0"/>
                </a:lnTo>
                <a:lnTo>
                  <a:pt x="0" y="329184"/>
                </a:lnTo>
                <a:close/>
              </a:path>
            </a:pathLst>
          </a:custGeom>
          <a:solidFill>
            <a:srgbClr val="A6A6A6"/>
          </a:solidFill>
        </p:spPr>
        <p:txBody>
          <a:bodyPr wrap="square" lIns="0" tIns="0" rIns="0" bIns="0" rtlCol="0"/>
          <a:lstStyle/>
          <a:p>
            <a:pPr defTabSz="685800"/>
            <a:endParaRPr sz="1350">
              <a:solidFill>
                <a:prstClr val="black"/>
              </a:solidFill>
              <a:latin typeface="Calibri" panose="020F0502020204030204"/>
            </a:endParaRPr>
          </a:p>
        </p:txBody>
      </p:sp>
      <p:sp>
        <p:nvSpPr>
          <p:cNvPr id="14" name="object 14"/>
          <p:cNvSpPr/>
          <p:nvPr/>
        </p:nvSpPr>
        <p:spPr>
          <a:xfrm>
            <a:off x="130325" y="2455938"/>
            <a:ext cx="1768623" cy="251504"/>
          </a:xfrm>
          <a:custGeom>
            <a:avLst/>
            <a:gdLst/>
            <a:ahLst/>
            <a:cxnLst/>
            <a:rect l="l" t="t" r="r" b="b"/>
            <a:pathLst>
              <a:path w="2357755" h="335279">
                <a:moveTo>
                  <a:pt x="0" y="335280"/>
                </a:moveTo>
                <a:lnTo>
                  <a:pt x="2357628" y="335280"/>
                </a:lnTo>
                <a:lnTo>
                  <a:pt x="2357628" y="0"/>
                </a:lnTo>
                <a:lnTo>
                  <a:pt x="0" y="0"/>
                </a:lnTo>
                <a:lnTo>
                  <a:pt x="0" y="335280"/>
                </a:lnTo>
                <a:close/>
              </a:path>
            </a:pathLst>
          </a:custGeom>
          <a:solidFill>
            <a:srgbClr val="272727"/>
          </a:solidFill>
        </p:spPr>
        <p:txBody>
          <a:bodyPr wrap="square" lIns="0" tIns="0" rIns="0" bIns="0" rtlCol="0"/>
          <a:lstStyle/>
          <a:p>
            <a:pPr defTabSz="685800"/>
            <a:endParaRPr sz="1350">
              <a:solidFill>
                <a:prstClr val="black"/>
              </a:solidFill>
              <a:latin typeface="Calibri" panose="020F0502020204030204"/>
            </a:endParaRPr>
          </a:p>
        </p:txBody>
      </p:sp>
      <p:sp>
        <p:nvSpPr>
          <p:cNvPr id="15" name="object 15"/>
          <p:cNvSpPr/>
          <p:nvPr/>
        </p:nvSpPr>
        <p:spPr>
          <a:xfrm>
            <a:off x="130325" y="2455938"/>
            <a:ext cx="1768623" cy="251504"/>
          </a:xfrm>
          <a:custGeom>
            <a:avLst/>
            <a:gdLst/>
            <a:ahLst/>
            <a:cxnLst/>
            <a:rect l="l" t="t" r="r" b="b"/>
            <a:pathLst>
              <a:path w="2357755" h="335279">
                <a:moveTo>
                  <a:pt x="0" y="335280"/>
                </a:moveTo>
                <a:lnTo>
                  <a:pt x="2357628" y="335280"/>
                </a:lnTo>
                <a:lnTo>
                  <a:pt x="2357628" y="0"/>
                </a:lnTo>
                <a:lnTo>
                  <a:pt x="0" y="0"/>
                </a:lnTo>
                <a:lnTo>
                  <a:pt x="0" y="335280"/>
                </a:lnTo>
                <a:close/>
              </a:path>
            </a:pathLst>
          </a:custGeom>
          <a:ln w="12700">
            <a:solidFill>
              <a:srgbClr val="F1F1F1"/>
            </a:solidFill>
          </a:ln>
        </p:spPr>
        <p:txBody>
          <a:bodyPr wrap="square" lIns="0" tIns="0" rIns="0" bIns="0" rtlCol="0"/>
          <a:lstStyle/>
          <a:p>
            <a:pPr defTabSz="685800"/>
            <a:endParaRPr sz="1350">
              <a:solidFill>
                <a:prstClr val="black"/>
              </a:solidFill>
              <a:latin typeface="Calibri" panose="020F0502020204030204"/>
            </a:endParaRPr>
          </a:p>
        </p:txBody>
      </p:sp>
      <p:sp>
        <p:nvSpPr>
          <p:cNvPr id="16" name="object 16"/>
          <p:cNvSpPr txBox="1"/>
          <p:nvPr/>
        </p:nvSpPr>
        <p:spPr>
          <a:xfrm>
            <a:off x="130325" y="2455938"/>
            <a:ext cx="1768623" cy="126958"/>
          </a:xfrm>
          <a:prstGeom prst="rect">
            <a:avLst/>
          </a:prstGeom>
          <a:ln w="12700">
            <a:solidFill>
              <a:srgbClr val="F1F1F1"/>
            </a:solidFill>
          </a:ln>
        </p:spPr>
        <p:txBody>
          <a:bodyPr vert="horz" wrap="square" lIns="0" tIns="0" rIns="0" bIns="0" rtlCol="0">
            <a:spAutoFit/>
          </a:bodyPr>
          <a:lstStyle/>
          <a:p>
            <a:pPr algn="ctr" defTabSz="685800"/>
            <a:r>
              <a:rPr sz="825" b="1" dirty="0">
                <a:solidFill>
                  <a:srgbClr val="FFFFFF"/>
                </a:solidFill>
                <a:latin typeface="微软雅黑" panose="020B0503020204020204" pitchFamily="34" charset="-122"/>
                <a:cs typeface="微软雅黑" panose="020B0503020204020204" pitchFamily="34" charset="-122"/>
              </a:rPr>
              <a:t>业主出入</a:t>
            </a:r>
            <a:endParaRPr sz="825">
              <a:solidFill>
                <a:prstClr val="black"/>
              </a:solidFill>
              <a:latin typeface="微软雅黑" panose="020B0503020204020204" pitchFamily="34" charset="-122"/>
              <a:cs typeface="微软雅黑" panose="020B0503020204020204" pitchFamily="34" charset="-122"/>
            </a:endParaRPr>
          </a:p>
        </p:txBody>
      </p:sp>
      <p:sp>
        <p:nvSpPr>
          <p:cNvPr id="17" name="object 17"/>
          <p:cNvSpPr/>
          <p:nvPr/>
        </p:nvSpPr>
        <p:spPr>
          <a:xfrm>
            <a:off x="1954869" y="2455938"/>
            <a:ext cx="1768623" cy="251504"/>
          </a:xfrm>
          <a:custGeom>
            <a:avLst/>
            <a:gdLst/>
            <a:ahLst/>
            <a:cxnLst/>
            <a:rect l="l" t="t" r="r" b="b"/>
            <a:pathLst>
              <a:path w="2357754" h="335279">
                <a:moveTo>
                  <a:pt x="0" y="335280"/>
                </a:moveTo>
                <a:lnTo>
                  <a:pt x="2357628" y="335280"/>
                </a:lnTo>
                <a:lnTo>
                  <a:pt x="2357628" y="0"/>
                </a:lnTo>
                <a:lnTo>
                  <a:pt x="0" y="0"/>
                </a:lnTo>
                <a:lnTo>
                  <a:pt x="0" y="335280"/>
                </a:lnTo>
                <a:close/>
              </a:path>
            </a:pathLst>
          </a:custGeom>
          <a:solidFill>
            <a:srgbClr val="272727"/>
          </a:solidFill>
        </p:spPr>
        <p:txBody>
          <a:bodyPr wrap="square" lIns="0" tIns="0" rIns="0" bIns="0" rtlCol="0"/>
          <a:lstStyle/>
          <a:p>
            <a:pPr defTabSz="685800"/>
            <a:endParaRPr sz="1350">
              <a:solidFill>
                <a:prstClr val="black"/>
              </a:solidFill>
              <a:latin typeface="Calibri" panose="020F0502020204030204"/>
            </a:endParaRPr>
          </a:p>
        </p:txBody>
      </p:sp>
      <p:sp>
        <p:nvSpPr>
          <p:cNvPr id="18" name="object 18"/>
          <p:cNvSpPr/>
          <p:nvPr/>
        </p:nvSpPr>
        <p:spPr>
          <a:xfrm>
            <a:off x="1954869" y="2455938"/>
            <a:ext cx="1768623" cy="251504"/>
          </a:xfrm>
          <a:custGeom>
            <a:avLst/>
            <a:gdLst/>
            <a:ahLst/>
            <a:cxnLst/>
            <a:rect l="l" t="t" r="r" b="b"/>
            <a:pathLst>
              <a:path w="2357754" h="335279">
                <a:moveTo>
                  <a:pt x="0" y="335280"/>
                </a:moveTo>
                <a:lnTo>
                  <a:pt x="2357628" y="335280"/>
                </a:lnTo>
                <a:lnTo>
                  <a:pt x="2357628" y="0"/>
                </a:lnTo>
                <a:lnTo>
                  <a:pt x="0" y="0"/>
                </a:lnTo>
                <a:lnTo>
                  <a:pt x="0" y="335280"/>
                </a:lnTo>
                <a:close/>
              </a:path>
            </a:pathLst>
          </a:custGeom>
          <a:ln w="12700">
            <a:solidFill>
              <a:srgbClr val="F1F1F1"/>
            </a:solidFill>
          </a:ln>
        </p:spPr>
        <p:txBody>
          <a:bodyPr wrap="square" lIns="0" tIns="0" rIns="0" bIns="0" rtlCol="0"/>
          <a:lstStyle/>
          <a:p>
            <a:pPr defTabSz="685800"/>
            <a:endParaRPr sz="1350">
              <a:solidFill>
                <a:prstClr val="black"/>
              </a:solidFill>
              <a:latin typeface="Calibri" panose="020F0502020204030204"/>
            </a:endParaRPr>
          </a:p>
        </p:txBody>
      </p:sp>
      <p:sp>
        <p:nvSpPr>
          <p:cNvPr id="19" name="object 19"/>
          <p:cNvSpPr txBox="1"/>
          <p:nvPr/>
        </p:nvSpPr>
        <p:spPr>
          <a:xfrm>
            <a:off x="2619830" y="2526046"/>
            <a:ext cx="440131" cy="126958"/>
          </a:xfrm>
          <a:prstGeom prst="rect">
            <a:avLst/>
          </a:prstGeom>
        </p:spPr>
        <p:txBody>
          <a:bodyPr vert="horz" wrap="square" lIns="0" tIns="0" rIns="0" bIns="0" rtlCol="0">
            <a:spAutoFit/>
          </a:bodyPr>
          <a:lstStyle/>
          <a:p>
            <a:pPr marL="9525" defTabSz="685800"/>
            <a:r>
              <a:rPr sz="825" b="1" dirty="0">
                <a:solidFill>
                  <a:srgbClr val="FFFFFF"/>
                </a:solidFill>
                <a:latin typeface="微软雅黑" panose="020B0503020204020204" pitchFamily="34" charset="-122"/>
                <a:cs typeface="微软雅黑" panose="020B0503020204020204" pitchFamily="34" charset="-122"/>
              </a:rPr>
              <a:t>访客出入</a:t>
            </a:r>
            <a:endParaRPr sz="825">
              <a:solidFill>
                <a:prstClr val="black"/>
              </a:solidFill>
              <a:latin typeface="微软雅黑" panose="020B0503020204020204" pitchFamily="34" charset="-122"/>
              <a:cs typeface="微软雅黑" panose="020B0503020204020204" pitchFamily="34" charset="-122"/>
            </a:endParaRPr>
          </a:p>
        </p:txBody>
      </p:sp>
      <p:sp>
        <p:nvSpPr>
          <p:cNvPr id="20" name="object 20"/>
          <p:cNvSpPr/>
          <p:nvPr/>
        </p:nvSpPr>
        <p:spPr>
          <a:xfrm>
            <a:off x="3779415" y="2455938"/>
            <a:ext cx="1768623" cy="251504"/>
          </a:xfrm>
          <a:custGeom>
            <a:avLst/>
            <a:gdLst/>
            <a:ahLst/>
            <a:cxnLst/>
            <a:rect l="l" t="t" r="r" b="b"/>
            <a:pathLst>
              <a:path w="2357754" h="335279">
                <a:moveTo>
                  <a:pt x="0" y="335280"/>
                </a:moveTo>
                <a:lnTo>
                  <a:pt x="2357628" y="335280"/>
                </a:lnTo>
                <a:lnTo>
                  <a:pt x="2357628" y="0"/>
                </a:lnTo>
                <a:lnTo>
                  <a:pt x="0" y="0"/>
                </a:lnTo>
                <a:lnTo>
                  <a:pt x="0" y="335280"/>
                </a:lnTo>
                <a:close/>
              </a:path>
            </a:pathLst>
          </a:custGeom>
          <a:solidFill>
            <a:srgbClr val="272727"/>
          </a:solidFill>
        </p:spPr>
        <p:txBody>
          <a:bodyPr wrap="square" lIns="0" tIns="0" rIns="0" bIns="0" rtlCol="0"/>
          <a:lstStyle/>
          <a:p>
            <a:pPr defTabSz="685800"/>
            <a:endParaRPr sz="1350">
              <a:solidFill>
                <a:prstClr val="black"/>
              </a:solidFill>
              <a:latin typeface="Calibri" panose="020F0502020204030204"/>
            </a:endParaRPr>
          </a:p>
        </p:txBody>
      </p:sp>
      <p:sp>
        <p:nvSpPr>
          <p:cNvPr id="21" name="object 21"/>
          <p:cNvSpPr/>
          <p:nvPr/>
        </p:nvSpPr>
        <p:spPr>
          <a:xfrm>
            <a:off x="3779415" y="2455938"/>
            <a:ext cx="1768623" cy="251504"/>
          </a:xfrm>
          <a:custGeom>
            <a:avLst/>
            <a:gdLst/>
            <a:ahLst/>
            <a:cxnLst/>
            <a:rect l="l" t="t" r="r" b="b"/>
            <a:pathLst>
              <a:path w="2357754" h="335279">
                <a:moveTo>
                  <a:pt x="0" y="335280"/>
                </a:moveTo>
                <a:lnTo>
                  <a:pt x="2357628" y="335280"/>
                </a:lnTo>
                <a:lnTo>
                  <a:pt x="2357628" y="0"/>
                </a:lnTo>
                <a:lnTo>
                  <a:pt x="0" y="0"/>
                </a:lnTo>
                <a:lnTo>
                  <a:pt x="0" y="335280"/>
                </a:lnTo>
                <a:close/>
              </a:path>
            </a:pathLst>
          </a:custGeom>
          <a:ln w="12700">
            <a:solidFill>
              <a:srgbClr val="F1F1F1"/>
            </a:solidFill>
          </a:ln>
        </p:spPr>
        <p:txBody>
          <a:bodyPr wrap="square" lIns="0" tIns="0" rIns="0" bIns="0" rtlCol="0"/>
          <a:lstStyle/>
          <a:p>
            <a:pPr defTabSz="685800"/>
            <a:endParaRPr sz="1350">
              <a:solidFill>
                <a:prstClr val="black"/>
              </a:solidFill>
              <a:latin typeface="Calibri" panose="020F0502020204030204"/>
            </a:endParaRPr>
          </a:p>
        </p:txBody>
      </p:sp>
      <p:sp>
        <p:nvSpPr>
          <p:cNvPr id="22" name="object 22"/>
          <p:cNvSpPr txBox="1"/>
          <p:nvPr/>
        </p:nvSpPr>
        <p:spPr>
          <a:xfrm>
            <a:off x="4244029" y="2535572"/>
            <a:ext cx="841680" cy="128240"/>
          </a:xfrm>
          <a:prstGeom prst="rect">
            <a:avLst/>
          </a:prstGeom>
        </p:spPr>
        <p:txBody>
          <a:bodyPr vert="horz" wrap="square" lIns="0" tIns="0" rIns="0" bIns="0" rtlCol="0">
            <a:spAutoFit/>
          </a:bodyPr>
          <a:lstStyle/>
          <a:p>
            <a:pPr defTabSz="685800">
              <a:lnSpc>
                <a:spcPts val="990"/>
              </a:lnSpc>
            </a:pPr>
            <a:r>
              <a:rPr sz="825" b="1" dirty="0">
                <a:solidFill>
                  <a:srgbClr val="FFFFFF"/>
                </a:solidFill>
                <a:latin typeface="微软雅黑" panose="020B0503020204020204" pitchFamily="34" charset="-122"/>
                <a:cs typeface="微软雅黑" panose="020B0503020204020204" pitchFamily="34" charset="-122"/>
              </a:rPr>
              <a:t>不明身份人员出入</a:t>
            </a:r>
            <a:endParaRPr sz="825">
              <a:solidFill>
                <a:prstClr val="black"/>
              </a:solidFill>
              <a:latin typeface="微软雅黑" panose="020B0503020204020204" pitchFamily="34" charset="-122"/>
              <a:cs typeface="微软雅黑" panose="020B0503020204020204" pitchFamily="34" charset="-122"/>
            </a:endParaRPr>
          </a:p>
        </p:txBody>
      </p:sp>
      <p:sp>
        <p:nvSpPr>
          <p:cNvPr id="23" name="object 23"/>
          <p:cNvSpPr txBox="1"/>
          <p:nvPr/>
        </p:nvSpPr>
        <p:spPr>
          <a:xfrm>
            <a:off x="124608" y="4034695"/>
            <a:ext cx="841680" cy="121252"/>
          </a:xfrm>
          <a:prstGeom prst="rect">
            <a:avLst/>
          </a:prstGeom>
          <a:solidFill>
            <a:srgbClr val="E7E6E6"/>
          </a:solidFill>
          <a:ln w="12700">
            <a:solidFill>
              <a:srgbClr val="F1F1F1"/>
            </a:solidFill>
          </a:ln>
        </p:spPr>
        <p:txBody>
          <a:bodyPr vert="horz" wrap="square" lIns="0" tIns="0" rIns="0" bIns="0" rtlCol="0">
            <a:spAutoFit/>
          </a:bodyPr>
          <a:lstStyle/>
          <a:p>
            <a:pPr marL="273685" defTabSz="685800"/>
            <a:r>
              <a:rPr sz="790" b="1" i="1" spc="-41" dirty="0">
                <a:solidFill>
                  <a:srgbClr val="1E1E1E"/>
                </a:solidFill>
                <a:latin typeface="微软雅黑" panose="020B0503020204020204" pitchFamily="34" charset="-122"/>
                <a:cs typeface="微软雅黑" panose="020B0503020204020204" pitchFamily="34" charset="-122"/>
              </a:rPr>
              <a:t>白名单</a:t>
            </a:r>
            <a:endParaRPr sz="790">
              <a:solidFill>
                <a:prstClr val="black"/>
              </a:solidFill>
              <a:latin typeface="微软雅黑" panose="020B0503020204020204" pitchFamily="34" charset="-122"/>
              <a:cs typeface="微软雅黑" panose="020B0503020204020204" pitchFamily="34" charset="-122"/>
            </a:endParaRPr>
          </a:p>
        </p:txBody>
      </p:sp>
      <p:sp>
        <p:nvSpPr>
          <p:cNvPr id="24" name="object 24"/>
          <p:cNvSpPr txBox="1"/>
          <p:nvPr/>
        </p:nvSpPr>
        <p:spPr>
          <a:xfrm>
            <a:off x="130325" y="2786322"/>
            <a:ext cx="847396" cy="115416"/>
          </a:xfrm>
          <a:prstGeom prst="rect">
            <a:avLst/>
          </a:prstGeom>
          <a:solidFill>
            <a:srgbClr val="E7E6E6"/>
          </a:solidFill>
        </p:spPr>
        <p:txBody>
          <a:bodyPr vert="horz" wrap="square" lIns="0" tIns="0" rIns="0" bIns="0" rtlCol="0">
            <a:spAutoFit/>
          </a:bodyPr>
          <a:lstStyle/>
          <a:p>
            <a:pPr marL="138430" defTabSz="685800"/>
            <a:r>
              <a:rPr sz="750" b="1" spc="-4" dirty="0">
                <a:solidFill>
                  <a:srgbClr val="1E1E1E"/>
                </a:solidFill>
                <a:latin typeface="微软雅黑" panose="020B0503020204020204" pitchFamily="34" charset="-122"/>
                <a:cs typeface="微软雅黑" panose="020B0503020204020204" pitchFamily="34" charset="-122"/>
              </a:rPr>
              <a:t>人脸识别出入</a:t>
            </a:r>
            <a:endParaRPr sz="750">
              <a:solidFill>
                <a:prstClr val="black"/>
              </a:solidFill>
              <a:latin typeface="微软雅黑" panose="020B0503020204020204" pitchFamily="34" charset="-122"/>
              <a:cs typeface="微软雅黑" panose="020B0503020204020204" pitchFamily="34" charset="-122"/>
            </a:endParaRPr>
          </a:p>
        </p:txBody>
      </p:sp>
      <p:sp>
        <p:nvSpPr>
          <p:cNvPr id="25" name="object 25"/>
          <p:cNvSpPr txBox="1"/>
          <p:nvPr/>
        </p:nvSpPr>
        <p:spPr>
          <a:xfrm>
            <a:off x="130325" y="3256177"/>
            <a:ext cx="847396" cy="115416"/>
          </a:xfrm>
          <a:prstGeom prst="rect">
            <a:avLst/>
          </a:prstGeom>
          <a:solidFill>
            <a:srgbClr val="E7E6E6"/>
          </a:solidFill>
        </p:spPr>
        <p:txBody>
          <a:bodyPr vert="horz" wrap="square" lIns="0" tIns="0" rIns="0" bIns="0" rtlCol="0">
            <a:spAutoFit/>
          </a:bodyPr>
          <a:lstStyle/>
          <a:p>
            <a:pPr marL="233680" defTabSz="685800"/>
            <a:r>
              <a:rPr sz="750" b="1" spc="-4" dirty="0">
                <a:solidFill>
                  <a:srgbClr val="1E1E1E"/>
                </a:solidFill>
                <a:latin typeface="微软雅黑" panose="020B0503020204020204" pitchFamily="34" charset="-122"/>
                <a:cs typeface="微软雅黑" panose="020B0503020204020204" pitchFamily="34" charset="-122"/>
              </a:rPr>
              <a:t>刷卡出入</a:t>
            </a:r>
            <a:endParaRPr sz="750">
              <a:solidFill>
                <a:prstClr val="black"/>
              </a:solidFill>
              <a:latin typeface="微软雅黑" panose="020B0503020204020204" pitchFamily="34" charset="-122"/>
              <a:cs typeface="微软雅黑" panose="020B0503020204020204" pitchFamily="34" charset="-122"/>
            </a:endParaRPr>
          </a:p>
        </p:txBody>
      </p:sp>
      <p:sp>
        <p:nvSpPr>
          <p:cNvPr id="26" name="object 26"/>
          <p:cNvSpPr txBox="1"/>
          <p:nvPr/>
        </p:nvSpPr>
        <p:spPr>
          <a:xfrm>
            <a:off x="124608" y="3727174"/>
            <a:ext cx="847396" cy="115416"/>
          </a:xfrm>
          <a:prstGeom prst="rect">
            <a:avLst/>
          </a:prstGeom>
          <a:solidFill>
            <a:srgbClr val="E7E6E6"/>
          </a:solidFill>
        </p:spPr>
        <p:txBody>
          <a:bodyPr vert="horz" wrap="square" lIns="0" tIns="0" rIns="0" bIns="0" rtlCol="0">
            <a:spAutoFit/>
          </a:bodyPr>
          <a:lstStyle/>
          <a:p>
            <a:pPr marL="186690" defTabSz="685800"/>
            <a:r>
              <a:rPr sz="750" b="1" spc="-4" dirty="0">
                <a:solidFill>
                  <a:srgbClr val="1E1E1E"/>
                </a:solidFill>
                <a:latin typeface="微软雅黑" panose="020B0503020204020204" pitchFamily="34" charset="-122"/>
                <a:cs typeface="微软雅黑" panose="020B0503020204020204" pitchFamily="34" charset="-122"/>
              </a:rPr>
              <a:t>云对讲出入</a:t>
            </a:r>
            <a:endParaRPr sz="750">
              <a:solidFill>
                <a:prstClr val="black"/>
              </a:solidFill>
              <a:latin typeface="微软雅黑" panose="020B0503020204020204" pitchFamily="34" charset="-122"/>
              <a:cs typeface="微软雅黑" panose="020B0503020204020204" pitchFamily="34" charset="-122"/>
            </a:endParaRPr>
          </a:p>
        </p:txBody>
      </p:sp>
      <p:sp>
        <p:nvSpPr>
          <p:cNvPr id="27" name="object 27"/>
          <p:cNvSpPr txBox="1"/>
          <p:nvPr/>
        </p:nvSpPr>
        <p:spPr>
          <a:xfrm>
            <a:off x="1050599" y="2786322"/>
            <a:ext cx="848349" cy="115416"/>
          </a:xfrm>
          <a:prstGeom prst="rect">
            <a:avLst/>
          </a:prstGeom>
          <a:solidFill>
            <a:srgbClr val="F7D2D2"/>
          </a:solidFill>
        </p:spPr>
        <p:txBody>
          <a:bodyPr vert="horz" wrap="square" lIns="0" tIns="0" rIns="0" bIns="0" rtlCol="0">
            <a:spAutoFit/>
          </a:bodyPr>
          <a:lstStyle/>
          <a:p>
            <a:pPr marL="138430" defTabSz="685800"/>
            <a:r>
              <a:rPr sz="750" b="1" spc="-4" dirty="0">
                <a:solidFill>
                  <a:srgbClr val="1E1E1E"/>
                </a:solidFill>
                <a:latin typeface="微软雅黑" panose="020B0503020204020204" pitchFamily="34" charset="-122"/>
                <a:cs typeface="微软雅黑" panose="020B0503020204020204" pitchFamily="34" charset="-122"/>
              </a:rPr>
              <a:t>人脸识别出入</a:t>
            </a:r>
            <a:endParaRPr sz="750">
              <a:solidFill>
                <a:prstClr val="black"/>
              </a:solidFill>
              <a:latin typeface="微软雅黑" panose="020B0503020204020204" pitchFamily="34" charset="-122"/>
              <a:cs typeface="微软雅黑" panose="020B0503020204020204" pitchFamily="34" charset="-122"/>
            </a:endParaRPr>
          </a:p>
        </p:txBody>
      </p:sp>
      <p:sp>
        <p:nvSpPr>
          <p:cNvPr id="28" name="object 28"/>
          <p:cNvSpPr txBox="1"/>
          <p:nvPr/>
        </p:nvSpPr>
        <p:spPr>
          <a:xfrm>
            <a:off x="1050599" y="3100702"/>
            <a:ext cx="848349" cy="115416"/>
          </a:xfrm>
          <a:prstGeom prst="rect">
            <a:avLst/>
          </a:prstGeom>
          <a:solidFill>
            <a:srgbClr val="F7D2D2"/>
          </a:solidFill>
        </p:spPr>
        <p:txBody>
          <a:bodyPr vert="horz" wrap="square" lIns="0" tIns="0" rIns="0" bIns="0" rtlCol="0">
            <a:spAutoFit/>
          </a:bodyPr>
          <a:lstStyle/>
          <a:p>
            <a:pPr marL="233680" defTabSz="685800"/>
            <a:r>
              <a:rPr sz="750" b="1" spc="-4" dirty="0">
                <a:solidFill>
                  <a:srgbClr val="1E1E1E"/>
                </a:solidFill>
                <a:latin typeface="微软雅黑" panose="020B0503020204020204" pitchFamily="34" charset="-122"/>
                <a:cs typeface="微软雅黑" panose="020B0503020204020204" pitchFamily="34" charset="-122"/>
              </a:rPr>
              <a:t>刷卡出入</a:t>
            </a:r>
            <a:endParaRPr sz="750">
              <a:solidFill>
                <a:prstClr val="black"/>
              </a:solidFill>
              <a:latin typeface="微软雅黑" panose="020B0503020204020204" pitchFamily="34" charset="-122"/>
              <a:cs typeface="微软雅黑" panose="020B0503020204020204" pitchFamily="34" charset="-122"/>
            </a:endParaRPr>
          </a:p>
        </p:txBody>
      </p:sp>
      <p:sp>
        <p:nvSpPr>
          <p:cNvPr id="29" name="object 29"/>
          <p:cNvSpPr/>
          <p:nvPr/>
        </p:nvSpPr>
        <p:spPr>
          <a:xfrm>
            <a:off x="1044884" y="3415081"/>
            <a:ext cx="848349" cy="251504"/>
          </a:xfrm>
          <a:custGeom>
            <a:avLst/>
            <a:gdLst/>
            <a:ahLst/>
            <a:cxnLst/>
            <a:rect l="l" t="t" r="r" b="b"/>
            <a:pathLst>
              <a:path w="1130935" h="335279">
                <a:moveTo>
                  <a:pt x="0" y="335280"/>
                </a:moveTo>
                <a:lnTo>
                  <a:pt x="1130808" y="335280"/>
                </a:lnTo>
                <a:lnTo>
                  <a:pt x="1130808" y="0"/>
                </a:lnTo>
                <a:lnTo>
                  <a:pt x="0" y="0"/>
                </a:lnTo>
                <a:lnTo>
                  <a:pt x="0" y="335280"/>
                </a:lnTo>
                <a:close/>
              </a:path>
            </a:pathLst>
          </a:custGeom>
          <a:solidFill>
            <a:srgbClr val="F7D2D2"/>
          </a:solidFill>
        </p:spPr>
        <p:txBody>
          <a:bodyPr wrap="square" lIns="0" tIns="0" rIns="0" bIns="0" rtlCol="0"/>
          <a:lstStyle/>
          <a:p>
            <a:pPr defTabSz="685800"/>
            <a:endParaRPr sz="1350">
              <a:solidFill>
                <a:prstClr val="black"/>
              </a:solidFill>
              <a:latin typeface="Calibri" panose="020F0502020204030204"/>
            </a:endParaRPr>
          </a:p>
        </p:txBody>
      </p:sp>
      <p:sp>
        <p:nvSpPr>
          <p:cNvPr id="30" name="object 30"/>
          <p:cNvSpPr txBox="1"/>
          <p:nvPr/>
        </p:nvSpPr>
        <p:spPr>
          <a:xfrm>
            <a:off x="1044884" y="3415081"/>
            <a:ext cx="848349" cy="115416"/>
          </a:xfrm>
          <a:prstGeom prst="rect">
            <a:avLst/>
          </a:prstGeom>
        </p:spPr>
        <p:txBody>
          <a:bodyPr vert="horz" wrap="square" lIns="0" tIns="0" rIns="0" bIns="0" rtlCol="0">
            <a:spAutoFit/>
          </a:bodyPr>
          <a:lstStyle/>
          <a:p>
            <a:pPr marL="186690" defTabSz="685800"/>
            <a:r>
              <a:rPr sz="750" b="1" spc="-4" dirty="0">
                <a:solidFill>
                  <a:srgbClr val="1E1E1E"/>
                </a:solidFill>
                <a:latin typeface="微软雅黑" panose="020B0503020204020204" pitchFamily="34" charset="-122"/>
                <a:cs typeface="微软雅黑" panose="020B0503020204020204" pitchFamily="34" charset="-122"/>
              </a:rPr>
              <a:t>云对讲出入</a:t>
            </a:r>
            <a:endParaRPr sz="750">
              <a:solidFill>
                <a:prstClr val="black"/>
              </a:solidFill>
              <a:latin typeface="微软雅黑" panose="020B0503020204020204" pitchFamily="34" charset="-122"/>
              <a:cs typeface="微软雅黑" panose="020B0503020204020204" pitchFamily="34" charset="-122"/>
            </a:endParaRPr>
          </a:p>
        </p:txBody>
      </p:sp>
      <p:sp>
        <p:nvSpPr>
          <p:cNvPr id="31" name="object 31"/>
          <p:cNvSpPr txBox="1"/>
          <p:nvPr/>
        </p:nvSpPr>
        <p:spPr>
          <a:xfrm>
            <a:off x="1044884" y="4034695"/>
            <a:ext cx="842633" cy="121252"/>
          </a:xfrm>
          <a:prstGeom prst="rect">
            <a:avLst/>
          </a:prstGeom>
          <a:solidFill>
            <a:srgbClr val="C00000"/>
          </a:solidFill>
        </p:spPr>
        <p:txBody>
          <a:bodyPr vert="horz" wrap="square" lIns="0" tIns="0" rIns="0" bIns="0" rtlCol="0">
            <a:spAutoFit/>
          </a:bodyPr>
          <a:lstStyle/>
          <a:p>
            <a:pPr marL="278130" defTabSz="685800"/>
            <a:r>
              <a:rPr sz="790" b="1" i="1" spc="-41" dirty="0">
                <a:solidFill>
                  <a:srgbClr val="3B3B3B"/>
                </a:solidFill>
                <a:latin typeface="微软雅黑" panose="020B0503020204020204" pitchFamily="34" charset="-122"/>
                <a:cs typeface="微软雅黑" panose="020B0503020204020204" pitchFamily="34" charset="-122"/>
              </a:rPr>
              <a:t>红名单</a:t>
            </a:r>
            <a:endParaRPr sz="790">
              <a:solidFill>
                <a:prstClr val="black"/>
              </a:solidFill>
              <a:latin typeface="微软雅黑" panose="020B0503020204020204" pitchFamily="34" charset="-122"/>
              <a:cs typeface="微软雅黑" panose="020B0503020204020204" pitchFamily="34" charset="-122"/>
            </a:endParaRPr>
          </a:p>
        </p:txBody>
      </p:sp>
      <p:sp>
        <p:nvSpPr>
          <p:cNvPr id="32" name="object 32"/>
          <p:cNvSpPr txBox="1"/>
          <p:nvPr/>
        </p:nvSpPr>
        <p:spPr>
          <a:xfrm>
            <a:off x="1954869" y="2786322"/>
            <a:ext cx="849778" cy="126958"/>
          </a:xfrm>
          <a:prstGeom prst="rect">
            <a:avLst/>
          </a:prstGeom>
          <a:solidFill>
            <a:srgbClr val="ACB8C9"/>
          </a:solidFill>
          <a:ln w="12699">
            <a:solidFill>
              <a:srgbClr val="F1F1F1"/>
            </a:solidFill>
          </a:ln>
        </p:spPr>
        <p:txBody>
          <a:bodyPr vert="horz" wrap="square" lIns="0" tIns="0" rIns="0" bIns="0" rtlCol="0">
            <a:spAutoFit/>
          </a:bodyPr>
          <a:lstStyle/>
          <a:p>
            <a:pPr marL="209550" defTabSz="685800"/>
            <a:r>
              <a:rPr sz="825" b="1" dirty="0">
                <a:solidFill>
                  <a:srgbClr val="FFFFFF"/>
                </a:solidFill>
                <a:latin typeface="微软雅黑" panose="020B0503020204020204" pitchFamily="34" charset="-122"/>
                <a:cs typeface="微软雅黑" panose="020B0503020204020204" pitchFamily="34" charset="-122"/>
              </a:rPr>
              <a:t>亲友访客</a:t>
            </a:r>
            <a:endParaRPr sz="825">
              <a:solidFill>
                <a:prstClr val="black"/>
              </a:solidFill>
              <a:latin typeface="微软雅黑" panose="020B0503020204020204" pitchFamily="34" charset="-122"/>
              <a:cs typeface="微软雅黑" panose="020B0503020204020204" pitchFamily="34" charset="-122"/>
            </a:endParaRPr>
          </a:p>
        </p:txBody>
      </p:sp>
      <p:sp>
        <p:nvSpPr>
          <p:cNvPr id="33" name="object 33"/>
          <p:cNvSpPr/>
          <p:nvPr/>
        </p:nvSpPr>
        <p:spPr>
          <a:xfrm>
            <a:off x="1954869" y="3098415"/>
            <a:ext cx="848349" cy="251504"/>
          </a:xfrm>
          <a:custGeom>
            <a:avLst/>
            <a:gdLst/>
            <a:ahLst/>
            <a:cxnLst/>
            <a:rect l="l" t="t" r="r" b="b"/>
            <a:pathLst>
              <a:path w="1130935" h="335279">
                <a:moveTo>
                  <a:pt x="0" y="335280"/>
                </a:moveTo>
                <a:lnTo>
                  <a:pt x="1130808" y="335280"/>
                </a:lnTo>
                <a:lnTo>
                  <a:pt x="1130808" y="0"/>
                </a:lnTo>
                <a:lnTo>
                  <a:pt x="0" y="0"/>
                </a:lnTo>
                <a:lnTo>
                  <a:pt x="0" y="335280"/>
                </a:lnTo>
                <a:close/>
              </a:path>
            </a:pathLst>
          </a:custGeom>
          <a:solidFill>
            <a:srgbClr val="ACB8C9"/>
          </a:solidFill>
        </p:spPr>
        <p:txBody>
          <a:bodyPr wrap="square" lIns="0" tIns="0" rIns="0" bIns="0" rtlCol="0"/>
          <a:lstStyle/>
          <a:p>
            <a:pPr defTabSz="685800"/>
            <a:endParaRPr sz="1350">
              <a:solidFill>
                <a:prstClr val="black"/>
              </a:solidFill>
              <a:latin typeface="Calibri" panose="020F0502020204030204"/>
            </a:endParaRPr>
          </a:p>
        </p:txBody>
      </p:sp>
      <p:sp>
        <p:nvSpPr>
          <p:cNvPr id="34" name="object 34"/>
          <p:cNvSpPr/>
          <p:nvPr/>
        </p:nvSpPr>
        <p:spPr>
          <a:xfrm>
            <a:off x="1954869" y="3727174"/>
            <a:ext cx="848349" cy="251504"/>
          </a:xfrm>
          <a:custGeom>
            <a:avLst/>
            <a:gdLst/>
            <a:ahLst/>
            <a:cxnLst/>
            <a:rect l="l" t="t" r="r" b="b"/>
            <a:pathLst>
              <a:path w="1130935" h="335279">
                <a:moveTo>
                  <a:pt x="0" y="335280"/>
                </a:moveTo>
                <a:lnTo>
                  <a:pt x="1130808" y="335280"/>
                </a:lnTo>
                <a:lnTo>
                  <a:pt x="1130808" y="0"/>
                </a:lnTo>
                <a:lnTo>
                  <a:pt x="0" y="0"/>
                </a:lnTo>
                <a:lnTo>
                  <a:pt x="0" y="335280"/>
                </a:lnTo>
                <a:close/>
              </a:path>
            </a:pathLst>
          </a:custGeom>
          <a:solidFill>
            <a:srgbClr val="ACB8C9"/>
          </a:solidFill>
        </p:spPr>
        <p:txBody>
          <a:bodyPr wrap="square" lIns="0" tIns="0" rIns="0" bIns="0" rtlCol="0"/>
          <a:lstStyle/>
          <a:p>
            <a:pPr defTabSz="685800"/>
            <a:endParaRPr sz="1350">
              <a:solidFill>
                <a:prstClr val="black"/>
              </a:solidFill>
              <a:latin typeface="Calibri" panose="020F0502020204030204"/>
            </a:endParaRPr>
          </a:p>
        </p:txBody>
      </p:sp>
      <p:sp>
        <p:nvSpPr>
          <p:cNvPr id="35" name="object 35"/>
          <p:cNvSpPr/>
          <p:nvPr/>
        </p:nvSpPr>
        <p:spPr>
          <a:xfrm>
            <a:off x="124608" y="4526269"/>
            <a:ext cx="2678895" cy="251504"/>
          </a:xfrm>
          <a:custGeom>
            <a:avLst/>
            <a:gdLst/>
            <a:ahLst/>
            <a:cxnLst/>
            <a:rect l="l" t="t" r="r" b="b"/>
            <a:pathLst>
              <a:path w="3571240" h="335279">
                <a:moveTo>
                  <a:pt x="0" y="335280"/>
                </a:moveTo>
                <a:lnTo>
                  <a:pt x="3570732" y="335280"/>
                </a:lnTo>
                <a:lnTo>
                  <a:pt x="3570732" y="0"/>
                </a:lnTo>
                <a:lnTo>
                  <a:pt x="0" y="0"/>
                </a:lnTo>
                <a:lnTo>
                  <a:pt x="0" y="335280"/>
                </a:lnTo>
                <a:close/>
              </a:path>
            </a:pathLst>
          </a:custGeom>
          <a:solidFill>
            <a:srgbClr val="F8F8F8"/>
          </a:solidFill>
        </p:spPr>
        <p:txBody>
          <a:bodyPr wrap="square" lIns="0" tIns="0" rIns="0" bIns="0" rtlCol="0"/>
          <a:lstStyle/>
          <a:p>
            <a:pPr defTabSz="685800"/>
            <a:endParaRPr sz="1350">
              <a:solidFill>
                <a:prstClr val="black"/>
              </a:solidFill>
              <a:latin typeface="Calibri" panose="020F0502020204030204"/>
            </a:endParaRPr>
          </a:p>
        </p:txBody>
      </p:sp>
      <p:sp>
        <p:nvSpPr>
          <p:cNvPr id="36" name="object 36"/>
          <p:cNvSpPr/>
          <p:nvPr/>
        </p:nvSpPr>
        <p:spPr>
          <a:xfrm>
            <a:off x="2870572" y="4523983"/>
            <a:ext cx="850730" cy="252933"/>
          </a:xfrm>
          <a:custGeom>
            <a:avLst/>
            <a:gdLst/>
            <a:ahLst/>
            <a:cxnLst/>
            <a:rect l="l" t="t" r="r" b="b"/>
            <a:pathLst>
              <a:path w="1134110" h="337185">
                <a:moveTo>
                  <a:pt x="0" y="336803"/>
                </a:moveTo>
                <a:lnTo>
                  <a:pt x="1133856" y="336803"/>
                </a:lnTo>
                <a:lnTo>
                  <a:pt x="1133856" y="0"/>
                </a:lnTo>
                <a:lnTo>
                  <a:pt x="0" y="0"/>
                </a:lnTo>
                <a:lnTo>
                  <a:pt x="0" y="336803"/>
                </a:lnTo>
                <a:close/>
              </a:path>
            </a:pathLst>
          </a:custGeom>
          <a:solidFill>
            <a:srgbClr val="F8F8F8"/>
          </a:solidFill>
        </p:spPr>
        <p:txBody>
          <a:bodyPr wrap="square" lIns="0" tIns="0" rIns="0" bIns="0" rtlCol="0"/>
          <a:lstStyle/>
          <a:p>
            <a:pPr defTabSz="685800"/>
            <a:endParaRPr sz="1350">
              <a:solidFill>
                <a:prstClr val="black"/>
              </a:solidFill>
              <a:latin typeface="Calibri" panose="020F0502020204030204"/>
            </a:endParaRPr>
          </a:p>
        </p:txBody>
      </p:sp>
      <p:sp>
        <p:nvSpPr>
          <p:cNvPr id="37" name="object 37"/>
          <p:cNvSpPr/>
          <p:nvPr/>
        </p:nvSpPr>
        <p:spPr>
          <a:xfrm>
            <a:off x="3779414" y="3415081"/>
            <a:ext cx="848349" cy="251504"/>
          </a:xfrm>
          <a:custGeom>
            <a:avLst/>
            <a:gdLst/>
            <a:ahLst/>
            <a:cxnLst/>
            <a:rect l="l" t="t" r="r" b="b"/>
            <a:pathLst>
              <a:path w="1130935" h="335279">
                <a:moveTo>
                  <a:pt x="0" y="335280"/>
                </a:moveTo>
                <a:lnTo>
                  <a:pt x="1130808" y="335280"/>
                </a:lnTo>
                <a:lnTo>
                  <a:pt x="1130808" y="0"/>
                </a:lnTo>
                <a:lnTo>
                  <a:pt x="0" y="0"/>
                </a:lnTo>
                <a:lnTo>
                  <a:pt x="0" y="335280"/>
                </a:lnTo>
                <a:close/>
              </a:path>
            </a:pathLst>
          </a:custGeom>
          <a:solidFill>
            <a:srgbClr val="F7D2D2"/>
          </a:solidFill>
        </p:spPr>
        <p:txBody>
          <a:bodyPr wrap="square" lIns="0" tIns="0" rIns="0" bIns="0" rtlCol="0"/>
          <a:lstStyle/>
          <a:p>
            <a:pPr defTabSz="685800"/>
            <a:endParaRPr sz="1350">
              <a:solidFill>
                <a:prstClr val="black"/>
              </a:solidFill>
              <a:latin typeface="Calibri" panose="020F0502020204030204"/>
            </a:endParaRPr>
          </a:p>
        </p:txBody>
      </p:sp>
      <p:sp>
        <p:nvSpPr>
          <p:cNvPr id="38" name="object 38"/>
          <p:cNvSpPr/>
          <p:nvPr/>
        </p:nvSpPr>
        <p:spPr>
          <a:xfrm>
            <a:off x="3779414" y="3415081"/>
            <a:ext cx="848349" cy="251504"/>
          </a:xfrm>
          <a:custGeom>
            <a:avLst/>
            <a:gdLst/>
            <a:ahLst/>
            <a:cxnLst/>
            <a:rect l="l" t="t" r="r" b="b"/>
            <a:pathLst>
              <a:path w="1130935" h="335279">
                <a:moveTo>
                  <a:pt x="0" y="335280"/>
                </a:moveTo>
                <a:lnTo>
                  <a:pt x="1130808" y="335280"/>
                </a:lnTo>
                <a:lnTo>
                  <a:pt x="1130808" y="0"/>
                </a:lnTo>
                <a:lnTo>
                  <a:pt x="0" y="0"/>
                </a:lnTo>
                <a:lnTo>
                  <a:pt x="0" y="335280"/>
                </a:lnTo>
                <a:close/>
              </a:path>
            </a:pathLst>
          </a:custGeom>
          <a:ln w="12700">
            <a:solidFill>
              <a:srgbClr val="F1F1F1"/>
            </a:solidFill>
          </a:ln>
        </p:spPr>
        <p:txBody>
          <a:bodyPr wrap="square" lIns="0" tIns="0" rIns="0" bIns="0" rtlCol="0"/>
          <a:lstStyle/>
          <a:p>
            <a:pPr defTabSz="685800"/>
            <a:endParaRPr sz="1350">
              <a:solidFill>
                <a:prstClr val="black"/>
              </a:solidFill>
              <a:latin typeface="Calibri" panose="020F0502020204030204"/>
            </a:endParaRPr>
          </a:p>
        </p:txBody>
      </p:sp>
      <p:sp>
        <p:nvSpPr>
          <p:cNvPr id="39" name="object 39"/>
          <p:cNvSpPr/>
          <p:nvPr/>
        </p:nvSpPr>
        <p:spPr>
          <a:xfrm>
            <a:off x="4697402" y="4034695"/>
            <a:ext cx="848349" cy="251504"/>
          </a:xfrm>
          <a:custGeom>
            <a:avLst/>
            <a:gdLst/>
            <a:ahLst/>
            <a:cxnLst/>
            <a:rect l="l" t="t" r="r" b="b"/>
            <a:pathLst>
              <a:path w="1130934" h="335279">
                <a:moveTo>
                  <a:pt x="0" y="335279"/>
                </a:moveTo>
                <a:lnTo>
                  <a:pt x="1130808" y="335279"/>
                </a:lnTo>
                <a:lnTo>
                  <a:pt x="1130808" y="0"/>
                </a:lnTo>
                <a:lnTo>
                  <a:pt x="0" y="0"/>
                </a:lnTo>
                <a:lnTo>
                  <a:pt x="0" y="335279"/>
                </a:lnTo>
                <a:close/>
              </a:path>
            </a:pathLst>
          </a:custGeom>
          <a:solidFill>
            <a:srgbClr val="F1F1F1"/>
          </a:solidFill>
        </p:spPr>
        <p:txBody>
          <a:bodyPr wrap="square" lIns="0" tIns="0" rIns="0" bIns="0" rtlCol="0"/>
          <a:lstStyle/>
          <a:p>
            <a:pPr defTabSz="685800"/>
            <a:endParaRPr sz="1350">
              <a:solidFill>
                <a:prstClr val="black"/>
              </a:solidFill>
              <a:latin typeface="Calibri" panose="020F0502020204030204"/>
            </a:endParaRPr>
          </a:p>
        </p:txBody>
      </p:sp>
      <p:sp>
        <p:nvSpPr>
          <p:cNvPr id="40" name="object 40"/>
          <p:cNvSpPr/>
          <p:nvPr/>
        </p:nvSpPr>
        <p:spPr>
          <a:xfrm>
            <a:off x="123466" y="4818928"/>
            <a:ext cx="3597741" cy="252933"/>
          </a:xfrm>
          <a:custGeom>
            <a:avLst/>
            <a:gdLst/>
            <a:ahLst/>
            <a:cxnLst/>
            <a:rect l="l" t="t" r="r" b="b"/>
            <a:pathLst>
              <a:path w="4796155" h="337184">
                <a:moveTo>
                  <a:pt x="0" y="336803"/>
                </a:moveTo>
                <a:lnTo>
                  <a:pt x="4796028" y="336803"/>
                </a:lnTo>
                <a:lnTo>
                  <a:pt x="4796028" y="0"/>
                </a:lnTo>
                <a:lnTo>
                  <a:pt x="0" y="0"/>
                </a:lnTo>
                <a:lnTo>
                  <a:pt x="0" y="336803"/>
                </a:lnTo>
                <a:close/>
              </a:path>
            </a:pathLst>
          </a:custGeom>
          <a:solidFill>
            <a:srgbClr val="F1F1F1"/>
          </a:solidFill>
        </p:spPr>
        <p:txBody>
          <a:bodyPr wrap="square" lIns="0" tIns="0" rIns="0" bIns="0" rtlCol="0"/>
          <a:lstStyle/>
          <a:p>
            <a:pPr defTabSz="685800"/>
            <a:endParaRPr sz="1350">
              <a:solidFill>
                <a:prstClr val="black"/>
              </a:solidFill>
              <a:latin typeface="Calibri" panose="020F0502020204030204"/>
            </a:endParaRPr>
          </a:p>
        </p:txBody>
      </p:sp>
      <p:sp>
        <p:nvSpPr>
          <p:cNvPr id="41" name="object 41"/>
          <p:cNvSpPr/>
          <p:nvPr/>
        </p:nvSpPr>
        <p:spPr>
          <a:xfrm>
            <a:off x="1438525" y="4281054"/>
            <a:ext cx="3698723" cy="196725"/>
          </a:xfrm>
          <a:custGeom>
            <a:avLst/>
            <a:gdLst/>
            <a:ahLst/>
            <a:cxnLst/>
            <a:rect l="l" t="t" r="r" b="b"/>
            <a:pathLst>
              <a:path w="4930775" h="262254">
                <a:moveTo>
                  <a:pt x="57150" y="85191"/>
                </a:moveTo>
                <a:lnTo>
                  <a:pt x="28575" y="85191"/>
                </a:lnTo>
                <a:lnTo>
                  <a:pt x="28575" y="261785"/>
                </a:lnTo>
                <a:lnTo>
                  <a:pt x="4930267" y="261785"/>
                </a:lnTo>
                <a:lnTo>
                  <a:pt x="4930267" y="247497"/>
                </a:lnTo>
                <a:lnTo>
                  <a:pt x="57150" y="247497"/>
                </a:lnTo>
                <a:lnTo>
                  <a:pt x="42925" y="233210"/>
                </a:lnTo>
                <a:lnTo>
                  <a:pt x="57150" y="233210"/>
                </a:lnTo>
                <a:lnTo>
                  <a:pt x="57150" y="85191"/>
                </a:lnTo>
                <a:close/>
              </a:path>
              <a:path w="4930775" h="262254">
                <a:moveTo>
                  <a:pt x="57150" y="233210"/>
                </a:moveTo>
                <a:lnTo>
                  <a:pt x="42925" y="233210"/>
                </a:lnTo>
                <a:lnTo>
                  <a:pt x="57150" y="247497"/>
                </a:lnTo>
                <a:lnTo>
                  <a:pt x="57150" y="233210"/>
                </a:lnTo>
                <a:close/>
              </a:path>
              <a:path w="4930775" h="262254">
                <a:moveTo>
                  <a:pt x="4901692" y="233210"/>
                </a:moveTo>
                <a:lnTo>
                  <a:pt x="57150" y="233210"/>
                </a:lnTo>
                <a:lnTo>
                  <a:pt x="57150" y="247497"/>
                </a:lnTo>
                <a:lnTo>
                  <a:pt x="4901692" y="247497"/>
                </a:lnTo>
                <a:lnTo>
                  <a:pt x="4901692" y="233210"/>
                </a:lnTo>
                <a:close/>
              </a:path>
              <a:path w="4930775" h="262254">
                <a:moveTo>
                  <a:pt x="4930267" y="0"/>
                </a:moveTo>
                <a:lnTo>
                  <a:pt x="4901692" y="0"/>
                </a:lnTo>
                <a:lnTo>
                  <a:pt x="4901692" y="247497"/>
                </a:lnTo>
                <a:lnTo>
                  <a:pt x="4916043" y="233210"/>
                </a:lnTo>
                <a:lnTo>
                  <a:pt x="4930267" y="233210"/>
                </a:lnTo>
                <a:lnTo>
                  <a:pt x="4930267" y="0"/>
                </a:lnTo>
                <a:close/>
              </a:path>
              <a:path w="4930775" h="262254">
                <a:moveTo>
                  <a:pt x="4930267" y="233210"/>
                </a:moveTo>
                <a:lnTo>
                  <a:pt x="4916043" y="233210"/>
                </a:lnTo>
                <a:lnTo>
                  <a:pt x="4901692" y="247497"/>
                </a:lnTo>
                <a:lnTo>
                  <a:pt x="4930267" y="247497"/>
                </a:lnTo>
                <a:lnTo>
                  <a:pt x="4930267" y="233210"/>
                </a:lnTo>
                <a:close/>
              </a:path>
              <a:path w="4930775" h="262254">
                <a:moveTo>
                  <a:pt x="42925" y="13754"/>
                </a:moveTo>
                <a:lnTo>
                  <a:pt x="0" y="99479"/>
                </a:lnTo>
                <a:lnTo>
                  <a:pt x="28575" y="99479"/>
                </a:lnTo>
                <a:lnTo>
                  <a:pt x="28575" y="85191"/>
                </a:lnTo>
                <a:lnTo>
                  <a:pt x="78591" y="85191"/>
                </a:lnTo>
                <a:lnTo>
                  <a:pt x="42925" y="13754"/>
                </a:lnTo>
                <a:close/>
              </a:path>
              <a:path w="4930775" h="262254">
                <a:moveTo>
                  <a:pt x="78591" y="85191"/>
                </a:moveTo>
                <a:lnTo>
                  <a:pt x="57150" y="85191"/>
                </a:lnTo>
                <a:lnTo>
                  <a:pt x="57150" y="99479"/>
                </a:lnTo>
                <a:lnTo>
                  <a:pt x="85725" y="99479"/>
                </a:lnTo>
                <a:lnTo>
                  <a:pt x="78591" y="85191"/>
                </a:lnTo>
                <a:close/>
              </a:path>
            </a:pathLst>
          </a:custGeom>
          <a:solidFill>
            <a:srgbClr val="F1F1F1"/>
          </a:solidFill>
        </p:spPr>
        <p:txBody>
          <a:bodyPr wrap="square" lIns="0" tIns="0" rIns="0" bIns="0" rtlCol="0"/>
          <a:lstStyle/>
          <a:p>
            <a:pPr defTabSz="685800"/>
            <a:endParaRPr sz="1350">
              <a:solidFill>
                <a:prstClr val="black"/>
              </a:solidFill>
              <a:latin typeface="Calibri" panose="020F0502020204030204"/>
            </a:endParaRPr>
          </a:p>
        </p:txBody>
      </p:sp>
      <p:sp>
        <p:nvSpPr>
          <p:cNvPr id="42" name="object 42"/>
          <p:cNvSpPr/>
          <p:nvPr/>
        </p:nvSpPr>
        <p:spPr>
          <a:xfrm>
            <a:off x="2801218" y="4252474"/>
            <a:ext cx="2331172" cy="213873"/>
          </a:xfrm>
          <a:custGeom>
            <a:avLst/>
            <a:gdLst/>
            <a:ahLst/>
            <a:cxnLst/>
            <a:rect l="l" t="t" r="r" b="b"/>
            <a:pathLst>
              <a:path w="3107690" h="285114">
                <a:moveTo>
                  <a:pt x="57150" y="94678"/>
                </a:moveTo>
                <a:lnTo>
                  <a:pt x="28575" y="94678"/>
                </a:lnTo>
                <a:lnTo>
                  <a:pt x="28575" y="285127"/>
                </a:lnTo>
                <a:lnTo>
                  <a:pt x="3107690" y="285127"/>
                </a:lnTo>
                <a:lnTo>
                  <a:pt x="3107690" y="270840"/>
                </a:lnTo>
                <a:lnTo>
                  <a:pt x="57150" y="270840"/>
                </a:lnTo>
                <a:lnTo>
                  <a:pt x="42925" y="256552"/>
                </a:lnTo>
                <a:lnTo>
                  <a:pt x="57150" y="256552"/>
                </a:lnTo>
                <a:lnTo>
                  <a:pt x="57150" y="94678"/>
                </a:lnTo>
                <a:close/>
              </a:path>
              <a:path w="3107690" h="285114">
                <a:moveTo>
                  <a:pt x="57150" y="256552"/>
                </a:moveTo>
                <a:lnTo>
                  <a:pt x="42925" y="256552"/>
                </a:lnTo>
                <a:lnTo>
                  <a:pt x="57150" y="270840"/>
                </a:lnTo>
                <a:lnTo>
                  <a:pt x="57150" y="256552"/>
                </a:lnTo>
                <a:close/>
              </a:path>
              <a:path w="3107690" h="285114">
                <a:moveTo>
                  <a:pt x="3079115" y="256552"/>
                </a:moveTo>
                <a:lnTo>
                  <a:pt x="57150" y="256552"/>
                </a:lnTo>
                <a:lnTo>
                  <a:pt x="57150" y="270840"/>
                </a:lnTo>
                <a:lnTo>
                  <a:pt x="3079115" y="270840"/>
                </a:lnTo>
                <a:lnTo>
                  <a:pt x="3079115" y="256552"/>
                </a:lnTo>
                <a:close/>
              </a:path>
              <a:path w="3107690" h="285114">
                <a:moveTo>
                  <a:pt x="3107690" y="0"/>
                </a:moveTo>
                <a:lnTo>
                  <a:pt x="3079115" y="0"/>
                </a:lnTo>
                <a:lnTo>
                  <a:pt x="3079115" y="270840"/>
                </a:lnTo>
                <a:lnTo>
                  <a:pt x="3093466" y="256552"/>
                </a:lnTo>
                <a:lnTo>
                  <a:pt x="3107690" y="256552"/>
                </a:lnTo>
                <a:lnTo>
                  <a:pt x="3107690" y="0"/>
                </a:lnTo>
                <a:close/>
              </a:path>
              <a:path w="3107690" h="285114">
                <a:moveTo>
                  <a:pt x="3107690" y="256552"/>
                </a:moveTo>
                <a:lnTo>
                  <a:pt x="3093466" y="256552"/>
                </a:lnTo>
                <a:lnTo>
                  <a:pt x="3079115" y="270840"/>
                </a:lnTo>
                <a:lnTo>
                  <a:pt x="3107690" y="270840"/>
                </a:lnTo>
                <a:lnTo>
                  <a:pt x="3107690" y="256552"/>
                </a:lnTo>
                <a:close/>
              </a:path>
              <a:path w="3107690" h="285114">
                <a:moveTo>
                  <a:pt x="42925" y="23240"/>
                </a:moveTo>
                <a:lnTo>
                  <a:pt x="0" y="108965"/>
                </a:lnTo>
                <a:lnTo>
                  <a:pt x="28575" y="108965"/>
                </a:lnTo>
                <a:lnTo>
                  <a:pt x="28575" y="94678"/>
                </a:lnTo>
                <a:lnTo>
                  <a:pt x="78591" y="94678"/>
                </a:lnTo>
                <a:lnTo>
                  <a:pt x="42925" y="23240"/>
                </a:lnTo>
                <a:close/>
              </a:path>
              <a:path w="3107690" h="285114">
                <a:moveTo>
                  <a:pt x="78591" y="94678"/>
                </a:moveTo>
                <a:lnTo>
                  <a:pt x="57150" y="94678"/>
                </a:lnTo>
                <a:lnTo>
                  <a:pt x="57150" y="108965"/>
                </a:lnTo>
                <a:lnTo>
                  <a:pt x="85725" y="108965"/>
                </a:lnTo>
                <a:lnTo>
                  <a:pt x="78591" y="94678"/>
                </a:lnTo>
                <a:close/>
              </a:path>
            </a:pathLst>
          </a:custGeom>
          <a:solidFill>
            <a:srgbClr val="F1F1F1"/>
          </a:solidFill>
        </p:spPr>
        <p:txBody>
          <a:bodyPr wrap="square" lIns="0" tIns="0" rIns="0" bIns="0" rtlCol="0"/>
          <a:lstStyle/>
          <a:p>
            <a:pPr defTabSz="685800"/>
            <a:endParaRPr sz="1350">
              <a:solidFill>
                <a:prstClr val="black"/>
              </a:solidFill>
              <a:latin typeface="Calibri" panose="020F0502020204030204"/>
            </a:endParaRPr>
          </a:p>
        </p:txBody>
      </p:sp>
      <p:sp>
        <p:nvSpPr>
          <p:cNvPr id="43" name="object 43"/>
          <p:cNvSpPr/>
          <p:nvPr/>
        </p:nvSpPr>
        <p:spPr>
          <a:xfrm>
            <a:off x="4177628" y="4276481"/>
            <a:ext cx="959334" cy="196725"/>
          </a:xfrm>
          <a:custGeom>
            <a:avLst/>
            <a:gdLst/>
            <a:ahLst/>
            <a:cxnLst/>
            <a:rect l="l" t="t" r="r" b="b"/>
            <a:pathLst>
              <a:path w="1278890" h="262254">
                <a:moveTo>
                  <a:pt x="57150" y="85191"/>
                </a:moveTo>
                <a:lnTo>
                  <a:pt x="28575" y="85191"/>
                </a:lnTo>
                <a:lnTo>
                  <a:pt x="28575" y="261785"/>
                </a:lnTo>
                <a:lnTo>
                  <a:pt x="1278763" y="261785"/>
                </a:lnTo>
                <a:lnTo>
                  <a:pt x="1278763" y="247497"/>
                </a:lnTo>
                <a:lnTo>
                  <a:pt x="57150" y="247497"/>
                </a:lnTo>
                <a:lnTo>
                  <a:pt x="42925" y="233210"/>
                </a:lnTo>
                <a:lnTo>
                  <a:pt x="57150" y="233210"/>
                </a:lnTo>
                <a:lnTo>
                  <a:pt x="57150" y="85191"/>
                </a:lnTo>
                <a:close/>
              </a:path>
              <a:path w="1278890" h="262254">
                <a:moveTo>
                  <a:pt x="57150" y="233210"/>
                </a:moveTo>
                <a:lnTo>
                  <a:pt x="42925" y="233210"/>
                </a:lnTo>
                <a:lnTo>
                  <a:pt x="57150" y="247497"/>
                </a:lnTo>
                <a:lnTo>
                  <a:pt x="57150" y="233210"/>
                </a:lnTo>
                <a:close/>
              </a:path>
              <a:path w="1278890" h="262254">
                <a:moveTo>
                  <a:pt x="1250188" y="233210"/>
                </a:moveTo>
                <a:lnTo>
                  <a:pt x="57150" y="233210"/>
                </a:lnTo>
                <a:lnTo>
                  <a:pt x="57150" y="247497"/>
                </a:lnTo>
                <a:lnTo>
                  <a:pt x="1250188" y="247497"/>
                </a:lnTo>
                <a:lnTo>
                  <a:pt x="1250188" y="233210"/>
                </a:lnTo>
                <a:close/>
              </a:path>
              <a:path w="1278890" h="262254">
                <a:moveTo>
                  <a:pt x="1278763" y="0"/>
                </a:moveTo>
                <a:lnTo>
                  <a:pt x="1250188" y="0"/>
                </a:lnTo>
                <a:lnTo>
                  <a:pt x="1250188" y="247497"/>
                </a:lnTo>
                <a:lnTo>
                  <a:pt x="1264412" y="233210"/>
                </a:lnTo>
                <a:lnTo>
                  <a:pt x="1278763" y="233210"/>
                </a:lnTo>
                <a:lnTo>
                  <a:pt x="1278763" y="0"/>
                </a:lnTo>
                <a:close/>
              </a:path>
              <a:path w="1278890" h="262254">
                <a:moveTo>
                  <a:pt x="1278763" y="233210"/>
                </a:moveTo>
                <a:lnTo>
                  <a:pt x="1264412" y="233210"/>
                </a:lnTo>
                <a:lnTo>
                  <a:pt x="1250188" y="247497"/>
                </a:lnTo>
                <a:lnTo>
                  <a:pt x="1278763" y="247497"/>
                </a:lnTo>
                <a:lnTo>
                  <a:pt x="1278763" y="233210"/>
                </a:lnTo>
                <a:close/>
              </a:path>
              <a:path w="1278890" h="262254">
                <a:moveTo>
                  <a:pt x="42925" y="13754"/>
                </a:moveTo>
                <a:lnTo>
                  <a:pt x="0" y="99479"/>
                </a:lnTo>
                <a:lnTo>
                  <a:pt x="28575" y="99479"/>
                </a:lnTo>
                <a:lnTo>
                  <a:pt x="28575" y="85191"/>
                </a:lnTo>
                <a:lnTo>
                  <a:pt x="78591" y="85191"/>
                </a:lnTo>
                <a:lnTo>
                  <a:pt x="42925" y="13754"/>
                </a:lnTo>
                <a:close/>
              </a:path>
              <a:path w="1278890" h="262254">
                <a:moveTo>
                  <a:pt x="78591" y="85191"/>
                </a:moveTo>
                <a:lnTo>
                  <a:pt x="57150" y="85191"/>
                </a:lnTo>
                <a:lnTo>
                  <a:pt x="57150" y="99479"/>
                </a:lnTo>
                <a:lnTo>
                  <a:pt x="85725" y="99479"/>
                </a:lnTo>
                <a:lnTo>
                  <a:pt x="78591" y="85191"/>
                </a:lnTo>
                <a:close/>
              </a:path>
            </a:pathLst>
          </a:custGeom>
          <a:solidFill>
            <a:srgbClr val="F1F1F1"/>
          </a:solidFill>
        </p:spPr>
        <p:txBody>
          <a:bodyPr wrap="square" lIns="0" tIns="0" rIns="0" bIns="0" rtlCol="0"/>
          <a:lstStyle/>
          <a:p>
            <a:pPr defTabSz="685800"/>
            <a:endParaRPr sz="1350">
              <a:solidFill>
                <a:prstClr val="black"/>
              </a:solidFill>
              <a:latin typeface="Calibri" panose="020F0502020204030204"/>
            </a:endParaRPr>
          </a:p>
        </p:txBody>
      </p:sp>
      <p:sp>
        <p:nvSpPr>
          <p:cNvPr id="44" name="object 44"/>
          <p:cNvSpPr/>
          <p:nvPr/>
        </p:nvSpPr>
        <p:spPr>
          <a:xfrm>
            <a:off x="130325" y="2094686"/>
            <a:ext cx="5417808" cy="251504"/>
          </a:xfrm>
          <a:custGeom>
            <a:avLst/>
            <a:gdLst/>
            <a:ahLst/>
            <a:cxnLst/>
            <a:rect l="l" t="t" r="r" b="b"/>
            <a:pathLst>
              <a:path w="7222490" h="335280">
                <a:moveTo>
                  <a:pt x="0" y="335279"/>
                </a:moveTo>
                <a:lnTo>
                  <a:pt x="7222235" y="335279"/>
                </a:lnTo>
                <a:lnTo>
                  <a:pt x="7222235" y="0"/>
                </a:lnTo>
                <a:lnTo>
                  <a:pt x="0" y="0"/>
                </a:lnTo>
                <a:lnTo>
                  <a:pt x="0" y="335279"/>
                </a:lnTo>
                <a:close/>
              </a:path>
            </a:pathLst>
          </a:custGeom>
          <a:solidFill>
            <a:srgbClr val="272727"/>
          </a:solidFill>
        </p:spPr>
        <p:txBody>
          <a:bodyPr wrap="square" lIns="0" tIns="0" rIns="0" bIns="0" rtlCol="0"/>
          <a:lstStyle/>
          <a:p>
            <a:pPr defTabSz="685800"/>
            <a:endParaRPr sz="1350">
              <a:solidFill>
                <a:prstClr val="black"/>
              </a:solidFill>
              <a:latin typeface="Calibri" panose="020F0502020204030204"/>
            </a:endParaRPr>
          </a:p>
        </p:txBody>
      </p:sp>
      <p:sp>
        <p:nvSpPr>
          <p:cNvPr id="45" name="object 45"/>
          <p:cNvSpPr/>
          <p:nvPr/>
        </p:nvSpPr>
        <p:spPr>
          <a:xfrm>
            <a:off x="130325" y="2094686"/>
            <a:ext cx="5417808" cy="251504"/>
          </a:xfrm>
          <a:custGeom>
            <a:avLst/>
            <a:gdLst/>
            <a:ahLst/>
            <a:cxnLst/>
            <a:rect l="l" t="t" r="r" b="b"/>
            <a:pathLst>
              <a:path w="7222490" h="335280">
                <a:moveTo>
                  <a:pt x="0" y="335279"/>
                </a:moveTo>
                <a:lnTo>
                  <a:pt x="7222235" y="335279"/>
                </a:lnTo>
                <a:lnTo>
                  <a:pt x="7222235" y="0"/>
                </a:lnTo>
                <a:lnTo>
                  <a:pt x="0" y="0"/>
                </a:lnTo>
                <a:lnTo>
                  <a:pt x="0" y="335279"/>
                </a:lnTo>
                <a:close/>
              </a:path>
            </a:pathLst>
          </a:custGeom>
          <a:ln w="12700">
            <a:solidFill>
              <a:srgbClr val="F1F1F1"/>
            </a:solidFill>
          </a:ln>
        </p:spPr>
        <p:txBody>
          <a:bodyPr wrap="square" lIns="0" tIns="0" rIns="0" bIns="0" rtlCol="0"/>
          <a:lstStyle/>
          <a:p>
            <a:pPr defTabSz="685800"/>
            <a:endParaRPr sz="1350">
              <a:solidFill>
                <a:prstClr val="black"/>
              </a:solidFill>
              <a:latin typeface="Calibri" panose="020F0502020204030204"/>
            </a:endParaRPr>
          </a:p>
        </p:txBody>
      </p:sp>
      <p:sp>
        <p:nvSpPr>
          <p:cNvPr id="46" name="object 46"/>
          <p:cNvSpPr/>
          <p:nvPr/>
        </p:nvSpPr>
        <p:spPr>
          <a:xfrm>
            <a:off x="4054925" y="3640291"/>
            <a:ext cx="308664" cy="105270"/>
          </a:xfrm>
          <a:custGeom>
            <a:avLst/>
            <a:gdLst/>
            <a:ahLst/>
            <a:cxnLst/>
            <a:rect l="l" t="t" r="r" b="b"/>
            <a:pathLst>
              <a:path w="411479" h="140335">
                <a:moveTo>
                  <a:pt x="411480" y="70103"/>
                </a:moveTo>
                <a:lnTo>
                  <a:pt x="0" y="70103"/>
                </a:lnTo>
                <a:lnTo>
                  <a:pt x="205739" y="140207"/>
                </a:lnTo>
                <a:lnTo>
                  <a:pt x="411480" y="70103"/>
                </a:lnTo>
                <a:close/>
              </a:path>
              <a:path w="411479" h="140335">
                <a:moveTo>
                  <a:pt x="308610" y="0"/>
                </a:moveTo>
                <a:lnTo>
                  <a:pt x="102870" y="0"/>
                </a:lnTo>
                <a:lnTo>
                  <a:pt x="102870" y="70103"/>
                </a:lnTo>
                <a:lnTo>
                  <a:pt x="308610" y="70103"/>
                </a:lnTo>
                <a:lnTo>
                  <a:pt x="308610"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47" name="object 47"/>
          <p:cNvSpPr/>
          <p:nvPr/>
        </p:nvSpPr>
        <p:spPr>
          <a:xfrm>
            <a:off x="2224664" y="3324768"/>
            <a:ext cx="308664" cy="106699"/>
          </a:xfrm>
          <a:custGeom>
            <a:avLst/>
            <a:gdLst/>
            <a:ahLst/>
            <a:cxnLst/>
            <a:rect l="l" t="t" r="r" b="b"/>
            <a:pathLst>
              <a:path w="411479" h="142239">
                <a:moveTo>
                  <a:pt x="411480" y="70865"/>
                </a:moveTo>
                <a:lnTo>
                  <a:pt x="0" y="70865"/>
                </a:lnTo>
                <a:lnTo>
                  <a:pt x="205739" y="141731"/>
                </a:lnTo>
                <a:lnTo>
                  <a:pt x="411480" y="70865"/>
                </a:lnTo>
                <a:close/>
              </a:path>
              <a:path w="411479" h="142239">
                <a:moveTo>
                  <a:pt x="308609" y="0"/>
                </a:moveTo>
                <a:lnTo>
                  <a:pt x="102869" y="0"/>
                </a:lnTo>
                <a:lnTo>
                  <a:pt x="102869" y="70865"/>
                </a:lnTo>
                <a:lnTo>
                  <a:pt x="308609" y="70865"/>
                </a:lnTo>
                <a:lnTo>
                  <a:pt x="308609"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48" name="object 48"/>
          <p:cNvSpPr/>
          <p:nvPr/>
        </p:nvSpPr>
        <p:spPr>
          <a:xfrm>
            <a:off x="2226950" y="3950098"/>
            <a:ext cx="308664" cy="105270"/>
          </a:xfrm>
          <a:custGeom>
            <a:avLst/>
            <a:gdLst/>
            <a:ahLst/>
            <a:cxnLst/>
            <a:rect l="l" t="t" r="r" b="b"/>
            <a:pathLst>
              <a:path w="411479" h="140335">
                <a:moveTo>
                  <a:pt x="411480" y="70103"/>
                </a:moveTo>
                <a:lnTo>
                  <a:pt x="0" y="70103"/>
                </a:lnTo>
                <a:lnTo>
                  <a:pt x="205740" y="140207"/>
                </a:lnTo>
                <a:lnTo>
                  <a:pt x="411480" y="70103"/>
                </a:lnTo>
                <a:close/>
              </a:path>
              <a:path w="411479" h="140335">
                <a:moveTo>
                  <a:pt x="308610" y="0"/>
                </a:moveTo>
                <a:lnTo>
                  <a:pt x="102870" y="0"/>
                </a:lnTo>
                <a:lnTo>
                  <a:pt x="102870" y="70103"/>
                </a:lnTo>
                <a:lnTo>
                  <a:pt x="308610" y="70103"/>
                </a:lnTo>
                <a:lnTo>
                  <a:pt x="308610"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49" name="object 49"/>
          <p:cNvSpPr/>
          <p:nvPr/>
        </p:nvSpPr>
        <p:spPr>
          <a:xfrm>
            <a:off x="3143796" y="3317908"/>
            <a:ext cx="308664" cy="106699"/>
          </a:xfrm>
          <a:custGeom>
            <a:avLst/>
            <a:gdLst/>
            <a:ahLst/>
            <a:cxnLst/>
            <a:rect l="l" t="t" r="r" b="b"/>
            <a:pathLst>
              <a:path w="411479" h="142239">
                <a:moveTo>
                  <a:pt x="411479" y="70865"/>
                </a:moveTo>
                <a:lnTo>
                  <a:pt x="0" y="70865"/>
                </a:lnTo>
                <a:lnTo>
                  <a:pt x="205739" y="141731"/>
                </a:lnTo>
                <a:lnTo>
                  <a:pt x="411479" y="70865"/>
                </a:lnTo>
                <a:close/>
              </a:path>
              <a:path w="411479" h="142239">
                <a:moveTo>
                  <a:pt x="308610" y="0"/>
                </a:moveTo>
                <a:lnTo>
                  <a:pt x="102870" y="0"/>
                </a:lnTo>
                <a:lnTo>
                  <a:pt x="102870" y="70865"/>
                </a:lnTo>
                <a:lnTo>
                  <a:pt x="308610" y="70865"/>
                </a:lnTo>
                <a:lnTo>
                  <a:pt x="308610"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50" name="object 50"/>
          <p:cNvSpPr/>
          <p:nvPr/>
        </p:nvSpPr>
        <p:spPr>
          <a:xfrm>
            <a:off x="3143796" y="3638004"/>
            <a:ext cx="308664" cy="105270"/>
          </a:xfrm>
          <a:custGeom>
            <a:avLst/>
            <a:gdLst/>
            <a:ahLst/>
            <a:cxnLst/>
            <a:rect l="l" t="t" r="r" b="b"/>
            <a:pathLst>
              <a:path w="411479" h="140335">
                <a:moveTo>
                  <a:pt x="411479" y="70103"/>
                </a:moveTo>
                <a:lnTo>
                  <a:pt x="0" y="70103"/>
                </a:lnTo>
                <a:lnTo>
                  <a:pt x="205739" y="140207"/>
                </a:lnTo>
                <a:lnTo>
                  <a:pt x="411479" y="70103"/>
                </a:lnTo>
                <a:close/>
              </a:path>
              <a:path w="411479" h="140335">
                <a:moveTo>
                  <a:pt x="308610" y="0"/>
                </a:moveTo>
                <a:lnTo>
                  <a:pt x="102870" y="0"/>
                </a:lnTo>
                <a:lnTo>
                  <a:pt x="102870" y="70103"/>
                </a:lnTo>
                <a:lnTo>
                  <a:pt x="308610" y="70103"/>
                </a:lnTo>
                <a:lnTo>
                  <a:pt x="308610"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51" name="object 51"/>
          <p:cNvSpPr/>
          <p:nvPr/>
        </p:nvSpPr>
        <p:spPr>
          <a:xfrm>
            <a:off x="3143796" y="3947811"/>
            <a:ext cx="308664" cy="106699"/>
          </a:xfrm>
          <a:custGeom>
            <a:avLst/>
            <a:gdLst/>
            <a:ahLst/>
            <a:cxnLst/>
            <a:rect l="l" t="t" r="r" b="b"/>
            <a:pathLst>
              <a:path w="411479" h="142239">
                <a:moveTo>
                  <a:pt x="411479" y="70865"/>
                </a:moveTo>
                <a:lnTo>
                  <a:pt x="0" y="70865"/>
                </a:lnTo>
                <a:lnTo>
                  <a:pt x="205739" y="141731"/>
                </a:lnTo>
                <a:lnTo>
                  <a:pt x="411479" y="70865"/>
                </a:lnTo>
                <a:close/>
              </a:path>
              <a:path w="411479" h="142239">
                <a:moveTo>
                  <a:pt x="308610" y="0"/>
                </a:moveTo>
                <a:lnTo>
                  <a:pt x="102870" y="0"/>
                </a:lnTo>
                <a:lnTo>
                  <a:pt x="102870" y="70865"/>
                </a:lnTo>
                <a:lnTo>
                  <a:pt x="308610" y="70865"/>
                </a:lnTo>
                <a:lnTo>
                  <a:pt x="308610"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52" name="object 52"/>
          <p:cNvSpPr/>
          <p:nvPr/>
        </p:nvSpPr>
        <p:spPr>
          <a:xfrm>
            <a:off x="2228094" y="3647150"/>
            <a:ext cx="310092" cy="105270"/>
          </a:xfrm>
          <a:custGeom>
            <a:avLst/>
            <a:gdLst/>
            <a:ahLst/>
            <a:cxnLst/>
            <a:rect l="l" t="t" r="r" b="b"/>
            <a:pathLst>
              <a:path w="413385" h="140335">
                <a:moveTo>
                  <a:pt x="413003" y="70103"/>
                </a:moveTo>
                <a:lnTo>
                  <a:pt x="0" y="70103"/>
                </a:lnTo>
                <a:lnTo>
                  <a:pt x="206501" y="140207"/>
                </a:lnTo>
                <a:lnTo>
                  <a:pt x="413003" y="70103"/>
                </a:lnTo>
                <a:close/>
              </a:path>
              <a:path w="413385" h="140335">
                <a:moveTo>
                  <a:pt x="309752" y="0"/>
                </a:moveTo>
                <a:lnTo>
                  <a:pt x="103250" y="0"/>
                </a:lnTo>
                <a:lnTo>
                  <a:pt x="103250" y="70103"/>
                </a:lnTo>
                <a:lnTo>
                  <a:pt x="309752" y="70103"/>
                </a:lnTo>
                <a:lnTo>
                  <a:pt x="309752"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53" name="object 53"/>
          <p:cNvSpPr txBox="1"/>
          <p:nvPr/>
        </p:nvSpPr>
        <p:spPr>
          <a:xfrm>
            <a:off x="2084623" y="3723744"/>
            <a:ext cx="1636679" cy="115416"/>
          </a:xfrm>
          <a:prstGeom prst="rect">
            <a:avLst/>
          </a:prstGeom>
        </p:spPr>
        <p:txBody>
          <a:bodyPr vert="horz" wrap="square" lIns="0" tIns="0" rIns="0" bIns="0" rtlCol="0">
            <a:spAutoFit/>
          </a:bodyPr>
          <a:lstStyle/>
          <a:p>
            <a:pPr marL="9525" defTabSz="685800">
              <a:tabLst>
                <a:tab pos="927100" algn="l"/>
              </a:tabLst>
            </a:pPr>
            <a:r>
              <a:rPr sz="750" b="1" spc="-4" dirty="0">
                <a:solidFill>
                  <a:srgbClr val="1E1E1E"/>
                </a:solidFill>
                <a:latin typeface="微软雅黑" panose="020B0503020204020204" pitchFamily="34" charset="-122"/>
                <a:cs typeface="微软雅黑" panose="020B0503020204020204" pitchFamily="34" charset="-122"/>
              </a:rPr>
              <a:t>人脸识别出入	</a:t>
            </a:r>
            <a:r>
              <a:rPr sz="1125" b="1" spc="-5" baseline="3000" dirty="0">
                <a:solidFill>
                  <a:srgbClr val="1E1E1E"/>
                </a:solidFill>
                <a:latin typeface="微软雅黑" panose="020B0503020204020204" pitchFamily="34" charset="-122"/>
                <a:cs typeface="微软雅黑" panose="020B0503020204020204" pitchFamily="34" charset="-122"/>
              </a:rPr>
              <a:t>人脸识别出入</a:t>
            </a:r>
            <a:endParaRPr sz="1125" baseline="3000">
              <a:solidFill>
                <a:prstClr val="black"/>
              </a:solidFill>
              <a:latin typeface="微软雅黑" panose="020B0503020204020204" pitchFamily="34" charset="-122"/>
              <a:cs typeface="微软雅黑" panose="020B0503020204020204" pitchFamily="34" charset="-122"/>
            </a:endParaRPr>
          </a:p>
        </p:txBody>
      </p:sp>
      <p:sp>
        <p:nvSpPr>
          <p:cNvPr id="54" name="object 54"/>
          <p:cNvSpPr txBox="1"/>
          <p:nvPr/>
        </p:nvSpPr>
        <p:spPr>
          <a:xfrm>
            <a:off x="1264664" y="4597979"/>
            <a:ext cx="398690" cy="121252"/>
          </a:xfrm>
          <a:prstGeom prst="rect">
            <a:avLst/>
          </a:prstGeom>
        </p:spPr>
        <p:txBody>
          <a:bodyPr vert="horz" wrap="square" lIns="0" tIns="0" rIns="0" bIns="0" rtlCol="0">
            <a:spAutoFit/>
          </a:bodyPr>
          <a:lstStyle/>
          <a:p>
            <a:pPr marL="9525" defTabSz="685800"/>
            <a:r>
              <a:rPr sz="790" b="1" i="1" spc="-41" dirty="0">
                <a:solidFill>
                  <a:srgbClr val="3B3B3B"/>
                </a:solidFill>
                <a:latin typeface="微软雅黑" panose="020B0503020204020204" pitchFamily="34" charset="-122"/>
                <a:cs typeface="微软雅黑" panose="020B0503020204020204" pitchFamily="34" charset="-122"/>
              </a:rPr>
              <a:t>自助通行</a:t>
            </a:r>
            <a:endParaRPr sz="790">
              <a:solidFill>
                <a:prstClr val="black"/>
              </a:solidFill>
              <a:latin typeface="微软雅黑" panose="020B0503020204020204" pitchFamily="34" charset="-122"/>
              <a:cs typeface="微软雅黑" panose="020B0503020204020204" pitchFamily="34" charset="-122"/>
            </a:endParaRPr>
          </a:p>
        </p:txBody>
      </p:sp>
      <p:sp>
        <p:nvSpPr>
          <p:cNvPr id="55" name="object 55"/>
          <p:cNvSpPr txBox="1"/>
          <p:nvPr/>
        </p:nvSpPr>
        <p:spPr>
          <a:xfrm>
            <a:off x="2953834" y="4595921"/>
            <a:ext cx="683537" cy="121252"/>
          </a:xfrm>
          <a:prstGeom prst="rect">
            <a:avLst/>
          </a:prstGeom>
        </p:spPr>
        <p:txBody>
          <a:bodyPr vert="horz" wrap="square" lIns="0" tIns="0" rIns="0" bIns="0" rtlCol="0">
            <a:spAutoFit/>
          </a:bodyPr>
          <a:lstStyle/>
          <a:p>
            <a:pPr marL="9525" defTabSz="685800"/>
            <a:r>
              <a:rPr sz="790" b="1" i="1" spc="-41" dirty="0">
                <a:solidFill>
                  <a:srgbClr val="3B3B3B"/>
                </a:solidFill>
                <a:latin typeface="微软雅黑" panose="020B0503020204020204" pitchFamily="34" charset="-122"/>
                <a:cs typeface="微软雅黑" panose="020B0503020204020204" pitchFamily="34" charset="-122"/>
              </a:rPr>
              <a:t>大门岗登记通行</a:t>
            </a:r>
            <a:endParaRPr sz="790">
              <a:solidFill>
                <a:prstClr val="black"/>
              </a:solidFill>
              <a:latin typeface="微软雅黑" panose="020B0503020204020204" pitchFamily="34" charset="-122"/>
              <a:cs typeface="微软雅黑" panose="020B0503020204020204" pitchFamily="34" charset="-122"/>
            </a:endParaRPr>
          </a:p>
        </p:txBody>
      </p:sp>
      <p:sp>
        <p:nvSpPr>
          <p:cNvPr id="56" name="object 56"/>
          <p:cNvSpPr txBox="1"/>
          <p:nvPr/>
        </p:nvSpPr>
        <p:spPr>
          <a:xfrm>
            <a:off x="3862677" y="3490866"/>
            <a:ext cx="683537" cy="115416"/>
          </a:xfrm>
          <a:prstGeom prst="rect">
            <a:avLst/>
          </a:prstGeom>
        </p:spPr>
        <p:txBody>
          <a:bodyPr vert="horz" wrap="square" lIns="0" tIns="0" rIns="0" bIns="0" rtlCol="0">
            <a:spAutoFit/>
          </a:bodyPr>
          <a:lstStyle/>
          <a:p>
            <a:pPr marL="9525" defTabSz="685800"/>
            <a:r>
              <a:rPr sz="750" b="1" spc="-4" dirty="0">
                <a:solidFill>
                  <a:srgbClr val="3B3B3B"/>
                </a:solidFill>
                <a:latin typeface="微软雅黑" panose="020B0503020204020204" pitchFamily="34" charset="-122"/>
                <a:cs typeface="微软雅黑" panose="020B0503020204020204" pitchFamily="34" charset="-122"/>
              </a:rPr>
              <a:t>侧门监控云识别</a:t>
            </a:r>
            <a:endParaRPr sz="750">
              <a:solidFill>
                <a:prstClr val="black"/>
              </a:solidFill>
              <a:latin typeface="微软雅黑" panose="020B0503020204020204" pitchFamily="34" charset="-122"/>
              <a:cs typeface="微软雅黑" panose="020B0503020204020204" pitchFamily="34" charset="-122"/>
            </a:endParaRPr>
          </a:p>
        </p:txBody>
      </p:sp>
      <p:sp>
        <p:nvSpPr>
          <p:cNvPr id="57" name="object 57"/>
          <p:cNvSpPr txBox="1"/>
          <p:nvPr/>
        </p:nvSpPr>
        <p:spPr>
          <a:xfrm>
            <a:off x="3779414" y="3727174"/>
            <a:ext cx="848349" cy="115416"/>
          </a:xfrm>
          <a:prstGeom prst="rect">
            <a:avLst/>
          </a:prstGeom>
          <a:solidFill>
            <a:srgbClr val="F7D2D2"/>
          </a:solidFill>
          <a:ln w="12700">
            <a:solidFill>
              <a:srgbClr val="F1F1F1"/>
            </a:solidFill>
          </a:ln>
        </p:spPr>
        <p:txBody>
          <a:bodyPr vert="horz" wrap="square" lIns="0" tIns="0" rIns="0" bIns="0" rtlCol="0">
            <a:spAutoFit/>
          </a:bodyPr>
          <a:lstStyle/>
          <a:p>
            <a:pPr marL="114300" defTabSz="685800"/>
            <a:r>
              <a:rPr sz="750" b="1" spc="-4" dirty="0">
                <a:solidFill>
                  <a:srgbClr val="3B3B3B"/>
                </a:solidFill>
                <a:latin typeface="微软雅黑" panose="020B0503020204020204" pitchFamily="34" charset="-122"/>
                <a:cs typeface="微软雅黑" panose="020B0503020204020204" pitchFamily="34" charset="-122"/>
              </a:rPr>
              <a:t>机动岗</a:t>
            </a:r>
            <a:r>
              <a:rPr sz="750" b="1" spc="-8" dirty="0">
                <a:solidFill>
                  <a:srgbClr val="3B3B3B"/>
                </a:solidFill>
                <a:latin typeface="微软雅黑" panose="020B0503020204020204" pitchFamily="34" charset="-122"/>
                <a:cs typeface="微软雅黑" panose="020B0503020204020204" pitchFamily="34" charset="-122"/>
              </a:rPr>
              <a:t>A</a:t>
            </a:r>
            <a:r>
              <a:rPr sz="750" b="1" spc="-4" dirty="0">
                <a:solidFill>
                  <a:srgbClr val="3B3B3B"/>
                </a:solidFill>
                <a:latin typeface="微软雅黑" panose="020B0503020204020204" pitchFamily="34" charset="-122"/>
                <a:cs typeface="微软雅黑" panose="020B0503020204020204" pitchFamily="34" charset="-122"/>
              </a:rPr>
              <a:t>R处理</a:t>
            </a:r>
            <a:endParaRPr sz="750">
              <a:solidFill>
                <a:prstClr val="black"/>
              </a:solidFill>
              <a:latin typeface="微软雅黑" panose="020B0503020204020204" pitchFamily="34" charset="-122"/>
              <a:cs typeface="微软雅黑" panose="020B0503020204020204" pitchFamily="34" charset="-122"/>
            </a:endParaRPr>
          </a:p>
        </p:txBody>
      </p:sp>
      <p:sp>
        <p:nvSpPr>
          <p:cNvPr id="58" name="object 58"/>
          <p:cNvSpPr txBox="1"/>
          <p:nvPr/>
        </p:nvSpPr>
        <p:spPr>
          <a:xfrm>
            <a:off x="3779414" y="4520554"/>
            <a:ext cx="842633" cy="121252"/>
          </a:xfrm>
          <a:prstGeom prst="rect">
            <a:avLst/>
          </a:prstGeom>
          <a:solidFill>
            <a:srgbClr val="F8F8F8"/>
          </a:solidFill>
        </p:spPr>
        <p:txBody>
          <a:bodyPr vert="horz" wrap="square" lIns="0" tIns="0" rIns="0" bIns="0" rtlCol="0">
            <a:spAutoFit/>
          </a:bodyPr>
          <a:lstStyle/>
          <a:p>
            <a:pPr marL="100965" defTabSz="685800"/>
            <a:r>
              <a:rPr sz="790" b="1" i="1" spc="-41" dirty="0">
                <a:solidFill>
                  <a:srgbClr val="3B3B3B"/>
                </a:solidFill>
                <a:latin typeface="微软雅黑" panose="020B0503020204020204" pitchFamily="34" charset="-122"/>
                <a:cs typeface="微软雅黑" panose="020B0503020204020204" pitchFamily="34" charset="-122"/>
              </a:rPr>
              <a:t>门岗</a:t>
            </a:r>
            <a:r>
              <a:rPr sz="790" b="1" i="1" spc="-38" dirty="0">
                <a:solidFill>
                  <a:srgbClr val="3B3B3B"/>
                </a:solidFill>
                <a:latin typeface="微软雅黑" panose="020B0503020204020204" pitchFamily="34" charset="-122"/>
                <a:cs typeface="微软雅黑" panose="020B0503020204020204" pitchFamily="34" charset="-122"/>
              </a:rPr>
              <a:t>+</a:t>
            </a:r>
            <a:r>
              <a:rPr sz="790" b="1" i="1" spc="-41" dirty="0">
                <a:solidFill>
                  <a:srgbClr val="3B3B3B"/>
                </a:solidFill>
                <a:latin typeface="微软雅黑" panose="020B0503020204020204" pitchFamily="34" charset="-122"/>
                <a:cs typeface="微软雅黑" panose="020B0503020204020204" pitchFamily="34" charset="-122"/>
              </a:rPr>
              <a:t>云端阻拦</a:t>
            </a:r>
            <a:endParaRPr sz="790">
              <a:solidFill>
                <a:prstClr val="black"/>
              </a:solidFill>
              <a:latin typeface="微软雅黑" panose="020B0503020204020204" pitchFamily="34" charset="-122"/>
              <a:cs typeface="微软雅黑" panose="020B0503020204020204" pitchFamily="34" charset="-122"/>
            </a:endParaRPr>
          </a:p>
        </p:txBody>
      </p:sp>
      <p:sp>
        <p:nvSpPr>
          <p:cNvPr id="59" name="object 59"/>
          <p:cNvSpPr txBox="1"/>
          <p:nvPr/>
        </p:nvSpPr>
        <p:spPr>
          <a:xfrm>
            <a:off x="4697402" y="4034695"/>
            <a:ext cx="848349" cy="121252"/>
          </a:xfrm>
          <a:prstGeom prst="rect">
            <a:avLst/>
          </a:prstGeom>
        </p:spPr>
        <p:txBody>
          <a:bodyPr vert="horz" wrap="square" lIns="0" tIns="0" rIns="0" bIns="0" rtlCol="0">
            <a:spAutoFit/>
          </a:bodyPr>
          <a:lstStyle/>
          <a:p>
            <a:pPr marL="281305" defTabSz="685800"/>
            <a:r>
              <a:rPr sz="790" b="1" i="1" spc="-41" dirty="0">
                <a:solidFill>
                  <a:srgbClr val="3B3B3B"/>
                </a:solidFill>
                <a:latin typeface="微软雅黑" panose="020B0503020204020204" pitchFamily="34" charset="-122"/>
                <a:cs typeface="微软雅黑" panose="020B0503020204020204" pitchFamily="34" charset="-122"/>
              </a:rPr>
              <a:t>灰名单</a:t>
            </a:r>
            <a:endParaRPr sz="790">
              <a:solidFill>
                <a:prstClr val="black"/>
              </a:solidFill>
              <a:latin typeface="微软雅黑" panose="020B0503020204020204" pitchFamily="34" charset="-122"/>
              <a:cs typeface="微软雅黑" panose="020B0503020204020204" pitchFamily="34" charset="-122"/>
            </a:endParaRPr>
          </a:p>
        </p:txBody>
      </p:sp>
      <p:sp>
        <p:nvSpPr>
          <p:cNvPr id="60" name="object 60"/>
          <p:cNvSpPr txBox="1"/>
          <p:nvPr/>
        </p:nvSpPr>
        <p:spPr>
          <a:xfrm>
            <a:off x="4699689" y="4518267"/>
            <a:ext cx="842633" cy="121252"/>
          </a:xfrm>
          <a:prstGeom prst="rect">
            <a:avLst/>
          </a:prstGeom>
          <a:solidFill>
            <a:srgbClr val="F8F8F8"/>
          </a:solidFill>
        </p:spPr>
        <p:txBody>
          <a:bodyPr vert="horz" wrap="square" lIns="0" tIns="0" rIns="0" bIns="0" rtlCol="0">
            <a:spAutoFit/>
          </a:bodyPr>
          <a:lstStyle/>
          <a:p>
            <a:pPr marL="137160" defTabSz="685800"/>
            <a:r>
              <a:rPr sz="790" b="1" i="1" spc="-41" dirty="0">
                <a:solidFill>
                  <a:srgbClr val="3B3B3B"/>
                </a:solidFill>
                <a:latin typeface="微软雅黑" panose="020B0503020204020204" pitchFamily="34" charset="-122"/>
                <a:cs typeface="微软雅黑" panose="020B0503020204020204" pitchFamily="34" charset="-122"/>
              </a:rPr>
              <a:t>现场分类判定</a:t>
            </a:r>
            <a:endParaRPr sz="790">
              <a:solidFill>
                <a:prstClr val="black"/>
              </a:solidFill>
              <a:latin typeface="微软雅黑" panose="020B0503020204020204" pitchFamily="34" charset="-122"/>
              <a:cs typeface="微软雅黑" panose="020B0503020204020204" pitchFamily="34" charset="-122"/>
            </a:endParaRPr>
          </a:p>
        </p:txBody>
      </p:sp>
      <p:sp>
        <p:nvSpPr>
          <p:cNvPr id="61" name="object 61"/>
          <p:cNvSpPr txBox="1"/>
          <p:nvPr/>
        </p:nvSpPr>
        <p:spPr>
          <a:xfrm>
            <a:off x="1011350" y="4890390"/>
            <a:ext cx="1821020" cy="126958"/>
          </a:xfrm>
          <a:prstGeom prst="rect">
            <a:avLst/>
          </a:prstGeom>
        </p:spPr>
        <p:txBody>
          <a:bodyPr vert="horz" wrap="square" lIns="0" tIns="0" rIns="0" bIns="0" rtlCol="0">
            <a:spAutoFit/>
          </a:bodyPr>
          <a:lstStyle/>
          <a:p>
            <a:pPr marL="9525" defTabSz="685800"/>
            <a:r>
              <a:rPr sz="825" b="1" dirty="0">
                <a:solidFill>
                  <a:srgbClr val="3B3B3B"/>
                </a:solidFill>
                <a:latin typeface="微软雅黑" panose="020B0503020204020204" pitchFamily="34" charset="-122"/>
                <a:cs typeface="微软雅黑" panose="020B0503020204020204" pitchFamily="34" charset="-122"/>
              </a:rPr>
              <a:t>三色名单</a:t>
            </a:r>
            <a:r>
              <a:rPr sz="825" b="1" spc="-4" dirty="0">
                <a:solidFill>
                  <a:srgbClr val="3B3B3B"/>
                </a:solidFill>
                <a:latin typeface="微软雅黑" panose="020B0503020204020204" pitchFamily="34" charset="-122"/>
                <a:cs typeface="微软雅黑" panose="020B0503020204020204" pitchFamily="34" charset="-122"/>
              </a:rPr>
              <a:t>——</a:t>
            </a:r>
            <a:r>
              <a:rPr sz="825" b="1" dirty="0">
                <a:solidFill>
                  <a:srgbClr val="3B3B3B"/>
                </a:solidFill>
                <a:latin typeface="微软雅黑" panose="020B0503020204020204" pitchFamily="34" charset="-122"/>
                <a:cs typeface="微软雅黑" panose="020B0503020204020204" pitchFamily="34" charset="-122"/>
              </a:rPr>
              <a:t>入楼（含侧门</a:t>
            </a:r>
            <a:r>
              <a:rPr sz="825" b="1" spc="-11" dirty="0">
                <a:solidFill>
                  <a:srgbClr val="3B3B3B"/>
                </a:solidFill>
                <a:latin typeface="微软雅黑" panose="020B0503020204020204" pitchFamily="34" charset="-122"/>
                <a:cs typeface="微软雅黑" panose="020B0503020204020204" pitchFamily="34" charset="-122"/>
              </a:rPr>
              <a:t>状</a:t>
            </a:r>
            <a:r>
              <a:rPr sz="825" b="1" dirty="0">
                <a:solidFill>
                  <a:srgbClr val="3B3B3B"/>
                </a:solidFill>
                <a:latin typeface="微软雅黑" panose="020B0503020204020204" pitchFamily="34" charset="-122"/>
                <a:cs typeface="微软雅黑" panose="020B0503020204020204" pitchFamily="34" charset="-122"/>
              </a:rPr>
              <a:t>态监</a:t>
            </a:r>
            <a:r>
              <a:rPr sz="825" b="1" spc="-11" dirty="0">
                <a:solidFill>
                  <a:srgbClr val="3B3B3B"/>
                </a:solidFill>
                <a:latin typeface="微软雅黑" panose="020B0503020204020204" pitchFamily="34" charset="-122"/>
                <a:cs typeface="微软雅黑" panose="020B0503020204020204" pitchFamily="34" charset="-122"/>
              </a:rPr>
              <a:t>控</a:t>
            </a:r>
            <a:r>
              <a:rPr sz="825" b="1" dirty="0">
                <a:solidFill>
                  <a:srgbClr val="3B3B3B"/>
                </a:solidFill>
                <a:latin typeface="微软雅黑" panose="020B0503020204020204" pitchFamily="34" charset="-122"/>
                <a:cs typeface="微软雅黑" panose="020B0503020204020204" pitchFamily="34" charset="-122"/>
              </a:rPr>
              <a:t>）</a:t>
            </a:r>
            <a:endParaRPr sz="825">
              <a:solidFill>
                <a:prstClr val="black"/>
              </a:solidFill>
              <a:latin typeface="微软雅黑" panose="020B0503020204020204" pitchFamily="34" charset="-122"/>
              <a:cs typeface="微软雅黑" panose="020B0503020204020204" pitchFamily="34" charset="-122"/>
            </a:endParaRPr>
          </a:p>
        </p:txBody>
      </p:sp>
      <p:sp>
        <p:nvSpPr>
          <p:cNvPr id="62" name="object 62"/>
          <p:cNvSpPr txBox="1"/>
          <p:nvPr/>
        </p:nvSpPr>
        <p:spPr>
          <a:xfrm>
            <a:off x="2401288" y="2164796"/>
            <a:ext cx="876928" cy="126958"/>
          </a:xfrm>
          <a:prstGeom prst="rect">
            <a:avLst/>
          </a:prstGeom>
        </p:spPr>
        <p:txBody>
          <a:bodyPr vert="horz" wrap="square" lIns="0" tIns="0" rIns="0" bIns="0" rtlCol="0">
            <a:spAutoFit/>
          </a:bodyPr>
          <a:lstStyle/>
          <a:p>
            <a:pPr marL="9525" defTabSz="685800"/>
            <a:r>
              <a:rPr sz="825" b="1" dirty="0">
                <a:solidFill>
                  <a:srgbClr val="FFFFFF"/>
                </a:solidFill>
                <a:latin typeface="微软雅黑" panose="020B0503020204020204" pitchFamily="34" charset="-122"/>
                <a:cs typeface="微软雅黑" panose="020B0503020204020204" pitchFamily="34" charset="-122"/>
              </a:rPr>
              <a:t>五色名单</a:t>
            </a:r>
            <a:r>
              <a:rPr sz="825" b="1" spc="-4" dirty="0">
                <a:solidFill>
                  <a:srgbClr val="FFFFFF"/>
                </a:solidFill>
                <a:latin typeface="微软雅黑" panose="020B0503020204020204" pitchFamily="34" charset="-122"/>
                <a:cs typeface="微软雅黑" panose="020B0503020204020204" pitchFamily="34" charset="-122"/>
              </a:rPr>
              <a:t>——</a:t>
            </a:r>
            <a:r>
              <a:rPr sz="825" b="1" dirty="0">
                <a:solidFill>
                  <a:srgbClr val="FFFFFF"/>
                </a:solidFill>
                <a:latin typeface="微软雅黑" panose="020B0503020204020204" pitchFamily="34" charset="-122"/>
                <a:cs typeface="微软雅黑" panose="020B0503020204020204" pitchFamily="34" charset="-122"/>
              </a:rPr>
              <a:t>入园</a:t>
            </a:r>
            <a:endParaRPr sz="825">
              <a:solidFill>
                <a:prstClr val="black"/>
              </a:solidFill>
              <a:latin typeface="微软雅黑" panose="020B0503020204020204" pitchFamily="34" charset="-122"/>
              <a:cs typeface="微软雅黑" panose="020B0503020204020204" pitchFamily="34" charset="-122"/>
            </a:endParaRPr>
          </a:p>
        </p:txBody>
      </p:sp>
      <p:sp>
        <p:nvSpPr>
          <p:cNvPr id="63" name="object 63"/>
          <p:cNvSpPr txBox="1"/>
          <p:nvPr/>
        </p:nvSpPr>
        <p:spPr>
          <a:xfrm>
            <a:off x="4173627" y="1529178"/>
            <a:ext cx="590653" cy="144335"/>
          </a:xfrm>
          <a:prstGeom prst="rect">
            <a:avLst/>
          </a:prstGeom>
        </p:spPr>
        <p:txBody>
          <a:bodyPr vert="horz" wrap="square" lIns="0" tIns="0" rIns="0" bIns="0" rtlCol="0">
            <a:spAutoFit/>
          </a:bodyPr>
          <a:lstStyle/>
          <a:p>
            <a:pPr marL="9525" defTabSz="685800"/>
            <a:r>
              <a:rPr sz="940" b="1" i="1" spc="-38" dirty="0">
                <a:solidFill>
                  <a:srgbClr val="C00000"/>
                </a:solidFill>
                <a:latin typeface="微软雅黑" panose="020B0503020204020204" pitchFamily="34" charset="-122"/>
                <a:cs typeface="微软雅黑" panose="020B0503020204020204" pitchFamily="34" charset="-122"/>
              </a:rPr>
              <a:t>减：侧门岗</a:t>
            </a:r>
            <a:endParaRPr sz="940">
              <a:solidFill>
                <a:prstClr val="black"/>
              </a:solidFill>
              <a:latin typeface="微软雅黑" panose="020B0503020204020204" pitchFamily="34" charset="-122"/>
              <a:cs typeface="微软雅黑" panose="020B0503020204020204" pitchFamily="34" charset="-122"/>
            </a:endParaRPr>
          </a:p>
        </p:txBody>
      </p:sp>
      <p:sp>
        <p:nvSpPr>
          <p:cNvPr id="64" name="object 64"/>
          <p:cNvSpPr txBox="1"/>
          <p:nvPr/>
        </p:nvSpPr>
        <p:spPr>
          <a:xfrm>
            <a:off x="1044884" y="3727174"/>
            <a:ext cx="848349" cy="115416"/>
          </a:xfrm>
          <a:prstGeom prst="rect">
            <a:avLst/>
          </a:prstGeom>
          <a:solidFill>
            <a:srgbClr val="F7D2D2"/>
          </a:solidFill>
        </p:spPr>
        <p:txBody>
          <a:bodyPr vert="horz" wrap="square" lIns="0" tIns="0" rIns="0" bIns="0" rtlCol="0">
            <a:spAutoFit/>
          </a:bodyPr>
          <a:lstStyle/>
          <a:p>
            <a:pPr marL="138430" defTabSz="685800"/>
            <a:r>
              <a:rPr sz="750" b="1" spc="-4" dirty="0">
                <a:solidFill>
                  <a:srgbClr val="1E1E1E"/>
                </a:solidFill>
                <a:latin typeface="微软雅黑" panose="020B0503020204020204" pitchFamily="34" charset="-122"/>
                <a:cs typeface="微软雅黑" panose="020B0503020204020204" pitchFamily="34" charset="-122"/>
              </a:rPr>
              <a:t>通知物业客服</a:t>
            </a:r>
            <a:endParaRPr sz="750">
              <a:solidFill>
                <a:prstClr val="black"/>
              </a:solidFill>
              <a:latin typeface="微软雅黑" panose="020B0503020204020204" pitchFamily="34" charset="-122"/>
              <a:cs typeface="微软雅黑" panose="020B0503020204020204" pitchFamily="34" charset="-122"/>
            </a:endParaRPr>
          </a:p>
        </p:txBody>
      </p:sp>
      <p:sp>
        <p:nvSpPr>
          <p:cNvPr id="65" name="object 65"/>
          <p:cNvSpPr/>
          <p:nvPr/>
        </p:nvSpPr>
        <p:spPr>
          <a:xfrm>
            <a:off x="4697402" y="3723744"/>
            <a:ext cx="847396" cy="251504"/>
          </a:xfrm>
          <a:custGeom>
            <a:avLst/>
            <a:gdLst/>
            <a:ahLst/>
            <a:cxnLst/>
            <a:rect l="l" t="t" r="r" b="b"/>
            <a:pathLst>
              <a:path w="1129665" h="335279">
                <a:moveTo>
                  <a:pt x="0" y="335279"/>
                </a:moveTo>
                <a:lnTo>
                  <a:pt x="1129284" y="335279"/>
                </a:lnTo>
                <a:lnTo>
                  <a:pt x="1129284" y="0"/>
                </a:lnTo>
                <a:lnTo>
                  <a:pt x="0" y="0"/>
                </a:lnTo>
                <a:lnTo>
                  <a:pt x="0" y="335279"/>
                </a:lnTo>
                <a:close/>
              </a:path>
            </a:pathLst>
          </a:custGeom>
          <a:solidFill>
            <a:srgbClr val="F1F1F1"/>
          </a:solidFill>
        </p:spPr>
        <p:txBody>
          <a:bodyPr wrap="square" lIns="0" tIns="0" rIns="0" bIns="0" rtlCol="0"/>
          <a:lstStyle/>
          <a:p>
            <a:pPr defTabSz="685800"/>
            <a:endParaRPr sz="1350">
              <a:solidFill>
                <a:prstClr val="black"/>
              </a:solidFill>
              <a:latin typeface="Calibri" panose="020F0502020204030204"/>
            </a:endParaRPr>
          </a:p>
        </p:txBody>
      </p:sp>
      <p:sp>
        <p:nvSpPr>
          <p:cNvPr id="66" name="object 66"/>
          <p:cNvSpPr txBox="1"/>
          <p:nvPr/>
        </p:nvSpPr>
        <p:spPr>
          <a:xfrm>
            <a:off x="4697402" y="3723744"/>
            <a:ext cx="847396" cy="115416"/>
          </a:xfrm>
          <a:prstGeom prst="rect">
            <a:avLst/>
          </a:prstGeom>
        </p:spPr>
        <p:txBody>
          <a:bodyPr vert="horz" wrap="square" lIns="0" tIns="0" rIns="0" bIns="0" rtlCol="0">
            <a:spAutoFit/>
          </a:bodyPr>
          <a:lstStyle/>
          <a:p>
            <a:pPr marL="118110" defTabSz="685800"/>
            <a:r>
              <a:rPr sz="750" b="1" spc="-4" dirty="0">
                <a:solidFill>
                  <a:srgbClr val="1E1E1E"/>
                </a:solidFill>
                <a:latin typeface="微软雅黑" panose="020B0503020204020204" pitchFamily="34" charset="-122"/>
                <a:cs typeface="微软雅黑" panose="020B0503020204020204" pitchFamily="34" charset="-122"/>
              </a:rPr>
              <a:t>机动岗</a:t>
            </a:r>
            <a:r>
              <a:rPr sz="750" b="1" spc="-8" dirty="0">
                <a:solidFill>
                  <a:srgbClr val="1E1E1E"/>
                </a:solidFill>
                <a:latin typeface="微软雅黑" panose="020B0503020204020204" pitchFamily="34" charset="-122"/>
                <a:cs typeface="微软雅黑" panose="020B0503020204020204" pitchFamily="34" charset="-122"/>
              </a:rPr>
              <a:t>A</a:t>
            </a:r>
            <a:r>
              <a:rPr sz="750" b="1" spc="-4" dirty="0">
                <a:solidFill>
                  <a:srgbClr val="1E1E1E"/>
                </a:solidFill>
                <a:latin typeface="微软雅黑" panose="020B0503020204020204" pitchFamily="34" charset="-122"/>
                <a:cs typeface="微软雅黑" panose="020B0503020204020204" pitchFamily="34" charset="-122"/>
              </a:rPr>
              <a:t>R处理</a:t>
            </a:r>
            <a:endParaRPr sz="750">
              <a:solidFill>
                <a:prstClr val="black"/>
              </a:solidFill>
              <a:latin typeface="微软雅黑" panose="020B0503020204020204" pitchFamily="34" charset="-122"/>
              <a:cs typeface="微软雅黑" panose="020B0503020204020204" pitchFamily="34" charset="-122"/>
            </a:endParaRPr>
          </a:p>
        </p:txBody>
      </p:sp>
      <p:sp>
        <p:nvSpPr>
          <p:cNvPr id="67" name="object 67"/>
          <p:cNvSpPr/>
          <p:nvPr/>
        </p:nvSpPr>
        <p:spPr>
          <a:xfrm>
            <a:off x="4971770" y="3644863"/>
            <a:ext cx="310092" cy="106699"/>
          </a:xfrm>
          <a:custGeom>
            <a:avLst/>
            <a:gdLst/>
            <a:ahLst/>
            <a:cxnLst/>
            <a:rect l="l" t="t" r="r" b="b"/>
            <a:pathLst>
              <a:path w="413384" h="142239">
                <a:moveTo>
                  <a:pt x="413003" y="70865"/>
                </a:moveTo>
                <a:lnTo>
                  <a:pt x="0" y="70865"/>
                </a:lnTo>
                <a:lnTo>
                  <a:pt x="206501" y="141731"/>
                </a:lnTo>
                <a:lnTo>
                  <a:pt x="413003" y="70865"/>
                </a:lnTo>
                <a:close/>
              </a:path>
              <a:path w="413384" h="142239">
                <a:moveTo>
                  <a:pt x="309752" y="0"/>
                </a:moveTo>
                <a:lnTo>
                  <a:pt x="103250" y="0"/>
                </a:lnTo>
                <a:lnTo>
                  <a:pt x="103250" y="70865"/>
                </a:lnTo>
                <a:lnTo>
                  <a:pt x="309752" y="70865"/>
                </a:lnTo>
                <a:lnTo>
                  <a:pt x="309752"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68" name="object 68"/>
          <p:cNvSpPr/>
          <p:nvPr/>
        </p:nvSpPr>
        <p:spPr>
          <a:xfrm>
            <a:off x="4697402" y="3415081"/>
            <a:ext cx="847396" cy="251504"/>
          </a:xfrm>
          <a:custGeom>
            <a:avLst/>
            <a:gdLst/>
            <a:ahLst/>
            <a:cxnLst/>
            <a:rect l="l" t="t" r="r" b="b"/>
            <a:pathLst>
              <a:path w="1129665" h="335279">
                <a:moveTo>
                  <a:pt x="0" y="335280"/>
                </a:moveTo>
                <a:lnTo>
                  <a:pt x="1129284" y="335280"/>
                </a:lnTo>
                <a:lnTo>
                  <a:pt x="1129284" y="0"/>
                </a:lnTo>
                <a:lnTo>
                  <a:pt x="0" y="0"/>
                </a:lnTo>
                <a:lnTo>
                  <a:pt x="0" y="335280"/>
                </a:lnTo>
                <a:close/>
              </a:path>
            </a:pathLst>
          </a:custGeom>
          <a:solidFill>
            <a:srgbClr val="F1F1F1"/>
          </a:solidFill>
        </p:spPr>
        <p:txBody>
          <a:bodyPr wrap="square" lIns="0" tIns="0" rIns="0" bIns="0" rtlCol="0"/>
          <a:lstStyle/>
          <a:p>
            <a:pPr defTabSz="685800"/>
            <a:endParaRPr sz="1350">
              <a:solidFill>
                <a:prstClr val="black"/>
              </a:solidFill>
              <a:latin typeface="Calibri" panose="020F0502020204030204"/>
            </a:endParaRPr>
          </a:p>
        </p:txBody>
      </p:sp>
      <p:sp>
        <p:nvSpPr>
          <p:cNvPr id="69" name="object 69"/>
          <p:cNvSpPr txBox="1"/>
          <p:nvPr/>
        </p:nvSpPr>
        <p:spPr>
          <a:xfrm>
            <a:off x="4697402" y="3415081"/>
            <a:ext cx="847396" cy="115416"/>
          </a:xfrm>
          <a:prstGeom prst="rect">
            <a:avLst/>
          </a:prstGeom>
        </p:spPr>
        <p:txBody>
          <a:bodyPr vert="horz" wrap="square" lIns="0" tIns="0" rIns="0" bIns="0" rtlCol="0">
            <a:spAutoFit/>
          </a:bodyPr>
          <a:lstStyle/>
          <a:p>
            <a:pPr marL="92075" defTabSz="685800"/>
            <a:r>
              <a:rPr sz="750" b="1" spc="-4" dirty="0">
                <a:solidFill>
                  <a:srgbClr val="1E1E1E"/>
                </a:solidFill>
                <a:latin typeface="微软雅黑" panose="020B0503020204020204" pitchFamily="34" charset="-122"/>
                <a:cs typeface="微软雅黑" panose="020B0503020204020204" pitchFamily="34" charset="-122"/>
              </a:rPr>
              <a:t>侧门监控云识别</a:t>
            </a:r>
            <a:endParaRPr sz="750">
              <a:solidFill>
                <a:prstClr val="black"/>
              </a:solidFill>
              <a:latin typeface="微软雅黑" panose="020B0503020204020204" pitchFamily="34" charset="-122"/>
              <a:cs typeface="微软雅黑" panose="020B0503020204020204" pitchFamily="34" charset="-122"/>
            </a:endParaRPr>
          </a:p>
        </p:txBody>
      </p:sp>
      <p:sp>
        <p:nvSpPr>
          <p:cNvPr id="70" name="object 70"/>
          <p:cNvSpPr/>
          <p:nvPr/>
        </p:nvSpPr>
        <p:spPr>
          <a:xfrm>
            <a:off x="4971770" y="3338486"/>
            <a:ext cx="310092" cy="106699"/>
          </a:xfrm>
          <a:custGeom>
            <a:avLst/>
            <a:gdLst/>
            <a:ahLst/>
            <a:cxnLst/>
            <a:rect l="l" t="t" r="r" b="b"/>
            <a:pathLst>
              <a:path w="413384" h="142239">
                <a:moveTo>
                  <a:pt x="413003" y="70866"/>
                </a:moveTo>
                <a:lnTo>
                  <a:pt x="0" y="70866"/>
                </a:lnTo>
                <a:lnTo>
                  <a:pt x="206501" y="141732"/>
                </a:lnTo>
                <a:lnTo>
                  <a:pt x="413003" y="70866"/>
                </a:lnTo>
                <a:close/>
              </a:path>
              <a:path w="413384" h="142239">
                <a:moveTo>
                  <a:pt x="309752" y="0"/>
                </a:moveTo>
                <a:lnTo>
                  <a:pt x="103250" y="0"/>
                </a:lnTo>
                <a:lnTo>
                  <a:pt x="103250" y="70866"/>
                </a:lnTo>
                <a:lnTo>
                  <a:pt x="309752" y="70866"/>
                </a:lnTo>
                <a:lnTo>
                  <a:pt x="309752"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71" name="object 71"/>
          <p:cNvSpPr/>
          <p:nvPr/>
        </p:nvSpPr>
        <p:spPr>
          <a:xfrm>
            <a:off x="4043493" y="3344203"/>
            <a:ext cx="308664" cy="106699"/>
          </a:xfrm>
          <a:custGeom>
            <a:avLst/>
            <a:gdLst/>
            <a:ahLst/>
            <a:cxnLst/>
            <a:rect l="l" t="t" r="r" b="b"/>
            <a:pathLst>
              <a:path w="411479" h="142239">
                <a:moveTo>
                  <a:pt x="411479" y="70866"/>
                </a:moveTo>
                <a:lnTo>
                  <a:pt x="0" y="70866"/>
                </a:lnTo>
                <a:lnTo>
                  <a:pt x="205739" y="141731"/>
                </a:lnTo>
                <a:lnTo>
                  <a:pt x="411479" y="70866"/>
                </a:lnTo>
                <a:close/>
              </a:path>
              <a:path w="411479" h="142239">
                <a:moveTo>
                  <a:pt x="308610" y="0"/>
                </a:moveTo>
                <a:lnTo>
                  <a:pt x="102870" y="0"/>
                </a:lnTo>
                <a:lnTo>
                  <a:pt x="102870" y="70866"/>
                </a:lnTo>
                <a:lnTo>
                  <a:pt x="308610" y="70866"/>
                </a:lnTo>
                <a:lnTo>
                  <a:pt x="308610"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72" name="object 72"/>
          <p:cNvSpPr txBox="1"/>
          <p:nvPr/>
        </p:nvSpPr>
        <p:spPr>
          <a:xfrm>
            <a:off x="3783987" y="4034695"/>
            <a:ext cx="842633" cy="121252"/>
          </a:xfrm>
          <a:prstGeom prst="rect">
            <a:avLst/>
          </a:prstGeom>
          <a:solidFill>
            <a:srgbClr val="F7D2D2"/>
          </a:solidFill>
          <a:ln w="12699">
            <a:solidFill>
              <a:srgbClr val="F1F1F1"/>
            </a:solidFill>
          </a:ln>
        </p:spPr>
        <p:txBody>
          <a:bodyPr vert="horz" wrap="square" lIns="0" tIns="0" rIns="0" bIns="0" rtlCol="0">
            <a:spAutoFit/>
          </a:bodyPr>
          <a:lstStyle/>
          <a:p>
            <a:pPr marL="273685" defTabSz="685800"/>
            <a:r>
              <a:rPr sz="790" b="1" i="1" spc="-41" dirty="0">
                <a:solidFill>
                  <a:srgbClr val="3B3B3B"/>
                </a:solidFill>
                <a:latin typeface="微软雅黑" panose="020B0503020204020204" pitchFamily="34" charset="-122"/>
                <a:cs typeface="微软雅黑" panose="020B0503020204020204" pitchFamily="34" charset="-122"/>
              </a:rPr>
              <a:t>黑名单</a:t>
            </a:r>
            <a:endParaRPr sz="790">
              <a:solidFill>
                <a:prstClr val="black"/>
              </a:solidFill>
              <a:latin typeface="微软雅黑" panose="020B0503020204020204" pitchFamily="34" charset="-122"/>
              <a:cs typeface="微软雅黑" panose="020B0503020204020204" pitchFamily="34" charset="-122"/>
            </a:endParaRPr>
          </a:p>
        </p:txBody>
      </p:sp>
      <p:sp>
        <p:nvSpPr>
          <p:cNvPr id="73" name="object 73"/>
          <p:cNvSpPr/>
          <p:nvPr/>
        </p:nvSpPr>
        <p:spPr>
          <a:xfrm>
            <a:off x="1320394" y="3332770"/>
            <a:ext cx="308664" cy="106699"/>
          </a:xfrm>
          <a:custGeom>
            <a:avLst/>
            <a:gdLst/>
            <a:ahLst/>
            <a:cxnLst/>
            <a:rect l="l" t="t" r="r" b="b"/>
            <a:pathLst>
              <a:path w="411480" h="142239">
                <a:moveTo>
                  <a:pt x="411480" y="70865"/>
                </a:moveTo>
                <a:lnTo>
                  <a:pt x="0" y="70865"/>
                </a:lnTo>
                <a:lnTo>
                  <a:pt x="205740" y="141731"/>
                </a:lnTo>
                <a:lnTo>
                  <a:pt x="411480" y="70865"/>
                </a:lnTo>
                <a:close/>
              </a:path>
              <a:path w="411480" h="142239">
                <a:moveTo>
                  <a:pt x="308610" y="0"/>
                </a:moveTo>
                <a:lnTo>
                  <a:pt x="102869" y="0"/>
                </a:lnTo>
                <a:lnTo>
                  <a:pt x="102869" y="70865"/>
                </a:lnTo>
                <a:lnTo>
                  <a:pt x="308610" y="70865"/>
                </a:lnTo>
                <a:lnTo>
                  <a:pt x="308610" y="0"/>
                </a:lnTo>
                <a:close/>
              </a:path>
            </a:pathLst>
          </a:custGeom>
          <a:solidFill>
            <a:srgbClr val="F5F5F5"/>
          </a:solidFill>
        </p:spPr>
        <p:txBody>
          <a:bodyPr wrap="square" lIns="0" tIns="0" rIns="0" bIns="0" rtlCol="0"/>
          <a:lstStyle/>
          <a:p>
            <a:pPr defTabSz="685800"/>
            <a:endParaRPr sz="1350">
              <a:solidFill>
                <a:prstClr val="black"/>
              </a:solidFill>
              <a:latin typeface="Calibri" panose="020F0502020204030204"/>
            </a:endParaRPr>
          </a:p>
        </p:txBody>
      </p:sp>
      <p:sp>
        <p:nvSpPr>
          <p:cNvPr id="74" name="object 74"/>
          <p:cNvSpPr txBox="1"/>
          <p:nvPr/>
        </p:nvSpPr>
        <p:spPr>
          <a:xfrm>
            <a:off x="2875144" y="2786322"/>
            <a:ext cx="848349" cy="126958"/>
          </a:xfrm>
          <a:prstGeom prst="rect">
            <a:avLst/>
          </a:prstGeom>
          <a:solidFill>
            <a:srgbClr val="ACB8C9"/>
          </a:solidFill>
          <a:ln w="12700">
            <a:solidFill>
              <a:srgbClr val="F1F1F1"/>
            </a:solidFill>
          </a:ln>
        </p:spPr>
        <p:txBody>
          <a:bodyPr vert="horz" wrap="square" lIns="0" tIns="0" rIns="0" bIns="0" rtlCol="0">
            <a:spAutoFit/>
          </a:bodyPr>
          <a:lstStyle/>
          <a:p>
            <a:pPr marL="209550" defTabSz="685800"/>
            <a:r>
              <a:rPr sz="825" b="1" dirty="0">
                <a:solidFill>
                  <a:srgbClr val="FFFFFF"/>
                </a:solidFill>
                <a:latin typeface="微软雅黑" panose="020B0503020204020204" pitchFamily="34" charset="-122"/>
                <a:cs typeface="微软雅黑" panose="020B0503020204020204" pitchFamily="34" charset="-122"/>
              </a:rPr>
              <a:t>事务访客</a:t>
            </a:r>
            <a:r>
              <a:rPr sz="825" b="1" spc="34" dirty="0">
                <a:solidFill>
                  <a:srgbClr val="FFFFFF"/>
                </a:solidFill>
                <a:latin typeface="微软雅黑" panose="020B0503020204020204" pitchFamily="34" charset="-122"/>
                <a:cs typeface="微软雅黑" panose="020B0503020204020204" pitchFamily="34" charset="-122"/>
              </a:rPr>
              <a:t> </a:t>
            </a:r>
            <a:r>
              <a:rPr sz="790" b="1" i="1" spc="-5" baseline="-24000" dirty="0">
                <a:solidFill>
                  <a:srgbClr val="D7D7D7"/>
                </a:solidFill>
                <a:latin typeface="微软雅黑" panose="020B0503020204020204" pitchFamily="34" charset="-122"/>
                <a:cs typeface="微软雅黑" panose="020B0503020204020204" pitchFamily="34" charset="-122"/>
              </a:rPr>
              <a:t>6类</a:t>
            </a:r>
            <a:endParaRPr sz="790" baseline="-24000">
              <a:solidFill>
                <a:prstClr val="black"/>
              </a:solidFill>
              <a:latin typeface="微软雅黑" panose="020B0503020204020204" pitchFamily="34" charset="-122"/>
              <a:cs typeface="微软雅黑" panose="020B0503020204020204" pitchFamily="34" charset="-122"/>
            </a:endParaRPr>
          </a:p>
        </p:txBody>
      </p:sp>
      <p:sp>
        <p:nvSpPr>
          <p:cNvPr id="75" name="object 75"/>
          <p:cNvSpPr txBox="1"/>
          <p:nvPr/>
        </p:nvSpPr>
        <p:spPr>
          <a:xfrm>
            <a:off x="1954869" y="3098415"/>
            <a:ext cx="848349" cy="115416"/>
          </a:xfrm>
          <a:prstGeom prst="rect">
            <a:avLst/>
          </a:prstGeom>
        </p:spPr>
        <p:txBody>
          <a:bodyPr vert="horz" wrap="square" lIns="0" tIns="0" rIns="0" bIns="0" rtlCol="0">
            <a:spAutoFit/>
          </a:bodyPr>
          <a:lstStyle/>
          <a:p>
            <a:pPr marL="187325" defTabSz="685800"/>
            <a:r>
              <a:rPr sz="750" b="1" spc="-4" dirty="0">
                <a:solidFill>
                  <a:srgbClr val="1E1E1E"/>
                </a:solidFill>
                <a:latin typeface="微软雅黑" panose="020B0503020204020204" pitchFamily="34" charset="-122"/>
                <a:cs typeface="微软雅黑" panose="020B0503020204020204" pitchFamily="34" charset="-122"/>
              </a:rPr>
              <a:t>云对讲呼叫</a:t>
            </a:r>
            <a:endParaRPr sz="750">
              <a:solidFill>
                <a:prstClr val="black"/>
              </a:solidFill>
              <a:latin typeface="微软雅黑" panose="020B0503020204020204" pitchFamily="34" charset="-122"/>
              <a:cs typeface="微软雅黑" panose="020B0503020204020204" pitchFamily="34" charset="-122"/>
            </a:endParaRPr>
          </a:p>
        </p:txBody>
      </p:sp>
      <p:sp>
        <p:nvSpPr>
          <p:cNvPr id="76" name="object 76"/>
          <p:cNvSpPr txBox="1"/>
          <p:nvPr/>
        </p:nvSpPr>
        <p:spPr>
          <a:xfrm>
            <a:off x="1954869" y="3415081"/>
            <a:ext cx="848349" cy="115416"/>
          </a:xfrm>
          <a:prstGeom prst="rect">
            <a:avLst/>
          </a:prstGeom>
          <a:solidFill>
            <a:srgbClr val="ACB8C9"/>
          </a:solidFill>
        </p:spPr>
        <p:txBody>
          <a:bodyPr vert="horz" wrap="square" lIns="0" tIns="0" rIns="0" bIns="0" rtlCol="0">
            <a:spAutoFit/>
          </a:bodyPr>
          <a:lstStyle/>
          <a:p>
            <a:pPr marL="139065" defTabSz="685800"/>
            <a:r>
              <a:rPr sz="750" b="1" spc="-4" dirty="0">
                <a:solidFill>
                  <a:srgbClr val="1E1E1E"/>
                </a:solidFill>
                <a:latin typeface="微软雅黑" panose="020B0503020204020204" pitchFamily="34" charset="-122"/>
                <a:cs typeface="微软雅黑" panose="020B0503020204020204" pitchFamily="34" charset="-122"/>
              </a:rPr>
              <a:t>人脸识别登记</a:t>
            </a:r>
            <a:endParaRPr sz="750">
              <a:solidFill>
                <a:prstClr val="black"/>
              </a:solidFill>
              <a:latin typeface="微软雅黑" panose="020B0503020204020204" pitchFamily="34" charset="-122"/>
              <a:cs typeface="微软雅黑" panose="020B0503020204020204" pitchFamily="34" charset="-122"/>
            </a:endParaRPr>
          </a:p>
        </p:txBody>
      </p:sp>
      <p:sp>
        <p:nvSpPr>
          <p:cNvPr id="77" name="object 77"/>
          <p:cNvSpPr txBox="1"/>
          <p:nvPr/>
        </p:nvSpPr>
        <p:spPr>
          <a:xfrm>
            <a:off x="3779414" y="2786322"/>
            <a:ext cx="849778" cy="126958"/>
          </a:xfrm>
          <a:prstGeom prst="rect">
            <a:avLst/>
          </a:prstGeom>
          <a:solidFill>
            <a:srgbClr val="F7D2D2"/>
          </a:solidFill>
          <a:ln w="12700">
            <a:solidFill>
              <a:srgbClr val="F1F1F1"/>
            </a:solidFill>
          </a:ln>
        </p:spPr>
        <p:txBody>
          <a:bodyPr vert="horz" wrap="square" lIns="0" tIns="0" rIns="0" bIns="0" rtlCol="0">
            <a:spAutoFit/>
          </a:bodyPr>
          <a:lstStyle/>
          <a:p>
            <a:pPr marL="210185" defTabSz="685800"/>
            <a:r>
              <a:rPr sz="825" b="1" dirty="0">
                <a:solidFill>
                  <a:srgbClr val="3B3B3B"/>
                </a:solidFill>
                <a:latin typeface="微软雅黑" panose="020B0503020204020204" pitchFamily="34" charset="-122"/>
                <a:cs typeface="微软雅黑" panose="020B0503020204020204" pitchFamily="34" charset="-122"/>
              </a:rPr>
              <a:t>高危人群</a:t>
            </a:r>
            <a:endParaRPr sz="825">
              <a:solidFill>
                <a:prstClr val="black"/>
              </a:solidFill>
              <a:latin typeface="微软雅黑" panose="020B0503020204020204" pitchFamily="34" charset="-122"/>
              <a:cs typeface="微软雅黑" panose="020B0503020204020204" pitchFamily="34" charset="-122"/>
            </a:endParaRPr>
          </a:p>
        </p:txBody>
      </p:sp>
      <p:sp>
        <p:nvSpPr>
          <p:cNvPr id="78" name="object 78"/>
          <p:cNvSpPr txBox="1"/>
          <p:nvPr/>
        </p:nvSpPr>
        <p:spPr>
          <a:xfrm>
            <a:off x="4697402" y="2786322"/>
            <a:ext cx="848349" cy="126958"/>
          </a:xfrm>
          <a:prstGeom prst="rect">
            <a:avLst/>
          </a:prstGeom>
          <a:solidFill>
            <a:srgbClr val="F1F1F1"/>
          </a:solidFill>
          <a:ln w="12700">
            <a:solidFill>
              <a:srgbClr val="F1F1F1"/>
            </a:solidFill>
          </a:ln>
        </p:spPr>
        <p:txBody>
          <a:bodyPr vert="horz" wrap="square" lIns="0" tIns="0" rIns="0" bIns="0" rtlCol="0">
            <a:spAutoFit/>
          </a:bodyPr>
          <a:lstStyle/>
          <a:p>
            <a:pPr marL="262255" defTabSz="685800"/>
            <a:r>
              <a:rPr sz="825" b="1" dirty="0">
                <a:solidFill>
                  <a:srgbClr val="3B3B3B"/>
                </a:solidFill>
                <a:latin typeface="微软雅黑" panose="020B0503020204020204" pitchFamily="34" charset="-122"/>
                <a:cs typeface="微软雅黑" panose="020B0503020204020204" pitchFamily="34" charset="-122"/>
              </a:rPr>
              <a:t>陌生人</a:t>
            </a:r>
            <a:endParaRPr sz="825">
              <a:solidFill>
                <a:prstClr val="black"/>
              </a:solidFill>
              <a:latin typeface="微软雅黑" panose="020B0503020204020204" pitchFamily="34" charset="-122"/>
              <a:cs typeface="微软雅黑" panose="020B0503020204020204" pitchFamily="34" charset="-122"/>
            </a:endParaRPr>
          </a:p>
        </p:txBody>
      </p:sp>
      <p:sp>
        <p:nvSpPr>
          <p:cNvPr id="79" name="object 79"/>
          <p:cNvSpPr txBox="1"/>
          <p:nvPr/>
        </p:nvSpPr>
        <p:spPr>
          <a:xfrm>
            <a:off x="3779414" y="3098415"/>
            <a:ext cx="848349" cy="115416"/>
          </a:xfrm>
          <a:prstGeom prst="rect">
            <a:avLst/>
          </a:prstGeom>
          <a:solidFill>
            <a:srgbClr val="F7D2D2"/>
          </a:solidFill>
          <a:ln w="12700">
            <a:solidFill>
              <a:srgbClr val="F1F1F1"/>
            </a:solidFill>
          </a:ln>
        </p:spPr>
        <p:txBody>
          <a:bodyPr vert="horz" wrap="square" lIns="0" tIns="0" rIns="0" bIns="0" rtlCol="0">
            <a:spAutoFit/>
          </a:bodyPr>
          <a:lstStyle/>
          <a:p>
            <a:pPr marL="66040" defTabSz="685800"/>
            <a:r>
              <a:rPr sz="750" b="1" spc="-4" dirty="0">
                <a:solidFill>
                  <a:srgbClr val="3B3B3B"/>
                </a:solidFill>
                <a:latin typeface="微软雅黑" panose="020B0503020204020204" pitchFamily="34" charset="-122"/>
                <a:cs typeface="微软雅黑" panose="020B0503020204020204" pitchFamily="34" charset="-122"/>
              </a:rPr>
              <a:t>门岗</a:t>
            </a:r>
            <a:r>
              <a:rPr sz="750" b="1" spc="-8" dirty="0">
                <a:solidFill>
                  <a:srgbClr val="3B3B3B"/>
                </a:solidFill>
                <a:latin typeface="微软雅黑" panose="020B0503020204020204" pitchFamily="34" charset="-122"/>
                <a:cs typeface="微软雅黑" panose="020B0503020204020204" pitchFamily="34" charset="-122"/>
              </a:rPr>
              <a:t>A</a:t>
            </a:r>
            <a:r>
              <a:rPr sz="750" b="1" spc="-4" dirty="0">
                <a:solidFill>
                  <a:srgbClr val="3B3B3B"/>
                </a:solidFill>
                <a:latin typeface="微软雅黑" panose="020B0503020204020204" pitchFamily="34" charset="-122"/>
                <a:cs typeface="微软雅黑" panose="020B0503020204020204" pitchFamily="34" charset="-122"/>
              </a:rPr>
              <a:t>R眼镜识别</a:t>
            </a:r>
            <a:endParaRPr sz="750">
              <a:solidFill>
                <a:prstClr val="black"/>
              </a:solidFill>
              <a:latin typeface="微软雅黑" panose="020B0503020204020204" pitchFamily="34" charset="-122"/>
              <a:cs typeface="微软雅黑" panose="020B0503020204020204" pitchFamily="34" charset="-122"/>
            </a:endParaRPr>
          </a:p>
        </p:txBody>
      </p:sp>
      <p:sp>
        <p:nvSpPr>
          <p:cNvPr id="80" name="object 80"/>
          <p:cNvSpPr txBox="1"/>
          <p:nvPr/>
        </p:nvSpPr>
        <p:spPr>
          <a:xfrm>
            <a:off x="2876288" y="3094985"/>
            <a:ext cx="847396" cy="115416"/>
          </a:xfrm>
          <a:prstGeom prst="rect">
            <a:avLst/>
          </a:prstGeom>
          <a:solidFill>
            <a:srgbClr val="ACB8C9"/>
          </a:solidFill>
        </p:spPr>
        <p:txBody>
          <a:bodyPr vert="horz" wrap="square" lIns="0" tIns="0" rIns="0" bIns="0" rtlCol="0">
            <a:spAutoFit/>
          </a:bodyPr>
          <a:lstStyle/>
          <a:p>
            <a:pPr marL="233680" defTabSz="685800"/>
            <a:r>
              <a:rPr sz="750" b="1" spc="-4" dirty="0">
                <a:solidFill>
                  <a:srgbClr val="1E1E1E"/>
                </a:solidFill>
                <a:latin typeface="微软雅黑" panose="020B0503020204020204" pitchFamily="34" charset="-122"/>
                <a:cs typeface="微软雅黑" panose="020B0503020204020204" pitchFamily="34" charset="-122"/>
              </a:rPr>
              <a:t>访客登记</a:t>
            </a:r>
            <a:endParaRPr sz="750">
              <a:solidFill>
                <a:prstClr val="black"/>
              </a:solidFill>
              <a:latin typeface="微软雅黑" panose="020B0503020204020204" pitchFamily="34" charset="-122"/>
              <a:cs typeface="微软雅黑" panose="020B0503020204020204" pitchFamily="34" charset="-122"/>
            </a:endParaRPr>
          </a:p>
        </p:txBody>
      </p:sp>
      <p:sp>
        <p:nvSpPr>
          <p:cNvPr id="81" name="object 81"/>
          <p:cNvSpPr txBox="1"/>
          <p:nvPr/>
        </p:nvSpPr>
        <p:spPr>
          <a:xfrm>
            <a:off x="2875144" y="3415081"/>
            <a:ext cx="847396" cy="115416"/>
          </a:xfrm>
          <a:prstGeom prst="rect">
            <a:avLst/>
          </a:prstGeom>
          <a:solidFill>
            <a:srgbClr val="ACB8C9"/>
          </a:solidFill>
        </p:spPr>
        <p:txBody>
          <a:bodyPr vert="horz" wrap="square" lIns="0" tIns="0" rIns="0" bIns="0" rtlCol="0">
            <a:spAutoFit/>
          </a:bodyPr>
          <a:lstStyle/>
          <a:p>
            <a:pPr marL="103505" defTabSz="685800"/>
            <a:r>
              <a:rPr sz="750" b="1" spc="-4" dirty="0">
                <a:solidFill>
                  <a:srgbClr val="1E1E1E"/>
                </a:solidFill>
                <a:latin typeface="微软雅黑" panose="020B0503020204020204" pitchFamily="34" charset="-122"/>
                <a:cs typeface="微软雅黑" panose="020B0503020204020204" pitchFamily="34" charset="-122"/>
              </a:rPr>
              <a:t>证件</a:t>
            </a:r>
            <a:r>
              <a:rPr sz="750" b="1" spc="-8" dirty="0">
                <a:solidFill>
                  <a:srgbClr val="1E1E1E"/>
                </a:solidFill>
                <a:latin typeface="微软雅黑" panose="020B0503020204020204" pitchFamily="34" charset="-122"/>
                <a:cs typeface="微软雅黑" panose="020B0503020204020204" pitchFamily="34" charset="-122"/>
              </a:rPr>
              <a:t>+</a:t>
            </a:r>
            <a:r>
              <a:rPr sz="750" b="1" spc="-4" dirty="0">
                <a:solidFill>
                  <a:srgbClr val="1E1E1E"/>
                </a:solidFill>
                <a:latin typeface="微软雅黑" panose="020B0503020204020204" pitchFamily="34" charset="-122"/>
                <a:cs typeface="微软雅黑" panose="020B0503020204020204" pitchFamily="34" charset="-122"/>
              </a:rPr>
              <a:t>人脸登记</a:t>
            </a:r>
            <a:endParaRPr sz="750">
              <a:solidFill>
                <a:prstClr val="black"/>
              </a:solidFill>
              <a:latin typeface="微软雅黑" panose="020B0503020204020204" pitchFamily="34" charset="-122"/>
              <a:cs typeface="微软雅黑" panose="020B0503020204020204" pitchFamily="34" charset="-122"/>
            </a:endParaRPr>
          </a:p>
        </p:txBody>
      </p:sp>
      <p:sp>
        <p:nvSpPr>
          <p:cNvPr id="82" name="object 82"/>
          <p:cNvSpPr txBox="1"/>
          <p:nvPr/>
        </p:nvSpPr>
        <p:spPr>
          <a:xfrm>
            <a:off x="4697402" y="3094985"/>
            <a:ext cx="847396" cy="115416"/>
          </a:xfrm>
          <a:prstGeom prst="rect">
            <a:avLst/>
          </a:prstGeom>
          <a:solidFill>
            <a:srgbClr val="F1F1F1"/>
          </a:solidFill>
        </p:spPr>
        <p:txBody>
          <a:bodyPr vert="horz" wrap="square" lIns="0" tIns="0" rIns="0" bIns="0" rtlCol="0">
            <a:spAutoFit/>
          </a:bodyPr>
          <a:lstStyle/>
          <a:p>
            <a:pPr marL="69850" defTabSz="685800"/>
            <a:r>
              <a:rPr sz="750" b="1" spc="-4" dirty="0">
                <a:solidFill>
                  <a:srgbClr val="1E1E1E"/>
                </a:solidFill>
                <a:latin typeface="微软雅黑" panose="020B0503020204020204" pitchFamily="34" charset="-122"/>
                <a:cs typeface="微软雅黑" panose="020B0503020204020204" pitchFamily="34" charset="-122"/>
              </a:rPr>
              <a:t>门岗</a:t>
            </a:r>
            <a:r>
              <a:rPr sz="750" b="1" spc="-8" dirty="0">
                <a:solidFill>
                  <a:srgbClr val="1E1E1E"/>
                </a:solidFill>
                <a:latin typeface="微软雅黑" panose="020B0503020204020204" pitchFamily="34" charset="-122"/>
                <a:cs typeface="微软雅黑" panose="020B0503020204020204" pitchFamily="34" charset="-122"/>
              </a:rPr>
              <a:t>A</a:t>
            </a:r>
            <a:r>
              <a:rPr sz="750" b="1" spc="-4" dirty="0">
                <a:solidFill>
                  <a:srgbClr val="1E1E1E"/>
                </a:solidFill>
                <a:latin typeface="微软雅黑" panose="020B0503020204020204" pitchFamily="34" charset="-122"/>
                <a:cs typeface="微软雅黑" panose="020B0503020204020204" pitchFamily="34" charset="-122"/>
              </a:rPr>
              <a:t>R眼镜识别</a:t>
            </a:r>
            <a:endParaRPr sz="750">
              <a:solidFill>
                <a:prstClr val="black"/>
              </a:solidFill>
              <a:latin typeface="微软雅黑" panose="020B0503020204020204" pitchFamily="34" charset="-122"/>
              <a:cs typeface="微软雅黑" panose="020B0503020204020204" pitchFamily="34" charset="-122"/>
            </a:endParaRPr>
          </a:p>
        </p:txBody>
      </p:sp>
      <p:sp>
        <p:nvSpPr>
          <p:cNvPr id="83" name="object 83"/>
          <p:cNvSpPr txBox="1"/>
          <p:nvPr/>
        </p:nvSpPr>
        <p:spPr>
          <a:xfrm>
            <a:off x="5352932" y="2506699"/>
            <a:ext cx="107651" cy="161583"/>
          </a:xfrm>
          <a:prstGeom prst="rect">
            <a:avLst/>
          </a:prstGeom>
        </p:spPr>
        <p:txBody>
          <a:bodyPr vert="horz" wrap="square" lIns="0" tIns="0" rIns="0" bIns="0" rtlCol="0">
            <a:spAutoFit/>
          </a:bodyPr>
          <a:lstStyle/>
          <a:p>
            <a:pPr defTabSz="685800"/>
            <a:r>
              <a:rPr sz="525" b="1" i="1" spc="-4" dirty="0">
                <a:solidFill>
                  <a:srgbClr val="D7D7D7"/>
                </a:solidFill>
                <a:latin typeface="微软雅黑" panose="020B0503020204020204" pitchFamily="34" charset="-122"/>
                <a:cs typeface="微软雅黑" panose="020B0503020204020204" pitchFamily="34" charset="-122"/>
              </a:rPr>
              <a:t>6类</a:t>
            </a:r>
            <a:endParaRPr sz="525">
              <a:solidFill>
                <a:prstClr val="black"/>
              </a:solidFill>
              <a:latin typeface="微软雅黑" panose="020B0503020204020204" pitchFamily="34" charset="-122"/>
              <a:cs typeface="微软雅黑" panose="020B0503020204020204" pitchFamily="34" charset="-122"/>
            </a:endParaRPr>
          </a:p>
        </p:txBody>
      </p:sp>
      <p:sp>
        <p:nvSpPr>
          <p:cNvPr id="84" name="object 84"/>
          <p:cNvSpPr/>
          <p:nvPr/>
        </p:nvSpPr>
        <p:spPr>
          <a:xfrm>
            <a:off x="1016875" y="2103261"/>
            <a:ext cx="1861032" cy="384877"/>
          </a:xfrm>
          <a:custGeom>
            <a:avLst/>
            <a:gdLst/>
            <a:ahLst/>
            <a:cxnLst/>
            <a:rect l="l" t="t" r="r" b="b"/>
            <a:pathLst>
              <a:path w="2480945" h="513079">
                <a:moveTo>
                  <a:pt x="28575" y="436625"/>
                </a:moveTo>
                <a:lnTo>
                  <a:pt x="0" y="436625"/>
                </a:lnTo>
                <a:lnTo>
                  <a:pt x="38100" y="512825"/>
                </a:lnTo>
                <a:lnTo>
                  <a:pt x="69850" y="449325"/>
                </a:lnTo>
                <a:lnTo>
                  <a:pt x="28575" y="449325"/>
                </a:lnTo>
                <a:lnTo>
                  <a:pt x="28575" y="436625"/>
                </a:lnTo>
                <a:close/>
              </a:path>
              <a:path w="2480945" h="513079">
                <a:moveTo>
                  <a:pt x="2461641" y="246887"/>
                </a:moveTo>
                <a:lnTo>
                  <a:pt x="28575" y="246887"/>
                </a:lnTo>
                <a:lnTo>
                  <a:pt x="28575" y="449325"/>
                </a:lnTo>
                <a:lnTo>
                  <a:pt x="47625" y="449325"/>
                </a:lnTo>
                <a:lnTo>
                  <a:pt x="47625" y="265938"/>
                </a:lnTo>
                <a:lnTo>
                  <a:pt x="38100" y="265938"/>
                </a:lnTo>
                <a:lnTo>
                  <a:pt x="47625" y="256412"/>
                </a:lnTo>
                <a:lnTo>
                  <a:pt x="2461641" y="256412"/>
                </a:lnTo>
                <a:lnTo>
                  <a:pt x="2461641" y="246887"/>
                </a:lnTo>
                <a:close/>
              </a:path>
              <a:path w="2480945" h="513079">
                <a:moveTo>
                  <a:pt x="76200" y="436625"/>
                </a:moveTo>
                <a:lnTo>
                  <a:pt x="47625" y="436625"/>
                </a:lnTo>
                <a:lnTo>
                  <a:pt x="47625" y="449325"/>
                </a:lnTo>
                <a:lnTo>
                  <a:pt x="69850" y="449325"/>
                </a:lnTo>
                <a:lnTo>
                  <a:pt x="76200" y="436625"/>
                </a:lnTo>
                <a:close/>
              </a:path>
              <a:path w="2480945" h="513079">
                <a:moveTo>
                  <a:pt x="47625" y="256412"/>
                </a:moveTo>
                <a:lnTo>
                  <a:pt x="38100" y="265938"/>
                </a:lnTo>
                <a:lnTo>
                  <a:pt x="47625" y="265938"/>
                </a:lnTo>
                <a:lnTo>
                  <a:pt x="47625" y="256412"/>
                </a:lnTo>
                <a:close/>
              </a:path>
              <a:path w="2480945" h="513079">
                <a:moveTo>
                  <a:pt x="2480691" y="246887"/>
                </a:moveTo>
                <a:lnTo>
                  <a:pt x="2471166" y="246887"/>
                </a:lnTo>
                <a:lnTo>
                  <a:pt x="2461641" y="256412"/>
                </a:lnTo>
                <a:lnTo>
                  <a:pt x="47625" y="256412"/>
                </a:lnTo>
                <a:lnTo>
                  <a:pt x="47625" y="265938"/>
                </a:lnTo>
                <a:lnTo>
                  <a:pt x="2480691" y="265938"/>
                </a:lnTo>
                <a:lnTo>
                  <a:pt x="2480691" y="246887"/>
                </a:lnTo>
                <a:close/>
              </a:path>
              <a:path w="2480945" h="513079">
                <a:moveTo>
                  <a:pt x="2480691" y="0"/>
                </a:moveTo>
                <a:lnTo>
                  <a:pt x="2461641" y="0"/>
                </a:lnTo>
                <a:lnTo>
                  <a:pt x="2461641" y="256412"/>
                </a:lnTo>
                <a:lnTo>
                  <a:pt x="2471166" y="246887"/>
                </a:lnTo>
                <a:lnTo>
                  <a:pt x="2480691" y="246887"/>
                </a:lnTo>
                <a:lnTo>
                  <a:pt x="2480691" y="0"/>
                </a:lnTo>
                <a:close/>
              </a:path>
            </a:pathLst>
          </a:custGeom>
          <a:solidFill>
            <a:srgbClr val="F4B083"/>
          </a:solidFill>
        </p:spPr>
        <p:txBody>
          <a:bodyPr wrap="square" lIns="0" tIns="0" rIns="0" bIns="0" rtlCol="0"/>
          <a:lstStyle/>
          <a:p>
            <a:pPr defTabSz="685800"/>
            <a:endParaRPr sz="1350">
              <a:solidFill>
                <a:prstClr val="black"/>
              </a:solidFill>
              <a:latin typeface="Calibri" panose="020F0502020204030204"/>
            </a:endParaRPr>
          </a:p>
        </p:txBody>
      </p:sp>
      <p:sp>
        <p:nvSpPr>
          <p:cNvPr id="85" name="object 85"/>
          <p:cNvSpPr/>
          <p:nvPr/>
        </p:nvSpPr>
        <p:spPr>
          <a:xfrm>
            <a:off x="4041779" y="1932639"/>
            <a:ext cx="650194" cy="515392"/>
          </a:xfrm>
          <a:custGeom>
            <a:avLst/>
            <a:gdLst/>
            <a:ahLst/>
            <a:cxnLst/>
            <a:rect l="l" t="t" r="r" b="b"/>
            <a:pathLst>
              <a:path w="866775" h="687070">
                <a:moveTo>
                  <a:pt x="818896" y="610743"/>
                </a:moveTo>
                <a:lnTo>
                  <a:pt x="790321" y="610743"/>
                </a:lnTo>
                <a:lnTo>
                  <a:pt x="828421" y="686943"/>
                </a:lnTo>
                <a:lnTo>
                  <a:pt x="860171" y="623443"/>
                </a:lnTo>
                <a:lnTo>
                  <a:pt x="818896" y="623443"/>
                </a:lnTo>
                <a:lnTo>
                  <a:pt x="818896" y="610743"/>
                </a:lnTo>
                <a:close/>
              </a:path>
              <a:path w="866775" h="687070">
                <a:moveTo>
                  <a:pt x="818896" y="9525"/>
                </a:moveTo>
                <a:lnTo>
                  <a:pt x="818896" y="623443"/>
                </a:lnTo>
                <a:lnTo>
                  <a:pt x="837946" y="623443"/>
                </a:lnTo>
                <a:lnTo>
                  <a:pt x="837946" y="19050"/>
                </a:lnTo>
                <a:lnTo>
                  <a:pt x="828421" y="19050"/>
                </a:lnTo>
                <a:lnTo>
                  <a:pt x="818896" y="9525"/>
                </a:lnTo>
                <a:close/>
              </a:path>
              <a:path w="866775" h="687070">
                <a:moveTo>
                  <a:pt x="866521" y="610743"/>
                </a:moveTo>
                <a:lnTo>
                  <a:pt x="837946" y="610743"/>
                </a:lnTo>
                <a:lnTo>
                  <a:pt x="837946" y="623443"/>
                </a:lnTo>
                <a:lnTo>
                  <a:pt x="860171" y="623443"/>
                </a:lnTo>
                <a:lnTo>
                  <a:pt x="866521" y="610743"/>
                </a:lnTo>
                <a:close/>
              </a:path>
              <a:path w="866775" h="687070">
                <a:moveTo>
                  <a:pt x="837946" y="0"/>
                </a:moveTo>
                <a:lnTo>
                  <a:pt x="0" y="0"/>
                </a:lnTo>
                <a:lnTo>
                  <a:pt x="0" y="19050"/>
                </a:lnTo>
                <a:lnTo>
                  <a:pt x="818896" y="19050"/>
                </a:lnTo>
                <a:lnTo>
                  <a:pt x="818896" y="9525"/>
                </a:lnTo>
                <a:lnTo>
                  <a:pt x="837946" y="9525"/>
                </a:lnTo>
                <a:lnTo>
                  <a:pt x="837946" y="0"/>
                </a:lnTo>
                <a:close/>
              </a:path>
              <a:path w="866775" h="687070">
                <a:moveTo>
                  <a:pt x="837946" y="9525"/>
                </a:moveTo>
                <a:lnTo>
                  <a:pt x="818896" y="9525"/>
                </a:lnTo>
                <a:lnTo>
                  <a:pt x="828421" y="19050"/>
                </a:lnTo>
                <a:lnTo>
                  <a:pt x="837946" y="19050"/>
                </a:lnTo>
                <a:lnTo>
                  <a:pt x="837946" y="9525"/>
                </a:lnTo>
                <a:close/>
              </a:path>
            </a:pathLst>
          </a:custGeom>
          <a:solidFill>
            <a:srgbClr val="F4B083"/>
          </a:solidFill>
        </p:spPr>
        <p:txBody>
          <a:bodyPr wrap="square" lIns="0" tIns="0" rIns="0" bIns="0" rtlCol="0"/>
          <a:lstStyle/>
          <a:p>
            <a:pPr defTabSz="685800"/>
            <a:endParaRPr sz="1350">
              <a:solidFill>
                <a:prstClr val="black"/>
              </a:solidFill>
              <a:latin typeface="Calibri" panose="020F0502020204030204"/>
            </a:endParaRPr>
          </a:p>
        </p:txBody>
      </p:sp>
      <p:sp>
        <p:nvSpPr>
          <p:cNvPr id="86" name="object 86"/>
          <p:cNvSpPr/>
          <p:nvPr/>
        </p:nvSpPr>
        <p:spPr>
          <a:xfrm>
            <a:off x="2841706" y="2110120"/>
            <a:ext cx="57160" cy="384877"/>
          </a:xfrm>
          <a:custGeom>
            <a:avLst/>
            <a:gdLst/>
            <a:ahLst/>
            <a:cxnLst/>
            <a:rect l="l" t="t" r="r" b="b"/>
            <a:pathLst>
              <a:path w="76200" h="513079">
                <a:moveTo>
                  <a:pt x="28575" y="436625"/>
                </a:moveTo>
                <a:lnTo>
                  <a:pt x="0" y="436625"/>
                </a:lnTo>
                <a:lnTo>
                  <a:pt x="38100" y="512825"/>
                </a:lnTo>
                <a:lnTo>
                  <a:pt x="69850" y="449325"/>
                </a:lnTo>
                <a:lnTo>
                  <a:pt x="28575" y="449325"/>
                </a:lnTo>
                <a:lnTo>
                  <a:pt x="28575" y="436625"/>
                </a:lnTo>
                <a:close/>
              </a:path>
              <a:path w="76200" h="513079">
                <a:moveTo>
                  <a:pt x="28575" y="256412"/>
                </a:moveTo>
                <a:lnTo>
                  <a:pt x="28575" y="449325"/>
                </a:lnTo>
                <a:lnTo>
                  <a:pt x="47625" y="449325"/>
                </a:lnTo>
                <a:lnTo>
                  <a:pt x="47625" y="265938"/>
                </a:lnTo>
                <a:lnTo>
                  <a:pt x="38100" y="265938"/>
                </a:lnTo>
                <a:lnTo>
                  <a:pt x="28575" y="256412"/>
                </a:lnTo>
                <a:close/>
              </a:path>
              <a:path w="76200" h="513079">
                <a:moveTo>
                  <a:pt x="76200" y="436625"/>
                </a:moveTo>
                <a:lnTo>
                  <a:pt x="47625" y="436625"/>
                </a:lnTo>
                <a:lnTo>
                  <a:pt x="47625" y="449325"/>
                </a:lnTo>
                <a:lnTo>
                  <a:pt x="69850" y="449325"/>
                </a:lnTo>
                <a:lnTo>
                  <a:pt x="76200" y="436625"/>
                </a:lnTo>
                <a:close/>
              </a:path>
              <a:path w="76200" h="513079">
                <a:moveTo>
                  <a:pt x="47243" y="0"/>
                </a:moveTo>
                <a:lnTo>
                  <a:pt x="28193" y="0"/>
                </a:lnTo>
                <a:lnTo>
                  <a:pt x="28193" y="265938"/>
                </a:lnTo>
                <a:lnTo>
                  <a:pt x="28575" y="265938"/>
                </a:lnTo>
                <a:lnTo>
                  <a:pt x="28575" y="256412"/>
                </a:lnTo>
                <a:lnTo>
                  <a:pt x="47243" y="256412"/>
                </a:lnTo>
                <a:lnTo>
                  <a:pt x="37718" y="246887"/>
                </a:lnTo>
                <a:lnTo>
                  <a:pt x="47243" y="246887"/>
                </a:lnTo>
                <a:lnTo>
                  <a:pt x="47243" y="0"/>
                </a:lnTo>
                <a:close/>
              </a:path>
              <a:path w="76200" h="513079">
                <a:moveTo>
                  <a:pt x="47625" y="246887"/>
                </a:moveTo>
                <a:lnTo>
                  <a:pt x="47243" y="246887"/>
                </a:lnTo>
                <a:lnTo>
                  <a:pt x="47243" y="256412"/>
                </a:lnTo>
                <a:lnTo>
                  <a:pt x="28575" y="256412"/>
                </a:lnTo>
                <a:lnTo>
                  <a:pt x="38100" y="265938"/>
                </a:lnTo>
                <a:lnTo>
                  <a:pt x="47625" y="265938"/>
                </a:lnTo>
                <a:lnTo>
                  <a:pt x="47625" y="246887"/>
                </a:lnTo>
                <a:close/>
              </a:path>
              <a:path w="76200" h="513079">
                <a:moveTo>
                  <a:pt x="47243" y="246887"/>
                </a:moveTo>
                <a:lnTo>
                  <a:pt x="37718" y="246887"/>
                </a:lnTo>
                <a:lnTo>
                  <a:pt x="47243" y="256412"/>
                </a:lnTo>
                <a:lnTo>
                  <a:pt x="47243" y="246887"/>
                </a:lnTo>
                <a:close/>
              </a:path>
            </a:pathLst>
          </a:custGeom>
          <a:solidFill>
            <a:srgbClr val="F4B083"/>
          </a:solidFill>
        </p:spPr>
        <p:txBody>
          <a:bodyPr wrap="square" lIns="0" tIns="0" rIns="0" bIns="0" rtlCol="0"/>
          <a:lstStyle/>
          <a:p>
            <a:pPr defTabSz="685800"/>
            <a:endParaRPr sz="1350">
              <a:solidFill>
                <a:prstClr val="black"/>
              </a:solidFill>
              <a:latin typeface="Calibri" panose="020F0502020204030204"/>
            </a:endParaRPr>
          </a:p>
        </p:txBody>
      </p:sp>
      <p:graphicFrame>
        <p:nvGraphicFramePr>
          <p:cNvPr id="13" name="object 13"/>
          <p:cNvGraphicFramePr>
            <a:graphicFrameLocks noGrp="1"/>
          </p:cNvGraphicFramePr>
          <p:nvPr/>
        </p:nvGraphicFramePr>
        <p:xfrm>
          <a:off x="1616149" y="685933"/>
          <a:ext cx="2422577" cy="1459635"/>
        </p:xfrm>
        <a:graphic>
          <a:graphicData uri="http://schemas.openxmlformats.org/drawingml/2006/table">
            <a:tbl>
              <a:tblPr firstRow="1" bandRow="1">
                <a:tableStyleId>{2D5ABB26-0587-4C30-8999-92F81FD0307C}</a:tableStyleId>
              </a:tblPr>
              <a:tblGrid>
                <a:gridCol w="540827"/>
                <a:gridCol w="237785"/>
                <a:gridCol w="48014"/>
                <a:gridCol w="769372"/>
                <a:gridCol w="48014"/>
                <a:gridCol w="254933"/>
                <a:gridCol w="523632"/>
              </a:tblGrid>
              <a:tr h="370586">
                <a:tc gridSpan="7">
                  <a:txBody>
                    <a:bodyPr/>
                    <a:lstStyle/>
                    <a:p>
                      <a:endParaRPr sz="800">
                        <a:latin typeface="微软雅黑" panose="020B0503020204020204" pitchFamily="34" charset="-122"/>
                        <a:cs typeface="微软雅黑" panose="020B0503020204020204" pitchFamily="34" charset="-122"/>
                      </a:endParaRPr>
                    </a:p>
                  </a:txBody>
                  <a:tcPr marL="0" marR="0" marT="0" marB="0">
                    <a:lnL w="9524">
                      <a:solidFill>
                        <a:srgbClr val="F1F1F1"/>
                      </a:solidFill>
                      <a:prstDash val="solid"/>
                    </a:lnL>
                    <a:lnR w="9524">
                      <a:solidFill>
                        <a:srgbClr val="F1F1F1"/>
                      </a:solidFill>
                      <a:prstDash val="solid"/>
                    </a:lnR>
                    <a:lnT w="9524">
                      <a:solidFill>
                        <a:srgbClr val="F1F1F1"/>
                      </a:solidFill>
                      <a:prstDash val="solid"/>
                    </a:lnT>
                  </a:tcPr>
                </a:tc>
                <a:tc hMerge="1">
                  <a:tcPr marL="0" marR="0" marT="0" marB="0"/>
                </a:tc>
                <a:tc hMerge="1">
                  <a:tcPr marL="0" marR="0" marT="0" marB="0"/>
                </a:tc>
                <a:tc hMerge="1">
                  <a:tcPr marL="0" marR="0" marT="0" marB="0"/>
                </a:tc>
                <a:tc hMerge="1">
                  <a:tcPr marL="0" marR="0" marT="0" marB="0"/>
                </a:tc>
                <a:tc hMerge="1">
                  <a:tcPr marL="0" marR="0" marT="0" marB="0"/>
                </a:tc>
                <a:tc hMerge="1">
                  <a:tcPr marL="0" marR="0" marT="0" marB="0"/>
                </a:tc>
              </a:tr>
              <a:tr h="286943">
                <a:tc gridSpan="7">
                  <a:txBody>
                    <a:bodyPr/>
                    <a:lstStyle/>
                    <a:p>
                      <a:pPr marL="694690">
                        <a:lnSpc>
                          <a:spcPct val="100000"/>
                        </a:lnSpc>
                      </a:pPr>
                      <a:r>
                        <a:rPr sz="1400" b="1" spc="-5" dirty="0">
                          <a:solidFill>
                            <a:srgbClr val="3B3B3B"/>
                          </a:solidFill>
                          <a:latin typeface="微软雅黑" panose="020B0503020204020204" pitchFamily="34" charset="-122"/>
                          <a:cs typeface="微软雅黑" panose="020B0503020204020204" pitchFamily="34" charset="-122"/>
                        </a:rPr>
                        <a:t>统一指挥调度中心</a:t>
                      </a:r>
                      <a:endParaRPr sz="1400">
                        <a:latin typeface="微软雅黑" panose="020B0503020204020204" pitchFamily="34" charset="-122"/>
                        <a:cs typeface="微软雅黑" panose="020B0503020204020204" pitchFamily="34" charset="-122"/>
                      </a:endParaRPr>
                    </a:p>
                  </a:txBody>
                  <a:tcPr marL="0" marR="0" marT="0" marB="0">
                    <a:lnL w="9524">
                      <a:solidFill>
                        <a:srgbClr val="F1F1F1"/>
                      </a:solidFill>
                      <a:prstDash val="solid"/>
                    </a:lnL>
                    <a:lnR w="9524">
                      <a:solidFill>
                        <a:srgbClr val="F1F1F1"/>
                      </a:solidFill>
                      <a:prstDash val="solid"/>
                    </a:lnR>
                    <a:solidFill>
                      <a:srgbClr val="333333"/>
                    </a:solidFill>
                  </a:tcPr>
                </a:tc>
                <a:tc hMerge="1">
                  <a:tcPr marL="0" marR="0" marT="0" marB="0"/>
                </a:tc>
                <a:tc hMerge="1">
                  <a:tcPr marL="0" marR="0" marT="0" marB="0"/>
                </a:tc>
                <a:tc hMerge="1">
                  <a:tcPr marL="0" marR="0" marT="0" marB="0"/>
                </a:tc>
                <a:tc hMerge="1">
                  <a:tcPr marL="0" marR="0" marT="0" marB="0"/>
                </a:tc>
                <a:tc hMerge="1">
                  <a:tcPr marL="0" marR="0" marT="0" marB="0"/>
                </a:tc>
                <a:tc hMerge="1">
                  <a:tcPr marL="0" marR="0" marT="0" marB="0"/>
                </a:tc>
              </a:tr>
              <a:tr h="205776">
                <a:tc gridSpan="7">
                  <a:txBody>
                    <a:bodyPr/>
                    <a:lstStyle/>
                    <a:p>
                      <a:endParaRPr sz="1400">
                        <a:latin typeface="微软雅黑" panose="020B0503020204020204" pitchFamily="34" charset="-122"/>
                        <a:cs typeface="微软雅黑" panose="020B0503020204020204" pitchFamily="34" charset="-122"/>
                      </a:endParaRPr>
                    </a:p>
                  </a:txBody>
                  <a:tcPr marL="0" marR="0" marT="0" marB="0">
                    <a:lnL w="9524">
                      <a:solidFill>
                        <a:srgbClr val="F1F1F1"/>
                      </a:solidFill>
                      <a:prstDash val="solid"/>
                    </a:lnL>
                    <a:lnR w="9524">
                      <a:solidFill>
                        <a:srgbClr val="F1F1F1"/>
                      </a:solidFill>
                      <a:prstDash val="solid"/>
                    </a:lnR>
                  </a:tcPr>
                </a:tc>
                <a:tc hMerge="1">
                  <a:tcPr marL="0" marR="0" marT="0" marB="0"/>
                </a:tc>
                <a:tc hMerge="1">
                  <a:tcPr marL="0" marR="0" marT="0" marB="0"/>
                </a:tc>
                <a:tc hMerge="1">
                  <a:tcPr marL="0" marR="0" marT="0" marB="0"/>
                </a:tc>
                <a:tc hMerge="1">
                  <a:tcPr marL="0" marR="0" marT="0" marB="0"/>
                </a:tc>
                <a:tc hMerge="1">
                  <a:tcPr marL="0" marR="0" marT="0" marB="0"/>
                </a:tc>
                <a:tc hMerge="1">
                  <a:tcPr marL="0" marR="0" marT="0" marB="0"/>
                </a:tc>
              </a:tr>
              <a:tr h="235593">
                <a:tc>
                  <a:txBody>
                    <a:bodyPr/>
                    <a:lstStyle/>
                    <a:p>
                      <a:endParaRPr sz="1400">
                        <a:latin typeface="微软雅黑" panose="020B0503020204020204" pitchFamily="34" charset="-122"/>
                        <a:cs typeface="微软雅黑" panose="020B0503020204020204" pitchFamily="34" charset="-122"/>
                      </a:endParaRPr>
                    </a:p>
                  </a:txBody>
                  <a:tcPr marL="0" marR="0" marT="0" marB="0">
                    <a:lnL w="9524">
                      <a:solidFill>
                        <a:srgbClr val="F1F1F1"/>
                      </a:solidFill>
                      <a:prstDash val="solid"/>
                    </a:lnL>
                    <a:lnB w="9524">
                      <a:solidFill>
                        <a:srgbClr val="F1F1F1"/>
                      </a:solidFill>
                      <a:prstDash val="solid"/>
                    </a:lnB>
                  </a:tcPr>
                </a:tc>
                <a:tc gridSpan="5">
                  <a:txBody>
                    <a:bodyPr/>
                    <a:lstStyle/>
                    <a:p>
                      <a:pPr marL="415925">
                        <a:lnSpc>
                          <a:spcPts val="1205"/>
                        </a:lnSpc>
                      </a:pPr>
                      <a:r>
                        <a:rPr sz="800" b="1" dirty="0">
                          <a:solidFill>
                            <a:srgbClr val="FFFFFF"/>
                          </a:solidFill>
                          <a:latin typeface="微软雅黑" panose="020B0503020204020204" pitchFamily="34" charset="-122"/>
                          <a:cs typeface="微软雅黑" panose="020B0503020204020204" pitchFamily="34" charset="-122"/>
                        </a:rPr>
                        <a:t>安防指挥调度岗</a:t>
                      </a:r>
                      <a:endParaRPr sz="800">
                        <a:latin typeface="微软雅黑" panose="020B0503020204020204" pitchFamily="34" charset="-122"/>
                        <a:cs typeface="微软雅黑" panose="020B0503020204020204" pitchFamily="34" charset="-122"/>
                      </a:endParaRPr>
                    </a:p>
                  </a:txBody>
                  <a:tcPr marL="0" marR="0" marT="0" marB="0">
                    <a:lnB w="9524">
                      <a:solidFill>
                        <a:srgbClr val="F1F1F1"/>
                      </a:solidFill>
                      <a:prstDash val="solid"/>
                    </a:lnB>
                    <a:solidFill>
                      <a:srgbClr val="2C2C2C"/>
                    </a:solidFill>
                  </a:tcPr>
                </a:tc>
                <a:tc hMerge="1">
                  <a:tcPr marL="0" marR="0" marT="0" marB="0"/>
                </a:tc>
                <a:tc hMerge="1">
                  <a:tcPr marL="0" marR="0" marT="0" marB="0"/>
                </a:tc>
                <a:tc hMerge="1">
                  <a:tcPr marL="0" marR="0" marT="0" marB="0"/>
                </a:tc>
                <a:tc hMerge="1">
                  <a:tcPr marL="0" marR="0" marT="0" marB="0"/>
                </a:tc>
                <a:tc>
                  <a:txBody>
                    <a:bodyPr/>
                    <a:lstStyle/>
                    <a:p>
                      <a:endParaRPr sz="800">
                        <a:latin typeface="微软雅黑" panose="020B0503020204020204" pitchFamily="34" charset="-122"/>
                        <a:cs typeface="微软雅黑" panose="020B0503020204020204" pitchFamily="34" charset="-122"/>
                      </a:endParaRPr>
                    </a:p>
                  </a:txBody>
                  <a:tcPr marL="0" marR="0" marT="0" marB="0">
                    <a:lnR w="9524">
                      <a:solidFill>
                        <a:srgbClr val="F1F1F1"/>
                      </a:solidFill>
                      <a:prstDash val="solid"/>
                    </a:lnR>
                    <a:lnB w="9524">
                      <a:solidFill>
                        <a:srgbClr val="F1F1F1"/>
                      </a:solidFill>
                      <a:prstDash val="solid"/>
                    </a:lnB>
                  </a:tcPr>
                </a:tc>
              </a:tr>
              <a:tr h="131373">
                <a:tc>
                  <a:txBody>
                    <a:bodyPr/>
                    <a:lstStyle/>
                    <a:p>
                      <a:endParaRPr sz="800">
                        <a:latin typeface="微软雅黑" panose="020B0503020204020204" pitchFamily="34" charset="-122"/>
                        <a:cs typeface="微软雅黑" panose="020B0503020204020204" pitchFamily="34" charset="-122"/>
                      </a:endParaRPr>
                    </a:p>
                  </a:txBody>
                  <a:tcPr marL="0" marR="0" marT="0" marB="0">
                    <a:lnT w="9524">
                      <a:solidFill>
                        <a:srgbClr val="F1F1F1"/>
                      </a:solidFill>
                      <a:prstDash val="solid"/>
                    </a:lnT>
                    <a:solidFill>
                      <a:srgbClr val="555555"/>
                    </a:solidFill>
                  </a:tcPr>
                </a:tc>
                <a:tc gridSpan="5">
                  <a:txBody>
                    <a:bodyPr/>
                    <a:lstStyle/>
                    <a:p>
                      <a:endParaRPr sz="800">
                        <a:latin typeface="微软雅黑" panose="020B0503020204020204" pitchFamily="34" charset="-122"/>
                        <a:cs typeface="微软雅黑" panose="020B0503020204020204" pitchFamily="34" charset="-122"/>
                      </a:endParaRPr>
                    </a:p>
                  </a:txBody>
                  <a:tcPr marL="0" marR="0" marT="0" marB="0">
                    <a:lnT w="9524">
                      <a:solidFill>
                        <a:srgbClr val="F1F1F1"/>
                      </a:solidFill>
                      <a:prstDash val="solid"/>
                    </a:lnT>
                    <a:solidFill>
                      <a:srgbClr val="2C2C2C"/>
                    </a:solidFill>
                  </a:tcPr>
                </a:tc>
                <a:tc hMerge="1">
                  <a:tcPr marL="0" marR="0" marT="0" marB="0"/>
                </a:tc>
                <a:tc hMerge="1">
                  <a:tcPr marL="0" marR="0" marT="0" marB="0"/>
                </a:tc>
                <a:tc hMerge="1">
                  <a:tcPr marL="0" marR="0" marT="0" marB="0"/>
                </a:tc>
                <a:tc hMerge="1">
                  <a:tcPr marL="0" marR="0" marT="0" marB="0"/>
                </a:tc>
                <a:tc>
                  <a:txBody>
                    <a:bodyPr/>
                    <a:lstStyle/>
                    <a:p>
                      <a:endParaRPr sz="800">
                        <a:latin typeface="微软雅黑" panose="020B0503020204020204" pitchFamily="34" charset="-122"/>
                        <a:cs typeface="微软雅黑" panose="020B0503020204020204" pitchFamily="34" charset="-122"/>
                      </a:endParaRPr>
                    </a:p>
                  </a:txBody>
                  <a:tcPr marL="0" marR="0" marT="0" marB="0">
                    <a:lnT w="9524">
                      <a:solidFill>
                        <a:srgbClr val="F1F1F1"/>
                      </a:solidFill>
                      <a:prstDash val="solid"/>
                    </a:lnT>
                    <a:solidFill>
                      <a:srgbClr val="555555"/>
                    </a:solidFill>
                  </a:tcPr>
                </a:tc>
              </a:tr>
              <a:tr h="221780">
                <a:tc gridSpan="2">
                  <a:txBody>
                    <a:bodyPr/>
                    <a:lstStyle/>
                    <a:p>
                      <a:pPr marL="187325">
                        <a:lnSpc>
                          <a:spcPct val="100000"/>
                        </a:lnSpc>
                      </a:pPr>
                      <a:r>
                        <a:rPr sz="800" b="1" i="1" dirty="0">
                          <a:solidFill>
                            <a:srgbClr val="FFFFFF"/>
                          </a:solidFill>
                          <a:latin typeface="微软雅黑" panose="020B0503020204020204" pitchFamily="34" charset="-122"/>
                          <a:cs typeface="微软雅黑" panose="020B0503020204020204" pitchFamily="34" charset="-122"/>
                        </a:rPr>
                        <a:t>门状态监控</a:t>
                      </a:r>
                      <a:endParaRPr sz="800">
                        <a:latin typeface="微软雅黑" panose="020B0503020204020204" pitchFamily="34" charset="-122"/>
                        <a:cs typeface="微软雅黑" panose="020B0503020204020204" pitchFamily="34" charset="-122"/>
                      </a:endParaRPr>
                    </a:p>
                  </a:txBody>
                  <a:tcPr marL="0" marR="0" marT="0" marB="0">
                    <a:solidFill>
                      <a:srgbClr val="A6A6A6"/>
                    </a:solidFill>
                  </a:tcPr>
                </a:tc>
                <a:tc hMerge="1">
                  <a:tcPr marL="0" marR="0" marT="0" marB="0"/>
                </a:tc>
                <a:tc>
                  <a:txBody>
                    <a:bodyPr/>
                    <a:lstStyle/>
                    <a:p>
                      <a:endParaRPr sz="800">
                        <a:latin typeface="微软雅黑" panose="020B0503020204020204" pitchFamily="34" charset="-122"/>
                        <a:cs typeface="微软雅黑" panose="020B0503020204020204" pitchFamily="34" charset="-122"/>
                      </a:endParaRPr>
                    </a:p>
                  </a:txBody>
                  <a:tcPr marL="0" marR="0" marT="0" marB="0">
                    <a:solidFill>
                      <a:srgbClr val="555555"/>
                    </a:solidFill>
                  </a:tcPr>
                </a:tc>
                <a:tc>
                  <a:txBody>
                    <a:bodyPr/>
                    <a:lstStyle/>
                    <a:p>
                      <a:pPr marL="243840">
                        <a:lnSpc>
                          <a:spcPct val="100000"/>
                        </a:lnSpc>
                      </a:pPr>
                      <a:r>
                        <a:rPr sz="800" b="1" i="1" dirty="0">
                          <a:solidFill>
                            <a:srgbClr val="FFFFFF"/>
                          </a:solidFill>
                          <a:latin typeface="微软雅黑" panose="020B0503020204020204" pitchFamily="34" charset="-122"/>
                          <a:cs typeface="微软雅黑" panose="020B0503020204020204" pitchFamily="34" charset="-122"/>
                        </a:rPr>
                        <a:t>通行监控</a:t>
                      </a:r>
                      <a:endParaRPr sz="800">
                        <a:latin typeface="微软雅黑" panose="020B0503020204020204" pitchFamily="34" charset="-122"/>
                        <a:cs typeface="微软雅黑" panose="020B0503020204020204" pitchFamily="34" charset="-122"/>
                      </a:endParaRPr>
                    </a:p>
                  </a:txBody>
                  <a:tcPr marL="0" marR="0" marT="0" marB="0">
                    <a:solidFill>
                      <a:srgbClr val="A6A6A6"/>
                    </a:solidFill>
                  </a:tcPr>
                </a:tc>
                <a:tc>
                  <a:txBody>
                    <a:bodyPr/>
                    <a:lstStyle/>
                    <a:p>
                      <a:endParaRPr sz="800">
                        <a:latin typeface="微软雅黑" panose="020B0503020204020204" pitchFamily="34" charset="-122"/>
                        <a:cs typeface="微软雅黑" panose="020B0503020204020204" pitchFamily="34" charset="-122"/>
                      </a:endParaRPr>
                    </a:p>
                  </a:txBody>
                  <a:tcPr marL="0" marR="0" marT="0" marB="0">
                    <a:solidFill>
                      <a:srgbClr val="555555"/>
                    </a:solidFill>
                  </a:tcPr>
                </a:tc>
                <a:tc gridSpan="2">
                  <a:txBody>
                    <a:bodyPr/>
                    <a:lstStyle/>
                    <a:p>
                      <a:pPr marL="245110">
                        <a:lnSpc>
                          <a:spcPct val="100000"/>
                        </a:lnSpc>
                      </a:pPr>
                      <a:r>
                        <a:rPr sz="800" b="1" i="1" dirty="0">
                          <a:solidFill>
                            <a:srgbClr val="FFFFFF"/>
                          </a:solidFill>
                          <a:latin typeface="微软雅黑" panose="020B0503020204020204" pitchFamily="34" charset="-122"/>
                          <a:cs typeface="微软雅黑" panose="020B0503020204020204" pitchFamily="34" charset="-122"/>
                        </a:rPr>
                        <a:t>云端调度</a:t>
                      </a:r>
                      <a:endParaRPr sz="800">
                        <a:latin typeface="微软雅黑" panose="020B0503020204020204" pitchFamily="34" charset="-122"/>
                        <a:cs typeface="微软雅黑" panose="020B0503020204020204" pitchFamily="34" charset="-122"/>
                      </a:endParaRPr>
                    </a:p>
                  </a:txBody>
                  <a:tcPr marL="0" marR="0" marT="0" marB="0">
                    <a:solidFill>
                      <a:srgbClr val="A6A6A6"/>
                    </a:solidFill>
                  </a:tcPr>
                </a:tc>
                <a:tc hMerge="1">
                  <a:tcPr marL="0" marR="0" marT="0" marB="0"/>
                </a:tc>
              </a:tr>
            </a:tbl>
          </a:graphicData>
        </a:graphic>
      </p:graphicFrame>
      <p:grpSp>
        <p:nvGrpSpPr>
          <p:cNvPr id="87" name="组合 20"/>
          <p:cNvGrpSpPr/>
          <p:nvPr/>
        </p:nvGrpSpPr>
        <p:grpSpPr bwMode="auto">
          <a:xfrm>
            <a:off x="596" y="114914"/>
            <a:ext cx="521498" cy="379813"/>
            <a:chOff x="0" y="0"/>
            <a:chExt cx="694944" cy="624651"/>
          </a:xfrm>
        </p:grpSpPr>
        <p:sp>
          <p:nvSpPr>
            <p:cNvPr id="88"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89"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11627" y="158004"/>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便捷出行微场景----智慧停车</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p:nvPr/>
        </p:nvSpPr>
        <p:spPr>
          <a:xfrm>
            <a:off x="469854" y="3048115"/>
            <a:ext cx="934565" cy="1641061"/>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4" name="object 4"/>
          <p:cNvSpPr/>
          <p:nvPr/>
        </p:nvSpPr>
        <p:spPr>
          <a:xfrm>
            <a:off x="481287" y="1436205"/>
            <a:ext cx="913606" cy="1620007"/>
          </a:xfrm>
          <a:custGeom>
            <a:avLst/>
            <a:gdLst/>
            <a:ahLst/>
            <a:cxnLst/>
            <a:rect l="l" t="t" r="r" b="b"/>
            <a:pathLst>
              <a:path w="1217930" h="2159635">
                <a:moveTo>
                  <a:pt x="1113027" y="0"/>
                </a:moveTo>
                <a:lnTo>
                  <a:pt x="95039" y="435"/>
                </a:lnTo>
                <a:lnTo>
                  <a:pt x="54624" y="12709"/>
                </a:lnTo>
                <a:lnTo>
                  <a:pt x="23039" y="39137"/>
                </a:lnTo>
                <a:lnTo>
                  <a:pt x="3958" y="76042"/>
                </a:lnTo>
                <a:lnTo>
                  <a:pt x="0" y="104647"/>
                </a:lnTo>
                <a:lnTo>
                  <a:pt x="435" y="2064466"/>
                </a:lnTo>
                <a:lnTo>
                  <a:pt x="12706" y="2104877"/>
                </a:lnTo>
                <a:lnTo>
                  <a:pt x="39132" y="2136464"/>
                </a:lnTo>
                <a:lnTo>
                  <a:pt x="76037" y="2155548"/>
                </a:lnTo>
                <a:lnTo>
                  <a:pt x="104647" y="2159507"/>
                </a:lnTo>
                <a:lnTo>
                  <a:pt x="1122634" y="2159072"/>
                </a:lnTo>
                <a:lnTo>
                  <a:pt x="1163045" y="2146798"/>
                </a:lnTo>
                <a:lnTo>
                  <a:pt x="1194632" y="2120370"/>
                </a:lnTo>
                <a:lnTo>
                  <a:pt x="1213716" y="2083465"/>
                </a:lnTo>
                <a:lnTo>
                  <a:pt x="1217676" y="2054859"/>
                </a:lnTo>
                <a:lnTo>
                  <a:pt x="1217240" y="95041"/>
                </a:lnTo>
                <a:lnTo>
                  <a:pt x="1204966" y="54630"/>
                </a:lnTo>
                <a:lnTo>
                  <a:pt x="1178538" y="23043"/>
                </a:lnTo>
                <a:lnTo>
                  <a:pt x="1141633" y="3959"/>
                </a:lnTo>
                <a:lnTo>
                  <a:pt x="1113027" y="0"/>
                </a:lnTo>
                <a:close/>
              </a:path>
            </a:pathLst>
          </a:custGeom>
          <a:solidFill>
            <a:srgbClr val="ECECEC"/>
          </a:solidFill>
        </p:spPr>
        <p:txBody>
          <a:bodyPr wrap="square" lIns="0" tIns="0" rIns="0" bIns="0" rtlCol="0"/>
          <a:lstStyle/>
          <a:p>
            <a:pPr defTabSz="685800"/>
            <a:endParaRPr sz="1350">
              <a:latin typeface="Calibri" panose="020F0502020204030204"/>
            </a:endParaRPr>
          </a:p>
        </p:txBody>
      </p:sp>
      <p:sp>
        <p:nvSpPr>
          <p:cNvPr id="5" name="object 5"/>
          <p:cNvSpPr/>
          <p:nvPr/>
        </p:nvSpPr>
        <p:spPr>
          <a:xfrm>
            <a:off x="481287" y="1436205"/>
            <a:ext cx="913416" cy="1619911"/>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6" name="object 6"/>
          <p:cNvSpPr/>
          <p:nvPr/>
        </p:nvSpPr>
        <p:spPr>
          <a:xfrm>
            <a:off x="1417566" y="3046971"/>
            <a:ext cx="931135" cy="1641061"/>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7" name="object 7"/>
          <p:cNvSpPr/>
          <p:nvPr/>
        </p:nvSpPr>
        <p:spPr>
          <a:xfrm>
            <a:off x="1428999" y="1435062"/>
            <a:ext cx="910272" cy="1620007"/>
          </a:xfrm>
          <a:custGeom>
            <a:avLst/>
            <a:gdLst/>
            <a:ahLst/>
            <a:cxnLst/>
            <a:rect l="l" t="t" r="r" b="b"/>
            <a:pathLst>
              <a:path w="1213485" h="2159635">
                <a:moveTo>
                  <a:pt x="1108837" y="0"/>
                </a:moveTo>
                <a:lnTo>
                  <a:pt x="95283" y="382"/>
                </a:lnTo>
                <a:lnTo>
                  <a:pt x="54806" y="12478"/>
                </a:lnTo>
                <a:lnTo>
                  <a:pt x="23131" y="38818"/>
                </a:lnTo>
                <a:lnTo>
                  <a:pt x="3976" y="75681"/>
                </a:lnTo>
                <a:lnTo>
                  <a:pt x="0" y="104266"/>
                </a:lnTo>
                <a:lnTo>
                  <a:pt x="382" y="2064224"/>
                </a:lnTo>
                <a:lnTo>
                  <a:pt x="12478" y="2104701"/>
                </a:lnTo>
                <a:lnTo>
                  <a:pt x="38818" y="2136376"/>
                </a:lnTo>
                <a:lnTo>
                  <a:pt x="75681" y="2155531"/>
                </a:lnTo>
                <a:lnTo>
                  <a:pt x="104267" y="2159507"/>
                </a:lnTo>
                <a:lnTo>
                  <a:pt x="1117820" y="2159125"/>
                </a:lnTo>
                <a:lnTo>
                  <a:pt x="1158297" y="2147029"/>
                </a:lnTo>
                <a:lnTo>
                  <a:pt x="1189972" y="2120689"/>
                </a:lnTo>
                <a:lnTo>
                  <a:pt x="1209127" y="2083826"/>
                </a:lnTo>
                <a:lnTo>
                  <a:pt x="1213104" y="2055240"/>
                </a:lnTo>
                <a:lnTo>
                  <a:pt x="1212721" y="95283"/>
                </a:lnTo>
                <a:lnTo>
                  <a:pt x="1200625" y="54806"/>
                </a:lnTo>
                <a:lnTo>
                  <a:pt x="1174285" y="23131"/>
                </a:lnTo>
                <a:lnTo>
                  <a:pt x="1137422" y="3976"/>
                </a:lnTo>
                <a:lnTo>
                  <a:pt x="1108837" y="0"/>
                </a:lnTo>
                <a:close/>
              </a:path>
            </a:pathLst>
          </a:custGeom>
          <a:solidFill>
            <a:srgbClr val="ECECEC"/>
          </a:solidFill>
        </p:spPr>
        <p:txBody>
          <a:bodyPr wrap="square" lIns="0" tIns="0" rIns="0" bIns="0" rtlCol="0"/>
          <a:lstStyle/>
          <a:p>
            <a:pPr defTabSz="685800"/>
            <a:endParaRPr sz="1350">
              <a:latin typeface="Calibri" panose="020F0502020204030204"/>
            </a:endParaRPr>
          </a:p>
        </p:txBody>
      </p:sp>
      <p:sp>
        <p:nvSpPr>
          <p:cNvPr id="8" name="object 8"/>
          <p:cNvSpPr/>
          <p:nvPr/>
        </p:nvSpPr>
        <p:spPr>
          <a:xfrm>
            <a:off x="1428999" y="1435062"/>
            <a:ext cx="909985" cy="1619911"/>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p:nvPr/>
        </p:nvSpPr>
        <p:spPr>
          <a:xfrm>
            <a:off x="2369850" y="3090412"/>
            <a:ext cx="1827403" cy="1684503"/>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2381282" y="1435061"/>
            <a:ext cx="1806254" cy="1663354"/>
          </a:xfrm>
          <a:custGeom>
            <a:avLst/>
            <a:gdLst/>
            <a:ahLst/>
            <a:cxnLst/>
            <a:rect l="l" t="t" r="r" b="b"/>
            <a:pathLst>
              <a:path w="2407920" h="2217420">
                <a:moveTo>
                  <a:pt x="2217293" y="0"/>
                </a:moveTo>
                <a:lnTo>
                  <a:pt x="190627" y="0"/>
                </a:lnTo>
                <a:lnTo>
                  <a:pt x="174992" y="631"/>
                </a:lnTo>
                <a:lnTo>
                  <a:pt x="130373" y="9718"/>
                </a:lnTo>
                <a:lnTo>
                  <a:pt x="90211" y="28559"/>
                </a:lnTo>
                <a:lnTo>
                  <a:pt x="55832" y="55832"/>
                </a:lnTo>
                <a:lnTo>
                  <a:pt x="28559" y="90211"/>
                </a:lnTo>
                <a:lnTo>
                  <a:pt x="9718" y="130373"/>
                </a:lnTo>
                <a:lnTo>
                  <a:pt x="631" y="174992"/>
                </a:lnTo>
                <a:lnTo>
                  <a:pt x="0" y="190626"/>
                </a:lnTo>
                <a:lnTo>
                  <a:pt x="0" y="2026792"/>
                </a:lnTo>
                <a:lnTo>
                  <a:pt x="5539" y="2072603"/>
                </a:lnTo>
                <a:lnTo>
                  <a:pt x="21276" y="2114398"/>
                </a:lnTo>
                <a:lnTo>
                  <a:pt x="45886" y="2150852"/>
                </a:lnTo>
                <a:lnTo>
                  <a:pt x="78044" y="2180640"/>
                </a:lnTo>
                <a:lnTo>
                  <a:pt x="116425" y="2202439"/>
                </a:lnTo>
                <a:lnTo>
                  <a:pt x="159705" y="2214925"/>
                </a:lnTo>
                <a:lnTo>
                  <a:pt x="190627" y="2217419"/>
                </a:lnTo>
                <a:lnTo>
                  <a:pt x="2217293" y="2217419"/>
                </a:lnTo>
                <a:lnTo>
                  <a:pt x="2263103" y="2211880"/>
                </a:lnTo>
                <a:lnTo>
                  <a:pt x="2304898" y="2196143"/>
                </a:lnTo>
                <a:lnTo>
                  <a:pt x="2341352" y="2171533"/>
                </a:lnTo>
                <a:lnTo>
                  <a:pt x="2371140" y="2139375"/>
                </a:lnTo>
                <a:lnTo>
                  <a:pt x="2392939" y="2100994"/>
                </a:lnTo>
                <a:lnTo>
                  <a:pt x="2405425" y="2057714"/>
                </a:lnTo>
                <a:lnTo>
                  <a:pt x="2407920" y="2026792"/>
                </a:lnTo>
                <a:lnTo>
                  <a:pt x="2407920" y="190626"/>
                </a:lnTo>
                <a:lnTo>
                  <a:pt x="2402380" y="144816"/>
                </a:lnTo>
                <a:lnTo>
                  <a:pt x="2386643" y="103021"/>
                </a:lnTo>
                <a:lnTo>
                  <a:pt x="2362033" y="66567"/>
                </a:lnTo>
                <a:lnTo>
                  <a:pt x="2329875" y="36779"/>
                </a:lnTo>
                <a:lnTo>
                  <a:pt x="2291494" y="14980"/>
                </a:lnTo>
                <a:lnTo>
                  <a:pt x="2248214" y="2494"/>
                </a:lnTo>
                <a:lnTo>
                  <a:pt x="2217293" y="0"/>
                </a:lnTo>
                <a:close/>
              </a:path>
            </a:pathLst>
          </a:custGeom>
          <a:solidFill>
            <a:srgbClr val="ECECEC"/>
          </a:solidFill>
        </p:spPr>
        <p:txBody>
          <a:bodyPr wrap="square" lIns="0" tIns="0" rIns="0" bIns="0" rtlCol="0"/>
          <a:lstStyle/>
          <a:p>
            <a:pPr defTabSz="685800"/>
            <a:endParaRPr sz="1350">
              <a:latin typeface="Calibri" panose="020F0502020204030204"/>
            </a:endParaRPr>
          </a:p>
        </p:txBody>
      </p:sp>
      <p:sp>
        <p:nvSpPr>
          <p:cNvPr id="11" name="object 11"/>
          <p:cNvSpPr/>
          <p:nvPr/>
        </p:nvSpPr>
        <p:spPr>
          <a:xfrm>
            <a:off x="2381282" y="1435062"/>
            <a:ext cx="1806254" cy="1663353"/>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p:nvPr/>
        </p:nvSpPr>
        <p:spPr>
          <a:xfrm>
            <a:off x="4993490" y="4496547"/>
            <a:ext cx="3552489" cy="648191"/>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p:nvPr/>
        </p:nvSpPr>
        <p:spPr>
          <a:xfrm>
            <a:off x="5004922" y="2420498"/>
            <a:ext cx="3531531" cy="2084432"/>
          </a:xfrm>
          <a:custGeom>
            <a:avLst/>
            <a:gdLst/>
            <a:ahLst/>
            <a:cxnLst/>
            <a:rect l="l" t="t" r="r" b="b"/>
            <a:pathLst>
              <a:path w="4707890" h="2778760">
                <a:moveTo>
                  <a:pt x="4468876" y="0"/>
                </a:moveTo>
                <a:lnTo>
                  <a:pt x="238759" y="0"/>
                </a:lnTo>
                <a:lnTo>
                  <a:pt x="219183" y="791"/>
                </a:lnTo>
                <a:lnTo>
                  <a:pt x="181395" y="6941"/>
                </a:lnTo>
                <a:lnTo>
                  <a:pt x="129052" y="26657"/>
                </a:lnTo>
                <a:lnTo>
                  <a:pt x="83392" y="57486"/>
                </a:lnTo>
                <a:lnTo>
                  <a:pt x="46077" y="97767"/>
                </a:lnTo>
                <a:lnTo>
                  <a:pt x="18768" y="145839"/>
                </a:lnTo>
                <a:lnTo>
                  <a:pt x="3125" y="200041"/>
                </a:lnTo>
                <a:lnTo>
                  <a:pt x="0" y="238759"/>
                </a:lnTo>
                <a:lnTo>
                  <a:pt x="0" y="2539491"/>
                </a:lnTo>
                <a:lnTo>
                  <a:pt x="3125" y="2578220"/>
                </a:lnTo>
                <a:lnTo>
                  <a:pt x="18768" y="2632428"/>
                </a:lnTo>
                <a:lnTo>
                  <a:pt x="46077" y="2680500"/>
                </a:lnTo>
                <a:lnTo>
                  <a:pt x="83392" y="2720778"/>
                </a:lnTo>
                <a:lnTo>
                  <a:pt x="129052" y="2751602"/>
                </a:lnTo>
                <a:lnTo>
                  <a:pt x="181395" y="2771313"/>
                </a:lnTo>
                <a:lnTo>
                  <a:pt x="219183" y="2777460"/>
                </a:lnTo>
                <a:lnTo>
                  <a:pt x="238759" y="2778252"/>
                </a:lnTo>
                <a:lnTo>
                  <a:pt x="4468876" y="2778252"/>
                </a:lnTo>
                <a:lnTo>
                  <a:pt x="4507594" y="2775127"/>
                </a:lnTo>
                <a:lnTo>
                  <a:pt x="4561796" y="2759489"/>
                </a:lnTo>
                <a:lnTo>
                  <a:pt x="4609868" y="2732185"/>
                </a:lnTo>
                <a:lnTo>
                  <a:pt x="4650149" y="2694874"/>
                </a:lnTo>
                <a:lnTo>
                  <a:pt x="4680978" y="2649216"/>
                </a:lnTo>
                <a:lnTo>
                  <a:pt x="4700694" y="2596868"/>
                </a:lnTo>
                <a:lnTo>
                  <a:pt x="4706844" y="2559074"/>
                </a:lnTo>
                <a:lnTo>
                  <a:pt x="4707635" y="2539491"/>
                </a:lnTo>
                <a:lnTo>
                  <a:pt x="4707635" y="238759"/>
                </a:lnTo>
                <a:lnTo>
                  <a:pt x="4704510" y="200041"/>
                </a:lnTo>
                <a:lnTo>
                  <a:pt x="4688867" y="145839"/>
                </a:lnTo>
                <a:lnTo>
                  <a:pt x="4661558" y="97767"/>
                </a:lnTo>
                <a:lnTo>
                  <a:pt x="4624243" y="57486"/>
                </a:lnTo>
                <a:lnTo>
                  <a:pt x="4578583" y="26657"/>
                </a:lnTo>
                <a:lnTo>
                  <a:pt x="4526240" y="6941"/>
                </a:lnTo>
                <a:lnTo>
                  <a:pt x="4488452" y="791"/>
                </a:lnTo>
                <a:lnTo>
                  <a:pt x="4468876" y="0"/>
                </a:lnTo>
                <a:close/>
              </a:path>
            </a:pathLst>
          </a:custGeom>
          <a:solidFill>
            <a:srgbClr val="ECECEC"/>
          </a:solidFill>
        </p:spPr>
        <p:txBody>
          <a:bodyPr wrap="square" lIns="0" tIns="0" rIns="0" bIns="0" rtlCol="0"/>
          <a:lstStyle/>
          <a:p>
            <a:pPr defTabSz="685800"/>
            <a:endParaRPr sz="1350">
              <a:latin typeface="Calibri" panose="020F0502020204030204"/>
            </a:endParaRPr>
          </a:p>
        </p:txBody>
      </p:sp>
      <p:sp>
        <p:nvSpPr>
          <p:cNvPr id="14" name="object 14"/>
          <p:cNvSpPr/>
          <p:nvPr/>
        </p:nvSpPr>
        <p:spPr>
          <a:xfrm>
            <a:off x="5004923" y="2420498"/>
            <a:ext cx="3531339" cy="2084051"/>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15" name="object 15"/>
          <p:cNvSpPr/>
          <p:nvPr/>
        </p:nvSpPr>
        <p:spPr>
          <a:xfrm>
            <a:off x="3722255" y="2444505"/>
            <a:ext cx="1361549" cy="1361549"/>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16" name="object 16"/>
          <p:cNvSpPr/>
          <p:nvPr/>
        </p:nvSpPr>
        <p:spPr>
          <a:xfrm>
            <a:off x="3958896" y="2945245"/>
            <a:ext cx="888265" cy="417248"/>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17" name="object 17"/>
          <p:cNvSpPr/>
          <p:nvPr/>
        </p:nvSpPr>
        <p:spPr>
          <a:xfrm>
            <a:off x="3761123" y="2454794"/>
            <a:ext cx="1283811" cy="1283812"/>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18" name="object 18"/>
          <p:cNvSpPr/>
          <p:nvPr/>
        </p:nvSpPr>
        <p:spPr>
          <a:xfrm>
            <a:off x="3869727" y="2563399"/>
            <a:ext cx="1070320" cy="1070320"/>
          </a:xfrm>
          <a:custGeom>
            <a:avLst/>
            <a:gdLst/>
            <a:ahLst/>
            <a:cxnLst/>
            <a:rect l="l" t="t" r="r" b="b"/>
            <a:pathLst>
              <a:path w="1426845" h="1426845">
                <a:moveTo>
                  <a:pt x="713232" y="0"/>
                </a:moveTo>
                <a:lnTo>
                  <a:pt x="654729" y="2364"/>
                </a:lnTo>
                <a:lnTo>
                  <a:pt x="597530" y="9333"/>
                </a:lnTo>
                <a:lnTo>
                  <a:pt x="541818" y="20725"/>
                </a:lnTo>
                <a:lnTo>
                  <a:pt x="487777" y="36356"/>
                </a:lnTo>
                <a:lnTo>
                  <a:pt x="435590" y="56042"/>
                </a:lnTo>
                <a:lnTo>
                  <a:pt x="385440" y="79600"/>
                </a:lnTo>
                <a:lnTo>
                  <a:pt x="337511" y="106847"/>
                </a:lnTo>
                <a:lnTo>
                  <a:pt x="291986" y="137598"/>
                </a:lnTo>
                <a:lnTo>
                  <a:pt x="249049" y="171672"/>
                </a:lnTo>
                <a:lnTo>
                  <a:pt x="208883" y="208883"/>
                </a:lnTo>
                <a:lnTo>
                  <a:pt x="171672" y="249049"/>
                </a:lnTo>
                <a:lnTo>
                  <a:pt x="137598" y="291986"/>
                </a:lnTo>
                <a:lnTo>
                  <a:pt x="106847" y="337511"/>
                </a:lnTo>
                <a:lnTo>
                  <a:pt x="79600" y="385440"/>
                </a:lnTo>
                <a:lnTo>
                  <a:pt x="56042" y="435590"/>
                </a:lnTo>
                <a:lnTo>
                  <a:pt x="36356" y="487777"/>
                </a:lnTo>
                <a:lnTo>
                  <a:pt x="20725" y="541818"/>
                </a:lnTo>
                <a:lnTo>
                  <a:pt x="9333" y="597530"/>
                </a:lnTo>
                <a:lnTo>
                  <a:pt x="2364" y="654729"/>
                </a:lnTo>
                <a:lnTo>
                  <a:pt x="0" y="713231"/>
                </a:lnTo>
                <a:lnTo>
                  <a:pt x="2364" y="771734"/>
                </a:lnTo>
                <a:lnTo>
                  <a:pt x="9333" y="828933"/>
                </a:lnTo>
                <a:lnTo>
                  <a:pt x="20725" y="884645"/>
                </a:lnTo>
                <a:lnTo>
                  <a:pt x="36356" y="938686"/>
                </a:lnTo>
                <a:lnTo>
                  <a:pt x="56042" y="990873"/>
                </a:lnTo>
                <a:lnTo>
                  <a:pt x="79600" y="1041023"/>
                </a:lnTo>
                <a:lnTo>
                  <a:pt x="106847" y="1088952"/>
                </a:lnTo>
                <a:lnTo>
                  <a:pt x="137598" y="1134477"/>
                </a:lnTo>
                <a:lnTo>
                  <a:pt x="171672" y="1177414"/>
                </a:lnTo>
                <a:lnTo>
                  <a:pt x="208883" y="1217580"/>
                </a:lnTo>
                <a:lnTo>
                  <a:pt x="249049" y="1254791"/>
                </a:lnTo>
                <a:lnTo>
                  <a:pt x="291986" y="1288865"/>
                </a:lnTo>
                <a:lnTo>
                  <a:pt x="337511" y="1319616"/>
                </a:lnTo>
                <a:lnTo>
                  <a:pt x="385440" y="1346863"/>
                </a:lnTo>
                <a:lnTo>
                  <a:pt x="435590" y="1370421"/>
                </a:lnTo>
                <a:lnTo>
                  <a:pt x="487777" y="1390107"/>
                </a:lnTo>
                <a:lnTo>
                  <a:pt x="541818" y="1405738"/>
                </a:lnTo>
                <a:lnTo>
                  <a:pt x="597530" y="1417130"/>
                </a:lnTo>
                <a:lnTo>
                  <a:pt x="654729" y="1424099"/>
                </a:lnTo>
                <a:lnTo>
                  <a:pt x="713232" y="1426464"/>
                </a:lnTo>
                <a:lnTo>
                  <a:pt x="771734" y="1424099"/>
                </a:lnTo>
                <a:lnTo>
                  <a:pt x="828933" y="1417130"/>
                </a:lnTo>
                <a:lnTo>
                  <a:pt x="884645" y="1405738"/>
                </a:lnTo>
                <a:lnTo>
                  <a:pt x="938686" y="1390107"/>
                </a:lnTo>
                <a:lnTo>
                  <a:pt x="990873" y="1370421"/>
                </a:lnTo>
                <a:lnTo>
                  <a:pt x="1041023" y="1346863"/>
                </a:lnTo>
                <a:lnTo>
                  <a:pt x="1088952" y="1319616"/>
                </a:lnTo>
                <a:lnTo>
                  <a:pt x="1134477" y="1288865"/>
                </a:lnTo>
                <a:lnTo>
                  <a:pt x="1177414" y="1254791"/>
                </a:lnTo>
                <a:lnTo>
                  <a:pt x="1217580" y="1217580"/>
                </a:lnTo>
                <a:lnTo>
                  <a:pt x="1254791" y="1177414"/>
                </a:lnTo>
                <a:lnTo>
                  <a:pt x="1288865" y="1134477"/>
                </a:lnTo>
                <a:lnTo>
                  <a:pt x="1319616" y="1088952"/>
                </a:lnTo>
                <a:lnTo>
                  <a:pt x="1346863" y="1041023"/>
                </a:lnTo>
                <a:lnTo>
                  <a:pt x="1370421" y="990873"/>
                </a:lnTo>
                <a:lnTo>
                  <a:pt x="1390107" y="938686"/>
                </a:lnTo>
                <a:lnTo>
                  <a:pt x="1405738" y="884645"/>
                </a:lnTo>
                <a:lnTo>
                  <a:pt x="1417130" y="828933"/>
                </a:lnTo>
                <a:lnTo>
                  <a:pt x="1424099" y="771734"/>
                </a:lnTo>
                <a:lnTo>
                  <a:pt x="1426464" y="713231"/>
                </a:lnTo>
                <a:lnTo>
                  <a:pt x="1424099" y="654729"/>
                </a:lnTo>
                <a:lnTo>
                  <a:pt x="1417130" y="597530"/>
                </a:lnTo>
                <a:lnTo>
                  <a:pt x="1405738" y="541818"/>
                </a:lnTo>
                <a:lnTo>
                  <a:pt x="1390107" y="487777"/>
                </a:lnTo>
                <a:lnTo>
                  <a:pt x="1370421" y="435590"/>
                </a:lnTo>
                <a:lnTo>
                  <a:pt x="1346863" y="385440"/>
                </a:lnTo>
                <a:lnTo>
                  <a:pt x="1319616" y="337511"/>
                </a:lnTo>
                <a:lnTo>
                  <a:pt x="1288865" y="291986"/>
                </a:lnTo>
                <a:lnTo>
                  <a:pt x="1254791" y="249049"/>
                </a:lnTo>
                <a:lnTo>
                  <a:pt x="1217580" y="208883"/>
                </a:lnTo>
                <a:lnTo>
                  <a:pt x="1177414" y="171672"/>
                </a:lnTo>
                <a:lnTo>
                  <a:pt x="1134477" y="137598"/>
                </a:lnTo>
                <a:lnTo>
                  <a:pt x="1088952" y="106847"/>
                </a:lnTo>
                <a:lnTo>
                  <a:pt x="1041023" y="79600"/>
                </a:lnTo>
                <a:lnTo>
                  <a:pt x="990873" y="56042"/>
                </a:lnTo>
                <a:lnTo>
                  <a:pt x="938686" y="36356"/>
                </a:lnTo>
                <a:lnTo>
                  <a:pt x="884645" y="20725"/>
                </a:lnTo>
                <a:lnTo>
                  <a:pt x="828933" y="9333"/>
                </a:lnTo>
                <a:lnTo>
                  <a:pt x="771734" y="2364"/>
                </a:lnTo>
                <a:lnTo>
                  <a:pt x="713232" y="0"/>
                </a:lnTo>
                <a:close/>
              </a:path>
            </a:pathLst>
          </a:custGeom>
          <a:solidFill>
            <a:srgbClr val="00AF50"/>
          </a:solidFill>
        </p:spPr>
        <p:txBody>
          <a:bodyPr wrap="square" lIns="0" tIns="0" rIns="0" bIns="0" rtlCol="0"/>
          <a:lstStyle/>
          <a:p>
            <a:pPr defTabSz="685800"/>
            <a:endParaRPr sz="1350">
              <a:latin typeface="Calibri" panose="020F0502020204030204"/>
            </a:endParaRPr>
          </a:p>
        </p:txBody>
      </p:sp>
      <p:sp>
        <p:nvSpPr>
          <p:cNvPr id="19" name="object 19"/>
          <p:cNvSpPr/>
          <p:nvPr/>
        </p:nvSpPr>
        <p:spPr>
          <a:xfrm>
            <a:off x="3869727" y="2563399"/>
            <a:ext cx="1070320" cy="1070320"/>
          </a:xfrm>
          <a:custGeom>
            <a:avLst/>
            <a:gdLst/>
            <a:ahLst/>
            <a:cxnLst/>
            <a:rect l="l" t="t" r="r" b="b"/>
            <a:pathLst>
              <a:path w="1426845" h="1426845">
                <a:moveTo>
                  <a:pt x="0" y="713231"/>
                </a:moveTo>
                <a:lnTo>
                  <a:pt x="2364" y="654729"/>
                </a:lnTo>
                <a:lnTo>
                  <a:pt x="9333" y="597530"/>
                </a:lnTo>
                <a:lnTo>
                  <a:pt x="20725" y="541818"/>
                </a:lnTo>
                <a:lnTo>
                  <a:pt x="36356" y="487777"/>
                </a:lnTo>
                <a:lnTo>
                  <a:pt x="56042" y="435590"/>
                </a:lnTo>
                <a:lnTo>
                  <a:pt x="79600" y="385440"/>
                </a:lnTo>
                <a:lnTo>
                  <a:pt x="106847" y="337511"/>
                </a:lnTo>
                <a:lnTo>
                  <a:pt x="137598" y="291986"/>
                </a:lnTo>
                <a:lnTo>
                  <a:pt x="171672" y="249049"/>
                </a:lnTo>
                <a:lnTo>
                  <a:pt x="208883" y="208883"/>
                </a:lnTo>
                <a:lnTo>
                  <a:pt x="249049" y="171672"/>
                </a:lnTo>
                <a:lnTo>
                  <a:pt x="291986" y="137598"/>
                </a:lnTo>
                <a:lnTo>
                  <a:pt x="337511" y="106847"/>
                </a:lnTo>
                <a:lnTo>
                  <a:pt x="385440" y="79600"/>
                </a:lnTo>
                <a:lnTo>
                  <a:pt x="435590" y="56042"/>
                </a:lnTo>
                <a:lnTo>
                  <a:pt x="487777" y="36356"/>
                </a:lnTo>
                <a:lnTo>
                  <a:pt x="541818" y="20725"/>
                </a:lnTo>
                <a:lnTo>
                  <a:pt x="597530" y="9333"/>
                </a:lnTo>
                <a:lnTo>
                  <a:pt x="654729" y="2364"/>
                </a:lnTo>
                <a:lnTo>
                  <a:pt x="713232" y="0"/>
                </a:lnTo>
                <a:lnTo>
                  <a:pt x="771734" y="2364"/>
                </a:lnTo>
                <a:lnTo>
                  <a:pt x="828933" y="9333"/>
                </a:lnTo>
                <a:lnTo>
                  <a:pt x="884645" y="20725"/>
                </a:lnTo>
                <a:lnTo>
                  <a:pt x="938686" y="36356"/>
                </a:lnTo>
                <a:lnTo>
                  <a:pt x="990873" y="56042"/>
                </a:lnTo>
                <a:lnTo>
                  <a:pt x="1041023" y="79600"/>
                </a:lnTo>
                <a:lnTo>
                  <a:pt x="1088952" y="106847"/>
                </a:lnTo>
                <a:lnTo>
                  <a:pt x="1134477" y="137598"/>
                </a:lnTo>
                <a:lnTo>
                  <a:pt x="1177414" y="171672"/>
                </a:lnTo>
                <a:lnTo>
                  <a:pt x="1217580" y="208883"/>
                </a:lnTo>
                <a:lnTo>
                  <a:pt x="1254791" y="249049"/>
                </a:lnTo>
                <a:lnTo>
                  <a:pt x="1288865" y="291986"/>
                </a:lnTo>
                <a:lnTo>
                  <a:pt x="1319616" y="337511"/>
                </a:lnTo>
                <a:lnTo>
                  <a:pt x="1346863" y="385440"/>
                </a:lnTo>
                <a:lnTo>
                  <a:pt x="1370421" y="435590"/>
                </a:lnTo>
                <a:lnTo>
                  <a:pt x="1390107" y="487777"/>
                </a:lnTo>
                <a:lnTo>
                  <a:pt x="1405738" y="541818"/>
                </a:lnTo>
                <a:lnTo>
                  <a:pt x="1417130" y="597530"/>
                </a:lnTo>
                <a:lnTo>
                  <a:pt x="1424099" y="654729"/>
                </a:lnTo>
                <a:lnTo>
                  <a:pt x="1426464" y="713231"/>
                </a:lnTo>
                <a:lnTo>
                  <a:pt x="1424099" y="771734"/>
                </a:lnTo>
                <a:lnTo>
                  <a:pt x="1417130" y="828933"/>
                </a:lnTo>
                <a:lnTo>
                  <a:pt x="1405738" y="884645"/>
                </a:lnTo>
                <a:lnTo>
                  <a:pt x="1390107" y="938686"/>
                </a:lnTo>
                <a:lnTo>
                  <a:pt x="1370421" y="990873"/>
                </a:lnTo>
                <a:lnTo>
                  <a:pt x="1346863" y="1041023"/>
                </a:lnTo>
                <a:lnTo>
                  <a:pt x="1319616" y="1088952"/>
                </a:lnTo>
                <a:lnTo>
                  <a:pt x="1288865" y="1134477"/>
                </a:lnTo>
                <a:lnTo>
                  <a:pt x="1254791" y="1177414"/>
                </a:lnTo>
                <a:lnTo>
                  <a:pt x="1217580" y="1217580"/>
                </a:lnTo>
                <a:lnTo>
                  <a:pt x="1177414" y="1254791"/>
                </a:lnTo>
                <a:lnTo>
                  <a:pt x="1134477" y="1288865"/>
                </a:lnTo>
                <a:lnTo>
                  <a:pt x="1088952" y="1319616"/>
                </a:lnTo>
                <a:lnTo>
                  <a:pt x="1041023" y="1346863"/>
                </a:lnTo>
                <a:lnTo>
                  <a:pt x="990873" y="1370421"/>
                </a:lnTo>
                <a:lnTo>
                  <a:pt x="938686" y="1390107"/>
                </a:lnTo>
                <a:lnTo>
                  <a:pt x="884645" y="1405738"/>
                </a:lnTo>
                <a:lnTo>
                  <a:pt x="828933" y="1417130"/>
                </a:lnTo>
                <a:lnTo>
                  <a:pt x="771734" y="1424099"/>
                </a:lnTo>
                <a:lnTo>
                  <a:pt x="713232" y="1426464"/>
                </a:lnTo>
                <a:lnTo>
                  <a:pt x="654729" y="1424099"/>
                </a:lnTo>
                <a:lnTo>
                  <a:pt x="597530" y="1417130"/>
                </a:lnTo>
                <a:lnTo>
                  <a:pt x="541818" y="1405738"/>
                </a:lnTo>
                <a:lnTo>
                  <a:pt x="487777" y="1390107"/>
                </a:lnTo>
                <a:lnTo>
                  <a:pt x="435590" y="1370421"/>
                </a:lnTo>
                <a:lnTo>
                  <a:pt x="385440" y="1346863"/>
                </a:lnTo>
                <a:lnTo>
                  <a:pt x="337511" y="1319616"/>
                </a:lnTo>
                <a:lnTo>
                  <a:pt x="291986" y="1288865"/>
                </a:lnTo>
                <a:lnTo>
                  <a:pt x="249049" y="1254791"/>
                </a:lnTo>
                <a:lnTo>
                  <a:pt x="208883" y="1217580"/>
                </a:lnTo>
                <a:lnTo>
                  <a:pt x="171672" y="1177414"/>
                </a:lnTo>
                <a:lnTo>
                  <a:pt x="137598" y="1134477"/>
                </a:lnTo>
                <a:lnTo>
                  <a:pt x="106847" y="1088952"/>
                </a:lnTo>
                <a:lnTo>
                  <a:pt x="79600" y="1041023"/>
                </a:lnTo>
                <a:lnTo>
                  <a:pt x="56042" y="990873"/>
                </a:lnTo>
                <a:lnTo>
                  <a:pt x="36356" y="938686"/>
                </a:lnTo>
                <a:lnTo>
                  <a:pt x="20725" y="884645"/>
                </a:lnTo>
                <a:lnTo>
                  <a:pt x="9333" y="828933"/>
                </a:lnTo>
                <a:lnTo>
                  <a:pt x="2364" y="771734"/>
                </a:lnTo>
                <a:lnTo>
                  <a:pt x="0" y="713231"/>
                </a:lnTo>
                <a:close/>
              </a:path>
            </a:pathLst>
          </a:custGeom>
          <a:ln w="6350">
            <a:solidFill>
              <a:srgbClr val="EC7C30"/>
            </a:solidFill>
          </a:ln>
        </p:spPr>
        <p:txBody>
          <a:bodyPr wrap="square" lIns="0" tIns="0" rIns="0" bIns="0" rtlCol="0"/>
          <a:lstStyle/>
          <a:p>
            <a:pPr defTabSz="685800"/>
            <a:endParaRPr sz="1350">
              <a:latin typeface="Calibri" panose="020F0502020204030204"/>
            </a:endParaRPr>
          </a:p>
        </p:txBody>
      </p:sp>
      <p:sp>
        <p:nvSpPr>
          <p:cNvPr id="20" name="object 20"/>
          <p:cNvSpPr/>
          <p:nvPr/>
        </p:nvSpPr>
        <p:spPr>
          <a:xfrm>
            <a:off x="3997765" y="2955516"/>
            <a:ext cx="812242" cy="341244"/>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21" name="object 21"/>
          <p:cNvSpPr txBox="1"/>
          <p:nvPr/>
        </p:nvSpPr>
        <p:spPr>
          <a:xfrm>
            <a:off x="350221" y="694167"/>
            <a:ext cx="8185777" cy="1676100"/>
          </a:xfrm>
          <a:prstGeom prst="rect">
            <a:avLst/>
          </a:prstGeom>
        </p:spPr>
        <p:txBody>
          <a:bodyPr vert="horz" wrap="square" lIns="0" tIns="0" rIns="0" bIns="0" rtlCol="0">
            <a:spAutoFit/>
          </a:bodyPr>
          <a:lstStyle/>
          <a:p>
            <a:pPr marL="224155" marR="167640" indent="-215265" defTabSz="685800">
              <a:lnSpc>
                <a:spcPct val="150000"/>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围</a:t>
            </a:r>
            <a:r>
              <a:rPr sz="1200" dirty="0">
                <a:latin typeface="微软雅黑" panose="020B0503020204020204" pitchFamily="34" charset="-122"/>
                <a:cs typeface="微软雅黑" panose="020B0503020204020204" pitchFamily="34" charset="-122"/>
              </a:rPr>
              <a:t>绕</a:t>
            </a:r>
            <a:r>
              <a:rPr sz="1200" spc="-4" dirty="0">
                <a:latin typeface="微软雅黑" panose="020B0503020204020204" pitchFamily="34" charset="-122"/>
                <a:cs typeface="微软雅黑" panose="020B0503020204020204" pitchFamily="34" charset="-122"/>
              </a:rPr>
              <a:t>园</a:t>
            </a:r>
            <a:r>
              <a:rPr sz="1200" dirty="0">
                <a:latin typeface="微软雅黑" panose="020B0503020204020204" pitchFamily="34" charset="-122"/>
                <a:cs typeface="微软雅黑" panose="020B0503020204020204" pitchFamily="34" charset="-122"/>
              </a:rPr>
              <a:t>区</a:t>
            </a:r>
            <a:r>
              <a:rPr sz="1200" spc="-4" dirty="0">
                <a:latin typeface="微软雅黑" panose="020B0503020204020204" pitchFamily="34" charset="-122"/>
                <a:cs typeface="微软雅黑" panose="020B0503020204020204" pitchFamily="34" charset="-122"/>
              </a:rPr>
              <a:t>内</a:t>
            </a:r>
            <a:r>
              <a:rPr sz="1200" dirty="0">
                <a:latin typeface="微软雅黑" panose="020B0503020204020204" pitchFamily="34" charset="-122"/>
                <a:cs typeface="微软雅黑" panose="020B0503020204020204" pitchFamily="34" charset="-122"/>
              </a:rPr>
              <a:t>停车</a:t>
            </a:r>
            <a:r>
              <a:rPr sz="1200" spc="-4" dirty="0">
                <a:latin typeface="微软雅黑" panose="020B0503020204020204" pitchFamily="34" charset="-122"/>
                <a:cs typeface="微软雅黑" panose="020B0503020204020204" pitchFamily="34" charset="-122"/>
              </a:rPr>
              <a:t>困</a:t>
            </a:r>
            <a:r>
              <a:rPr sz="1200" spc="4" dirty="0">
                <a:latin typeface="微软雅黑" panose="020B0503020204020204" pitchFamily="34" charset="-122"/>
                <a:cs typeface="微软雅黑" panose="020B0503020204020204" pitchFamily="34" charset="-122"/>
              </a:rPr>
              <a:t>难</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体</a:t>
            </a:r>
            <a:r>
              <a:rPr sz="1200" spc="-4" dirty="0">
                <a:latin typeface="微软雅黑" panose="020B0503020204020204" pitchFamily="34" charset="-122"/>
                <a:cs typeface="微软雅黑" panose="020B0503020204020204" pitchFamily="34" charset="-122"/>
              </a:rPr>
              <a:t>验</a:t>
            </a:r>
            <a:r>
              <a:rPr sz="1200" dirty="0">
                <a:latin typeface="微软雅黑" panose="020B0503020204020204" pitchFamily="34" charset="-122"/>
                <a:cs typeface="微软雅黑" panose="020B0503020204020204" pitchFamily="34" charset="-122"/>
              </a:rPr>
              <a:t>不佳</a:t>
            </a:r>
            <a:r>
              <a:rPr sz="1200" spc="-4" dirty="0">
                <a:latin typeface="微软雅黑" panose="020B0503020204020204" pitchFamily="34" charset="-122"/>
                <a:cs typeface="微软雅黑" panose="020B0503020204020204" pitchFamily="34" charset="-122"/>
              </a:rPr>
              <a:t>等</a:t>
            </a:r>
            <a:r>
              <a:rPr sz="1200" dirty="0">
                <a:latin typeface="微软雅黑" panose="020B0503020204020204" pitchFamily="34" charset="-122"/>
                <a:cs typeface="微软雅黑" panose="020B0503020204020204" pitchFamily="34" charset="-122"/>
              </a:rPr>
              <a:t>问题，</a:t>
            </a:r>
            <a:r>
              <a:rPr sz="1200" spc="-4" dirty="0">
                <a:latin typeface="微软雅黑" panose="020B0503020204020204" pitchFamily="34" charset="-122"/>
                <a:cs typeface="微软雅黑" panose="020B0503020204020204" pitchFamily="34" charset="-122"/>
              </a:rPr>
              <a:t>构</a:t>
            </a:r>
            <a:r>
              <a:rPr sz="1200" dirty="0">
                <a:latin typeface="微软雅黑" panose="020B0503020204020204" pitchFamily="34" charset="-122"/>
                <a:cs typeface="微软雅黑" panose="020B0503020204020204" pitchFamily="34" charset="-122"/>
              </a:rPr>
              <a:t>建全</a:t>
            </a:r>
            <a:r>
              <a:rPr sz="1200" spc="-4" dirty="0">
                <a:latin typeface="微软雅黑" panose="020B0503020204020204" pitchFamily="34" charset="-122"/>
                <a:cs typeface="微软雅黑" panose="020B0503020204020204" pitchFamily="34" charset="-122"/>
              </a:rPr>
              <a:t>感</a:t>
            </a:r>
            <a:r>
              <a:rPr sz="1200" dirty="0">
                <a:latin typeface="微软雅黑" panose="020B0503020204020204" pitchFamily="34" charset="-122"/>
                <a:cs typeface="微软雅黑" panose="020B0503020204020204" pitchFamily="34" charset="-122"/>
              </a:rPr>
              <a:t>知</a:t>
            </a:r>
            <a:r>
              <a:rPr sz="1200" spc="-4" dirty="0">
                <a:latin typeface="微软雅黑" panose="020B0503020204020204" pitchFamily="34" charset="-122"/>
                <a:cs typeface="微软雅黑" panose="020B0503020204020204" pitchFamily="34" charset="-122"/>
              </a:rPr>
              <a:t>的</a:t>
            </a:r>
            <a:r>
              <a:rPr sz="1200" dirty="0">
                <a:latin typeface="微软雅黑" panose="020B0503020204020204" pitchFamily="34" charset="-122"/>
                <a:cs typeface="微软雅黑" panose="020B0503020204020204" pitchFamily="34" charset="-122"/>
              </a:rPr>
              <a:t>停</a:t>
            </a:r>
            <a:r>
              <a:rPr sz="1200" spc="-4" dirty="0">
                <a:latin typeface="微软雅黑" panose="020B0503020204020204" pitchFamily="34" charset="-122"/>
                <a:cs typeface="微软雅黑" panose="020B0503020204020204" pitchFamily="34" charset="-122"/>
              </a:rPr>
              <a:t>车</a:t>
            </a:r>
            <a:r>
              <a:rPr sz="1200" dirty="0">
                <a:latin typeface="微软雅黑" panose="020B0503020204020204" pitchFamily="34" charset="-122"/>
                <a:cs typeface="微软雅黑" panose="020B0503020204020204" pitchFamily="34" charset="-122"/>
              </a:rPr>
              <a:t>管理</a:t>
            </a:r>
            <a:r>
              <a:rPr sz="1200" spc="-4" dirty="0">
                <a:latin typeface="微软雅黑" panose="020B0503020204020204" pitchFamily="34" charset="-122"/>
                <a:cs typeface="微软雅黑" panose="020B0503020204020204" pitchFamily="34" charset="-122"/>
              </a:rPr>
              <a:t>模</a:t>
            </a:r>
            <a:r>
              <a:rPr sz="1200" spc="8" dirty="0">
                <a:latin typeface="微软雅黑" panose="020B0503020204020204" pitchFamily="34" charset="-122"/>
                <a:cs typeface="微软雅黑" panose="020B0503020204020204" pitchFamily="34" charset="-122"/>
              </a:rPr>
              <a:t>式</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实</a:t>
            </a:r>
            <a:r>
              <a:rPr sz="1200" spc="-4" dirty="0">
                <a:latin typeface="微软雅黑" panose="020B0503020204020204" pitchFamily="34" charset="-122"/>
                <a:cs typeface="微软雅黑" panose="020B0503020204020204" pitchFamily="34" charset="-122"/>
              </a:rPr>
              <a:t>现</a:t>
            </a:r>
            <a:r>
              <a:rPr sz="1200" dirty="0">
                <a:latin typeface="微软雅黑" panose="020B0503020204020204" pitchFamily="34" charset="-122"/>
                <a:cs typeface="微软雅黑" panose="020B0503020204020204" pitchFamily="34" charset="-122"/>
              </a:rPr>
              <a:t>拥堵</a:t>
            </a:r>
            <a:r>
              <a:rPr sz="1200" spc="-4" dirty="0">
                <a:latin typeface="微软雅黑" panose="020B0503020204020204" pitchFamily="34" charset="-122"/>
                <a:cs typeface="微软雅黑" panose="020B0503020204020204" pitchFamily="34" charset="-122"/>
              </a:rPr>
              <a:t>预</a:t>
            </a:r>
            <a:r>
              <a:rPr sz="1200" spc="4" dirty="0">
                <a:latin typeface="微软雅黑" panose="020B0503020204020204" pitchFamily="34" charset="-122"/>
                <a:cs typeface="微软雅黑" panose="020B0503020204020204" pitchFamily="34" charset="-122"/>
              </a:rPr>
              <a:t>警</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智</a:t>
            </a:r>
            <a:r>
              <a:rPr sz="1200" spc="-4" dirty="0">
                <a:latin typeface="微软雅黑" panose="020B0503020204020204" pitchFamily="34" charset="-122"/>
                <a:cs typeface="微软雅黑" panose="020B0503020204020204" pitchFamily="34" charset="-122"/>
              </a:rPr>
              <a:t>能</a:t>
            </a:r>
            <a:r>
              <a:rPr sz="1200" dirty="0">
                <a:latin typeface="微软雅黑" panose="020B0503020204020204" pitchFamily="34" charset="-122"/>
                <a:cs typeface="微软雅黑" panose="020B0503020204020204" pitchFamily="34" charset="-122"/>
              </a:rPr>
              <a:t>引导</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反</a:t>
            </a:r>
            <a:r>
              <a:rPr sz="1200" spc="-4" dirty="0">
                <a:latin typeface="微软雅黑" panose="020B0503020204020204" pitchFamily="34" charset="-122"/>
                <a:cs typeface="微软雅黑" panose="020B0503020204020204" pitchFamily="34" charset="-122"/>
              </a:rPr>
              <a:t>向</a:t>
            </a:r>
            <a:r>
              <a:rPr sz="1200" dirty="0">
                <a:latin typeface="微软雅黑" panose="020B0503020204020204" pitchFamily="34" charset="-122"/>
                <a:cs typeface="微软雅黑" panose="020B0503020204020204" pitchFamily="34" charset="-122"/>
              </a:rPr>
              <a:t>寻</a:t>
            </a:r>
            <a:r>
              <a:rPr sz="1200" spc="-4" dirty="0">
                <a:latin typeface="微软雅黑" panose="020B0503020204020204" pitchFamily="34" charset="-122"/>
                <a:cs typeface="微软雅黑" panose="020B0503020204020204" pitchFamily="34" charset="-122"/>
              </a:rPr>
              <a:t>车</a:t>
            </a:r>
            <a:r>
              <a:rPr sz="1200" dirty="0">
                <a:latin typeface="微软雅黑" panose="020B0503020204020204" pitchFamily="34" charset="-122"/>
                <a:cs typeface="微软雅黑" panose="020B0503020204020204" pitchFamily="34" charset="-122"/>
              </a:rPr>
              <a:t>等服务</a:t>
            </a:r>
            <a:r>
              <a:rPr sz="1200" spc="-4" dirty="0">
                <a:latin typeface="微软雅黑" panose="020B0503020204020204" pitchFamily="34" charset="-122"/>
                <a:cs typeface="微软雅黑" panose="020B0503020204020204" pitchFamily="34" charset="-122"/>
              </a:rPr>
              <a:t>， 保障车辆高效通行。</a:t>
            </a:r>
            <a:endParaRPr sz="1200">
              <a:latin typeface="微软雅黑" panose="020B0503020204020204" pitchFamily="34" charset="-122"/>
              <a:cs typeface="微软雅黑" panose="020B0503020204020204" pitchFamily="34" charset="-122"/>
            </a:endParaRPr>
          </a:p>
          <a:p>
            <a:pPr defTabSz="685800">
              <a:spcBef>
                <a:spcPts val="40"/>
              </a:spcBef>
            </a:pPr>
            <a:endParaRPr sz="975">
              <a:latin typeface="Times New Roman" panose="02020603050405020304"/>
              <a:cs typeface="Times New Roman" panose="02020603050405020304"/>
            </a:endParaRPr>
          </a:p>
          <a:p>
            <a:pPr marL="4751070" defTabSz="685800"/>
            <a:r>
              <a:rPr sz="1350" spc="-225" dirty="0">
                <a:latin typeface="Segoe UI Symbol" panose="020B0502040204020203"/>
                <a:cs typeface="Segoe UI Symbol" panose="020B0502040204020203"/>
              </a:rPr>
              <a:t>➢ </a:t>
            </a:r>
            <a:r>
              <a:rPr sz="1350" spc="-120" dirty="0">
                <a:latin typeface="Segoe UI Symbol" panose="020B0502040204020203"/>
                <a:cs typeface="Segoe UI Symbol" panose="020B0502040204020203"/>
              </a:rPr>
              <a:t> </a:t>
            </a:r>
            <a:r>
              <a:rPr sz="1350" b="1" dirty="0">
                <a:latin typeface="微软雅黑" panose="020B0503020204020204" pitchFamily="34" charset="-122"/>
                <a:cs typeface="微软雅黑" panose="020B0503020204020204" pitchFamily="34" charset="-122"/>
              </a:rPr>
              <a:t>客户价值</a:t>
            </a:r>
            <a:endParaRPr sz="1350">
              <a:latin typeface="微软雅黑" panose="020B0503020204020204" pitchFamily="34" charset="-122"/>
              <a:cs typeface="微软雅黑" panose="020B0503020204020204" pitchFamily="34" charset="-122"/>
            </a:endParaRPr>
          </a:p>
          <a:p>
            <a:pPr marL="4751070" defTabSz="685800">
              <a:spcBef>
                <a:spcPts val="730"/>
              </a:spcBef>
              <a:tabLst>
                <a:tab pos="4965700" algn="l"/>
              </a:tabLst>
            </a:pPr>
            <a:r>
              <a:rPr sz="1050" dirty="0">
                <a:latin typeface="Arial" panose="020B0704020202020204"/>
                <a:cs typeface="Arial" panose="020B0704020202020204"/>
              </a:rPr>
              <a:t>•	</a:t>
            </a:r>
            <a:r>
              <a:rPr sz="1050" dirty="0">
                <a:latin typeface="微软雅黑" panose="020B0503020204020204" pitchFamily="34" charset="-122"/>
                <a:cs typeface="微软雅黑" panose="020B0503020204020204" pitchFamily="34" charset="-122"/>
              </a:rPr>
              <a:t>无感体验，提升园区停</a:t>
            </a:r>
            <a:r>
              <a:rPr sz="1050" spc="-11" dirty="0">
                <a:latin typeface="微软雅黑" panose="020B0503020204020204" pitchFamily="34" charset="-122"/>
                <a:cs typeface="微软雅黑" panose="020B0503020204020204" pitchFamily="34" charset="-122"/>
              </a:rPr>
              <a:t>车</a:t>
            </a:r>
            <a:r>
              <a:rPr sz="1050" dirty="0">
                <a:latin typeface="微软雅黑" panose="020B0503020204020204" pitchFamily="34" charset="-122"/>
                <a:cs typeface="微软雅黑" panose="020B0503020204020204" pitchFamily="34" charset="-122"/>
              </a:rPr>
              <a:t>满意度</a:t>
            </a:r>
            <a:endParaRPr sz="1050">
              <a:latin typeface="微软雅黑" panose="020B0503020204020204" pitchFamily="34" charset="-122"/>
              <a:cs typeface="微软雅黑" panose="020B0503020204020204" pitchFamily="34" charset="-122"/>
            </a:endParaRPr>
          </a:p>
          <a:p>
            <a:pPr marL="4966335" marR="3810" indent="-215265" defTabSz="685800">
              <a:lnSpc>
                <a:spcPts val="1890"/>
              </a:lnSpc>
              <a:spcBef>
                <a:spcPts val="170"/>
              </a:spcBef>
              <a:tabLst>
                <a:tab pos="4965700" algn="l"/>
              </a:tabLst>
            </a:pPr>
            <a:r>
              <a:rPr sz="1050" dirty="0">
                <a:latin typeface="Arial" panose="020B0704020202020204"/>
                <a:cs typeface="Arial" panose="020B0704020202020204"/>
              </a:rPr>
              <a:t>•	</a:t>
            </a:r>
            <a:r>
              <a:rPr sz="1050" dirty="0">
                <a:latin typeface="微软雅黑" panose="020B0503020204020204" pitchFamily="34" charset="-122"/>
                <a:cs typeface="微软雅黑" panose="020B0503020204020204" pitchFamily="34" charset="-122"/>
              </a:rPr>
              <a:t>精细化管理，无人值守</a:t>
            </a:r>
            <a:r>
              <a:rPr sz="1050" spc="-11" dirty="0">
                <a:latin typeface="微软雅黑" panose="020B0503020204020204" pitchFamily="34" charset="-122"/>
                <a:cs typeface="微软雅黑" panose="020B0503020204020204" pitchFamily="34" charset="-122"/>
              </a:rPr>
              <a:t>服</a:t>
            </a:r>
            <a:r>
              <a:rPr sz="1050" dirty="0">
                <a:latin typeface="微软雅黑" panose="020B0503020204020204" pitchFamily="34" charset="-122"/>
                <a:cs typeface="微软雅黑" panose="020B0503020204020204" pitchFamily="34" charset="-122"/>
              </a:rPr>
              <a:t>务，</a:t>
            </a:r>
            <a:r>
              <a:rPr sz="1050" spc="-11" dirty="0">
                <a:latin typeface="微软雅黑" panose="020B0503020204020204" pitchFamily="34" charset="-122"/>
                <a:cs typeface="微软雅黑" panose="020B0503020204020204" pitchFamily="34" charset="-122"/>
              </a:rPr>
              <a:t>降</a:t>
            </a:r>
            <a:r>
              <a:rPr sz="1050" dirty="0">
                <a:latin typeface="微软雅黑" panose="020B0503020204020204" pitchFamily="34" charset="-122"/>
                <a:cs typeface="微软雅黑" panose="020B0503020204020204" pitchFamily="34" charset="-122"/>
              </a:rPr>
              <a:t>低运</a:t>
            </a:r>
            <a:r>
              <a:rPr sz="1050" spc="-11" dirty="0">
                <a:latin typeface="微软雅黑" panose="020B0503020204020204" pitchFamily="34" charset="-122"/>
                <a:cs typeface="微软雅黑" panose="020B0503020204020204" pitchFamily="34" charset="-122"/>
              </a:rPr>
              <a:t>营</a:t>
            </a:r>
            <a:r>
              <a:rPr sz="1050" dirty="0">
                <a:latin typeface="微软雅黑" panose="020B0503020204020204" pitchFamily="34" charset="-122"/>
                <a:cs typeface="微软雅黑" panose="020B0503020204020204" pitchFamily="34" charset="-122"/>
              </a:rPr>
              <a:t>成本</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基于</a:t>
            </a:r>
            <a:r>
              <a:rPr sz="1050" spc="-11" dirty="0">
                <a:latin typeface="微软雅黑" panose="020B0503020204020204" pitchFamily="34" charset="-122"/>
                <a:cs typeface="微软雅黑" panose="020B0503020204020204" pitchFamily="34" charset="-122"/>
              </a:rPr>
              <a:t>车</a:t>
            </a:r>
            <a:r>
              <a:rPr sz="1050" dirty="0">
                <a:latin typeface="微软雅黑" panose="020B0503020204020204" pitchFamily="34" charset="-122"/>
                <a:cs typeface="微软雅黑" panose="020B0503020204020204" pitchFamily="34" charset="-122"/>
              </a:rPr>
              <a:t>辆 和人员行为数据分析，</a:t>
            </a:r>
            <a:r>
              <a:rPr sz="1050" spc="-11" dirty="0">
                <a:latin typeface="微软雅黑" panose="020B0503020204020204" pitchFamily="34" charset="-122"/>
                <a:cs typeface="微软雅黑" panose="020B0503020204020204" pitchFamily="34" charset="-122"/>
              </a:rPr>
              <a:t>挖</a:t>
            </a:r>
            <a:r>
              <a:rPr sz="1050" dirty="0">
                <a:latin typeface="微软雅黑" panose="020B0503020204020204" pitchFamily="34" charset="-122"/>
                <a:cs typeface="微软雅黑" panose="020B0503020204020204" pitchFamily="34" charset="-122"/>
              </a:rPr>
              <a:t>掘运</a:t>
            </a:r>
            <a:r>
              <a:rPr sz="1050" spc="-11" dirty="0">
                <a:latin typeface="微软雅黑" panose="020B0503020204020204" pitchFamily="34" charset="-122"/>
                <a:cs typeface="微软雅黑" panose="020B0503020204020204" pitchFamily="34" charset="-122"/>
              </a:rPr>
              <a:t>营</a:t>
            </a:r>
            <a:r>
              <a:rPr sz="1050" dirty="0">
                <a:latin typeface="微软雅黑" panose="020B0503020204020204" pitchFamily="34" charset="-122"/>
                <a:cs typeface="微软雅黑" panose="020B0503020204020204" pitchFamily="34" charset="-122"/>
              </a:rPr>
              <a:t>数据</a:t>
            </a:r>
            <a:r>
              <a:rPr sz="1050" spc="-11" dirty="0">
                <a:latin typeface="微软雅黑" panose="020B0503020204020204" pitchFamily="34" charset="-122"/>
                <a:cs typeface="微软雅黑" panose="020B0503020204020204" pitchFamily="34" charset="-122"/>
              </a:rPr>
              <a:t>价</a:t>
            </a:r>
            <a:r>
              <a:rPr sz="1050" dirty="0">
                <a:latin typeface="微软雅黑" panose="020B0503020204020204" pitchFamily="34" charset="-122"/>
                <a:cs typeface="微软雅黑" panose="020B0503020204020204" pitchFamily="34" charset="-122"/>
              </a:rPr>
              <a:t>值。</a:t>
            </a:r>
            <a:endParaRPr sz="1050">
              <a:latin typeface="微软雅黑" panose="020B0503020204020204" pitchFamily="34" charset="-122"/>
              <a:cs typeface="微软雅黑" panose="020B0503020204020204" pitchFamily="34" charset="-122"/>
            </a:endParaRPr>
          </a:p>
        </p:txBody>
      </p:sp>
      <p:sp>
        <p:nvSpPr>
          <p:cNvPr id="22" name="object 22"/>
          <p:cNvSpPr txBox="1"/>
          <p:nvPr/>
        </p:nvSpPr>
        <p:spPr>
          <a:xfrm>
            <a:off x="776537" y="3022057"/>
            <a:ext cx="3942606" cy="2001830"/>
          </a:xfrm>
          <a:prstGeom prst="rect">
            <a:avLst/>
          </a:prstGeom>
        </p:spPr>
        <p:txBody>
          <a:bodyPr vert="horz" wrap="square" lIns="0" tIns="0" rIns="0" bIns="0" rtlCol="0">
            <a:spAutoFit/>
          </a:bodyPr>
          <a:lstStyle/>
          <a:p>
            <a:pPr marR="3810" algn="r" defTabSz="685800"/>
            <a:r>
              <a:rPr sz="1200" b="1" spc="-4" dirty="0">
                <a:latin typeface="微软雅黑" panose="020B0503020204020204" pitchFamily="34" charset="-122"/>
                <a:cs typeface="微软雅黑" panose="020B0503020204020204" pitchFamily="34" charset="-122"/>
              </a:rPr>
              <a:t>智慧停车</a:t>
            </a:r>
            <a:endParaRPr sz="1200">
              <a:latin typeface="微软雅黑" panose="020B0503020204020204" pitchFamily="34" charset="-122"/>
              <a:cs typeface="微软雅黑" panose="020B0503020204020204" pitchFamily="34" charset="-122"/>
            </a:endParaRPr>
          </a:p>
          <a:p>
            <a:pPr defTabSz="685800">
              <a:spcBef>
                <a:spcPts val="30"/>
              </a:spcBef>
            </a:pPr>
            <a:endParaRPr sz="1575">
              <a:latin typeface="Times New Roman" panose="02020603050405020304"/>
              <a:cs typeface="Times New Roman" panose="02020603050405020304"/>
            </a:endParaRPr>
          </a:p>
          <a:p>
            <a:pPr marL="9525" defTabSz="685800"/>
            <a:r>
              <a:rPr sz="1350" spc="-225" dirty="0">
                <a:latin typeface="Segoe UI Symbol" panose="020B0502040204020203"/>
                <a:cs typeface="Segoe UI Symbol" panose="020B0502040204020203"/>
              </a:rPr>
              <a:t>➢ </a:t>
            </a:r>
            <a:r>
              <a:rPr sz="1350" spc="-120" dirty="0">
                <a:latin typeface="Segoe UI Symbol" panose="020B0502040204020203"/>
                <a:cs typeface="Segoe UI Symbol" panose="020B0502040204020203"/>
              </a:rPr>
              <a:t> </a:t>
            </a:r>
            <a:r>
              <a:rPr sz="1350" b="1" dirty="0">
                <a:latin typeface="微软雅黑" panose="020B0503020204020204" pitchFamily="34" charset="-122"/>
                <a:cs typeface="微软雅黑" panose="020B0503020204020204" pitchFamily="34" charset="-122"/>
              </a:rPr>
              <a:t>应用场景</a:t>
            </a:r>
            <a:endParaRPr sz="1350">
              <a:latin typeface="微软雅黑" panose="020B0503020204020204" pitchFamily="34" charset="-122"/>
              <a:cs typeface="微软雅黑" panose="020B0503020204020204" pitchFamily="34" charset="-122"/>
            </a:endParaRPr>
          </a:p>
          <a:p>
            <a:pPr marL="347980" defTabSz="685800">
              <a:spcBef>
                <a:spcPts val="645"/>
              </a:spcBef>
              <a:tabLst>
                <a:tab pos="562610" algn="l"/>
              </a:tabLst>
            </a:pPr>
            <a:r>
              <a:rPr sz="1050" dirty="0">
                <a:latin typeface="Arial" panose="020B0704020202020204"/>
                <a:cs typeface="Arial" panose="020B0704020202020204"/>
              </a:rPr>
              <a:t>•	</a:t>
            </a:r>
            <a:r>
              <a:rPr sz="1050" dirty="0">
                <a:latin typeface="微软雅黑" panose="020B0503020204020204" pitchFamily="34" charset="-122"/>
                <a:cs typeface="微软雅黑" panose="020B0503020204020204" pitchFamily="34" charset="-122"/>
              </a:rPr>
              <a:t>车辆快速通行</a:t>
            </a:r>
            <a:endParaRPr sz="1050">
              <a:latin typeface="微软雅黑" panose="020B0503020204020204" pitchFamily="34" charset="-122"/>
              <a:cs typeface="微软雅黑" panose="020B0503020204020204" pitchFamily="34" charset="-122"/>
            </a:endParaRPr>
          </a:p>
          <a:p>
            <a:pPr marL="347980" defTabSz="685800">
              <a:spcBef>
                <a:spcPts val="540"/>
              </a:spcBef>
              <a:tabLst>
                <a:tab pos="562610" algn="l"/>
              </a:tabLst>
            </a:pPr>
            <a:r>
              <a:rPr sz="1050" dirty="0">
                <a:latin typeface="Arial" panose="020B0704020202020204"/>
                <a:cs typeface="Arial" panose="020B0704020202020204"/>
              </a:rPr>
              <a:t>•	</a:t>
            </a:r>
            <a:r>
              <a:rPr sz="1050" spc="-4" dirty="0">
                <a:latin typeface="微软雅黑" panose="020B0503020204020204" pitchFamily="34" charset="-122"/>
                <a:cs typeface="微软雅黑" panose="020B0503020204020204" pitchFamily="34" charset="-122"/>
              </a:rPr>
              <a:t>V</a:t>
            </a:r>
            <a:r>
              <a:rPr sz="1050" spc="-8" dirty="0">
                <a:latin typeface="微软雅黑" panose="020B0503020204020204" pitchFamily="34" charset="-122"/>
                <a:cs typeface="微软雅黑" panose="020B0503020204020204" pitchFamily="34" charset="-122"/>
              </a:rPr>
              <a:t>I</a:t>
            </a:r>
            <a:r>
              <a:rPr sz="1050" dirty="0">
                <a:latin typeface="微软雅黑" panose="020B0503020204020204" pitchFamily="34" charset="-122"/>
                <a:cs typeface="微软雅黑" panose="020B0503020204020204" pitchFamily="34" charset="-122"/>
              </a:rPr>
              <a:t>P停车服务</a:t>
            </a:r>
            <a:endParaRPr sz="1050">
              <a:latin typeface="微软雅黑" panose="020B0503020204020204" pitchFamily="34" charset="-122"/>
              <a:cs typeface="微软雅黑" panose="020B0503020204020204" pitchFamily="34" charset="-122"/>
            </a:endParaRPr>
          </a:p>
          <a:p>
            <a:pPr marL="347980" defTabSz="685800">
              <a:spcBef>
                <a:spcPts val="540"/>
              </a:spcBef>
              <a:tabLst>
                <a:tab pos="562610" algn="l"/>
              </a:tabLst>
            </a:pPr>
            <a:r>
              <a:rPr sz="1050" dirty="0">
                <a:latin typeface="Arial" panose="020B0704020202020204"/>
                <a:cs typeface="Arial" panose="020B0704020202020204"/>
              </a:rPr>
              <a:t>•	</a:t>
            </a:r>
            <a:r>
              <a:rPr sz="1050" dirty="0">
                <a:latin typeface="微软雅黑" panose="020B0503020204020204" pitchFamily="34" charset="-122"/>
                <a:cs typeface="微软雅黑" panose="020B0503020204020204" pitchFamily="34" charset="-122"/>
              </a:rPr>
              <a:t>无感支付</a:t>
            </a:r>
            <a:endParaRPr sz="1050">
              <a:latin typeface="微软雅黑" panose="020B0503020204020204" pitchFamily="34" charset="-122"/>
              <a:cs typeface="微软雅黑" panose="020B0503020204020204" pitchFamily="34" charset="-122"/>
            </a:endParaRPr>
          </a:p>
          <a:p>
            <a:pPr marL="347980" defTabSz="685800">
              <a:spcBef>
                <a:spcPts val="540"/>
              </a:spcBef>
              <a:tabLst>
                <a:tab pos="562610" algn="l"/>
              </a:tabLst>
            </a:pPr>
            <a:r>
              <a:rPr sz="1050" dirty="0">
                <a:latin typeface="Arial" panose="020B0704020202020204"/>
                <a:cs typeface="Arial" panose="020B0704020202020204"/>
              </a:rPr>
              <a:t>•	</a:t>
            </a:r>
            <a:r>
              <a:rPr sz="1050" dirty="0">
                <a:latin typeface="微软雅黑" panose="020B0503020204020204" pitchFamily="34" charset="-122"/>
                <a:cs typeface="微软雅黑" panose="020B0503020204020204" pitchFamily="34" charset="-122"/>
              </a:rPr>
              <a:t>车位预约</a:t>
            </a:r>
            <a:endParaRPr sz="1050">
              <a:latin typeface="微软雅黑" panose="020B0503020204020204" pitchFamily="34" charset="-122"/>
              <a:cs typeface="微软雅黑" panose="020B0503020204020204" pitchFamily="34" charset="-122"/>
            </a:endParaRPr>
          </a:p>
          <a:p>
            <a:pPr marL="347980" defTabSz="685800">
              <a:spcBef>
                <a:spcPts val="540"/>
              </a:spcBef>
              <a:tabLst>
                <a:tab pos="562610" algn="l"/>
              </a:tabLst>
            </a:pPr>
            <a:r>
              <a:rPr sz="1050" dirty="0">
                <a:latin typeface="Arial" panose="020B0704020202020204"/>
                <a:cs typeface="Arial" panose="020B0704020202020204"/>
              </a:rPr>
              <a:t>•	</a:t>
            </a:r>
            <a:r>
              <a:rPr sz="1050" dirty="0">
                <a:latin typeface="微软雅黑" panose="020B0503020204020204" pitchFamily="34" charset="-122"/>
                <a:cs typeface="微软雅黑" panose="020B0503020204020204" pitchFamily="34" charset="-122"/>
              </a:rPr>
              <a:t>车辆轨迹跟踪</a:t>
            </a:r>
            <a:endParaRPr sz="1050">
              <a:latin typeface="微软雅黑" panose="020B0503020204020204" pitchFamily="34" charset="-122"/>
              <a:cs typeface="微软雅黑" panose="020B0503020204020204" pitchFamily="34" charset="-122"/>
            </a:endParaRPr>
          </a:p>
          <a:p>
            <a:pPr marL="347980" defTabSz="685800">
              <a:spcBef>
                <a:spcPts val="540"/>
              </a:spcBef>
              <a:tabLst>
                <a:tab pos="562610" algn="l"/>
              </a:tabLst>
            </a:pPr>
            <a:r>
              <a:rPr sz="1050" dirty="0">
                <a:latin typeface="Arial" panose="020B0704020202020204"/>
                <a:cs typeface="Arial" panose="020B0704020202020204"/>
              </a:rPr>
              <a:t>•	</a:t>
            </a:r>
            <a:r>
              <a:rPr sz="1050" dirty="0">
                <a:latin typeface="微软雅黑" panose="020B0503020204020204" pitchFamily="34" charset="-122"/>
                <a:cs typeface="微软雅黑" panose="020B0503020204020204" pitchFamily="34" charset="-122"/>
              </a:rPr>
              <a:t>停车运营</a:t>
            </a:r>
            <a:endParaRPr sz="1050">
              <a:latin typeface="微软雅黑" panose="020B0503020204020204" pitchFamily="34" charset="-122"/>
              <a:cs typeface="微软雅黑" panose="020B0503020204020204" pitchFamily="34" charset="-122"/>
            </a:endParaRPr>
          </a:p>
        </p:txBody>
      </p:sp>
      <p:grpSp>
        <p:nvGrpSpPr>
          <p:cNvPr id="23" name="组合 20"/>
          <p:cNvGrpSpPr/>
          <p:nvPr/>
        </p:nvGrpSpPr>
        <p:grpSpPr bwMode="auto">
          <a:xfrm>
            <a:off x="596" y="114914"/>
            <a:ext cx="521498" cy="379813"/>
            <a:chOff x="0" y="0"/>
            <a:chExt cx="694944" cy="624651"/>
          </a:xfrm>
        </p:grpSpPr>
        <p:sp>
          <p:nvSpPr>
            <p:cNvPr id="24"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5"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15818" y="151726"/>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便捷出行微场景----云对讲</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txBox="1"/>
          <p:nvPr/>
        </p:nvSpPr>
        <p:spPr>
          <a:xfrm>
            <a:off x="341664" y="918844"/>
            <a:ext cx="8153387" cy="521361"/>
          </a:xfrm>
          <a:prstGeom prst="rect">
            <a:avLst/>
          </a:prstGeom>
        </p:spPr>
        <p:txBody>
          <a:bodyPr vert="horz" wrap="square" lIns="0" tIns="0" rIns="0" bIns="0" rtlCol="0">
            <a:spAutoFit/>
          </a:bodyPr>
          <a:lstStyle/>
          <a:p>
            <a:pPr marL="224155" marR="3810" indent="-215265" defTabSz="685800">
              <a:lnSpc>
                <a:spcPct val="150000"/>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云对讲服务：通过人脸识别开门，</a:t>
            </a:r>
            <a:r>
              <a:rPr sz="1200" dirty="0">
                <a:latin typeface="微软雅黑" panose="020B0503020204020204" pitchFamily="34" charset="-122"/>
                <a:cs typeface="微软雅黑" panose="020B0503020204020204" pitchFamily="34" charset="-122"/>
              </a:rPr>
              <a:t>视</a:t>
            </a:r>
            <a:r>
              <a:rPr sz="1200" spc="-4" dirty="0">
                <a:latin typeface="微软雅黑" panose="020B0503020204020204" pitchFamily="34" charset="-122"/>
                <a:cs typeface="微软雅黑" panose="020B0503020204020204" pitchFamily="34" charset="-122"/>
              </a:rPr>
              <a:t>频对</a:t>
            </a:r>
            <a:r>
              <a:rPr sz="1200" dirty="0">
                <a:latin typeface="微软雅黑" panose="020B0503020204020204" pitchFamily="34" charset="-122"/>
                <a:cs typeface="微软雅黑" panose="020B0503020204020204" pitchFamily="34" charset="-122"/>
              </a:rPr>
              <a:t>讲</a:t>
            </a:r>
            <a:r>
              <a:rPr sz="1200" spc="-4" dirty="0">
                <a:latin typeface="微软雅黑" panose="020B0503020204020204" pitchFamily="34" charset="-122"/>
                <a:cs typeface="微软雅黑" panose="020B0503020204020204" pitchFamily="34" charset="-122"/>
              </a:rPr>
              <a:t>开门</a:t>
            </a:r>
            <a:r>
              <a:rPr sz="1200" dirty="0">
                <a:latin typeface="微软雅黑" panose="020B0503020204020204" pitchFamily="34" charset="-122"/>
                <a:cs typeface="微软雅黑" panose="020B0503020204020204" pitchFamily="34" charset="-122"/>
              </a:rPr>
              <a:t>对</a:t>
            </a:r>
            <a:r>
              <a:rPr sz="1200" spc="-4" dirty="0">
                <a:latin typeface="微软雅黑" panose="020B0503020204020204" pitchFamily="34" charset="-122"/>
                <a:cs typeface="微软雅黑" panose="020B0503020204020204" pitchFamily="34" charset="-122"/>
              </a:rPr>
              <a:t>园区</a:t>
            </a:r>
            <a:r>
              <a:rPr sz="1200" dirty="0">
                <a:latin typeface="微软雅黑" panose="020B0503020204020204" pitchFamily="34" charset="-122"/>
                <a:cs typeface="微软雅黑" panose="020B0503020204020204" pitchFamily="34" charset="-122"/>
              </a:rPr>
              <a:t>入</a:t>
            </a:r>
            <a:r>
              <a:rPr sz="1200" spc="-4" dirty="0">
                <a:latin typeface="微软雅黑" panose="020B0503020204020204" pitchFamily="34" charset="-122"/>
                <a:cs typeface="微软雅黑" panose="020B0503020204020204" pitchFamily="34" charset="-122"/>
              </a:rPr>
              <a:t>园人</a:t>
            </a:r>
            <a:r>
              <a:rPr sz="1200" dirty="0">
                <a:latin typeface="微软雅黑" panose="020B0503020204020204" pitchFamily="34" charset="-122"/>
                <a:cs typeface="微软雅黑" panose="020B0503020204020204" pitchFamily="34" charset="-122"/>
              </a:rPr>
              <a:t>员</a:t>
            </a:r>
            <a:r>
              <a:rPr sz="1200" spc="-4" dirty="0">
                <a:latin typeface="微软雅黑" panose="020B0503020204020204" pitchFamily="34" charset="-122"/>
                <a:cs typeface="微软雅黑" panose="020B0503020204020204" pitchFamily="34" charset="-122"/>
              </a:rPr>
              <a:t>身份</a:t>
            </a:r>
            <a:r>
              <a:rPr sz="1200" dirty="0">
                <a:latin typeface="微软雅黑" panose="020B0503020204020204" pitchFamily="34" charset="-122"/>
                <a:cs typeface="微软雅黑" panose="020B0503020204020204" pitchFamily="34" charset="-122"/>
              </a:rPr>
              <a:t>进</a:t>
            </a:r>
            <a:r>
              <a:rPr sz="1200" spc="-4" dirty="0">
                <a:latin typeface="微软雅黑" panose="020B0503020204020204" pitchFamily="34" charset="-122"/>
                <a:cs typeface="微软雅黑" panose="020B0503020204020204" pitchFamily="34" charset="-122"/>
              </a:rPr>
              <a:t>行管</a:t>
            </a:r>
            <a:r>
              <a:rPr sz="1200" dirty="0">
                <a:latin typeface="微软雅黑" panose="020B0503020204020204" pitchFamily="34" charset="-122"/>
                <a:cs typeface="微软雅黑" panose="020B0503020204020204" pitchFamily="34" charset="-122"/>
              </a:rPr>
              <a:t>控</a:t>
            </a:r>
            <a:r>
              <a:rPr sz="1200" spc="-4" dirty="0">
                <a:latin typeface="微软雅黑" panose="020B0503020204020204" pitchFamily="34" charset="-122"/>
                <a:cs typeface="微软雅黑" panose="020B0503020204020204" pitchFamily="34" charset="-122"/>
              </a:rPr>
              <a:t>，提</a:t>
            </a:r>
            <a:r>
              <a:rPr sz="1200" dirty="0">
                <a:latin typeface="微软雅黑" panose="020B0503020204020204" pitchFamily="34" charset="-122"/>
                <a:cs typeface="微软雅黑" panose="020B0503020204020204" pitchFamily="34" charset="-122"/>
              </a:rPr>
              <a:t>供</a:t>
            </a:r>
            <a:r>
              <a:rPr sz="1200" spc="-4" dirty="0">
                <a:latin typeface="微软雅黑" panose="020B0503020204020204" pitchFamily="34" charset="-122"/>
                <a:cs typeface="微软雅黑" panose="020B0503020204020204" pitchFamily="34" charset="-122"/>
              </a:rPr>
              <a:t>用户</a:t>
            </a:r>
            <a:r>
              <a:rPr sz="1200" dirty="0">
                <a:latin typeface="微软雅黑" panose="020B0503020204020204" pitchFamily="34" charset="-122"/>
                <a:cs typeface="微软雅黑" panose="020B0503020204020204" pitchFamily="34" charset="-122"/>
              </a:rPr>
              <a:t>快</a:t>
            </a:r>
            <a:r>
              <a:rPr sz="1200" spc="-4" dirty="0">
                <a:latin typeface="微软雅黑" panose="020B0503020204020204" pitchFamily="34" charset="-122"/>
                <a:cs typeface="微软雅黑" panose="020B0503020204020204" pitchFamily="34" charset="-122"/>
              </a:rPr>
              <a:t>捷开</a:t>
            </a:r>
            <a:r>
              <a:rPr sz="1200" dirty="0">
                <a:latin typeface="微软雅黑" panose="020B0503020204020204" pitchFamily="34" charset="-122"/>
                <a:cs typeface="微软雅黑" panose="020B0503020204020204" pitchFamily="34" charset="-122"/>
              </a:rPr>
              <a:t>门</a:t>
            </a:r>
            <a:r>
              <a:rPr sz="1200" spc="-4" dirty="0">
                <a:latin typeface="微软雅黑" panose="020B0503020204020204" pitchFamily="34" charset="-122"/>
                <a:cs typeface="微软雅黑" panose="020B0503020204020204" pitchFamily="34" charset="-122"/>
              </a:rPr>
              <a:t>、高</a:t>
            </a:r>
            <a:r>
              <a:rPr sz="1200" dirty="0">
                <a:latin typeface="微软雅黑" panose="020B0503020204020204" pitchFamily="34" charset="-122"/>
                <a:cs typeface="微软雅黑" panose="020B0503020204020204" pitchFamily="34" charset="-122"/>
              </a:rPr>
              <a:t>效</a:t>
            </a:r>
            <a:r>
              <a:rPr sz="1200" spc="-4" dirty="0">
                <a:latin typeface="微软雅黑" panose="020B0503020204020204" pitchFamily="34" charset="-122"/>
                <a:cs typeface="微软雅黑" panose="020B0503020204020204" pitchFamily="34" charset="-122"/>
              </a:rPr>
              <a:t>核实</a:t>
            </a:r>
            <a:r>
              <a:rPr sz="1200" dirty="0">
                <a:latin typeface="微软雅黑" panose="020B0503020204020204" pitchFamily="34" charset="-122"/>
                <a:cs typeface="微软雅黑" panose="020B0503020204020204" pitchFamily="34" charset="-122"/>
              </a:rPr>
              <a:t>来</a:t>
            </a:r>
            <a:r>
              <a:rPr sz="1200" spc="-4" dirty="0">
                <a:latin typeface="微软雅黑" panose="020B0503020204020204" pitchFamily="34" charset="-122"/>
                <a:cs typeface="微软雅黑" panose="020B0503020204020204" pitchFamily="34" charset="-122"/>
              </a:rPr>
              <a:t>访人员 身份等功能。同时，可通过多屏互</a:t>
            </a:r>
            <a:r>
              <a:rPr sz="1200" dirty="0">
                <a:latin typeface="微软雅黑" panose="020B0503020204020204" pitchFamily="34" charset="-122"/>
                <a:cs typeface="微软雅黑" panose="020B0503020204020204" pitchFamily="34" charset="-122"/>
              </a:rPr>
              <a:t>动</a:t>
            </a:r>
            <a:r>
              <a:rPr sz="1200" spc="-4" dirty="0">
                <a:latin typeface="微软雅黑" panose="020B0503020204020204" pitchFamily="34" charset="-122"/>
                <a:cs typeface="微软雅黑" panose="020B0503020204020204" pitchFamily="34" charset="-122"/>
              </a:rPr>
              <a:t>实现</a:t>
            </a:r>
            <a:r>
              <a:rPr sz="1200" dirty="0">
                <a:latin typeface="微软雅黑" panose="020B0503020204020204" pitchFamily="34" charset="-122"/>
                <a:cs typeface="微软雅黑" panose="020B0503020204020204" pitchFamily="34" charset="-122"/>
              </a:rPr>
              <a:t>物</a:t>
            </a:r>
            <a:r>
              <a:rPr sz="1200" spc="-4" dirty="0">
                <a:latin typeface="微软雅黑" panose="020B0503020204020204" pitchFamily="34" charset="-122"/>
                <a:cs typeface="微软雅黑" panose="020B0503020204020204" pitchFamily="34" charset="-122"/>
              </a:rPr>
              <a:t>业的</a:t>
            </a:r>
            <a:r>
              <a:rPr sz="1200" dirty="0">
                <a:latin typeface="微软雅黑" panose="020B0503020204020204" pitchFamily="34" charset="-122"/>
                <a:cs typeface="微软雅黑" panose="020B0503020204020204" pitchFamily="34" charset="-122"/>
              </a:rPr>
              <a:t>城</a:t>
            </a:r>
            <a:r>
              <a:rPr sz="1200" spc="-4" dirty="0">
                <a:latin typeface="微软雅黑" panose="020B0503020204020204" pitchFamily="34" charset="-122"/>
                <a:cs typeface="微软雅黑" panose="020B0503020204020204" pitchFamily="34" charset="-122"/>
              </a:rPr>
              <a:t>市中</a:t>
            </a:r>
            <a:r>
              <a:rPr sz="1200" dirty="0">
                <a:latin typeface="微软雅黑" panose="020B0503020204020204" pitchFamily="34" charset="-122"/>
                <a:cs typeface="微软雅黑" panose="020B0503020204020204" pitchFamily="34" charset="-122"/>
              </a:rPr>
              <a:t>心</a:t>
            </a:r>
            <a:r>
              <a:rPr sz="1200" spc="-4" dirty="0">
                <a:latin typeface="微软雅黑" panose="020B0503020204020204" pitchFamily="34" charset="-122"/>
                <a:cs typeface="微软雅黑" panose="020B0503020204020204" pitchFamily="34" charset="-122"/>
              </a:rPr>
              <a:t>调度</a:t>
            </a:r>
            <a:r>
              <a:rPr sz="1200" dirty="0">
                <a:latin typeface="微软雅黑" panose="020B0503020204020204" pitchFamily="34" charset="-122"/>
                <a:cs typeface="微软雅黑" panose="020B0503020204020204" pitchFamily="34" charset="-122"/>
              </a:rPr>
              <a:t>的</a:t>
            </a:r>
            <a:r>
              <a:rPr sz="1200" spc="-4" dirty="0">
                <a:latin typeface="微软雅黑" panose="020B0503020204020204" pitchFamily="34" charset="-122"/>
                <a:cs typeface="微软雅黑" panose="020B0503020204020204" pitchFamily="34" charset="-122"/>
              </a:rPr>
              <a:t>应用</a:t>
            </a:r>
            <a:r>
              <a:rPr sz="1200" dirty="0">
                <a:latin typeface="微软雅黑" panose="020B0503020204020204" pitchFamily="34" charset="-122"/>
                <a:cs typeface="微软雅黑" panose="020B0503020204020204" pitchFamily="34" charset="-122"/>
              </a:rPr>
              <a:t>场</a:t>
            </a:r>
            <a:r>
              <a:rPr sz="1200" spc="-4" dirty="0">
                <a:latin typeface="微软雅黑" panose="020B0503020204020204" pitchFamily="34" charset="-122"/>
                <a:cs typeface="微软雅黑" panose="020B0503020204020204" pitchFamily="34" charset="-122"/>
              </a:rPr>
              <a:t>景，</a:t>
            </a:r>
            <a:r>
              <a:rPr sz="1200" dirty="0">
                <a:latin typeface="微软雅黑" panose="020B0503020204020204" pitchFamily="34" charset="-122"/>
                <a:cs typeface="微软雅黑" panose="020B0503020204020204" pitchFamily="34" charset="-122"/>
              </a:rPr>
              <a:t>满</a:t>
            </a:r>
            <a:r>
              <a:rPr sz="1200" spc="-4" dirty="0">
                <a:latin typeface="微软雅黑" panose="020B0503020204020204" pitchFamily="34" charset="-122"/>
                <a:cs typeface="微软雅黑" panose="020B0503020204020204" pitchFamily="34" charset="-122"/>
              </a:rPr>
              <a:t>足园</a:t>
            </a:r>
            <a:r>
              <a:rPr sz="1200" dirty="0">
                <a:latin typeface="微软雅黑" panose="020B0503020204020204" pitchFamily="34" charset="-122"/>
                <a:cs typeface="微软雅黑" panose="020B0503020204020204" pitchFamily="34" charset="-122"/>
              </a:rPr>
              <a:t>区</a:t>
            </a:r>
            <a:r>
              <a:rPr sz="1200" spc="-4" dirty="0">
                <a:latin typeface="微软雅黑" panose="020B0503020204020204" pitchFamily="34" charset="-122"/>
                <a:cs typeface="微软雅黑" panose="020B0503020204020204" pitchFamily="34" charset="-122"/>
              </a:rPr>
              <a:t>安全</a:t>
            </a:r>
            <a:r>
              <a:rPr sz="1200" dirty="0">
                <a:latin typeface="微软雅黑" panose="020B0503020204020204" pitchFamily="34" charset="-122"/>
                <a:cs typeface="微软雅黑" panose="020B0503020204020204" pitchFamily="34" charset="-122"/>
              </a:rPr>
              <a:t>高</a:t>
            </a:r>
            <a:r>
              <a:rPr sz="1200" spc="-4" dirty="0">
                <a:latin typeface="微软雅黑" panose="020B0503020204020204" pitchFamily="34" charset="-122"/>
                <a:cs typeface="微软雅黑" panose="020B0503020204020204" pitchFamily="34" charset="-122"/>
              </a:rPr>
              <a:t>效的</a:t>
            </a:r>
            <a:r>
              <a:rPr sz="1200" dirty="0">
                <a:latin typeface="微软雅黑" panose="020B0503020204020204" pitchFamily="34" charset="-122"/>
                <a:cs typeface="微软雅黑" panose="020B0503020204020204" pitchFamily="34" charset="-122"/>
              </a:rPr>
              <a:t>管</a:t>
            </a:r>
            <a:r>
              <a:rPr sz="1200" spc="-4" dirty="0">
                <a:latin typeface="微软雅黑" panose="020B0503020204020204" pitchFamily="34" charset="-122"/>
                <a:cs typeface="微软雅黑" panose="020B0503020204020204" pitchFamily="34" charset="-122"/>
              </a:rPr>
              <a:t>理需</a:t>
            </a:r>
            <a:r>
              <a:rPr sz="1200" dirty="0">
                <a:latin typeface="微软雅黑" panose="020B0503020204020204" pitchFamily="34" charset="-122"/>
                <a:cs typeface="微软雅黑" panose="020B0503020204020204" pitchFamily="34" charset="-122"/>
              </a:rPr>
              <a:t>求</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4" name="object 4"/>
          <p:cNvSpPr/>
          <p:nvPr/>
        </p:nvSpPr>
        <p:spPr>
          <a:xfrm>
            <a:off x="282369" y="1529946"/>
            <a:ext cx="3380438" cy="3385011"/>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5" name="object 5"/>
          <p:cNvSpPr/>
          <p:nvPr/>
        </p:nvSpPr>
        <p:spPr>
          <a:xfrm>
            <a:off x="278797" y="1526374"/>
            <a:ext cx="3387678" cy="3392441"/>
          </a:xfrm>
          <a:custGeom>
            <a:avLst/>
            <a:gdLst/>
            <a:ahLst/>
            <a:cxnLst/>
            <a:rect l="l" t="t" r="r" b="b"/>
            <a:pathLst>
              <a:path w="4516120" h="4522470">
                <a:moveTo>
                  <a:pt x="0" y="4522089"/>
                </a:moveTo>
                <a:lnTo>
                  <a:pt x="4515993" y="4522089"/>
                </a:lnTo>
                <a:lnTo>
                  <a:pt x="4515993" y="0"/>
                </a:lnTo>
                <a:lnTo>
                  <a:pt x="0" y="0"/>
                </a:lnTo>
                <a:lnTo>
                  <a:pt x="0" y="4522089"/>
                </a:lnTo>
                <a:close/>
              </a:path>
            </a:pathLst>
          </a:custGeom>
          <a:ln w="9525">
            <a:solidFill>
              <a:srgbClr val="D9D9D9"/>
            </a:solidFill>
          </a:ln>
        </p:spPr>
        <p:txBody>
          <a:bodyPr wrap="square" lIns="0" tIns="0" rIns="0" bIns="0" rtlCol="0"/>
          <a:lstStyle/>
          <a:p>
            <a:pPr defTabSz="685800"/>
            <a:endParaRPr sz="1350">
              <a:latin typeface="Calibri" panose="020F0502020204030204"/>
            </a:endParaRPr>
          </a:p>
        </p:txBody>
      </p:sp>
      <p:sp>
        <p:nvSpPr>
          <p:cNvPr id="6" name="object 6"/>
          <p:cNvSpPr/>
          <p:nvPr/>
        </p:nvSpPr>
        <p:spPr>
          <a:xfrm>
            <a:off x="884835" y="2084398"/>
            <a:ext cx="2058900" cy="2278394"/>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7" name="object 7"/>
          <p:cNvSpPr/>
          <p:nvPr/>
        </p:nvSpPr>
        <p:spPr>
          <a:xfrm>
            <a:off x="3556491" y="2444505"/>
            <a:ext cx="1361549" cy="1361549"/>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p:nvPr/>
        </p:nvSpPr>
        <p:spPr>
          <a:xfrm>
            <a:off x="3869727" y="2945245"/>
            <a:ext cx="736229" cy="417248"/>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p:nvPr/>
        </p:nvSpPr>
        <p:spPr>
          <a:xfrm>
            <a:off x="3595359" y="2454794"/>
            <a:ext cx="1283812" cy="1283812"/>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3703963" y="2563399"/>
            <a:ext cx="1070320" cy="1070320"/>
          </a:xfrm>
          <a:custGeom>
            <a:avLst/>
            <a:gdLst/>
            <a:ahLst/>
            <a:cxnLst/>
            <a:rect l="l" t="t" r="r" b="b"/>
            <a:pathLst>
              <a:path w="1426845" h="1426845">
                <a:moveTo>
                  <a:pt x="713231" y="0"/>
                </a:moveTo>
                <a:lnTo>
                  <a:pt x="654729" y="2364"/>
                </a:lnTo>
                <a:lnTo>
                  <a:pt x="597530" y="9333"/>
                </a:lnTo>
                <a:lnTo>
                  <a:pt x="541818" y="20725"/>
                </a:lnTo>
                <a:lnTo>
                  <a:pt x="487777" y="36356"/>
                </a:lnTo>
                <a:lnTo>
                  <a:pt x="435590" y="56042"/>
                </a:lnTo>
                <a:lnTo>
                  <a:pt x="385440" y="79600"/>
                </a:lnTo>
                <a:lnTo>
                  <a:pt x="337511" y="106847"/>
                </a:lnTo>
                <a:lnTo>
                  <a:pt x="291986" y="137598"/>
                </a:lnTo>
                <a:lnTo>
                  <a:pt x="249049" y="171672"/>
                </a:lnTo>
                <a:lnTo>
                  <a:pt x="208883" y="208883"/>
                </a:lnTo>
                <a:lnTo>
                  <a:pt x="171672" y="249049"/>
                </a:lnTo>
                <a:lnTo>
                  <a:pt x="137598" y="291986"/>
                </a:lnTo>
                <a:lnTo>
                  <a:pt x="106847" y="337511"/>
                </a:lnTo>
                <a:lnTo>
                  <a:pt x="79600" y="385440"/>
                </a:lnTo>
                <a:lnTo>
                  <a:pt x="56042" y="435590"/>
                </a:lnTo>
                <a:lnTo>
                  <a:pt x="36356" y="487777"/>
                </a:lnTo>
                <a:lnTo>
                  <a:pt x="20725" y="541818"/>
                </a:lnTo>
                <a:lnTo>
                  <a:pt x="9333" y="597530"/>
                </a:lnTo>
                <a:lnTo>
                  <a:pt x="2364" y="654729"/>
                </a:lnTo>
                <a:lnTo>
                  <a:pt x="0" y="713231"/>
                </a:lnTo>
                <a:lnTo>
                  <a:pt x="2364" y="771734"/>
                </a:lnTo>
                <a:lnTo>
                  <a:pt x="9333" y="828933"/>
                </a:lnTo>
                <a:lnTo>
                  <a:pt x="20725" y="884645"/>
                </a:lnTo>
                <a:lnTo>
                  <a:pt x="36356" y="938686"/>
                </a:lnTo>
                <a:lnTo>
                  <a:pt x="56042" y="990873"/>
                </a:lnTo>
                <a:lnTo>
                  <a:pt x="79600" y="1041023"/>
                </a:lnTo>
                <a:lnTo>
                  <a:pt x="106847" y="1088952"/>
                </a:lnTo>
                <a:lnTo>
                  <a:pt x="137598" y="1134477"/>
                </a:lnTo>
                <a:lnTo>
                  <a:pt x="171672" y="1177414"/>
                </a:lnTo>
                <a:lnTo>
                  <a:pt x="208883" y="1217580"/>
                </a:lnTo>
                <a:lnTo>
                  <a:pt x="249049" y="1254791"/>
                </a:lnTo>
                <a:lnTo>
                  <a:pt x="291986" y="1288865"/>
                </a:lnTo>
                <a:lnTo>
                  <a:pt x="337511" y="1319616"/>
                </a:lnTo>
                <a:lnTo>
                  <a:pt x="385440" y="1346863"/>
                </a:lnTo>
                <a:lnTo>
                  <a:pt x="435590" y="1370421"/>
                </a:lnTo>
                <a:lnTo>
                  <a:pt x="487777" y="1390107"/>
                </a:lnTo>
                <a:lnTo>
                  <a:pt x="541818" y="1405738"/>
                </a:lnTo>
                <a:lnTo>
                  <a:pt x="597530" y="1417130"/>
                </a:lnTo>
                <a:lnTo>
                  <a:pt x="654729" y="1424099"/>
                </a:lnTo>
                <a:lnTo>
                  <a:pt x="713231" y="1426464"/>
                </a:lnTo>
                <a:lnTo>
                  <a:pt x="771734" y="1424099"/>
                </a:lnTo>
                <a:lnTo>
                  <a:pt x="828933" y="1417130"/>
                </a:lnTo>
                <a:lnTo>
                  <a:pt x="884645" y="1405738"/>
                </a:lnTo>
                <a:lnTo>
                  <a:pt x="938686" y="1390107"/>
                </a:lnTo>
                <a:lnTo>
                  <a:pt x="990873" y="1370421"/>
                </a:lnTo>
                <a:lnTo>
                  <a:pt x="1041023" y="1346863"/>
                </a:lnTo>
                <a:lnTo>
                  <a:pt x="1088952" y="1319616"/>
                </a:lnTo>
                <a:lnTo>
                  <a:pt x="1134477" y="1288865"/>
                </a:lnTo>
                <a:lnTo>
                  <a:pt x="1177414" y="1254791"/>
                </a:lnTo>
                <a:lnTo>
                  <a:pt x="1217580" y="1217580"/>
                </a:lnTo>
                <a:lnTo>
                  <a:pt x="1254791" y="1177414"/>
                </a:lnTo>
                <a:lnTo>
                  <a:pt x="1288865" y="1134477"/>
                </a:lnTo>
                <a:lnTo>
                  <a:pt x="1319616" y="1088952"/>
                </a:lnTo>
                <a:lnTo>
                  <a:pt x="1346863" y="1041023"/>
                </a:lnTo>
                <a:lnTo>
                  <a:pt x="1370421" y="990873"/>
                </a:lnTo>
                <a:lnTo>
                  <a:pt x="1390107" y="938686"/>
                </a:lnTo>
                <a:lnTo>
                  <a:pt x="1405738" y="884645"/>
                </a:lnTo>
                <a:lnTo>
                  <a:pt x="1417130" y="828933"/>
                </a:lnTo>
                <a:lnTo>
                  <a:pt x="1424099" y="771734"/>
                </a:lnTo>
                <a:lnTo>
                  <a:pt x="1426464" y="713231"/>
                </a:lnTo>
                <a:lnTo>
                  <a:pt x="1424099" y="654729"/>
                </a:lnTo>
                <a:lnTo>
                  <a:pt x="1417130" y="597530"/>
                </a:lnTo>
                <a:lnTo>
                  <a:pt x="1405738" y="541818"/>
                </a:lnTo>
                <a:lnTo>
                  <a:pt x="1390107" y="487777"/>
                </a:lnTo>
                <a:lnTo>
                  <a:pt x="1370421" y="435590"/>
                </a:lnTo>
                <a:lnTo>
                  <a:pt x="1346863" y="385440"/>
                </a:lnTo>
                <a:lnTo>
                  <a:pt x="1319616" y="337511"/>
                </a:lnTo>
                <a:lnTo>
                  <a:pt x="1288865" y="291986"/>
                </a:lnTo>
                <a:lnTo>
                  <a:pt x="1254791" y="249049"/>
                </a:lnTo>
                <a:lnTo>
                  <a:pt x="1217580" y="208883"/>
                </a:lnTo>
                <a:lnTo>
                  <a:pt x="1177414" y="171672"/>
                </a:lnTo>
                <a:lnTo>
                  <a:pt x="1134477" y="137598"/>
                </a:lnTo>
                <a:lnTo>
                  <a:pt x="1088952" y="106847"/>
                </a:lnTo>
                <a:lnTo>
                  <a:pt x="1041023" y="79600"/>
                </a:lnTo>
                <a:lnTo>
                  <a:pt x="990873" y="56042"/>
                </a:lnTo>
                <a:lnTo>
                  <a:pt x="938686" y="36356"/>
                </a:lnTo>
                <a:lnTo>
                  <a:pt x="884645" y="20725"/>
                </a:lnTo>
                <a:lnTo>
                  <a:pt x="828933" y="9333"/>
                </a:lnTo>
                <a:lnTo>
                  <a:pt x="771734" y="2364"/>
                </a:lnTo>
                <a:lnTo>
                  <a:pt x="713231" y="0"/>
                </a:lnTo>
                <a:close/>
              </a:path>
            </a:pathLst>
          </a:custGeom>
          <a:solidFill>
            <a:srgbClr val="00AF50"/>
          </a:solidFill>
        </p:spPr>
        <p:txBody>
          <a:bodyPr wrap="square" lIns="0" tIns="0" rIns="0" bIns="0" rtlCol="0"/>
          <a:lstStyle/>
          <a:p>
            <a:pPr defTabSz="685800"/>
            <a:endParaRPr sz="1350">
              <a:latin typeface="Calibri" panose="020F0502020204030204"/>
            </a:endParaRPr>
          </a:p>
        </p:txBody>
      </p:sp>
      <p:sp>
        <p:nvSpPr>
          <p:cNvPr id="11" name="object 11"/>
          <p:cNvSpPr/>
          <p:nvPr/>
        </p:nvSpPr>
        <p:spPr>
          <a:xfrm>
            <a:off x="3703963" y="2563399"/>
            <a:ext cx="1070320" cy="1070320"/>
          </a:xfrm>
          <a:custGeom>
            <a:avLst/>
            <a:gdLst/>
            <a:ahLst/>
            <a:cxnLst/>
            <a:rect l="l" t="t" r="r" b="b"/>
            <a:pathLst>
              <a:path w="1426845" h="1426845">
                <a:moveTo>
                  <a:pt x="0" y="713231"/>
                </a:moveTo>
                <a:lnTo>
                  <a:pt x="2364" y="654729"/>
                </a:lnTo>
                <a:lnTo>
                  <a:pt x="9333" y="597530"/>
                </a:lnTo>
                <a:lnTo>
                  <a:pt x="20725" y="541818"/>
                </a:lnTo>
                <a:lnTo>
                  <a:pt x="36356" y="487777"/>
                </a:lnTo>
                <a:lnTo>
                  <a:pt x="56042" y="435590"/>
                </a:lnTo>
                <a:lnTo>
                  <a:pt x="79600" y="385440"/>
                </a:lnTo>
                <a:lnTo>
                  <a:pt x="106847" y="337511"/>
                </a:lnTo>
                <a:lnTo>
                  <a:pt x="137598" y="291986"/>
                </a:lnTo>
                <a:lnTo>
                  <a:pt x="171672" y="249049"/>
                </a:lnTo>
                <a:lnTo>
                  <a:pt x="208883" y="208883"/>
                </a:lnTo>
                <a:lnTo>
                  <a:pt x="249049" y="171672"/>
                </a:lnTo>
                <a:lnTo>
                  <a:pt x="291986" y="137598"/>
                </a:lnTo>
                <a:lnTo>
                  <a:pt x="337511" y="106847"/>
                </a:lnTo>
                <a:lnTo>
                  <a:pt x="385440" y="79600"/>
                </a:lnTo>
                <a:lnTo>
                  <a:pt x="435590" y="56042"/>
                </a:lnTo>
                <a:lnTo>
                  <a:pt x="487777" y="36356"/>
                </a:lnTo>
                <a:lnTo>
                  <a:pt x="541818" y="20725"/>
                </a:lnTo>
                <a:lnTo>
                  <a:pt x="597530" y="9333"/>
                </a:lnTo>
                <a:lnTo>
                  <a:pt x="654729" y="2364"/>
                </a:lnTo>
                <a:lnTo>
                  <a:pt x="713231" y="0"/>
                </a:lnTo>
                <a:lnTo>
                  <a:pt x="771734" y="2364"/>
                </a:lnTo>
                <a:lnTo>
                  <a:pt x="828933" y="9333"/>
                </a:lnTo>
                <a:lnTo>
                  <a:pt x="884645" y="20725"/>
                </a:lnTo>
                <a:lnTo>
                  <a:pt x="938686" y="36356"/>
                </a:lnTo>
                <a:lnTo>
                  <a:pt x="990873" y="56042"/>
                </a:lnTo>
                <a:lnTo>
                  <a:pt x="1041023" y="79600"/>
                </a:lnTo>
                <a:lnTo>
                  <a:pt x="1088952" y="106847"/>
                </a:lnTo>
                <a:lnTo>
                  <a:pt x="1134477" y="137598"/>
                </a:lnTo>
                <a:lnTo>
                  <a:pt x="1177414" y="171672"/>
                </a:lnTo>
                <a:lnTo>
                  <a:pt x="1217580" y="208883"/>
                </a:lnTo>
                <a:lnTo>
                  <a:pt x="1254791" y="249049"/>
                </a:lnTo>
                <a:lnTo>
                  <a:pt x="1288865" y="291986"/>
                </a:lnTo>
                <a:lnTo>
                  <a:pt x="1319616" y="337511"/>
                </a:lnTo>
                <a:lnTo>
                  <a:pt x="1346863" y="385440"/>
                </a:lnTo>
                <a:lnTo>
                  <a:pt x="1370421" y="435590"/>
                </a:lnTo>
                <a:lnTo>
                  <a:pt x="1390107" y="487777"/>
                </a:lnTo>
                <a:lnTo>
                  <a:pt x="1405738" y="541818"/>
                </a:lnTo>
                <a:lnTo>
                  <a:pt x="1417130" y="597530"/>
                </a:lnTo>
                <a:lnTo>
                  <a:pt x="1424099" y="654729"/>
                </a:lnTo>
                <a:lnTo>
                  <a:pt x="1426464" y="713231"/>
                </a:lnTo>
                <a:lnTo>
                  <a:pt x="1424099" y="771734"/>
                </a:lnTo>
                <a:lnTo>
                  <a:pt x="1417130" y="828933"/>
                </a:lnTo>
                <a:lnTo>
                  <a:pt x="1405738" y="884645"/>
                </a:lnTo>
                <a:lnTo>
                  <a:pt x="1390107" y="938686"/>
                </a:lnTo>
                <a:lnTo>
                  <a:pt x="1370421" y="990873"/>
                </a:lnTo>
                <a:lnTo>
                  <a:pt x="1346863" y="1041023"/>
                </a:lnTo>
                <a:lnTo>
                  <a:pt x="1319616" y="1088952"/>
                </a:lnTo>
                <a:lnTo>
                  <a:pt x="1288865" y="1134477"/>
                </a:lnTo>
                <a:lnTo>
                  <a:pt x="1254791" y="1177414"/>
                </a:lnTo>
                <a:lnTo>
                  <a:pt x="1217580" y="1217580"/>
                </a:lnTo>
                <a:lnTo>
                  <a:pt x="1177414" y="1254791"/>
                </a:lnTo>
                <a:lnTo>
                  <a:pt x="1134477" y="1288865"/>
                </a:lnTo>
                <a:lnTo>
                  <a:pt x="1088952" y="1319616"/>
                </a:lnTo>
                <a:lnTo>
                  <a:pt x="1041023" y="1346863"/>
                </a:lnTo>
                <a:lnTo>
                  <a:pt x="990873" y="1370421"/>
                </a:lnTo>
                <a:lnTo>
                  <a:pt x="938686" y="1390107"/>
                </a:lnTo>
                <a:lnTo>
                  <a:pt x="884645" y="1405738"/>
                </a:lnTo>
                <a:lnTo>
                  <a:pt x="828933" y="1417130"/>
                </a:lnTo>
                <a:lnTo>
                  <a:pt x="771734" y="1424099"/>
                </a:lnTo>
                <a:lnTo>
                  <a:pt x="713231" y="1426464"/>
                </a:lnTo>
                <a:lnTo>
                  <a:pt x="654729" y="1424099"/>
                </a:lnTo>
                <a:lnTo>
                  <a:pt x="597530" y="1417130"/>
                </a:lnTo>
                <a:lnTo>
                  <a:pt x="541818" y="1405738"/>
                </a:lnTo>
                <a:lnTo>
                  <a:pt x="487777" y="1390107"/>
                </a:lnTo>
                <a:lnTo>
                  <a:pt x="435590" y="1370421"/>
                </a:lnTo>
                <a:lnTo>
                  <a:pt x="385440" y="1346863"/>
                </a:lnTo>
                <a:lnTo>
                  <a:pt x="337511" y="1319616"/>
                </a:lnTo>
                <a:lnTo>
                  <a:pt x="291986" y="1288865"/>
                </a:lnTo>
                <a:lnTo>
                  <a:pt x="249049" y="1254791"/>
                </a:lnTo>
                <a:lnTo>
                  <a:pt x="208883" y="1217580"/>
                </a:lnTo>
                <a:lnTo>
                  <a:pt x="171672" y="1177414"/>
                </a:lnTo>
                <a:lnTo>
                  <a:pt x="137598" y="1134477"/>
                </a:lnTo>
                <a:lnTo>
                  <a:pt x="106847" y="1088952"/>
                </a:lnTo>
                <a:lnTo>
                  <a:pt x="79600" y="1041023"/>
                </a:lnTo>
                <a:lnTo>
                  <a:pt x="56042" y="990873"/>
                </a:lnTo>
                <a:lnTo>
                  <a:pt x="36356" y="938686"/>
                </a:lnTo>
                <a:lnTo>
                  <a:pt x="20725" y="884645"/>
                </a:lnTo>
                <a:lnTo>
                  <a:pt x="9333" y="828933"/>
                </a:lnTo>
                <a:lnTo>
                  <a:pt x="2364" y="771734"/>
                </a:lnTo>
                <a:lnTo>
                  <a:pt x="0" y="713231"/>
                </a:lnTo>
                <a:close/>
              </a:path>
            </a:pathLst>
          </a:custGeom>
          <a:ln w="6350">
            <a:solidFill>
              <a:srgbClr val="EC7C30"/>
            </a:solidFill>
          </a:ln>
        </p:spPr>
        <p:txBody>
          <a:bodyPr wrap="square" lIns="0" tIns="0" rIns="0" bIns="0" rtlCol="0"/>
          <a:lstStyle/>
          <a:p>
            <a:pPr defTabSz="685800"/>
            <a:endParaRPr sz="1350">
              <a:latin typeface="Calibri" panose="020F0502020204030204"/>
            </a:endParaRPr>
          </a:p>
        </p:txBody>
      </p:sp>
      <p:sp>
        <p:nvSpPr>
          <p:cNvPr id="12" name="object 12"/>
          <p:cNvSpPr/>
          <p:nvPr/>
        </p:nvSpPr>
        <p:spPr>
          <a:xfrm>
            <a:off x="3908595" y="2955516"/>
            <a:ext cx="660197" cy="341244"/>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txBox="1"/>
          <p:nvPr/>
        </p:nvSpPr>
        <p:spPr>
          <a:xfrm>
            <a:off x="4001956" y="3022057"/>
            <a:ext cx="475380" cy="184666"/>
          </a:xfrm>
          <a:prstGeom prst="rect">
            <a:avLst/>
          </a:prstGeom>
        </p:spPr>
        <p:txBody>
          <a:bodyPr vert="horz" wrap="square" lIns="0" tIns="0" rIns="0" bIns="0" rtlCol="0">
            <a:spAutoFit/>
          </a:bodyPr>
          <a:lstStyle/>
          <a:p>
            <a:pPr marL="9525" defTabSz="685800"/>
            <a:r>
              <a:rPr sz="1200" b="1" spc="-4" dirty="0">
                <a:latin typeface="微软雅黑" panose="020B0503020204020204" pitchFamily="34" charset="-122"/>
                <a:cs typeface="微软雅黑" panose="020B0503020204020204" pitchFamily="34" charset="-122"/>
              </a:rPr>
              <a:t>云对讲</a:t>
            </a:r>
            <a:endParaRPr sz="1200">
              <a:latin typeface="微软雅黑" panose="020B0503020204020204" pitchFamily="34" charset="-122"/>
              <a:cs typeface="微软雅黑" panose="020B0503020204020204" pitchFamily="34" charset="-122"/>
            </a:endParaRPr>
          </a:p>
        </p:txBody>
      </p:sp>
      <p:sp>
        <p:nvSpPr>
          <p:cNvPr id="14" name="object 14"/>
          <p:cNvSpPr txBox="1"/>
          <p:nvPr/>
        </p:nvSpPr>
        <p:spPr>
          <a:xfrm>
            <a:off x="4879436" y="1698705"/>
            <a:ext cx="1379936" cy="161583"/>
          </a:xfrm>
          <a:prstGeom prst="rect">
            <a:avLst/>
          </a:prstGeom>
          <a:solidFill>
            <a:schemeClr val="bg2"/>
          </a:solidFill>
        </p:spPr>
        <p:txBody>
          <a:bodyPr vert="horz" wrap="square" lIns="0" tIns="0" rIns="0" bIns="0" rtlCol="0">
            <a:spAutoFit/>
          </a:bodyPr>
          <a:lstStyle/>
          <a:p>
            <a:pPr marL="422275" defTabSz="685800"/>
            <a:r>
              <a:rPr sz="1050" b="1" dirty="0">
                <a:latin typeface="微软雅黑" panose="020B0503020204020204" pitchFamily="34" charset="-122"/>
                <a:cs typeface="微软雅黑" panose="020B0503020204020204" pitchFamily="34" charset="-122"/>
              </a:rPr>
              <a:t>亮点功能</a:t>
            </a:r>
            <a:endParaRPr sz="1050">
              <a:latin typeface="微软雅黑" panose="020B0503020204020204" pitchFamily="34" charset="-122"/>
              <a:cs typeface="微软雅黑" panose="020B0503020204020204" pitchFamily="34" charset="-122"/>
            </a:endParaRPr>
          </a:p>
        </p:txBody>
      </p:sp>
      <p:sp>
        <p:nvSpPr>
          <p:cNvPr id="15" name="object 15"/>
          <p:cNvSpPr txBox="1"/>
          <p:nvPr/>
        </p:nvSpPr>
        <p:spPr>
          <a:xfrm>
            <a:off x="4918171" y="3600484"/>
            <a:ext cx="1379936" cy="138499"/>
          </a:xfrm>
          <a:prstGeom prst="rect">
            <a:avLst/>
          </a:prstGeom>
          <a:solidFill>
            <a:schemeClr val="bg2"/>
          </a:solidFill>
        </p:spPr>
        <p:txBody>
          <a:bodyPr vert="horz" wrap="square" lIns="0" tIns="0" rIns="0" bIns="0" rtlCol="0">
            <a:spAutoFit/>
          </a:bodyPr>
          <a:lstStyle/>
          <a:p>
            <a:pPr marL="635" algn="ctr" defTabSz="685800"/>
            <a:r>
              <a:rPr sz="900" b="1" dirty="0">
                <a:latin typeface="微软雅黑" panose="020B0503020204020204" pitchFamily="34" charset="-122"/>
                <a:cs typeface="微软雅黑" panose="020B0503020204020204" pitchFamily="34" charset="-122"/>
              </a:rPr>
              <a:t>方案特点</a:t>
            </a:r>
            <a:endParaRPr sz="900">
              <a:latin typeface="微软雅黑" panose="020B0503020204020204" pitchFamily="34" charset="-122"/>
              <a:cs typeface="微软雅黑" panose="020B0503020204020204" pitchFamily="34" charset="-122"/>
            </a:endParaRPr>
          </a:p>
        </p:txBody>
      </p:sp>
      <p:sp>
        <p:nvSpPr>
          <p:cNvPr id="16" name="object 16"/>
          <p:cNvSpPr txBox="1"/>
          <p:nvPr/>
        </p:nvSpPr>
        <p:spPr>
          <a:xfrm>
            <a:off x="4761041" y="1860030"/>
            <a:ext cx="3572019" cy="1454244"/>
          </a:xfrm>
          <a:prstGeom prst="rect">
            <a:avLst/>
          </a:prstGeom>
        </p:spPr>
        <p:txBody>
          <a:bodyPr vert="horz" wrap="square" lIns="0" tIns="0" rIns="0" bIns="0" rtlCol="0">
            <a:spAutoFit/>
          </a:bodyPr>
          <a:lstStyle/>
          <a:p>
            <a:pPr marL="224155" marR="3810" indent="-215265" defTabSz="685800">
              <a:lnSpc>
                <a:spcPct val="150000"/>
              </a:lnSpc>
              <a:tabLst>
                <a:tab pos="224155" algn="l"/>
              </a:tabLst>
            </a:pPr>
            <a:r>
              <a:rPr sz="1050" spc="-172" dirty="0">
                <a:latin typeface="Segoe UI Symbol" panose="020B0502040204020203"/>
                <a:cs typeface="Segoe UI Symbol" panose="020B0502040204020203"/>
              </a:rPr>
              <a:t>➢	</a:t>
            </a:r>
            <a:r>
              <a:rPr sz="1050" b="1" dirty="0">
                <a:latin typeface="微软雅黑" panose="020B0503020204020204" pitchFamily="34" charset="-122"/>
                <a:cs typeface="微软雅黑" panose="020B0503020204020204" pitchFamily="34" charset="-122"/>
              </a:rPr>
              <a:t>呼叫中心</a:t>
            </a:r>
            <a:r>
              <a:rPr sz="1050" dirty="0">
                <a:latin typeface="微软雅黑" panose="020B0503020204020204" pitchFamily="34" charset="-122"/>
                <a:cs typeface="微软雅黑" panose="020B0503020204020204" pitchFamily="34" charset="-122"/>
              </a:rPr>
              <a:t>：多项目集中</a:t>
            </a:r>
            <a:r>
              <a:rPr sz="1050" spc="-11" dirty="0">
                <a:latin typeface="微软雅黑" panose="020B0503020204020204" pitchFamily="34" charset="-122"/>
                <a:cs typeface="微软雅黑" panose="020B0503020204020204" pitchFamily="34" charset="-122"/>
              </a:rPr>
              <a:t>管</a:t>
            </a:r>
            <a:r>
              <a:rPr sz="1050" dirty="0">
                <a:latin typeface="微软雅黑" panose="020B0503020204020204" pitchFamily="34" charset="-122"/>
                <a:cs typeface="微软雅黑" panose="020B0503020204020204" pitchFamily="34" charset="-122"/>
              </a:rPr>
              <a:t>控，</a:t>
            </a:r>
            <a:r>
              <a:rPr sz="1050" spc="-11" dirty="0">
                <a:latin typeface="微软雅黑" panose="020B0503020204020204" pitchFamily="34" charset="-122"/>
                <a:cs typeface="微软雅黑" panose="020B0503020204020204" pitchFamily="34" charset="-122"/>
              </a:rPr>
              <a:t>可</a:t>
            </a:r>
            <a:r>
              <a:rPr sz="1050" dirty="0">
                <a:latin typeface="微软雅黑" panose="020B0503020204020204" pitchFamily="34" charset="-122"/>
                <a:cs typeface="微软雅黑" panose="020B0503020204020204" pitchFamily="34" charset="-122"/>
              </a:rPr>
              <a:t>与物</a:t>
            </a:r>
            <a:r>
              <a:rPr sz="1050" spc="-11" dirty="0">
                <a:latin typeface="微软雅黑" panose="020B0503020204020204" pitchFamily="34" charset="-122"/>
                <a:cs typeface="微软雅黑" panose="020B0503020204020204" pitchFamily="34" charset="-122"/>
              </a:rPr>
              <a:t>业</a:t>
            </a:r>
            <a:r>
              <a:rPr sz="1050" dirty="0">
                <a:latin typeface="微软雅黑" panose="020B0503020204020204" pitchFamily="34" charset="-122"/>
                <a:cs typeface="微软雅黑" panose="020B0503020204020204" pitchFamily="34" charset="-122"/>
              </a:rPr>
              <a:t>、业</a:t>
            </a:r>
            <a:r>
              <a:rPr sz="1050" spc="-11" dirty="0">
                <a:latin typeface="微软雅黑" panose="020B0503020204020204" pitchFamily="34" charset="-122"/>
                <a:cs typeface="微软雅黑" panose="020B0503020204020204" pitchFamily="34" charset="-122"/>
              </a:rPr>
              <a:t>主</a:t>
            </a:r>
            <a:r>
              <a:rPr sz="1050" dirty="0">
                <a:latin typeface="微软雅黑" panose="020B0503020204020204" pitchFamily="34" charset="-122"/>
                <a:cs typeface="微软雅黑" panose="020B0503020204020204" pitchFamily="34" charset="-122"/>
              </a:rPr>
              <a:t>实时</a:t>
            </a:r>
            <a:r>
              <a:rPr sz="1050" spc="-11" dirty="0">
                <a:latin typeface="微软雅黑" panose="020B0503020204020204" pitchFamily="34" charset="-122"/>
                <a:cs typeface="微软雅黑" panose="020B0503020204020204" pitchFamily="34" charset="-122"/>
              </a:rPr>
              <a:t>对</a:t>
            </a:r>
            <a:r>
              <a:rPr sz="1050" dirty="0">
                <a:latin typeface="微软雅黑" panose="020B0503020204020204" pitchFamily="34" charset="-122"/>
                <a:cs typeface="微软雅黑" panose="020B0503020204020204" pitchFamily="34" charset="-122"/>
              </a:rPr>
              <a:t>讲， 解决园区工作人员调度</a:t>
            </a:r>
            <a:r>
              <a:rPr sz="1050" spc="-11" dirty="0">
                <a:latin typeface="微软雅黑" panose="020B0503020204020204" pitchFamily="34" charset="-122"/>
                <a:cs typeface="微软雅黑" panose="020B0503020204020204" pitchFamily="34" charset="-122"/>
              </a:rPr>
              <a:t>问</a:t>
            </a:r>
            <a:r>
              <a:rPr sz="1050" dirty="0">
                <a:latin typeface="微软雅黑" panose="020B0503020204020204" pitchFamily="34" charset="-122"/>
                <a:cs typeface="微软雅黑" panose="020B0503020204020204" pitchFamily="34" charset="-122"/>
              </a:rPr>
              <a:t>题，</a:t>
            </a:r>
            <a:r>
              <a:rPr sz="1050" spc="-11" dirty="0">
                <a:latin typeface="微软雅黑" panose="020B0503020204020204" pitchFamily="34" charset="-122"/>
                <a:cs typeface="微软雅黑" panose="020B0503020204020204" pitchFamily="34" charset="-122"/>
              </a:rPr>
              <a:t>满</a:t>
            </a:r>
            <a:r>
              <a:rPr sz="1050" dirty="0">
                <a:latin typeface="微软雅黑" panose="020B0503020204020204" pitchFamily="34" charset="-122"/>
                <a:cs typeface="微软雅黑" panose="020B0503020204020204" pitchFamily="34" charset="-122"/>
              </a:rPr>
              <a:t>足业</a:t>
            </a:r>
            <a:r>
              <a:rPr sz="1050" spc="-11" dirty="0">
                <a:latin typeface="微软雅黑" panose="020B0503020204020204" pitchFamily="34" charset="-122"/>
                <a:cs typeface="微软雅黑" panose="020B0503020204020204" pitchFamily="34" charset="-122"/>
              </a:rPr>
              <a:t>主</a:t>
            </a:r>
            <a:r>
              <a:rPr sz="1050" dirty="0">
                <a:latin typeface="微软雅黑" panose="020B0503020204020204" pitchFamily="34" charset="-122"/>
                <a:cs typeface="微软雅黑" panose="020B0503020204020204" pitchFamily="34" charset="-122"/>
              </a:rPr>
              <a:t>优质</a:t>
            </a:r>
            <a:r>
              <a:rPr sz="1050" spc="-11" dirty="0">
                <a:latin typeface="微软雅黑" panose="020B0503020204020204" pitchFamily="34" charset="-122"/>
                <a:cs typeface="微软雅黑" panose="020B0503020204020204" pitchFamily="34" charset="-122"/>
              </a:rPr>
              <a:t>服</a:t>
            </a:r>
            <a:r>
              <a:rPr sz="1050" dirty="0">
                <a:latin typeface="微软雅黑" panose="020B0503020204020204" pitchFamily="34" charset="-122"/>
                <a:cs typeface="微软雅黑" panose="020B0503020204020204" pitchFamily="34" charset="-122"/>
              </a:rPr>
              <a:t>务需</a:t>
            </a:r>
            <a:r>
              <a:rPr sz="1050" spc="-8" dirty="0">
                <a:latin typeface="微软雅黑" panose="020B0503020204020204" pitchFamily="34" charset="-122"/>
                <a:cs typeface="微软雅黑" panose="020B0503020204020204" pitchFamily="34" charset="-122"/>
              </a:rPr>
              <a:t>求</a:t>
            </a:r>
            <a:r>
              <a:rPr sz="1050" dirty="0">
                <a:latin typeface="微软雅黑" panose="020B0503020204020204" pitchFamily="34" charset="-122"/>
                <a:cs typeface="微软雅黑" panose="020B0503020204020204" pitchFamily="34" charset="-122"/>
              </a:rPr>
              <a:t>。</a:t>
            </a:r>
            <a:endParaRPr sz="1050">
              <a:latin typeface="微软雅黑" panose="020B0503020204020204" pitchFamily="34" charset="-122"/>
              <a:cs typeface="微软雅黑" panose="020B0503020204020204" pitchFamily="34" charset="-122"/>
            </a:endParaRPr>
          </a:p>
          <a:p>
            <a:pPr marL="224155" marR="3810" indent="-215265" defTabSz="685800">
              <a:lnSpc>
                <a:spcPct val="150000"/>
              </a:lnSpc>
              <a:tabLst>
                <a:tab pos="224155" algn="l"/>
              </a:tabLst>
            </a:pPr>
            <a:r>
              <a:rPr sz="1050" spc="-172" dirty="0">
                <a:latin typeface="Segoe UI Symbol" panose="020B0502040204020203"/>
                <a:cs typeface="Segoe UI Symbol" panose="020B0502040204020203"/>
              </a:rPr>
              <a:t>➢	</a:t>
            </a:r>
            <a:r>
              <a:rPr sz="1050" b="1" dirty="0">
                <a:latin typeface="微软雅黑" panose="020B0503020204020204" pitchFamily="34" charset="-122"/>
                <a:cs typeface="微软雅黑" panose="020B0503020204020204" pitchFamily="34" charset="-122"/>
              </a:rPr>
              <a:t>信息核查</a:t>
            </a:r>
            <a:r>
              <a:rPr sz="1050" dirty="0">
                <a:latin typeface="微软雅黑" panose="020B0503020204020204" pitchFamily="34" charset="-122"/>
                <a:cs typeface="微软雅黑" panose="020B0503020204020204" pitchFamily="34" charset="-122"/>
              </a:rPr>
              <a:t>：与业主通过</a:t>
            </a:r>
            <a:r>
              <a:rPr sz="1050" spc="-11" dirty="0">
                <a:latin typeface="微软雅黑" panose="020B0503020204020204" pitchFamily="34" charset="-122"/>
                <a:cs typeface="微软雅黑" panose="020B0503020204020204" pitchFamily="34" charset="-122"/>
              </a:rPr>
              <a:t>门</a:t>
            </a:r>
            <a:r>
              <a:rPr sz="1050" dirty="0">
                <a:latin typeface="微软雅黑" panose="020B0503020204020204" pitchFamily="34" charset="-122"/>
                <a:cs typeface="微软雅黑" panose="020B0503020204020204" pitchFamily="34" charset="-122"/>
              </a:rPr>
              <a:t>口机</a:t>
            </a:r>
            <a:r>
              <a:rPr sz="1050" spc="-11" dirty="0">
                <a:latin typeface="微软雅黑" panose="020B0503020204020204" pitchFamily="34" charset="-122"/>
                <a:cs typeface="微软雅黑" panose="020B0503020204020204" pitchFamily="34" charset="-122"/>
              </a:rPr>
              <a:t>对</a:t>
            </a:r>
            <a:r>
              <a:rPr sz="1050" dirty="0">
                <a:latin typeface="微软雅黑" panose="020B0503020204020204" pitchFamily="34" charset="-122"/>
                <a:cs typeface="微软雅黑" panose="020B0503020204020204" pitchFamily="34" charset="-122"/>
              </a:rPr>
              <a:t>讲，</a:t>
            </a:r>
            <a:r>
              <a:rPr sz="1050" spc="-11" dirty="0">
                <a:latin typeface="微软雅黑" panose="020B0503020204020204" pitchFamily="34" charset="-122"/>
                <a:cs typeface="微软雅黑" panose="020B0503020204020204" pitchFamily="34" charset="-122"/>
              </a:rPr>
              <a:t>支</a:t>
            </a:r>
            <a:r>
              <a:rPr sz="1050" dirty="0">
                <a:latin typeface="微软雅黑" panose="020B0503020204020204" pitchFamily="34" charset="-122"/>
                <a:cs typeface="微软雅黑" panose="020B0503020204020204" pitchFamily="34" charset="-122"/>
              </a:rPr>
              <a:t>持核</a:t>
            </a:r>
            <a:r>
              <a:rPr sz="1050" spc="-11" dirty="0">
                <a:latin typeface="微软雅黑" panose="020B0503020204020204" pitchFamily="34" charset="-122"/>
                <a:cs typeface="微软雅黑" panose="020B0503020204020204" pitchFamily="34" charset="-122"/>
              </a:rPr>
              <a:t>查</a:t>
            </a:r>
            <a:r>
              <a:rPr sz="1050" dirty="0">
                <a:latin typeface="微软雅黑" panose="020B0503020204020204" pitchFamily="34" charset="-122"/>
                <a:cs typeface="微软雅黑" panose="020B0503020204020204" pitchFamily="34" charset="-122"/>
              </a:rPr>
              <a:t>业主</a:t>
            </a:r>
            <a:r>
              <a:rPr sz="1050" spc="-11" dirty="0">
                <a:latin typeface="微软雅黑" panose="020B0503020204020204" pitchFamily="34" charset="-122"/>
                <a:cs typeface="微软雅黑" panose="020B0503020204020204" pitchFamily="34" charset="-122"/>
              </a:rPr>
              <a:t>信</a:t>
            </a:r>
            <a:r>
              <a:rPr sz="1050" dirty="0">
                <a:latin typeface="微软雅黑" panose="020B0503020204020204" pitchFamily="34" charset="-122"/>
                <a:cs typeface="微软雅黑" panose="020B0503020204020204" pitchFamily="34" charset="-122"/>
              </a:rPr>
              <a:t>息后 提供对应的服务，也可</a:t>
            </a:r>
            <a:r>
              <a:rPr sz="1050" spc="-11" dirty="0">
                <a:latin typeface="微软雅黑" panose="020B0503020204020204" pitchFamily="34" charset="-122"/>
                <a:cs typeface="微软雅黑" panose="020B0503020204020204" pitchFamily="34" charset="-122"/>
              </a:rPr>
              <a:t>报</a:t>
            </a:r>
            <a:r>
              <a:rPr sz="1050" dirty="0">
                <a:latin typeface="微软雅黑" panose="020B0503020204020204" pitchFamily="34" charset="-122"/>
                <a:cs typeface="微软雅黑" panose="020B0503020204020204" pitchFamily="34" charset="-122"/>
              </a:rPr>
              <a:t>事处</a:t>
            </a:r>
            <a:r>
              <a:rPr sz="1050" spc="-11" dirty="0">
                <a:latin typeface="微软雅黑" panose="020B0503020204020204" pitchFamily="34" charset="-122"/>
                <a:cs typeface="微软雅黑" panose="020B0503020204020204" pitchFamily="34" charset="-122"/>
              </a:rPr>
              <a:t>理</a:t>
            </a:r>
            <a:r>
              <a:rPr sz="1050" dirty="0">
                <a:latin typeface="微软雅黑" panose="020B0503020204020204" pitchFamily="34" charset="-122"/>
                <a:cs typeface="微软雅黑" panose="020B0503020204020204" pitchFamily="34" charset="-122"/>
              </a:rPr>
              <a:t>。</a:t>
            </a:r>
            <a:endParaRPr sz="1050">
              <a:latin typeface="微软雅黑" panose="020B0503020204020204" pitchFamily="34" charset="-122"/>
              <a:cs typeface="微软雅黑" panose="020B0503020204020204" pitchFamily="34" charset="-122"/>
            </a:endParaRPr>
          </a:p>
          <a:p>
            <a:pPr marL="224155" marR="3810" indent="-215265" defTabSz="685800">
              <a:lnSpc>
                <a:spcPct val="150000"/>
              </a:lnSpc>
              <a:tabLst>
                <a:tab pos="224155" algn="l"/>
              </a:tabLst>
            </a:pPr>
            <a:r>
              <a:rPr sz="1050" spc="-172" dirty="0">
                <a:latin typeface="Segoe UI Symbol" panose="020B0502040204020203"/>
                <a:cs typeface="Segoe UI Symbol" panose="020B0502040204020203"/>
              </a:rPr>
              <a:t>➢	</a:t>
            </a:r>
            <a:r>
              <a:rPr sz="1050" b="1" dirty="0">
                <a:latin typeface="微软雅黑" panose="020B0503020204020204" pitchFamily="34" charset="-122"/>
                <a:cs typeface="微软雅黑" panose="020B0503020204020204" pitchFamily="34" charset="-122"/>
              </a:rPr>
              <a:t>对讲记录</a:t>
            </a:r>
            <a:r>
              <a:rPr sz="1050" dirty="0">
                <a:latin typeface="微软雅黑" panose="020B0503020204020204" pitchFamily="34" charset="-122"/>
                <a:cs typeface="微软雅黑" panose="020B0503020204020204" pitchFamily="34" charset="-122"/>
              </a:rPr>
              <a:t>：自动保存园</a:t>
            </a:r>
            <a:r>
              <a:rPr sz="1050" spc="-11" dirty="0">
                <a:latin typeface="微软雅黑" panose="020B0503020204020204" pitchFamily="34" charset="-122"/>
                <a:cs typeface="微软雅黑" panose="020B0503020204020204" pitchFamily="34" charset="-122"/>
              </a:rPr>
              <a:t>区</a:t>
            </a:r>
            <a:r>
              <a:rPr sz="1050" dirty="0">
                <a:latin typeface="微软雅黑" panose="020B0503020204020204" pitchFamily="34" charset="-122"/>
                <a:cs typeface="微软雅黑" panose="020B0503020204020204" pitchFamily="34" charset="-122"/>
              </a:rPr>
              <a:t>内来</a:t>
            </a:r>
            <a:r>
              <a:rPr sz="1050" spc="-11" dirty="0">
                <a:latin typeface="微软雅黑" panose="020B0503020204020204" pitchFamily="34" charset="-122"/>
                <a:cs typeface="微软雅黑" panose="020B0503020204020204" pitchFamily="34" charset="-122"/>
              </a:rPr>
              <a:t>自</a:t>
            </a:r>
            <a:r>
              <a:rPr sz="1050" dirty="0">
                <a:latin typeface="微软雅黑" panose="020B0503020204020204" pitchFamily="34" charset="-122"/>
                <a:cs typeface="微软雅黑" panose="020B0503020204020204" pitchFamily="34" charset="-122"/>
              </a:rPr>
              <a:t>各方</a:t>
            </a:r>
            <a:r>
              <a:rPr sz="1050" spc="-11" dirty="0">
                <a:latin typeface="微软雅黑" panose="020B0503020204020204" pitchFamily="34" charset="-122"/>
                <a:cs typeface="微软雅黑" panose="020B0503020204020204" pitchFamily="34" charset="-122"/>
              </a:rPr>
              <a:t>面</a:t>
            </a:r>
            <a:r>
              <a:rPr sz="1050" dirty="0">
                <a:latin typeface="微软雅黑" panose="020B0503020204020204" pitchFamily="34" charset="-122"/>
                <a:cs typeface="微软雅黑" panose="020B0503020204020204" pitchFamily="34" charset="-122"/>
              </a:rPr>
              <a:t>的对</a:t>
            </a:r>
            <a:r>
              <a:rPr sz="1050" spc="-11" dirty="0">
                <a:latin typeface="微软雅黑" panose="020B0503020204020204" pitchFamily="34" charset="-122"/>
                <a:cs typeface="微软雅黑" panose="020B0503020204020204" pitchFamily="34" charset="-122"/>
              </a:rPr>
              <a:t>讲</a:t>
            </a:r>
            <a:r>
              <a:rPr sz="1050" dirty="0">
                <a:latin typeface="微软雅黑" panose="020B0503020204020204" pitchFamily="34" charset="-122"/>
                <a:cs typeface="微软雅黑" panose="020B0503020204020204" pitchFamily="34" charset="-122"/>
              </a:rPr>
              <a:t>记录</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做到 数据可追溯。</a:t>
            </a:r>
            <a:endParaRPr sz="1050">
              <a:latin typeface="微软雅黑" panose="020B0503020204020204" pitchFamily="34" charset="-122"/>
              <a:cs typeface="微软雅黑" panose="020B0503020204020204" pitchFamily="34" charset="-122"/>
            </a:endParaRPr>
          </a:p>
        </p:txBody>
      </p:sp>
      <p:sp>
        <p:nvSpPr>
          <p:cNvPr id="17" name="object 17"/>
          <p:cNvSpPr txBox="1"/>
          <p:nvPr/>
        </p:nvSpPr>
        <p:spPr>
          <a:xfrm>
            <a:off x="4834015" y="3757454"/>
            <a:ext cx="3615365" cy="1123384"/>
          </a:xfrm>
          <a:prstGeom prst="rect">
            <a:avLst/>
          </a:prstGeom>
        </p:spPr>
        <p:txBody>
          <a:bodyPr vert="horz" wrap="square" lIns="0" tIns="0" rIns="0" bIns="0" rtlCol="0">
            <a:spAutoFit/>
          </a:bodyPr>
          <a:lstStyle/>
          <a:p>
            <a:pPr marL="9525" defTabSz="685800"/>
            <a:r>
              <a:rPr sz="1050" spc="41" dirty="0">
                <a:latin typeface="Segoe UI Symbol" panose="020B0502040204020203"/>
                <a:cs typeface="Segoe UI Symbol" panose="020B0502040204020203"/>
              </a:rPr>
              <a:t>✓</a:t>
            </a:r>
            <a:r>
              <a:rPr sz="1050" spc="-101" dirty="0">
                <a:latin typeface="Segoe UI Symbol" panose="020B0502040204020203"/>
                <a:cs typeface="Segoe UI Symbol" panose="020B0502040204020203"/>
              </a:rPr>
              <a:t> </a:t>
            </a:r>
            <a:r>
              <a:rPr sz="1050" b="1" dirty="0">
                <a:latin typeface="微软雅黑" panose="020B0503020204020204" pitchFamily="34" charset="-122"/>
                <a:cs typeface="微软雅黑" panose="020B0503020204020204" pitchFamily="34" charset="-122"/>
              </a:rPr>
              <a:t>降低成本</a:t>
            </a:r>
            <a:r>
              <a:rPr sz="1050" dirty="0">
                <a:latin typeface="微软雅黑" panose="020B0503020204020204" pitchFamily="34" charset="-122"/>
                <a:cs typeface="微软雅黑" panose="020B0503020204020204" pitchFamily="34" charset="-122"/>
              </a:rPr>
              <a:t>：水平综合布</a:t>
            </a:r>
            <a:r>
              <a:rPr sz="1050" spc="-8" dirty="0">
                <a:latin typeface="微软雅黑" panose="020B0503020204020204" pitchFamily="34" charset="-122"/>
                <a:cs typeface="微软雅黑" panose="020B0503020204020204" pitchFamily="34" charset="-122"/>
              </a:rPr>
              <a:t>线</a:t>
            </a:r>
            <a:r>
              <a:rPr sz="1050" dirty="0">
                <a:latin typeface="微软雅黑" panose="020B0503020204020204" pitchFamily="34" charset="-122"/>
                <a:cs typeface="微软雅黑" panose="020B0503020204020204" pitchFamily="34" charset="-122"/>
              </a:rPr>
              <a:t>（数</a:t>
            </a:r>
            <a:r>
              <a:rPr sz="1050" spc="-8" dirty="0">
                <a:latin typeface="微软雅黑" panose="020B0503020204020204" pitchFamily="34" charset="-122"/>
                <a:cs typeface="微软雅黑" panose="020B0503020204020204" pitchFamily="34" charset="-122"/>
              </a:rPr>
              <a:t>字</a:t>
            </a:r>
            <a:r>
              <a:rPr sz="1050" dirty="0">
                <a:latin typeface="微软雅黑" panose="020B0503020204020204" pitchFamily="34" charset="-122"/>
                <a:cs typeface="微软雅黑" panose="020B0503020204020204" pitchFamily="34" charset="-122"/>
              </a:rPr>
              <a:t>线路</a:t>
            </a:r>
            <a:r>
              <a:rPr sz="1050" spc="-8"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，减</a:t>
            </a:r>
            <a:r>
              <a:rPr sz="1050" spc="-8" dirty="0">
                <a:latin typeface="微软雅黑" panose="020B0503020204020204" pitchFamily="34" charset="-122"/>
                <a:cs typeface="微软雅黑" panose="020B0503020204020204" pitchFamily="34" charset="-122"/>
              </a:rPr>
              <a:t>少</a:t>
            </a:r>
            <a:r>
              <a:rPr sz="1050" dirty="0">
                <a:latin typeface="微软雅黑" panose="020B0503020204020204" pitchFamily="34" charset="-122"/>
                <a:cs typeface="微软雅黑" panose="020B0503020204020204" pitchFamily="34" charset="-122"/>
              </a:rPr>
              <a:t>设备</a:t>
            </a:r>
            <a:r>
              <a:rPr sz="1050" spc="-8" dirty="0">
                <a:latin typeface="微软雅黑" panose="020B0503020204020204" pitchFamily="34" charset="-122"/>
                <a:cs typeface="微软雅黑" panose="020B0503020204020204" pitchFamily="34" charset="-122"/>
              </a:rPr>
              <a:t>故</a:t>
            </a:r>
            <a:r>
              <a:rPr sz="1050" dirty="0">
                <a:latin typeface="微软雅黑" panose="020B0503020204020204" pitchFamily="34" charset="-122"/>
                <a:cs typeface="微软雅黑" panose="020B0503020204020204" pitchFamily="34" charset="-122"/>
              </a:rPr>
              <a:t>障率</a:t>
            </a:r>
            <a:endParaRPr sz="1050">
              <a:latin typeface="微软雅黑" panose="020B0503020204020204" pitchFamily="34" charset="-122"/>
              <a:cs typeface="微软雅黑" panose="020B0503020204020204" pitchFamily="34" charset="-122"/>
            </a:endParaRPr>
          </a:p>
          <a:p>
            <a:pPr marL="9525" defTabSz="685800">
              <a:spcBef>
                <a:spcPts val="630"/>
              </a:spcBef>
            </a:pPr>
            <a:r>
              <a:rPr sz="1050" spc="41" dirty="0">
                <a:latin typeface="Segoe UI Symbol" panose="020B0502040204020203"/>
                <a:cs typeface="Segoe UI Symbol" panose="020B0502040204020203"/>
              </a:rPr>
              <a:t>✓</a:t>
            </a:r>
            <a:r>
              <a:rPr sz="1050" spc="-101" dirty="0">
                <a:latin typeface="Segoe UI Symbol" panose="020B0502040204020203"/>
                <a:cs typeface="Segoe UI Symbol" panose="020B0502040204020203"/>
              </a:rPr>
              <a:t> </a:t>
            </a:r>
            <a:r>
              <a:rPr sz="1050" b="1" dirty="0">
                <a:latin typeface="微软雅黑" panose="020B0503020204020204" pitchFamily="34" charset="-122"/>
                <a:cs typeface="微软雅黑" panose="020B0503020204020204" pitchFamily="34" charset="-122"/>
              </a:rPr>
              <a:t>软硬件分离</a:t>
            </a:r>
            <a:r>
              <a:rPr sz="1050" dirty="0">
                <a:latin typeface="微软雅黑" panose="020B0503020204020204" pitchFamily="34" charset="-122"/>
                <a:cs typeface="微软雅黑" panose="020B0503020204020204" pitchFamily="34" charset="-122"/>
              </a:rPr>
              <a:t>：软硬件分</a:t>
            </a:r>
            <a:r>
              <a:rPr sz="1050" spc="-11" dirty="0">
                <a:latin typeface="微软雅黑" panose="020B0503020204020204" pitchFamily="34" charset="-122"/>
                <a:cs typeface="微软雅黑" panose="020B0503020204020204" pitchFamily="34" charset="-122"/>
              </a:rPr>
              <a:t>离</a:t>
            </a:r>
            <a:r>
              <a:rPr sz="1050" dirty="0">
                <a:latin typeface="微软雅黑" panose="020B0503020204020204" pitchFamily="34" charset="-122"/>
                <a:cs typeface="微软雅黑" panose="020B0503020204020204" pitchFamily="34" charset="-122"/>
              </a:rPr>
              <a:t>，硬</a:t>
            </a:r>
            <a:r>
              <a:rPr sz="1050" spc="-11" dirty="0">
                <a:latin typeface="微软雅黑" panose="020B0503020204020204" pitchFamily="34" charset="-122"/>
                <a:cs typeface="微软雅黑" panose="020B0503020204020204" pitchFamily="34" charset="-122"/>
              </a:rPr>
              <a:t>件</a:t>
            </a:r>
            <a:r>
              <a:rPr sz="1050" dirty="0">
                <a:latin typeface="微软雅黑" panose="020B0503020204020204" pitchFamily="34" charset="-122"/>
                <a:cs typeface="微软雅黑" panose="020B0503020204020204" pitchFamily="34" charset="-122"/>
              </a:rPr>
              <a:t>可随</a:t>
            </a:r>
            <a:r>
              <a:rPr sz="1050" spc="-11" dirty="0">
                <a:latin typeface="微软雅黑" panose="020B0503020204020204" pitchFamily="34" charset="-122"/>
                <a:cs typeface="微软雅黑" panose="020B0503020204020204" pitchFamily="34" charset="-122"/>
              </a:rPr>
              <a:t>时</a:t>
            </a:r>
            <a:r>
              <a:rPr sz="1050" dirty="0">
                <a:latin typeface="微软雅黑" panose="020B0503020204020204" pitchFamily="34" charset="-122"/>
                <a:cs typeface="微软雅黑" panose="020B0503020204020204" pitchFamily="34" charset="-122"/>
              </a:rPr>
              <a:t>替换</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功能</a:t>
            </a:r>
            <a:r>
              <a:rPr sz="1050" spc="-11" dirty="0">
                <a:latin typeface="微软雅黑" panose="020B0503020204020204" pitchFamily="34" charset="-122"/>
                <a:cs typeface="微软雅黑" panose="020B0503020204020204" pitchFamily="34" charset="-122"/>
              </a:rPr>
              <a:t>软</a:t>
            </a:r>
            <a:r>
              <a:rPr sz="1050" dirty="0">
                <a:latin typeface="微软雅黑" panose="020B0503020204020204" pitchFamily="34" charset="-122"/>
                <a:cs typeface="微软雅黑" panose="020B0503020204020204" pitchFamily="34" charset="-122"/>
              </a:rPr>
              <a:t>件可</a:t>
            </a:r>
            <a:endParaRPr sz="1050">
              <a:latin typeface="微软雅黑" panose="020B0503020204020204" pitchFamily="34" charset="-122"/>
              <a:cs typeface="微软雅黑" panose="020B0503020204020204" pitchFamily="34" charset="-122"/>
            </a:endParaRPr>
          </a:p>
          <a:p>
            <a:pPr marL="138430" defTabSz="685800">
              <a:spcBef>
                <a:spcPts val="630"/>
              </a:spcBef>
            </a:pPr>
            <a:r>
              <a:rPr sz="1050" dirty="0">
                <a:latin typeface="微软雅黑" panose="020B0503020204020204" pitchFamily="34" charset="-122"/>
                <a:cs typeface="微软雅黑" panose="020B0503020204020204" pitchFamily="34" charset="-122"/>
              </a:rPr>
              <a:t>随时升级，兼容多品牌</a:t>
            </a:r>
            <a:r>
              <a:rPr sz="1050" spc="-8" dirty="0">
                <a:latin typeface="微软雅黑" panose="020B0503020204020204" pitchFamily="34" charset="-122"/>
                <a:cs typeface="微软雅黑" panose="020B0503020204020204" pitchFamily="34" charset="-122"/>
              </a:rPr>
              <a:t>主</a:t>
            </a:r>
            <a:r>
              <a:rPr sz="1050" dirty="0">
                <a:latin typeface="微软雅黑" panose="020B0503020204020204" pitchFamily="34" charset="-122"/>
                <a:cs typeface="微软雅黑" panose="020B0503020204020204" pitchFamily="34" charset="-122"/>
              </a:rPr>
              <a:t>机。</a:t>
            </a:r>
            <a:endParaRPr sz="1050">
              <a:latin typeface="微软雅黑" panose="020B0503020204020204" pitchFamily="34" charset="-122"/>
              <a:cs typeface="微软雅黑" panose="020B0503020204020204" pitchFamily="34" charset="-122"/>
            </a:endParaRPr>
          </a:p>
          <a:p>
            <a:pPr marL="138430" marR="3810" indent="-129540" defTabSz="685800">
              <a:lnSpc>
                <a:spcPct val="150000"/>
              </a:lnSpc>
            </a:pPr>
            <a:r>
              <a:rPr sz="1050" spc="41" dirty="0">
                <a:latin typeface="Segoe UI Symbol" panose="020B0502040204020203"/>
                <a:cs typeface="Segoe UI Symbol" panose="020B0502040204020203"/>
              </a:rPr>
              <a:t>✓</a:t>
            </a:r>
            <a:r>
              <a:rPr sz="1050" spc="-101" dirty="0">
                <a:latin typeface="Segoe UI Symbol" panose="020B0502040204020203"/>
                <a:cs typeface="Segoe UI Symbol" panose="020B0502040204020203"/>
              </a:rPr>
              <a:t> </a:t>
            </a:r>
            <a:r>
              <a:rPr sz="1050" b="1" dirty="0">
                <a:latin typeface="微软雅黑" panose="020B0503020204020204" pitchFamily="34" charset="-122"/>
                <a:cs typeface="微软雅黑" panose="020B0503020204020204" pitchFamily="34" charset="-122"/>
              </a:rPr>
              <a:t>提高工</a:t>
            </a:r>
            <a:r>
              <a:rPr sz="1050" b="1" spc="-11" dirty="0">
                <a:latin typeface="微软雅黑" panose="020B0503020204020204" pitchFamily="34" charset="-122"/>
                <a:cs typeface="微软雅黑" panose="020B0503020204020204" pitchFamily="34" charset="-122"/>
              </a:rPr>
              <a:t>作</a:t>
            </a:r>
            <a:r>
              <a:rPr sz="1050" b="1" dirty="0">
                <a:latin typeface="微软雅黑" panose="020B0503020204020204" pitchFamily="34" charset="-122"/>
                <a:cs typeface="微软雅黑" panose="020B0503020204020204" pitchFamily="34" charset="-122"/>
              </a:rPr>
              <a:t>效率</a:t>
            </a:r>
            <a:r>
              <a:rPr sz="1050" b="1" spc="-8" dirty="0">
                <a:latin typeface="微软雅黑" panose="020B0503020204020204" pitchFamily="34" charset="-122"/>
                <a:cs typeface="微软雅黑" panose="020B0503020204020204" pitchFamily="34" charset="-122"/>
              </a:rPr>
              <a:t>：</a:t>
            </a:r>
            <a:r>
              <a:rPr sz="1050" spc="-11" dirty="0">
                <a:latin typeface="微软雅黑" panose="020B0503020204020204" pitchFamily="34" charset="-122"/>
                <a:cs typeface="微软雅黑" panose="020B0503020204020204" pitchFamily="34" charset="-122"/>
              </a:rPr>
              <a:t>匹</a:t>
            </a:r>
            <a:r>
              <a:rPr sz="1050" dirty="0">
                <a:latin typeface="微软雅黑" panose="020B0503020204020204" pitchFamily="34" charset="-122"/>
                <a:cs typeface="微软雅黑" panose="020B0503020204020204" pitchFamily="34" charset="-122"/>
              </a:rPr>
              <a:t>配多个</a:t>
            </a:r>
            <a:r>
              <a:rPr sz="1050" spc="-11" dirty="0">
                <a:latin typeface="微软雅黑" panose="020B0503020204020204" pitchFamily="34" charset="-122"/>
                <a:cs typeface="微软雅黑" panose="020B0503020204020204" pitchFamily="34" charset="-122"/>
              </a:rPr>
              <a:t>终</a:t>
            </a:r>
            <a:r>
              <a:rPr sz="1050" dirty="0">
                <a:latin typeface="微软雅黑" panose="020B0503020204020204" pitchFamily="34" charset="-122"/>
                <a:cs typeface="微软雅黑" panose="020B0503020204020204" pitchFamily="34" charset="-122"/>
              </a:rPr>
              <a:t>端，</a:t>
            </a:r>
            <a:r>
              <a:rPr sz="1050" spc="-11" dirty="0">
                <a:latin typeface="微软雅黑" panose="020B0503020204020204" pitchFamily="34" charset="-122"/>
                <a:cs typeface="微软雅黑" panose="020B0503020204020204" pitchFamily="34" charset="-122"/>
              </a:rPr>
              <a:t>直接</a:t>
            </a:r>
            <a:r>
              <a:rPr sz="1050" dirty="0">
                <a:latin typeface="微软雅黑" panose="020B0503020204020204" pitchFamily="34" charset="-122"/>
                <a:cs typeface="微软雅黑" panose="020B0503020204020204" pitchFamily="34" charset="-122"/>
              </a:rPr>
              <a:t>唤醒呼</a:t>
            </a:r>
            <a:r>
              <a:rPr sz="1050" spc="-11" dirty="0">
                <a:latin typeface="微软雅黑" panose="020B0503020204020204" pitchFamily="34" charset="-122"/>
                <a:cs typeface="微软雅黑" panose="020B0503020204020204" pitchFamily="34" charset="-122"/>
              </a:rPr>
              <a:t>叫</a:t>
            </a:r>
            <a:r>
              <a:rPr sz="1050" dirty="0">
                <a:latin typeface="微软雅黑" panose="020B0503020204020204" pitchFamily="34" charset="-122"/>
                <a:cs typeface="微软雅黑" panose="020B0503020204020204" pitchFamily="34" charset="-122"/>
              </a:rPr>
              <a:t>，通</a:t>
            </a:r>
            <a:r>
              <a:rPr sz="1050" spc="-11" dirty="0">
                <a:latin typeface="微软雅黑" panose="020B0503020204020204" pitchFamily="34" charset="-122"/>
                <a:cs typeface="微软雅黑" panose="020B0503020204020204" pitchFamily="34" charset="-122"/>
              </a:rPr>
              <a:t>过对</a:t>
            </a:r>
            <a:r>
              <a:rPr sz="1050" dirty="0">
                <a:latin typeface="微软雅黑" panose="020B0503020204020204" pitchFamily="34" charset="-122"/>
                <a:cs typeface="微软雅黑" panose="020B0503020204020204" pitchFamily="34" charset="-122"/>
              </a:rPr>
              <a:t>讲， 高效完成园区各种业务。</a:t>
            </a:r>
            <a:endParaRPr sz="1050">
              <a:latin typeface="微软雅黑" panose="020B0503020204020204" pitchFamily="34" charset="-122"/>
              <a:cs typeface="微软雅黑" panose="020B0503020204020204" pitchFamily="34" charset="-122"/>
            </a:endParaRPr>
          </a:p>
        </p:txBody>
      </p:sp>
      <p:grpSp>
        <p:nvGrpSpPr>
          <p:cNvPr id="18" name="组合 20"/>
          <p:cNvGrpSpPr/>
          <p:nvPr/>
        </p:nvGrpSpPr>
        <p:grpSpPr bwMode="auto">
          <a:xfrm>
            <a:off x="596" y="114914"/>
            <a:ext cx="521498" cy="379813"/>
            <a:chOff x="0" y="0"/>
            <a:chExt cx="694944" cy="624651"/>
          </a:xfrm>
        </p:grpSpPr>
        <p:sp>
          <p:nvSpPr>
            <p:cNvPr id="19"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0"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77948" y="130642"/>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资产管理微场景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p:nvPr/>
        </p:nvSpPr>
        <p:spPr>
          <a:xfrm>
            <a:off x="6068098" y="1240718"/>
            <a:ext cx="2562193" cy="464424"/>
          </a:xfrm>
          <a:custGeom>
            <a:avLst/>
            <a:gdLst/>
            <a:ahLst/>
            <a:cxnLst/>
            <a:rect l="l" t="t" r="r" b="b"/>
            <a:pathLst>
              <a:path w="3415665" h="619125">
                <a:moveTo>
                  <a:pt x="3312159" y="0"/>
                </a:moveTo>
                <a:lnTo>
                  <a:pt x="95997" y="243"/>
                </a:lnTo>
                <a:lnTo>
                  <a:pt x="55284" y="11768"/>
                </a:lnTo>
                <a:lnTo>
                  <a:pt x="23356" y="37807"/>
                </a:lnTo>
                <a:lnTo>
                  <a:pt x="4018" y="74554"/>
                </a:lnTo>
                <a:lnTo>
                  <a:pt x="0" y="103124"/>
                </a:lnTo>
                <a:lnTo>
                  <a:pt x="243" y="522746"/>
                </a:lnTo>
                <a:lnTo>
                  <a:pt x="11768" y="563459"/>
                </a:lnTo>
                <a:lnTo>
                  <a:pt x="37807" y="595387"/>
                </a:lnTo>
                <a:lnTo>
                  <a:pt x="74554" y="614725"/>
                </a:lnTo>
                <a:lnTo>
                  <a:pt x="103124" y="618744"/>
                </a:lnTo>
                <a:lnTo>
                  <a:pt x="3319286" y="618500"/>
                </a:lnTo>
                <a:lnTo>
                  <a:pt x="3359999" y="606975"/>
                </a:lnTo>
                <a:lnTo>
                  <a:pt x="3391927" y="580936"/>
                </a:lnTo>
                <a:lnTo>
                  <a:pt x="3411265" y="544189"/>
                </a:lnTo>
                <a:lnTo>
                  <a:pt x="3415283" y="515620"/>
                </a:lnTo>
                <a:lnTo>
                  <a:pt x="3415040" y="95997"/>
                </a:lnTo>
                <a:lnTo>
                  <a:pt x="3403515" y="55284"/>
                </a:lnTo>
                <a:lnTo>
                  <a:pt x="3377476" y="23356"/>
                </a:lnTo>
                <a:lnTo>
                  <a:pt x="3340729" y="4018"/>
                </a:lnTo>
                <a:lnTo>
                  <a:pt x="3312159"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4" name="object 4"/>
          <p:cNvSpPr/>
          <p:nvPr/>
        </p:nvSpPr>
        <p:spPr>
          <a:xfrm>
            <a:off x="6488794" y="3191014"/>
            <a:ext cx="2268296" cy="484907"/>
          </a:xfrm>
          <a:custGeom>
            <a:avLst/>
            <a:gdLst/>
            <a:ahLst/>
            <a:cxnLst/>
            <a:rect l="l" t="t" r="r" b="b"/>
            <a:pathLst>
              <a:path w="3023870" h="646429">
                <a:moveTo>
                  <a:pt x="2915920" y="0"/>
                </a:moveTo>
                <a:lnTo>
                  <a:pt x="93189" y="970"/>
                </a:lnTo>
                <a:lnTo>
                  <a:pt x="53340" y="14730"/>
                </a:lnTo>
                <a:lnTo>
                  <a:pt x="22423" y="41952"/>
                </a:lnTo>
                <a:lnTo>
                  <a:pt x="3854" y="79063"/>
                </a:lnTo>
                <a:lnTo>
                  <a:pt x="0" y="107696"/>
                </a:lnTo>
                <a:lnTo>
                  <a:pt x="939" y="538480"/>
                </a:lnTo>
                <a:lnTo>
                  <a:pt x="8438" y="580309"/>
                </a:lnTo>
                <a:lnTo>
                  <a:pt x="31523" y="614580"/>
                </a:lnTo>
                <a:lnTo>
                  <a:pt x="65769" y="637696"/>
                </a:lnTo>
                <a:lnTo>
                  <a:pt x="107696" y="646176"/>
                </a:lnTo>
                <a:lnTo>
                  <a:pt x="2930426" y="645205"/>
                </a:lnTo>
                <a:lnTo>
                  <a:pt x="2970275" y="631445"/>
                </a:lnTo>
                <a:lnTo>
                  <a:pt x="3001192" y="604223"/>
                </a:lnTo>
                <a:lnTo>
                  <a:pt x="3019761" y="567112"/>
                </a:lnTo>
                <a:lnTo>
                  <a:pt x="3023616" y="538480"/>
                </a:lnTo>
                <a:lnTo>
                  <a:pt x="3022676" y="107696"/>
                </a:lnTo>
                <a:lnTo>
                  <a:pt x="3015177" y="65866"/>
                </a:lnTo>
                <a:lnTo>
                  <a:pt x="2992092" y="31595"/>
                </a:lnTo>
                <a:lnTo>
                  <a:pt x="2957846" y="8479"/>
                </a:lnTo>
                <a:lnTo>
                  <a:pt x="2915920"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5" name="object 5"/>
          <p:cNvSpPr/>
          <p:nvPr/>
        </p:nvSpPr>
        <p:spPr>
          <a:xfrm>
            <a:off x="575030" y="3191015"/>
            <a:ext cx="2013458" cy="497291"/>
          </a:xfrm>
          <a:custGeom>
            <a:avLst/>
            <a:gdLst/>
            <a:ahLst/>
            <a:cxnLst/>
            <a:rect l="l" t="t" r="r" b="b"/>
            <a:pathLst>
              <a:path w="2684145" h="662939">
                <a:moveTo>
                  <a:pt x="2573274" y="0"/>
                </a:moveTo>
                <a:lnTo>
                  <a:pt x="105993" y="89"/>
                </a:lnTo>
                <a:lnTo>
                  <a:pt x="64567" y="9975"/>
                </a:lnTo>
                <a:lnTo>
                  <a:pt x="30894" y="33879"/>
                </a:lnTo>
                <a:lnTo>
                  <a:pt x="8273" y="68489"/>
                </a:lnTo>
                <a:lnTo>
                  <a:pt x="0" y="110490"/>
                </a:lnTo>
                <a:lnTo>
                  <a:pt x="89" y="556942"/>
                </a:lnTo>
                <a:lnTo>
                  <a:pt x="9965" y="598345"/>
                </a:lnTo>
                <a:lnTo>
                  <a:pt x="33855" y="632022"/>
                </a:lnTo>
                <a:lnTo>
                  <a:pt x="68462" y="654658"/>
                </a:lnTo>
                <a:lnTo>
                  <a:pt x="110490" y="662940"/>
                </a:lnTo>
                <a:lnTo>
                  <a:pt x="2577766" y="662850"/>
                </a:lnTo>
                <a:lnTo>
                  <a:pt x="2619169" y="652964"/>
                </a:lnTo>
                <a:lnTo>
                  <a:pt x="2652846" y="629060"/>
                </a:lnTo>
                <a:lnTo>
                  <a:pt x="2675482" y="594450"/>
                </a:lnTo>
                <a:lnTo>
                  <a:pt x="2683764" y="552450"/>
                </a:lnTo>
                <a:lnTo>
                  <a:pt x="2683674" y="105997"/>
                </a:lnTo>
                <a:lnTo>
                  <a:pt x="2673788" y="64594"/>
                </a:lnTo>
                <a:lnTo>
                  <a:pt x="2649884" y="30917"/>
                </a:lnTo>
                <a:lnTo>
                  <a:pt x="2615274" y="8281"/>
                </a:lnTo>
                <a:lnTo>
                  <a:pt x="2573274"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6" name="object 6"/>
          <p:cNvSpPr/>
          <p:nvPr/>
        </p:nvSpPr>
        <p:spPr>
          <a:xfrm>
            <a:off x="600180" y="1240717"/>
            <a:ext cx="2014411" cy="478238"/>
          </a:xfrm>
          <a:custGeom>
            <a:avLst/>
            <a:gdLst/>
            <a:ahLst/>
            <a:cxnLst/>
            <a:rect l="l" t="t" r="r" b="b"/>
            <a:pathLst>
              <a:path w="2685415" h="637539">
                <a:moveTo>
                  <a:pt x="2579116" y="0"/>
                </a:moveTo>
                <a:lnTo>
                  <a:pt x="94103" y="677"/>
                </a:lnTo>
                <a:lnTo>
                  <a:pt x="54006" y="13669"/>
                </a:lnTo>
                <a:lnTo>
                  <a:pt x="22749" y="40474"/>
                </a:lnTo>
                <a:lnTo>
                  <a:pt x="3904" y="77530"/>
                </a:lnTo>
                <a:lnTo>
                  <a:pt x="0" y="106172"/>
                </a:lnTo>
                <a:lnTo>
                  <a:pt x="678" y="542935"/>
                </a:lnTo>
                <a:lnTo>
                  <a:pt x="13678" y="583042"/>
                </a:lnTo>
                <a:lnTo>
                  <a:pt x="40490" y="614293"/>
                </a:lnTo>
                <a:lnTo>
                  <a:pt x="77543" y="633130"/>
                </a:lnTo>
                <a:lnTo>
                  <a:pt x="106172" y="637032"/>
                </a:lnTo>
                <a:lnTo>
                  <a:pt x="2591191" y="636354"/>
                </a:lnTo>
                <a:lnTo>
                  <a:pt x="2631298" y="623362"/>
                </a:lnTo>
                <a:lnTo>
                  <a:pt x="2662549" y="596557"/>
                </a:lnTo>
                <a:lnTo>
                  <a:pt x="2681386" y="559501"/>
                </a:lnTo>
                <a:lnTo>
                  <a:pt x="2685288" y="530860"/>
                </a:lnTo>
                <a:lnTo>
                  <a:pt x="2684610" y="94096"/>
                </a:lnTo>
                <a:lnTo>
                  <a:pt x="2671618" y="53989"/>
                </a:lnTo>
                <a:lnTo>
                  <a:pt x="2644813" y="22738"/>
                </a:lnTo>
                <a:lnTo>
                  <a:pt x="2607757" y="3901"/>
                </a:lnTo>
                <a:lnTo>
                  <a:pt x="2579116"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7" name="object 7"/>
          <p:cNvSpPr/>
          <p:nvPr/>
        </p:nvSpPr>
        <p:spPr>
          <a:xfrm>
            <a:off x="1658780" y="1122968"/>
            <a:ext cx="6001792" cy="940852"/>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txBox="1"/>
          <p:nvPr/>
        </p:nvSpPr>
        <p:spPr>
          <a:xfrm>
            <a:off x="3876014" y="2366427"/>
            <a:ext cx="1006015" cy="161583"/>
          </a:xfrm>
          <a:prstGeom prst="rect">
            <a:avLst/>
          </a:prstGeom>
        </p:spPr>
        <p:txBody>
          <a:bodyPr vert="horz" wrap="square" lIns="0" tIns="0" rIns="0" bIns="0" rtlCol="0">
            <a:spAutoFit/>
          </a:bodyPr>
          <a:lstStyle/>
          <a:p>
            <a:pPr marL="9525" defTabSz="685800"/>
            <a:r>
              <a:rPr sz="1050" b="1" spc="-4" dirty="0">
                <a:latin typeface="微软雅黑" panose="020B0503020204020204" pitchFamily="34" charset="-122"/>
                <a:cs typeface="微软雅黑" panose="020B0503020204020204" pitchFamily="34" charset="-122"/>
              </a:rPr>
              <a:t>RFI</a:t>
            </a:r>
            <a:r>
              <a:rPr sz="1050" b="1" dirty="0">
                <a:latin typeface="微软雅黑" panose="020B0503020204020204" pitchFamily="34" charset="-122"/>
                <a:cs typeface="微软雅黑" panose="020B0503020204020204" pitchFamily="34" charset="-122"/>
              </a:rPr>
              <a:t>D分布式</a:t>
            </a:r>
            <a:r>
              <a:rPr sz="1050" b="1" spc="-11" dirty="0">
                <a:latin typeface="微软雅黑" panose="020B0503020204020204" pitchFamily="34" charset="-122"/>
                <a:cs typeface="微软雅黑" panose="020B0503020204020204" pitchFamily="34" charset="-122"/>
              </a:rPr>
              <a:t>网</a:t>
            </a:r>
            <a:r>
              <a:rPr sz="1050" b="1" dirty="0">
                <a:latin typeface="微软雅黑" panose="020B0503020204020204" pitchFamily="34" charset="-122"/>
                <a:cs typeface="微软雅黑" panose="020B0503020204020204" pitchFamily="34" charset="-122"/>
              </a:rPr>
              <a:t>络</a:t>
            </a:r>
            <a:endParaRPr sz="1050">
              <a:latin typeface="微软雅黑" panose="020B0503020204020204" pitchFamily="34" charset="-122"/>
              <a:cs typeface="微软雅黑" panose="020B0503020204020204" pitchFamily="34" charset="-122"/>
            </a:endParaRPr>
          </a:p>
        </p:txBody>
      </p:sp>
      <p:sp>
        <p:nvSpPr>
          <p:cNvPr id="9" name="object 9"/>
          <p:cNvSpPr/>
          <p:nvPr/>
        </p:nvSpPr>
        <p:spPr>
          <a:xfrm>
            <a:off x="3907453" y="2096974"/>
            <a:ext cx="277797" cy="164620"/>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3577069" y="2096974"/>
            <a:ext cx="224066" cy="193200"/>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p:nvPr/>
        </p:nvSpPr>
        <p:spPr>
          <a:xfrm>
            <a:off x="5470205" y="2063821"/>
            <a:ext cx="275510" cy="163477"/>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p:nvPr/>
        </p:nvSpPr>
        <p:spPr>
          <a:xfrm>
            <a:off x="5138678" y="2063821"/>
            <a:ext cx="225209" cy="193200"/>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txBox="1"/>
          <p:nvPr/>
        </p:nvSpPr>
        <p:spPr>
          <a:xfrm>
            <a:off x="2614781" y="2109636"/>
            <a:ext cx="544925" cy="253916"/>
          </a:xfrm>
          <a:prstGeom prst="rect">
            <a:avLst/>
          </a:prstGeom>
        </p:spPr>
        <p:txBody>
          <a:bodyPr vert="horz" wrap="square" lIns="0" tIns="0" rIns="0" bIns="0" rtlCol="0">
            <a:spAutoFit/>
          </a:bodyPr>
          <a:lstStyle/>
          <a:p>
            <a:pPr algn="ctr" defTabSz="685800"/>
            <a:r>
              <a:rPr sz="825" b="1" dirty="0">
                <a:latin typeface="微软雅黑" panose="020B0503020204020204" pitchFamily="34" charset="-122"/>
                <a:cs typeface="微软雅黑" panose="020B0503020204020204" pitchFamily="34" charset="-122"/>
              </a:rPr>
              <a:t>Hel</a:t>
            </a:r>
            <a:r>
              <a:rPr sz="825" b="1" spc="-8" dirty="0">
                <a:latin typeface="微软雅黑" panose="020B0503020204020204" pitchFamily="34" charset="-122"/>
                <a:cs typeface="微软雅黑" panose="020B0503020204020204" pitchFamily="34" charset="-122"/>
              </a:rPr>
              <a:t>p</a:t>
            </a:r>
            <a:r>
              <a:rPr sz="825" b="1" dirty="0">
                <a:latin typeface="微软雅黑" panose="020B0503020204020204" pitchFamily="34" charset="-122"/>
                <a:cs typeface="微软雅黑" panose="020B0503020204020204" pitchFamily="34" charset="-122"/>
              </a:rPr>
              <a:t>er</a:t>
            </a:r>
            <a:endParaRPr sz="825">
              <a:latin typeface="微软雅黑" panose="020B0503020204020204" pitchFamily="34" charset="-122"/>
              <a:cs typeface="微软雅黑" panose="020B0503020204020204" pitchFamily="34" charset="-122"/>
            </a:endParaRPr>
          </a:p>
          <a:p>
            <a:pPr algn="ctr" defTabSz="685800"/>
            <a:r>
              <a:rPr sz="825" b="1" dirty="0">
                <a:latin typeface="微软雅黑" panose="020B0503020204020204" pitchFamily="34" charset="-122"/>
                <a:cs typeface="微软雅黑" panose="020B0503020204020204" pitchFamily="34" charset="-122"/>
              </a:rPr>
              <a:t>（激发器）</a:t>
            </a:r>
            <a:endParaRPr sz="825">
              <a:latin typeface="微软雅黑" panose="020B0503020204020204" pitchFamily="34" charset="-122"/>
              <a:cs typeface="微软雅黑" panose="020B0503020204020204" pitchFamily="34" charset="-122"/>
            </a:endParaRPr>
          </a:p>
        </p:txBody>
      </p:sp>
      <p:sp>
        <p:nvSpPr>
          <p:cNvPr id="14" name="object 14"/>
          <p:cNvSpPr txBox="1"/>
          <p:nvPr/>
        </p:nvSpPr>
        <p:spPr>
          <a:xfrm>
            <a:off x="5925959" y="2053906"/>
            <a:ext cx="539209" cy="230832"/>
          </a:xfrm>
          <a:prstGeom prst="rect">
            <a:avLst/>
          </a:prstGeom>
        </p:spPr>
        <p:txBody>
          <a:bodyPr vert="horz" wrap="square" lIns="0" tIns="0" rIns="0" bIns="0" rtlCol="0">
            <a:spAutoFit/>
          </a:bodyPr>
          <a:lstStyle/>
          <a:p>
            <a:pPr marL="46990" defTabSz="685800">
              <a:lnSpc>
                <a:spcPts val="870"/>
              </a:lnSpc>
            </a:pPr>
            <a:r>
              <a:rPr sz="825" b="1" spc="-11" dirty="0">
                <a:latin typeface="微软雅黑" panose="020B0503020204020204" pitchFamily="34" charset="-122"/>
                <a:cs typeface="微软雅黑" panose="020B0503020204020204" pitchFamily="34" charset="-122"/>
              </a:rPr>
              <a:t>R</a:t>
            </a:r>
            <a:r>
              <a:rPr sz="825" b="1" spc="-8" dirty="0">
                <a:latin typeface="微软雅黑" panose="020B0503020204020204" pitchFamily="34" charset="-122"/>
                <a:cs typeface="微软雅黑" panose="020B0503020204020204" pitchFamily="34" charset="-122"/>
              </a:rPr>
              <a:t>ece</a:t>
            </a:r>
            <a:r>
              <a:rPr sz="825" b="1" spc="-11" dirty="0">
                <a:latin typeface="微软雅黑" panose="020B0503020204020204" pitchFamily="34" charset="-122"/>
                <a:cs typeface="微软雅黑" panose="020B0503020204020204" pitchFamily="34" charset="-122"/>
              </a:rPr>
              <a:t>iv</a:t>
            </a:r>
            <a:r>
              <a:rPr sz="825" b="1" spc="-8" dirty="0">
                <a:latin typeface="微软雅黑" panose="020B0503020204020204" pitchFamily="34" charset="-122"/>
                <a:cs typeface="微软雅黑" panose="020B0503020204020204" pitchFamily="34" charset="-122"/>
              </a:rPr>
              <a:t>e</a:t>
            </a:r>
            <a:r>
              <a:rPr sz="825" b="1" dirty="0">
                <a:latin typeface="微软雅黑" panose="020B0503020204020204" pitchFamily="34" charset="-122"/>
                <a:cs typeface="微软雅黑" panose="020B0503020204020204" pitchFamily="34" charset="-122"/>
              </a:rPr>
              <a:t>r</a:t>
            </a:r>
            <a:endParaRPr sz="825">
              <a:latin typeface="微软雅黑" panose="020B0503020204020204" pitchFamily="34" charset="-122"/>
              <a:cs typeface="微软雅黑" panose="020B0503020204020204" pitchFamily="34" charset="-122"/>
            </a:endParaRPr>
          </a:p>
          <a:p>
            <a:pPr marL="9525" defTabSz="685800">
              <a:lnSpc>
                <a:spcPts val="870"/>
              </a:lnSpc>
            </a:pPr>
            <a:r>
              <a:rPr sz="825" b="1" spc="-11" dirty="0">
                <a:latin typeface="微软雅黑" panose="020B0503020204020204" pitchFamily="34" charset="-122"/>
                <a:cs typeface="微软雅黑" panose="020B0503020204020204" pitchFamily="34" charset="-122"/>
              </a:rPr>
              <a:t>（接收器）</a:t>
            </a:r>
            <a:endParaRPr sz="825">
              <a:latin typeface="微软雅黑" panose="020B0503020204020204" pitchFamily="34" charset="-122"/>
              <a:cs typeface="微软雅黑" panose="020B0503020204020204" pitchFamily="34" charset="-122"/>
            </a:endParaRPr>
          </a:p>
        </p:txBody>
      </p:sp>
      <p:sp>
        <p:nvSpPr>
          <p:cNvPr id="15" name="object 15"/>
          <p:cNvSpPr txBox="1"/>
          <p:nvPr/>
        </p:nvSpPr>
        <p:spPr>
          <a:xfrm>
            <a:off x="4186011" y="3148382"/>
            <a:ext cx="448705"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R</a:t>
            </a:r>
            <a:r>
              <a:rPr sz="750" spc="-8" dirty="0">
                <a:latin typeface="微软雅黑" panose="020B0503020204020204" pitchFamily="34" charset="-122"/>
                <a:cs typeface="微软雅黑" panose="020B0503020204020204" pitchFamily="34" charset="-122"/>
              </a:rPr>
              <a:t>FI</a:t>
            </a:r>
            <a:r>
              <a:rPr sz="750" spc="-4" dirty="0">
                <a:latin typeface="微软雅黑" panose="020B0503020204020204" pitchFamily="34" charset="-122"/>
                <a:cs typeface="微软雅黑" panose="020B0503020204020204" pitchFamily="34" charset="-122"/>
              </a:rPr>
              <a:t>D</a:t>
            </a:r>
            <a:r>
              <a:rPr sz="750" spc="-26" dirty="0">
                <a:latin typeface="微软雅黑" panose="020B0503020204020204" pitchFamily="34" charset="-122"/>
                <a:cs typeface="微软雅黑" panose="020B0503020204020204" pitchFamily="34" charset="-122"/>
              </a:rPr>
              <a:t> </a:t>
            </a:r>
            <a:r>
              <a:rPr sz="750" spc="-4" dirty="0">
                <a:latin typeface="微软雅黑" panose="020B0503020204020204" pitchFamily="34" charset="-122"/>
                <a:cs typeface="微软雅黑" panose="020B0503020204020204" pitchFamily="34" charset="-122"/>
              </a:rPr>
              <a:t>tags</a:t>
            </a:r>
            <a:endParaRPr sz="750">
              <a:latin typeface="微软雅黑" panose="020B0503020204020204" pitchFamily="34" charset="-122"/>
              <a:cs typeface="微软雅黑" panose="020B0503020204020204" pitchFamily="34" charset="-122"/>
            </a:endParaRPr>
          </a:p>
        </p:txBody>
      </p:sp>
      <p:sp>
        <p:nvSpPr>
          <p:cNvPr id="16" name="object 16"/>
          <p:cNvSpPr txBox="1"/>
          <p:nvPr/>
        </p:nvSpPr>
        <p:spPr>
          <a:xfrm>
            <a:off x="2885051" y="3987244"/>
            <a:ext cx="440131" cy="126958"/>
          </a:xfrm>
          <a:prstGeom prst="rect">
            <a:avLst/>
          </a:prstGeom>
        </p:spPr>
        <p:txBody>
          <a:bodyPr vert="horz" wrap="square" lIns="0" tIns="0" rIns="0" bIns="0" rtlCol="0">
            <a:spAutoFit/>
          </a:bodyPr>
          <a:lstStyle/>
          <a:p>
            <a:pPr marL="9525" defTabSz="685800"/>
            <a:r>
              <a:rPr sz="825" b="1" dirty="0">
                <a:latin typeface="微软雅黑" panose="020B0503020204020204" pitchFamily="34" charset="-122"/>
                <a:cs typeface="微软雅黑" panose="020B0503020204020204" pitchFamily="34" charset="-122"/>
              </a:rPr>
              <a:t>器械设备</a:t>
            </a:r>
            <a:endParaRPr sz="825">
              <a:latin typeface="微软雅黑" panose="020B0503020204020204" pitchFamily="34" charset="-122"/>
              <a:cs typeface="微软雅黑" panose="020B0503020204020204" pitchFamily="34" charset="-122"/>
            </a:endParaRPr>
          </a:p>
        </p:txBody>
      </p:sp>
      <p:sp>
        <p:nvSpPr>
          <p:cNvPr id="17" name="object 17"/>
          <p:cNvSpPr txBox="1"/>
          <p:nvPr/>
        </p:nvSpPr>
        <p:spPr>
          <a:xfrm>
            <a:off x="5558993" y="3987244"/>
            <a:ext cx="440131" cy="126958"/>
          </a:xfrm>
          <a:prstGeom prst="rect">
            <a:avLst/>
          </a:prstGeom>
        </p:spPr>
        <p:txBody>
          <a:bodyPr vert="horz" wrap="square" lIns="0" tIns="0" rIns="0" bIns="0" rtlCol="0">
            <a:spAutoFit/>
          </a:bodyPr>
          <a:lstStyle/>
          <a:p>
            <a:pPr marL="9525" defTabSz="685800"/>
            <a:r>
              <a:rPr sz="825" b="1" dirty="0">
                <a:latin typeface="微软雅黑" panose="020B0503020204020204" pitchFamily="34" charset="-122"/>
                <a:cs typeface="微软雅黑" panose="020B0503020204020204" pitchFamily="34" charset="-122"/>
              </a:rPr>
              <a:t>重要资产</a:t>
            </a:r>
            <a:endParaRPr sz="825">
              <a:latin typeface="微软雅黑" panose="020B0503020204020204" pitchFamily="34" charset="-122"/>
              <a:cs typeface="微软雅黑" panose="020B0503020204020204" pitchFamily="34" charset="-122"/>
            </a:endParaRPr>
          </a:p>
        </p:txBody>
      </p:sp>
      <p:sp>
        <p:nvSpPr>
          <p:cNvPr id="18" name="object 18"/>
          <p:cNvSpPr/>
          <p:nvPr/>
        </p:nvSpPr>
        <p:spPr>
          <a:xfrm>
            <a:off x="4311001" y="3628860"/>
            <a:ext cx="525871" cy="278940"/>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9" name="object 19"/>
          <p:cNvSpPr/>
          <p:nvPr/>
        </p:nvSpPr>
        <p:spPr>
          <a:xfrm>
            <a:off x="4010340" y="3593449"/>
            <a:ext cx="1092231" cy="333433"/>
          </a:xfrm>
          <a:custGeom>
            <a:avLst/>
            <a:gdLst/>
            <a:ahLst/>
            <a:cxnLst/>
            <a:rect l="l" t="t" r="r" b="b"/>
            <a:pathLst>
              <a:path w="1456054" h="444500">
                <a:moveTo>
                  <a:pt x="0" y="444334"/>
                </a:moveTo>
                <a:lnTo>
                  <a:pt x="1455800" y="444334"/>
                </a:lnTo>
                <a:lnTo>
                  <a:pt x="1455800" y="0"/>
                </a:lnTo>
                <a:lnTo>
                  <a:pt x="0" y="0"/>
                </a:lnTo>
                <a:lnTo>
                  <a:pt x="0" y="444334"/>
                </a:lnTo>
                <a:close/>
              </a:path>
            </a:pathLst>
          </a:custGeom>
          <a:ln w="9525">
            <a:solidFill>
              <a:srgbClr val="1D1D1A"/>
            </a:solidFill>
          </a:ln>
        </p:spPr>
        <p:txBody>
          <a:bodyPr wrap="square" lIns="0" tIns="0" rIns="0" bIns="0" rtlCol="0"/>
          <a:lstStyle/>
          <a:p>
            <a:pPr defTabSz="685800"/>
            <a:endParaRPr sz="1350">
              <a:latin typeface="Calibri" panose="020F0502020204030204"/>
            </a:endParaRPr>
          </a:p>
        </p:txBody>
      </p:sp>
      <p:sp>
        <p:nvSpPr>
          <p:cNvPr id="20" name="object 20"/>
          <p:cNvSpPr txBox="1"/>
          <p:nvPr/>
        </p:nvSpPr>
        <p:spPr>
          <a:xfrm>
            <a:off x="4390834" y="3987244"/>
            <a:ext cx="229592" cy="126958"/>
          </a:xfrm>
          <a:prstGeom prst="rect">
            <a:avLst/>
          </a:prstGeom>
        </p:spPr>
        <p:txBody>
          <a:bodyPr vert="horz" wrap="square" lIns="0" tIns="0" rIns="0" bIns="0" rtlCol="0">
            <a:spAutoFit/>
          </a:bodyPr>
          <a:lstStyle/>
          <a:p>
            <a:pPr marL="9525" defTabSz="685800"/>
            <a:r>
              <a:rPr sz="825" b="1" dirty="0">
                <a:latin typeface="微软雅黑" panose="020B0503020204020204" pitchFamily="34" charset="-122"/>
                <a:cs typeface="微软雅黑" panose="020B0503020204020204" pitchFamily="34" charset="-122"/>
              </a:rPr>
              <a:t>人员</a:t>
            </a:r>
            <a:endParaRPr sz="825">
              <a:latin typeface="微软雅黑" panose="020B0503020204020204" pitchFamily="34" charset="-122"/>
              <a:cs typeface="微软雅黑" panose="020B0503020204020204" pitchFamily="34" charset="-122"/>
            </a:endParaRPr>
          </a:p>
        </p:txBody>
      </p:sp>
      <p:sp>
        <p:nvSpPr>
          <p:cNvPr id="21" name="object 21"/>
          <p:cNvSpPr txBox="1"/>
          <p:nvPr/>
        </p:nvSpPr>
        <p:spPr>
          <a:xfrm>
            <a:off x="600027" y="1356506"/>
            <a:ext cx="1973446" cy="161583"/>
          </a:xfrm>
          <a:prstGeom prst="rect">
            <a:avLst/>
          </a:prstGeom>
        </p:spPr>
        <p:txBody>
          <a:bodyPr vert="horz" wrap="square" lIns="0" tIns="0" rIns="0" bIns="0" rtlCol="0">
            <a:spAutoFit/>
          </a:bodyPr>
          <a:lstStyle/>
          <a:p>
            <a:pPr marL="9525" defTabSz="685800"/>
            <a:r>
              <a:rPr sz="1050" b="1" spc="-4" dirty="0">
                <a:latin typeface="微软雅黑" panose="020B0503020204020204" pitchFamily="34" charset="-122"/>
                <a:cs typeface="微软雅黑" panose="020B0503020204020204" pitchFamily="34" charset="-122"/>
              </a:rPr>
              <a:t>1</a:t>
            </a:r>
            <a:r>
              <a:rPr sz="1050" b="1" dirty="0">
                <a:latin typeface="微软雅黑" panose="020B0503020204020204" pitchFamily="34" charset="-122"/>
                <a:cs typeface="微软雅黑" panose="020B0503020204020204" pitchFamily="34" charset="-122"/>
              </a:rPr>
              <a:t>、区域无线连续覆盖，</a:t>
            </a:r>
            <a:r>
              <a:rPr sz="1050" b="1" spc="-11" dirty="0">
                <a:latin typeface="微软雅黑" panose="020B0503020204020204" pitchFamily="34" charset="-122"/>
                <a:cs typeface="微软雅黑" panose="020B0503020204020204" pitchFamily="34" charset="-122"/>
              </a:rPr>
              <a:t>自</a:t>
            </a:r>
            <a:r>
              <a:rPr sz="1050" b="1" dirty="0">
                <a:latin typeface="微软雅黑" panose="020B0503020204020204" pitchFamily="34" charset="-122"/>
                <a:cs typeface="微软雅黑" panose="020B0503020204020204" pitchFamily="34" charset="-122"/>
              </a:rPr>
              <a:t>动感应</a:t>
            </a:r>
            <a:endParaRPr sz="1050">
              <a:latin typeface="微软雅黑" panose="020B0503020204020204" pitchFamily="34" charset="-122"/>
              <a:cs typeface="微软雅黑" panose="020B0503020204020204" pitchFamily="34" charset="-122"/>
            </a:endParaRPr>
          </a:p>
        </p:txBody>
      </p:sp>
      <p:sp>
        <p:nvSpPr>
          <p:cNvPr id="22" name="object 22"/>
          <p:cNvSpPr txBox="1"/>
          <p:nvPr/>
        </p:nvSpPr>
        <p:spPr>
          <a:xfrm>
            <a:off x="600027" y="3348917"/>
            <a:ext cx="1949630" cy="161583"/>
          </a:xfrm>
          <a:prstGeom prst="rect">
            <a:avLst/>
          </a:prstGeom>
        </p:spPr>
        <p:txBody>
          <a:bodyPr vert="horz" wrap="square" lIns="0" tIns="0" rIns="0" bIns="0" rtlCol="0">
            <a:spAutoFit/>
          </a:bodyPr>
          <a:lstStyle/>
          <a:p>
            <a:pPr marL="9525" defTabSz="685800"/>
            <a:r>
              <a:rPr sz="1050" b="1" spc="-4" dirty="0">
                <a:latin typeface="微软雅黑" panose="020B0503020204020204" pitchFamily="34" charset="-122"/>
                <a:cs typeface="微软雅黑" panose="020B0503020204020204" pitchFamily="34" charset="-122"/>
              </a:rPr>
              <a:t>2</a:t>
            </a:r>
            <a:r>
              <a:rPr sz="1050" b="1" dirty="0">
                <a:latin typeface="微软雅黑" panose="020B0503020204020204" pitchFamily="34" charset="-122"/>
                <a:cs typeface="微软雅黑" panose="020B0503020204020204" pitchFamily="34" charset="-122"/>
              </a:rPr>
              <a:t>、收发分离，</a:t>
            </a:r>
            <a:r>
              <a:rPr sz="1050" b="1" spc="4" dirty="0">
                <a:latin typeface="微软雅黑" panose="020B0503020204020204" pitchFamily="34" charset="-122"/>
                <a:cs typeface="微软雅黑" panose="020B0503020204020204" pitchFamily="34" charset="-122"/>
              </a:rPr>
              <a:t>通</a:t>
            </a:r>
            <a:r>
              <a:rPr sz="1050" b="1" spc="-11" dirty="0">
                <a:latin typeface="微软雅黑" panose="020B0503020204020204" pitchFamily="34" charset="-122"/>
                <a:cs typeface="微软雅黑" panose="020B0503020204020204" pitchFamily="34" charset="-122"/>
              </a:rPr>
              <a:t>信</a:t>
            </a:r>
            <a:r>
              <a:rPr sz="1050" b="1" spc="4" dirty="0">
                <a:latin typeface="微软雅黑" panose="020B0503020204020204" pitchFamily="34" charset="-122"/>
                <a:cs typeface="微软雅黑" panose="020B0503020204020204" pitchFamily="34" charset="-122"/>
              </a:rPr>
              <a:t>距</a:t>
            </a:r>
            <a:r>
              <a:rPr sz="1050" b="1" spc="-11" dirty="0">
                <a:latin typeface="微软雅黑" panose="020B0503020204020204" pitchFamily="34" charset="-122"/>
                <a:cs typeface="微软雅黑" panose="020B0503020204020204" pitchFamily="34" charset="-122"/>
              </a:rPr>
              <a:t>离</a:t>
            </a:r>
            <a:r>
              <a:rPr sz="1050" b="1" dirty="0">
                <a:latin typeface="微软雅黑" panose="020B0503020204020204" pitchFamily="34" charset="-122"/>
                <a:cs typeface="微软雅黑" panose="020B0503020204020204" pitchFamily="34" charset="-122"/>
              </a:rPr>
              <a:t>达</a:t>
            </a:r>
            <a:r>
              <a:rPr sz="1050" b="1" spc="-15" dirty="0">
                <a:latin typeface="微软雅黑" panose="020B0503020204020204" pitchFamily="34" charset="-122"/>
                <a:cs typeface="微软雅黑" panose="020B0503020204020204" pitchFamily="34" charset="-122"/>
              </a:rPr>
              <a:t>10</a:t>
            </a:r>
            <a:r>
              <a:rPr sz="1050" b="1" spc="-4" dirty="0">
                <a:latin typeface="微软雅黑" panose="020B0503020204020204" pitchFamily="34" charset="-122"/>
                <a:cs typeface="微软雅黑" panose="020B0503020204020204" pitchFamily="34" charset="-122"/>
              </a:rPr>
              <a:t>0</a:t>
            </a:r>
            <a:r>
              <a:rPr sz="1050" b="1" spc="4" dirty="0">
                <a:latin typeface="微软雅黑" panose="020B0503020204020204" pitchFamily="34" charset="-122"/>
                <a:cs typeface="微软雅黑" panose="020B0503020204020204" pitchFamily="34" charset="-122"/>
              </a:rPr>
              <a:t>米</a:t>
            </a:r>
            <a:endParaRPr sz="1050">
              <a:latin typeface="微软雅黑" panose="020B0503020204020204" pitchFamily="34" charset="-122"/>
              <a:cs typeface="微软雅黑" panose="020B0503020204020204" pitchFamily="34" charset="-122"/>
            </a:endParaRPr>
          </a:p>
        </p:txBody>
      </p:sp>
      <p:sp>
        <p:nvSpPr>
          <p:cNvPr id="23" name="object 23"/>
          <p:cNvSpPr txBox="1"/>
          <p:nvPr/>
        </p:nvSpPr>
        <p:spPr>
          <a:xfrm>
            <a:off x="6143358" y="1317828"/>
            <a:ext cx="2277347" cy="456215"/>
          </a:xfrm>
          <a:prstGeom prst="rect">
            <a:avLst/>
          </a:prstGeom>
        </p:spPr>
        <p:txBody>
          <a:bodyPr vert="horz" wrap="square" lIns="0" tIns="0" rIns="0" bIns="0" rtlCol="0">
            <a:spAutoFit/>
          </a:bodyPr>
          <a:lstStyle/>
          <a:p>
            <a:pPr marL="9525" marR="3810" defTabSz="685800">
              <a:lnSpc>
                <a:spcPct val="150000"/>
              </a:lnSpc>
            </a:pPr>
            <a:r>
              <a:rPr sz="1050" b="1" spc="-4" dirty="0">
                <a:latin typeface="微软雅黑" panose="020B0503020204020204" pitchFamily="34" charset="-122"/>
                <a:cs typeface="微软雅黑" panose="020B0503020204020204" pitchFamily="34" charset="-122"/>
              </a:rPr>
              <a:t>3</a:t>
            </a:r>
            <a:r>
              <a:rPr sz="1050" b="1" dirty="0">
                <a:latin typeface="微软雅黑" panose="020B0503020204020204" pitchFamily="34" charset="-122"/>
                <a:cs typeface="微软雅黑" panose="020B0503020204020204" pitchFamily="34" charset="-122"/>
              </a:rPr>
              <a:t>、空间隔离消除射频干扰</a:t>
            </a:r>
            <a:r>
              <a:rPr sz="1050" b="1" spc="-34" dirty="0">
                <a:latin typeface="微软雅黑" panose="020B0503020204020204" pitchFamily="34" charset="-122"/>
                <a:cs typeface="微软雅黑" panose="020B0503020204020204" pitchFamily="34" charset="-122"/>
              </a:rPr>
              <a:t> </a:t>
            </a:r>
            <a:r>
              <a:rPr sz="1050" b="1" dirty="0">
                <a:latin typeface="微软雅黑" panose="020B0503020204020204" pitchFamily="34" charset="-122"/>
                <a:cs typeface="微软雅黑" panose="020B0503020204020204" pitchFamily="34" charset="-122"/>
              </a:rPr>
              <a:t>频分调度避 免设备间干扰</a:t>
            </a:r>
            <a:endParaRPr sz="1050">
              <a:latin typeface="微软雅黑" panose="020B0503020204020204" pitchFamily="34" charset="-122"/>
              <a:cs typeface="微软雅黑" panose="020B0503020204020204" pitchFamily="34" charset="-122"/>
            </a:endParaRPr>
          </a:p>
        </p:txBody>
      </p:sp>
      <p:sp>
        <p:nvSpPr>
          <p:cNvPr id="24" name="object 24"/>
          <p:cNvSpPr txBox="1"/>
          <p:nvPr/>
        </p:nvSpPr>
        <p:spPr>
          <a:xfrm>
            <a:off x="6550813" y="3396449"/>
            <a:ext cx="2011077" cy="161583"/>
          </a:xfrm>
          <a:prstGeom prst="rect">
            <a:avLst/>
          </a:prstGeom>
        </p:spPr>
        <p:txBody>
          <a:bodyPr vert="horz" wrap="square" lIns="0" tIns="0" rIns="0" bIns="0" rtlCol="0">
            <a:spAutoFit/>
          </a:bodyPr>
          <a:lstStyle/>
          <a:p>
            <a:pPr marL="9525" defTabSz="685800"/>
            <a:r>
              <a:rPr sz="1050" b="1" spc="-4" dirty="0">
                <a:latin typeface="微软雅黑" panose="020B0503020204020204" pitchFamily="34" charset="-122"/>
                <a:cs typeface="微软雅黑" panose="020B0503020204020204" pitchFamily="34" charset="-122"/>
              </a:rPr>
              <a:t>4</a:t>
            </a:r>
            <a:r>
              <a:rPr sz="1050" b="1" dirty="0">
                <a:latin typeface="微软雅黑" panose="020B0503020204020204" pitchFamily="34" charset="-122"/>
                <a:cs typeface="微软雅黑" panose="020B0503020204020204" pitchFamily="34" charset="-122"/>
              </a:rPr>
              <a:t>、连续组网，实</a:t>
            </a:r>
            <a:r>
              <a:rPr sz="1050" b="1" spc="-26" dirty="0">
                <a:latin typeface="微软雅黑" panose="020B0503020204020204" pitchFamily="34" charset="-122"/>
                <a:cs typeface="微软雅黑" panose="020B0503020204020204" pitchFamily="34" charset="-122"/>
              </a:rPr>
              <a:t> </a:t>
            </a:r>
            <a:r>
              <a:rPr sz="1050" b="1" dirty="0">
                <a:latin typeface="微软雅黑" panose="020B0503020204020204" pitchFamily="34" charset="-122"/>
                <a:cs typeface="微软雅黑" panose="020B0503020204020204" pitchFamily="34" charset="-122"/>
              </a:rPr>
              <a:t>时米级精准定位</a:t>
            </a:r>
            <a:endParaRPr sz="1050">
              <a:latin typeface="微软雅黑" panose="020B0503020204020204" pitchFamily="34" charset="-122"/>
              <a:cs typeface="微软雅黑" panose="020B0503020204020204" pitchFamily="34" charset="-122"/>
            </a:endParaRPr>
          </a:p>
        </p:txBody>
      </p:sp>
      <p:sp>
        <p:nvSpPr>
          <p:cNvPr id="25" name="object 25"/>
          <p:cNvSpPr/>
          <p:nvPr/>
        </p:nvSpPr>
        <p:spPr>
          <a:xfrm>
            <a:off x="5363887" y="3591134"/>
            <a:ext cx="1074606" cy="316666"/>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26" name="object 26"/>
          <p:cNvSpPr/>
          <p:nvPr/>
        </p:nvSpPr>
        <p:spPr>
          <a:xfrm>
            <a:off x="5360267" y="3587514"/>
            <a:ext cx="1081752" cy="323906"/>
          </a:xfrm>
          <a:custGeom>
            <a:avLst/>
            <a:gdLst/>
            <a:ahLst/>
            <a:cxnLst/>
            <a:rect l="l" t="t" r="r" b="b"/>
            <a:pathLst>
              <a:path w="1442084" h="431800">
                <a:moveTo>
                  <a:pt x="0" y="431673"/>
                </a:moveTo>
                <a:lnTo>
                  <a:pt x="1442084" y="431673"/>
                </a:lnTo>
                <a:lnTo>
                  <a:pt x="1442084" y="0"/>
                </a:lnTo>
                <a:lnTo>
                  <a:pt x="0" y="0"/>
                </a:lnTo>
                <a:lnTo>
                  <a:pt x="0" y="431673"/>
                </a:lnTo>
                <a:close/>
              </a:path>
            </a:pathLst>
          </a:custGeom>
          <a:ln w="9524">
            <a:solidFill>
              <a:srgbClr val="1D1D1A"/>
            </a:solidFill>
          </a:ln>
        </p:spPr>
        <p:txBody>
          <a:bodyPr wrap="square" lIns="0" tIns="0" rIns="0" bIns="0" rtlCol="0"/>
          <a:lstStyle/>
          <a:p>
            <a:pPr defTabSz="685800"/>
            <a:endParaRPr sz="1350">
              <a:latin typeface="Calibri" panose="020F0502020204030204"/>
            </a:endParaRPr>
          </a:p>
        </p:txBody>
      </p:sp>
      <p:sp>
        <p:nvSpPr>
          <p:cNvPr id="27" name="object 27"/>
          <p:cNvSpPr/>
          <p:nvPr/>
        </p:nvSpPr>
        <p:spPr>
          <a:xfrm>
            <a:off x="2691089" y="3601422"/>
            <a:ext cx="1074607" cy="332671"/>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28" name="object 28"/>
          <p:cNvSpPr/>
          <p:nvPr/>
        </p:nvSpPr>
        <p:spPr>
          <a:xfrm>
            <a:off x="2687469" y="3597801"/>
            <a:ext cx="1081752" cy="340102"/>
          </a:xfrm>
          <a:custGeom>
            <a:avLst/>
            <a:gdLst/>
            <a:ahLst/>
            <a:cxnLst/>
            <a:rect l="l" t="t" r="r" b="b"/>
            <a:pathLst>
              <a:path w="1442085" h="453389">
                <a:moveTo>
                  <a:pt x="0" y="453009"/>
                </a:moveTo>
                <a:lnTo>
                  <a:pt x="1442085" y="453009"/>
                </a:lnTo>
                <a:lnTo>
                  <a:pt x="1442085" y="0"/>
                </a:lnTo>
                <a:lnTo>
                  <a:pt x="0" y="0"/>
                </a:lnTo>
                <a:lnTo>
                  <a:pt x="0" y="453009"/>
                </a:lnTo>
                <a:close/>
              </a:path>
            </a:pathLst>
          </a:custGeom>
          <a:ln w="9525">
            <a:solidFill>
              <a:srgbClr val="1D1D1A"/>
            </a:solidFill>
          </a:ln>
        </p:spPr>
        <p:txBody>
          <a:bodyPr wrap="square" lIns="0" tIns="0" rIns="0" bIns="0" rtlCol="0"/>
          <a:lstStyle/>
          <a:p>
            <a:pPr defTabSz="685800"/>
            <a:endParaRPr sz="1350">
              <a:latin typeface="Calibri" panose="020F0502020204030204"/>
            </a:endParaRPr>
          </a:p>
        </p:txBody>
      </p:sp>
      <p:sp>
        <p:nvSpPr>
          <p:cNvPr id="29" name="object 29"/>
          <p:cNvSpPr/>
          <p:nvPr/>
        </p:nvSpPr>
        <p:spPr>
          <a:xfrm>
            <a:off x="1869129" y="2229585"/>
            <a:ext cx="5581094" cy="833391"/>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30" name="object 30"/>
          <p:cNvSpPr/>
          <p:nvPr/>
        </p:nvSpPr>
        <p:spPr>
          <a:xfrm>
            <a:off x="2835133" y="3292759"/>
            <a:ext cx="280083" cy="101745"/>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31" name="object 31"/>
          <p:cNvSpPr/>
          <p:nvPr/>
        </p:nvSpPr>
        <p:spPr>
          <a:xfrm>
            <a:off x="3765695" y="3292759"/>
            <a:ext cx="277797" cy="101745"/>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32" name="object 32"/>
          <p:cNvSpPr/>
          <p:nvPr/>
        </p:nvSpPr>
        <p:spPr>
          <a:xfrm>
            <a:off x="5138678" y="3287043"/>
            <a:ext cx="277796" cy="101745"/>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33" name="object 33"/>
          <p:cNvSpPr/>
          <p:nvPr/>
        </p:nvSpPr>
        <p:spPr>
          <a:xfrm>
            <a:off x="6066955" y="3287043"/>
            <a:ext cx="277796" cy="101745"/>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34" name="object 34"/>
          <p:cNvSpPr/>
          <p:nvPr/>
        </p:nvSpPr>
        <p:spPr>
          <a:xfrm>
            <a:off x="3797706" y="1337889"/>
            <a:ext cx="593319" cy="224066"/>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35" name="object 35"/>
          <p:cNvSpPr/>
          <p:nvPr/>
        </p:nvSpPr>
        <p:spPr>
          <a:xfrm>
            <a:off x="5023215" y="1337889"/>
            <a:ext cx="535016" cy="209205"/>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36" name="object 36"/>
          <p:cNvSpPr/>
          <p:nvPr/>
        </p:nvSpPr>
        <p:spPr>
          <a:xfrm>
            <a:off x="4152097" y="1613401"/>
            <a:ext cx="951140" cy="222923"/>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37" name="object 37"/>
          <p:cNvSpPr txBox="1"/>
          <p:nvPr/>
        </p:nvSpPr>
        <p:spPr>
          <a:xfrm>
            <a:off x="4241075" y="1830085"/>
            <a:ext cx="448705"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R</a:t>
            </a:r>
            <a:r>
              <a:rPr sz="750" spc="-8" dirty="0">
                <a:latin typeface="微软雅黑" panose="020B0503020204020204" pitchFamily="34" charset="-122"/>
                <a:cs typeface="微软雅黑" panose="020B0503020204020204" pitchFamily="34" charset="-122"/>
              </a:rPr>
              <a:t>FI</a:t>
            </a:r>
            <a:r>
              <a:rPr sz="750" spc="-4" dirty="0">
                <a:latin typeface="微软雅黑" panose="020B0503020204020204" pitchFamily="34" charset="-122"/>
                <a:cs typeface="微软雅黑" panose="020B0503020204020204" pitchFamily="34" charset="-122"/>
              </a:rPr>
              <a:t>D</a:t>
            </a:r>
            <a:r>
              <a:rPr sz="750" spc="-26" dirty="0">
                <a:latin typeface="微软雅黑" panose="020B0503020204020204" pitchFamily="34" charset="-122"/>
                <a:cs typeface="微软雅黑" panose="020B0503020204020204" pitchFamily="34" charset="-122"/>
              </a:rPr>
              <a:t> </a:t>
            </a:r>
            <a:r>
              <a:rPr sz="750" spc="-4" dirty="0">
                <a:latin typeface="微软雅黑" panose="020B0503020204020204" pitchFamily="34" charset="-122"/>
                <a:cs typeface="微软雅黑" panose="020B0503020204020204" pitchFamily="34" charset="-122"/>
              </a:rPr>
              <a:t>tags</a:t>
            </a:r>
            <a:endParaRPr sz="750">
              <a:latin typeface="微软雅黑" panose="020B0503020204020204" pitchFamily="34" charset="-122"/>
              <a:cs typeface="微软雅黑" panose="020B0503020204020204" pitchFamily="34" charset="-122"/>
            </a:endParaRPr>
          </a:p>
        </p:txBody>
      </p:sp>
      <p:sp>
        <p:nvSpPr>
          <p:cNvPr id="38" name="object 38"/>
          <p:cNvSpPr txBox="1"/>
          <p:nvPr/>
        </p:nvSpPr>
        <p:spPr>
          <a:xfrm>
            <a:off x="281532" y="778516"/>
            <a:ext cx="4005958" cy="184666"/>
          </a:xfrm>
          <a:prstGeom prst="rect">
            <a:avLst/>
          </a:prstGeom>
        </p:spPr>
        <p:txBody>
          <a:bodyPr vert="horz" wrap="square" lIns="0" tIns="0" rIns="0" bIns="0" rtlCol="0">
            <a:spAutoFit/>
          </a:bodyPr>
          <a:lstStyle/>
          <a:p>
            <a:pPr marL="9525" defTabSz="685800"/>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资产管</a:t>
            </a:r>
            <a:r>
              <a:rPr sz="1200" spc="-8" dirty="0">
                <a:latin typeface="微软雅黑" panose="020B0503020204020204" pitchFamily="34" charset="-122"/>
                <a:cs typeface="微软雅黑" panose="020B0503020204020204" pitchFamily="34" charset="-122"/>
              </a:rPr>
              <a:t>理</a:t>
            </a:r>
            <a:r>
              <a:rPr sz="1200" spc="-8" dirty="0">
                <a:latin typeface="Calibri" panose="020F0502020204030204"/>
                <a:cs typeface="Calibri" panose="020F0502020204030204"/>
              </a:rPr>
              <a:t>—</a:t>
            </a:r>
            <a:r>
              <a:rPr sz="1200" spc="-4" dirty="0">
                <a:latin typeface="Calibri" panose="020F0502020204030204"/>
                <a:cs typeface="Calibri" panose="020F0502020204030204"/>
              </a:rPr>
              <a:t>RFID</a:t>
            </a:r>
            <a:r>
              <a:rPr sz="1200" spc="-4" dirty="0">
                <a:latin typeface="微软雅黑" panose="020B0503020204020204" pitchFamily="34" charset="-122"/>
                <a:cs typeface="微软雅黑" panose="020B0503020204020204" pitchFamily="34" charset="-122"/>
              </a:rPr>
              <a:t>技术，主动</a:t>
            </a:r>
            <a:r>
              <a:rPr sz="1200" dirty="0">
                <a:latin typeface="微软雅黑" panose="020B0503020204020204" pitchFamily="34" charset="-122"/>
                <a:cs typeface="微软雅黑" panose="020B0503020204020204" pitchFamily="34" charset="-122"/>
              </a:rPr>
              <a:t>获</a:t>
            </a:r>
            <a:r>
              <a:rPr sz="1200" spc="-4" dirty="0">
                <a:latin typeface="微软雅黑" panose="020B0503020204020204" pitchFamily="34" charset="-122"/>
                <a:cs typeface="微软雅黑" panose="020B0503020204020204" pitchFamily="34" charset="-122"/>
              </a:rPr>
              <a:t>取资</a:t>
            </a:r>
            <a:r>
              <a:rPr sz="1200" dirty="0">
                <a:latin typeface="微软雅黑" panose="020B0503020204020204" pitchFamily="34" charset="-122"/>
                <a:cs typeface="微软雅黑" panose="020B0503020204020204" pitchFamily="34" charset="-122"/>
              </a:rPr>
              <a:t>产</a:t>
            </a:r>
            <a:r>
              <a:rPr sz="1200" spc="-4" dirty="0">
                <a:latin typeface="微软雅黑" panose="020B0503020204020204" pitchFamily="34" charset="-122"/>
                <a:cs typeface="微软雅黑" panose="020B0503020204020204" pitchFamily="34" charset="-122"/>
              </a:rPr>
              <a:t>位置</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提升</a:t>
            </a:r>
            <a:r>
              <a:rPr sz="1200" dirty="0">
                <a:latin typeface="微软雅黑" panose="020B0503020204020204" pitchFamily="34" charset="-122"/>
                <a:cs typeface="微软雅黑" panose="020B0503020204020204" pitchFamily="34" charset="-122"/>
              </a:rPr>
              <a:t>管</a:t>
            </a:r>
            <a:r>
              <a:rPr sz="1200" spc="-4" dirty="0">
                <a:latin typeface="微软雅黑" panose="020B0503020204020204" pitchFamily="34" charset="-122"/>
                <a:cs typeface="微软雅黑" panose="020B0503020204020204" pitchFamily="34" charset="-122"/>
              </a:rPr>
              <a:t>理效率</a:t>
            </a:r>
            <a:endParaRPr sz="1200">
              <a:latin typeface="微软雅黑" panose="020B0503020204020204" pitchFamily="34" charset="-122"/>
              <a:cs typeface="微软雅黑" panose="020B0503020204020204" pitchFamily="34" charset="-122"/>
            </a:endParaRPr>
          </a:p>
        </p:txBody>
      </p:sp>
      <p:sp>
        <p:nvSpPr>
          <p:cNvPr id="39" name="object 39"/>
          <p:cNvSpPr txBox="1"/>
          <p:nvPr/>
        </p:nvSpPr>
        <p:spPr>
          <a:xfrm>
            <a:off x="361556" y="4443210"/>
            <a:ext cx="3124266" cy="471924"/>
          </a:xfrm>
          <a:prstGeom prst="rect">
            <a:avLst/>
          </a:prstGeom>
        </p:spPr>
        <p:txBody>
          <a:bodyPr vert="horz" wrap="square" lIns="0" tIns="0" rIns="0" bIns="0" rtlCol="0">
            <a:spAutoFit/>
          </a:bodyPr>
          <a:lstStyle/>
          <a:p>
            <a:pPr marL="9525" defTabSz="685800"/>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Microsoft YaHei UI" panose="020B0503020204020204" charset="-122"/>
                <a:cs typeface="Microsoft YaHei UI" panose="020B0503020204020204" charset="-122"/>
              </a:rPr>
              <a:t>区域网络无缝覆盖，支持资产动态</a:t>
            </a:r>
            <a:r>
              <a:rPr sz="1200" dirty="0">
                <a:latin typeface="Microsoft YaHei UI" panose="020B0503020204020204" charset="-122"/>
                <a:cs typeface="Microsoft YaHei UI" panose="020B0503020204020204" charset="-122"/>
              </a:rPr>
              <a:t>管</a:t>
            </a:r>
            <a:r>
              <a:rPr sz="1200" spc="-4" dirty="0">
                <a:latin typeface="Microsoft YaHei UI" panose="020B0503020204020204" charset="-122"/>
                <a:cs typeface="Microsoft YaHei UI" panose="020B0503020204020204" charset="-122"/>
              </a:rPr>
              <a:t>理诉求</a:t>
            </a:r>
            <a:endParaRPr sz="1200">
              <a:latin typeface="Microsoft YaHei UI" panose="020B0503020204020204" charset="-122"/>
              <a:cs typeface="Microsoft YaHei UI" panose="020B0503020204020204" charset="-122"/>
            </a:endParaRPr>
          </a:p>
          <a:p>
            <a:pPr marL="9525" defTabSz="685800">
              <a:spcBef>
                <a:spcPts val="830"/>
              </a:spcBef>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Microsoft YaHei UI" panose="020B0503020204020204" charset="-122"/>
                <a:cs typeface="Microsoft YaHei UI" panose="020B0503020204020204" charset="-122"/>
              </a:rPr>
              <a:t>自动批量精确扫描，有效提升业务</a:t>
            </a:r>
            <a:r>
              <a:rPr sz="1200" dirty="0">
                <a:latin typeface="Microsoft YaHei UI" panose="020B0503020204020204" charset="-122"/>
                <a:cs typeface="Microsoft YaHei UI" panose="020B0503020204020204" charset="-122"/>
              </a:rPr>
              <a:t>操</a:t>
            </a:r>
            <a:r>
              <a:rPr sz="1200" spc="-4" dirty="0">
                <a:latin typeface="Microsoft YaHei UI" panose="020B0503020204020204" charset="-122"/>
                <a:cs typeface="Microsoft YaHei UI" panose="020B0503020204020204" charset="-122"/>
              </a:rPr>
              <a:t>作效率</a:t>
            </a:r>
            <a:endParaRPr sz="1200">
              <a:latin typeface="Microsoft YaHei UI" panose="020B0503020204020204" charset="-122"/>
              <a:cs typeface="Microsoft YaHei UI" panose="020B0503020204020204" charset="-122"/>
            </a:endParaRPr>
          </a:p>
        </p:txBody>
      </p:sp>
      <p:sp>
        <p:nvSpPr>
          <p:cNvPr id="40" name="object 40"/>
          <p:cNvSpPr/>
          <p:nvPr/>
        </p:nvSpPr>
        <p:spPr>
          <a:xfrm>
            <a:off x="388688" y="3927234"/>
            <a:ext cx="1133195" cy="298661"/>
          </a:xfrm>
          <a:custGeom>
            <a:avLst/>
            <a:gdLst/>
            <a:ahLst/>
            <a:cxnLst/>
            <a:rect l="l" t="t" r="r" b="b"/>
            <a:pathLst>
              <a:path w="1510664" h="398145">
                <a:moveTo>
                  <a:pt x="1267333" y="0"/>
                </a:moveTo>
                <a:lnTo>
                  <a:pt x="242976" y="0"/>
                </a:lnTo>
                <a:lnTo>
                  <a:pt x="223049" y="659"/>
                </a:lnTo>
                <a:lnTo>
                  <a:pt x="184587" y="5779"/>
                </a:lnTo>
                <a:lnTo>
                  <a:pt x="131316" y="22195"/>
                </a:lnTo>
                <a:lnTo>
                  <a:pt x="84851" y="47869"/>
                </a:lnTo>
                <a:lnTo>
                  <a:pt x="46881" y="81418"/>
                </a:lnTo>
                <a:lnTo>
                  <a:pt x="19094" y="121461"/>
                </a:lnTo>
                <a:lnTo>
                  <a:pt x="3180" y="166618"/>
                </a:lnTo>
                <a:lnTo>
                  <a:pt x="0" y="198882"/>
                </a:lnTo>
                <a:lnTo>
                  <a:pt x="805" y="215195"/>
                </a:lnTo>
                <a:lnTo>
                  <a:pt x="12387" y="261750"/>
                </a:lnTo>
                <a:lnTo>
                  <a:pt x="36404" y="303651"/>
                </a:lnTo>
                <a:lnTo>
                  <a:pt x="71167" y="339518"/>
                </a:lnTo>
                <a:lnTo>
                  <a:pt x="114988" y="367970"/>
                </a:lnTo>
                <a:lnTo>
                  <a:pt x="166178" y="387626"/>
                </a:lnTo>
                <a:lnTo>
                  <a:pt x="203565" y="395161"/>
                </a:lnTo>
                <a:lnTo>
                  <a:pt x="242976" y="397764"/>
                </a:lnTo>
                <a:lnTo>
                  <a:pt x="1267333" y="397764"/>
                </a:lnTo>
                <a:lnTo>
                  <a:pt x="1306724" y="395161"/>
                </a:lnTo>
                <a:lnTo>
                  <a:pt x="1344098" y="387626"/>
                </a:lnTo>
                <a:lnTo>
                  <a:pt x="1395279" y="367970"/>
                </a:lnTo>
                <a:lnTo>
                  <a:pt x="1439100" y="339518"/>
                </a:lnTo>
                <a:lnTo>
                  <a:pt x="1473868" y="303651"/>
                </a:lnTo>
                <a:lnTo>
                  <a:pt x="1497891" y="261750"/>
                </a:lnTo>
                <a:lnTo>
                  <a:pt x="1509478" y="215195"/>
                </a:lnTo>
                <a:lnTo>
                  <a:pt x="1510284" y="198882"/>
                </a:lnTo>
                <a:lnTo>
                  <a:pt x="1509478" y="182568"/>
                </a:lnTo>
                <a:lnTo>
                  <a:pt x="1497891" y="136013"/>
                </a:lnTo>
                <a:lnTo>
                  <a:pt x="1473868" y="94112"/>
                </a:lnTo>
                <a:lnTo>
                  <a:pt x="1439100" y="58245"/>
                </a:lnTo>
                <a:lnTo>
                  <a:pt x="1395279" y="29793"/>
                </a:lnTo>
                <a:lnTo>
                  <a:pt x="1344098" y="10137"/>
                </a:lnTo>
                <a:lnTo>
                  <a:pt x="1306724" y="2602"/>
                </a:lnTo>
                <a:lnTo>
                  <a:pt x="1267333" y="0"/>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41" name="object 41"/>
          <p:cNvSpPr/>
          <p:nvPr/>
        </p:nvSpPr>
        <p:spPr>
          <a:xfrm>
            <a:off x="388688" y="3927234"/>
            <a:ext cx="1133195" cy="298661"/>
          </a:xfrm>
          <a:custGeom>
            <a:avLst/>
            <a:gdLst/>
            <a:ahLst/>
            <a:cxnLst/>
            <a:rect l="l" t="t" r="r" b="b"/>
            <a:pathLst>
              <a:path w="1510664" h="398145">
                <a:moveTo>
                  <a:pt x="242976" y="0"/>
                </a:moveTo>
                <a:lnTo>
                  <a:pt x="1267333" y="0"/>
                </a:lnTo>
                <a:lnTo>
                  <a:pt x="1287249" y="659"/>
                </a:lnTo>
                <a:lnTo>
                  <a:pt x="1325695" y="5779"/>
                </a:lnTo>
                <a:lnTo>
                  <a:pt x="1378953" y="22195"/>
                </a:lnTo>
                <a:lnTo>
                  <a:pt x="1425415" y="47869"/>
                </a:lnTo>
                <a:lnTo>
                  <a:pt x="1463389" y="81418"/>
                </a:lnTo>
                <a:lnTo>
                  <a:pt x="1491182" y="121461"/>
                </a:lnTo>
                <a:lnTo>
                  <a:pt x="1507102" y="166618"/>
                </a:lnTo>
                <a:lnTo>
                  <a:pt x="1510284" y="198882"/>
                </a:lnTo>
                <a:lnTo>
                  <a:pt x="1509478" y="215195"/>
                </a:lnTo>
                <a:lnTo>
                  <a:pt x="1497891" y="261750"/>
                </a:lnTo>
                <a:lnTo>
                  <a:pt x="1473868" y="303651"/>
                </a:lnTo>
                <a:lnTo>
                  <a:pt x="1439100" y="339518"/>
                </a:lnTo>
                <a:lnTo>
                  <a:pt x="1395279" y="367970"/>
                </a:lnTo>
                <a:lnTo>
                  <a:pt x="1344098" y="387626"/>
                </a:lnTo>
                <a:lnTo>
                  <a:pt x="1306724" y="395161"/>
                </a:lnTo>
                <a:lnTo>
                  <a:pt x="1267333" y="397764"/>
                </a:lnTo>
                <a:lnTo>
                  <a:pt x="242976" y="397764"/>
                </a:lnTo>
                <a:lnTo>
                  <a:pt x="203565" y="395161"/>
                </a:lnTo>
                <a:lnTo>
                  <a:pt x="166178" y="387626"/>
                </a:lnTo>
                <a:lnTo>
                  <a:pt x="114988" y="367970"/>
                </a:lnTo>
                <a:lnTo>
                  <a:pt x="71167" y="339518"/>
                </a:lnTo>
                <a:lnTo>
                  <a:pt x="36404" y="303651"/>
                </a:lnTo>
                <a:lnTo>
                  <a:pt x="12387" y="261750"/>
                </a:lnTo>
                <a:lnTo>
                  <a:pt x="805" y="215195"/>
                </a:lnTo>
                <a:lnTo>
                  <a:pt x="0" y="198882"/>
                </a:lnTo>
                <a:lnTo>
                  <a:pt x="805" y="182568"/>
                </a:lnTo>
                <a:lnTo>
                  <a:pt x="12387" y="136013"/>
                </a:lnTo>
                <a:lnTo>
                  <a:pt x="36404" y="94112"/>
                </a:lnTo>
                <a:lnTo>
                  <a:pt x="71167" y="58245"/>
                </a:lnTo>
                <a:lnTo>
                  <a:pt x="114988" y="29793"/>
                </a:lnTo>
                <a:lnTo>
                  <a:pt x="166178" y="10137"/>
                </a:lnTo>
                <a:lnTo>
                  <a:pt x="203565" y="2602"/>
                </a:lnTo>
                <a:lnTo>
                  <a:pt x="242976" y="0"/>
                </a:lnTo>
                <a:close/>
              </a:path>
            </a:pathLst>
          </a:custGeom>
          <a:ln w="12699">
            <a:solidFill>
              <a:srgbClr val="991718"/>
            </a:solidFill>
          </a:ln>
        </p:spPr>
        <p:txBody>
          <a:bodyPr wrap="square" lIns="0" tIns="0" rIns="0" bIns="0" rtlCol="0"/>
          <a:lstStyle/>
          <a:p>
            <a:pPr defTabSz="685800"/>
            <a:endParaRPr sz="1350">
              <a:latin typeface="Calibri" panose="020F0502020204030204"/>
            </a:endParaRPr>
          </a:p>
        </p:txBody>
      </p:sp>
      <p:sp>
        <p:nvSpPr>
          <p:cNvPr id="42" name="object 42"/>
          <p:cNvSpPr txBox="1"/>
          <p:nvPr/>
        </p:nvSpPr>
        <p:spPr>
          <a:xfrm>
            <a:off x="588138" y="3976386"/>
            <a:ext cx="704972" cy="207749"/>
          </a:xfrm>
          <a:prstGeom prst="rect">
            <a:avLst/>
          </a:prstGeom>
        </p:spPr>
        <p:txBody>
          <a:bodyPr vert="horz" wrap="square" lIns="0" tIns="0" rIns="0" bIns="0" rtlCol="0">
            <a:spAutoFit/>
          </a:bodyPr>
          <a:lstStyle/>
          <a:p>
            <a:pPr marL="9525" defTabSz="685800"/>
            <a:r>
              <a:rPr sz="1350" dirty="0">
                <a:latin typeface="微软雅黑" panose="020B0503020204020204" pitchFamily="34" charset="-122"/>
                <a:cs typeface="微软雅黑" panose="020B0503020204020204" pitchFamily="34" charset="-122"/>
              </a:rPr>
              <a:t>功能介绍</a:t>
            </a:r>
            <a:endParaRPr sz="1350">
              <a:latin typeface="微软雅黑" panose="020B0503020204020204" pitchFamily="34" charset="-122"/>
              <a:cs typeface="微软雅黑" panose="020B0503020204020204" pitchFamily="34" charset="-122"/>
            </a:endParaRPr>
          </a:p>
        </p:txBody>
      </p:sp>
      <p:sp>
        <p:nvSpPr>
          <p:cNvPr id="43" name="object 43"/>
          <p:cNvSpPr txBox="1"/>
          <p:nvPr/>
        </p:nvSpPr>
        <p:spPr>
          <a:xfrm>
            <a:off x="4894605" y="4443210"/>
            <a:ext cx="3124266" cy="420628"/>
          </a:xfrm>
          <a:prstGeom prst="rect">
            <a:avLst/>
          </a:prstGeom>
        </p:spPr>
        <p:txBody>
          <a:bodyPr vert="horz" wrap="square" lIns="0" tIns="0" rIns="0" bIns="0" rtlCol="0">
            <a:spAutoFit/>
          </a:bodyPr>
          <a:lstStyle/>
          <a:p>
            <a:pPr marL="9525" defTabSz="685800"/>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Microsoft YaHei UI" panose="020B0503020204020204" charset="-122"/>
                <a:cs typeface="Microsoft YaHei UI" panose="020B0503020204020204" charset="-122"/>
              </a:rPr>
              <a:t>米级实时精准定位，提供资产的数</a:t>
            </a:r>
            <a:r>
              <a:rPr sz="1200" dirty="0">
                <a:latin typeface="Microsoft YaHei UI" panose="020B0503020204020204" charset="-122"/>
                <a:cs typeface="Microsoft YaHei UI" panose="020B0503020204020204" charset="-122"/>
              </a:rPr>
              <a:t>字</a:t>
            </a:r>
            <a:r>
              <a:rPr sz="1200" spc="-4" dirty="0">
                <a:latin typeface="Microsoft YaHei UI" panose="020B0503020204020204" charset="-122"/>
                <a:cs typeface="Microsoft YaHei UI" panose="020B0503020204020204" charset="-122"/>
              </a:rPr>
              <a:t>化跟踪</a:t>
            </a:r>
            <a:endParaRPr sz="1200">
              <a:latin typeface="Microsoft YaHei UI" panose="020B0503020204020204" charset="-122"/>
              <a:cs typeface="Microsoft YaHei UI" panose="020B0503020204020204" charset="-122"/>
            </a:endParaRPr>
          </a:p>
          <a:p>
            <a:pPr marL="9525" defTabSz="685800">
              <a:spcBef>
                <a:spcPts val="380"/>
              </a:spcBef>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Microsoft YaHei UI" panose="020B0503020204020204" charset="-122"/>
                <a:cs typeface="Microsoft YaHei UI" panose="020B0503020204020204" charset="-122"/>
              </a:rPr>
              <a:t>海量资产快速盘点，提升管理效率</a:t>
            </a:r>
            <a:endParaRPr sz="1200">
              <a:latin typeface="Microsoft YaHei UI" panose="020B0503020204020204" charset="-122"/>
              <a:cs typeface="Microsoft YaHei UI" panose="020B0503020204020204" charset="-122"/>
            </a:endParaRPr>
          </a:p>
        </p:txBody>
      </p:sp>
      <p:grpSp>
        <p:nvGrpSpPr>
          <p:cNvPr id="44" name="组合 20"/>
          <p:cNvGrpSpPr/>
          <p:nvPr/>
        </p:nvGrpSpPr>
        <p:grpSpPr bwMode="auto">
          <a:xfrm>
            <a:off x="596" y="114914"/>
            <a:ext cx="521498" cy="379813"/>
            <a:chOff x="0" y="0"/>
            <a:chExt cx="694944" cy="624651"/>
          </a:xfrm>
        </p:grpSpPr>
        <p:sp>
          <p:nvSpPr>
            <p:cNvPr id="45"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46"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46268" y="170858"/>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设施管理微场景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txBox="1"/>
          <p:nvPr/>
        </p:nvSpPr>
        <p:spPr>
          <a:xfrm>
            <a:off x="281532" y="778516"/>
            <a:ext cx="8531118" cy="453970"/>
          </a:xfrm>
          <a:prstGeom prst="rect">
            <a:avLst/>
          </a:prstGeom>
        </p:spPr>
        <p:txBody>
          <a:bodyPr vert="horz" wrap="square" lIns="0" tIns="0" rIns="0" bIns="0" rtlCol="0">
            <a:spAutoFit/>
          </a:bodyPr>
          <a:lstStyle/>
          <a:p>
            <a:pPr marL="9525" defTabSz="685800"/>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dirty="0">
                <a:latin typeface="微软雅黑" panose="020B0503020204020204" pitchFamily="34" charset="-122"/>
                <a:cs typeface="微软雅黑" panose="020B0503020204020204" pitchFamily="34" charset="-122"/>
              </a:rPr>
              <a:t>将园</a:t>
            </a:r>
            <a:r>
              <a:rPr sz="1200" spc="8" dirty="0">
                <a:latin typeface="微软雅黑" panose="020B0503020204020204" pitchFamily="34" charset="-122"/>
                <a:cs typeface="微软雅黑" panose="020B0503020204020204" pitchFamily="34" charset="-122"/>
              </a:rPr>
              <a:t>区</a:t>
            </a:r>
            <a:r>
              <a:rPr sz="1200" dirty="0">
                <a:latin typeface="微软雅黑" panose="020B0503020204020204" pitchFamily="34" charset="-122"/>
                <a:cs typeface="微软雅黑" panose="020B0503020204020204" pitchFamily="34" charset="-122"/>
              </a:rPr>
              <a:t>近</a:t>
            </a:r>
            <a:r>
              <a:rPr sz="1200" spc="8" dirty="0">
                <a:latin typeface="微软雅黑" panose="020B0503020204020204" pitchFamily="34" charset="-122"/>
                <a:cs typeface="微软雅黑" panose="020B0503020204020204" pitchFamily="34" charset="-122"/>
              </a:rPr>
              <a:t>万</a:t>
            </a:r>
            <a:r>
              <a:rPr sz="1200" dirty="0">
                <a:latin typeface="微软雅黑" panose="020B0503020204020204" pitchFamily="34" charset="-122"/>
                <a:cs typeface="微软雅黑" panose="020B0503020204020204" pitchFamily="34" charset="-122"/>
              </a:rPr>
              <a:t>个</a:t>
            </a:r>
            <a:r>
              <a:rPr sz="1200" spc="8" dirty="0">
                <a:latin typeface="微软雅黑" panose="020B0503020204020204" pitchFamily="34" charset="-122"/>
                <a:cs typeface="微软雅黑" panose="020B0503020204020204" pitchFamily="34" charset="-122"/>
              </a:rPr>
              <a:t>设</a:t>
            </a:r>
            <a:r>
              <a:rPr sz="1200" dirty="0">
                <a:latin typeface="微软雅黑" panose="020B0503020204020204" pitchFamily="34" charset="-122"/>
                <a:cs typeface="微软雅黑" panose="020B0503020204020204" pitchFamily="34" charset="-122"/>
              </a:rPr>
              <a:t>备接</a:t>
            </a:r>
            <a:r>
              <a:rPr sz="1200" spc="8" dirty="0">
                <a:latin typeface="微软雅黑" panose="020B0503020204020204" pitchFamily="34" charset="-122"/>
                <a:cs typeface="微软雅黑" panose="020B0503020204020204" pitchFamily="34" charset="-122"/>
              </a:rPr>
              <a:t>入</a:t>
            </a:r>
            <a:r>
              <a:rPr sz="1200" dirty="0">
                <a:latin typeface="微软雅黑" panose="020B0503020204020204" pitchFamily="34" charset="-122"/>
                <a:cs typeface="微软雅黑" panose="020B0503020204020204" pitchFamily="34" charset="-122"/>
              </a:rPr>
              <a:t>平</a:t>
            </a:r>
            <a:r>
              <a:rPr sz="1200" spc="19" dirty="0">
                <a:latin typeface="微软雅黑" panose="020B0503020204020204" pitchFamily="34" charset="-122"/>
                <a:cs typeface="微软雅黑" panose="020B0503020204020204" pitchFamily="34" charset="-122"/>
              </a:rPr>
              <a:t>台</a:t>
            </a:r>
            <a:r>
              <a:rPr sz="1200" dirty="0">
                <a:latin typeface="微软雅黑" panose="020B0503020204020204" pitchFamily="34" charset="-122"/>
                <a:cs typeface="微软雅黑" panose="020B0503020204020204" pitchFamily="34" charset="-122"/>
              </a:rPr>
              <a:t>，</a:t>
            </a:r>
            <a:r>
              <a:rPr sz="1200" spc="8" dirty="0">
                <a:latin typeface="微软雅黑" panose="020B0503020204020204" pitchFamily="34" charset="-122"/>
                <a:cs typeface="微软雅黑" panose="020B0503020204020204" pitchFamily="34" charset="-122"/>
              </a:rPr>
              <a:t>集</a:t>
            </a:r>
            <a:r>
              <a:rPr sz="1200" dirty="0">
                <a:latin typeface="微软雅黑" panose="020B0503020204020204" pitchFamily="34" charset="-122"/>
                <a:cs typeface="微软雅黑" panose="020B0503020204020204" pitchFamily="34" charset="-122"/>
              </a:rPr>
              <a:t>交付</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运</a:t>
            </a:r>
            <a:r>
              <a:rPr sz="1200" spc="8" dirty="0">
                <a:latin typeface="微软雅黑" panose="020B0503020204020204" pitchFamily="34" charset="-122"/>
                <a:cs typeface="微软雅黑" panose="020B0503020204020204" pitchFamily="34" charset="-122"/>
              </a:rPr>
              <a:t>维</a:t>
            </a:r>
            <a:r>
              <a:rPr sz="1200" dirty="0">
                <a:latin typeface="微软雅黑" panose="020B0503020204020204" pitchFamily="34" charset="-122"/>
                <a:cs typeface="微软雅黑" panose="020B0503020204020204" pitchFamily="34" charset="-122"/>
              </a:rPr>
              <a:t>、</a:t>
            </a:r>
            <a:r>
              <a:rPr sz="1200" spc="8" dirty="0">
                <a:latin typeface="微软雅黑" panose="020B0503020204020204" pitchFamily="34" charset="-122"/>
                <a:cs typeface="微软雅黑" panose="020B0503020204020204" pitchFamily="34" charset="-122"/>
              </a:rPr>
              <a:t>运</a:t>
            </a:r>
            <a:r>
              <a:rPr sz="1200" dirty="0">
                <a:latin typeface="微软雅黑" panose="020B0503020204020204" pitchFamily="34" charset="-122"/>
                <a:cs typeface="微软雅黑" panose="020B0503020204020204" pitchFamily="34" charset="-122"/>
              </a:rPr>
              <a:t>营于</a:t>
            </a:r>
            <a:r>
              <a:rPr sz="1200" spc="8" dirty="0">
                <a:latin typeface="微软雅黑" panose="020B0503020204020204" pitchFamily="34" charset="-122"/>
                <a:cs typeface="微软雅黑" panose="020B0503020204020204" pitchFamily="34" charset="-122"/>
              </a:rPr>
              <a:t>一</a:t>
            </a:r>
            <a:r>
              <a:rPr sz="1200" spc="4" dirty="0">
                <a:latin typeface="微软雅黑" panose="020B0503020204020204" pitchFamily="34" charset="-122"/>
                <a:cs typeface="微软雅黑" panose="020B0503020204020204" pitchFamily="34" charset="-122"/>
              </a:rPr>
              <a:t>体</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对</a:t>
            </a:r>
            <a:r>
              <a:rPr sz="1200" spc="8" dirty="0">
                <a:latin typeface="微软雅黑" panose="020B0503020204020204" pitchFamily="34" charset="-122"/>
                <a:cs typeface="微软雅黑" panose="020B0503020204020204" pitchFamily="34" charset="-122"/>
              </a:rPr>
              <a:t>设</a:t>
            </a:r>
            <a:r>
              <a:rPr sz="1200" dirty="0">
                <a:latin typeface="微软雅黑" panose="020B0503020204020204" pitchFamily="34" charset="-122"/>
                <a:cs typeface="微软雅黑" panose="020B0503020204020204" pitchFamily="34" charset="-122"/>
              </a:rPr>
              <a:t>备进</a:t>
            </a:r>
            <a:r>
              <a:rPr sz="1200" spc="8" dirty="0">
                <a:latin typeface="微软雅黑" panose="020B0503020204020204" pitchFamily="34" charset="-122"/>
                <a:cs typeface="微软雅黑" panose="020B0503020204020204" pitchFamily="34" charset="-122"/>
              </a:rPr>
              <a:t>行</a:t>
            </a:r>
            <a:r>
              <a:rPr sz="1200" dirty="0">
                <a:latin typeface="微软雅黑" panose="020B0503020204020204" pitchFamily="34" charset="-122"/>
                <a:cs typeface="微软雅黑" panose="020B0503020204020204" pitchFamily="34" charset="-122"/>
              </a:rPr>
              <a:t>信</a:t>
            </a:r>
            <a:r>
              <a:rPr sz="1200" spc="8" dirty="0">
                <a:latin typeface="微软雅黑" panose="020B0503020204020204" pitchFamily="34" charset="-122"/>
                <a:cs typeface="微软雅黑" panose="020B0503020204020204" pitchFamily="34" charset="-122"/>
              </a:rPr>
              <a:t>息</a:t>
            </a:r>
            <a:r>
              <a:rPr sz="1200" dirty="0">
                <a:latin typeface="微软雅黑" panose="020B0503020204020204" pitchFamily="34" charset="-122"/>
                <a:cs typeface="微软雅黑" panose="020B0503020204020204" pitchFamily="34" charset="-122"/>
              </a:rPr>
              <a:t>管</a:t>
            </a:r>
            <a:r>
              <a:rPr sz="1200" spc="19" dirty="0">
                <a:latin typeface="微软雅黑" panose="020B0503020204020204" pitchFamily="34" charset="-122"/>
                <a:cs typeface="微软雅黑" panose="020B0503020204020204" pitchFamily="34" charset="-122"/>
              </a:rPr>
              <a:t>理</a:t>
            </a:r>
            <a:r>
              <a:rPr sz="1200" dirty="0">
                <a:latin typeface="微软雅黑" panose="020B0503020204020204" pitchFamily="34" charset="-122"/>
                <a:cs typeface="微软雅黑" panose="020B0503020204020204" pitchFamily="34" charset="-122"/>
              </a:rPr>
              <a:t>、在</a:t>
            </a:r>
            <a:r>
              <a:rPr sz="1200" spc="8" dirty="0">
                <a:latin typeface="微软雅黑" panose="020B0503020204020204" pitchFamily="34" charset="-122"/>
                <a:cs typeface="微软雅黑" panose="020B0503020204020204" pitchFamily="34" charset="-122"/>
              </a:rPr>
              <a:t>线</a:t>
            </a:r>
            <a:r>
              <a:rPr sz="1200" dirty="0">
                <a:latin typeface="微软雅黑" panose="020B0503020204020204" pitchFamily="34" charset="-122"/>
                <a:cs typeface="微软雅黑" panose="020B0503020204020204" pitchFamily="34" charset="-122"/>
              </a:rPr>
              <a:t>监</a:t>
            </a:r>
            <a:r>
              <a:rPr sz="1200" spc="15" dirty="0">
                <a:latin typeface="微软雅黑" panose="020B0503020204020204" pitchFamily="34" charset="-122"/>
                <a:cs typeface="微软雅黑" panose="020B0503020204020204" pitchFamily="34" charset="-122"/>
              </a:rPr>
              <a:t>测</a:t>
            </a:r>
            <a:r>
              <a:rPr sz="1200" dirty="0">
                <a:latin typeface="微软雅黑" panose="020B0503020204020204" pitchFamily="34" charset="-122"/>
                <a:cs typeface="微软雅黑" panose="020B0503020204020204" pitchFamily="34" charset="-122"/>
              </a:rPr>
              <a:t>，</a:t>
            </a:r>
            <a:r>
              <a:rPr sz="1200" spc="8" dirty="0">
                <a:latin typeface="微软雅黑" panose="020B0503020204020204" pitchFamily="34" charset="-122"/>
                <a:cs typeface="微软雅黑" panose="020B0503020204020204" pitchFamily="34" charset="-122"/>
              </a:rPr>
              <a:t>运</a:t>
            </a:r>
            <a:r>
              <a:rPr sz="1200" dirty="0">
                <a:latin typeface="微软雅黑" panose="020B0503020204020204" pitchFamily="34" charset="-122"/>
                <a:cs typeface="微软雅黑" panose="020B0503020204020204" pitchFamily="34" charset="-122"/>
              </a:rPr>
              <a:t>维管</a:t>
            </a:r>
            <a:r>
              <a:rPr sz="1200" spc="19" dirty="0">
                <a:latin typeface="微软雅黑" panose="020B0503020204020204" pitchFamily="34" charset="-122"/>
                <a:cs typeface="微软雅黑" panose="020B0503020204020204" pitchFamily="34" charset="-122"/>
              </a:rPr>
              <a:t>理</a:t>
            </a:r>
            <a:r>
              <a:rPr sz="1200" dirty="0">
                <a:latin typeface="微软雅黑" panose="020B0503020204020204" pitchFamily="34" charset="-122"/>
                <a:cs typeface="微软雅黑" panose="020B0503020204020204" pitchFamily="34" charset="-122"/>
              </a:rPr>
              <a:t>，</a:t>
            </a:r>
            <a:r>
              <a:rPr sz="1200" spc="8" dirty="0">
                <a:latin typeface="微软雅黑" panose="020B0503020204020204" pitchFamily="34" charset="-122"/>
                <a:cs typeface="微软雅黑" panose="020B0503020204020204" pitchFamily="34" charset="-122"/>
              </a:rPr>
              <a:t>提</a:t>
            </a:r>
            <a:r>
              <a:rPr sz="1200" dirty="0">
                <a:latin typeface="微软雅黑" panose="020B0503020204020204" pitchFamily="34" charset="-122"/>
                <a:cs typeface="微软雅黑" panose="020B0503020204020204" pitchFamily="34" charset="-122"/>
              </a:rPr>
              <a:t>供</a:t>
            </a:r>
            <a:r>
              <a:rPr sz="1200" spc="8" dirty="0">
                <a:latin typeface="微软雅黑" panose="020B0503020204020204" pitchFamily="34" charset="-122"/>
                <a:cs typeface="微软雅黑" panose="020B0503020204020204" pitchFamily="34" charset="-122"/>
              </a:rPr>
              <a:t>智</a:t>
            </a:r>
            <a:r>
              <a:rPr sz="1200" dirty="0">
                <a:latin typeface="微软雅黑" panose="020B0503020204020204" pitchFamily="34" charset="-122"/>
                <a:cs typeface="微软雅黑" panose="020B0503020204020204" pitchFamily="34" charset="-122"/>
              </a:rPr>
              <a:t>慧高</a:t>
            </a:r>
            <a:r>
              <a:rPr sz="1200" spc="15" dirty="0">
                <a:latin typeface="微软雅黑" panose="020B0503020204020204" pitchFamily="34" charset="-122"/>
                <a:cs typeface="微软雅黑" panose="020B0503020204020204" pitchFamily="34" charset="-122"/>
              </a:rPr>
              <a:t>效</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定</a:t>
            </a:r>
            <a:endParaRPr sz="1200">
              <a:latin typeface="微软雅黑" panose="020B0503020204020204" pitchFamily="34" charset="-122"/>
              <a:cs typeface="微软雅黑" panose="020B0503020204020204" pitchFamily="34" charset="-122"/>
            </a:endParaRPr>
          </a:p>
          <a:p>
            <a:pPr marL="224155" defTabSz="685800">
              <a:lnSpc>
                <a:spcPts val="1435"/>
              </a:lnSpc>
              <a:spcBef>
                <a:spcPts val="720"/>
              </a:spcBef>
            </a:pPr>
            <a:r>
              <a:rPr sz="1200" spc="-8" dirty="0">
                <a:latin typeface="微软雅黑" panose="020B0503020204020204" pitchFamily="34" charset="-122"/>
                <a:cs typeface="微软雅黑" panose="020B0503020204020204" pitchFamily="34" charset="-122"/>
              </a:rPr>
              <a:t>制化的平台运维服</a:t>
            </a:r>
            <a:r>
              <a:rPr sz="1200" spc="-4" dirty="0">
                <a:latin typeface="微软雅黑" panose="020B0503020204020204" pitchFamily="34" charset="-122"/>
                <a:cs typeface="微软雅黑" panose="020B0503020204020204" pitchFamily="34" charset="-122"/>
              </a:rPr>
              <a:t>务</a:t>
            </a:r>
            <a:r>
              <a:rPr sz="1200" spc="-8"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设</a:t>
            </a:r>
            <a:r>
              <a:rPr sz="1200" spc="-8" dirty="0">
                <a:latin typeface="微软雅黑" panose="020B0503020204020204" pitchFamily="34" charset="-122"/>
                <a:cs typeface="微软雅黑" panose="020B0503020204020204" pitchFamily="34" charset="-122"/>
              </a:rPr>
              <a:t>备</a:t>
            </a:r>
            <a:r>
              <a:rPr sz="1200" spc="-4" dirty="0">
                <a:latin typeface="微软雅黑" panose="020B0503020204020204" pitchFamily="34" charset="-122"/>
                <a:cs typeface="微软雅黑" panose="020B0503020204020204" pitchFamily="34" charset="-122"/>
              </a:rPr>
              <a:t>全</a:t>
            </a:r>
            <a:r>
              <a:rPr sz="1200" spc="-8" dirty="0">
                <a:latin typeface="微软雅黑" panose="020B0503020204020204" pitchFamily="34" charset="-122"/>
                <a:cs typeface="微软雅黑" panose="020B0503020204020204" pitchFamily="34" charset="-122"/>
              </a:rPr>
              <a:t>生</a:t>
            </a:r>
            <a:r>
              <a:rPr sz="1200" spc="-4" dirty="0">
                <a:latin typeface="微软雅黑" panose="020B0503020204020204" pitchFamily="34" charset="-122"/>
                <a:cs typeface="微软雅黑" panose="020B0503020204020204" pitchFamily="34" charset="-122"/>
              </a:rPr>
              <a:t>命</a:t>
            </a:r>
            <a:r>
              <a:rPr sz="1200" dirty="0">
                <a:latin typeface="微软雅黑" panose="020B0503020204020204" pitchFamily="34" charset="-122"/>
                <a:cs typeface="微软雅黑" panose="020B0503020204020204" pitchFamily="34" charset="-122"/>
              </a:rPr>
              <a:t>周</a:t>
            </a:r>
            <a:r>
              <a:rPr sz="1200" spc="-4" dirty="0">
                <a:latin typeface="微软雅黑" panose="020B0503020204020204" pitchFamily="34" charset="-122"/>
                <a:cs typeface="微软雅黑" panose="020B0503020204020204" pitchFamily="34" charset="-122"/>
              </a:rPr>
              <a:t>期</a:t>
            </a:r>
            <a:r>
              <a:rPr sz="1200" spc="-8" dirty="0">
                <a:latin typeface="微软雅黑" panose="020B0503020204020204" pitchFamily="34" charset="-122"/>
                <a:cs typeface="微软雅黑" panose="020B0503020204020204" pitchFamily="34" charset="-122"/>
              </a:rPr>
              <a:t>管</a:t>
            </a:r>
            <a:r>
              <a:rPr sz="1200" dirty="0">
                <a:latin typeface="微软雅黑" panose="020B0503020204020204" pitchFamily="34" charset="-122"/>
                <a:cs typeface="微软雅黑" panose="020B0503020204020204" pitchFamily="34" charset="-122"/>
              </a:rPr>
              <a:t>理</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4" name="object 4"/>
          <p:cNvSpPr/>
          <p:nvPr/>
        </p:nvSpPr>
        <p:spPr>
          <a:xfrm>
            <a:off x="1713655" y="3793480"/>
            <a:ext cx="1131766" cy="298661"/>
          </a:xfrm>
          <a:custGeom>
            <a:avLst/>
            <a:gdLst/>
            <a:ahLst/>
            <a:cxnLst/>
            <a:rect l="l" t="t" r="r" b="b"/>
            <a:pathLst>
              <a:path w="1508760" h="398145">
                <a:moveTo>
                  <a:pt x="1266063" y="0"/>
                </a:moveTo>
                <a:lnTo>
                  <a:pt x="242697" y="0"/>
                </a:lnTo>
                <a:lnTo>
                  <a:pt x="222799" y="659"/>
                </a:lnTo>
                <a:lnTo>
                  <a:pt x="184391" y="5779"/>
                </a:lnTo>
                <a:lnTo>
                  <a:pt x="131187" y="22195"/>
                </a:lnTo>
                <a:lnTo>
                  <a:pt x="84773" y="47869"/>
                </a:lnTo>
                <a:lnTo>
                  <a:pt x="46841" y="81418"/>
                </a:lnTo>
                <a:lnTo>
                  <a:pt x="19079" y="121461"/>
                </a:lnTo>
                <a:lnTo>
                  <a:pt x="3177" y="166618"/>
                </a:lnTo>
                <a:lnTo>
                  <a:pt x="0" y="198882"/>
                </a:lnTo>
                <a:lnTo>
                  <a:pt x="804" y="215195"/>
                </a:lnTo>
                <a:lnTo>
                  <a:pt x="12377" y="261750"/>
                </a:lnTo>
                <a:lnTo>
                  <a:pt x="36374" y="303651"/>
                </a:lnTo>
                <a:lnTo>
                  <a:pt x="71104" y="339518"/>
                </a:lnTo>
                <a:lnTo>
                  <a:pt x="114878" y="367970"/>
                </a:lnTo>
                <a:lnTo>
                  <a:pt x="166006" y="387626"/>
                </a:lnTo>
                <a:lnTo>
                  <a:pt x="222799" y="397104"/>
                </a:lnTo>
                <a:lnTo>
                  <a:pt x="242697" y="397764"/>
                </a:lnTo>
                <a:lnTo>
                  <a:pt x="1266063" y="397764"/>
                </a:lnTo>
                <a:lnTo>
                  <a:pt x="1305416" y="395161"/>
                </a:lnTo>
                <a:lnTo>
                  <a:pt x="1360509" y="382137"/>
                </a:lnTo>
                <a:lnTo>
                  <a:pt x="1409373" y="359395"/>
                </a:lnTo>
                <a:lnTo>
                  <a:pt x="1450320" y="328318"/>
                </a:lnTo>
                <a:lnTo>
                  <a:pt x="1481660" y="290286"/>
                </a:lnTo>
                <a:lnTo>
                  <a:pt x="1501703" y="246680"/>
                </a:lnTo>
                <a:lnTo>
                  <a:pt x="1508760" y="198882"/>
                </a:lnTo>
                <a:lnTo>
                  <a:pt x="1507955" y="182568"/>
                </a:lnTo>
                <a:lnTo>
                  <a:pt x="1496382" y="136013"/>
                </a:lnTo>
                <a:lnTo>
                  <a:pt x="1472385" y="94112"/>
                </a:lnTo>
                <a:lnTo>
                  <a:pt x="1437655" y="58245"/>
                </a:lnTo>
                <a:lnTo>
                  <a:pt x="1393881" y="29793"/>
                </a:lnTo>
                <a:lnTo>
                  <a:pt x="1342753" y="10137"/>
                </a:lnTo>
                <a:lnTo>
                  <a:pt x="1285960" y="659"/>
                </a:lnTo>
                <a:lnTo>
                  <a:pt x="1266063" y="0"/>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5" name="object 5"/>
          <p:cNvSpPr/>
          <p:nvPr/>
        </p:nvSpPr>
        <p:spPr>
          <a:xfrm>
            <a:off x="1713655" y="3793480"/>
            <a:ext cx="1131766" cy="298661"/>
          </a:xfrm>
          <a:custGeom>
            <a:avLst/>
            <a:gdLst/>
            <a:ahLst/>
            <a:cxnLst/>
            <a:rect l="l" t="t" r="r" b="b"/>
            <a:pathLst>
              <a:path w="1508760" h="398145">
                <a:moveTo>
                  <a:pt x="242697" y="0"/>
                </a:moveTo>
                <a:lnTo>
                  <a:pt x="1266063" y="0"/>
                </a:lnTo>
                <a:lnTo>
                  <a:pt x="1285960" y="659"/>
                </a:lnTo>
                <a:lnTo>
                  <a:pt x="1324368" y="5779"/>
                </a:lnTo>
                <a:lnTo>
                  <a:pt x="1377572" y="22195"/>
                </a:lnTo>
                <a:lnTo>
                  <a:pt x="1423986" y="47869"/>
                </a:lnTo>
                <a:lnTo>
                  <a:pt x="1461918" y="81418"/>
                </a:lnTo>
                <a:lnTo>
                  <a:pt x="1489680" y="121461"/>
                </a:lnTo>
                <a:lnTo>
                  <a:pt x="1505582" y="166618"/>
                </a:lnTo>
                <a:lnTo>
                  <a:pt x="1508760" y="198882"/>
                </a:lnTo>
                <a:lnTo>
                  <a:pt x="1507955" y="215195"/>
                </a:lnTo>
                <a:lnTo>
                  <a:pt x="1496382" y="261750"/>
                </a:lnTo>
                <a:lnTo>
                  <a:pt x="1472385" y="303651"/>
                </a:lnTo>
                <a:lnTo>
                  <a:pt x="1437655" y="339518"/>
                </a:lnTo>
                <a:lnTo>
                  <a:pt x="1393881" y="367970"/>
                </a:lnTo>
                <a:lnTo>
                  <a:pt x="1342753" y="387626"/>
                </a:lnTo>
                <a:lnTo>
                  <a:pt x="1285960" y="397104"/>
                </a:lnTo>
                <a:lnTo>
                  <a:pt x="1266063" y="397764"/>
                </a:lnTo>
                <a:lnTo>
                  <a:pt x="242697" y="397764"/>
                </a:lnTo>
                <a:lnTo>
                  <a:pt x="203343" y="395161"/>
                </a:lnTo>
                <a:lnTo>
                  <a:pt x="148250" y="382137"/>
                </a:lnTo>
                <a:lnTo>
                  <a:pt x="99386" y="359395"/>
                </a:lnTo>
                <a:lnTo>
                  <a:pt x="58439" y="328318"/>
                </a:lnTo>
                <a:lnTo>
                  <a:pt x="27099" y="290286"/>
                </a:lnTo>
                <a:lnTo>
                  <a:pt x="7056" y="246680"/>
                </a:lnTo>
                <a:lnTo>
                  <a:pt x="0" y="198882"/>
                </a:lnTo>
                <a:lnTo>
                  <a:pt x="804" y="182568"/>
                </a:lnTo>
                <a:lnTo>
                  <a:pt x="12377" y="136013"/>
                </a:lnTo>
                <a:lnTo>
                  <a:pt x="36374" y="94112"/>
                </a:lnTo>
                <a:lnTo>
                  <a:pt x="71104" y="58245"/>
                </a:lnTo>
                <a:lnTo>
                  <a:pt x="114878" y="29793"/>
                </a:lnTo>
                <a:lnTo>
                  <a:pt x="166006" y="10137"/>
                </a:lnTo>
                <a:lnTo>
                  <a:pt x="222799" y="659"/>
                </a:lnTo>
                <a:lnTo>
                  <a:pt x="242697" y="0"/>
                </a:lnTo>
                <a:close/>
              </a:path>
            </a:pathLst>
          </a:custGeom>
          <a:ln w="12700">
            <a:solidFill>
              <a:srgbClr val="991718"/>
            </a:solidFill>
          </a:ln>
        </p:spPr>
        <p:txBody>
          <a:bodyPr wrap="square" lIns="0" tIns="0" rIns="0" bIns="0" rtlCol="0"/>
          <a:lstStyle/>
          <a:p>
            <a:pPr defTabSz="685800"/>
            <a:endParaRPr sz="1350">
              <a:latin typeface="Calibri" panose="020F0502020204030204"/>
            </a:endParaRPr>
          </a:p>
        </p:txBody>
      </p:sp>
      <p:sp>
        <p:nvSpPr>
          <p:cNvPr id="6" name="object 6"/>
          <p:cNvSpPr txBox="1"/>
          <p:nvPr/>
        </p:nvSpPr>
        <p:spPr>
          <a:xfrm>
            <a:off x="1852743" y="3842631"/>
            <a:ext cx="842156" cy="1107996"/>
          </a:xfrm>
          <a:prstGeom prst="rect">
            <a:avLst/>
          </a:prstGeom>
        </p:spPr>
        <p:txBody>
          <a:bodyPr vert="horz" wrap="square" lIns="0" tIns="0" rIns="0" bIns="0" rtlCol="0">
            <a:spAutoFit/>
          </a:bodyPr>
          <a:lstStyle/>
          <a:p>
            <a:pPr marR="10795" algn="ctr" defTabSz="685800"/>
            <a:r>
              <a:rPr sz="1350" dirty="0">
                <a:latin typeface="微软雅黑" panose="020B0503020204020204" pitchFamily="34" charset="-122"/>
                <a:cs typeface="微软雅黑" panose="020B0503020204020204" pitchFamily="34" charset="-122"/>
              </a:rPr>
              <a:t>功能介绍</a:t>
            </a:r>
            <a:endParaRPr sz="1350">
              <a:latin typeface="微软雅黑" panose="020B0503020204020204" pitchFamily="34" charset="-122"/>
              <a:cs typeface="微软雅黑" panose="020B0503020204020204" pitchFamily="34" charset="-122"/>
            </a:endParaRPr>
          </a:p>
          <a:p>
            <a:pPr algn="ctr" defTabSz="685800">
              <a:spcBef>
                <a:spcPts val="1095"/>
              </a:spcBef>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Microsoft YaHei UI" panose="020B0503020204020204" charset="-122"/>
                <a:cs typeface="Microsoft YaHei UI" panose="020B0503020204020204" charset="-122"/>
              </a:rPr>
              <a:t>资产管理</a:t>
            </a:r>
            <a:endParaRPr sz="1200">
              <a:latin typeface="Microsoft YaHei UI" panose="020B0503020204020204" charset="-122"/>
              <a:cs typeface="Microsoft YaHei UI" panose="020B0503020204020204" charset="-122"/>
            </a:endParaRPr>
          </a:p>
          <a:p>
            <a:pPr algn="ctr" defTabSz="685800">
              <a:spcBef>
                <a:spcPts val="830"/>
              </a:spcBef>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Microsoft YaHei UI" panose="020B0503020204020204" charset="-122"/>
                <a:cs typeface="Microsoft YaHei UI" panose="020B0503020204020204" charset="-122"/>
              </a:rPr>
              <a:t>物联监测</a:t>
            </a:r>
            <a:endParaRPr sz="1200">
              <a:latin typeface="Microsoft YaHei UI" panose="020B0503020204020204" charset="-122"/>
              <a:cs typeface="Microsoft YaHei UI" panose="020B0503020204020204" charset="-122"/>
            </a:endParaRPr>
          </a:p>
          <a:p>
            <a:pPr algn="ctr" defTabSz="685800">
              <a:spcBef>
                <a:spcPts val="820"/>
              </a:spcBef>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Microsoft YaHei UI" panose="020B0503020204020204" charset="-122"/>
                <a:cs typeface="Microsoft YaHei UI" panose="020B0503020204020204" charset="-122"/>
              </a:rPr>
              <a:t>运维管理</a:t>
            </a:r>
            <a:endParaRPr sz="1200">
              <a:latin typeface="Microsoft YaHei UI" panose="020B0503020204020204" charset="-122"/>
              <a:cs typeface="Microsoft YaHei UI" panose="020B0503020204020204" charset="-122"/>
            </a:endParaRPr>
          </a:p>
        </p:txBody>
      </p:sp>
      <p:sp>
        <p:nvSpPr>
          <p:cNvPr id="7" name="object 7"/>
          <p:cNvSpPr/>
          <p:nvPr/>
        </p:nvSpPr>
        <p:spPr>
          <a:xfrm>
            <a:off x="6248723" y="3152145"/>
            <a:ext cx="2702520" cy="1838263"/>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p:nvPr/>
        </p:nvSpPr>
        <p:spPr>
          <a:xfrm>
            <a:off x="6248723" y="1255579"/>
            <a:ext cx="2702520" cy="1838263"/>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txBox="1"/>
          <p:nvPr/>
        </p:nvSpPr>
        <p:spPr>
          <a:xfrm>
            <a:off x="6248722" y="2797754"/>
            <a:ext cx="2702712" cy="184666"/>
          </a:xfrm>
          <a:prstGeom prst="rect">
            <a:avLst/>
          </a:prstGeom>
          <a:solidFill>
            <a:srgbClr val="000000"/>
          </a:solidFill>
        </p:spPr>
        <p:txBody>
          <a:bodyPr vert="horz" wrap="square" lIns="0" tIns="0" rIns="0" bIns="0" rtlCol="0">
            <a:spAutoFit/>
          </a:bodyPr>
          <a:lstStyle/>
          <a:p>
            <a:pPr marL="743585" defTabSz="685800"/>
            <a:r>
              <a:rPr sz="1200" b="1" spc="-4" dirty="0">
                <a:latin typeface="微软雅黑" panose="020B0503020204020204" pitchFamily="34" charset="-122"/>
                <a:cs typeface="微软雅黑" panose="020B0503020204020204" pitchFamily="34" charset="-122"/>
              </a:rPr>
              <a:t>设备运行实施监测</a:t>
            </a:r>
            <a:endParaRPr sz="1200">
              <a:latin typeface="微软雅黑" panose="020B0503020204020204" pitchFamily="34" charset="-122"/>
              <a:cs typeface="微软雅黑" panose="020B0503020204020204" pitchFamily="34" charset="-122"/>
            </a:endParaRPr>
          </a:p>
        </p:txBody>
      </p:sp>
      <p:sp>
        <p:nvSpPr>
          <p:cNvPr id="10" name="object 10"/>
          <p:cNvSpPr txBox="1"/>
          <p:nvPr/>
        </p:nvSpPr>
        <p:spPr>
          <a:xfrm>
            <a:off x="6248722" y="4701179"/>
            <a:ext cx="2702712" cy="184666"/>
          </a:xfrm>
          <a:prstGeom prst="rect">
            <a:avLst/>
          </a:prstGeom>
          <a:solidFill>
            <a:srgbClr val="000000"/>
          </a:solidFill>
        </p:spPr>
        <p:txBody>
          <a:bodyPr vert="horz" wrap="square" lIns="0" tIns="0" rIns="0" bIns="0" rtlCol="0">
            <a:spAutoFit/>
          </a:bodyPr>
          <a:lstStyle/>
          <a:p>
            <a:pPr marL="895350" defTabSz="685800"/>
            <a:r>
              <a:rPr sz="1200" b="1" spc="-4" dirty="0">
                <a:latin typeface="微软雅黑" panose="020B0503020204020204" pitchFamily="34" charset="-122"/>
                <a:cs typeface="微软雅黑" panose="020B0503020204020204" pitchFamily="34" charset="-122"/>
              </a:rPr>
              <a:t>异常自动报警</a:t>
            </a:r>
            <a:endParaRPr sz="1200">
              <a:latin typeface="微软雅黑" panose="020B0503020204020204" pitchFamily="34" charset="-122"/>
              <a:cs typeface="微软雅黑" panose="020B0503020204020204" pitchFamily="34" charset="-122"/>
            </a:endParaRPr>
          </a:p>
        </p:txBody>
      </p:sp>
      <p:sp>
        <p:nvSpPr>
          <p:cNvPr id="11" name="object 11"/>
          <p:cNvSpPr/>
          <p:nvPr/>
        </p:nvSpPr>
        <p:spPr>
          <a:xfrm>
            <a:off x="244645" y="1190416"/>
            <a:ext cx="5992646" cy="2660223"/>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p:nvPr/>
        </p:nvSpPr>
        <p:spPr>
          <a:xfrm>
            <a:off x="388687" y="1334459"/>
            <a:ext cx="5714849" cy="2382426"/>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p:nvPr/>
        </p:nvSpPr>
        <p:spPr>
          <a:xfrm>
            <a:off x="797953" y="3540833"/>
            <a:ext cx="1143198" cy="51444"/>
          </a:xfrm>
          <a:custGeom>
            <a:avLst/>
            <a:gdLst/>
            <a:ahLst/>
            <a:cxnLst/>
            <a:rect l="l" t="t" r="r" b="b"/>
            <a:pathLst>
              <a:path w="1524000" h="68579">
                <a:moveTo>
                  <a:pt x="0" y="68580"/>
                </a:moveTo>
                <a:lnTo>
                  <a:pt x="1523999" y="68580"/>
                </a:lnTo>
                <a:lnTo>
                  <a:pt x="1523999" y="0"/>
                </a:lnTo>
                <a:lnTo>
                  <a:pt x="0" y="0"/>
                </a:lnTo>
                <a:lnTo>
                  <a:pt x="0" y="68580"/>
                </a:lnTo>
                <a:close/>
              </a:path>
            </a:pathLst>
          </a:custGeom>
          <a:solidFill>
            <a:srgbClr val="00041A"/>
          </a:solidFill>
        </p:spPr>
        <p:txBody>
          <a:bodyPr wrap="square" lIns="0" tIns="0" rIns="0" bIns="0" rtlCol="0"/>
          <a:lstStyle/>
          <a:p>
            <a:pPr defTabSz="685800"/>
            <a:endParaRPr sz="1350">
              <a:latin typeface="Calibri" panose="020F0502020204030204"/>
            </a:endParaRPr>
          </a:p>
        </p:txBody>
      </p:sp>
      <p:sp>
        <p:nvSpPr>
          <p:cNvPr id="14" name="object 14"/>
          <p:cNvSpPr/>
          <p:nvPr/>
        </p:nvSpPr>
        <p:spPr>
          <a:xfrm>
            <a:off x="698494" y="2826334"/>
            <a:ext cx="1187974" cy="51444"/>
          </a:xfrm>
          <a:custGeom>
            <a:avLst/>
            <a:gdLst/>
            <a:ahLst/>
            <a:cxnLst/>
            <a:rect l="l" t="t" r="r" b="b"/>
            <a:pathLst>
              <a:path w="1583689" h="68579">
                <a:moveTo>
                  <a:pt x="0" y="68580"/>
                </a:moveTo>
                <a:lnTo>
                  <a:pt x="1583436" y="68580"/>
                </a:lnTo>
                <a:lnTo>
                  <a:pt x="1583436" y="0"/>
                </a:lnTo>
                <a:lnTo>
                  <a:pt x="0" y="0"/>
                </a:lnTo>
                <a:lnTo>
                  <a:pt x="0" y="68580"/>
                </a:lnTo>
                <a:close/>
              </a:path>
            </a:pathLst>
          </a:custGeom>
          <a:solidFill>
            <a:srgbClr val="00041A"/>
          </a:solidFill>
        </p:spPr>
        <p:txBody>
          <a:bodyPr wrap="square" lIns="0" tIns="0" rIns="0" bIns="0" rtlCol="0"/>
          <a:lstStyle/>
          <a:p>
            <a:pPr defTabSz="685800"/>
            <a:endParaRPr sz="1350">
              <a:latin typeface="Calibri" panose="020F0502020204030204"/>
            </a:endParaRPr>
          </a:p>
        </p:txBody>
      </p:sp>
      <p:sp>
        <p:nvSpPr>
          <p:cNvPr id="15" name="object 15"/>
          <p:cNvSpPr/>
          <p:nvPr/>
        </p:nvSpPr>
        <p:spPr>
          <a:xfrm>
            <a:off x="4588798" y="2110692"/>
            <a:ext cx="1187021" cy="51444"/>
          </a:xfrm>
          <a:custGeom>
            <a:avLst/>
            <a:gdLst/>
            <a:ahLst/>
            <a:cxnLst/>
            <a:rect l="l" t="t" r="r" b="b"/>
            <a:pathLst>
              <a:path w="1582420" h="68580">
                <a:moveTo>
                  <a:pt x="0" y="68579"/>
                </a:moveTo>
                <a:lnTo>
                  <a:pt x="1581912" y="68579"/>
                </a:lnTo>
                <a:lnTo>
                  <a:pt x="1581912" y="0"/>
                </a:lnTo>
                <a:lnTo>
                  <a:pt x="0" y="0"/>
                </a:lnTo>
                <a:lnTo>
                  <a:pt x="0" y="68579"/>
                </a:lnTo>
                <a:close/>
              </a:path>
            </a:pathLst>
          </a:custGeom>
          <a:solidFill>
            <a:srgbClr val="00041A"/>
          </a:solidFill>
        </p:spPr>
        <p:txBody>
          <a:bodyPr wrap="square" lIns="0" tIns="0" rIns="0" bIns="0" rtlCol="0"/>
          <a:lstStyle/>
          <a:p>
            <a:pPr defTabSz="685800"/>
            <a:endParaRPr sz="1350">
              <a:latin typeface="Calibri" panose="020F0502020204030204"/>
            </a:endParaRPr>
          </a:p>
        </p:txBody>
      </p:sp>
      <p:sp>
        <p:nvSpPr>
          <p:cNvPr id="16" name="object 16"/>
          <p:cNvSpPr/>
          <p:nvPr/>
        </p:nvSpPr>
        <p:spPr>
          <a:xfrm>
            <a:off x="4543071" y="2826334"/>
            <a:ext cx="1187974" cy="51444"/>
          </a:xfrm>
          <a:custGeom>
            <a:avLst/>
            <a:gdLst/>
            <a:ahLst/>
            <a:cxnLst/>
            <a:rect l="l" t="t" r="r" b="b"/>
            <a:pathLst>
              <a:path w="1583690" h="68579">
                <a:moveTo>
                  <a:pt x="0" y="68580"/>
                </a:moveTo>
                <a:lnTo>
                  <a:pt x="1583435" y="68580"/>
                </a:lnTo>
                <a:lnTo>
                  <a:pt x="1583435" y="0"/>
                </a:lnTo>
                <a:lnTo>
                  <a:pt x="0" y="0"/>
                </a:lnTo>
                <a:lnTo>
                  <a:pt x="0" y="68580"/>
                </a:lnTo>
                <a:close/>
              </a:path>
            </a:pathLst>
          </a:custGeom>
          <a:solidFill>
            <a:srgbClr val="00041A"/>
          </a:solidFill>
        </p:spPr>
        <p:txBody>
          <a:bodyPr wrap="square" lIns="0" tIns="0" rIns="0" bIns="0" rtlCol="0"/>
          <a:lstStyle/>
          <a:p>
            <a:pPr defTabSz="685800"/>
            <a:endParaRPr sz="1350">
              <a:latin typeface="Calibri" panose="020F0502020204030204"/>
            </a:endParaRPr>
          </a:p>
        </p:txBody>
      </p:sp>
      <p:sp>
        <p:nvSpPr>
          <p:cNvPr id="17" name="object 17"/>
          <p:cNvSpPr/>
          <p:nvPr/>
        </p:nvSpPr>
        <p:spPr>
          <a:xfrm>
            <a:off x="4417318" y="3540833"/>
            <a:ext cx="1319442" cy="51444"/>
          </a:xfrm>
          <a:custGeom>
            <a:avLst/>
            <a:gdLst/>
            <a:ahLst/>
            <a:cxnLst/>
            <a:rect l="l" t="t" r="r" b="b"/>
            <a:pathLst>
              <a:path w="1758950" h="68579">
                <a:moveTo>
                  <a:pt x="0" y="68580"/>
                </a:moveTo>
                <a:lnTo>
                  <a:pt x="1758695" y="68580"/>
                </a:lnTo>
                <a:lnTo>
                  <a:pt x="1758695" y="0"/>
                </a:lnTo>
                <a:lnTo>
                  <a:pt x="0" y="0"/>
                </a:lnTo>
                <a:lnTo>
                  <a:pt x="0" y="68580"/>
                </a:lnTo>
                <a:close/>
              </a:path>
            </a:pathLst>
          </a:custGeom>
          <a:solidFill>
            <a:srgbClr val="00041A"/>
          </a:solidFill>
        </p:spPr>
        <p:txBody>
          <a:bodyPr wrap="square" lIns="0" tIns="0" rIns="0" bIns="0" rtlCol="0"/>
          <a:lstStyle/>
          <a:p>
            <a:pPr defTabSz="685800"/>
            <a:endParaRPr sz="1350">
              <a:latin typeface="Calibri" panose="020F0502020204030204"/>
            </a:endParaRPr>
          </a:p>
        </p:txBody>
      </p:sp>
      <p:sp>
        <p:nvSpPr>
          <p:cNvPr id="18" name="object 18"/>
          <p:cNvSpPr/>
          <p:nvPr/>
        </p:nvSpPr>
        <p:spPr>
          <a:xfrm>
            <a:off x="388687" y="1352751"/>
            <a:ext cx="636856" cy="108604"/>
          </a:xfrm>
          <a:custGeom>
            <a:avLst/>
            <a:gdLst/>
            <a:ahLst/>
            <a:cxnLst/>
            <a:rect l="l" t="t" r="r" b="b"/>
            <a:pathLst>
              <a:path w="848994" h="144780">
                <a:moveTo>
                  <a:pt x="0" y="144779"/>
                </a:moveTo>
                <a:lnTo>
                  <a:pt x="848868" y="144779"/>
                </a:lnTo>
                <a:lnTo>
                  <a:pt x="848868" y="0"/>
                </a:lnTo>
                <a:lnTo>
                  <a:pt x="0" y="0"/>
                </a:lnTo>
                <a:lnTo>
                  <a:pt x="0" y="144779"/>
                </a:lnTo>
                <a:close/>
              </a:path>
            </a:pathLst>
          </a:custGeom>
          <a:solidFill>
            <a:srgbClr val="000022"/>
          </a:solidFill>
        </p:spPr>
        <p:txBody>
          <a:bodyPr wrap="square" lIns="0" tIns="0" rIns="0" bIns="0" rtlCol="0"/>
          <a:lstStyle/>
          <a:p>
            <a:pPr defTabSz="685800"/>
            <a:endParaRPr sz="1350">
              <a:latin typeface="Calibri" panose="020F0502020204030204"/>
            </a:endParaRPr>
          </a:p>
        </p:txBody>
      </p:sp>
      <p:grpSp>
        <p:nvGrpSpPr>
          <p:cNvPr id="19" name="组合 20"/>
          <p:cNvGrpSpPr/>
          <p:nvPr/>
        </p:nvGrpSpPr>
        <p:grpSpPr bwMode="auto">
          <a:xfrm>
            <a:off x="596" y="114914"/>
            <a:ext cx="521498" cy="379813"/>
            <a:chOff x="0" y="0"/>
            <a:chExt cx="694944" cy="624651"/>
          </a:xfrm>
        </p:grpSpPr>
        <p:sp>
          <p:nvSpPr>
            <p:cNvPr id="20"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1"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2369" y="1412197"/>
            <a:ext cx="3523338" cy="2077191"/>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3" name="object 3"/>
          <p:cNvSpPr txBox="1">
            <a:spLocks noGrp="1"/>
          </p:cNvSpPr>
          <p:nvPr>
            <p:ph type="title" idx="4294967295"/>
          </p:nvPr>
        </p:nvSpPr>
        <p:spPr>
          <a:xfrm>
            <a:off x="593162" y="169947"/>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综合安防微场景----可视化巡更</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4" name="object 4"/>
          <p:cNvSpPr txBox="1"/>
          <p:nvPr/>
        </p:nvSpPr>
        <p:spPr>
          <a:xfrm>
            <a:off x="341664" y="918844"/>
            <a:ext cx="8153387" cy="179536"/>
          </a:xfrm>
          <a:prstGeom prst="rect">
            <a:avLst/>
          </a:prstGeom>
        </p:spPr>
        <p:txBody>
          <a:bodyPr vert="horz" wrap="square" lIns="0" tIns="0" rIns="0" bIns="0" rtlCol="0">
            <a:spAutoFit/>
          </a:bodyPr>
          <a:lstStyle/>
          <a:p>
            <a:pPr marL="9525" defTabSz="685800">
              <a:lnSpc>
                <a:spcPts val="1435"/>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可视化巡更：可通过在线巡更系统</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在园</a:t>
            </a:r>
            <a:r>
              <a:rPr sz="1200" dirty="0">
                <a:latin typeface="微软雅黑" panose="020B0503020204020204" pitchFamily="34" charset="-122"/>
                <a:cs typeface="微软雅黑" panose="020B0503020204020204" pitchFamily="34" charset="-122"/>
              </a:rPr>
              <a:t>区</a:t>
            </a:r>
            <a:r>
              <a:rPr sz="1200" spc="-4" dirty="0">
                <a:latin typeface="微软雅黑" panose="020B0503020204020204" pitchFamily="34" charset="-122"/>
                <a:cs typeface="微软雅黑" panose="020B0503020204020204" pitchFamily="34" charset="-122"/>
              </a:rPr>
              <a:t>电子</a:t>
            </a:r>
            <a:r>
              <a:rPr sz="1200" dirty="0">
                <a:latin typeface="微软雅黑" panose="020B0503020204020204" pitchFamily="34" charset="-122"/>
                <a:cs typeface="微软雅黑" panose="020B0503020204020204" pitchFamily="34" charset="-122"/>
              </a:rPr>
              <a:t>地</a:t>
            </a:r>
            <a:r>
              <a:rPr sz="1200" spc="-4" dirty="0">
                <a:latin typeface="微软雅黑" panose="020B0503020204020204" pitchFamily="34" charset="-122"/>
                <a:cs typeface="微软雅黑" panose="020B0503020204020204" pitchFamily="34" charset="-122"/>
              </a:rPr>
              <a:t>图上</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实时</a:t>
            </a:r>
            <a:r>
              <a:rPr sz="1200" dirty="0">
                <a:latin typeface="微软雅黑" panose="020B0503020204020204" pitchFamily="34" charset="-122"/>
                <a:cs typeface="微软雅黑" panose="020B0503020204020204" pitchFamily="34" charset="-122"/>
              </a:rPr>
              <a:t>监</a:t>
            </a:r>
            <a:r>
              <a:rPr sz="1200" spc="-4" dirty="0">
                <a:latin typeface="微软雅黑" panose="020B0503020204020204" pitchFamily="34" charset="-122"/>
                <a:cs typeface="微软雅黑" panose="020B0503020204020204" pitchFamily="34" charset="-122"/>
              </a:rPr>
              <a:t>控安</a:t>
            </a:r>
            <a:r>
              <a:rPr sz="1200" dirty="0">
                <a:latin typeface="微软雅黑" panose="020B0503020204020204" pitchFamily="34" charset="-122"/>
                <a:cs typeface="微软雅黑" panose="020B0503020204020204" pitchFamily="34" charset="-122"/>
              </a:rPr>
              <a:t>防</a:t>
            </a:r>
            <a:r>
              <a:rPr sz="1200" spc="-4" dirty="0">
                <a:latin typeface="微软雅黑" panose="020B0503020204020204" pitchFamily="34" charset="-122"/>
                <a:cs typeface="微软雅黑" panose="020B0503020204020204" pitchFamily="34" charset="-122"/>
              </a:rPr>
              <a:t>人员</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环境</a:t>
            </a:r>
            <a:r>
              <a:rPr sz="1200" dirty="0">
                <a:latin typeface="微软雅黑" panose="020B0503020204020204" pitchFamily="34" charset="-122"/>
                <a:cs typeface="微软雅黑" panose="020B0503020204020204" pitchFamily="34" charset="-122"/>
              </a:rPr>
              <a:t>人</a:t>
            </a:r>
            <a:r>
              <a:rPr sz="1200" spc="-4" dirty="0">
                <a:latin typeface="微软雅黑" panose="020B0503020204020204" pitchFamily="34" charset="-122"/>
                <a:cs typeface="微软雅黑" panose="020B0503020204020204" pitchFamily="34" charset="-122"/>
              </a:rPr>
              <a:t>员的</a:t>
            </a:r>
            <a:r>
              <a:rPr sz="1200" dirty="0">
                <a:latin typeface="微软雅黑" panose="020B0503020204020204" pitchFamily="34" charset="-122"/>
                <a:cs typeface="微软雅黑" panose="020B0503020204020204" pitchFamily="34" charset="-122"/>
              </a:rPr>
              <a:t>位</a:t>
            </a:r>
            <a:r>
              <a:rPr sz="1200" spc="-4" dirty="0">
                <a:latin typeface="微软雅黑" panose="020B0503020204020204" pitchFamily="34" charset="-122"/>
                <a:cs typeface="微软雅黑" panose="020B0503020204020204" pitchFamily="34" charset="-122"/>
              </a:rPr>
              <a:t>置，</a:t>
            </a:r>
            <a:r>
              <a:rPr sz="1200" dirty="0">
                <a:latin typeface="微软雅黑" panose="020B0503020204020204" pitchFamily="34" charset="-122"/>
                <a:cs typeface="微软雅黑" panose="020B0503020204020204" pitchFamily="34" charset="-122"/>
              </a:rPr>
              <a:t>支</a:t>
            </a:r>
            <a:r>
              <a:rPr sz="1200" spc="-4" dirty="0">
                <a:latin typeface="微软雅黑" panose="020B0503020204020204" pitchFamily="34" charset="-122"/>
                <a:cs typeface="微软雅黑" panose="020B0503020204020204" pitchFamily="34" charset="-122"/>
              </a:rPr>
              <a:t>持历</a:t>
            </a:r>
            <a:r>
              <a:rPr sz="1200" dirty="0">
                <a:latin typeface="微软雅黑" panose="020B0503020204020204" pitchFamily="34" charset="-122"/>
                <a:cs typeface="微软雅黑" panose="020B0503020204020204" pitchFamily="34" charset="-122"/>
              </a:rPr>
              <a:t>史</a:t>
            </a:r>
            <a:r>
              <a:rPr sz="1200" spc="-4" dirty="0">
                <a:latin typeface="微软雅黑" panose="020B0503020204020204" pitchFamily="34" charset="-122"/>
                <a:cs typeface="微软雅黑" panose="020B0503020204020204" pitchFamily="34" charset="-122"/>
              </a:rPr>
              <a:t>轨迹</a:t>
            </a:r>
            <a:r>
              <a:rPr sz="1200" dirty="0">
                <a:latin typeface="微软雅黑" panose="020B0503020204020204" pitchFamily="34" charset="-122"/>
                <a:cs typeface="微软雅黑" panose="020B0503020204020204" pitchFamily="34" charset="-122"/>
              </a:rPr>
              <a:t>查</a:t>
            </a:r>
            <a:r>
              <a:rPr sz="1200" spc="-4" dirty="0">
                <a:latin typeface="微软雅黑" panose="020B0503020204020204" pitchFamily="34" charset="-122"/>
                <a:cs typeface="微软雅黑" panose="020B0503020204020204" pitchFamily="34" charset="-122"/>
              </a:rPr>
              <a:t>询，实</a:t>
            </a:r>
            <a:endParaRPr sz="1200">
              <a:latin typeface="微软雅黑" panose="020B0503020204020204" pitchFamily="34" charset="-122"/>
              <a:cs typeface="微软雅黑" panose="020B0503020204020204" pitchFamily="34" charset="-122"/>
            </a:endParaRPr>
          </a:p>
        </p:txBody>
      </p:sp>
      <p:sp>
        <p:nvSpPr>
          <p:cNvPr id="5" name="object 5"/>
          <p:cNvSpPr txBox="1"/>
          <p:nvPr/>
        </p:nvSpPr>
        <p:spPr>
          <a:xfrm>
            <a:off x="556585" y="1184937"/>
            <a:ext cx="2605063"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现园区人员实时调度，处理紧急事</a:t>
            </a:r>
            <a:r>
              <a:rPr sz="1200" dirty="0">
                <a:latin typeface="微软雅黑" panose="020B0503020204020204" pitchFamily="34" charset="-122"/>
                <a:cs typeface="微软雅黑" panose="020B0503020204020204" pitchFamily="34" charset="-122"/>
              </a:rPr>
              <a:t>件</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6" name="object 6"/>
          <p:cNvSpPr/>
          <p:nvPr/>
        </p:nvSpPr>
        <p:spPr>
          <a:xfrm>
            <a:off x="3722255" y="2444505"/>
            <a:ext cx="1361549" cy="1361549"/>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7" name="object 7"/>
          <p:cNvSpPr/>
          <p:nvPr/>
        </p:nvSpPr>
        <p:spPr>
          <a:xfrm>
            <a:off x="3958896" y="2853770"/>
            <a:ext cx="888265" cy="600179"/>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p:nvPr/>
        </p:nvSpPr>
        <p:spPr>
          <a:xfrm>
            <a:off x="3761123" y="2454794"/>
            <a:ext cx="1283811" cy="1283812"/>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p:nvPr/>
        </p:nvSpPr>
        <p:spPr>
          <a:xfrm>
            <a:off x="3869727" y="2563399"/>
            <a:ext cx="1070320" cy="1070320"/>
          </a:xfrm>
          <a:custGeom>
            <a:avLst/>
            <a:gdLst/>
            <a:ahLst/>
            <a:cxnLst/>
            <a:rect l="l" t="t" r="r" b="b"/>
            <a:pathLst>
              <a:path w="1426845" h="1426845">
                <a:moveTo>
                  <a:pt x="713232" y="0"/>
                </a:moveTo>
                <a:lnTo>
                  <a:pt x="654729" y="2364"/>
                </a:lnTo>
                <a:lnTo>
                  <a:pt x="597530" y="9333"/>
                </a:lnTo>
                <a:lnTo>
                  <a:pt x="541818" y="20725"/>
                </a:lnTo>
                <a:lnTo>
                  <a:pt x="487777" y="36356"/>
                </a:lnTo>
                <a:lnTo>
                  <a:pt x="435590" y="56042"/>
                </a:lnTo>
                <a:lnTo>
                  <a:pt x="385440" y="79600"/>
                </a:lnTo>
                <a:lnTo>
                  <a:pt x="337511" y="106847"/>
                </a:lnTo>
                <a:lnTo>
                  <a:pt x="291986" y="137598"/>
                </a:lnTo>
                <a:lnTo>
                  <a:pt x="249049" y="171672"/>
                </a:lnTo>
                <a:lnTo>
                  <a:pt x="208883" y="208883"/>
                </a:lnTo>
                <a:lnTo>
                  <a:pt x="171672" y="249049"/>
                </a:lnTo>
                <a:lnTo>
                  <a:pt x="137598" y="291986"/>
                </a:lnTo>
                <a:lnTo>
                  <a:pt x="106847" y="337511"/>
                </a:lnTo>
                <a:lnTo>
                  <a:pt x="79600" y="385440"/>
                </a:lnTo>
                <a:lnTo>
                  <a:pt x="56042" y="435590"/>
                </a:lnTo>
                <a:lnTo>
                  <a:pt x="36356" y="487777"/>
                </a:lnTo>
                <a:lnTo>
                  <a:pt x="20725" y="541818"/>
                </a:lnTo>
                <a:lnTo>
                  <a:pt x="9333" y="597530"/>
                </a:lnTo>
                <a:lnTo>
                  <a:pt x="2364" y="654729"/>
                </a:lnTo>
                <a:lnTo>
                  <a:pt x="0" y="713231"/>
                </a:lnTo>
                <a:lnTo>
                  <a:pt x="2364" y="771734"/>
                </a:lnTo>
                <a:lnTo>
                  <a:pt x="9333" y="828933"/>
                </a:lnTo>
                <a:lnTo>
                  <a:pt x="20725" y="884645"/>
                </a:lnTo>
                <a:lnTo>
                  <a:pt x="36356" y="938686"/>
                </a:lnTo>
                <a:lnTo>
                  <a:pt x="56042" y="990873"/>
                </a:lnTo>
                <a:lnTo>
                  <a:pt x="79600" y="1041023"/>
                </a:lnTo>
                <a:lnTo>
                  <a:pt x="106847" y="1088952"/>
                </a:lnTo>
                <a:lnTo>
                  <a:pt x="137598" y="1134477"/>
                </a:lnTo>
                <a:lnTo>
                  <a:pt x="171672" y="1177414"/>
                </a:lnTo>
                <a:lnTo>
                  <a:pt x="208883" y="1217580"/>
                </a:lnTo>
                <a:lnTo>
                  <a:pt x="249049" y="1254791"/>
                </a:lnTo>
                <a:lnTo>
                  <a:pt x="291986" y="1288865"/>
                </a:lnTo>
                <a:lnTo>
                  <a:pt x="337511" y="1319616"/>
                </a:lnTo>
                <a:lnTo>
                  <a:pt x="385440" y="1346863"/>
                </a:lnTo>
                <a:lnTo>
                  <a:pt x="435590" y="1370421"/>
                </a:lnTo>
                <a:lnTo>
                  <a:pt x="487777" y="1390107"/>
                </a:lnTo>
                <a:lnTo>
                  <a:pt x="541818" y="1405738"/>
                </a:lnTo>
                <a:lnTo>
                  <a:pt x="597530" y="1417130"/>
                </a:lnTo>
                <a:lnTo>
                  <a:pt x="654729" y="1424099"/>
                </a:lnTo>
                <a:lnTo>
                  <a:pt x="713232" y="1426464"/>
                </a:lnTo>
                <a:lnTo>
                  <a:pt x="771734" y="1424099"/>
                </a:lnTo>
                <a:lnTo>
                  <a:pt x="828933" y="1417130"/>
                </a:lnTo>
                <a:lnTo>
                  <a:pt x="884645" y="1405738"/>
                </a:lnTo>
                <a:lnTo>
                  <a:pt x="938686" y="1390107"/>
                </a:lnTo>
                <a:lnTo>
                  <a:pt x="990873" y="1370421"/>
                </a:lnTo>
                <a:lnTo>
                  <a:pt x="1041023" y="1346863"/>
                </a:lnTo>
                <a:lnTo>
                  <a:pt x="1088952" y="1319616"/>
                </a:lnTo>
                <a:lnTo>
                  <a:pt x="1134477" y="1288865"/>
                </a:lnTo>
                <a:lnTo>
                  <a:pt x="1177414" y="1254791"/>
                </a:lnTo>
                <a:lnTo>
                  <a:pt x="1217580" y="1217580"/>
                </a:lnTo>
                <a:lnTo>
                  <a:pt x="1254791" y="1177414"/>
                </a:lnTo>
                <a:lnTo>
                  <a:pt x="1288865" y="1134477"/>
                </a:lnTo>
                <a:lnTo>
                  <a:pt x="1319616" y="1088952"/>
                </a:lnTo>
                <a:lnTo>
                  <a:pt x="1346863" y="1041023"/>
                </a:lnTo>
                <a:lnTo>
                  <a:pt x="1370421" y="990873"/>
                </a:lnTo>
                <a:lnTo>
                  <a:pt x="1390107" y="938686"/>
                </a:lnTo>
                <a:lnTo>
                  <a:pt x="1405738" y="884645"/>
                </a:lnTo>
                <a:lnTo>
                  <a:pt x="1417130" y="828933"/>
                </a:lnTo>
                <a:lnTo>
                  <a:pt x="1424099" y="771734"/>
                </a:lnTo>
                <a:lnTo>
                  <a:pt x="1426464" y="713231"/>
                </a:lnTo>
                <a:lnTo>
                  <a:pt x="1424099" y="654729"/>
                </a:lnTo>
                <a:lnTo>
                  <a:pt x="1417130" y="597530"/>
                </a:lnTo>
                <a:lnTo>
                  <a:pt x="1405738" y="541818"/>
                </a:lnTo>
                <a:lnTo>
                  <a:pt x="1390107" y="487777"/>
                </a:lnTo>
                <a:lnTo>
                  <a:pt x="1370421" y="435590"/>
                </a:lnTo>
                <a:lnTo>
                  <a:pt x="1346863" y="385440"/>
                </a:lnTo>
                <a:lnTo>
                  <a:pt x="1319616" y="337511"/>
                </a:lnTo>
                <a:lnTo>
                  <a:pt x="1288865" y="291986"/>
                </a:lnTo>
                <a:lnTo>
                  <a:pt x="1254791" y="249049"/>
                </a:lnTo>
                <a:lnTo>
                  <a:pt x="1217580" y="208883"/>
                </a:lnTo>
                <a:lnTo>
                  <a:pt x="1177414" y="171672"/>
                </a:lnTo>
                <a:lnTo>
                  <a:pt x="1134477" y="137598"/>
                </a:lnTo>
                <a:lnTo>
                  <a:pt x="1088952" y="106847"/>
                </a:lnTo>
                <a:lnTo>
                  <a:pt x="1041023" y="79600"/>
                </a:lnTo>
                <a:lnTo>
                  <a:pt x="990873" y="56042"/>
                </a:lnTo>
                <a:lnTo>
                  <a:pt x="938686" y="36356"/>
                </a:lnTo>
                <a:lnTo>
                  <a:pt x="884645" y="20725"/>
                </a:lnTo>
                <a:lnTo>
                  <a:pt x="828933" y="9333"/>
                </a:lnTo>
                <a:lnTo>
                  <a:pt x="771734" y="2364"/>
                </a:lnTo>
                <a:lnTo>
                  <a:pt x="713232" y="0"/>
                </a:lnTo>
                <a:close/>
              </a:path>
            </a:pathLst>
          </a:custGeom>
          <a:solidFill>
            <a:srgbClr val="00AF50"/>
          </a:solidFill>
        </p:spPr>
        <p:txBody>
          <a:bodyPr wrap="square" lIns="0" tIns="0" rIns="0" bIns="0" rtlCol="0"/>
          <a:lstStyle/>
          <a:p>
            <a:pPr defTabSz="685800"/>
            <a:endParaRPr sz="1350">
              <a:latin typeface="Calibri" panose="020F0502020204030204"/>
            </a:endParaRPr>
          </a:p>
        </p:txBody>
      </p:sp>
      <p:sp>
        <p:nvSpPr>
          <p:cNvPr id="10" name="object 10"/>
          <p:cNvSpPr/>
          <p:nvPr/>
        </p:nvSpPr>
        <p:spPr>
          <a:xfrm>
            <a:off x="3869727" y="2563399"/>
            <a:ext cx="1070320" cy="1070320"/>
          </a:xfrm>
          <a:custGeom>
            <a:avLst/>
            <a:gdLst/>
            <a:ahLst/>
            <a:cxnLst/>
            <a:rect l="l" t="t" r="r" b="b"/>
            <a:pathLst>
              <a:path w="1426845" h="1426845">
                <a:moveTo>
                  <a:pt x="0" y="713231"/>
                </a:moveTo>
                <a:lnTo>
                  <a:pt x="2364" y="654729"/>
                </a:lnTo>
                <a:lnTo>
                  <a:pt x="9333" y="597530"/>
                </a:lnTo>
                <a:lnTo>
                  <a:pt x="20725" y="541818"/>
                </a:lnTo>
                <a:lnTo>
                  <a:pt x="36356" y="487777"/>
                </a:lnTo>
                <a:lnTo>
                  <a:pt x="56042" y="435590"/>
                </a:lnTo>
                <a:lnTo>
                  <a:pt x="79600" y="385440"/>
                </a:lnTo>
                <a:lnTo>
                  <a:pt x="106847" y="337511"/>
                </a:lnTo>
                <a:lnTo>
                  <a:pt x="137598" y="291986"/>
                </a:lnTo>
                <a:lnTo>
                  <a:pt x="171672" y="249049"/>
                </a:lnTo>
                <a:lnTo>
                  <a:pt x="208883" y="208883"/>
                </a:lnTo>
                <a:lnTo>
                  <a:pt x="249049" y="171672"/>
                </a:lnTo>
                <a:lnTo>
                  <a:pt x="291986" y="137598"/>
                </a:lnTo>
                <a:lnTo>
                  <a:pt x="337511" y="106847"/>
                </a:lnTo>
                <a:lnTo>
                  <a:pt x="385440" y="79600"/>
                </a:lnTo>
                <a:lnTo>
                  <a:pt x="435590" y="56042"/>
                </a:lnTo>
                <a:lnTo>
                  <a:pt x="487777" y="36356"/>
                </a:lnTo>
                <a:lnTo>
                  <a:pt x="541818" y="20725"/>
                </a:lnTo>
                <a:lnTo>
                  <a:pt x="597530" y="9333"/>
                </a:lnTo>
                <a:lnTo>
                  <a:pt x="654729" y="2364"/>
                </a:lnTo>
                <a:lnTo>
                  <a:pt x="713232" y="0"/>
                </a:lnTo>
                <a:lnTo>
                  <a:pt x="771734" y="2364"/>
                </a:lnTo>
                <a:lnTo>
                  <a:pt x="828933" y="9333"/>
                </a:lnTo>
                <a:lnTo>
                  <a:pt x="884645" y="20725"/>
                </a:lnTo>
                <a:lnTo>
                  <a:pt x="938686" y="36356"/>
                </a:lnTo>
                <a:lnTo>
                  <a:pt x="990873" y="56042"/>
                </a:lnTo>
                <a:lnTo>
                  <a:pt x="1041023" y="79600"/>
                </a:lnTo>
                <a:lnTo>
                  <a:pt x="1088952" y="106847"/>
                </a:lnTo>
                <a:lnTo>
                  <a:pt x="1134477" y="137598"/>
                </a:lnTo>
                <a:lnTo>
                  <a:pt x="1177414" y="171672"/>
                </a:lnTo>
                <a:lnTo>
                  <a:pt x="1217580" y="208883"/>
                </a:lnTo>
                <a:lnTo>
                  <a:pt x="1254791" y="249049"/>
                </a:lnTo>
                <a:lnTo>
                  <a:pt x="1288865" y="291986"/>
                </a:lnTo>
                <a:lnTo>
                  <a:pt x="1319616" y="337511"/>
                </a:lnTo>
                <a:lnTo>
                  <a:pt x="1346863" y="385440"/>
                </a:lnTo>
                <a:lnTo>
                  <a:pt x="1370421" y="435590"/>
                </a:lnTo>
                <a:lnTo>
                  <a:pt x="1390107" y="487777"/>
                </a:lnTo>
                <a:lnTo>
                  <a:pt x="1405738" y="541818"/>
                </a:lnTo>
                <a:lnTo>
                  <a:pt x="1417130" y="597530"/>
                </a:lnTo>
                <a:lnTo>
                  <a:pt x="1424099" y="654729"/>
                </a:lnTo>
                <a:lnTo>
                  <a:pt x="1426464" y="713231"/>
                </a:lnTo>
                <a:lnTo>
                  <a:pt x="1424099" y="771734"/>
                </a:lnTo>
                <a:lnTo>
                  <a:pt x="1417130" y="828933"/>
                </a:lnTo>
                <a:lnTo>
                  <a:pt x="1405738" y="884645"/>
                </a:lnTo>
                <a:lnTo>
                  <a:pt x="1390107" y="938686"/>
                </a:lnTo>
                <a:lnTo>
                  <a:pt x="1370421" y="990873"/>
                </a:lnTo>
                <a:lnTo>
                  <a:pt x="1346863" y="1041023"/>
                </a:lnTo>
                <a:lnTo>
                  <a:pt x="1319616" y="1088952"/>
                </a:lnTo>
                <a:lnTo>
                  <a:pt x="1288865" y="1134477"/>
                </a:lnTo>
                <a:lnTo>
                  <a:pt x="1254791" y="1177414"/>
                </a:lnTo>
                <a:lnTo>
                  <a:pt x="1217580" y="1217580"/>
                </a:lnTo>
                <a:lnTo>
                  <a:pt x="1177414" y="1254791"/>
                </a:lnTo>
                <a:lnTo>
                  <a:pt x="1134477" y="1288865"/>
                </a:lnTo>
                <a:lnTo>
                  <a:pt x="1088952" y="1319616"/>
                </a:lnTo>
                <a:lnTo>
                  <a:pt x="1041023" y="1346863"/>
                </a:lnTo>
                <a:lnTo>
                  <a:pt x="990873" y="1370421"/>
                </a:lnTo>
                <a:lnTo>
                  <a:pt x="938686" y="1390107"/>
                </a:lnTo>
                <a:lnTo>
                  <a:pt x="884645" y="1405738"/>
                </a:lnTo>
                <a:lnTo>
                  <a:pt x="828933" y="1417130"/>
                </a:lnTo>
                <a:lnTo>
                  <a:pt x="771734" y="1424099"/>
                </a:lnTo>
                <a:lnTo>
                  <a:pt x="713232" y="1426464"/>
                </a:lnTo>
                <a:lnTo>
                  <a:pt x="654729" y="1424099"/>
                </a:lnTo>
                <a:lnTo>
                  <a:pt x="597530" y="1417130"/>
                </a:lnTo>
                <a:lnTo>
                  <a:pt x="541818" y="1405738"/>
                </a:lnTo>
                <a:lnTo>
                  <a:pt x="487777" y="1390107"/>
                </a:lnTo>
                <a:lnTo>
                  <a:pt x="435590" y="1370421"/>
                </a:lnTo>
                <a:lnTo>
                  <a:pt x="385440" y="1346863"/>
                </a:lnTo>
                <a:lnTo>
                  <a:pt x="337511" y="1319616"/>
                </a:lnTo>
                <a:lnTo>
                  <a:pt x="291986" y="1288865"/>
                </a:lnTo>
                <a:lnTo>
                  <a:pt x="249049" y="1254791"/>
                </a:lnTo>
                <a:lnTo>
                  <a:pt x="208883" y="1217580"/>
                </a:lnTo>
                <a:lnTo>
                  <a:pt x="171672" y="1177414"/>
                </a:lnTo>
                <a:lnTo>
                  <a:pt x="137598" y="1134477"/>
                </a:lnTo>
                <a:lnTo>
                  <a:pt x="106847" y="1088952"/>
                </a:lnTo>
                <a:lnTo>
                  <a:pt x="79600" y="1041023"/>
                </a:lnTo>
                <a:lnTo>
                  <a:pt x="56042" y="990873"/>
                </a:lnTo>
                <a:lnTo>
                  <a:pt x="36356" y="938686"/>
                </a:lnTo>
                <a:lnTo>
                  <a:pt x="20725" y="884645"/>
                </a:lnTo>
                <a:lnTo>
                  <a:pt x="9333" y="828933"/>
                </a:lnTo>
                <a:lnTo>
                  <a:pt x="2364" y="771734"/>
                </a:lnTo>
                <a:lnTo>
                  <a:pt x="0" y="713231"/>
                </a:lnTo>
                <a:close/>
              </a:path>
            </a:pathLst>
          </a:custGeom>
          <a:ln w="6350">
            <a:solidFill>
              <a:srgbClr val="EC7C30"/>
            </a:solidFill>
          </a:ln>
        </p:spPr>
        <p:txBody>
          <a:bodyPr wrap="square" lIns="0" tIns="0" rIns="0" bIns="0" rtlCol="0"/>
          <a:lstStyle/>
          <a:p>
            <a:pPr defTabSz="685800"/>
            <a:endParaRPr sz="1350">
              <a:latin typeface="Calibri" panose="020F0502020204030204"/>
            </a:endParaRPr>
          </a:p>
        </p:txBody>
      </p:sp>
      <p:sp>
        <p:nvSpPr>
          <p:cNvPr id="11" name="object 11"/>
          <p:cNvSpPr/>
          <p:nvPr/>
        </p:nvSpPr>
        <p:spPr>
          <a:xfrm>
            <a:off x="3997765" y="2864060"/>
            <a:ext cx="812242" cy="341244"/>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p:nvPr/>
        </p:nvSpPr>
        <p:spPr>
          <a:xfrm>
            <a:off x="4225261" y="3046971"/>
            <a:ext cx="356097" cy="341244"/>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txBox="1"/>
          <p:nvPr/>
        </p:nvSpPr>
        <p:spPr>
          <a:xfrm>
            <a:off x="4091793" y="2930228"/>
            <a:ext cx="627329" cy="369332"/>
          </a:xfrm>
          <a:prstGeom prst="rect">
            <a:avLst/>
          </a:prstGeom>
        </p:spPr>
        <p:txBody>
          <a:bodyPr vert="horz" wrap="square" lIns="0" tIns="0" rIns="0" bIns="0" rtlCol="0">
            <a:spAutoFit/>
          </a:bodyPr>
          <a:lstStyle/>
          <a:p>
            <a:pPr algn="ctr" defTabSz="685800"/>
            <a:r>
              <a:rPr sz="1200" b="1" spc="-8" dirty="0">
                <a:latin typeface="微软雅黑" panose="020B0503020204020204" pitchFamily="34" charset="-122"/>
                <a:cs typeface="微软雅黑" panose="020B0503020204020204" pitchFamily="34" charset="-122"/>
              </a:rPr>
              <a:t>可视化巡</a:t>
            </a:r>
            <a:endParaRPr sz="1200">
              <a:latin typeface="微软雅黑" panose="020B0503020204020204" pitchFamily="34" charset="-122"/>
              <a:cs typeface="微软雅黑" panose="020B0503020204020204" pitchFamily="34" charset="-122"/>
            </a:endParaRPr>
          </a:p>
          <a:p>
            <a:pPr algn="ctr" defTabSz="685800"/>
            <a:r>
              <a:rPr sz="1200" b="1" spc="-4" dirty="0">
                <a:latin typeface="微软雅黑" panose="020B0503020204020204" pitchFamily="34" charset="-122"/>
                <a:cs typeface="微软雅黑" panose="020B0503020204020204" pitchFamily="34" charset="-122"/>
              </a:rPr>
              <a:t>更</a:t>
            </a:r>
            <a:endParaRPr sz="1200">
              <a:latin typeface="微软雅黑" panose="020B0503020204020204" pitchFamily="34" charset="-122"/>
              <a:cs typeface="微软雅黑" panose="020B0503020204020204" pitchFamily="34" charset="-122"/>
            </a:endParaRPr>
          </a:p>
        </p:txBody>
      </p:sp>
      <p:sp>
        <p:nvSpPr>
          <p:cNvPr id="14" name="object 14"/>
          <p:cNvSpPr/>
          <p:nvPr/>
        </p:nvSpPr>
        <p:spPr>
          <a:xfrm>
            <a:off x="7806902" y="2981807"/>
            <a:ext cx="876832" cy="2089767"/>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15" name="object 15"/>
          <p:cNvSpPr txBox="1"/>
          <p:nvPr/>
        </p:nvSpPr>
        <p:spPr>
          <a:xfrm>
            <a:off x="7806902" y="2642279"/>
            <a:ext cx="876928" cy="126958"/>
          </a:xfrm>
          <a:prstGeom prst="rect">
            <a:avLst/>
          </a:prstGeom>
          <a:solidFill>
            <a:srgbClr val="D12325"/>
          </a:solidFill>
        </p:spPr>
        <p:txBody>
          <a:bodyPr vert="horz" wrap="square" lIns="0" tIns="0" rIns="0" bIns="0" rtlCol="0">
            <a:spAutoFit/>
          </a:bodyPr>
          <a:lstStyle/>
          <a:p>
            <a:pPr marL="228600" defTabSz="685800"/>
            <a:r>
              <a:rPr sz="825" b="1" dirty="0">
                <a:latin typeface="微软雅黑" panose="020B0503020204020204" pitchFamily="34" charset="-122"/>
                <a:cs typeface="微软雅黑" panose="020B0503020204020204" pitchFamily="34" charset="-122"/>
              </a:rPr>
              <a:t>客户价值</a:t>
            </a:r>
            <a:endParaRPr sz="825">
              <a:latin typeface="微软雅黑" panose="020B0503020204020204" pitchFamily="34" charset="-122"/>
              <a:cs typeface="微软雅黑" panose="020B0503020204020204" pitchFamily="34" charset="-122"/>
            </a:endParaRPr>
          </a:p>
        </p:txBody>
      </p:sp>
      <p:sp>
        <p:nvSpPr>
          <p:cNvPr id="16" name="object 16"/>
          <p:cNvSpPr/>
          <p:nvPr/>
        </p:nvSpPr>
        <p:spPr>
          <a:xfrm>
            <a:off x="7844628" y="3086984"/>
            <a:ext cx="779661" cy="419553"/>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17" name="object 17"/>
          <p:cNvSpPr txBox="1"/>
          <p:nvPr/>
        </p:nvSpPr>
        <p:spPr>
          <a:xfrm>
            <a:off x="7847200" y="3183632"/>
            <a:ext cx="778328" cy="265265"/>
          </a:xfrm>
          <a:prstGeom prst="rect">
            <a:avLst/>
          </a:prstGeom>
        </p:spPr>
        <p:txBody>
          <a:bodyPr vert="horz" wrap="square" lIns="0" tIns="0" rIns="0" bIns="0" rtlCol="0">
            <a:spAutoFit/>
          </a:bodyPr>
          <a:lstStyle/>
          <a:p>
            <a:pPr marL="197485" marR="3810" indent="-188595" defTabSz="685800">
              <a:lnSpc>
                <a:spcPct val="120000"/>
              </a:lnSpc>
            </a:pPr>
            <a:r>
              <a:rPr sz="750" b="1" spc="-4" dirty="0">
                <a:latin typeface="微软雅黑" panose="020B0503020204020204" pitchFamily="34" charset="-122"/>
                <a:cs typeface="微软雅黑" panose="020B0503020204020204" pitchFamily="34" charset="-122"/>
              </a:rPr>
              <a:t>实时了解保安人员 巡逻情况</a:t>
            </a:r>
            <a:endParaRPr sz="750">
              <a:latin typeface="微软雅黑" panose="020B0503020204020204" pitchFamily="34" charset="-122"/>
              <a:cs typeface="微软雅黑" panose="020B0503020204020204" pitchFamily="34" charset="-122"/>
            </a:endParaRPr>
          </a:p>
        </p:txBody>
      </p:sp>
      <p:sp>
        <p:nvSpPr>
          <p:cNvPr id="18" name="object 18"/>
          <p:cNvSpPr/>
          <p:nvPr/>
        </p:nvSpPr>
        <p:spPr>
          <a:xfrm>
            <a:off x="7844628" y="3568270"/>
            <a:ext cx="779661" cy="419553"/>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19" name="object 19"/>
          <p:cNvSpPr txBox="1"/>
          <p:nvPr/>
        </p:nvSpPr>
        <p:spPr>
          <a:xfrm>
            <a:off x="7894072" y="3721792"/>
            <a:ext cx="683537" cy="115416"/>
          </a:xfrm>
          <a:prstGeom prst="rect">
            <a:avLst/>
          </a:prstGeom>
        </p:spPr>
        <p:txBody>
          <a:bodyPr vert="horz" wrap="square" lIns="0" tIns="0" rIns="0" bIns="0" rtlCol="0">
            <a:spAutoFit/>
          </a:bodyPr>
          <a:lstStyle/>
          <a:p>
            <a:pPr marL="9525" defTabSz="685800"/>
            <a:r>
              <a:rPr sz="750" b="1" spc="-4" dirty="0">
                <a:latin typeface="微软雅黑" panose="020B0503020204020204" pitchFamily="34" charset="-122"/>
                <a:cs typeface="微软雅黑" panose="020B0503020204020204" pitchFamily="34" charset="-122"/>
              </a:rPr>
              <a:t>杜绝代巡更现象</a:t>
            </a:r>
            <a:endParaRPr sz="750">
              <a:latin typeface="微软雅黑" panose="020B0503020204020204" pitchFamily="34" charset="-122"/>
              <a:cs typeface="微软雅黑" panose="020B0503020204020204" pitchFamily="34" charset="-122"/>
            </a:endParaRPr>
          </a:p>
        </p:txBody>
      </p:sp>
      <p:sp>
        <p:nvSpPr>
          <p:cNvPr id="20" name="object 20"/>
          <p:cNvSpPr/>
          <p:nvPr/>
        </p:nvSpPr>
        <p:spPr>
          <a:xfrm>
            <a:off x="7844628" y="4049556"/>
            <a:ext cx="779661" cy="418411"/>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21" name="object 21"/>
          <p:cNvSpPr txBox="1"/>
          <p:nvPr/>
        </p:nvSpPr>
        <p:spPr>
          <a:xfrm>
            <a:off x="7799185" y="4145729"/>
            <a:ext cx="873118" cy="265265"/>
          </a:xfrm>
          <a:prstGeom prst="rect">
            <a:avLst/>
          </a:prstGeom>
        </p:spPr>
        <p:txBody>
          <a:bodyPr vert="horz" wrap="square" lIns="0" tIns="0" rIns="0" bIns="0" rtlCol="0">
            <a:spAutoFit/>
          </a:bodyPr>
          <a:lstStyle/>
          <a:p>
            <a:pPr marL="104140" marR="3810" indent="-95250" defTabSz="685800">
              <a:lnSpc>
                <a:spcPct val="120000"/>
              </a:lnSpc>
            </a:pPr>
            <a:r>
              <a:rPr sz="750" b="1" spc="-4" dirty="0">
                <a:latin typeface="微软雅黑" panose="020B0503020204020204" pitchFamily="34" charset="-122"/>
                <a:cs typeface="微软雅黑" panose="020B0503020204020204" pitchFamily="34" charset="-122"/>
              </a:rPr>
              <a:t>巡更任务、巡更路线 实时下发、提醒</a:t>
            </a:r>
            <a:endParaRPr sz="750">
              <a:latin typeface="微软雅黑" panose="020B0503020204020204" pitchFamily="34" charset="-122"/>
              <a:cs typeface="微软雅黑" panose="020B0503020204020204" pitchFamily="34" charset="-122"/>
            </a:endParaRPr>
          </a:p>
        </p:txBody>
      </p:sp>
      <p:sp>
        <p:nvSpPr>
          <p:cNvPr id="22" name="object 22"/>
          <p:cNvSpPr/>
          <p:nvPr/>
        </p:nvSpPr>
        <p:spPr>
          <a:xfrm>
            <a:off x="7844628" y="4530842"/>
            <a:ext cx="779661" cy="418411"/>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23" name="object 23"/>
          <p:cNvSpPr txBox="1"/>
          <p:nvPr/>
        </p:nvSpPr>
        <p:spPr>
          <a:xfrm>
            <a:off x="8035828" y="4626787"/>
            <a:ext cx="398690" cy="265265"/>
          </a:xfrm>
          <a:prstGeom prst="rect">
            <a:avLst/>
          </a:prstGeom>
        </p:spPr>
        <p:txBody>
          <a:bodyPr vert="horz" wrap="square" lIns="0" tIns="0" rIns="0" bIns="0" rtlCol="0">
            <a:spAutoFit/>
          </a:bodyPr>
          <a:lstStyle/>
          <a:p>
            <a:pPr marL="9525" marR="3810" defTabSz="685800">
              <a:lnSpc>
                <a:spcPct val="120000"/>
              </a:lnSpc>
            </a:pPr>
            <a:r>
              <a:rPr sz="750" b="1" spc="-4" dirty="0">
                <a:latin typeface="微软雅黑" panose="020B0503020204020204" pitchFamily="34" charset="-122"/>
                <a:cs typeface="微软雅黑" panose="020B0503020204020204" pitchFamily="34" charset="-122"/>
              </a:rPr>
              <a:t>无感巡更 便捷高效</a:t>
            </a:r>
            <a:endParaRPr sz="750">
              <a:latin typeface="微软雅黑" panose="020B0503020204020204" pitchFamily="34" charset="-122"/>
              <a:cs typeface="微软雅黑" panose="020B0503020204020204" pitchFamily="34" charset="-122"/>
            </a:endParaRPr>
          </a:p>
        </p:txBody>
      </p:sp>
      <p:sp>
        <p:nvSpPr>
          <p:cNvPr id="24" name="object 24"/>
          <p:cNvSpPr/>
          <p:nvPr/>
        </p:nvSpPr>
        <p:spPr>
          <a:xfrm>
            <a:off x="5041506" y="2655996"/>
            <a:ext cx="2703664" cy="2415578"/>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25" name="object 25"/>
          <p:cNvSpPr/>
          <p:nvPr/>
        </p:nvSpPr>
        <p:spPr>
          <a:xfrm>
            <a:off x="5041506" y="2655996"/>
            <a:ext cx="2703664" cy="2415959"/>
          </a:xfrm>
          <a:custGeom>
            <a:avLst/>
            <a:gdLst/>
            <a:ahLst/>
            <a:cxnLst/>
            <a:rect l="l" t="t" r="r" b="b"/>
            <a:pathLst>
              <a:path w="3604259" h="3220720">
                <a:moveTo>
                  <a:pt x="0" y="3220211"/>
                </a:moveTo>
                <a:lnTo>
                  <a:pt x="3604259" y="3220211"/>
                </a:lnTo>
                <a:lnTo>
                  <a:pt x="3604259" y="0"/>
                </a:lnTo>
                <a:lnTo>
                  <a:pt x="0" y="0"/>
                </a:lnTo>
                <a:lnTo>
                  <a:pt x="0" y="3220211"/>
                </a:lnTo>
                <a:close/>
              </a:path>
            </a:pathLst>
          </a:custGeom>
          <a:ln w="9525">
            <a:solidFill>
              <a:srgbClr val="00ACEC"/>
            </a:solidFill>
          </a:ln>
        </p:spPr>
        <p:txBody>
          <a:bodyPr wrap="square" lIns="0" tIns="0" rIns="0" bIns="0" rtlCol="0"/>
          <a:lstStyle/>
          <a:p>
            <a:pPr defTabSz="685800"/>
            <a:endParaRPr sz="1350">
              <a:latin typeface="Calibri" panose="020F0502020204030204"/>
            </a:endParaRPr>
          </a:p>
        </p:txBody>
      </p:sp>
      <p:sp>
        <p:nvSpPr>
          <p:cNvPr id="26" name="object 26"/>
          <p:cNvSpPr txBox="1"/>
          <p:nvPr/>
        </p:nvSpPr>
        <p:spPr>
          <a:xfrm>
            <a:off x="5074657" y="2682291"/>
            <a:ext cx="176243" cy="410369"/>
          </a:xfrm>
          <a:prstGeom prst="rect">
            <a:avLst/>
          </a:prstGeom>
          <a:solidFill>
            <a:srgbClr val="D12325"/>
          </a:solidFill>
        </p:spPr>
        <p:txBody>
          <a:bodyPr vert="horz" wrap="square" lIns="0" tIns="0" rIns="0" bIns="0" rtlCol="0">
            <a:spAutoFit/>
          </a:bodyPr>
          <a:lstStyle/>
          <a:p>
            <a:pPr marL="24130" marR="51435" algn="just" defTabSz="685800">
              <a:lnSpc>
                <a:spcPts val="750"/>
              </a:lnSpc>
            </a:pPr>
            <a:r>
              <a:rPr sz="750" b="1" spc="-4" dirty="0">
                <a:latin typeface="微软雅黑" panose="020B0503020204020204" pitchFamily="34" charset="-122"/>
                <a:cs typeface="微软雅黑" panose="020B0503020204020204" pitchFamily="34" charset="-122"/>
              </a:rPr>
              <a:t>人 脸 巡 更</a:t>
            </a:r>
            <a:endParaRPr sz="750">
              <a:latin typeface="微软雅黑" panose="020B0503020204020204" pitchFamily="34" charset="-122"/>
              <a:cs typeface="微软雅黑" panose="020B0503020204020204" pitchFamily="34" charset="-122"/>
            </a:endParaRPr>
          </a:p>
        </p:txBody>
      </p:sp>
      <p:sp>
        <p:nvSpPr>
          <p:cNvPr id="27" name="object 27"/>
          <p:cNvSpPr txBox="1"/>
          <p:nvPr/>
        </p:nvSpPr>
        <p:spPr>
          <a:xfrm>
            <a:off x="5080849" y="4248778"/>
            <a:ext cx="115416" cy="231021"/>
          </a:xfrm>
          <a:prstGeom prst="rect">
            <a:avLst/>
          </a:prstGeom>
        </p:spPr>
        <p:txBody>
          <a:bodyPr vert="vert" wrap="square" lIns="0" tIns="0" rIns="0" bIns="0" rtlCol="0">
            <a:spAutoFit/>
          </a:bodyPr>
          <a:lstStyle/>
          <a:p>
            <a:pPr marL="9525" defTabSz="685800"/>
            <a:r>
              <a:rPr sz="750" dirty="0">
                <a:latin typeface="微软雅黑" panose="020B0503020204020204" pitchFamily="34" charset="-122"/>
                <a:cs typeface="微软雅黑" panose="020B0503020204020204" pitchFamily="34" charset="-122"/>
              </a:rPr>
              <a:t>R</a:t>
            </a:r>
            <a:r>
              <a:rPr sz="750" spc="-4" dirty="0">
                <a:latin typeface="微软雅黑" panose="020B0503020204020204" pitchFamily="34" charset="-122"/>
                <a:cs typeface="微软雅黑" panose="020B0503020204020204" pitchFamily="34" charset="-122"/>
              </a:rPr>
              <a:t>FI</a:t>
            </a:r>
            <a:r>
              <a:rPr sz="750" dirty="0">
                <a:latin typeface="微软雅黑" panose="020B0503020204020204" pitchFamily="34" charset="-122"/>
                <a:cs typeface="微软雅黑" panose="020B0503020204020204" pitchFamily="34" charset="-122"/>
              </a:rPr>
              <a:t>D</a:t>
            </a:r>
            <a:endParaRPr sz="750">
              <a:latin typeface="微软雅黑" panose="020B0503020204020204" pitchFamily="34" charset="-122"/>
              <a:cs typeface="微软雅黑" panose="020B0503020204020204" pitchFamily="34" charset="-122"/>
            </a:endParaRPr>
          </a:p>
        </p:txBody>
      </p:sp>
      <p:sp>
        <p:nvSpPr>
          <p:cNvPr id="28" name="object 28"/>
          <p:cNvSpPr txBox="1"/>
          <p:nvPr/>
        </p:nvSpPr>
        <p:spPr>
          <a:xfrm>
            <a:off x="5078087" y="3878076"/>
            <a:ext cx="177196" cy="205184"/>
          </a:xfrm>
          <a:prstGeom prst="rect">
            <a:avLst/>
          </a:prstGeom>
          <a:solidFill>
            <a:srgbClr val="D12325"/>
          </a:solidFill>
        </p:spPr>
        <p:txBody>
          <a:bodyPr vert="horz" wrap="square" lIns="0" tIns="0" rIns="0" bIns="0" rtlCol="0">
            <a:spAutoFit/>
          </a:bodyPr>
          <a:lstStyle/>
          <a:p>
            <a:pPr marL="6985" marR="69215" defTabSz="685800">
              <a:lnSpc>
                <a:spcPts val="750"/>
              </a:lnSpc>
            </a:pPr>
            <a:r>
              <a:rPr sz="750" spc="-4" dirty="0">
                <a:latin typeface="微软雅黑" panose="020B0503020204020204" pitchFamily="34" charset="-122"/>
                <a:cs typeface="微软雅黑" panose="020B0503020204020204" pitchFamily="34" charset="-122"/>
              </a:rPr>
              <a:t>巡 更</a:t>
            </a:r>
            <a:endParaRPr sz="750">
              <a:latin typeface="微软雅黑" panose="020B0503020204020204" pitchFamily="34" charset="-122"/>
              <a:cs typeface="微软雅黑" panose="020B0503020204020204" pitchFamily="34" charset="-122"/>
            </a:endParaRPr>
          </a:p>
        </p:txBody>
      </p:sp>
      <p:sp>
        <p:nvSpPr>
          <p:cNvPr id="29" name="object 29"/>
          <p:cNvSpPr/>
          <p:nvPr/>
        </p:nvSpPr>
        <p:spPr>
          <a:xfrm>
            <a:off x="5250710" y="2684578"/>
            <a:ext cx="619613" cy="1136339"/>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30" name="object 30"/>
          <p:cNvSpPr/>
          <p:nvPr/>
        </p:nvSpPr>
        <p:spPr>
          <a:xfrm>
            <a:off x="5270146" y="2937224"/>
            <a:ext cx="162333" cy="153188"/>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31" name="object 31"/>
          <p:cNvSpPr/>
          <p:nvPr/>
        </p:nvSpPr>
        <p:spPr>
          <a:xfrm>
            <a:off x="5328448" y="3265608"/>
            <a:ext cx="392498" cy="170051"/>
          </a:xfrm>
          <a:custGeom>
            <a:avLst/>
            <a:gdLst/>
            <a:ahLst/>
            <a:cxnLst/>
            <a:rect l="l" t="t" r="r" b="b"/>
            <a:pathLst>
              <a:path w="523240" h="226695">
                <a:moveTo>
                  <a:pt x="0" y="0"/>
                </a:moveTo>
                <a:lnTo>
                  <a:pt x="0" y="194310"/>
                </a:lnTo>
                <a:lnTo>
                  <a:pt x="866" y="196968"/>
                </a:lnTo>
                <a:lnTo>
                  <a:pt x="39146" y="211378"/>
                </a:lnTo>
                <a:lnTo>
                  <a:pt x="91251" y="218906"/>
                </a:lnTo>
                <a:lnTo>
                  <a:pt x="141230" y="223084"/>
                </a:lnTo>
                <a:lnTo>
                  <a:pt x="198540" y="225755"/>
                </a:lnTo>
                <a:lnTo>
                  <a:pt x="239923" y="226587"/>
                </a:lnTo>
                <a:lnTo>
                  <a:pt x="282808" y="226587"/>
                </a:lnTo>
                <a:lnTo>
                  <a:pt x="324191" y="225755"/>
                </a:lnTo>
                <a:lnTo>
                  <a:pt x="363122" y="224153"/>
                </a:lnTo>
                <a:lnTo>
                  <a:pt x="415747" y="220452"/>
                </a:lnTo>
                <a:lnTo>
                  <a:pt x="459833" y="215394"/>
                </a:lnTo>
                <a:lnTo>
                  <a:pt x="502199" y="206924"/>
                </a:lnTo>
                <a:lnTo>
                  <a:pt x="522731" y="194310"/>
                </a:lnTo>
                <a:lnTo>
                  <a:pt x="522731" y="32277"/>
                </a:lnTo>
                <a:lnTo>
                  <a:pt x="239923" y="32277"/>
                </a:lnTo>
                <a:lnTo>
                  <a:pt x="218958" y="31961"/>
                </a:lnTo>
                <a:lnTo>
                  <a:pt x="178734" y="30736"/>
                </a:lnTo>
                <a:lnTo>
                  <a:pt x="123667" y="27538"/>
                </a:lnTo>
                <a:lnTo>
                  <a:pt x="76533" y="22907"/>
                </a:lnTo>
                <a:lnTo>
                  <a:pt x="29163" y="14892"/>
                </a:lnTo>
                <a:lnTo>
                  <a:pt x="866" y="2658"/>
                </a:lnTo>
                <a:lnTo>
                  <a:pt x="0" y="0"/>
                </a:lnTo>
                <a:close/>
              </a:path>
              <a:path w="523240" h="226695">
                <a:moveTo>
                  <a:pt x="522731" y="0"/>
                </a:moveTo>
                <a:lnTo>
                  <a:pt x="483585" y="17068"/>
                </a:lnTo>
                <a:lnTo>
                  <a:pt x="431480" y="24596"/>
                </a:lnTo>
                <a:lnTo>
                  <a:pt x="381501" y="28774"/>
                </a:lnTo>
                <a:lnTo>
                  <a:pt x="324191" y="31445"/>
                </a:lnTo>
                <a:lnTo>
                  <a:pt x="282808" y="32277"/>
                </a:lnTo>
                <a:lnTo>
                  <a:pt x="522731" y="32277"/>
                </a:lnTo>
                <a:lnTo>
                  <a:pt x="522731" y="0"/>
                </a:lnTo>
                <a:close/>
              </a:path>
            </a:pathLst>
          </a:custGeom>
          <a:solidFill>
            <a:srgbClr val="272727"/>
          </a:solidFill>
        </p:spPr>
        <p:txBody>
          <a:bodyPr wrap="square" lIns="0" tIns="0" rIns="0" bIns="0" rtlCol="0"/>
          <a:lstStyle/>
          <a:p>
            <a:pPr defTabSz="685800"/>
            <a:endParaRPr sz="1350">
              <a:latin typeface="Calibri" panose="020F0502020204030204"/>
            </a:endParaRPr>
          </a:p>
        </p:txBody>
      </p:sp>
      <p:sp>
        <p:nvSpPr>
          <p:cNvPr id="32" name="object 32"/>
          <p:cNvSpPr/>
          <p:nvPr/>
        </p:nvSpPr>
        <p:spPr>
          <a:xfrm>
            <a:off x="5328448" y="3241396"/>
            <a:ext cx="392498" cy="48585"/>
          </a:xfrm>
          <a:custGeom>
            <a:avLst/>
            <a:gdLst/>
            <a:ahLst/>
            <a:cxnLst/>
            <a:rect l="l" t="t" r="r" b="b"/>
            <a:pathLst>
              <a:path w="523240" h="64770">
                <a:moveTo>
                  <a:pt x="282808" y="0"/>
                </a:moveTo>
                <a:lnTo>
                  <a:pt x="239923" y="0"/>
                </a:lnTo>
                <a:lnTo>
                  <a:pt x="218958" y="316"/>
                </a:lnTo>
                <a:lnTo>
                  <a:pt x="178734" y="1541"/>
                </a:lnTo>
                <a:lnTo>
                  <a:pt x="123667" y="4739"/>
                </a:lnTo>
                <a:lnTo>
                  <a:pt x="76533" y="9370"/>
                </a:lnTo>
                <a:lnTo>
                  <a:pt x="29163" y="17385"/>
                </a:lnTo>
                <a:lnTo>
                  <a:pt x="0" y="32277"/>
                </a:lnTo>
                <a:lnTo>
                  <a:pt x="866" y="34936"/>
                </a:lnTo>
                <a:lnTo>
                  <a:pt x="39146" y="49346"/>
                </a:lnTo>
                <a:lnTo>
                  <a:pt x="91251" y="56874"/>
                </a:lnTo>
                <a:lnTo>
                  <a:pt x="141230" y="61052"/>
                </a:lnTo>
                <a:lnTo>
                  <a:pt x="198540" y="63722"/>
                </a:lnTo>
                <a:lnTo>
                  <a:pt x="239923" y="64555"/>
                </a:lnTo>
                <a:lnTo>
                  <a:pt x="282808" y="64555"/>
                </a:lnTo>
                <a:lnTo>
                  <a:pt x="303773" y="64239"/>
                </a:lnTo>
                <a:lnTo>
                  <a:pt x="343997" y="63013"/>
                </a:lnTo>
                <a:lnTo>
                  <a:pt x="399064" y="59815"/>
                </a:lnTo>
                <a:lnTo>
                  <a:pt x="446198" y="55185"/>
                </a:lnTo>
                <a:lnTo>
                  <a:pt x="493568" y="47169"/>
                </a:lnTo>
                <a:lnTo>
                  <a:pt x="522731" y="32277"/>
                </a:lnTo>
                <a:lnTo>
                  <a:pt x="521865" y="29618"/>
                </a:lnTo>
                <a:lnTo>
                  <a:pt x="483585" y="15209"/>
                </a:lnTo>
                <a:lnTo>
                  <a:pt x="431480" y="7681"/>
                </a:lnTo>
                <a:lnTo>
                  <a:pt x="381501" y="3503"/>
                </a:lnTo>
                <a:lnTo>
                  <a:pt x="324191" y="832"/>
                </a:lnTo>
                <a:lnTo>
                  <a:pt x="282808" y="0"/>
                </a:lnTo>
                <a:close/>
              </a:path>
            </a:pathLst>
          </a:custGeom>
          <a:solidFill>
            <a:srgbClr val="7C7C7C"/>
          </a:solidFill>
        </p:spPr>
        <p:txBody>
          <a:bodyPr wrap="square" lIns="0" tIns="0" rIns="0" bIns="0" rtlCol="0"/>
          <a:lstStyle/>
          <a:p>
            <a:pPr defTabSz="685800"/>
            <a:endParaRPr sz="1350">
              <a:latin typeface="Calibri" panose="020F0502020204030204"/>
            </a:endParaRPr>
          </a:p>
        </p:txBody>
      </p:sp>
      <p:sp>
        <p:nvSpPr>
          <p:cNvPr id="33" name="object 33"/>
          <p:cNvSpPr/>
          <p:nvPr/>
        </p:nvSpPr>
        <p:spPr>
          <a:xfrm>
            <a:off x="5440482" y="3104131"/>
            <a:ext cx="164811" cy="132897"/>
          </a:xfrm>
          <a:custGeom>
            <a:avLst/>
            <a:gdLst/>
            <a:ahLst/>
            <a:cxnLst/>
            <a:rect l="l" t="t" r="r" b="b"/>
            <a:pathLst>
              <a:path w="219709" h="177164">
                <a:moveTo>
                  <a:pt x="219455" y="88391"/>
                </a:moveTo>
                <a:lnTo>
                  <a:pt x="0" y="88391"/>
                </a:lnTo>
                <a:lnTo>
                  <a:pt x="109727" y="176783"/>
                </a:lnTo>
                <a:lnTo>
                  <a:pt x="219455" y="88391"/>
                </a:lnTo>
                <a:close/>
              </a:path>
              <a:path w="219709" h="177164">
                <a:moveTo>
                  <a:pt x="164591" y="0"/>
                </a:moveTo>
                <a:lnTo>
                  <a:pt x="54863" y="0"/>
                </a:lnTo>
                <a:lnTo>
                  <a:pt x="54863" y="88391"/>
                </a:lnTo>
                <a:lnTo>
                  <a:pt x="164591" y="88391"/>
                </a:lnTo>
                <a:lnTo>
                  <a:pt x="164591" y="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34" name="object 34"/>
          <p:cNvSpPr txBox="1"/>
          <p:nvPr/>
        </p:nvSpPr>
        <p:spPr>
          <a:xfrm>
            <a:off x="5325113" y="3064545"/>
            <a:ext cx="564931" cy="348813"/>
          </a:xfrm>
          <a:prstGeom prst="rect">
            <a:avLst/>
          </a:prstGeom>
        </p:spPr>
        <p:txBody>
          <a:bodyPr vert="horz" wrap="square" lIns="0" tIns="0" rIns="0" bIns="0" rtlCol="0">
            <a:spAutoFit/>
          </a:bodyPr>
          <a:lstStyle/>
          <a:p>
            <a:pPr marL="297815" defTabSz="685800"/>
            <a:r>
              <a:rPr sz="675" dirty="0">
                <a:latin typeface="微软雅黑" panose="020B0503020204020204" pitchFamily="34" charset="-122"/>
                <a:cs typeface="微软雅黑" panose="020B0503020204020204" pitchFamily="34" charset="-122"/>
              </a:rPr>
              <a:t>人脸库</a:t>
            </a:r>
            <a:endParaRPr sz="675">
              <a:latin typeface="微软雅黑" panose="020B0503020204020204" pitchFamily="34" charset="-122"/>
              <a:cs typeface="微软雅黑" panose="020B0503020204020204" pitchFamily="34" charset="-122"/>
            </a:endParaRPr>
          </a:p>
          <a:p>
            <a:pPr marL="9525" indent="288290" defTabSz="685800"/>
            <a:r>
              <a:rPr sz="675" spc="-4" dirty="0">
                <a:latin typeface="微软雅黑" panose="020B0503020204020204" pitchFamily="34" charset="-122"/>
                <a:cs typeface="微软雅黑" panose="020B0503020204020204" pitchFamily="34" charset="-122"/>
              </a:rPr>
              <a:t>录入</a:t>
            </a:r>
            <a:endParaRPr sz="675">
              <a:latin typeface="微软雅黑" panose="020B0503020204020204" pitchFamily="34" charset="-122"/>
              <a:cs typeface="微软雅黑" panose="020B0503020204020204" pitchFamily="34" charset="-122"/>
            </a:endParaRPr>
          </a:p>
          <a:p>
            <a:pPr marL="9525" defTabSz="685800">
              <a:spcBef>
                <a:spcPts val="220"/>
              </a:spcBef>
            </a:pPr>
            <a:r>
              <a:rPr sz="750" spc="-4" dirty="0">
                <a:latin typeface="微软雅黑" panose="020B0503020204020204" pitchFamily="34" charset="-122"/>
                <a:cs typeface="微软雅黑" panose="020B0503020204020204" pitchFamily="34" charset="-122"/>
              </a:rPr>
              <a:t>白名单人库</a:t>
            </a:r>
            <a:endParaRPr sz="750">
              <a:latin typeface="微软雅黑" panose="020B0503020204020204" pitchFamily="34" charset="-122"/>
              <a:cs typeface="微软雅黑" panose="020B0503020204020204" pitchFamily="34" charset="-122"/>
            </a:endParaRPr>
          </a:p>
        </p:txBody>
      </p:sp>
      <p:sp>
        <p:nvSpPr>
          <p:cNvPr id="35" name="object 35"/>
          <p:cNvSpPr/>
          <p:nvPr/>
        </p:nvSpPr>
        <p:spPr>
          <a:xfrm>
            <a:off x="5349025" y="3613998"/>
            <a:ext cx="409265" cy="117749"/>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36" name="object 36"/>
          <p:cNvSpPr txBox="1"/>
          <p:nvPr/>
        </p:nvSpPr>
        <p:spPr>
          <a:xfrm>
            <a:off x="5361220" y="3639958"/>
            <a:ext cx="398690"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管理平台</a:t>
            </a:r>
            <a:endParaRPr sz="750">
              <a:latin typeface="微软雅黑" panose="020B0503020204020204" pitchFamily="34" charset="-122"/>
              <a:cs typeface="微软雅黑" panose="020B0503020204020204" pitchFamily="34" charset="-122"/>
            </a:endParaRPr>
          </a:p>
        </p:txBody>
      </p:sp>
      <p:sp>
        <p:nvSpPr>
          <p:cNvPr id="37" name="object 37"/>
          <p:cNvSpPr/>
          <p:nvPr/>
        </p:nvSpPr>
        <p:spPr>
          <a:xfrm>
            <a:off x="5639493" y="2917885"/>
            <a:ext cx="198726" cy="161000"/>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38" name="object 38"/>
          <p:cNvSpPr/>
          <p:nvPr/>
        </p:nvSpPr>
        <p:spPr>
          <a:xfrm>
            <a:off x="5285007" y="2700583"/>
            <a:ext cx="586460" cy="154331"/>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sp>
        <p:nvSpPr>
          <p:cNvPr id="39" name="object 39"/>
          <p:cNvSpPr txBox="1"/>
          <p:nvPr/>
        </p:nvSpPr>
        <p:spPr>
          <a:xfrm>
            <a:off x="5379035" y="2726835"/>
            <a:ext cx="398690" cy="115416"/>
          </a:xfrm>
          <a:prstGeom prst="rect">
            <a:avLst/>
          </a:prstGeom>
        </p:spPr>
        <p:txBody>
          <a:bodyPr vert="horz" wrap="square" lIns="0" tIns="0" rIns="0" bIns="0" rtlCol="0">
            <a:spAutoFit/>
          </a:bodyPr>
          <a:lstStyle/>
          <a:p>
            <a:pPr marL="9525" defTabSz="685800"/>
            <a:r>
              <a:rPr sz="750" b="1" spc="-8" dirty="0">
                <a:latin typeface="微软雅黑" panose="020B0503020204020204" pitchFamily="34" charset="-122"/>
                <a:cs typeface="微软雅黑" panose="020B0503020204020204" pitchFamily="34" charset="-122"/>
              </a:rPr>
              <a:t>人脸下发</a:t>
            </a:r>
            <a:endParaRPr sz="750">
              <a:latin typeface="微软雅黑" panose="020B0503020204020204" pitchFamily="34" charset="-122"/>
              <a:cs typeface="微软雅黑" panose="020B0503020204020204" pitchFamily="34" charset="-122"/>
            </a:endParaRPr>
          </a:p>
        </p:txBody>
      </p:sp>
      <p:sp>
        <p:nvSpPr>
          <p:cNvPr id="40" name="object 40"/>
          <p:cNvSpPr/>
          <p:nvPr/>
        </p:nvSpPr>
        <p:spPr>
          <a:xfrm>
            <a:off x="5884043" y="2698296"/>
            <a:ext cx="613897" cy="1135195"/>
          </a:xfrm>
          <a:prstGeom prst="rect">
            <a:avLst/>
          </a:prstGeom>
          <a:blipFill>
            <a:blip r:embed="rId16" cstate="print"/>
            <a:stretch>
              <a:fillRect/>
            </a:stretch>
          </a:blipFill>
        </p:spPr>
        <p:txBody>
          <a:bodyPr wrap="square" lIns="0" tIns="0" rIns="0" bIns="0" rtlCol="0"/>
          <a:lstStyle/>
          <a:p>
            <a:pPr defTabSz="685800"/>
            <a:endParaRPr sz="1350">
              <a:latin typeface="Calibri" panose="020F0502020204030204"/>
            </a:endParaRPr>
          </a:p>
        </p:txBody>
      </p:sp>
      <p:sp>
        <p:nvSpPr>
          <p:cNvPr id="41" name="object 41"/>
          <p:cNvSpPr/>
          <p:nvPr/>
        </p:nvSpPr>
        <p:spPr>
          <a:xfrm>
            <a:off x="5910337" y="2708584"/>
            <a:ext cx="649336" cy="153188"/>
          </a:xfrm>
          <a:prstGeom prst="rect">
            <a:avLst/>
          </a:prstGeom>
          <a:blipFill>
            <a:blip r:embed="rId17" cstate="print"/>
            <a:stretch>
              <a:fillRect/>
            </a:stretch>
          </a:blipFill>
        </p:spPr>
        <p:txBody>
          <a:bodyPr wrap="square" lIns="0" tIns="0" rIns="0" bIns="0" rtlCol="0"/>
          <a:lstStyle/>
          <a:p>
            <a:pPr defTabSz="685800"/>
            <a:endParaRPr sz="1350">
              <a:latin typeface="Calibri" panose="020F0502020204030204"/>
            </a:endParaRPr>
          </a:p>
        </p:txBody>
      </p:sp>
      <p:sp>
        <p:nvSpPr>
          <p:cNvPr id="42" name="object 42"/>
          <p:cNvSpPr txBox="1"/>
          <p:nvPr/>
        </p:nvSpPr>
        <p:spPr>
          <a:xfrm>
            <a:off x="6036183" y="2677195"/>
            <a:ext cx="398690" cy="230832"/>
          </a:xfrm>
          <a:prstGeom prst="rect">
            <a:avLst/>
          </a:prstGeom>
        </p:spPr>
        <p:txBody>
          <a:bodyPr vert="horz" wrap="square" lIns="0" tIns="0" rIns="0" bIns="0" rtlCol="0">
            <a:spAutoFit/>
          </a:bodyPr>
          <a:lstStyle/>
          <a:p>
            <a:pPr marL="104140" marR="3810" indent="-95250" defTabSz="685800"/>
            <a:r>
              <a:rPr sz="750" b="1" spc="-4" dirty="0">
                <a:latin typeface="微软雅黑" panose="020B0503020204020204" pitchFamily="34" charset="-122"/>
                <a:cs typeface="微软雅黑" panose="020B0503020204020204" pitchFamily="34" charset="-122"/>
              </a:rPr>
              <a:t>人脸识别 比对</a:t>
            </a:r>
            <a:endParaRPr sz="750">
              <a:latin typeface="微软雅黑" panose="020B0503020204020204" pitchFamily="34" charset="-122"/>
              <a:cs typeface="微软雅黑" panose="020B0503020204020204" pitchFamily="34" charset="-122"/>
            </a:endParaRPr>
          </a:p>
        </p:txBody>
      </p:sp>
      <p:sp>
        <p:nvSpPr>
          <p:cNvPr id="43" name="object 43"/>
          <p:cNvSpPr/>
          <p:nvPr/>
        </p:nvSpPr>
        <p:spPr>
          <a:xfrm>
            <a:off x="5950348" y="2931508"/>
            <a:ext cx="509866" cy="800239"/>
          </a:xfrm>
          <a:prstGeom prst="rect">
            <a:avLst/>
          </a:prstGeom>
          <a:blipFill>
            <a:blip r:embed="rId18" cstate="print"/>
            <a:stretch>
              <a:fillRect/>
            </a:stretch>
          </a:blipFill>
        </p:spPr>
        <p:txBody>
          <a:bodyPr wrap="square" lIns="0" tIns="0" rIns="0" bIns="0" rtlCol="0"/>
          <a:lstStyle/>
          <a:p>
            <a:pPr defTabSz="685800"/>
            <a:endParaRPr sz="1350">
              <a:latin typeface="Calibri" panose="020F0502020204030204"/>
            </a:endParaRPr>
          </a:p>
        </p:txBody>
      </p:sp>
      <p:sp>
        <p:nvSpPr>
          <p:cNvPr id="44" name="object 44"/>
          <p:cNvSpPr/>
          <p:nvPr/>
        </p:nvSpPr>
        <p:spPr>
          <a:xfrm>
            <a:off x="6511658" y="2698296"/>
            <a:ext cx="613898" cy="1135195"/>
          </a:xfrm>
          <a:prstGeom prst="rect">
            <a:avLst/>
          </a:prstGeom>
          <a:blipFill>
            <a:blip r:embed="rId16" cstate="print"/>
            <a:stretch>
              <a:fillRect/>
            </a:stretch>
          </a:blipFill>
        </p:spPr>
        <p:txBody>
          <a:bodyPr wrap="square" lIns="0" tIns="0" rIns="0" bIns="0" rtlCol="0"/>
          <a:lstStyle/>
          <a:p>
            <a:pPr defTabSz="685800"/>
            <a:endParaRPr sz="1350">
              <a:latin typeface="Calibri" panose="020F0502020204030204"/>
            </a:endParaRPr>
          </a:p>
        </p:txBody>
      </p:sp>
      <p:sp>
        <p:nvSpPr>
          <p:cNvPr id="45" name="object 45"/>
          <p:cNvSpPr/>
          <p:nvPr/>
        </p:nvSpPr>
        <p:spPr>
          <a:xfrm>
            <a:off x="6523090" y="2708584"/>
            <a:ext cx="570456" cy="146329"/>
          </a:xfrm>
          <a:prstGeom prst="rect">
            <a:avLst/>
          </a:prstGeom>
          <a:blipFill>
            <a:blip r:embed="rId19" cstate="print"/>
            <a:stretch>
              <a:fillRect/>
            </a:stretch>
          </a:blipFill>
        </p:spPr>
        <p:txBody>
          <a:bodyPr wrap="square" lIns="0" tIns="0" rIns="0" bIns="0" rtlCol="0"/>
          <a:lstStyle/>
          <a:p>
            <a:pPr defTabSz="685800"/>
            <a:endParaRPr sz="1350">
              <a:latin typeface="Calibri" panose="020F0502020204030204"/>
            </a:endParaRPr>
          </a:p>
        </p:txBody>
      </p:sp>
      <p:sp>
        <p:nvSpPr>
          <p:cNvPr id="46" name="object 46"/>
          <p:cNvSpPr txBox="1"/>
          <p:nvPr/>
        </p:nvSpPr>
        <p:spPr>
          <a:xfrm>
            <a:off x="6609592" y="2674241"/>
            <a:ext cx="398690" cy="230832"/>
          </a:xfrm>
          <a:prstGeom prst="rect">
            <a:avLst/>
          </a:prstGeom>
        </p:spPr>
        <p:txBody>
          <a:bodyPr vert="horz" wrap="square" lIns="0" tIns="0" rIns="0" bIns="0" rtlCol="0">
            <a:spAutoFit/>
          </a:bodyPr>
          <a:lstStyle/>
          <a:p>
            <a:pPr algn="ctr" defTabSz="685800"/>
            <a:r>
              <a:rPr sz="750" b="1" spc="-4" dirty="0">
                <a:latin typeface="微软雅黑" panose="020B0503020204020204" pitchFamily="34" charset="-122"/>
                <a:cs typeface="微软雅黑" panose="020B0503020204020204" pitchFamily="34" charset="-122"/>
              </a:rPr>
              <a:t>巡更成功</a:t>
            </a:r>
            <a:endParaRPr sz="750">
              <a:latin typeface="微软雅黑" panose="020B0503020204020204" pitchFamily="34" charset="-122"/>
              <a:cs typeface="微软雅黑" panose="020B0503020204020204" pitchFamily="34" charset="-122"/>
            </a:endParaRPr>
          </a:p>
          <a:p>
            <a:pPr algn="ctr" defTabSz="685800"/>
            <a:r>
              <a:rPr sz="750" b="1" spc="-8" dirty="0">
                <a:latin typeface="微软雅黑" panose="020B0503020204020204" pitchFamily="34" charset="-122"/>
                <a:cs typeface="微软雅黑" panose="020B0503020204020204" pitchFamily="34" charset="-122"/>
              </a:rPr>
              <a:t>提示</a:t>
            </a:r>
            <a:endParaRPr sz="750">
              <a:latin typeface="微软雅黑" panose="020B0503020204020204" pitchFamily="34" charset="-122"/>
              <a:cs typeface="微软雅黑" panose="020B0503020204020204" pitchFamily="34" charset="-122"/>
            </a:endParaRPr>
          </a:p>
        </p:txBody>
      </p:sp>
      <p:sp>
        <p:nvSpPr>
          <p:cNvPr id="47" name="object 47"/>
          <p:cNvSpPr/>
          <p:nvPr/>
        </p:nvSpPr>
        <p:spPr>
          <a:xfrm>
            <a:off x="6561959" y="2914360"/>
            <a:ext cx="531587" cy="817387"/>
          </a:xfrm>
          <a:prstGeom prst="rect">
            <a:avLst/>
          </a:prstGeom>
          <a:blipFill>
            <a:blip r:embed="rId20" cstate="print"/>
            <a:stretch>
              <a:fillRect/>
            </a:stretch>
          </a:blipFill>
        </p:spPr>
        <p:txBody>
          <a:bodyPr wrap="square" lIns="0" tIns="0" rIns="0" bIns="0" rtlCol="0"/>
          <a:lstStyle/>
          <a:p>
            <a:pPr defTabSz="685800"/>
            <a:endParaRPr sz="1350">
              <a:latin typeface="Calibri" panose="020F0502020204030204"/>
            </a:endParaRPr>
          </a:p>
        </p:txBody>
      </p:sp>
      <p:sp>
        <p:nvSpPr>
          <p:cNvPr id="48" name="object 48"/>
          <p:cNvSpPr/>
          <p:nvPr/>
        </p:nvSpPr>
        <p:spPr>
          <a:xfrm>
            <a:off x="7139275" y="2698296"/>
            <a:ext cx="568169" cy="1135195"/>
          </a:xfrm>
          <a:prstGeom prst="rect">
            <a:avLst/>
          </a:prstGeom>
          <a:blipFill>
            <a:blip r:embed="rId21" cstate="print"/>
            <a:stretch>
              <a:fillRect/>
            </a:stretch>
          </a:blipFill>
        </p:spPr>
        <p:txBody>
          <a:bodyPr wrap="square" lIns="0" tIns="0" rIns="0" bIns="0" rtlCol="0"/>
          <a:lstStyle/>
          <a:p>
            <a:pPr defTabSz="685800"/>
            <a:endParaRPr sz="1350">
              <a:latin typeface="Calibri" panose="020F0502020204030204"/>
            </a:endParaRPr>
          </a:p>
        </p:txBody>
      </p:sp>
      <p:sp>
        <p:nvSpPr>
          <p:cNvPr id="49" name="object 49"/>
          <p:cNvSpPr/>
          <p:nvPr/>
        </p:nvSpPr>
        <p:spPr>
          <a:xfrm>
            <a:off x="7136987" y="2708584"/>
            <a:ext cx="570456" cy="146329"/>
          </a:xfrm>
          <a:prstGeom prst="rect">
            <a:avLst/>
          </a:prstGeom>
          <a:blipFill>
            <a:blip r:embed="rId19" cstate="print"/>
            <a:stretch>
              <a:fillRect/>
            </a:stretch>
          </a:blipFill>
        </p:spPr>
        <p:txBody>
          <a:bodyPr wrap="square" lIns="0" tIns="0" rIns="0" bIns="0" rtlCol="0"/>
          <a:lstStyle/>
          <a:p>
            <a:pPr defTabSz="685800"/>
            <a:endParaRPr sz="1350">
              <a:latin typeface="Calibri" panose="020F0502020204030204"/>
            </a:endParaRPr>
          </a:p>
        </p:txBody>
      </p:sp>
      <p:sp>
        <p:nvSpPr>
          <p:cNvPr id="50" name="object 50"/>
          <p:cNvSpPr txBox="1"/>
          <p:nvPr/>
        </p:nvSpPr>
        <p:spPr>
          <a:xfrm>
            <a:off x="7223681" y="2674241"/>
            <a:ext cx="398690" cy="230832"/>
          </a:xfrm>
          <a:prstGeom prst="rect">
            <a:avLst/>
          </a:prstGeom>
        </p:spPr>
        <p:txBody>
          <a:bodyPr vert="horz" wrap="square" lIns="0" tIns="0" rIns="0" bIns="0" rtlCol="0">
            <a:spAutoFit/>
          </a:bodyPr>
          <a:lstStyle/>
          <a:p>
            <a:pPr algn="ctr" defTabSz="685800"/>
            <a:r>
              <a:rPr sz="750" b="1" spc="-4" dirty="0">
                <a:latin typeface="微软雅黑" panose="020B0503020204020204" pitchFamily="34" charset="-122"/>
                <a:cs typeface="微软雅黑" panose="020B0503020204020204" pitchFamily="34" charset="-122"/>
              </a:rPr>
              <a:t>巡更轨迹</a:t>
            </a:r>
            <a:endParaRPr sz="750">
              <a:latin typeface="微软雅黑" panose="020B0503020204020204" pitchFamily="34" charset="-122"/>
              <a:cs typeface="微软雅黑" panose="020B0503020204020204" pitchFamily="34" charset="-122"/>
            </a:endParaRPr>
          </a:p>
          <a:p>
            <a:pPr algn="ctr" defTabSz="685800"/>
            <a:r>
              <a:rPr sz="750" b="1" spc="-8" dirty="0">
                <a:latin typeface="微软雅黑" panose="020B0503020204020204" pitchFamily="34" charset="-122"/>
                <a:cs typeface="微软雅黑" panose="020B0503020204020204" pitchFamily="34" charset="-122"/>
              </a:rPr>
              <a:t>还原</a:t>
            </a:r>
            <a:endParaRPr sz="750">
              <a:latin typeface="微软雅黑" panose="020B0503020204020204" pitchFamily="34" charset="-122"/>
              <a:cs typeface="微软雅黑" panose="020B0503020204020204" pitchFamily="34" charset="-122"/>
            </a:endParaRPr>
          </a:p>
        </p:txBody>
      </p:sp>
      <p:sp>
        <p:nvSpPr>
          <p:cNvPr id="51" name="object 51"/>
          <p:cNvSpPr/>
          <p:nvPr/>
        </p:nvSpPr>
        <p:spPr>
          <a:xfrm>
            <a:off x="7175856" y="2889209"/>
            <a:ext cx="465282" cy="836821"/>
          </a:xfrm>
          <a:prstGeom prst="rect">
            <a:avLst/>
          </a:prstGeom>
          <a:blipFill>
            <a:blip r:embed="rId22" cstate="print"/>
            <a:stretch>
              <a:fillRect/>
            </a:stretch>
          </a:blipFill>
        </p:spPr>
        <p:txBody>
          <a:bodyPr wrap="square" lIns="0" tIns="0" rIns="0" bIns="0" rtlCol="0"/>
          <a:lstStyle/>
          <a:p>
            <a:pPr defTabSz="685800"/>
            <a:endParaRPr sz="1350">
              <a:latin typeface="Calibri" panose="020F0502020204030204"/>
            </a:endParaRPr>
          </a:p>
        </p:txBody>
      </p:sp>
      <p:sp>
        <p:nvSpPr>
          <p:cNvPr id="52" name="object 52"/>
          <p:cNvSpPr/>
          <p:nvPr/>
        </p:nvSpPr>
        <p:spPr>
          <a:xfrm>
            <a:off x="5250710" y="3876934"/>
            <a:ext cx="618470" cy="1136339"/>
          </a:xfrm>
          <a:prstGeom prst="rect">
            <a:avLst/>
          </a:prstGeom>
          <a:blipFill>
            <a:blip r:embed="rId23" cstate="print"/>
            <a:stretch>
              <a:fillRect/>
            </a:stretch>
          </a:blipFill>
        </p:spPr>
        <p:txBody>
          <a:bodyPr wrap="square" lIns="0" tIns="0" rIns="0" bIns="0" rtlCol="0"/>
          <a:lstStyle/>
          <a:p>
            <a:pPr defTabSz="685800"/>
            <a:endParaRPr sz="1350">
              <a:latin typeface="Calibri" panose="020F0502020204030204"/>
            </a:endParaRPr>
          </a:p>
        </p:txBody>
      </p:sp>
      <p:sp>
        <p:nvSpPr>
          <p:cNvPr id="53" name="object 53"/>
          <p:cNvSpPr/>
          <p:nvPr/>
        </p:nvSpPr>
        <p:spPr>
          <a:xfrm>
            <a:off x="5283864" y="3881506"/>
            <a:ext cx="554451" cy="172622"/>
          </a:xfrm>
          <a:prstGeom prst="rect">
            <a:avLst/>
          </a:prstGeom>
          <a:blipFill>
            <a:blip r:embed="rId24" cstate="print"/>
            <a:stretch>
              <a:fillRect/>
            </a:stretch>
          </a:blipFill>
        </p:spPr>
        <p:txBody>
          <a:bodyPr wrap="square" lIns="0" tIns="0" rIns="0" bIns="0" rtlCol="0"/>
          <a:lstStyle/>
          <a:p>
            <a:pPr defTabSz="685800"/>
            <a:endParaRPr sz="1350">
              <a:latin typeface="Calibri" panose="020F0502020204030204"/>
            </a:endParaRPr>
          </a:p>
        </p:txBody>
      </p:sp>
      <p:sp>
        <p:nvSpPr>
          <p:cNvPr id="54" name="object 54"/>
          <p:cNvSpPr txBox="1"/>
          <p:nvPr/>
        </p:nvSpPr>
        <p:spPr>
          <a:xfrm>
            <a:off x="5409900" y="3860119"/>
            <a:ext cx="303900" cy="230832"/>
          </a:xfrm>
          <a:prstGeom prst="rect">
            <a:avLst/>
          </a:prstGeom>
        </p:spPr>
        <p:txBody>
          <a:bodyPr vert="horz" wrap="square" lIns="0" tIns="0" rIns="0" bIns="0" rtlCol="0">
            <a:spAutoFit/>
          </a:bodyPr>
          <a:lstStyle/>
          <a:p>
            <a:pPr marL="9525" marR="3810" defTabSz="685800"/>
            <a:r>
              <a:rPr sz="750" b="1" spc="-4" dirty="0">
                <a:latin typeface="微软雅黑" panose="020B0503020204020204" pitchFamily="34" charset="-122"/>
                <a:cs typeface="微软雅黑" panose="020B0503020204020204" pitchFamily="34" charset="-122"/>
              </a:rPr>
              <a:t>日常巡 查点位</a:t>
            </a:r>
            <a:endParaRPr sz="750">
              <a:latin typeface="微软雅黑" panose="020B0503020204020204" pitchFamily="34" charset="-122"/>
              <a:cs typeface="微软雅黑" panose="020B0503020204020204" pitchFamily="34" charset="-122"/>
            </a:endParaRPr>
          </a:p>
        </p:txBody>
      </p:sp>
      <p:sp>
        <p:nvSpPr>
          <p:cNvPr id="55" name="object 55"/>
          <p:cNvSpPr/>
          <p:nvPr/>
        </p:nvSpPr>
        <p:spPr>
          <a:xfrm>
            <a:off x="5339880" y="4169592"/>
            <a:ext cx="170336" cy="193201"/>
          </a:xfrm>
          <a:prstGeom prst="rect">
            <a:avLst/>
          </a:prstGeom>
          <a:blipFill>
            <a:blip r:embed="rId25" cstate="print"/>
            <a:stretch>
              <a:fillRect/>
            </a:stretch>
          </a:blipFill>
        </p:spPr>
        <p:txBody>
          <a:bodyPr wrap="square" lIns="0" tIns="0" rIns="0" bIns="0" rtlCol="0"/>
          <a:lstStyle/>
          <a:p>
            <a:pPr defTabSz="685800"/>
            <a:endParaRPr sz="1350">
              <a:latin typeface="Calibri" panose="020F0502020204030204"/>
            </a:endParaRPr>
          </a:p>
        </p:txBody>
      </p:sp>
      <p:sp>
        <p:nvSpPr>
          <p:cNvPr id="56" name="object 56"/>
          <p:cNvSpPr/>
          <p:nvPr/>
        </p:nvSpPr>
        <p:spPr>
          <a:xfrm>
            <a:off x="5581095" y="4179881"/>
            <a:ext cx="177196" cy="194344"/>
          </a:xfrm>
          <a:prstGeom prst="rect">
            <a:avLst/>
          </a:prstGeom>
          <a:blipFill>
            <a:blip r:embed="rId26" cstate="print"/>
            <a:stretch>
              <a:fillRect/>
            </a:stretch>
          </a:blipFill>
        </p:spPr>
        <p:txBody>
          <a:bodyPr wrap="square" lIns="0" tIns="0" rIns="0" bIns="0" rtlCol="0"/>
          <a:lstStyle/>
          <a:p>
            <a:pPr defTabSz="685800"/>
            <a:endParaRPr sz="1350">
              <a:latin typeface="Calibri" panose="020F0502020204030204"/>
            </a:endParaRPr>
          </a:p>
        </p:txBody>
      </p:sp>
      <p:sp>
        <p:nvSpPr>
          <p:cNvPr id="57" name="object 57"/>
          <p:cNvSpPr txBox="1"/>
          <p:nvPr/>
        </p:nvSpPr>
        <p:spPr>
          <a:xfrm>
            <a:off x="5241374" y="4421010"/>
            <a:ext cx="703067" cy="115416"/>
          </a:xfrm>
          <a:prstGeom prst="rect">
            <a:avLst/>
          </a:prstGeom>
        </p:spPr>
        <p:txBody>
          <a:bodyPr vert="horz" wrap="square" lIns="0" tIns="0" rIns="0" bIns="0" rtlCol="0">
            <a:spAutoFit/>
          </a:bodyPr>
          <a:lstStyle/>
          <a:p>
            <a:pPr marL="9525" defTabSz="685800"/>
            <a:r>
              <a:rPr sz="750" spc="-113" dirty="0">
                <a:latin typeface="微软雅黑" panose="020B0503020204020204" pitchFamily="34" charset="-122"/>
                <a:cs typeface="微软雅黑" panose="020B0503020204020204" pitchFamily="34" charset="-122"/>
              </a:rPr>
              <a:t>消防</a:t>
            </a:r>
            <a:r>
              <a:rPr sz="750" spc="-116" dirty="0">
                <a:latin typeface="微软雅黑" panose="020B0503020204020204" pitchFamily="34" charset="-122"/>
                <a:cs typeface="微软雅黑" panose="020B0503020204020204" pitchFamily="34" charset="-122"/>
              </a:rPr>
              <a:t>/</a:t>
            </a:r>
            <a:r>
              <a:rPr sz="750" spc="-113" dirty="0">
                <a:latin typeface="微软雅黑" panose="020B0503020204020204" pitchFamily="34" charset="-122"/>
                <a:cs typeface="微软雅黑" panose="020B0503020204020204" pitchFamily="34" charset="-122"/>
              </a:rPr>
              <a:t>安防巡查</a:t>
            </a:r>
            <a:r>
              <a:rPr sz="750" spc="-116" dirty="0">
                <a:latin typeface="微软雅黑" panose="020B0503020204020204" pitchFamily="34" charset="-122"/>
                <a:cs typeface="微软雅黑" panose="020B0503020204020204" pitchFamily="34" charset="-122"/>
              </a:rPr>
              <a:t>R</a:t>
            </a:r>
            <a:r>
              <a:rPr sz="750" spc="-113" dirty="0">
                <a:latin typeface="微软雅黑" panose="020B0503020204020204" pitchFamily="34" charset="-122"/>
                <a:cs typeface="微软雅黑" panose="020B0503020204020204" pitchFamily="34" charset="-122"/>
              </a:rPr>
              <a:t>F</a:t>
            </a:r>
            <a:r>
              <a:rPr sz="750" spc="-116" dirty="0">
                <a:latin typeface="微软雅黑" panose="020B0503020204020204" pitchFamily="34" charset="-122"/>
                <a:cs typeface="微软雅黑" panose="020B0503020204020204" pitchFamily="34" charset="-122"/>
              </a:rPr>
              <a:t>I</a:t>
            </a:r>
            <a:r>
              <a:rPr sz="750" spc="-4" dirty="0">
                <a:latin typeface="微软雅黑" panose="020B0503020204020204" pitchFamily="34" charset="-122"/>
                <a:cs typeface="微软雅黑" panose="020B0503020204020204" pitchFamily="34" charset="-122"/>
              </a:rPr>
              <a:t>D</a:t>
            </a:r>
            <a:endParaRPr sz="750">
              <a:latin typeface="微软雅黑" panose="020B0503020204020204" pitchFamily="34" charset="-122"/>
              <a:cs typeface="微软雅黑" panose="020B0503020204020204" pitchFamily="34" charset="-122"/>
            </a:endParaRPr>
          </a:p>
        </p:txBody>
      </p:sp>
      <p:sp>
        <p:nvSpPr>
          <p:cNvPr id="58" name="object 58"/>
          <p:cNvSpPr/>
          <p:nvPr/>
        </p:nvSpPr>
        <p:spPr>
          <a:xfrm>
            <a:off x="5392467" y="4542275"/>
            <a:ext cx="244644" cy="325812"/>
          </a:xfrm>
          <a:prstGeom prst="rect">
            <a:avLst/>
          </a:prstGeom>
          <a:blipFill>
            <a:blip r:embed="rId27" cstate="print"/>
            <a:stretch>
              <a:fillRect/>
            </a:stretch>
          </a:blipFill>
        </p:spPr>
        <p:txBody>
          <a:bodyPr wrap="square" lIns="0" tIns="0" rIns="0" bIns="0" rtlCol="0"/>
          <a:lstStyle/>
          <a:p>
            <a:pPr defTabSz="685800"/>
            <a:endParaRPr sz="1350">
              <a:latin typeface="Calibri" panose="020F0502020204030204"/>
            </a:endParaRPr>
          </a:p>
        </p:txBody>
      </p:sp>
      <p:sp>
        <p:nvSpPr>
          <p:cNvPr id="59" name="object 59"/>
          <p:cNvSpPr txBox="1"/>
          <p:nvPr/>
        </p:nvSpPr>
        <p:spPr>
          <a:xfrm>
            <a:off x="5291009" y="4886978"/>
            <a:ext cx="621614"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手持终端</a:t>
            </a:r>
            <a:r>
              <a:rPr sz="750" spc="-11" dirty="0">
                <a:latin typeface="微软雅黑" panose="020B0503020204020204" pitchFamily="34" charset="-122"/>
                <a:cs typeface="微软雅黑" panose="020B0503020204020204" pitchFamily="34" charset="-122"/>
              </a:rPr>
              <a:t>/</a:t>
            </a:r>
            <a:r>
              <a:rPr sz="750" spc="-8" dirty="0">
                <a:latin typeface="微软雅黑" panose="020B0503020204020204" pitchFamily="34" charset="-122"/>
                <a:cs typeface="微软雅黑" panose="020B0503020204020204" pitchFamily="34" charset="-122"/>
              </a:rPr>
              <a:t>A</a:t>
            </a:r>
            <a:r>
              <a:rPr sz="750" spc="-4" dirty="0">
                <a:latin typeface="微软雅黑" panose="020B0503020204020204" pitchFamily="34" charset="-122"/>
                <a:cs typeface="微软雅黑" panose="020B0503020204020204" pitchFamily="34" charset="-122"/>
              </a:rPr>
              <a:t>PP</a:t>
            </a:r>
            <a:endParaRPr sz="750">
              <a:latin typeface="微软雅黑" panose="020B0503020204020204" pitchFamily="34" charset="-122"/>
              <a:cs typeface="微软雅黑" panose="020B0503020204020204" pitchFamily="34" charset="-122"/>
            </a:endParaRPr>
          </a:p>
        </p:txBody>
      </p:sp>
      <p:sp>
        <p:nvSpPr>
          <p:cNvPr id="60" name="object 60"/>
          <p:cNvSpPr/>
          <p:nvPr/>
        </p:nvSpPr>
        <p:spPr>
          <a:xfrm>
            <a:off x="5894331" y="3887222"/>
            <a:ext cx="879119" cy="1135196"/>
          </a:xfrm>
          <a:prstGeom prst="rect">
            <a:avLst/>
          </a:prstGeom>
          <a:blipFill>
            <a:blip r:embed="rId28" cstate="print"/>
            <a:stretch>
              <a:fillRect/>
            </a:stretch>
          </a:blipFill>
        </p:spPr>
        <p:txBody>
          <a:bodyPr wrap="square" lIns="0" tIns="0" rIns="0" bIns="0" rtlCol="0"/>
          <a:lstStyle/>
          <a:p>
            <a:pPr defTabSz="685800"/>
            <a:endParaRPr sz="1350">
              <a:latin typeface="Calibri" panose="020F0502020204030204"/>
            </a:endParaRPr>
          </a:p>
        </p:txBody>
      </p:sp>
      <p:sp>
        <p:nvSpPr>
          <p:cNvPr id="61" name="object 61"/>
          <p:cNvSpPr/>
          <p:nvPr/>
        </p:nvSpPr>
        <p:spPr>
          <a:xfrm>
            <a:off x="5927485" y="3895224"/>
            <a:ext cx="793379" cy="150902"/>
          </a:xfrm>
          <a:prstGeom prst="rect">
            <a:avLst/>
          </a:prstGeom>
          <a:blipFill>
            <a:blip r:embed="rId29" cstate="print"/>
            <a:stretch>
              <a:fillRect/>
            </a:stretch>
          </a:blipFill>
        </p:spPr>
        <p:txBody>
          <a:bodyPr wrap="square" lIns="0" tIns="0" rIns="0" bIns="0" rtlCol="0"/>
          <a:lstStyle/>
          <a:p>
            <a:pPr defTabSz="685800"/>
            <a:endParaRPr sz="1350">
              <a:latin typeface="Calibri" panose="020F0502020204030204"/>
            </a:endParaRPr>
          </a:p>
        </p:txBody>
      </p:sp>
      <p:sp>
        <p:nvSpPr>
          <p:cNvPr id="62" name="object 62"/>
          <p:cNvSpPr txBox="1"/>
          <p:nvPr/>
        </p:nvSpPr>
        <p:spPr>
          <a:xfrm>
            <a:off x="6125353" y="3919851"/>
            <a:ext cx="398690" cy="115416"/>
          </a:xfrm>
          <a:prstGeom prst="rect">
            <a:avLst/>
          </a:prstGeom>
        </p:spPr>
        <p:txBody>
          <a:bodyPr vert="horz" wrap="square" lIns="0" tIns="0" rIns="0" bIns="0" rtlCol="0">
            <a:spAutoFit/>
          </a:bodyPr>
          <a:lstStyle/>
          <a:p>
            <a:pPr marL="9525" defTabSz="685800"/>
            <a:r>
              <a:rPr sz="750" b="1" spc="-4" dirty="0">
                <a:latin typeface="微软雅黑" panose="020B0503020204020204" pitchFamily="34" charset="-122"/>
                <a:cs typeface="微软雅黑" panose="020B0503020204020204" pitchFamily="34" charset="-122"/>
              </a:rPr>
              <a:t>消控中心</a:t>
            </a:r>
            <a:endParaRPr sz="750">
              <a:latin typeface="微软雅黑" panose="020B0503020204020204" pitchFamily="34" charset="-122"/>
              <a:cs typeface="微软雅黑" panose="020B0503020204020204" pitchFamily="34" charset="-122"/>
            </a:endParaRPr>
          </a:p>
        </p:txBody>
      </p:sp>
      <p:sp>
        <p:nvSpPr>
          <p:cNvPr id="63" name="object 63"/>
          <p:cNvSpPr/>
          <p:nvPr/>
        </p:nvSpPr>
        <p:spPr>
          <a:xfrm>
            <a:off x="5976641" y="4182167"/>
            <a:ext cx="635618" cy="679060"/>
          </a:xfrm>
          <a:prstGeom prst="rect">
            <a:avLst/>
          </a:prstGeom>
          <a:blipFill>
            <a:blip r:embed="rId30" cstate="print"/>
            <a:stretch>
              <a:fillRect/>
            </a:stretch>
          </a:blipFill>
        </p:spPr>
        <p:txBody>
          <a:bodyPr wrap="square" lIns="0" tIns="0" rIns="0" bIns="0" rtlCol="0"/>
          <a:lstStyle/>
          <a:p>
            <a:pPr defTabSz="685800"/>
            <a:endParaRPr sz="1350">
              <a:latin typeface="Calibri" panose="020F0502020204030204"/>
            </a:endParaRPr>
          </a:p>
        </p:txBody>
      </p:sp>
      <p:sp>
        <p:nvSpPr>
          <p:cNvPr id="64" name="object 64"/>
          <p:cNvSpPr/>
          <p:nvPr/>
        </p:nvSpPr>
        <p:spPr>
          <a:xfrm>
            <a:off x="6005221" y="4209604"/>
            <a:ext cx="583031" cy="443560"/>
          </a:xfrm>
          <a:prstGeom prst="rect">
            <a:avLst/>
          </a:prstGeom>
          <a:blipFill>
            <a:blip r:embed="rId31" cstate="print"/>
            <a:stretch>
              <a:fillRect/>
            </a:stretch>
          </a:blipFill>
        </p:spPr>
        <p:txBody>
          <a:bodyPr wrap="square" lIns="0" tIns="0" rIns="0" bIns="0" rtlCol="0"/>
          <a:lstStyle/>
          <a:p>
            <a:pPr defTabSz="685800"/>
            <a:endParaRPr sz="1350">
              <a:latin typeface="Calibri" panose="020F0502020204030204"/>
            </a:endParaRPr>
          </a:p>
        </p:txBody>
      </p:sp>
      <p:sp>
        <p:nvSpPr>
          <p:cNvPr id="65" name="object 65"/>
          <p:cNvSpPr/>
          <p:nvPr/>
        </p:nvSpPr>
        <p:spPr>
          <a:xfrm>
            <a:off x="6811177" y="3875790"/>
            <a:ext cx="879119" cy="1136338"/>
          </a:xfrm>
          <a:prstGeom prst="rect">
            <a:avLst/>
          </a:prstGeom>
          <a:blipFill>
            <a:blip r:embed="rId32" cstate="print"/>
            <a:stretch>
              <a:fillRect/>
            </a:stretch>
          </a:blipFill>
        </p:spPr>
        <p:txBody>
          <a:bodyPr wrap="square" lIns="0" tIns="0" rIns="0" bIns="0" rtlCol="0"/>
          <a:lstStyle/>
          <a:p>
            <a:pPr defTabSz="685800"/>
            <a:endParaRPr sz="1350">
              <a:latin typeface="Calibri" panose="020F0502020204030204"/>
            </a:endParaRPr>
          </a:p>
        </p:txBody>
      </p:sp>
      <p:sp>
        <p:nvSpPr>
          <p:cNvPr id="66" name="object 66"/>
          <p:cNvSpPr/>
          <p:nvPr/>
        </p:nvSpPr>
        <p:spPr>
          <a:xfrm>
            <a:off x="6898059" y="4477113"/>
            <a:ext cx="660769" cy="454993"/>
          </a:xfrm>
          <a:prstGeom prst="rect">
            <a:avLst/>
          </a:prstGeom>
          <a:blipFill>
            <a:blip r:embed="rId33" cstate="print"/>
            <a:stretch>
              <a:fillRect/>
            </a:stretch>
          </a:blipFill>
        </p:spPr>
        <p:txBody>
          <a:bodyPr wrap="square" lIns="0" tIns="0" rIns="0" bIns="0" rtlCol="0"/>
          <a:lstStyle/>
          <a:p>
            <a:pPr defTabSz="685800"/>
            <a:endParaRPr sz="1350">
              <a:latin typeface="Calibri" panose="020F0502020204030204"/>
            </a:endParaRPr>
          </a:p>
        </p:txBody>
      </p:sp>
      <p:sp>
        <p:nvSpPr>
          <p:cNvPr id="67" name="object 67"/>
          <p:cNvSpPr/>
          <p:nvPr/>
        </p:nvSpPr>
        <p:spPr>
          <a:xfrm>
            <a:off x="6893486" y="3958101"/>
            <a:ext cx="660769" cy="456136"/>
          </a:xfrm>
          <a:prstGeom prst="rect">
            <a:avLst/>
          </a:prstGeom>
          <a:blipFill>
            <a:blip r:embed="rId34" cstate="print"/>
            <a:stretch>
              <a:fillRect/>
            </a:stretch>
          </a:blipFill>
        </p:spPr>
        <p:txBody>
          <a:bodyPr wrap="square" lIns="0" tIns="0" rIns="0" bIns="0" rtlCol="0"/>
          <a:lstStyle/>
          <a:p>
            <a:pPr defTabSz="685800"/>
            <a:endParaRPr sz="1350">
              <a:latin typeface="Calibri" panose="020F0502020204030204"/>
            </a:endParaRPr>
          </a:p>
        </p:txBody>
      </p:sp>
      <p:sp>
        <p:nvSpPr>
          <p:cNvPr id="68" name="object 68"/>
          <p:cNvSpPr txBox="1"/>
          <p:nvPr/>
        </p:nvSpPr>
        <p:spPr>
          <a:xfrm>
            <a:off x="7350385" y="4313321"/>
            <a:ext cx="303900"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未巡查</a:t>
            </a:r>
            <a:endParaRPr sz="750">
              <a:latin typeface="微软雅黑" panose="020B0503020204020204" pitchFamily="34" charset="-122"/>
              <a:cs typeface="微软雅黑" panose="020B0503020204020204" pitchFamily="34" charset="-122"/>
            </a:endParaRPr>
          </a:p>
        </p:txBody>
      </p:sp>
      <p:sp>
        <p:nvSpPr>
          <p:cNvPr id="69" name="object 69"/>
          <p:cNvSpPr txBox="1"/>
          <p:nvPr/>
        </p:nvSpPr>
        <p:spPr>
          <a:xfrm>
            <a:off x="7365437" y="4834848"/>
            <a:ext cx="303900"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已巡查</a:t>
            </a:r>
            <a:endParaRPr sz="750">
              <a:latin typeface="微软雅黑" panose="020B0503020204020204" pitchFamily="34" charset="-122"/>
              <a:cs typeface="微软雅黑" panose="020B0503020204020204" pitchFamily="34" charset="-122"/>
            </a:endParaRPr>
          </a:p>
        </p:txBody>
      </p:sp>
      <p:sp>
        <p:nvSpPr>
          <p:cNvPr id="70" name="object 70"/>
          <p:cNvSpPr/>
          <p:nvPr/>
        </p:nvSpPr>
        <p:spPr>
          <a:xfrm>
            <a:off x="6532236" y="3824345"/>
            <a:ext cx="1585711" cy="313427"/>
          </a:xfrm>
          <a:custGeom>
            <a:avLst/>
            <a:gdLst/>
            <a:ahLst/>
            <a:cxnLst/>
            <a:rect l="l" t="t" r="r" b="b"/>
            <a:pathLst>
              <a:path w="2113915" h="417829">
                <a:moveTo>
                  <a:pt x="440563" y="70104"/>
                </a:moveTo>
                <a:lnTo>
                  <a:pt x="525653" y="151130"/>
                </a:lnTo>
                <a:lnTo>
                  <a:pt x="114681" y="159893"/>
                </a:lnTo>
                <a:lnTo>
                  <a:pt x="385064" y="224155"/>
                </a:lnTo>
                <a:lnTo>
                  <a:pt x="0" y="248920"/>
                </a:lnTo>
                <a:lnTo>
                  <a:pt x="325882" y="297180"/>
                </a:lnTo>
                <a:lnTo>
                  <a:pt x="125730" y="344551"/>
                </a:lnTo>
                <a:lnTo>
                  <a:pt x="470281" y="352679"/>
                </a:lnTo>
                <a:lnTo>
                  <a:pt x="481203" y="417576"/>
                </a:lnTo>
                <a:lnTo>
                  <a:pt x="736600" y="350393"/>
                </a:lnTo>
                <a:lnTo>
                  <a:pt x="929146" y="350393"/>
                </a:lnTo>
                <a:lnTo>
                  <a:pt x="966089" y="335788"/>
                </a:lnTo>
                <a:lnTo>
                  <a:pt x="1164522" y="335788"/>
                </a:lnTo>
                <a:lnTo>
                  <a:pt x="1191895" y="308102"/>
                </a:lnTo>
                <a:lnTo>
                  <a:pt x="1448254" y="308102"/>
                </a:lnTo>
                <a:lnTo>
                  <a:pt x="1432687" y="277368"/>
                </a:lnTo>
                <a:lnTo>
                  <a:pt x="1752693" y="277368"/>
                </a:lnTo>
                <a:lnTo>
                  <a:pt x="1602994" y="237998"/>
                </a:lnTo>
                <a:lnTo>
                  <a:pt x="1787906" y="218313"/>
                </a:lnTo>
                <a:lnTo>
                  <a:pt x="1662176" y="181737"/>
                </a:lnTo>
                <a:lnTo>
                  <a:pt x="2113788" y="128524"/>
                </a:lnTo>
                <a:lnTo>
                  <a:pt x="1602994" y="126238"/>
                </a:lnTo>
                <a:lnTo>
                  <a:pt x="1610156" y="123317"/>
                </a:lnTo>
                <a:lnTo>
                  <a:pt x="836676" y="123317"/>
                </a:lnTo>
                <a:lnTo>
                  <a:pt x="440563" y="70104"/>
                </a:lnTo>
                <a:close/>
              </a:path>
              <a:path w="2113915" h="417829">
                <a:moveTo>
                  <a:pt x="929146" y="350393"/>
                </a:moveTo>
                <a:lnTo>
                  <a:pt x="736600" y="350393"/>
                </a:lnTo>
                <a:lnTo>
                  <a:pt x="851408" y="381127"/>
                </a:lnTo>
                <a:lnTo>
                  <a:pt x="929146" y="350393"/>
                </a:lnTo>
                <a:close/>
              </a:path>
              <a:path w="2113915" h="417829">
                <a:moveTo>
                  <a:pt x="1164522" y="335788"/>
                </a:moveTo>
                <a:lnTo>
                  <a:pt x="966089" y="335788"/>
                </a:lnTo>
                <a:lnTo>
                  <a:pt x="1136396" y="364236"/>
                </a:lnTo>
                <a:lnTo>
                  <a:pt x="1164522" y="335788"/>
                </a:lnTo>
                <a:close/>
              </a:path>
              <a:path w="2113915" h="417829">
                <a:moveTo>
                  <a:pt x="1448254" y="308102"/>
                </a:moveTo>
                <a:lnTo>
                  <a:pt x="1191895" y="308102"/>
                </a:lnTo>
                <a:lnTo>
                  <a:pt x="1462278" y="335788"/>
                </a:lnTo>
                <a:lnTo>
                  <a:pt x="1448254" y="308102"/>
                </a:lnTo>
                <a:close/>
              </a:path>
              <a:path w="2113915" h="417829">
                <a:moveTo>
                  <a:pt x="1752693" y="277368"/>
                </a:moveTo>
                <a:lnTo>
                  <a:pt x="1432687" y="277368"/>
                </a:lnTo>
                <a:lnTo>
                  <a:pt x="1847342" y="302260"/>
                </a:lnTo>
                <a:lnTo>
                  <a:pt x="1752693" y="277368"/>
                </a:lnTo>
                <a:close/>
              </a:path>
              <a:path w="2113915" h="417829">
                <a:moveTo>
                  <a:pt x="951357" y="36449"/>
                </a:moveTo>
                <a:lnTo>
                  <a:pt x="836676" y="123317"/>
                </a:lnTo>
                <a:lnTo>
                  <a:pt x="1610156" y="123317"/>
                </a:lnTo>
                <a:lnTo>
                  <a:pt x="1638806" y="111633"/>
                </a:lnTo>
                <a:lnTo>
                  <a:pt x="1421384" y="111633"/>
                </a:lnTo>
                <a:lnTo>
                  <a:pt x="1427840" y="83947"/>
                </a:lnTo>
                <a:lnTo>
                  <a:pt x="1121664" y="83947"/>
                </a:lnTo>
                <a:lnTo>
                  <a:pt x="951357" y="36449"/>
                </a:lnTo>
                <a:close/>
              </a:path>
              <a:path w="2113915" h="417829">
                <a:moveTo>
                  <a:pt x="1762125" y="61341"/>
                </a:moveTo>
                <a:lnTo>
                  <a:pt x="1421384" y="111633"/>
                </a:lnTo>
                <a:lnTo>
                  <a:pt x="1638806" y="111633"/>
                </a:lnTo>
                <a:lnTo>
                  <a:pt x="1762125" y="61341"/>
                </a:lnTo>
                <a:close/>
              </a:path>
              <a:path w="2113915" h="417829">
                <a:moveTo>
                  <a:pt x="1447419" y="0"/>
                </a:moveTo>
                <a:lnTo>
                  <a:pt x="1121664" y="83947"/>
                </a:lnTo>
                <a:lnTo>
                  <a:pt x="1427840" y="83947"/>
                </a:lnTo>
                <a:lnTo>
                  <a:pt x="1447419"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71" name="object 71"/>
          <p:cNvSpPr txBox="1"/>
          <p:nvPr/>
        </p:nvSpPr>
        <p:spPr>
          <a:xfrm>
            <a:off x="7020001" y="3935856"/>
            <a:ext cx="493481" cy="115416"/>
          </a:xfrm>
          <a:prstGeom prst="rect">
            <a:avLst/>
          </a:prstGeom>
        </p:spPr>
        <p:txBody>
          <a:bodyPr vert="horz" wrap="square" lIns="0" tIns="0" rIns="0" bIns="0" rtlCol="0">
            <a:spAutoFit/>
          </a:bodyPr>
          <a:lstStyle/>
          <a:p>
            <a:pPr marL="9525" defTabSz="685800"/>
            <a:r>
              <a:rPr sz="750" b="1" spc="-4" dirty="0">
                <a:latin typeface="微软雅黑" panose="020B0503020204020204" pitchFamily="34" charset="-122"/>
                <a:cs typeface="微软雅黑" panose="020B0503020204020204" pitchFamily="34" charset="-122"/>
              </a:rPr>
              <a:t>巡更可视化</a:t>
            </a:r>
            <a:endParaRPr sz="750">
              <a:latin typeface="微软雅黑" panose="020B0503020204020204" pitchFamily="34" charset="-122"/>
              <a:cs typeface="微软雅黑" panose="020B0503020204020204" pitchFamily="34" charset="-122"/>
            </a:endParaRPr>
          </a:p>
        </p:txBody>
      </p:sp>
      <p:sp>
        <p:nvSpPr>
          <p:cNvPr id="72" name="object 72"/>
          <p:cNvSpPr txBox="1"/>
          <p:nvPr/>
        </p:nvSpPr>
        <p:spPr>
          <a:xfrm>
            <a:off x="645908" y="3764900"/>
            <a:ext cx="474427" cy="1107996"/>
          </a:xfrm>
          <a:prstGeom prst="rect">
            <a:avLst/>
          </a:prstGeom>
          <a:solidFill>
            <a:schemeClr val="bg1"/>
          </a:solidFill>
        </p:spPr>
        <p:txBody>
          <a:bodyPr vert="horz" wrap="square" lIns="0" tIns="0" rIns="0" bIns="0" rtlCol="0">
            <a:spAutoFit/>
          </a:bodyPr>
          <a:lstStyle/>
          <a:p>
            <a:pPr marL="123190" marR="116205" algn="just" defTabSz="685800"/>
            <a:r>
              <a:rPr sz="1800" b="1" dirty="0">
                <a:latin typeface="微软雅黑" panose="020B0503020204020204" pitchFamily="34" charset="-122"/>
                <a:cs typeface="微软雅黑" panose="020B0503020204020204" pitchFamily="34" charset="-122"/>
              </a:rPr>
              <a:t>亮 点 功 能</a:t>
            </a:r>
            <a:endParaRPr sz="1800">
              <a:latin typeface="微软雅黑" panose="020B0503020204020204" pitchFamily="34" charset="-122"/>
              <a:cs typeface="微软雅黑" panose="020B0503020204020204" pitchFamily="34" charset="-122"/>
            </a:endParaRPr>
          </a:p>
        </p:txBody>
      </p:sp>
      <p:sp>
        <p:nvSpPr>
          <p:cNvPr id="73" name="object 73"/>
          <p:cNvSpPr txBox="1"/>
          <p:nvPr/>
        </p:nvSpPr>
        <p:spPr>
          <a:xfrm>
            <a:off x="2031750" y="3650304"/>
            <a:ext cx="920275" cy="207749"/>
          </a:xfrm>
          <a:prstGeom prst="rect">
            <a:avLst/>
          </a:prstGeom>
        </p:spPr>
        <p:txBody>
          <a:bodyPr vert="horz" wrap="square" lIns="0" tIns="0" rIns="0" bIns="0" rtlCol="0">
            <a:spAutoFit/>
          </a:bodyPr>
          <a:lstStyle/>
          <a:p>
            <a:pPr marL="9525" defTabSz="685800"/>
            <a:r>
              <a:rPr sz="1350" spc="-225" dirty="0">
                <a:latin typeface="Segoe UI Symbol" panose="020B0502040204020203"/>
                <a:cs typeface="Segoe UI Symbol" panose="020B0502040204020203"/>
              </a:rPr>
              <a:t>➢ </a:t>
            </a:r>
            <a:r>
              <a:rPr sz="1350" spc="-120" dirty="0">
                <a:latin typeface="Segoe UI Symbol" panose="020B0502040204020203"/>
                <a:cs typeface="Segoe UI Symbol" panose="020B0502040204020203"/>
              </a:rPr>
              <a:t> </a:t>
            </a:r>
            <a:r>
              <a:rPr sz="1350" b="1" dirty="0">
                <a:latin typeface="微软雅黑" panose="020B0503020204020204" pitchFamily="34" charset="-122"/>
                <a:cs typeface="微软雅黑" panose="020B0503020204020204" pitchFamily="34" charset="-122"/>
              </a:rPr>
              <a:t>实时监控</a:t>
            </a:r>
            <a:endParaRPr sz="1350">
              <a:latin typeface="微软雅黑" panose="020B0503020204020204" pitchFamily="34" charset="-122"/>
              <a:cs typeface="微软雅黑" panose="020B0503020204020204" pitchFamily="34" charset="-122"/>
            </a:endParaRPr>
          </a:p>
        </p:txBody>
      </p:sp>
      <p:sp>
        <p:nvSpPr>
          <p:cNvPr id="74" name="object 74"/>
          <p:cNvSpPr txBox="1"/>
          <p:nvPr/>
        </p:nvSpPr>
        <p:spPr>
          <a:xfrm>
            <a:off x="2031750" y="4030989"/>
            <a:ext cx="920275" cy="207749"/>
          </a:xfrm>
          <a:prstGeom prst="rect">
            <a:avLst/>
          </a:prstGeom>
        </p:spPr>
        <p:txBody>
          <a:bodyPr vert="horz" wrap="square" lIns="0" tIns="0" rIns="0" bIns="0" rtlCol="0">
            <a:spAutoFit/>
          </a:bodyPr>
          <a:lstStyle/>
          <a:p>
            <a:pPr marL="9525" defTabSz="685800"/>
            <a:r>
              <a:rPr sz="1350" spc="-225" dirty="0">
                <a:latin typeface="Segoe UI Symbol" panose="020B0502040204020203"/>
                <a:cs typeface="Segoe UI Symbol" panose="020B0502040204020203"/>
              </a:rPr>
              <a:t>➢ </a:t>
            </a:r>
            <a:r>
              <a:rPr sz="1350" spc="-120" dirty="0">
                <a:latin typeface="Segoe UI Symbol" panose="020B0502040204020203"/>
                <a:cs typeface="Segoe UI Symbol" panose="020B0502040204020203"/>
              </a:rPr>
              <a:t> </a:t>
            </a:r>
            <a:r>
              <a:rPr sz="1350" b="1" dirty="0">
                <a:latin typeface="微软雅黑" panose="020B0503020204020204" pitchFamily="34" charset="-122"/>
                <a:cs typeface="微软雅黑" panose="020B0503020204020204" pitchFamily="34" charset="-122"/>
              </a:rPr>
              <a:t>现场巡更</a:t>
            </a:r>
            <a:endParaRPr sz="1350">
              <a:latin typeface="微软雅黑" panose="020B0503020204020204" pitchFamily="34" charset="-122"/>
              <a:cs typeface="微软雅黑" panose="020B0503020204020204" pitchFamily="34" charset="-122"/>
            </a:endParaRPr>
          </a:p>
        </p:txBody>
      </p:sp>
      <p:sp>
        <p:nvSpPr>
          <p:cNvPr id="75" name="object 75"/>
          <p:cNvSpPr txBox="1"/>
          <p:nvPr/>
        </p:nvSpPr>
        <p:spPr>
          <a:xfrm>
            <a:off x="2031750" y="4412651"/>
            <a:ext cx="920275" cy="207749"/>
          </a:xfrm>
          <a:prstGeom prst="rect">
            <a:avLst/>
          </a:prstGeom>
        </p:spPr>
        <p:txBody>
          <a:bodyPr vert="horz" wrap="square" lIns="0" tIns="0" rIns="0" bIns="0" rtlCol="0">
            <a:spAutoFit/>
          </a:bodyPr>
          <a:lstStyle/>
          <a:p>
            <a:pPr marL="9525" defTabSz="685800"/>
            <a:r>
              <a:rPr sz="1350" spc="-225" dirty="0">
                <a:latin typeface="Segoe UI Symbol" panose="020B0502040204020203"/>
                <a:cs typeface="Segoe UI Symbol" panose="020B0502040204020203"/>
              </a:rPr>
              <a:t>➢ </a:t>
            </a:r>
            <a:r>
              <a:rPr sz="1350" spc="-124" dirty="0">
                <a:latin typeface="Segoe UI Symbol" panose="020B0502040204020203"/>
                <a:cs typeface="Segoe UI Symbol" panose="020B0502040204020203"/>
              </a:rPr>
              <a:t> </a:t>
            </a:r>
            <a:r>
              <a:rPr sz="1350" b="1" spc="-4" dirty="0">
                <a:latin typeface="微软雅黑" panose="020B0503020204020204" pitchFamily="34" charset="-122"/>
                <a:cs typeface="微软雅黑" panose="020B0503020204020204" pitchFamily="34" charset="-122"/>
              </a:rPr>
              <a:t>紧急调度</a:t>
            </a:r>
            <a:endParaRPr sz="1350">
              <a:latin typeface="微软雅黑" panose="020B0503020204020204" pitchFamily="34" charset="-122"/>
              <a:cs typeface="微软雅黑" panose="020B0503020204020204" pitchFamily="34" charset="-122"/>
            </a:endParaRPr>
          </a:p>
        </p:txBody>
      </p:sp>
      <p:sp>
        <p:nvSpPr>
          <p:cNvPr id="76" name="object 76"/>
          <p:cNvSpPr txBox="1"/>
          <p:nvPr/>
        </p:nvSpPr>
        <p:spPr>
          <a:xfrm>
            <a:off x="2031750" y="4793750"/>
            <a:ext cx="920275" cy="207749"/>
          </a:xfrm>
          <a:prstGeom prst="rect">
            <a:avLst/>
          </a:prstGeom>
        </p:spPr>
        <p:txBody>
          <a:bodyPr vert="horz" wrap="square" lIns="0" tIns="0" rIns="0" bIns="0" rtlCol="0">
            <a:spAutoFit/>
          </a:bodyPr>
          <a:lstStyle/>
          <a:p>
            <a:pPr marL="9525" defTabSz="685800"/>
            <a:r>
              <a:rPr sz="1350" spc="-225" dirty="0">
                <a:latin typeface="Segoe UI Symbol" panose="020B0502040204020203"/>
                <a:cs typeface="Segoe UI Symbol" panose="020B0502040204020203"/>
              </a:rPr>
              <a:t>➢ </a:t>
            </a:r>
            <a:r>
              <a:rPr sz="1350" spc="-120" dirty="0">
                <a:latin typeface="Segoe UI Symbol" panose="020B0502040204020203"/>
                <a:cs typeface="Segoe UI Symbol" panose="020B0502040204020203"/>
              </a:rPr>
              <a:t> </a:t>
            </a:r>
            <a:r>
              <a:rPr sz="1350" b="1" dirty="0">
                <a:latin typeface="微软雅黑" panose="020B0503020204020204" pitchFamily="34" charset="-122"/>
                <a:cs typeface="微软雅黑" panose="020B0503020204020204" pitchFamily="34" charset="-122"/>
              </a:rPr>
              <a:t>公安联网</a:t>
            </a:r>
            <a:endParaRPr sz="1350">
              <a:latin typeface="微软雅黑" panose="020B0503020204020204" pitchFamily="34" charset="-122"/>
              <a:cs typeface="微软雅黑" panose="020B0503020204020204" pitchFamily="34" charset="-122"/>
            </a:endParaRPr>
          </a:p>
        </p:txBody>
      </p:sp>
      <p:sp>
        <p:nvSpPr>
          <p:cNvPr id="77" name="object 77"/>
          <p:cNvSpPr txBox="1"/>
          <p:nvPr/>
        </p:nvSpPr>
        <p:spPr>
          <a:xfrm>
            <a:off x="4825440" y="1240718"/>
            <a:ext cx="1379936" cy="276999"/>
          </a:xfrm>
          <a:prstGeom prst="rect">
            <a:avLst/>
          </a:prstGeom>
          <a:solidFill>
            <a:schemeClr val="bg1"/>
          </a:solidFill>
        </p:spPr>
        <p:txBody>
          <a:bodyPr vert="horz" wrap="square" lIns="0" tIns="0" rIns="0" bIns="0" rtlCol="0">
            <a:spAutoFit/>
          </a:bodyPr>
          <a:lstStyle/>
          <a:p>
            <a:pPr marL="233045" defTabSz="685800"/>
            <a:r>
              <a:rPr sz="1800" b="1" spc="-4" dirty="0">
                <a:latin typeface="微软雅黑" panose="020B0503020204020204" pitchFamily="34" charset="-122"/>
                <a:cs typeface="微软雅黑" panose="020B0503020204020204" pitchFamily="34" charset="-122"/>
              </a:rPr>
              <a:t>方案价值</a:t>
            </a:r>
            <a:endParaRPr sz="1800">
              <a:latin typeface="微软雅黑" panose="020B0503020204020204" pitchFamily="34" charset="-122"/>
              <a:cs typeface="微软雅黑" panose="020B0503020204020204" pitchFamily="34" charset="-122"/>
            </a:endParaRPr>
          </a:p>
        </p:txBody>
      </p:sp>
      <p:sp>
        <p:nvSpPr>
          <p:cNvPr id="78" name="object 78"/>
          <p:cNvSpPr txBox="1"/>
          <p:nvPr/>
        </p:nvSpPr>
        <p:spPr>
          <a:xfrm>
            <a:off x="4857115" y="1746885"/>
            <a:ext cx="3767455" cy="230505"/>
          </a:xfrm>
          <a:prstGeom prst="rect">
            <a:avLst/>
          </a:prstGeom>
        </p:spPr>
        <p:txBody>
          <a:bodyPr vert="horz" wrap="square" lIns="0" tIns="0" rIns="0" bIns="0" rtlCol="0">
            <a:spAutoFit/>
          </a:bodyPr>
          <a:lstStyle/>
          <a:p>
            <a:pPr marL="9525" defTabSz="685800"/>
            <a:r>
              <a:rPr sz="1500" b="1" dirty="0">
                <a:latin typeface="微软雅黑" panose="020B0503020204020204" pitchFamily="34" charset="-122"/>
                <a:cs typeface="微软雅黑" panose="020B0503020204020204" pitchFamily="34" charset="-122"/>
              </a:rPr>
              <a:t>可以有效地提升物管品</a:t>
            </a:r>
            <a:r>
              <a:rPr sz="1500" b="1" spc="-8" dirty="0">
                <a:latin typeface="微软雅黑" panose="020B0503020204020204" pitchFamily="34" charset="-122"/>
                <a:cs typeface="微软雅黑" panose="020B0503020204020204" pitchFamily="34" charset="-122"/>
              </a:rPr>
              <a:t>质</a:t>
            </a:r>
            <a:r>
              <a:rPr sz="1500" b="1" dirty="0">
                <a:latin typeface="微软雅黑" panose="020B0503020204020204" pitchFamily="34" charset="-122"/>
                <a:cs typeface="微软雅黑" panose="020B0503020204020204" pitchFamily="34" charset="-122"/>
              </a:rPr>
              <a:t>，实</a:t>
            </a:r>
            <a:r>
              <a:rPr sz="1500" b="1" spc="-8" dirty="0">
                <a:latin typeface="微软雅黑" panose="020B0503020204020204" pitchFamily="34" charset="-122"/>
                <a:cs typeface="微软雅黑" panose="020B0503020204020204" pitchFamily="34" charset="-122"/>
              </a:rPr>
              <a:t>现</a:t>
            </a:r>
            <a:r>
              <a:rPr sz="1500" b="1" dirty="0">
                <a:latin typeface="微软雅黑" panose="020B0503020204020204" pitchFamily="34" charset="-122"/>
                <a:cs typeface="微软雅黑" panose="020B0503020204020204" pitchFamily="34" charset="-122"/>
              </a:rPr>
              <a:t>全程</a:t>
            </a:r>
            <a:r>
              <a:rPr sz="1500" b="1" spc="-8" dirty="0">
                <a:latin typeface="微软雅黑" panose="020B0503020204020204" pitchFamily="34" charset="-122"/>
                <a:cs typeface="微软雅黑" panose="020B0503020204020204" pitchFamily="34" charset="-122"/>
              </a:rPr>
              <a:t>监</a:t>
            </a:r>
            <a:r>
              <a:rPr sz="1500" b="1" spc="4" dirty="0">
                <a:latin typeface="微软雅黑" panose="020B0503020204020204" pitchFamily="34" charset="-122"/>
                <a:cs typeface="微软雅黑" panose="020B0503020204020204" pitchFamily="34" charset="-122"/>
              </a:rPr>
              <a:t>控</a:t>
            </a:r>
            <a:endParaRPr sz="1500">
              <a:latin typeface="微软雅黑" panose="020B0503020204020204" pitchFamily="34" charset="-122"/>
              <a:cs typeface="微软雅黑" panose="020B0503020204020204" pitchFamily="34" charset="-122"/>
            </a:endParaRPr>
          </a:p>
        </p:txBody>
      </p:sp>
      <p:grpSp>
        <p:nvGrpSpPr>
          <p:cNvPr id="79" name="组合 20"/>
          <p:cNvGrpSpPr/>
          <p:nvPr/>
        </p:nvGrpSpPr>
        <p:grpSpPr bwMode="auto">
          <a:xfrm>
            <a:off x="596" y="114914"/>
            <a:ext cx="521498" cy="379813"/>
            <a:chOff x="0" y="0"/>
            <a:chExt cx="694944" cy="624651"/>
          </a:xfrm>
        </p:grpSpPr>
        <p:sp>
          <p:nvSpPr>
            <p:cNvPr id="80"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81"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39080" y="127067"/>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综合安防微场景----机器人巡检</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txBox="1"/>
          <p:nvPr/>
        </p:nvSpPr>
        <p:spPr>
          <a:xfrm>
            <a:off x="254552" y="951139"/>
            <a:ext cx="6631980" cy="184666"/>
          </a:xfrm>
          <a:prstGeom prst="rect">
            <a:avLst/>
          </a:prstGeom>
        </p:spPr>
        <p:txBody>
          <a:bodyPr vert="horz" wrap="square" lIns="0" tIns="0" rIns="0" bIns="0" rtlCol="0">
            <a:spAutoFit/>
          </a:bodyPr>
          <a:lstStyle/>
          <a:p>
            <a:pPr marL="9525" defTabSz="685800"/>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8" dirty="0">
                <a:latin typeface="Calibri" panose="020F0502020204030204"/>
                <a:cs typeface="Calibri" panose="020F0502020204030204"/>
              </a:rPr>
              <a:t>24</a:t>
            </a:r>
            <a:r>
              <a:rPr sz="1200" spc="-4" dirty="0">
                <a:latin typeface="微软雅黑" panose="020B0503020204020204" pitchFamily="34" charset="-122"/>
                <a:cs typeface="微软雅黑" panose="020B0503020204020204" pitchFamily="34" charset="-122"/>
              </a:rPr>
              <a:t>小时可定时不间断巡检，</a:t>
            </a:r>
            <a:r>
              <a:rPr sz="1200" dirty="0">
                <a:latin typeface="微软雅黑" panose="020B0503020204020204" pitchFamily="34" charset="-122"/>
                <a:cs typeface="微软雅黑" panose="020B0503020204020204" pitchFamily="34" charset="-122"/>
              </a:rPr>
              <a:t>可</a:t>
            </a:r>
            <a:r>
              <a:rPr sz="1200" spc="-4" dirty="0">
                <a:latin typeface="微软雅黑" panose="020B0503020204020204" pitchFamily="34" charset="-122"/>
                <a:cs typeface="微软雅黑" panose="020B0503020204020204" pitchFamily="34" charset="-122"/>
              </a:rPr>
              <a:t>对接</a:t>
            </a:r>
            <a:r>
              <a:rPr sz="1200" dirty="0">
                <a:latin typeface="微软雅黑" panose="020B0503020204020204" pitchFamily="34" charset="-122"/>
                <a:cs typeface="微软雅黑" panose="020B0503020204020204" pitchFamily="34" charset="-122"/>
              </a:rPr>
              <a:t>园</a:t>
            </a:r>
            <a:r>
              <a:rPr sz="1200" spc="-4" dirty="0">
                <a:latin typeface="微软雅黑" panose="020B0503020204020204" pitchFamily="34" charset="-122"/>
                <a:cs typeface="微软雅黑" panose="020B0503020204020204" pitchFamily="34" charset="-122"/>
              </a:rPr>
              <a:t>区管</a:t>
            </a:r>
            <a:r>
              <a:rPr sz="1200" dirty="0">
                <a:latin typeface="微软雅黑" panose="020B0503020204020204" pitchFamily="34" charset="-122"/>
                <a:cs typeface="微软雅黑" panose="020B0503020204020204" pitchFamily="34" charset="-122"/>
              </a:rPr>
              <a:t>理</a:t>
            </a:r>
            <a:r>
              <a:rPr sz="1200" spc="-4" dirty="0">
                <a:latin typeface="微软雅黑" panose="020B0503020204020204" pitchFamily="34" charset="-122"/>
                <a:cs typeface="微软雅黑" panose="020B0503020204020204" pitchFamily="34" charset="-122"/>
              </a:rPr>
              <a:t>系统</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对进</a:t>
            </a:r>
            <a:r>
              <a:rPr sz="1200" dirty="0">
                <a:latin typeface="微软雅黑" panose="020B0503020204020204" pitchFamily="34" charset="-122"/>
                <a:cs typeface="微软雅黑" panose="020B0503020204020204" pitchFamily="34" charset="-122"/>
              </a:rPr>
              <a:t>入</a:t>
            </a:r>
            <a:r>
              <a:rPr sz="1200" spc="-4" dirty="0">
                <a:latin typeface="微软雅黑" panose="020B0503020204020204" pitchFamily="34" charset="-122"/>
                <a:cs typeface="微软雅黑" panose="020B0503020204020204" pitchFamily="34" charset="-122"/>
              </a:rPr>
              <a:t>社区</a:t>
            </a:r>
            <a:r>
              <a:rPr sz="1200" dirty="0">
                <a:latin typeface="微软雅黑" panose="020B0503020204020204" pitchFamily="34" charset="-122"/>
                <a:cs typeface="微软雅黑" panose="020B0503020204020204" pitchFamily="34" charset="-122"/>
              </a:rPr>
              <a:t>的</a:t>
            </a:r>
            <a:r>
              <a:rPr sz="1200" spc="-4" dirty="0">
                <a:latin typeface="微软雅黑" panose="020B0503020204020204" pitchFamily="34" charset="-122"/>
                <a:cs typeface="微软雅黑" panose="020B0503020204020204" pitchFamily="34" charset="-122"/>
              </a:rPr>
              <a:t>人员</a:t>
            </a:r>
            <a:r>
              <a:rPr sz="1200" dirty="0">
                <a:latin typeface="微软雅黑" panose="020B0503020204020204" pitchFamily="34" charset="-122"/>
                <a:cs typeface="微软雅黑" panose="020B0503020204020204" pitchFamily="34" charset="-122"/>
              </a:rPr>
              <a:t>车</a:t>
            </a:r>
            <a:r>
              <a:rPr sz="1200" spc="-4" dirty="0">
                <a:latin typeface="微软雅黑" panose="020B0503020204020204" pitchFamily="34" charset="-122"/>
                <a:cs typeface="微软雅黑" panose="020B0503020204020204" pitchFamily="34" charset="-122"/>
              </a:rPr>
              <a:t>辆进</a:t>
            </a:r>
            <a:r>
              <a:rPr sz="1200" dirty="0">
                <a:latin typeface="微软雅黑" panose="020B0503020204020204" pitchFamily="34" charset="-122"/>
                <a:cs typeface="微软雅黑" panose="020B0503020204020204" pitchFamily="34" charset="-122"/>
              </a:rPr>
              <a:t>行</a:t>
            </a:r>
            <a:r>
              <a:rPr sz="1200" spc="-4" dirty="0">
                <a:latin typeface="微软雅黑" panose="020B0503020204020204" pitchFamily="34" charset="-122"/>
                <a:cs typeface="微软雅黑" panose="020B0503020204020204" pitchFamily="34" charset="-122"/>
              </a:rPr>
              <a:t>动态</a:t>
            </a:r>
            <a:r>
              <a:rPr sz="1200" dirty="0">
                <a:latin typeface="微软雅黑" panose="020B0503020204020204" pitchFamily="34" charset="-122"/>
                <a:cs typeface="微软雅黑" panose="020B0503020204020204" pitchFamily="34" charset="-122"/>
              </a:rPr>
              <a:t>化</a:t>
            </a:r>
            <a:r>
              <a:rPr sz="1200" spc="-4" dirty="0">
                <a:latin typeface="微软雅黑" panose="020B0503020204020204" pitchFamily="34" charset="-122"/>
                <a:cs typeface="微软雅黑" panose="020B0503020204020204" pitchFamily="34" charset="-122"/>
              </a:rPr>
              <a:t>流动</a:t>
            </a:r>
            <a:r>
              <a:rPr sz="1200" dirty="0">
                <a:latin typeface="微软雅黑" panose="020B0503020204020204" pitchFamily="34" charset="-122"/>
                <a:cs typeface="微软雅黑" panose="020B0503020204020204" pitchFamily="34" charset="-122"/>
              </a:rPr>
              <a:t>式</a:t>
            </a:r>
            <a:r>
              <a:rPr sz="1200" spc="-4" dirty="0">
                <a:latin typeface="微软雅黑" panose="020B0503020204020204" pitchFamily="34" charset="-122"/>
                <a:cs typeface="微软雅黑" panose="020B0503020204020204" pitchFamily="34" charset="-122"/>
              </a:rPr>
              <a:t>巡检</a:t>
            </a:r>
            <a:endParaRPr sz="1200">
              <a:latin typeface="微软雅黑" panose="020B0503020204020204" pitchFamily="34" charset="-122"/>
              <a:cs typeface="微软雅黑" panose="020B0503020204020204" pitchFamily="34" charset="-122"/>
            </a:endParaRPr>
          </a:p>
        </p:txBody>
      </p:sp>
      <p:sp>
        <p:nvSpPr>
          <p:cNvPr id="4" name="object 4"/>
          <p:cNvSpPr txBox="1"/>
          <p:nvPr/>
        </p:nvSpPr>
        <p:spPr>
          <a:xfrm>
            <a:off x="130630" y="2824284"/>
            <a:ext cx="2452160"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复杂天气、复杂路况下安全自主行驶</a:t>
            </a:r>
            <a:endParaRPr sz="1200">
              <a:latin typeface="微软雅黑" panose="020B0503020204020204" pitchFamily="34" charset="-122"/>
              <a:cs typeface="微软雅黑" panose="020B0503020204020204" pitchFamily="34" charset="-122"/>
            </a:endParaRPr>
          </a:p>
        </p:txBody>
      </p:sp>
      <p:sp>
        <p:nvSpPr>
          <p:cNvPr id="5" name="object 5"/>
          <p:cNvSpPr/>
          <p:nvPr/>
        </p:nvSpPr>
        <p:spPr>
          <a:xfrm>
            <a:off x="141757" y="1267012"/>
            <a:ext cx="2460163" cy="1391272"/>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6" name="object 6"/>
          <p:cNvSpPr/>
          <p:nvPr/>
        </p:nvSpPr>
        <p:spPr>
          <a:xfrm>
            <a:off x="141757" y="3139570"/>
            <a:ext cx="2460163" cy="1471296"/>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7" name="object 7"/>
          <p:cNvSpPr txBox="1"/>
          <p:nvPr/>
        </p:nvSpPr>
        <p:spPr>
          <a:xfrm>
            <a:off x="583336" y="4702826"/>
            <a:ext cx="1389939" cy="369332"/>
          </a:xfrm>
          <a:prstGeom prst="rect">
            <a:avLst/>
          </a:prstGeom>
        </p:spPr>
        <p:txBody>
          <a:bodyPr vert="horz" wrap="square" lIns="0" tIns="0" rIns="0" bIns="0" rtlCol="0">
            <a:spAutoFit/>
          </a:bodyPr>
          <a:lstStyle/>
          <a:p>
            <a:pPr marL="9525" marR="3810" defTabSz="685800"/>
            <a:r>
              <a:rPr sz="1200" spc="-4" dirty="0">
                <a:latin typeface="微软雅黑" panose="020B0503020204020204" pitchFamily="34" charset="-122"/>
                <a:cs typeface="微软雅黑" panose="020B0503020204020204" pitchFamily="34" charset="-122"/>
              </a:rPr>
              <a:t>对园区内不规范行为 远程喊话、强声驱离</a:t>
            </a:r>
            <a:endParaRPr sz="1200">
              <a:latin typeface="微软雅黑" panose="020B0503020204020204" pitchFamily="34" charset="-122"/>
              <a:cs typeface="微软雅黑" panose="020B0503020204020204" pitchFamily="34" charset="-122"/>
            </a:endParaRPr>
          </a:p>
        </p:txBody>
      </p:sp>
      <p:sp>
        <p:nvSpPr>
          <p:cNvPr id="8" name="object 8"/>
          <p:cNvSpPr/>
          <p:nvPr/>
        </p:nvSpPr>
        <p:spPr>
          <a:xfrm>
            <a:off x="6121827" y="1251006"/>
            <a:ext cx="2579056" cy="1450719"/>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txBox="1"/>
          <p:nvPr/>
        </p:nvSpPr>
        <p:spPr>
          <a:xfrm>
            <a:off x="6491844" y="2823426"/>
            <a:ext cx="1387557"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远程喊话、秩序警告</a:t>
            </a:r>
            <a:endParaRPr sz="1200">
              <a:latin typeface="微软雅黑" panose="020B0503020204020204" pitchFamily="34" charset="-122"/>
              <a:cs typeface="微软雅黑" panose="020B0503020204020204" pitchFamily="34" charset="-122"/>
            </a:endParaRPr>
          </a:p>
        </p:txBody>
      </p:sp>
      <p:sp>
        <p:nvSpPr>
          <p:cNvPr id="10" name="object 10"/>
          <p:cNvSpPr/>
          <p:nvPr/>
        </p:nvSpPr>
        <p:spPr>
          <a:xfrm>
            <a:off x="3072917" y="1248720"/>
            <a:ext cx="2505891" cy="1425568"/>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txBox="1"/>
          <p:nvPr/>
        </p:nvSpPr>
        <p:spPr>
          <a:xfrm>
            <a:off x="3922885" y="2822950"/>
            <a:ext cx="779280"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减速带通过</a:t>
            </a:r>
            <a:endParaRPr sz="1200">
              <a:latin typeface="微软雅黑" panose="020B0503020204020204" pitchFamily="34" charset="-122"/>
              <a:cs typeface="微软雅黑" panose="020B0503020204020204" pitchFamily="34" charset="-122"/>
            </a:endParaRPr>
          </a:p>
        </p:txBody>
      </p:sp>
      <p:sp>
        <p:nvSpPr>
          <p:cNvPr id="12" name="object 12"/>
          <p:cNvSpPr/>
          <p:nvPr/>
        </p:nvSpPr>
        <p:spPr>
          <a:xfrm>
            <a:off x="3056913" y="3028680"/>
            <a:ext cx="2537900" cy="1553607"/>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txBox="1"/>
          <p:nvPr/>
        </p:nvSpPr>
        <p:spPr>
          <a:xfrm>
            <a:off x="6621215" y="4795424"/>
            <a:ext cx="1387557"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火点识别、快速报警</a:t>
            </a:r>
            <a:endParaRPr sz="1200">
              <a:latin typeface="微软雅黑" panose="020B0503020204020204" pitchFamily="34" charset="-122"/>
              <a:cs typeface="微软雅黑" panose="020B0503020204020204" pitchFamily="34" charset="-122"/>
            </a:endParaRPr>
          </a:p>
        </p:txBody>
      </p:sp>
      <p:sp>
        <p:nvSpPr>
          <p:cNvPr id="14" name="object 14"/>
          <p:cNvSpPr txBox="1"/>
          <p:nvPr/>
        </p:nvSpPr>
        <p:spPr>
          <a:xfrm>
            <a:off x="3922410" y="4795424"/>
            <a:ext cx="627329"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主动避障</a:t>
            </a:r>
            <a:endParaRPr sz="1200">
              <a:latin typeface="微软雅黑" panose="020B0503020204020204" pitchFamily="34" charset="-122"/>
              <a:cs typeface="微软雅黑" panose="020B0503020204020204" pitchFamily="34" charset="-122"/>
            </a:endParaRPr>
          </a:p>
        </p:txBody>
      </p:sp>
      <p:sp>
        <p:nvSpPr>
          <p:cNvPr id="15" name="object 15"/>
          <p:cNvSpPr/>
          <p:nvPr/>
        </p:nvSpPr>
        <p:spPr>
          <a:xfrm>
            <a:off x="6126401" y="3068692"/>
            <a:ext cx="2574483" cy="1448432"/>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grpSp>
        <p:nvGrpSpPr>
          <p:cNvPr id="16" name="组合 20"/>
          <p:cNvGrpSpPr/>
          <p:nvPr/>
        </p:nvGrpSpPr>
        <p:grpSpPr bwMode="auto">
          <a:xfrm>
            <a:off x="596" y="114914"/>
            <a:ext cx="521498" cy="379813"/>
            <a:chOff x="0" y="0"/>
            <a:chExt cx="694944" cy="624651"/>
          </a:xfrm>
        </p:grpSpPr>
        <p:sp>
          <p:nvSpPr>
            <p:cNvPr id="17"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8"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94764" y="167712"/>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综合安防微场景----智慧消防</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p:nvPr/>
        </p:nvSpPr>
        <p:spPr>
          <a:xfrm>
            <a:off x="6049806" y="3341917"/>
            <a:ext cx="1105568" cy="230069"/>
          </a:xfrm>
          <a:custGeom>
            <a:avLst/>
            <a:gdLst/>
            <a:ahLst/>
            <a:cxnLst/>
            <a:rect l="l" t="t" r="r" b="b"/>
            <a:pathLst>
              <a:path w="1473834" h="306704">
                <a:moveTo>
                  <a:pt x="0" y="306324"/>
                </a:moveTo>
                <a:lnTo>
                  <a:pt x="1473707" y="306324"/>
                </a:lnTo>
                <a:lnTo>
                  <a:pt x="1473707" y="0"/>
                </a:lnTo>
                <a:lnTo>
                  <a:pt x="0" y="0"/>
                </a:lnTo>
                <a:lnTo>
                  <a:pt x="0" y="306324"/>
                </a:lnTo>
                <a:close/>
              </a:path>
            </a:pathLst>
          </a:custGeom>
          <a:solidFill>
            <a:srgbClr val="2D75B6"/>
          </a:solidFill>
        </p:spPr>
        <p:txBody>
          <a:bodyPr wrap="square" lIns="0" tIns="0" rIns="0" bIns="0" rtlCol="0"/>
          <a:lstStyle/>
          <a:p>
            <a:pPr defTabSz="685800"/>
            <a:endParaRPr sz="1350">
              <a:latin typeface="Calibri" panose="020F0502020204030204"/>
            </a:endParaRPr>
          </a:p>
        </p:txBody>
      </p:sp>
      <p:sp>
        <p:nvSpPr>
          <p:cNvPr id="4" name="object 4"/>
          <p:cNvSpPr/>
          <p:nvPr/>
        </p:nvSpPr>
        <p:spPr>
          <a:xfrm>
            <a:off x="3693675" y="2040956"/>
            <a:ext cx="163858" cy="613039"/>
          </a:xfrm>
          <a:custGeom>
            <a:avLst/>
            <a:gdLst/>
            <a:ahLst/>
            <a:cxnLst/>
            <a:rect l="l" t="t" r="r" b="b"/>
            <a:pathLst>
              <a:path w="218439" h="817245">
                <a:moveTo>
                  <a:pt x="108965" y="0"/>
                </a:moveTo>
                <a:lnTo>
                  <a:pt x="0" y="408432"/>
                </a:lnTo>
                <a:lnTo>
                  <a:pt x="108965" y="816863"/>
                </a:lnTo>
                <a:lnTo>
                  <a:pt x="108965" y="612648"/>
                </a:lnTo>
                <a:lnTo>
                  <a:pt x="217931" y="612648"/>
                </a:lnTo>
                <a:lnTo>
                  <a:pt x="217931" y="204215"/>
                </a:lnTo>
                <a:lnTo>
                  <a:pt x="108965" y="204215"/>
                </a:lnTo>
                <a:lnTo>
                  <a:pt x="108965" y="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5" name="object 5"/>
          <p:cNvSpPr/>
          <p:nvPr/>
        </p:nvSpPr>
        <p:spPr>
          <a:xfrm>
            <a:off x="3693675" y="2040956"/>
            <a:ext cx="163858" cy="613039"/>
          </a:xfrm>
          <a:custGeom>
            <a:avLst/>
            <a:gdLst/>
            <a:ahLst/>
            <a:cxnLst/>
            <a:rect l="l" t="t" r="r" b="b"/>
            <a:pathLst>
              <a:path w="218439" h="817245">
                <a:moveTo>
                  <a:pt x="217931" y="204215"/>
                </a:moveTo>
                <a:lnTo>
                  <a:pt x="108965" y="204215"/>
                </a:lnTo>
                <a:lnTo>
                  <a:pt x="108965" y="0"/>
                </a:lnTo>
                <a:lnTo>
                  <a:pt x="0" y="408432"/>
                </a:lnTo>
                <a:lnTo>
                  <a:pt x="108965" y="816863"/>
                </a:lnTo>
                <a:lnTo>
                  <a:pt x="108965" y="612648"/>
                </a:lnTo>
                <a:lnTo>
                  <a:pt x="217931" y="612648"/>
                </a:lnTo>
                <a:lnTo>
                  <a:pt x="217931" y="204215"/>
                </a:lnTo>
                <a:close/>
              </a:path>
            </a:pathLst>
          </a:custGeom>
          <a:ln w="12700">
            <a:solidFill>
              <a:srgbClr val="991718"/>
            </a:solidFill>
          </a:ln>
        </p:spPr>
        <p:txBody>
          <a:bodyPr wrap="square" lIns="0" tIns="0" rIns="0" bIns="0" rtlCol="0"/>
          <a:lstStyle/>
          <a:p>
            <a:pPr defTabSz="685800"/>
            <a:endParaRPr sz="1350">
              <a:latin typeface="Calibri" panose="020F0502020204030204"/>
            </a:endParaRPr>
          </a:p>
        </p:txBody>
      </p:sp>
      <p:sp>
        <p:nvSpPr>
          <p:cNvPr id="6" name="object 6"/>
          <p:cNvSpPr/>
          <p:nvPr/>
        </p:nvSpPr>
        <p:spPr>
          <a:xfrm>
            <a:off x="1890850" y="3571700"/>
            <a:ext cx="1105473" cy="1354689"/>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7" name="object 7"/>
          <p:cNvSpPr/>
          <p:nvPr/>
        </p:nvSpPr>
        <p:spPr>
          <a:xfrm>
            <a:off x="3291268" y="3575129"/>
            <a:ext cx="1104330" cy="1351260"/>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p:nvPr/>
        </p:nvSpPr>
        <p:spPr>
          <a:xfrm>
            <a:off x="6054380" y="3577416"/>
            <a:ext cx="1104329" cy="1348973"/>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p:nvPr/>
        </p:nvSpPr>
        <p:spPr>
          <a:xfrm>
            <a:off x="1890850" y="3341917"/>
            <a:ext cx="1105568" cy="230069"/>
          </a:xfrm>
          <a:custGeom>
            <a:avLst/>
            <a:gdLst/>
            <a:ahLst/>
            <a:cxnLst/>
            <a:rect l="l" t="t" r="r" b="b"/>
            <a:pathLst>
              <a:path w="1473835" h="306704">
                <a:moveTo>
                  <a:pt x="0" y="306324"/>
                </a:moveTo>
                <a:lnTo>
                  <a:pt x="1473708" y="306324"/>
                </a:lnTo>
                <a:lnTo>
                  <a:pt x="1473708" y="0"/>
                </a:lnTo>
                <a:lnTo>
                  <a:pt x="0" y="0"/>
                </a:lnTo>
                <a:lnTo>
                  <a:pt x="0" y="306324"/>
                </a:lnTo>
                <a:close/>
              </a:path>
            </a:pathLst>
          </a:custGeom>
          <a:solidFill>
            <a:srgbClr val="2D75B6"/>
          </a:solidFill>
        </p:spPr>
        <p:txBody>
          <a:bodyPr wrap="square" lIns="0" tIns="0" rIns="0" bIns="0" rtlCol="0"/>
          <a:lstStyle/>
          <a:p>
            <a:pPr defTabSz="685800"/>
            <a:endParaRPr sz="1350">
              <a:latin typeface="Calibri" panose="020F0502020204030204"/>
            </a:endParaRPr>
          </a:p>
        </p:txBody>
      </p:sp>
      <p:sp>
        <p:nvSpPr>
          <p:cNvPr id="10" name="object 10"/>
          <p:cNvSpPr/>
          <p:nvPr/>
        </p:nvSpPr>
        <p:spPr>
          <a:xfrm>
            <a:off x="316666" y="1537949"/>
            <a:ext cx="1338685" cy="308663"/>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p:nvPr/>
        </p:nvSpPr>
        <p:spPr>
          <a:xfrm>
            <a:off x="316667" y="1537948"/>
            <a:ext cx="1338971" cy="308664"/>
          </a:xfrm>
          <a:custGeom>
            <a:avLst/>
            <a:gdLst/>
            <a:ahLst/>
            <a:cxnLst/>
            <a:rect l="l" t="t" r="r" b="b"/>
            <a:pathLst>
              <a:path w="1784985" h="411480">
                <a:moveTo>
                  <a:pt x="0" y="411479"/>
                </a:moveTo>
                <a:lnTo>
                  <a:pt x="1784604" y="411479"/>
                </a:lnTo>
                <a:lnTo>
                  <a:pt x="1784604" y="0"/>
                </a:lnTo>
                <a:lnTo>
                  <a:pt x="0" y="0"/>
                </a:lnTo>
                <a:lnTo>
                  <a:pt x="0" y="411479"/>
                </a:lnTo>
                <a:close/>
              </a:path>
            </a:pathLst>
          </a:custGeom>
          <a:ln w="9525">
            <a:solidFill>
              <a:srgbClr val="00ACEC"/>
            </a:solidFill>
          </a:ln>
        </p:spPr>
        <p:txBody>
          <a:bodyPr wrap="square" lIns="0" tIns="0" rIns="0" bIns="0" rtlCol="0"/>
          <a:lstStyle/>
          <a:p>
            <a:pPr defTabSz="685800"/>
            <a:endParaRPr sz="1350">
              <a:latin typeface="Calibri" panose="020F0502020204030204"/>
            </a:endParaRPr>
          </a:p>
        </p:txBody>
      </p:sp>
      <p:sp>
        <p:nvSpPr>
          <p:cNvPr id="14" name="object 14"/>
          <p:cNvSpPr txBox="1"/>
          <p:nvPr/>
        </p:nvSpPr>
        <p:spPr>
          <a:xfrm>
            <a:off x="518860" y="1568522"/>
            <a:ext cx="934088" cy="276999"/>
          </a:xfrm>
          <a:prstGeom prst="rect">
            <a:avLst/>
          </a:prstGeom>
        </p:spPr>
        <p:txBody>
          <a:bodyPr vert="horz" wrap="square" lIns="0" tIns="0" rIns="0" bIns="0" rtlCol="0">
            <a:spAutoFit/>
          </a:bodyPr>
          <a:lstStyle/>
          <a:p>
            <a:pPr marL="9525" defTabSz="685800"/>
            <a:r>
              <a:rPr sz="1800" b="1" dirty="0">
                <a:latin typeface="微软雅黑" panose="020B0503020204020204" pitchFamily="34" charset="-122"/>
                <a:cs typeface="微软雅黑" panose="020B0503020204020204" pitchFamily="34" charset="-122"/>
              </a:rPr>
              <a:t>客户痛点</a:t>
            </a:r>
            <a:endParaRPr sz="1800">
              <a:latin typeface="微软雅黑" panose="020B0503020204020204" pitchFamily="34" charset="-122"/>
              <a:cs typeface="微软雅黑" panose="020B0503020204020204" pitchFamily="34" charset="-122"/>
            </a:endParaRPr>
          </a:p>
        </p:txBody>
      </p:sp>
      <p:sp>
        <p:nvSpPr>
          <p:cNvPr id="15" name="object 15"/>
          <p:cNvSpPr/>
          <p:nvPr/>
        </p:nvSpPr>
        <p:spPr>
          <a:xfrm>
            <a:off x="7522245" y="1536805"/>
            <a:ext cx="1338685" cy="332671"/>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6" name="object 16"/>
          <p:cNvSpPr/>
          <p:nvPr/>
        </p:nvSpPr>
        <p:spPr>
          <a:xfrm>
            <a:off x="7522246" y="1536806"/>
            <a:ext cx="1338971" cy="332957"/>
          </a:xfrm>
          <a:custGeom>
            <a:avLst/>
            <a:gdLst/>
            <a:ahLst/>
            <a:cxnLst/>
            <a:rect l="l" t="t" r="r" b="b"/>
            <a:pathLst>
              <a:path w="1784984" h="443864">
                <a:moveTo>
                  <a:pt x="0" y="443484"/>
                </a:moveTo>
                <a:lnTo>
                  <a:pt x="1784603" y="443484"/>
                </a:lnTo>
                <a:lnTo>
                  <a:pt x="1784603" y="0"/>
                </a:lnTo>
                <a:lnTo>
                  <a:pt x="0" y="0"/>
                </a:lnTo>
                <a:lnTo>
                  <a:pt x="0" y="443484"/>
                </a:lnTo>
                <a:close/>
              </a:path>
            </a:pathLst>
          </a:custGeom>
          <a:ln w="9525">
            <a:solidFill>
              <a:srgbClr val="00ACEC"/>
            </a:solidFill>
          </a:ln>
        </p:spPr>
        <p:txBody>
          <a:bodyPr wrap="square" lIns="0" tIns="0" rIns="0" bIns="0" rtlCol="0"/>
          <a:lstStyle/>
          <a:p>
            <a:pPr defTabSz="685800"/>
            <a:endParaRPr sz="1350">
              <a:latin typeface="Calibri" panose="020F0502020204030204"/>
            </a:endParaRPr>
          </a:p>
        </p:txBody>
      </p:sp>
      <p:sp>
        <p:nvSpPr>
          <p:cNvPr id="19" name="object 19"/>
          <p:cNvSpPr/>
          <p:nvPr/>
        </p:nvSpPr>
        <p:spPr>
          <a:xfrm>
            <a:off x="4711121" y="3556838"/>
            <a:ext cx="1105472" cy="1369552"/>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20" name="object 20"/>
          <p:cNvSpPr/>
          <p:nvPr/>
        </p:nvSpPr>
        <p:spPr>
          <a:xfrm>
            <a:off x="3437597" y="3665441"/>
            <a:ext cx="763657" cy="757941"/>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21" name="object 21"/>
          <p:cNvSpPr/>
          <p:nvPr/>
        </p:nvSpPr>
        <p:spPr>
          <a:xfrm>
            <a:off x="3697103" y="3697451"/>
            <a:ext cx="188628" cy="121179"/>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22" name="object 22"/>
          <p:cNvSpPr/>
          <p:nvPr/>
        </p:nvSpPr>
        <p:spPr>
          <a:xfrm>
            <a:off x="6175557" y="3654009"/>
            <a:ext cx="835678" cy="613898"/>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23" name="object 23"/>
          <p:cNvSpPr/>
          <p:nvPr/>
        </p:nvSpPr>
        <p:spPr>
          <a:xfrm>
            <a:off x="2160645" y="3546549"/>
            <a:ext cx="591034" cy="436701"/>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24" name="object 24"/>
          <p:cNvSpPr/>
          <p:nvPr/>
        </p:nvSpPr>
        <p:spPr>
          <a:xfrm>
            <a:off x="2268106" y="3983250"/>
            <a:ext cx="749938" cy="421840"/>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25" name="object 25"/>
          <p:cNvSpPr/>
          <p:nvPr/>
        </p:nvSpPr>
        <p:spPr>
          <a:xfrm>
            <a:off x="2062330" y="4078137"/>
            <a:ext cx="381828" cy="290372"/>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26" name="object 26"/>
          <p:cNvSpPr/>
          <p:nvPr/>
        </p:nvSpPr>
        <p:spPr>
          <a:xfrm>
            <a:off x="3615937" y="2950943"/>
            <a:ext cx="1546652" cy="360107"/>
          </a:xfrm>
          <a:custGeom>
            <a:avLst/>
            <a:gdLst/>
            <a:ahLst/>
            <a:cxnLst/>
            <a:rect l="l" t="t" r="r" b="b"/>
            <a:pathLst>
              <a:path w="2061845" h="480060">
                <a:moveTo>
                  <a:pt x="291718" y="220217"/>
                </a:moveTo>
                <a:lnTo>
                  <a:pt x="244419" y="221918"/>
                </a:lnTo>
                <a:lnTo>
                  <a:pt x="199542" y="226842"/>
                </a:lnTo>
                <a:lnTo>
                  <a:pt x="157690" y="234722"/>
                </a:lnTo>
                <a:lnTo>
                  <a:pt x="119466" y="245292"/>
                </a:lnTo>
                <a:lnTo>
                  <a:pt x="70247" y="265608"/>
                </a:lnTo>
                <a:lnTo>
                  <a:pt x="32575" y="290475"/>
                </a:lnTo>
                <a:lnTo>
                  <a:pt x="3820" y="329157"/>
                </a:lnTo>
                <a:lnTo>
                  <a:pt x="0" y="350265"/>
                </a:lnTo>
                <a:lnTo>
                  <a:pt x="850" y="360269"/>
                </a:lnTo>
                <a:lnTo>
                  <a:pt x="20236" y="397954"/>
                </a:lnTo>
                <a:lnTo>
                  <a:pt x="49824" y="422995"/>
                </a:lnTo>
                <a:lnTo>
                  <a:pt x="90454" y="444439"/>
                </a:lnTo>
                <a:lnTo>
                  <a:pt x="140453" y="461535"/>
                </a:lnTo>
                <a:lnTo>
                  <a:pt x="178165" y="470145"/>
                </a:lnTo>
                <a:lnTo>
                  <a:pt x="218804" y="476268"/>
                </a:lnTo>
                <a:lnTo>
                  <a:pt x="261874" y="479678"/>
                </a:lnTo>
                <a:lnTo>
                  <a:pt x="278511" y="480059"/>
                </a:lnTo>
                <a:lnTo>
                  <a:pt x="1891538" y="480059"/>
                </a:lnTo>
                <a:lnTo>
                  <a:pt x="1943155" y="466684"/>
                </a:lnTo>
                <a:lnTo>
                  <a:pt x="1988737" y="448049"/>
                </a:lnTo>
                <a:lnTo>
                  <a:pt x="2024637" y="425185"/>
                </a:lnTo>
                <a:lnTo>
                  <a:pt x="2054704" y="388938"/>
                </a:lnTo>
                <a:lnTo>
                  <a:pt x="2061836" y="358077"/>
                </a:lnTo>
                <a:lnTo>
                  <a:pt x="2060305" y="348095"/>
                </a:lnTo>
                <a:lnTo>
                  <a:pt x="2038273" y="310643"/>
                </a:lnTo>
                <a:lnTo>
                  <a:pt x="2006803" y="285961"/>
                </a:lnTo>
                <a:lnTo>
                  <a:pt x="1964406" y="265063"/>
                </a:lnTo>
                <a:lnTo>
                  <a:pt x="1930908" y="253618"/>
                </a:lnTo>
                <a:lnTo>
                  <a:pt x="1932559" y="246252"/>
                </a:lnTo>
                <a:lnTo>
                  <a:pt x="1931307" y="232448"/>
                </a:lnTo>
                <a:lnTo>
                  <a:pt x="1928621" y="222630"/>
                </a:lnTo>
                <a:lnTo>
                  <a:pt x="347472" y="222630"/>
                </a:lnTo>
                <a:lnTo>
                  <a:pt x="291718" y="220217"/>
                </a:lnTo>
                <a:close/>
              </a:path>
              <a:path w="2061845" h="480060">
                <a:moveTo>
                  <a:pt x="582393" y="168276"/>
                </a:moveTo>
                <a:lnTo>
                  <a:pt x="537294" y="169899"/>
                </a:lnTo>
                <a:lnTo>
                  <a:pt x="494423" y="174457"/>
                </a:lnTo>
                <a:lnTo>
                  <a:pt x="454315" y="181725"/>
                </a:lnTo>
                <a:lnTo>
                  <a:pt x="406065" y="195241"/>
                </a:lnTo>
                <a:lnTo>
                  <a:pt x="364953" y="212641"/>
                </a:lnTo>
                <a:lnTo>
                  <a:pt x="347472" y="222630"/>
                </a:lnTo>
                <a:lnTo>
                  <a:pt x="1928621" y="222630"/>
                </a:lnTo>
                <a:lnTo>
                  <a:pt x="1902806" y="180741"/>
                </a:lnTo>
                <a:lnTo>
                  <a:pt x="683726" y="176614"/>
                </a:lnTo>
                <a:lnTo>
                  <a:pt x="671972" y="174648"/>
                </a:lnTo>
                <a:lnTo>
                  <a:pt x="622321" y="169437"/>
                </a:lnTo>
                <a:lnTo>
                  <a:pt x="595953" y="168404"/>
                </a:lnTo>
                <a:lnTo>
                  <a:pt x="582393" y="168276"/>
                </a:lnTo>
                <a:close/>
              </a:path>
              <a:path w="2061845" h="480060">
                <a:moveTo>
                  <a:pt x="1060450" y="0"/>
                </a:moveTo>
                <a:lnTo>
                  <a:pt x="999242" y="2201"/>
                </a:lnTo>
                <a:lnTo>
                  <a:pt x="941180" y="8576"/>
                </a:lnTo>
                <a:lnTo>
                  <a:pt x="887042" y="18777"/>
                </a:lnTo>
                <a:lnTo>
                  <a:pt x="837602" y="32459"/>
                </a:lnTo>
                <a:lnTo>
                  <a:pt x="793638" y="49275"/>
                </a:lnTo>
                <a:lnTo>
                  <a:pt x="755927" y="68881"/>
                </a:lnTo>
                <a:lnTo>
                  <a:pt x="712781" y="102762"/>
                </a:lnTo>
                <a:lnTo>
                  <a:pt x="688070" y="140973"/>
                </a:lnTo>
                <a:lnTo>
                  <a:pt x="683133" y="168274"/>
                </a:lnTo>
                <a:lnTo>
                  <a:pt x="683260" y="173989"/>
                </a:lnTo>
                <a:lnTo>
                  <a:pt x="683726" y="176614"/>
                </a:lnTo>
                <a:lnTo>
                  <a:pt x="1898433" y="176614"/>
                </a:lnTo>
                <a:lnTo>
                  <a:pt x="1859337" y="146861"/>
                </a:lnTo>
                <a:lnTo>
                  <a:pt x="1821218" y="127257"/>
                </a:lnTo>
                <a:lnTo>
                  <a:pt x="1776647" y="110442"/>
                </a:lnTo>
                <a:lnTo>
                  <a:pt x="1726360" y="96764"/>
                </a:lnTo>
                <a:lnTo>
                  <a:pt x="1397380" y="93852"/>
                </a:lnTo>
                <a:lnTo>
                  <a:pt x="1387810" y="85625"/>
                </a:lnTo>
                <a:lnTo>
                  <a:pt x="1353354" y="62683"/>
                </a:lnTo>
                <a:lnTo>
                  <a:pt x="1311036" y="42676"/>
                </a:lnTo>
                <a:lnTo>
                  <a:pt x="1261824" y="26019"/>
                </a:lnTo>
                <a:lnTo>
                  <a:pt x="1206689" y="13125"/>
                </a:lnTo>
                <a:lnTo>
                  <a:pt x="1167120" y="6824"/>
                </a:lnTo>
                <a:lnTo>
                  <a:pt x="1125636" y="2502"/>
                </a:lnTo>
                <a:lnTo>
                  <a:pt x="1082525" y="283"/>
                </a:lnTo>
                <a:lnTo>
                  <a:pt x="1060450" y="0"/>
                </a:lnTo>
                <a:close/>
              </a:path>
              <a:path w="2061845" h="480060">
                <a:moveTo>
                  <a:pt x="1548568" y="78004"/>
                </a:moveTo>
                <a:lnTo>
                  <a:pt x="1508568" y="79268"/>
                </a:lnTo>
                <a:lnTo>
                  <a:pt x="1469853" y="82381"/>
                </a:lnTo>
                <a:lnTo>
                  <a:pt x="1420709" y="89277"/>
                </a:lnTo>
                <a:lnTo>
                  <a:pt x="1397380" y="93852"/>
                </a:lnTo>
                <a:lnTo>
                  <a:pt x="1712182" y="93852"/>
                </a:lnTo>
                <a:lnTo>
                  <a:pt x="1671094" y="86567"/>
                </a:lnTo>
                <a:lnTo>
                  <a:pt x="1611584" y="80198"/>
                </a:lnTo>
                <a:lnTo>
                  <a:pt x="1548568" y="78004"/>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27" name="object 27"/>
          <p:cNvSpPr/>
          <p:nvPr/>
        </p:nvSpPr>
        <p:spPr>
          <a:xfrm>
            <a:off x="3921171" y="1982654"/>
            <a:ext cx="1072320" cy="707639"/>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28" name="object 28"/>
          <p:cNvSpPr/>
          <p:nvPr/>
        </p:nvSpPr>
        <p:spPr>
          <a:xfrm>
            <a:off x="3170090" y="2175855"/>
            <a:ext cx="398976" cy="392116"/>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29" name="object 29"/>
          <p:cNvSpPr/>
          <p:nvPr/>
        </p:nvSpPr>
        <p:spPr>
          <a:xfrm>
            <a:off x="298374" y="1871764"/>
            <a:ext cx="1338685" cy="3194096"/>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sp>
        <p:nvSpPr>
          <p:cNvPr id="30" name="object 30"/>
          <p:cNvSpPr/>
          <p:nvPr/>
        </p:nvSpPr>
        <p:spPr>
          <a:xfrm>
            <a:off x="358965" y="2152990"/>
            <a:ext cx="1218649" cy="700780"/>
          </a:xfrm>
          <a:prstGeom prst="rect">
            <a:avLst/>
          </a:prstGeom>
          <a:blipFill>
            <a:blip r:embed="rId16" cstate="print"/>
            <a:stretch>
              <a:fillRect/>
            </a:stretch>
          </a:blipFill>
        </p:spPr>
        <p:txBody>
          <a:bodyPr wrap="square" lIns="0" tIns="0" rIns="0" bIns="0" rtlCol="0"/>
          <a:lstStyle/>
          <a:p>
            <a:pPr defTabSz="685800"/>
            <a:endParaRPr sz="1350">
              <a:latin typeface="Calibri" panose="020F0502020204030204"/>
            </a:endParaRPr>
          </a:p>
        </p:txBody>
      </p:sp>
      <p:sp>
        <p:nvSpPr>
          <p:cNvPr id="31" name="object 31"/>
          <p:cNvSpPr/>
          <p:nvPr/>
        </p:nvSpPr>
        <p:spPr>
          <a:xfrm>
            <a:off x="368109" y="4028979"/>
            <a:ext cx="1218650" cy="793380"/>
          </a:xfrm>
          <a:prstGeom prst="rect">
            <a:avLst/>
          </a:prstGeom>
          <a:blipFill>
            <a:blip r:embed="rId17" cstate="print"/>
            <a:stretch>
              <a:fillRect/>
            </a:stretch>
          </a:blipFill>
        </p:spPr>
        <p:txBody>
          <a:bodyPr wrap="square" lIns="0" tIns="0" rIns="0" bIns="0" rtlCol="0"/>
          <a:lstStyle/>
          <a:p>
            <a:pPr defTabSz="685800"/>
            <a:endParaRPr sz="1350">
              <a:latin typeface="Calibri" panose="020F0502020204030204"/>
            </a:endParaRPr>
          </a:p>
        </p:txBody>
      </p:sp>
      <p:sp>
        <p:nvSpPr>
          <p:cNvPr id="32" name="object 32"/>
          <p:cNvSpPr/>
          <p:nvPr/>
        </p:nvSpPr>
        <p:spPr>
          <a:xfrm>
            <a:off x="5623393" y="2056962"/>
            <a:ext cx="599036" cy="536160"/>
          </a:xfrm>
          <a:prstGeom prst="rect">
            <a:avLst/>
          </a:prstGeom>
          <a:blipFill>
            <a:blip r:embed="rId18" cstate="print"/>
            <a:stretch>
              <a:fillRect/>
            </a:stretch>
          </a:blipFill>
        </p:spPr>
        <p:txBody>
          <a:bodyPr wrap="square" lIns="0" tIns="0" rIns="0" bIns="0" rtlCol="0"/>
          <a:lstStyle/>
          <a:p>
            <a:pPr defTabSz="685800"/>
            <a:endParaRPr sz="1350">
              <a:latin typeface="Calibri" panose="020F0502020204030204"/>
            </a:endParaRPr>
          </a:p>
        </p:txBody>
      </p:sp>
      <p:sp>
        <p:nvSpPr>
          <p:cNvPr id="33" name="object 33"/>
          <p:cNvSpPr/>
          <p:nvPr/>
        </p:nvSpPr>
        <p:spPr>
          <a:xfrm>
            <a:off x="5072372" y="2005517"/>
            <a:ext cx="192438" cy="613039"/>
          </a:xfrm>
          <a:custGeom>
            <a:avLst/>
            <a:gdLst/>
            <a:ahLst/>
            <a:cxnLst/>
            <a:rect l="l" t="t" r="r" b="b"/>
            <a:pathLst>
              <a:path w="256540" h="817245">
                <a:moveTo>
                  <a:pt x="128015" y="0"/>
                </a:moveTo>
                <a:lnTo>
                  <a:pt x="128015" y="204215"/>
                </a:lnTo>
                <a:lnTo>
                  <a:pt x="0" y="204215"/>
                </a:lnTo>
                <a:lnTo>
                  <a:pt x="0" y="612648"/>
                </a:lnTo>
                <a:lnTo>
                  <a:pt x="128015" y="612648"/>
                </a:lnTo>
                <a:lnTo>
                  <a:pt x="128015" y="816863"/>
                </a:lnTo>
                <a:lnTo>
                  <a:pt x="256031" y="408431"/>
                </a:lnTo>
                <a:lnTo>
                  <a:pt x="128015" y="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34" name="object 34"/>
          <p:cNvSpPr/>
          <p:nvPr/>
        </p:nvSpPr>
        <p:spPr>
          <a:xfrm>
            <a:off x="5072372" y="2005517"/>
            <a:ext cx="192438" cy="613039"/>
          </a:xfrm>
          <a:custGeom>
            <a:avLst/>
            <a:gdLst/>
            <a:ahLst/>
            <a:cxnLst/>
            <a:rect l="l" t="t" r="r" b="b"/>
            <a:pathLst>
              <a:path w="256540" h="817245">
                <a:moveTo>
                  <a:pt x="0" y="204215"/>
                </a:moveTo>
                <a:lnTo>
                  <a:pt x="128015" y="204215"/>
                </a:lnTo>
                <a:lnTo>
                  <a:pt x="128015" y="0"/>
                </a:lnTo>
                <a:lnTo>
                  <a:pt x="256031" y="408431"/>
                </a:lnTo>
                <a:lnTo>
                  <a:pt x="128015" y="816863"/>
                </a:lnTo>
                <a:lnTo>
                  <a:pt x="128015" y="612648"/>
                </a:lnTo>
                <a:lnTo>
                  <a:pt x="0" y="612648"/>
                </a:lnTo>
                <a:lnTo>
                  <a:pt x="0" y="204215"/>
                </a:lnTo>
                <a:close/>
              </a:path>
            </a:pathLst>
          </a:custGeom>
          <a:ln w="12700">
            <a:solidFill>
              <a:srgbClr val="991718"/>
            </a:solidFill>
          </a:ln>
        </p:spPr>
        <p:txBody>
          <a:bodyPr wrap="square" lIns="0" tIns="0" rIns="0" bIns="0" rtlCol="0"/>
          <a:lstStyle/>
          <a:p>
            <a:pPr defTabSz="685800"/>
            <a:endParaRPr sz="1350">
              <a:latin typeface="Calibri" panose="020F0502020204030204"/>
            </a:endParaRPr>
          </a:p>
        </p:txBody>
      </p:sp>
      <p:sp>
        <p:nvSpPr>
          <p:cNvPr id="35" name="object 35"/>
          <p:cNvSpPr txBox="1"/>
          <p:nvPr/>
        </p:nvSpPr>
        <p:spPr>
          <a:xfrm>
            <a:off x="7715915" y="1568206"/>
            <a:ext cx="983151" cy="1201611"/>
          </a:xfrm>
          <a:prstGeom prst="rect">
            <a:avLst/>
          </a:prstGeom>
        </p:spPr>
        <p:txBody>
          <a:bodyPr vert="horz" wrap="square" lIns="0" tIns="0" rIns="0" bIns="0" rtlCol="0">
            <a:spAutoFit/>
          </a:bodyPr>
          <a:lstStyle/>
          <a:p>
            <a:pPr marL="59055" algn="ctr" defTabSz="685800">
              <a:tabLst>
                <a:tab pos="423545" algn="l"/>
              </a:tabLst>
            </a:pPr>
            <a:r>
              <a:rPr sz="1800" b="1" dirty="0">
                <a:latin typeface="微软雅黑" panose="020B0503020204020204" pitchFamily="34" charset="-122"/>
                <a:cs typeface="微软雅黑" panose="020B0503020204020204" pitchFamily="34" charset="-122"/>
              </a:rPr>
              <a:t>目	标</a:t>
            </a:r>
            <a:endParaRPr sz="1800">
              <a:latin typeface="微软雅黑" panose="020B0503020204020204" pitchFamily="34" charset="-122"/>
              <a:cs typeface="微软雅黑" panose="020B0503020204020204" pitchFamily="34" charset="-122"/>
            </a:endParaRPr>
          </a:p>
          <a:p>
            <a:pPr defTabSz="685800">
              <a:spcBef>
                <a:spcPts val="30"/>
              </a:spcBef>
            </a:pPr>
            <a:endParaRPr sz="2025">
              <a:latin typeface="Times New Roman" panose="02020603050405020304"/>
              <a:cs typeface="Times New Roman" panose="02020603050405020304"/>
            </a:endParaRPr>
          </a:p>
          <a:p>
            <a:pPr marL="9525" defTabSz="685800"/>
            <a:r>
              <a:rPr sz="1350" b="1" dirty="0">
                <a:latin typeface="微软雅黑" panose="020B0503020204020204" pitchFamily="34" charset="-122"/>
                <a:cs typeface="微软雅黑" panose="020B0503020204020204" pitchFamily="34" charset="-122"/>
              </a:rPr>
              <a:t>1、消防设备</a:t>
            </a:r>
            <a:endParaRPr sz="1350">
              <a:latin typeface="微软雅黑" panose="020B0503020204020204" pitchFamily="34" charset="-122"/>
              <a:cs typeface="微软雅黑" panose="020B0503020204020204" pitchFamily="34" charset="-122"/>
            </a:endParaRPr>
          </a:p>
          <a:p>
            <a:pPr marL="9525" defTabSz="685800">
              <a:spcBef>
                <a:spcPts val="965"/>
              </a:spcBef>
            </a:pPr>
            <a:r>
              <a:rPr sz="1800" b="1" dirty="0">
                <a:latin typeface="微软雅黑" panose="020B0503020204020204" pitchFamily="34" charset="-122"/>
                <a:cs typeface="微软雅黑" panose="020B0503020204020204" pitchFamily="34" charset="-122"/>
              </a:rPr>
              <a:t>全</a:t>
            </a:r>
            <a:r>
              <a:rPr sz="1350" b="1" dirty="0">
                <a:latin typeface="微软雅黑" panose="020B0503020204020204" pitchFamily="34" charset="-122"/>
                <a:cs typeface="微软雅黑" panose="020B0503020204020204" pitchFamily="34" charset="-122"/>
              </a:rPr>
              <a:t>感知</a:t>
            </a:r>
            <a:endParaRPr sz="1350">
              <a:latin typeface="微软雅黑" panose="020B0503020204020204" pitchFamily="34" charset="-122"/>
              <a:cs typeface="微软雅黑" panose="020B0503020204020204" pitchFamily="34" charset="-122"/>
            </a:endParaRPr>
          </a:p>
        </p:txBody>
      </p:sp>
      <p:sp>
        <p:nvSpPr>
          <p:cNvPr id="36" name="object 36"/>
          <p:cNvSpPr txBox="1"/>
          <p:nvPr/>
        </p:nvSpPr>
        <p:spPr>
          <a:xfrm>
            <a:off x="1890850" y="3341917"/>
            <a:ext cx="1105568" cy="138499"/>
          </a:xfrm>
          <a:prstGeom prst="rect">
            <a:avLst/>
          </a:prstGeom>
        </p:spPr>
        <p:txBody>
          <a:bodyPr vert="horz" wrap="square" lIns="0" tIns="0" rIns="0" bIns="0" rtlCol="0">
            <a:spAutoFit/>
          </a:bodyPr>
          <a:lstStyle/>
          <a:p>
            <a:pPr marL="161290" defTabSz="685800"/>
            <a:r>
              <a:rPr sz="900" b="1" dirty="0">
                <a:latin typeface="微软雅黑" panose="020B0503020204020204" pitchFamily="34" charset="-122"/>
                <a:cs typeface="微软雅黑" panose="020B0503020204020204" pitchFamily="34" charset="-122"/>
              </a:rPr>
              <a:t>厂房、办公用房</a:t>
            </a:r>
            <a:endParaRPr sz="900">
              <a:latin typeface="微软雅黑" panose="020B0503020204020204" pitchFamily="34" charset="-122"/>
              <a:cs typeface="微软雅黑" panose="020B0503020204020204" pitchFamily="34" charset="-122"/>
            </a:endParaRPr>
          </a:p>
        </p:txBody>
      </p:sp>
      <p:sp>
        <p:nvSpPr>
          <p:cNvPr id="37" name="object 37"/>
          <p:cNvSpPr txBox="1"/>
          <p:nvPr/>
        </p:nvSpPr>
        <p:spPr>
          <a:xfrm>
            <a:off x="3298128" y="3348776"/>
            <a:ext cx="1105568" cy="138499"/>
          </a:xfrm>
          <a:prstGeom prst="rect">
            <a:avLst/>
          </a:prstGeom>
          <a:solidFill>
            <a:srgbClr val="2D75B6"/>
          </a:solidFill>
        </p:spPr>
        <p:txBody>
          <a:bodyPr vert="horz" wrap="square" lIns="0" tIns="0" rIns="0" bIns="0" rtlCol="0">
            <a:spAutoFit/>
          </a:bodyPr>
          <a:lstStyle/>
          <a:p>
            <a:pPr marL="259080" defTabSz="685800"/>
            <a:r>
              <a:rPr sz="900" b="1" dirty="0">
                <a:latin typeface="微软雅黑" panose="020B0503020204020204" pitchFamily="34" charset="-122"/>
                <a:cs typeface="微软雅黑" panose="020B0503020204020204" pitchFamily="34" charset="-122"/>
              </a:rPr>
              <a:t>园区配电间</a:t>
            </a:r>
            <a:endParaRPr sz="900">
              <a:latin typeface="微软雅黑" panose="020B0503020204020204" pitchFamily="34" charset="-122"/>
              <a:cs typeface="微软雅黑" panose="020B0503020204020204" pitchFamily="34" charset="-122"/>
            </a:endParaRPr>
          </a:p>
        </p:txBody>
      </p:sp>
      <p:sp>
        <p:nvSpPr>
          <p:cNvPr id="38" name="object 38"/>
          <p:cNvSpPr txBox="1"/>
          <p:nvPr/>
        </p:nvSpPr>
        <p:spPr>
          <a:xfrm>
            <a:off x="6049806" y="3341917"/>
            <a:ext cx="1105568" cy="138499"/>
          </a:xfrm>
          <a:prstGeom prst="rect">
            <a:avLst/>
          </a:prstGeom>
        </p:spPr>
        <p:txBody>
          <a:bodyPr vert="horz" wrap="square" lIns="0" tIns="0" rIns="0" bIns="0" rtlCol="0">
            <a:spAutoFit/>
          </a:bodyPr>
          <a:lstStyle/>
          <a:p>
            <a:pPr marL="156210" defTabSz="685800"/>
            <a:r>
              <a:rPr sz="900" b="1" dirty="0">
                <a:latin typeface="微软雅黑" panose="020B0503020204020204" pitchFamily="34" charset="-122"/>
                <a:cs typeface="微软雅黑" panose="020B0503020204020204" pitchFamily="34" charset="-122"/>
              </a:rPr>
              <a:t>地下、雨棚车库</a:t>
            </a:r>
            <a:endParaRPr sz="900">
              <a:latin typeface="微软雅黑" panose="020B0503020204020204" pitchFamily="34" charset="-122"/>
              <a:cs typeface="微软雅黑" panose="020B0503020204020204" pitchFamily="34" charset="-122"/>
            </a:endParaRPr>
          </a:p>
        </p:txBody>
      </p:sp>
      <p:sp>
        <p:nvSpPr>
          <p:cNvPr id="39" name="object 39"/>
          <p:cNvSpPr txBox="1"/>
          <p:nvPr/>
        </p:nvSpPr>
        <p:spPr>
          <a:xfrm>
            <a:off x="6225668" y="4518379"/>
            <a:ext cx="933612" cy="276999"/>
          </a:xfrm>
          <a:prstGeom prst="rect">
            <a:avLst/>
          </a:prstGeom>
        </p:spPr>
        <p:txBody>
          <a:bodyPr vert="horz" wrap="square" lIns="0" tIns="0" rIns="0" bIns="0" rtlCol="0">
            <a:spAutoFit/>
          </a:bodyPr>
          <a:lstStyle/>
          <a:p>
            <a:pPr marL="9525" marR="3810" defTabSz="685800"/>
            <a:r>
              <a:rPr sz="900" b="1" dirty="0">
                <a:latin typeface="微软雅黑" panose="020B0503020204020204" pitchFamily="34" charset="-122"/>
                <a:cs typeface="微软雅黑" panose="020B0503020204020204" pitchFamily="34" charset="-122"/>
              </a:rPr>
              <a:t>温度、电流检测； 剩余电流检测。</a:t>
            </a:r>
            <a:endParaRPr sz="900">
              <a:latin typeface="微软雅黑" panose="020B0503020204020204" pitchFamily="34" charset="-122"/>
              <a:cs typeface="微软雅黑" panose="020B0503020204020204" pitchFamily="34" charset="-122"/>
            </a:endParaRPr>
          </a:p>
        </p:txBody>
      </p:sp>
      <p:sp>
        <p:nvSpPr>
          <p:cNvPr id="40" name="object 40"/>
          <p:cNvSpPr txBox="1"/>
          <p:nvPr/>
        </p:nvSpPr>
        <p:spPr>
          <a:xfrm>
            <a:off x="2028797" y="4528439"/>
            <a:ext cx="704972" cy="276999"/>
          </a:xfrm>
          <a:prstGeom prst="rect">
            <a:avLst/>
          </a:prstGeom>
        </p:spPr>
        <p:txBody>
          <a:bodyPr vert="horz" wrap="square" lIns="0" tIns="0" rIns="0" bIns="0" rtlCol="0">
            <a:spAutoFit/>
          </a:bodyPr>
          <a:lstStyle/>
          <a:p>
            <a:pPr marL="9525" marR="3810" defTabSz="685800"/>
            <a:r>
              <a:rPr sz="900" b="1" dirty="0">
                <a:latin typeface="微软雅黑" panose="020B0503020204020204" pitchFamily="34" charset="-122"/>
                <a:cs typeface="微软雅黑" panose="020B0503020204020204" pitchFamily="34" charset="-122"/>
              </a:rPr>
              <a:t>室内烟感、 燃气探测报警</a:t>
            </a:r>
            <a:endParaRPr sz="900">
              <a:latin typeface="微软雅黑" panose="020B0503020204020204" pitchFamily="34" charset="-122"/>
              <a:cs typeface="微软雅黑" panose="020B0503020204020204" pitchFamily="34" charset="-122"/>
            </a:endParaRPr>
          </a:p>
        </p:txBody>
      </p:sp>
      <p:sp>
        <p:nvSpPr>
          <p:cNvPr id="41" name="object 41"/>
          <p:cNvSpPr txBox="1"/>
          <p:nvPr/>
        </p:nvSpPr>
        <p:spPr>
          <a:xfrm>
            <a:off x="4168864" y="3115799"/>
            <a:ext cx="632093" cy="184666"/>
          </a:xfrm>
          <a:prstGeom prst="rect">
            <a:avLst/>
          </a:prstGeom>
        </p:spPr>
        <p:txBody>
          <a:bodyPr vert="horz" wrap="square" lIns="0" tIns="0" rIns="0" bIns="0" rtlCol="0">
            <a:spAutoFit/>
          </a:bodyPr>
          <a:lstStyle/>
          <a:p>
            <a:pPr marL="9525" defTabSz="685800"/>
            <a:r>
              <a:rPr sz="1200" b="1" spc="-4" dirty="0">
                <a:latin typeface="微软雅黑" panose="020B0503020204020204" pitchFamily="34" charset="-122"/>
                <a:cs typeface="微软雅黑" panose="020B0503020204020204" pitchFamily="34" charset="-122"/>
              </a:rPr>
              <a:t>In</a:t>
            </a:r>
            <a:r>
              <a:rPr sz="1200" b="1" spc="-15" dirty="0">
                <a:latin typeface="微软雅黑" panose="020B0503020204020204" pitchFamily="34" charset="-122"/>
                <a:cs typeface="微软雅黑" panose="020B0503020204020204" pitchFamily="34" charset="-122"/>
              </a:rPr>
              <a:t>t</a:t>
            </a:r>
            <a:r>
              <a:rPr sz="1200" b="1" spc="-8" dirty="0">
                <a:latin typeface="微软雅黑" panose="020B0503020204020204" pitchFamily="34" charset="-122"/>
                <a:cs typeface="微软雅黑" panose="020B0503020204020204" pitchFamily="34" charset="-122"/>
              </a:rPr>
              <a:t>e</a:t>
            </a:r>
            <a:r>
              <a:rPr sz="1200" b="1" spc="-4" dirty="0">
                <a:latin typeface="微软雅黑" panose="020B0503020204020204" pitchFamily="34" charset="-122"/>
                <a:cs typeface="微软雅黑" panose="020B0503020204020204" pitchFamily="34" charset="-122"/>
              </a:rPr>
              <a:t>r</a:t>
            </a:r>
            <a:r>
              <a:rPr sz="1200" b="1" spc="-11" dirty="0">
                <a:latin typeface="微软雅黑" panose="020B0503020204020204" pitchFamily="34" charset="-122"/>
                <a:cs typeface="微软雅黑" panose="020B0503020204020204" pitchFamily="34" charset="-122"/>
              </a:rPr>
              <a:t>n</a:t>
            </a:r>
            <a:r>
              <a:rPr sz="1200" b="1" spc="-8" dirty="0">
                <a:latin typeface="微软雅黑" panose="020B0503020204020204" pitchFamily="34" charset="-122"/>
                <a:cs typeface="微软雅黑" panose="020B0503020204020204" pitchFamily="34" charset="-122"/>
              </a:rPr>
              <a:t>e</a:t>
            </a:r>
            <a:r>
              <a:rPr sz="1200" b="1" spc="-4" dirty="0">
                <a:latin typeface="微软雅黑" panose="020B0503020204020204" pitchFamily="34" charset="-122"/>
                <a:cs typeface="微软雅黑" panose="020B0503020204020204" pitchFamily="34" charset="-122"/>
              </a:rPr>
              <a:t>t</a:t>
            </a:r>
            <a:endParaRPr sz="1200">
              <a:latin typeface="微软雅黑" panose="020B0503020204020204" pitchFamily="34" charset="-122"/>
              <a:cs typeface="微软雅黑" panose="020B0503020204020204" pitchFamily="34" charset="-122"/>
            </a:endParaRPr>
          </a:p>
        </p:txBody>
      </p:sp>
      <p:sp>
        <p:nvSpPr>
          <p:cNvPr id="42" name="object 42"/>
          <p:cNvSpPr txBox="1"/>
          <p:nvPr/>
        </p:nvSpPr>
        <p:spPr>
          <a:xfrm>
            <a:off x="3907262" y="2727634"/>
            <a:ext cx="1162252" cy="276999"/>
          </a:xfrm>
          <a:prstGeom prst="rect">
            <a:avLst/>
          </a:prstGeom>
        </p:spPr>
        <p:txBody>
          <a:bodyPr vert="horz" wrap="square" lIns="0" tIns="0" rIns="0" bIns="0" rtlCol="0">
            <a:spAutoFit/>
          </a:bodyPr>
          <a:lstStyle/>
          <a:p>
            <a:pPr marL="9525" marR="3810" indent="171450" defTabSz="685800"/>
            <a:r>
              <a:rPr sz="900" b="1" dirty="0">
                <a:latin typeface="微软雅黑" panose="020B0503020204020204" pitchFamily="34" charset="-122"/>
                <a:cs typeface="微软雅黑" panose="020B0503020204020204" pitchFamily="34" charset="-122"/>
              </a:rPr>
              <a:t>园区管理平台： 消防报警的实时监测；</a:t>
            </a:r>
            <a:endParaRPr sz="900">
              <a:latin typeface="微软雅黑" panose="020B0503020204020204" pitchFamily="34" charset="-122"/>
              <a:cs typeface="微软雅黑" panose="020B0503020204020204" pitchFamily="34" charset="-122"/>
            </a:endParaRPr>
          </a:p>
        </p:txBody>
      </p:sp>
      <p:sp>
        <p:nvSpPr>
          <p:cNvPr id="43" name="object 43"/>
          <p:cNvSpPr txBox="1"/>
          <p:nvPr/>
        </p:nvSpPr>
        <p:spPr>
          <a:xfrm>
            <a:off x="2228666" y="2657518"/>
            <a:ext cx="1398989" cy="276999"/>
          </a:xfrm>
          <a:prstGeom prst="rect">
            <a:avLst/>
          </a:prstGeom>
        </p:spPr>
        <p:txBody>
          <a:bodyPr vert="horz" wrap="square" lIns="0" tIns="0" rIns="0" bIns="0" rtlCol="0">
            <a:spAutoFit/>
          </a:bodyPr>
          <a:lstStyle/>
          <a:p>
            <a:pPr marL="9525" marR="3810" defTabSz="685800"/>
            <a:r>
              <a:rPr sz="900" b="1" dirty="0">
                <a:latin typeface="微软雅黑" panose="020B0503020204020204" pitchFamily="34" charset="-122"/>
                <a:cs typeface="微软雅黑" panose="020B0503020204020204" pitchFamily="34" charset="-122"/>
              </a:rPr>
              <a:t>APP：动态监控、立体呈现 联网单位消防安全状态。</a:t>
            </a:r>
            <a:endParaRPr sz="900">
              <a:latin typeface="微软雅黑" panose="020B0503020204020204" pitchFamily="34" charset="-122"/>
              <a:cs typeface="微软雅黑" panose="020B0503020204020204" pitchFamily="34" charset="-122"/>
            </a:endParaRPr>
          </a:p>
        </p:txBody>
      </p:sp>
      <p:sp>
        <p:nvSpPr>
          <p:cNvPr id="44" name="object 44"/>
          <p:cNvSpPr txBox="1"/>
          <p:nvPr/>
        </p:nvSpPr>
        <p:spPr>
          <a:xfrm>
            <a:off x="426718" y="1971077"/>
            <a:ext cx="1083657" cy="184666"/>
          </a:xfrm>
          <a:prstGeom prst="rect">
            <a:avLst/>
          </a:prstGeom>
        </p:spPr>
        <p:txBody>
          <a:bodyPr vert="horz" wrap="square" lIns="0" tIns="0" rIns="0" bIns="0" rtlCol="0">
            <a:spAutoFit/>
          </a:bodyPr>
          <a:lstStyle/>
          <a:p>
            <a:pPr marL="9525" defTabSz="685800"/>
            <a:r>
              <a:rPr sz="1200" b="1" spc="-4" dirty="0">
                <a:latin typeface="微软雅黑" panose="020B0503020204020204" pitchFamily="34" charset="-122"/>
                <a:cs typeface="微软雅黑" panose="020B0503020204020204" pitchFamily="34" charset="-122"/>
              </a:rPr>
              <a:t>消防安全频发生</a:t>
            </a:r>
            <a:endParaRPr sz="1200">
              <a:latin typeface="微软雅黑" panose="020B0503020204020204" pitchFamily="34" charset="-122"/>
              <a:cs typeface="微软雅黑" panose="020B0503020204020204" pitchFamily="34" charset="-122"/>
            </a:endParaRPr>
          </a:p>
        </p:txBody>
      </p:sp>
      <p:sp>
        <p:nvSpPr>
          <p:cNvPr id="45" name="object 45"/>
          <p:cNvSpPr txBox="1"/>
          <p:nvPr/>
        </p:nvSpPr>
        <p:spPr>
          <a:xfrm>
            <a:off x="343264" y="2900257"/>
            <a:ext cx="1115571"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1、办公用房发生火灾</a:t>
            </a:r>
            <a:endParaRPr sz="900">
              <a:latin typeface="微软雅黑" panose="020B0503020204020204" pitchFamily="34" charset="-122"/>
              <a:cs typeface="微软雅黑" panose="020B0503020204020204" pitchFamily="34" charset="-122"/>
            </a:endParaRPr>
          </a:p>
        </p:txBody>
      </p:sp>
      <p:sp>
        <p:nvSpPr>
          <p:cNvPr id="46" name="object 46"/>
          <p:cNvSpPr txBox="1"/>
          <p:nvPr/>
        </p:nvSpPr>
        <p:spPr>
          <a:xfrm>
            <a:off x="345322" y="3875024"/>
            <a:ext cx="886931"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2、厂区煤气泄漏</a:t>
            </a:r>
            <a:endParaRPr sz="900">
              <a:latin typeface="微软雅黑" panose="020B0503020204020204" pitchFamily="34" charset="-122"/>
              <a:cs typeface="微软雅黑" panose="020B0503020204020204" pitchFamily="34" charset="-122"/>
            </a:endParaRPr>
          </a:p>
        </p:txBody>
      </p:sp>
      <p:sp>
        <p:nvSpPr>
          <p:cNvPr id="47" name="object 47"/>
          <p:cNvSpPr txBox="1"/>
          <p:nvPr/>
        </p:nvSpPr>
        <p:spPr>
          <a:xfrm>
            <a:off x="353782" y="4890375"/>
            <a:ext cx="1229891"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3、电瓶车充电安全隐患</a:t>
            </a:r>
            <a:endParaRPr sz="900">
              <a:latin typeface="微软雅黑" panose="020B0503020204020204" pitchFamily="34" charset="-122"/>
              <a:cs typeface="微软雅黑" panose="020B0503020204020204" pitchFamily="34" charset="-122"/>
            </a:endParaRPr>
          </a:p>
        </p:txBody>
      </p:sp>
      <p:sp>
        <p:nvSpPr>
          <p:cNvPr id="48" name="object 48"/>
          <p:cNvSpPr txBox="1"/>
          <p:nvPr/>
        </p:nvSpPr>
        <p:spPr>
          <a:xfrm>
            <a:off x="5464298" y="2626842"/>
            <a:ext cx="933612" cy="276999"/>
          </a:xfrm>
          <a:prstGeom prst="rect">
            <a:avLst/>
          </a:prstGeom>
        </p:spPr>
        <p:txBody>
          <a:bodyPr vert="horz" wrap="square" lIns="0" tIns="0" rIns="0" bIns="0" rtlCol="0">
            <a:spAutoFit/>
          </a:bodyPr>
          <a:lstStyle/>
          <a:p>
            <a:pPr marL="9525" marR="3810" defTabSz="685800"/>
            <a:r>
              <a:rPr sz="900" b="1" dirty="0">
                <a:latin typeface="微软雅黑" panose="020B0503020204020204" pitchFamily="34" charset="-122"/>
                <a:cs typeface="微软雅黑" panose="020B0503020204020204" pitchFamily="34" charset="-122"/>
              </a:rPr>
              <a:t>日常防火巡查和 重点消防实施巡查</a:t>
            </a:r>
            <a:endParaRPr sz="900">
              <a:latin typeface="微软雅黑" panose="020B0503020204020204" pitchFamily="34" charset="-122"/>
              <a:cs typeface="微软雅黑" panose="020B0503020204020204" pitchFamily="34" charset="-122"/>
            </a:endParaRPr>
          </a:p>
        </p:txBody>
      </p:sp>
      <p:sp>
        <p:nvSpPr>
          <p:cNvPr id="49" name="object 49"/>
          <p:cNvSpPr txBox="1"/>
          <p:nvPr/>
        </p:nvSpPr>
        <p:spPr>
          <a:xfrm>
            <a:off x="7703633" y="2999236"/>
            <a:ext cx="983151" cy="612988"/>
          </a:xfrm>
          <a:prstGeom prst="rect">
            <a:avLst/>
          </a:prstGeom>
        </p:spPr>
        <p:txBody>
          <a:bodyPr vert="horz" wrap="square" lIns="0" tIns="0" rIns="0" bIns="0" rtlCol="0">
            <a:spAutoFit/>
          </a:bodyPr>
          <a:lstStyle/>
          <a:p>
            <a:pPr marL="9525" defTabSz="685800"/>
            <a:r>
              <a:rPr sz="1350" b="1" dirty="0">
                <a:latin typeface="微软雅黑" panose="020B0503020204020204" pitchFamily="34" charset="-122"/>
                <a:cs typeface="微软雅黑" panose="020B0503020204020204" pitchFamily="34" charset="-122"/>
              </a:rPr>
              <a:t>2、消防隐患</a:t>
            </a:r>
            <a:endParaRPr sz="1350">
              <a:latin typeface="微软雅黑" panose="020B0503020204020204" pitchFamily="34" charset="-122"/>
              <a:cs typeface="微软雅黑" panose="020B0503020204020204" pitchFamily="34" charset="-122"/>
            </a:endParaRPr>
          </a:p>
          <a:p>
            <a:pPr marL="9525" defTabSz="685800">
              <a:spcBef>
                <a:spcPts val="965"/>
              </a:spcBef>
            </a:pPr>
            <a:r>
              <a:rPr sz="1800" b="1" dirty="0">
                <a:latin typeface="微软雅黑" panose="020B0503020204020204" pitchFamily="34" charset="-122"/>
                <a:cs typeface="微软雅黑" panose="020B0503020204020204" pitchFamily="34" charset="-122"/>
              </a:rPr>
              <a:t>零</a:t>
            </a:r>
            <a:r>
              <a:rPr sz="1350" b="1" dirty="0">
                <a:latin typeface="微软雅黑" panose="020B0503020204020204" pitchFamily="34" charset="-122"/>
                <a:cs typeface="微软雅黑" panose="020B0503020204020204" pitchFamily="34" charset="-122"/>
              </a:rPr>
              <a:t>发生</a:t>
            </a:r>
            <a:endParaRPr sz="1350">
              <a:latin typeface="微软雅黑" panose="020B0503020204020204" pitchFamily="34" charset="-122"/>
              <a:cs typeface="微软雅黑" panose="020B0503020204020204" pitchFamily="34" charset="-122"/>
            </a:endParaRPr>
          </a:p>
        </p:txBody>
      </p:sp>
      <p:sp>
        <p:nvSpPr>
          <p:cNvPr id="50" name="object 50"/>
          <p:cNvSpPr txBox="1"/>
          <p:nvPr/>
        </p:nvSpPr>
        <p:spPr>
          <a:xfrm>
            <a:off x="7716018" y="3809764"/>
            <a:ext cx="983151" cy="612988"/>
          </a:xfrm>
          <a:prstGeom prst="rect">
            <a:avLst/>
          </a:prstGeom>
        </p:spPr>
        <p:txBody>
          <a:bodyPr vert="horz" wrap="square" lIns="0" tIns="0" rIns="0" bIns="0" rtlCol="0">
            <a:spAutoFit/>
          </a:bodyPr>
          <a:lstStyle/>
          <a:p>
            <a:pPr marL="9525" defTabSz="685800"/>
            <a:r>
              <a:rPr sz="1350" b="1" dirty="0">
                <a:latin typeface="微软雅黑" panose="020B0503020204020204" pitchFamily="34" charset="-122"/>
                <a:cs typeface="微软雅黑" panose="020B0503020204020204" pitchFamily="34" charset="-122"/>
              </a:rPr>
              <a:t>3、消防力量</a:t>
            </a:r>
            <a:endParaRPr sz="1350">
              <a:latin typeface="微软雅黑" panose="020B0503020204020204" pitchFamily="34" charset="-122"/>
              <a:cs typeface="微软雅黑" panose="020B0503020204020204" pitchFamily="34" charset="-122"/>
            </a:endParaRPr>
          </a:p>
          <a:p>
            <a:pPr marL="9525" defTabSz="685800">
              <a:spcBef>
                <a:spcPts val="960"/>
              </a:spcBef>
            </a:pPr>
            <a:r>
              <a:rPr sz="1800" b="1" spc="-4" dirty="0">
                <a:latin typeface="微软雅黑" panose="020B0503020204020204" pitchFamily="34" charset="-122"/>
                <a:cs typeface="微软雅黑" panose="020B0503020204020204" pitchFamily="34" charset="-122"/>
              </a:rPr>
              <a:t>全</a:t>
            </a:r>
            <a:r>
              <a:rPr sz="1350" b="1" spc="-4" dirty="0">
                <a:latin typeface="微软雅黑" panose="020B0503020204020204" pitchFamily="34" charset="-122"/>
                <a:cs typeface="微软雅黑" panose="020B0503020204020204" pitchFamily="34" charset="-122"/>
              </a:rPr>
              <a:t>在线</a:t>
            </a:r>
            <a:endParaRPr sz="1350">
              <a:latin typeface="微软雅黑" panose="020B0503020204020204" pitchFamily="34" charset="-122"/>
              <a:cs typeface="微软雅黑" panose="020B0503020204020204" pitchFamily="34" charset="-122"/>
            </a:endParaRPr>
          </a:p>
        </p:txBody>
      </p:sp>
      <p:sp>
        <p:nvSpPr>
          <p:cNvPr id="51" name="object 51"/>
          <p:cNvSpPr txBox="1"/>
          <p:nvPr/>
        </p:nvSpPr>
        <p:spPr>
          <a:xfrm>
            <a:off x="3980902" y="1615108"/>
            <a:ext cx="934565" cy="276999"/>
          </a:xfrm>
          <a:prstGeom prst="rect">
            <a:avLst/>
          </a:prstGeom>
        </p:spPr>
        <p:txBody>
          <a:bodyPr vert="horz" wrap="square" lIns="0" tIns="0" rIns="0" bIns="0" rtlCol="0">
            <a:spAutoFit/>
          </a:bodyPr>
          <a:lstStyle/>
          <a:p>
            <a:pPr marL="9525" defTabSz="685800"/>
            <a:r>
              <a:rPr sz="1800" b="1" dirty="0">
                <a:latin typeface="微软雅黑" panose="020B0503020204020204" pitchFamily="34" charset="-122"/>
                <a:cs typeface="微软雅黑" panose="020B0503020204020204" pitchFamily="34" charset="-122"/>
              </a:rPr>
              <a:t>解决方案</a:t>
            </a:r>
            <a:endParaRPr sz="1800">
              <a:latin typeface="微软雅黑" panose="020B0503020204020204" pitchFamily="34" charset="-122"/>
              <a:cs typeface="微软雅黑" panose="020B0503020204020204" pitchFamily="34" charset="-122"/>
            </a:endParaRPr>
          </a:p>
        </p:txBody>
      </p:sp>
      <p:sp>
        <p:nvSpPr>
          <p:cNvPr id="52" name="object 52"/>
          <p:cNvSpPr txBox="1"/>
          <p:nvPr/>
        </p:nvSpPr>
        <p:spPr>
          <a:xfrm>
            <a:off x="4701975" y="3348776"/>
            <a:ext cx="1105568" cy="138499"/>
          </a:xfrm>
          <a:prstGeom prst="rect">
            <a:avLst/>
          </a:prstGeom>
          <a:solidFill>
            <a:srgbClr val="2D75B6"/>
          </a:solidFill>
        </p:spPr>
        <p:txBody>
          <a:bodyPr vert="horz" wrap="square" lIns="0" tIns="0" rIns="0" bIns="0" rtlCol="0">
            <a:spAutoFit/>
          </a:bodyPr>
          <a:lstStyle/>
          <a:p>
            <a:pPr marL="243205" defTabSz="685800"/>
            <a:r>
              <a:rPr sz="900" b="1" dirty="0">
                <a:latin typeface="微软雅黑" panose="020B0503020204020204" pitchFamily="34" charset="-122"/>
                <a:cs typeface="微软雅黑" panose="020B0503020204020204" pitchFamily="34" charset="-122"/>
              </a:rPr>
              <a:t>园区配水泵房</a:t>
            </a:r>
            <a:endParaRPr sz="900">
              <a:latin typeface="微软雅黑" panose="020B0503020204020204" pitchFamily="34" charset="-122"/>
              <a:cs typeface="微软雅黑" panose="020B0503020204020204" pitchFamily="34" charset="-122"/>
            </a:endParaRPr>
          </a:p>
        </p:txBody>
      </p:sp>
      <p:sp>
        <p:nvSpPr>
          <p:cNvPr id="53" name="object 53"/>
          <p:cNvSpPr/>
          <p:nvPr/>
        </p:nvSpPr>
        <p:spPr>
          <a:xfrm>
            <a:off x="7522245" y="1877479"/>
            <a:ext cx="1338685" cy="3192953"/>
          </a:xfrm>
          <a:prstGeom prst="rect">
            <a:avLst/>
          </a:prstGeom>
          <a:blipFill>
            <a:blip r:embed="rId19" cstate="print"/>
            <a:stretch>
              <a:fillRect/>
            </a:stretch>
          </a:blipFill>
        </p:spPr>
        <p:txBody>
          <a:bodyPr wrap="square" lIns="0" tIns="0" rIns="0" bIns="0" rtlCol="0"/>
          <a:lstStyle/>
          <a:p>
            <a:pPr defTabSz="685800"/>
            <a:endParaRPr sz="1350">
              <a:latin typeface="Calibri" panose="020F0502020204030204"/>
            </a:endParaRPr>
          </a:p>
        </p:txBody>
      </p:sp>
      <p:sp>
        <p:nvSpPr>
          <p:cNvPr id="54" name="object 54"/>
          <p:cNvSpPr/>
          <p:nvPr/>
        </p:nvSpPr>
        <p:spPr>
          <a:xfrm>
            <a:off x="358965" y="3035540"/>
            <a:ext cx="1218649" cy="783090"/>
          </a:xfrm>
          <a:prstGeom prst="rect">
            <a:avLst/>
          </a:prstGeom>
          <a:blipFill>
            <a:blip r:embed="rId20" cstate="print"/>
            <a:stretch>
              <a:fillRect/>
            </a:stretch>
          </a:blipFill>
        </p:spPr>
        <p:txBody>
          <a:bodyPr wrap="square" lIns="0" tIns="0" rIns="0" bIns="0" rtlCol="0"/>
          <a:lstStyle/>
          <a:p>
            <a:pPr defTabSz="685800"/>
            <a:endParaRPr sz="1350">
              <a:latin typeface="Calibri" panose="020F0502020204030204"/>
            </a:endParaRPr>
          </a:p>
        </p:txBody>
      </p:sp>
      <p:sp>
        <p:nvSpPr>
          <p:cNvPr id="55" name="object 55"/>
          <p:cNvSpPr txBox="1"/>
          <p:nvPr/>
        </p:nvSpPr>
        <p:spPr>
          <a:xfrm>
            <a:off x="4846113" y="4482710"/>
            <a:ext cx="821198" cy="411266"/>
          </a:xfrm>
          <a:prstGeom prst="rect">
            <a:avLst/>
          </a:prstGeom>
        </p:spPr>
        <p:txBody>
          <a:bodyPr vert="horz" wrap="square" lIns="0" tIns="0" rIns="0" bIns="0" rtlCol="0">
            <a:spAutoFit/>
          </a:bodyPr>
          <a:lstStyle/>
          <a:p>
            <a:pPr marL="9525" marR="3810" algn="just" defTabSz="685800">
              <a:lnSpc>
                <a:spcPct val="99000"/>
              </a:lnSpc>
            </a:pPr>
            <a:r>
              <a:rPr sz="900" b="1" dirty="0">
                <a:latin typeface="微软雅黑" panose="020B0503020204020204" pitchFamily="34" charset="-122"/>
                <a:cs typeface="微软雅黑" panose="020B0503020204020204" pitchFamily="34" charset="-122"/>
              </a:rPr>
              <a:t>消防栓水压、水 箱水位、管道阀 门状态监测</a:t>
            </a:r>
            <a:endParaRPr sz="900">
              <a:latin typeface="微软雅黑" panose="020B0503020204020204" pitchFamily="34" charset="-122"/>
              <a:cs typeface="微软雅黑" panose="020B0503020204020204" pitchFamily="34" charset="-122"/>
            </a:endParaRPr>
          </a:p>
        </p:txBody>
      </p:sp>
      <p:sp>
        <p:nvSpPr>
          <p:cNvPr id="56" name="object 56"/>
          <p:cNvSpPr txBox="1"/>
          <p:nvPr/>
        </p:nvSpPr>
        <p:spPr>
          <a:xfrm>
            <a:off x="3425785" y="4545129"/>
            <a:ext cx="933612" cy="282129"/>
          </a:xfrm>
          <a:prstGeom prst="rect">
            <a:avLst/>
          </a:prstGeom>
        </p:spPr>
        <p:txBody>
          <a:bodyPr vert="horz" wrap="square" lIns="0" tIns="0" rIns="0" bIns="0" rtlCol="0">
            <a:spAutoFit/>
          </a:bodyPr>
          <a:lstStyle/>
          <a:p>
            <a:pPr marL="9525" marR="3810" defTabSz="685800">
              <a:lnSpc>
                <a:spcPts val="1065"/>
              </a:lnSpc>
            </a:pPr>
            <a:r>
              <a:rPr sz="900" b="1" dirty="0">
                <a:latin typeface="微软雅黑" panose="020B0503020204020204" pitchFamily="34" charset="-122"/>
                <a:cs typeface="微软雅黑" panose="020B0503020204020204" pitchFamily="34" charset="-122"/>
              </a:rPr>
              <a:t>线路短路、漏电、 温度异常报警</a:t>
            </a:r>
            <a:endParaRPr sz="900">
              <a:latin typeface="微软雅黑" panose="020B0503020204020204" pitchFamily="34" charset="-122"/>
              <a:cs typeface="微软雅黑" panose="020B0503020204020204" pitchFamily="34" charset="-122"/>
            </a:endParaRPr>
          </a:p>
        </p:txBody>
      </p:sp>
      <p:sp>
        <p:nvSpPr>
          <p:cNvPr id="57" name="object 57"/>
          <p:cNvSpPr/>
          <p:nvPr/>
        </p:nvSpPr>
        <p:spPr>
          <a:xfrm>
            <a:off x="4900892" y="3728318"/>
            <a:ext cx="712212" cy="681346"/>
          </a:xfrm>
          <a:prstGeom prst="rect">
            <a:avLst/>
          </a:prstGeom>
          <a:blipFill>
            <a:blip r:embed="rId21" cstate="print"/>
            <a:stretch>
              <a:fillRect/>
            </a:stretch>
          </a:blipFill>
        </p:spPr>
        <p:txBody>
          <a:bodyPr wrap="square" lIns="0" tIns="0" rIns="0" bIns="0" rtlCol="0"/>
          <a:lstStyle/>
          <a:p>
            <a:pPr defTabSz="685800"/>
            <a:endParaRPr sz="1350">
              <a:latin typeface="Calibri" panose="020F0502020204030204"/>
            </a:endParaRPr>
          </a:p>
        </p:txBody>
      </p:sp>
      <p:sp>
        <p:nvSpPr>
          <p:cNvPr id="58" name="object 58"/>
          <p:cNvSpPr txBox="1"/>
          <p:nvPr/>
        </p:nvSpPr>
        <p:spPr>
          <a:xfrm>
            <a:off x="233079" y="900429"/>
            <a:ext cx="8312482" cy="565604"/>
          </a:xfrm>
          <a:prstGeom prst="rect">
            <a:avLst/>
          </a:prstGeom>
        </p:spPr>
        <p:txBody>
          <a:bodyPr vert="horz" wrap="square" lIns="0" tIns="0" rIns="0" bIns="0" rtlCol="0">
            <a:spAutoFit/>
          </a:bodyPr>
          <a:lstStyle/>
          <a:p>
            <a:pPr marL="224155" marR="3810" indent="-215265" defTabSz="685800">
              <a:lnSpc>
                <a:spcPct val="154000"/>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b="1" spc="-4" dirty="0">
                <a:latin typeface="微软雅黑" panose="020B0503020204020204" pitchFamily="34" charset="-122"/>
                <a:cs typeface="微软雅黑" panose="020B0503020204020204" pitchFamily="34" charset="-122"/>
              </a:rPr>
              <a:t>智能园区综合数字平台</a:t>
            </a:r>
            <a:r>
              <a:rPr sz="1200" spc="-4" dirty="0">
                <a:latin typeface="微软雅黑" panose="020B0503020204020204" pitchFamily="34" charset="-122"/>
                <a:cs typeface="微软雅黑" panose="020B0503020204020204" pitchFamily="34" charset="-122"/>
              </a:rPr>
              <a:t>接入</a:t>
            </a:r>
            <a:r>
              <a:rPr sz="1200" b="1" spc="-4" dirty="0">
                <a:latin typeface="微软雅黑" panose="020B0503020204020204" pitchFamily="34" charset="-122"/>
                <a:cs typeface="微软雅黑" panose="020B0503020204020204" pitchFamily="34" charset="-122"/>
              </a:rPr>
              <a:t>消防物</a:t>
            </a:r>
            <a:r>
              <a:rPr sz="1200" b="1" dirty="0">
                <a:latin typeface="微软雅黑" panose="020B0503020204020204" pitchFamily="34" charset="-122"/>
                <a:cs typeface="微软雅黑" panose="020B0503020204020204" pitchFamily="34" charset="-122"/>
              </a:rPr>
              <a:t>联</a:t>
            </a:r>
            <a:r>
              <a:rPr sz="1200" b="1" spc="-4" dirty="0">
                <a:latin typeface="微软雅黑" panose="020B0503020204020204" pitchFamily="34" charset="-122"/>
                <a:cs typeface="微软雅黑" panose="020B0503020204020204" pitchFamily="34" charset="-122"/>
              </a:rPr>
              <a:t>网系</a:t>
            </a:r>
            <a:r>
              <a:rPr sz="1200" b="1" dirty="0">
                <a:latin typeface="微软雅黑" panose="020B0503020204020204" pitchFamily="34" charset="-122"/>
                <a:cs typeface="微软雅黑" panose="020B0503020204020204" pitchFamily="34" charset="-122"/>
              </a:rPr>
              <a:t>统</a:t>
            </a:r>
            <a:r>
              <a:rPr sz="1200" spc="-4" dirty="0">
                <a:latin typeface="微软雅黑" panose="020B0503020204020204" pitchFamily="34" charset="-122"/>
                <a:cs typeface="微软雅黑" panose="020B0503020204020204" pitchFamily="34" charset="-122"/>
              </a:rPr>
              <a:t>，并</a:t>
            </a:r>
            <a:r>
              <a:rPr sz="1200" dirty="0">
                <a:latin typeface="微软雅黑" panose="020B0503020204020204" pitchFamily="34" charset="-122"/>
                <a:cs typeface="微软雅黑" panose="020B0503020204020204" pitchFamily="34" charset="-122"/>
              </a:rPr>
              <a:t>融</a:t>
            </a:r>
            <a:r>
              <a:rPr sz="1200" spc="-4" dirty="0">
                <a:latin typeface="微软雅黑" panose="020B0503020204020204" pitchFamily="34" charset="-122"/>
                <a:cs typeface="微软雅黑" panose="020B0503020204020204" pitchFamily="34" charset="-122"/>
              </a:rPr>
              <a:t>入城</a:t>
            </a:r>
            <a:r>
              <a:rPr sz="1200" dirty="0">
                <a:latin typeface="微软雅黑" panose="020B0503020204020204" pitchFamily="34" charset="-122"/>
                <a:cs typeface="微软雅黑" panose="020B0503020204020204" pitchFamily="34" charset="-122"/>
              </a:rPr>
              <a:t>市</a:t>
            </a:r>
            <a:r>
              <a:rPr sz="1200" spc="-4" dirty="0">
                <a:latin typeface="微软雅黑" panose="020B0503020204020204" pitchFamily="34" charset="-122"/>
                <a:cs typeface="微软雅黑" panose="020B0503020204020204" pitchFamily="34" charset="-122"/>
              </a:rPr>
              <a:t>运行</a:t>
            </a:r>
            <a:r>
              <a:rPr sz="1200" spc="4" dirty="0">
                <a:latin typeface="Calibri" panose="020F0502020204030204"/>
                <a:cs typeface="Calibri" panose="020F0502020204030204"/>
              </a:rPr>
              <a:t>“</a:t>
            </a:r>
            <a:r>
              <a:rPr sz="1200" spc="-4" dirty="0">
                <a:latin typeface="微软雅黑" panose="020B0503020204020204" pitchFamily="34" charset="-122"/>
                <a:cs typeface="微软雅黑" panose="020B0503020204020204" pitchFamily="34" charset="-122"/>
              </a:rPr>
              <a:t>一网</a:t>
            </a:r>
            <a:r>
              <a:rPr sz="1200" dirty="0">
                <a:latin typeface="微软雅黑" panose="020B0503020204020204" pitchFamily="34" charset="-122"/>
                <a:cs typeface="微软雅黑" panose="020B0503020204020204" pitchFamily="34" charset="-122"/>
              </a:rPr>
              <a:t>统</a:t>
            </a:r>
            <a:r>
              <a:rPr sz="1200" spc="-4" dirty="0">
                <a:latin typeface="微软雅黑" panose="020B0503020204020204" pitchFamily="34" charset="-122"/>
                <a:cs typeface="微软雅黑" panose="020B0503020204020204" pitchFamily="34" charset="-122"/>
              </a:rPr>
              <a:t>管</a:t>
            </a:r>
            <a:r>
              <a:rPr sz="1200" spc="-4" dirty="0">
                <a:latin typeface="Calibri" panose="020F0502020204030204"/>
                <a:cs typeface="Calibri" panose="020F0502020204030204"/>
              </a:rPr>
              <a:t>”</a:t>
            </a:r>
            <a:r>
              <a:rPr sz="1200" dirty="0">
                <a:latin typeface="微软雅黑" panose="020B0503020204020204" pitchFamily="34" charset="-122"/>
                <a:cs typeface="微软雅黑" panose="020B0503020204020204" pitchFamily="34" charset="-122"/>
              </a:rPr>
              <a:t>管</a:t>
            </a:r>
            <a:r>
              <a:rPr sz="1200" spc="-4" dirty="0">
                <a:latin typeface="微软雅黑" panose="020B0503020204020204" pitchFamily="34" charset="-122"/>
                <a:cs typeface="微软雅黑" panose="020B0503020204020204" pitchFamily="34" charset="-122"/>
              </a:rPr>
              <a:t>理体</a:t>
            </a:r>
            <a:r>
              <a:rPr sz="1200" dirty="0">
                <a:latin typeface="微软雅黑" panose="020B0503020204020204" pitchFamily="34" charset="-122"/>
                <a:cs typeface="微软雅黑" panose="020B0503020204020204" pitchFamily="34" charset="-122"/>
              </a:rPr>
              <a:t>系</a:t>
            </a:r>
            <a:r>
              <a:rPr sz="1200" spc="-4" dirty="0">
                <a:latin typeface="微软雅黑" panose="020B0503020204020204" pitchFamily="34" charset="-122"/>
                <a:cs typeface="微软雅黑" panose="020B0503020204020204" pitchFamily="34" charset="-122"/>
              </a:rPr>
              <a:t>，打</a:t>
            </a:r>
            <a:r>
              <a:rPr sz="1200" dirty="0">
                <a:latin typeface="微软雅黑" panose="020B0503020204020204" pitchFamily="34" charset="-122"/>
                <a:cs typeface="微软雅黑" panose="020B0503020204020204" pitchFamily="34" charset="-122"/>
              </a:rPr>
              <a:t>通</a:t>
            </a:r>
            <a:r>
              <a:rPr sz="1200" spc="-4" dirty="0">
                <a:latin typeface="微软雅黑" panose="020B0503020204020204" pitchFamily="34" charset="-122"/>
                <a:cs typeface="微软雅黑" panose="020B0503020204020204" pitchFamily="34" charset="-122"/>
              </a:rPr>
              <a:t>各系</a:t>
            </a:r>
            <a:r>
              <a:rPr sz="1200" dirty="0">
                <a:latin typeface="微软雅黑" panose="020B0503020204020204" pitchFamily="34" charset="-122"/>
                <a:cs typeface="微软雅黑" panose="020B0503020204020204" pitchFamily="34" charset="-122"/>
              </a:rPr>
              <a:t>统</a:t>
            </a:r>
            <a:r>
              <a:rPr sz="1200" spc="-4" dirty="0">
                <a:latin typeface="微软雅黑" panose="020B0503020204020204" pitchFamily="34" charset="-122"/>
                <a:cs typeface="微软雅黑" panose="020B0503020204020204" pitchFamily="34" charset="-122"/>
              </a:rPr>
              <a:t>间的</a:t>
            </a:r>
            <a:r>
              <a:rPr sz="1200" dirty="0">
                <a:latin typeface="微软雅黑" panose="020B0503020204020204" pitchFamily="34" charset="-122"/>
                <a:cs typeface="微软雅黑" panose="020B0503020204020204" pitchFamily="34" charset="-122"/>
              </a:rPr>
              <a:t>信</a:t>
            </a:r>
            <a:r>
              <a:rPr sz="1200" spc="-4" dirty="0">
                <a:latin typeface="微软雅黑" panose="020B0503020204020204" pitchFamily="34" charset="-122"/>
                <a:cs typeface="微软雅黑" panose="020B0503020204020204" pitchFamily="34" charset="-122"/>
              </a:rPr>
              <a:t>息孤</a:t>
            </a:r>
            <a:r>
              <a:rPr sz="1200" dirty="0">
                <a:latin typeface="微软雅黑" panose="020B0503020204020204" pitchFamily="34" charset="-122"/>
                <a:cs typeface="微软雅黑" panose="020B0503020204020204" pitchFamily="34" charset="-122"/>
              </a:rPr>
              <a:t>岛</a:t>
            </a:r>
            <a:r>
              <a:rPr sz="1200" spc="-4" dirty="0">
                <a:latin typeface="微软雅黑" panose="020B0503020204020204" pitchFamily="34" charset="-122"/>
                <a:cs typeface="微软雅黑" panose="020B0503020204020204" pitchFamily="34" charset="-122"/>
              </a:rPr>
              <a:t>、提</a:t>
            </a:r>
            <a:r>
              <a:rPr sz="1200" dirty="0">
                <a:latin typeface="微软雅黑" panose="020B0503020204020204" pitchFamily="34" charset="-122"/>
                <a:cs typeface="微软雅黑" panose="020B0503020204020204" pitchFamily="34" charset="-122"/>
              </a:rPr>
              <a:t>升</a:t>
            </a:r>
            <a:r>
              <a:rPr sz="1200" spc="-4" dirty="0">
                <a:latin typeface="微软雅黑" panose="020B0503020204020204" pitchFamily="34" charset="-122"/>
                <a:cs typeface="微软雅黑" panose="020B0503020204020204" pitchFamily="34" charset="-122"/>
              </a:rPr>
              <a:t>感 知预警</a:t>
            </a:r>
            <a:r>
              <a:rPr sz="1200" dirty="0">
                <a:latin typeface="微软雅黑" panose="020B0503020204020204" pitchFamily="34" charset="-122"/>
                <a:cs typeface="微软雅黑" panose="020B0503020204020204" pitchFamily="34" charset="-122"/>
              </a:rPr>
              <a:t>能</a:t>
            </a:r>
            <a:r>
              <a:rPr sz="1200" spc="-4" dirty="0">
                <a:latin typeface="微软雅黑" panose="020B0503020204020204" pitchFamily="34" charset="-122"/>
                <a:cs typeface="微软雅黑" panose="020B0503020204020204" pitchFamily="34" charset="-122"/>
              </a:rPr>
              <a:t>力和</a:t>
            </a:r>
            <a:r>
              <a:rPr sz="1200" dirty="0">
                <a:latin typeface="微软雅黑" panose="020B0503020204020204" pitchFamily="34" charset="-122"/>
                <a:cs typeface="微软雅黑" panose="020B0503020204020204" pitchFamily="34" charset="-122"/>
              </a:rPr>
              <a:t>应</a:t>
            </a:r>
            <a:r>
              <a:rPr sz="1200" spc="-4" dirty="0">
                <a:latin typeface="微软雅黑" panose="020B0503020204020204" pitchFamily="34" charset="-122"/>
                <a:cs typeface="微软雅黑" panose="020B0503020204020204" pitchFamily="34" charset="-122"/>
              </a:rPr>
              <a:t>急指挥</a:t>
            </a:r>
            <a:r>
              <a:rPr sz="1200" dirty="0">
                <a:latin typeface="微软雅黑" panose="020B0503020204020204" pitchFamily="34" charset="-122"/>
                <a:cs typeface="微软雅黑" panose="020B0503020204020204" pitchFamily="34" charset="-122"/>
              </a:rPr>
              <a:t>智</a:t>
            </a:r>
            <a:r>
              <a:rPr sz="1200" spc="-4" dirty="0">
                <a:latin typeface="微软雅黑" panose="020B0503020204020204" pitchFamily="34" charset="-122"/>
                <a:cs typeface="微软雅黑" panose="020B0503020204020204" pitchFamily="34" charset="-122"/>
              </a:rPr>
              <a:t>慧能</a:t>
            </a:r>
            <a:r>
              <a:rPr sz="1200" dirty="0">
                <a:latin typeface="微软雅黑" panose="020B0503020204020204" pitchFamily="34" charset="-122"/>
                <a:cs typeface="微软雅黑" panose="020B0503020204020204" pitchFamily="34" charset="-122"/>
              </a:rPr>
              <a:t>力</a:t>
            </a:r>
            <a:r>
              <a:rPr sz="1200" spc="-4" dirty="0">
                <a:latin typeface="微软雅黑" panose="020B0503020204020204" pitchFamily="34" charset="-122"/>
                <a:cs typeface="微软雅黑" panose="020B0503020204020204" pitchFamily="34" charset="-122"/>
              </a:rPr>
              <a:t>。实现</a:t>
            </a:r>
            <a:r>
              <a:rPr sz="1200" dirty="0">
                <a:latin typeface="微软雅黑" panose="020B0503020204020204" pitchFamily="34" charset="-122"/>
                <a:cs typeface="微软雅黑" panose="020B0503020204020204" pitchFamily="34" charset="-122"/>
              </a:rPr>
              <a:t>园</a:t>
            </a:r>
            <a:r>
              <a:rPr sz="1200" spc="-4" dirty="0">
                <a:latin typeface="微软雅黑" panose="020B0503020204020204" pitchFamily="34" charset="-122"/>
                <a:cs typeface="微软雅黑" panose="020B0503020204020204" pitchFamily="34" charset="-122"/>
              </a:rPr>
              <a:t>区消</a:t>
            </a:r>
            <a:r>
              <a:rPr sz="1200" dirty="0">
                <a:latin typeface="微软雅黑" panose="020B0503020204020204" pitchFamily="34" charset="-122"/>
                <a:cs typeface="微软雅黑" panose="020B0503020204020204" pitchFamily="34" charset="-122"/>
              </a:rPr>
              <a:t>防</a:t>
            </a:r>
            <a:r>
              <a:rPr sz="1200" spc="-4" dirty="0">
                <a:latin typeface="微软雅黑" panose="020B0503020204020204" pitchFamily="34" charset="-122"/>
                <a:cs typeface="微软雅黑" panose="020B0503020204020204" pitchFamily="34" charset="-122"/>
              </a:rPr>
              <a:t>的智能</a:t>
            </a:r>
            <a:r>
              <a:rPr sz="1200" dirty="0">
                <a:latin typeface="微软雅黑" panose="020B0503020204020204" pitchFamily="34" charset="-122"/>
                <a:cs typeface="微软雅黑" panose="020B0503020204020204" pitchFamily="34" charset="-122"/>
              </a:rPr>
              <a:t>化，</a:t>
            </a:r>
            <a:r>
              <a:rPr sz="1350" b="1" dirty="0">
                <a:latin typeface="微软雅黑" panose="020B0503020204020204" pitchFamily="34" charset="-122"/>
                <a:cs typeface="微软雅黑" panose="020B0503020204020204" pitchFamily="34" charset="-122"/>
              </a:rPr>
              <a:t>变</a:t>
            </a:r>
            <a:r>
              <a:rPr sz="1350" b="1" spc="8" dirty="0">
                <a:latin typeface="微软雅黑" panose="020B0503020204020204" pitchFamily="34" charset="-122"/>
                <a:cs typeface="微软雅黑" panose="020B0503020204020204" pitchFamily="34" charset="-122"/>
              </a:rPr>
              <a:t>应</a:t>
            </a:r>
            <a:r>
              <a:rPr sz="1350" b="1" dirty="0">
                <a:latin typeface="微软雅黑" panose="020B0503020204020204" pitchFamily="34" charset="-122"/>
                <a:cs typeface="微软雅黑" panose="020B0503020204020204" pitchFamily="34" charset="-122"/>
              </a:rPr>
              <a:t>急急救为风险管控，变被动公救为主动自救互救。</a:t>
            </a:r>
            <a:endParaRPr sz="1350">
              <a:latin typeface="微软雅黑" panose="020B0503020204020204" pitchFamily="34" charset="-122"/>
              <a:cs typeface="微软雅黑" panose="020B0503020204020204" pitchFamily="34" charset="-122"/>
            </a:endParaRPr>
          </a:p>
        </p:txBody>
      </p:sp>
      <p:grpSp>
        <p:nvGrpSpPr>
          <p:cNvPr id="59" name="组合 20"/>
          <p:cNvGrpSpPr/>
          <p:nvPr/>
        </p:nvGrpSpPr>
        <p:grpSpPr bwMode="auto">
          <a:xfrm>
            <a:off x="596" y="114914"/>
            <a:ext cx="521498" cy="379813"/>
            <a:chOff x="0" y="0"/>
            <a:chExt cx="694944" cy="624651"/>
          </a:xfrm>
        </p:grpSpPr>
        <p:sp>
          <p:nvSpPr>
            <p:cNvPr id="60"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61"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47923" y="178774"/>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综合安防微场景----安全监控</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p:nvPr/>
        </p:nvSpPr>
        <p:spPr>
          <a:xfrm>
            <a:off x="1661068" y="4605150"/>
            <a:ext cx="7103835" cy="360107"/>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4" name="object 4"/>
          <p:cNvSpPr txBox="1"/>
          <p:nvPr/>
        </p:nvSpPr>
        <p:spPr>
          <a:xfrm>
            <a:off x="3529330" y="4709795"/>
            <a:ext cx="3618230" cy="184150"/>
          </a:xfrm>
          <a:prstGeom prst="rect">
            <a:avLst/>
          </a:prstGeom>
        </p:spPr>
        <p:txBody>
          <a:bodyPr vert="horz" wrap="square" lIns="0" tIns="0" rIns="0" bIns="0" rtlCol="0">
            <a:spAutoFit/>
          </a:bodyPr>
          <a:lstStyle/>
          <a:p>
            <a:pPr marL="9525" defTabSz="685800"/>
            <a:r>
              <a:rPr sz="1200" b="1" spc="-4" dirty="0">
                <a:latin typeface="微软雅黑" panose="020B0503020204020204" pitchFamily="34" charset="-122"/>
                <a:cs typeface="微软雅黑" panose="020B0503020204020204" pitchFamily="34" charset="-122"/>
              </a:rPr>
              <a:t>推动应用模式从事后被动处置向事</a:t>
            </a:r>
            <a:r>
              <a:rPr sz="1200" b="1" dirty="0">
                <a:latin typeface="微软雅黑" panose="020B0503020204020204" pitchFamily="34" charset="-122"/>
                <a:cs typeface="微软雅黑" panose="020B0503020204020204" pitchFamily="34" charset="-122"/>
              </a:rPr>
              <a:t>前</a:t>
            </a:r>
            <a:r>
              <a:rPr sz="1200" b="1" spc="-4" dirty="0">
                <a:latin typeface="微软雅黑" panose="020B0503020204020204" pitchFamily="34" charset="-122"/>
                <a:cs typeface="微软雅黑" panose="020B0503020204020204" pitchFamily="34" charset="-122"/>
              </a:rPr>
              <a:t>主动</a:t>
            </a:r>
            <a:r>
              <a:rPr sz="1200" b="1" dirty="0">
                <a:latin typeface="微软雅黑" panose="020B0503020204020204" pitchFamily="34" charset="-122"/>
                <a:cs typeface="微软雅黑" panose="020B0503020204020204" pitchFamily="34" charset="-122"/>
              </a:rPr>
              <a:t>预</a:t>
            </a:r>
            <a:r>
              <a:rPr sz="1200" b="1" spc="-4" dirty="0">
                <a:latin typeface="微软雅黑" panose="020B0503020204020204" pitchFamily="34" charset="-122"/>
                <a:cs typeface="微软雅黑" panose="020B0503020204020204" pitchFamily="34" charset="-122"/>
              </a:rPr>
              <a:t>防转变</a:t>
            </a:r>
            <a:endParaRPr sz="1200">
              <a:latin typeface="微软雅黑" panose="020B0503020204020204" pitchFamily="34" charset="-122"/>
              <a:cs typeface="微软雅黑" panose="020B0503020204020204" pitchFamily="34" charset="-122"/>
            </a:endParaRPr>
          </a:p>
        </p:txBody>
      </p:sp>
      <p:sp>
        <p:nvSpPr>
          <p:cNvPr id="5" name="object 5"/>
          <p:cNvSpPr/>
          <p:nvPr/>
        </p:nvSpPr>
        <p:spPr>
          <a:xfrm>
            <a:off x="1666784" y="1396193"/>
            <a:ext cx="1641632" cy="309807"/>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6" name="object 6"/>
          <p:cNvSpPr/>
          <p:nvPr/>
        </p:nvSpPr>
        <p:spPr>
          <a:xfrm>
            <a:off x="2026890" y="3722602"/>
            <a:ext cx="320096" cy="306758"/>
          </a:xfrm>
          <a:custGeom>
            <a:avLst/>
            <a:gdLst/>
            <a:ahLst/>
            <a:cxnLst/>
            <a:rect l="l" t="t" r="r" b="b"/>
            <a:pathLst>
              <a:path w="426719" h="408939">
                <a:moveTo>
                  <a:pt x="0" y="88772"/>
                </a:moveTo>
                <a:lnTo>
                  <a:pt x="0" y="328294"/>
                </a:lnTo>
                <a:lnTo>
                  <a:pt x="201675" y="408431"/>
                </a:lnTo>
                <a:lnTo>
                  <a:pt x="201675" y="169417"/>
                </a:lnTo>
                <a:lnTo>
                  <a:pt x="0" y="88772"/>
                </a:lnTo>
                <a:close/>
              </a:path>
              <a:path w="426719" h="408939">
                <a:moveTo>
                  <a:pt x="426720" y="88772"/>
                </a:moveTo>
                <a:lnTo>
                  <a:pt x="224536" y="169417"/>
                </a:lnTo>
                <a:lnTo>
                  <a:pt x="224536" y="408431"/>
                </a:lnTo>
                <a:lnTo>
                  <a:pt x="426720" y="328294"/>
                </a:lnTo>
                <a:lnTo>
                  <a:pt x="426720" y="88772"/>
                </a:lnTo>
                <a:close/>
              </a:path>
              <a:path w="426719" h="408939">
                <a:moveTo>
                  <a:pt x="213106" y="0"/>
                </a:moveTo>
                <a:lnTo>
                  <a:pt x="0" y="72643"/>
                </a:lnTo>
                <a:lnTo>
                  <a:pt x="213106" y="154431"/>
                </a:lnTo>
                <a:lnTo>
                  <a:pt x="426720" y="72643"/>
                </a:lnTo>
                <a:lnTo>
                  <a:pt x="213106"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7" name="object 7"/>
          <p:cNvSpPr/>
          <p:nvPr/>
        </p:nvSpPr>
        <p:spPr>
          <a:xfrm>
            <a:off x="2595346" y="3704024"/>
            <a:ext cx="431842" cy="307711"/>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p:nvPr/>
        </p:nvSpPr>
        <p:spPr>
          <a:xfrm>
            <a:off x="1741091" y="1874049"/>
            <a:ext cx="1493017" cy="810527"/>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txBox="1"/>
          <p:nvPr/>
        </p:nvSpPr>
        <p:spPr>
          <a:xfrm>
            <a:off x="2167599" y="1466024"/>
            <a:ext cx="6059427" cy="207749"/>
          </a:xfrm>
          <a:prstGeom prst="rect">
            <a:avLst/>
          </a:prstGeom>
        </p:spPr>
        <p:txBody>
          <a:bodyPr vert="horz" wrap="square" lIns="0" tIns="0" rIns="0" bIns="0" rtlCol="0">
            <a:spAutoFit/>
          </a:bodyPr>
          <a:lstStyle/>
          <a:p>
            <a:pPr marL="9525" defTabSz="685800">
              <a:tabLst>
                <a:tab pos="2700020" algn="l"/>
                <a:tab pos="5427980" algn="l"/>
              </a:tabLst>
            </a:pPr>
            <a:r>
              <a:rPr sz="1350" b="1" dirty="0">
                <a:latin typeface="微软雅黑" panose="020B0503020204020204" pitchFamily="34" charset="-122"/>
                <a:cs typeface="微软雅黑" panose="020B0503020204020204" pitchFamily="34" charset="-122"/>
              </a:rPr>
              <a:t>1</a:t>
            </a:r>
            <a:r>
              <a:rPr sz="1350" b="1" spc="-4" dirty="0">
                <a:latin typeface="微软雅黑" panose="020B0503020204020204" pitchFamily="34" charset="-122"/>
                <a:cs typeface="微软雅黑" panose="020B0503020204020204" pitchFamily="34" charset="-122"/>
              </a:rPr>
              <a:t>、视</a:t>
            </a:r>
            <a:r>
              <a:rPr sz="1350" b="1" dirty="0">
                <a:latin typeface="微软雅黑" panose="020B0503020204020204" pitchFamily="34" charset="-122"/>
                <a:cs typeface="微软雅黑" panose="020B0503020204020204" pitchFamily="34" charset="-122"/>
              </a:rPr>
              <a:t>频	2</a:t>
            </a:r>
            <a:r>
              <a:rPr sz="1350" b="1" spc="-4" dirty="0">
                <a:latin typeface="微软雅黑" panose="020B0503020204020204" pitchFamily="34" charset="-122"/>
                <a:cs typeface="微软雅黑" panose="020B0503020204020204" pitchFamily="34" charset="-122"/>
              </a:rPr>
              <a:t>、数</a:t>
            </a:r>
            <a:r>
              <a:rPr sz="1350" b="1" dirty="0">
                <a:latin typeface="微软雅黑" panose="020B0503020204020204" pitchFamily="34" charset="-122"/>
                <a:cs typeface="微软雅黑" panose="020B0503020204020204" pitchFamily="34" charset="-122"/>
              </a:rPr>
              <a:t>据	</a:t>
            </a:r>
            <a:r>
              <a:rPr sz="1350" b="1" spc="4" dirty="0">
                <a:latin typeface="微软雅黑" panose="020B0503020204020204" pitchFamily="34" charset="-122"/>
                <a:cs typeface="微软雅黑" panose="020B0503020204020204" pitchFamily="34" charset="-122"/>
              </a:rPr>
              <a:t>3</a:t>
            </a:r>
            <a:r>
              <a:rPr sz="1350" b="1" spc="-4" dirty="0">
                <a:latin typeface="微软雅黑" panose="020B0503020204020204" pitchFamily="34" charset="-122"/>
                <a:cs typeface="微软雅黑" panose="020B0503020204020204" pitchFamily="34" charset="-122"/>
              </a:rPr>
              <a:t>、应用</a:t>
            </a:r>
            <a:endParaRPr sz="1350">
              <a:latin typeface="微软雅黑" panose="020B0503020204020204" pitchFamily="34" charset="-122"/>
              <a:cs typeface="微软雅黑" panose="020B0503020204020204" pitchFamily="34" charset="-122"/>
            </a:endParaRPr>
          </a:p>
        </p:txBody>
      </p:sp>
      <p:sp>
        <p:nvSpPr>
          <p:cNvPr id="10" name="object 10"/>
          <p:cNvSpPr txBox="1"/>
          <p:nvPr/>
        </p:nvSpPr>
        <p:spPr>
          <a:xfrm>
            <a:off x="1961251" y="2742491"/>
            <a:ext cx="1051743" cy="121380"/>
          </a:xfrm>
          <a:prstGeom prst="rect">
            <a:avLst/>
          </a:prstGeom>
        </p:spPr>
        <p:txBody>
          <a:bodyPr vert="horz" wrap="square" lIns="0" tIns="0" rIns="0" bIns="0" rtlCol="0">
            <a:spAutoFit/>
          </a:bodyPr>
          <a:lstStyle/>
          <a:p>
            <a:pPr defTabSz="685800">
              <a:lnSpc>
                <a:spcPts val="990"/>
              </a:lnSpc>
            </a:pPr>
            <a:r>
              <a:rPr sz="825" dirty="0">
                <a:latin typeface="微软雅黑" panose="020B0503020204020204" pitchFamily="34" charset="-122"/>
                <a:cs typeface="微软雅黑" panose="020B0503020204020204" pitchFamily="34" charset="-122"/>
              </a:rPr>
              <a:t>公共安全视频共享平台</a:t>
            </a:r>
            <a:endParaRPr sz="825">
              <a:latin typeface="微软雅黑" panose="020B0503020204020204" pitchFamily="34" charset="-122"/>
              <a:cs typeface="微软雅黑" panose="020B0503020204020204" pitchFamily="34" charset="-122"/>
            </a:endParaRPr>
          </a:p>
        </p:txBody>
      </p:sp>
      <p:sp>
        <p:nvSpPr>
          <p:cNvPr id="11" name="object 11"/>
          <p:cNvSpPr/>
          <p:nvPr/>
        </p:nvSpPr>
        <p:spPr>
          <a:xfrm>
            <a:off x="7048961" y="1396193"/>
            <a:ext cx="1715941" cy="309807"/>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p:nvPr/>
        </p:nvSpPr>
        <p:spPr>
          <a:xfrm>
            <a:off x="7242163" y="2873205"/>
            <a:ext cx="1315821" cy="282369"/>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p:nvPr/>
        </p:nvSpPr>
        <p:spPr>
          <a:xfrm>
            <a:off x="7242163" y="2462797"/>
            <a:ext cx="1315821" cy="282369"/>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14" name="object 14"/>
          <p:cNvSpPr/>
          <p:nvPr/>
        </p:nvSpPr>
        <p:spPr>
          <a:xfrm>
            <a:off x="7242163" y="3282470"/>
            <a:ext cx="1315821" cy="282369"/>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15" name="object 15"/>
          <p:cNvSpPr/>
          <p:nvPr/>
        </p:nvSpPr>
        <p:spPr>
          <a:xfrm>
            <a:off x="7250164" y="3692878"/>
            <a:ext cx="1315821" cy="282370"/>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16" name="object 16"/>
          <p:cNvSpPr/>
          <p:nvPr/>
        </p:nvSpPr>
        <p:spPr>
          <a:xfrm>
            <a:off x="7242163" y="4102143"/>
            <a:ext cx="1315821" cy="282370"/>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17" name="object 17"/>
          <p:cNvSpPr txBox="1"/>
          <p:nvPr/>
        </p:nvSpPr>
        <p:spPr>
          <a:xfrm>
            <a:off x="7046103" y="1785452"/>
            <a:ext cx="1716227" cy="2405787"/>
          </a:xfrm>
          <a:prstGeom prst="rect">
            <a:avLst/>
          </a:prstGeom>
          <a:solidFill>
            <a:srgbClr val="555555"/>
          </a:solidFill>
          <a:ln w="19050">
            <a:solidFill>
              <a:srgbClr val="20A0F1"/>
            </a:solidFill>
          </a:ln>
        </p:spPr>
        <p:txBody>
          <a:bodyPr vert="horz" wrap="square" lIns="0" tIns="0" rIns="0" bIns="0" rtlCol="0">
            <a:spAutoFit/>
          </a:bodyPr>
          <a:lstStyle/>
          <a:p>
            <a:pPr marR="2540" algn="ctr" defTabSz="685800"/>
            <a:r>
              <a:rPr sz="900" dirty="0">
                <a:latin typeface="Arial" panose="020B0704020202020204"/>
                <a:cs typeface="Arial" panose="020B0704020202020204"/>
              </a:rPr>
              <a:t>• </a:t>
            </a:r>
            <a:r>
              <a:rPr sz="900" spc="-53" dirty="0">
                <a:latin typeface="Arial" panose="020B0704020202020204"/>
                <a:cs typeface="Arial" panose="020B0704020202020204"/>
              </a:rPr>
              <a:t> </a:t>
            </a:r>
            <a:r>
              <a:rPr sz="900" dirty="0">
                <a:latin typeface="微软雅黑" panose="020B0503020204020204" pitchFamily="34" charset="-122"/>
                <a:cs typeface="微软雅黑" panose="020B0503020204020204" pitchFamily="34" charset="-122"/>
              </a:rPr>
              <a:t>视频增强与行为分析</a:t>
            </a:r>
            <a:endParaRPr sz="900">
              <a:latin typeface="微软雅黑" panose="020B0503020204020204" pitchFamily="34" charset="-122"/>
              <a:cs typeface="微软雅黑" panose="020B0503020204020204" pitchFamily="34" charset="-122"/>
            </a:endParaRPr>
          </a:p>
          <a:p>
            <a:pPr marR="2540" algn="ctr" defTabSz="685800">
              <a:spcBef>
                <a:spcPts val="220"/>
              </a:spcBef>
            </a:pPr>
            <a:r>
              <a:rPr sz="900" dirty="0">
                <a:latin typeface="Arial" panose="020B0704020202020204"/>
                <a:cs typeface="Arial" panose="020B0704020202020204"/>
              </a:rPr>
              <a:t>• </a:t>
            </a:r>
            <a:r>
              <a:rPr sz="900" spc="-53" dirty="0">
                <a:latin typeface="Arial" panose="020B0704020202020204"/>
                <a:cs typeface="Arial" panose="020B0704020202020204"/>
              </a:rPr>
              <a:t> </a:t>
            </a:r>
            <a:r>
              <a:rPr sz="900" dirty="0">
                <a:latin typeface="微软雅黑" panose="020B0503020204020204" pitchFamily="34" charset="-122"/>
                <a:cs typeface="微软雅黑" panose="020B0503020204020204" pitchFamily="34" charset="-122"/>
              </a:rPr>
              <a:t>结构化数据深层挖掘</a:t>
            </a:r>
            <a:endParaRPr sz="900">
              <a:latin typeface="微软雅黑" panose="020B0503020204020204" pitchFamily="34" charset="-122"/>
              <a:cs typeface="微软雅黑" panose="020B0503020204020204" pitchFamily="34" charset="-122"/>
            </a:endParaRPr>
          </a:p>
          <a:p>
            <a:pPr marL="312420" marR="305435" indent="-8255" algn="ctr" defTabSz="685800">
              <a:lnSpc>
                <a:spcPts val="3225"/>
              </a:lnSpc>
              <a:spcBef>
                <a:spcPts val="380"/>
              </a:spcBef>
            </a:pPr>
            <a:r>
              <a:rPr sz="1050" b="1" dirty="0">
                <a:latin typeface="微软雅黑" panose="020B0503020204020204" pitchFamily="34" charset="-122"/>
                <a:cs typeface="微软雅黑" panose="020B0503020204020204" pitchFamily="34" charset="-122"/>
              </a:rPr>
              <a:t>可疑人员预警 流动人员监控 跨镜头轨迹跟踪 敏感区域闯入报警 可疑车辆出入预警</a:t>
            </a:r>
            <a:endParaRPr sz="1050">
              <a:latin typeface="微软雅黑" panose="020B0503020204020204" pitchFamily="34" charset="-122"/>
              <a:cs typeface="微软雅黑" panose="020B0503020204020204" pitchFamily="34" charset="-122"/>
            </a:endParaRPr>
          </a:p>
        </p:txBody>
      </p:sp>
      <p:sp>
        <p:nvSpPr>
          <p:cNvPr id="18" name="object 18"/>
          <p:cNvSpPr/>
          <p:nvPr/>
        </p:nvSpPr>
        <p:spPr>
          <a:xfrm>
            <a:off x="3462748" y="1396193"/>
            <a:ext cx="3431882" cy="309807"/>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19" name="object 19"/>
          <p:cNvSpPr/>
          <p:nvPr/>
        </p:nvSpPr>
        <p:spPr>
          <a:xfrm>
            <a:off x="4480194" y="4102143"/>
            <a:ext cx="621138" cy="282465"/>
          </a:xfrm>
          <a:custGeom>
            <a:avLst/>
            <a:gdLst/>
            <a:ahLst/>
            <a:cxnLst/>
            <a:rect l="l" t="t" r="r" b="b"/>
            <a:pathLst>
              <a:path w="828040" h="376554">
                <a:moveTo>
                  <a:pt x="764794" y="0"/>
                </a:moveTo>
                <a:lnTo>
                  <a:pt x="48510" y="1617"/>
                </a:lnTo>
                <a:lnTo>
                  <a:pt x="13827" y="23425"/>
                </a:lnTo>
                <a:lnTo>
                  <a:pt x="0" y="62737"/>
                </a:lnTo>
                <a:lnTo>
                  <a:pt x="1617" y="327909"/>
                </a:lnTo>
                <a:lnTo>
                  <a:pt x="23425" y="362592"/>
                </a:lnTo>
                <a:lnTo>
                  <a:pt x="62738" y="376428"/>
                </a:lnTo>
                <a:lnTo>
                  <a:pt x="779021" y="374809"/>
                </a:lnTo>
                <a:lnTo>
                  <a:pt x="813704" y="352991"/>
                </a:lnTo>
                <a:lnTo>
                  <a:pt x="827532" y="313690"/>
                </a:lnTo>
                <a:lnTo>
                  <a:pt x="825914" y="48510"/>
                </a:lnTo>
                <a:lnTo>
                  <a:pt x="804106" y="13827"/>
                </a:lnTo>
                <a:lnTo>
                  <a:pt x="764794"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20" name="object 20"/>
          <p:cNvSpPr/>
          <p:nvPr/>
        </p:nvSpPr>
        <p:spPr>
          <a:xfrm>
            <a:off x="4480194" y="4102143"/>
            <a:ext cx="621138" cy="282465"/>
          </a:xfrm>
          <a:custGeom>
            <a:avLst/>
            <a:gdLst/>
            <a:ahLst/>
            <a:cxnLst/>
            <a:rect l="l" t="t" r="r" b="b"/>
            <a:pathLst>
              <a:path w="828040" h="376554">
                <a:moveTo>
                  <a:pt x="0" y="62737"/>
                </a:moveTo>
                <a:lnTo>
                  <a:pt x="13827" y="23425"/>
                </a:lnTo>
                <a:lnTo>
                  <a:pt x="48510" y="1617"/>
                </a:lnTo>
                <a:lnTo>
                  <a:pt x="764794" y="0"/>
                </a:lnTo>
                <a:lnTo>
                  <a:pt x="779213" y="1662"/>
                </a:lnTo>
                <a:lnTo>
                  <a:pt x="813823" y="23574"/>
                </a:lnTo>
                <a:lnTo>
                  <a:pt x="827532" y="313690"/>
                </a:lnTo>
                <a:lnTo>
                  <a:pt x="825869" y="328101"/>
                </a:lnTo>
                <a:lnTo>
                  <a:pt x="803957" y="362712"/>
                </a:lnTo>
                <a:lnTo>
                  <a:pt x="62738" y="376428"/>
                </a:lnTo>
                <a:lnTo>
                  <a:pt x="48318" y="374764"/>
                </a:lnTo>
                <a:lnTo>
                  <a:pt x="13708" y="352843"/>
                </a:lnTo>
                <a:lnTo>
                  <a:pt x="0" y="62737"/>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21" name="object 21"/>
          <p:cNvSpPr txBox="1"/>
          <p:nvPr/>
        </p:nvSpPr>
        <p:spPr>
          <a:xfrm>
            <a:off x="4640719" y="4190204"/>
            <a:ext cx="342007" cy="282129"/>
          </a:xfrm>
          <a:prstGeom prst="rect">
            <a:avLst/>
          </a:prstGeom>
        </p:spPr>
        <p:txBody>
          <a:bodyPr vert="horz" wrap="square" lIns="0" tIns="0" rIns="0" bIns="0" rtlCol="0">
            <a:spAutoFit/>
          </a:bodyPr>
          <a:lstStyle/>
          <a:p>
            <a:pPr defTabSz="685800">
              <a:lnSpc>
                <a:spcPts val="1080"/>
              </a:lnSpc>
            </a:pPr>
            <a:r>
              <a:rPr sz="900" dirty="0">
                <a:latin typeface="微软雅黑" panose="020B0503020204020204" pitchFamily="34" charset="-122"/>
                <a:cs typeface="微软雅黑" panose="020B0503020204020204" pitchFamily="34" charset="-122"/>
              </a:rPr>
              <a:t>√</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车型</a:t>
            </a:r>
            <a:endParaRPr sz="900">
              <a:latin typeface="微软雅黑" panose="020B0503020204020204" pitchFamily="34" charset="-122"/>
              <a:cs typeface="微软雅黑" panose="020B0503020204020204" pitchFamily="34" charset="-122"/>
            </a:endParaRPr>
          </a:p>
        </p:txBody>
      </p:sp>
      <p:sp>
        <p:nvSpPr>
          <p:cNvPr id="22" name="object 22"/>
          <p:cNvSpPr/>
          <p:nvPr/>
        </p:nvSpPr>
        <p:spPr>
          <a:xfrm>
            <a:off x="3702819" y="4092998"/>
            <a:ext cx="621138" cy="282465"/>
          </a:xfrm>
          <a:custGeom>
            <a:avLst/>
            <a:gdLst/>
            <a:ahLst/>
            <a:cxnLst/>
            <a:rect l="l" t="t" r="r" b="b"/>
            <a:pathLst>
              <a:path w="828039" h="376554">
                <a:moveTo>
                  <a:pt x="764793" y="0"/>
                </a:moveTo>
                <a:lnTo>
                  <a:pt x="48510" y="1617"/>
                </a:lnTo>
                <a:lnTo>
                  <a:pt x="13827" y="23425"/>
                </a:lnTo>
                <a:lnTo>
                  <a:pt x="0" y="62737"/>
                </a:lnTo>
                <a:lnTo>
                  <a:pt x="1617" y="327909"/>
                </a:lnTo>
                <a:lnTo>
                  <a:pt x="23425" y="362592"/>
                </a:lnTo>
                <a:lnTo>
                  <a:pt x="62737" y="376427"/>
                </a:lnTo>
                <a:lnTo>
                  <a:pt x="779021" y="374809"/>
                </a:lnTo>
                <a:lnTo>
                  <a:pt x="813704" y="352991"/>
                </a:lnTo>
                <a:lnTo>
                  <a:pt x="827531" y="313689"/>
                </a:lnTo>
                <a:lnTo>
                  <a:pt x="825914" y="48510"/>
                </a:lnTo>
                <a:lnTo>
                  <a:pt x="804106" y="13827"/>
                </a:lnTo>
                <a:lnTo>
                  <a:pt x="764793"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23" name="object 23"/>
          <p:cNvSpPr/>
          <p:nvPr/>
        </p:nvSpPr>
        <p:spPr>
          <a:xfrm>
            <a:off x="3702819" y="4092998"/>
            <a:ext cx="621138" cy="282465"/>
          </a:xfrm>
          <a:custGeom>
            <a:avLst/>
            <a:gdLst/>
            <a:ahLst/>
            <a:cxnLst/>
            <a:rect l="l" t="t" r="r" b="b"/>
            <a:pathLst>
              <a:path w="828039" h="376554">
                <a:moveTo>
                  <a:pt x="0" y="62737"/>
                </a:moveTo>
                <a:lnTo>
                  <a:pt x="13827" y="23425"/>
                </a:lnTo>
                <a:lnTo>
                  <a:pt x="48510" y="1617"/>
                </a:lnTo>
                <a:lnTo>
                  <a:pt x="764793" y="0"/>
                </a:lnTo>
                <a:lnTo>
                  <a:pt x="779213" y="1662"/>
                </a:lnTo>
                <a:lnTo>
                  <a:pt x="813823" y="23574"/>
                </a:lnTo>
                <a:lnTo>
                  <a:pt x="827531" y="313689"/>
                </a:lnTo>
                <a:lnTo>
                  <a:pt x="825869" y="328101"/>
                </a:lnTo>
                <a:lnTo>
                  <a:pt x="803957" y="362712"/>
                </a:lnTo>
                <a:lnTo>
                  <a:pt x="62737" y="376427"/>
                </a:lnTo>
                <a:lnTo>
                  <a:pt x="48318" y="374764"/>
                </a:lnTo>
                <a:lnTo>
                  <a:pt x="13708" y="352843"/>
                </a:lnTo>
                <a:lnTo>
                  <a:pt x="0" y="62737"/>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24" name="object 24"/>
          <p:cNvSpPr txBox="1"/>
          <p:nvPr/>
        </p:nvSpPr>
        <p:spPr>
          <a:xfrm>
            <a:off x="3863058" y="4180829"/>
            <a:ext cx="342007" cy="282129"/>
          </a:xfrm>
          <a:prstGeom prst="rect">
            <a:avLst/>
          </a:prstGeom>
        </p:spPr>
        <p:txBody>
          <a:bodyPr vert="horz" wrap="square" lIns="0" tIns="0" rIns="0" bIns="0" rtlCol="0">
            <a:spAutoFit/>
          </a:bodyPr>
          <a:lstStyle/>
          <a:p>
            <a:pPr defTabSz="685800">
              <a:lnSpc>
                <a:spcPts val="1080"/>
              </a:lnSpc>
            </a:pPr>
            <a:r>
              <a:rPr sz="900" dirty="0">
                <a:latin typeface="微软雅黑" panose="020B0503020204020204" pitchFamily="34" charset="-122"/>
                <a:cs typeface="微软雅黑" panose="020B0503020204020204" pitchFamily="34" charset="-122"/>
              </a:rPr>
              <a:t>√</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车牌</a:t>
            </a:r>
            <a:endParaRPr sz="900">
              <a:latin typeface="微软雅黑" panose="020B0503020204020204" pitchFamily="34" charset="-122"/>
              <a:cs typeface="微软雅黑" panose="020B0503020204020204" pitchFamily="34" charset="-122"/>
            </a:endParaRPr>
          </a:p>
        </p:txBody>
      </p:sp>
      <p:sp>
        <p:nvSpPr>
          <p:cNvPr id="25" name="object 25"/>
          <p:cNvSpPr/>
          <p:nvPr/>
        </p:nvSpPr>
        <p:spPr>
          <a:xfrm>
            <a:off x="6034944" y="3633432"/>
            <a:ext cx="621138" cy="282465"/>
          </a:xfrm>
          <a:custGeom>
            <a:avLst/>
            <a:gdLst/>
            <a:ahLst/>
            <a:cxnLst/>
            <a:rect l="l" t="t" r="r" b="b"/>
            <a:pathLst>
              <a:path w="828040" h="376554">
                <a:moveTo>
                  <a:pt x="764794" y="0"/>
                </a:moveTo>
                <a:lnTo>
                  <a:pt x="48510" y="1617"/>
                </a:lnTo>
                <a:lnTo>
                  <a:pt x="13827" y="23425"/>
                </a:lnTo>
                <a:lnTo>
                  <a:pt x="0" y="62737"/>
                </a:lnTo>
                <a:lnTo>
                  <a:pt x="1617" y="327917"/>
                </a:lnTo>
                <a:lnTo>
                  <a:pt x="23425" y="362600"/>
                </a:lnTo>
                <a:lnTo>
                  <a:pt x="62737" y="376427"/>
                </a:lnTo>
                <a:lnTo>
                  <a:pt x="779021" y="374810"/>
                </a:lnTo>
                <a:lnTo>
                  <a:pt x="813704" y="353002"/>
                </a:lnTo>
                <a:lnTo>
                  <a:pt x="827531" y="313689"/>
                </a:lnTo>
                <a:lnTo>
                  <a:pt x="825914" y="48510"/>
                </a:lnTo>
                <a:lnTo>
                  <a:pt x="804106" y="13827"/>
                </a:lnTo>
                <a:lnTo>
                  <a:pt x="764794"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26" name="object 26"/>
          <p:cNvSpPr/>
          <p:nvPr/>
        </p:nvSpPr>
        <p:spPr>
          <a:xfrm>
            <a:off x="6034944" y="3633432"/>
            <a:ext cx="621138" cy="282465"/>
          </a:xfrm>
          <a:custGeom>
            <a:avLst/>
            <a:gdLst/>
            <a:ahLst/>
            <a:cxnLst/>
            <a:rect l="l" t="t" r="r" b="b"/>
            <a:pathLst>
              <a:path w="828040" h="376554">
                <a:moveTo>
                  <a:pt x="0" y="62737"/>
                </a:moveTo>
                <a:lnTo>
                  <a:pt x="13827" y="23425"/>
                </a:lnTo>
                <a:lnTo>
                  <a:pt x="48510" y="1617"/>
                </a:lnTo>
                <a:lnTo>
                  <a:pt x="764794" y="0"/>
                </a:lnTo>
                <a:lnTo>
                  <a:pt x="779213" y="1662"/>
                </a:lnTo>
                <a:lnTo>
                  <a:pt x="813823" y="23574"/>
                </a:lnTo>
                <a:lnTo>
                  <a:pt x="827531" y="313689"/>
                </a:lnTo>
                <a:lnTo>
                  <a:pt x="825869" y="328109"/>
                </a:lnTo>
                <a:lnTo>
                  <a:pt x="803957" y="362719"/>
                </a:lnTo>
                <a:lnTo>
                  <a:pt x="62737" y="376427"/>
                </a:lnTo>
                <a:lnTo>
                  <a:pt x="48318" y="374765"/>
                </a:lnTo>
                <a:lnTo>
                  <a:pt x="13708" y="352853"/>
                </a:lnTo>
                <a:lnTo>
                  <a:pt x="0" y="62737"/>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27" name="object 27"/>
          <p:cNvSpPr txBox="1"/>
          <p:nvPr/>
        </p:nvSpPr>
        <p:spPr>
          <a:xfrm>
            <a:off x="6195945" y="3721264"/>
            <a:ext cx="342007" cy="282129"/>
          </a:xfrm>
          <a:prstGeom prst="rect">
            <a:avLst/>
          </a:prstGeom>
        </p:spPr>
        <p:txBody>
          <a:bodyPr vert="horz" wrap="square" lIns="0" tIns="0" rIns="0" bIns="0" rtlCol="0">
            <a:spAutoFit/>
          </a:bodyPr>
          <a:lstStyle/>
          <a:p>
            <a:pPr defTabSz="685800">
              <a:lnSpc>
                <a:spcPts val="1080"/>
              </a:lnSpc>
            </a:pPr>
            <a:r>
              <a:rPr sz="900" dirty="0">
                <a:latin typeface="微软雅黑" panose="020B0503020204020204" pitchFamily="34" charset="-122"/>
                <a:cs typeface="微软雅黑" panose="020B0503020204020204" pitchFamily="34" charset="-122"/>
              </a:rPr>
              <a:t>√</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时间</a:t>
            </a:r>
            <a:endParaRPr sz="900">
              <a:latin typeface="微软雅黑" panose="020B0503020204020204" pitchFamily="34" charset="-122"/>
              <a:cs typeface="微软雅黑" panose="020B0503020204020204" pitchFamily="34" charset="-122"/>
            </a:endParaRPr>
          </a:p>
        </p:txBody>
      </p:sp>
      <p:sp>
        <p:nvSpPr>
          <p:cNvPr id="28" name="object 28"/>
          <p:cNvSpPr/>
          <p:nvPr/>
        </p:nvSpPr>
        <p:spPr>
          <a:xfrm>
            <a:off x="5257570" y="3638005"/>
            <a:ext cx="621138" cy="282465"/>
          </a:xfrm>
          <a:custGeom>
            <a:avLst/>
            <a:gdLst/>
            <a:ahLst/>
            <a:cxnLst/>
            <a:rect l="l" t="t" r="r" b="b"/>
            <a:pathLst>
              <a:path w="828040" h="376554">
                <a:moveTo>
                  <a:pt x="764794" y="0"/>
                </a:moveTo>
                <a:lnTo>
                  <a:pt x="48510" y="1617"/>
                </a:lnTo>
                <a:lnTo>
                  <a:pt x="13827" y="23425"/>
                </a:lnTo>
                <a:lnTo>
                  <a:pt x="0" y="62737"/>
                </a:lnTo>
                <a:lnTo>
                  <a:pt x="1617" y="327917"/>
                </a:lnTo>
                <a:lnTo>
                  <a:pt x="23425" y="362600"/>
                </a:lnTo>
                <a:lnTo>
                  <a:pt x="62738" y="376427"/>
                </a:lnTo>
                <a:lnTo>
                  <a:pt x="779021" y="374810"/>
                </a:lnTo>
                <a:lnTo>
                  <a:pt x="813704" y="353002"/>
                </a:lnTo>
                <a:lnTo>
                  <a:pt x="827531" y="313689"/>
                </a:lnTo>
                <a:lnTo>
                  <a:pt x="825914" y="48510"/>
                </a:lnTo>
                <a:lnTo>
                  <a:pt x="804106" y="13827"/>
                </a:lnTo>
                <a:lnTo>
                  <a:pt x="764794"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29" name="object 29"/>
          <p:cNvSpPr/>
          <p:nvPr/>
        </p:nvSpPr>
        <p:spPr>
          <a:xfrm>
            <a:off x="5257570" y="3638005"/>
            <a:ext cx="621138" cy="282465"/>
          </a:xfrm>
          <a:custGeom>
            <a:avLst/>
            <a:gdLst/>
            <a:ahLst/>
            <a:cxnLst/>
            <a:rect l="l" t="t" r="r" b="b"/>
            <a:pathLst>
              <a:path w="828040" h="376554">
                <a:moveTo>
                  <a:pt x="0" y="62737"/>
                </a:moveTo>
                <a:lnTo>
                  <a:pt x="13827" y="23425"/>
                </a:lnTo>
                <a:lnTo>
                  <a:pt x="48510" y="1617"/>
                </a:lnTo>
                <a:lnTo>
                  <a:pt x="764794" y="0"/>
                </a:lnTo>
                <a:lnTo>
                  <a:pt x="779213" y="1662"/>
                </a:lnTo>
                <a:lnTo>
                  <a:pt x="813823" y="23574"/>
                </a:lnTo>
                <a:lnTo>
                  <a:pt x="827531" y="313689"/>
                </a:lnTo>
                <a:lnTo>
                  <a:pt x="825869" y="328109"/>
                </a:lnTo>
                <a:lnTo>
                  <a:pt x="803957" y="362719"/>
                </a:lnTo>
                <a:lnTo>
                  <a:pt x="62738" y="376427"/>
                </a:lnTo>
                <a:lnTo>
                  <a:pt x="48318" y="374765"/>
                </a:lnTo>
                <a:lnTo>
                  <a:pt x="13708" y="352853"/>
                </a:lnTo>
                <a:lnTo>
                  <a:pt x="0" y="62737"/>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30" name="object 30"/>
          <p:cNvSpPr txBox="1"/>
          <p:nvPr/>
        </p:nvSpPr>
        <p:spPr>
          <a:xfrm>
            <a:off x="5418284" y="3725646"/>
            <a:ext cx="342007" cy="282129"/>
          </a:xfrm>
          <a:prstGeom prst="rect">
            <a:avLst/>
          </a:prstGeom>
        </p:spPr>
        <p:txBody>
          <a:bodyPr vert="horz" wrap="square" lIns="0" tIns="0" rIns="0" bIns="0" rtlCol="0">
            <a:spAutoFit/>
          </a:bodyPr>
          <a:lstStyle/>
          <a:p>
            <a:pPr defTabSz="685800">
              <a:lnSpc>
                <a:spcPts val="1080"/>
              </a:lnSpc>
            </a:pPr>
            <a:r>
              <a:rPr sz="900" dirty="0">
                <a:latin typeface="微软雅黑" panose="020B0503020204020204" pitchFamily="34" charset="-122"/>
                <a:cs typeface="微软雅黑" panose="020B0503020204020204" pitchFamily="34" charset="-122"/>
              </a:rPr>
              <a:t>√</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位置</a:t>
            </a:r>
            <a:endParaRPr sz="900">
              <a:latin typeface="微软雅黑" panose="020B0503020204020204" pitchFamily="34" charset="-122"/>
              <a:cs typeface="微软雅黑" panose="020B0503020204020204" pitchFamily="34" charset="-122"/>
            </a:endParaRPr>
          </a:p>
        </p:txBody>
      </p:sp>
      <p:sp>
        <p:nvSpPr>
          <p:cNvPr id="31" name="object 31"/>
          <p:cNvSpPr/>
          <p:nvPr/>
        </p:nvSpPr>
        <p:spPr>
          <a:xfrm>
            <a:off x="4480194" y="3640291"/>
            <a:ext cx="621138" cy="282465"/>
          </a:xfrm>
          <a:custGeom>
            <a:avLst/>
            <a:gdLst/>
            <a:ahLst/>
            <a:cxnLst/>
            <a:rect l="l" t="t" r="r" b="b"/>
            <a:pathLst>
              <a:path w="828040" h="376554">
                <a:moveTo>
                  <a:pt x="764794" y="0"/>
                </a:moveTo>
                <a:lnTo>
                  <a:pt x="48510" y="1617"/>
                </a:lnTo>
                <a:lnTo>
                  <a:pt x="13827" y="23425"/>
                </a:lnTo>
                <a:lnTo>
                  <a:pt x="0" y="62737"/>
                </a:lnTo>
                <a:lnTo>
                  <a:pt x="1617" y="327917"/>
                </a:lnTo>
                <a:lnTo>
                  <a:pt x="23425" y="362600"/>
                </a:lnTo>
                <a:lnTo>
                  <a:pt x="62738" y="376427"/>
                </a:lnTo>
                <a:lnTo>
                  <a:pt x="779021" y="374810"/>
                </a:lnTo>
                <a:lnTo>
                  <a:pt x="813704" y="353002"/>
                </a:lnTo>
                <a:lnTo>
                  <a:pt x="827532" y="313689"/>
                </a:lnTo>
                <a:lnTo>
                  <a:pt x="825914" y="48510"/>
                </a:lnTo>
                <a:lnTo>
                  <a:pt x="804106" y="13827"/>
                </a:lnTo>
                <a:lnTo>
                  <a:pt x="764794"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32" name="object 32"/>
          <p:cNvSpPr/>
          <p:nvPr/>
        </p:nvSpPr>
        <p:spPr>
          <a:xfrm>
            <a:off x="4480194" y="3640291"/>
            <a:ext cx="621138" cy="282465"/>
          </a:xfrm>
          <a:custGeom>
            <a:avLst/>
            <a:gdLst/>
            <a:ahLst/>
            <a:cxnLst/>
            <a:rect l="l" t="t" r="r" b="b"/>
            <a:pathLst>
              <a:path w="828040" h="376554">
                <a:moveTo>
                  <a:pt x="0" y="62737"/>
                </a:moveTo>
                <a:lnTo>
                  <a:pt x="13827" y="23425"/>
                </a:lnTo>
                <a:lnTo>
                  <a:pt x="48510" y="1617"/>
                </a:lnTo>
                <a:lnTo>
                  <a:pt x="764794" y="0"/>
                </a:lnTo>
                <a:lnTo>
                  <a:pt x="779213" y="1662"/>
                </a:lnTo>
                <a:lnTo>
                  <a:pt x="813823" y="23574"/>
                </a:lnTo>
                <a:lnTo>
                  <a:pt x="827532" y="313689"/>
                </a:lnTo>
                <a:lnTo>
                  <a:pt x="825869" y="328109"/>
                </a:lnTo>
                <a:lnTo>
                  <a:pt x="803957" y="362719"/>
                </a:lnTo>
                <a:lnTo>
                  <a:pt x="62738" y="376427"/>
                </a:lnTo>
                <a:lnTo>
                  <a:pt x="48318" y="374765"/>
                </a:lnTo>
                <a:lnTo>
                  <a:pt x="13708" y="352853"/>
                </a:lnTo>
                <a:lnTo>
                  <a:pt x="0" y="62737"/>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33" name="object 33"/>
          <p:cNvSpPr txBox="1"/>
          <p:nvPr/>
        </p:nvSpPr>
        <p:spPr>
          <a:xfrm>
            <a:off x="4640719" y="3727932"/>
            <a:ext cx="342007" cy="282129"/>
          </a:xfrm>
          <a:prstGeom prst="rect">
            <a:avLst/>
          </a:prstGeom>
        </p:spPr>
        <p:txBody>
          <a:bodyPr vert="horz" wrap="square" lIns="0" tIns="0" rIns="0" bIns="0" rtlCol="0">
            <a:spAutoFit/>
          </a:bodyPr>
          <a:lstStyle/>
          <a:p>
            <a:pPr defTabSz="685800">
              <a:lnSpc>
                <a:spcPts val="1080"/>
              </a:lnSpc>
            </a:pPr>
            <a:r>
              <a:rPr sz="900" dirty="0">
                <a:latin typeface="微软雅黑" panose="020B0503020204020204" pitchFamily="34" charset="-122"/>
                <a:cs typeface="微软雅黑" panose="020B0503020204020204" pitchFamily="34" charset="-122"/>
              </a:rPr>
              <a:t>√</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手机</a:t>
            </a:r>
            <a:endParaRPr sz="900">
              <a:latin typeface="微软雅黑" panose="020B0503020204020204" pitchFamily="34" charset="-122"/>
              <a:cs typeface="微软雅黑" panose="020B0503020204020204" pitchFamily="34" charset="-122"/>
            </a:endParaRPr>
          </a:p>
        </p:txBody>
      </p:sp>
      <p:sp>
        <p:nvSpPr>
          <p:cNvPr id="34" name="object 34"/>
          <p:cNvSpPr/>
          <p:nvPr/>
        </p:nvSpPr>
        <p:spPr>
          <a:xfrm>
            <a:off x="3701676" y="3635719"/>
            <a:ext cx="622090" cy="282465"/>
          </a:xfrm>
          <a:custGeom>
            <a:avLst/>
            <a:gdLst/>
            <a:ahLst/>
            <a:cxnLst/>
            <a:rect l="l" t="t" r="r" b="b"/>
            <a:pathLst>
              <a:path w="829310" h="376554">
                <a:moveTo>
                  <a:pt x="766317" y="0"/>
                </a:moveTo>
                <a:lnTo>
                  <a:pt x="48510" y="1617"/>
                </a:lnTo>
                <a:lnTo>
                  <a:pt x="13827" y="23425"/>
                </a:lnTo>
                <a:lnTo>
                  <a:pt x="0" y="62737"/>
                </a:lnTo>
                <a:lnTo>
                  <a:pt x="1617" y="327917"/>
                </a:lnTo>
                <a:lnTo>
                  <a:pt x="23425" y="362600"/>
                </a:lnTo>
                <a:lnTo>
                  <a:pt x="62737" y="376427"/>
                </a:lnTo>
                <a:lnTo>
                  <a:pt x="780545" y="374810"/>
                </a:lnTo>
                <a:lnTo>
                  <a:pt x="815228" y="353002"/>
                </a:lnTo>
                <a:lnTo>
                  <a:pt x="829055" y="313689"/>
                </a:lnTo>
                <a:lnTo>
                  <a:pt x="827438" y="48510"/>
                </a:lnTo>
                <a:lnTo>
                  <a:pt x="805630" y="13827"/>
                </a:lnTo>
                <a:lnTo>
                  <a:pt x="766317"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35" name="object 35"/>
          <p:cNvSpPr/>
          <p:nvPr/>
        </p:nvSpPr>
        <p:spPr>
          <a:xfrm>
            <a:off x="3701676" y="3635719"/>
            <a:ext cx="622090" cy="282465"/>
          </a:xfrm>
          <a:custGeom>
            <a:avLst/>
            <a:gdLst/>
            <a:ahLst/>
            <a:cxnLst/>
            <a:rect l="l" t="t" r="r" b="b"/>
            <a:pathLst>
              <a:path w="829310" h="376554">
                <a:moveTo>
                  <a:pt x="0" y="62737"/>
                </a:moveTo>
                <a:lnTo>
                  <a:pt x="13827" y="23425"/>
                </a:lnTo>
                <a:lnTo>
                  <a:pt x="48510" y="1617"/>
                </a:lnTo>
                <a:lnTo>
                  <a:pt x="766317" y="0"/>
                </a:lnTo>
                <a:lnTo>
                  <a:pt x="780737" y="1662"/>
                </a:lnTo>
                <a:lnTo>
                  <a:pt x="815347" y="23574"/>
                </a:lnTo>
                <a:lnTo>
                  <a:pt x="829055" y="313689"/>
                </a:lnTo>
                <a:lnTo>
                  <a:pt x="827393" y="328109"/>
                </a:lnTo>
                <a:lnTo>
                  <a:pt x="805481" y="362719"/>
                </a:lnTo>
                <a:lnTo>
                  <a:pt x="62737" y="376427"/>
                </a:lnTo>
                <a:lnTo>
                  <a:pt x="48318" y="374765"/>
                </a:lnTo>
                <a:lnTo>
                  <a:pt x="13708" y="352853"/>
                </a:lnTo>
                <a:lnTo>
                  <a:pt x="0" y="62737"/>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36" name="object 36"/>
          <p:cNvSpPr txBox="1"/>
          <p:nvPr/>
        </p:nvSpPr>
        <p:spPr>
          <a:xfrm>
            <a:off x="3863058" y="3723074"/>
            <a:ext cx="342007" cy="282129"/>
          </a:xfrm>
          <a:prstGeom prst="rect">
            <a:avLst/>
          </a:prstGeom>
        </p:spPr>
        <p:txBody>
          <a:bodyPr vert="horz" wrap="square" lIns="0" tIns="0" rIns="0" bIns="0" rtlCol="0">
            <a:spAutoFit/>
          </a:bodyPr>
          <a:lstStyle/>
          <a:p>
            <a:pPr defTabSz="685800">
              <a:lnSpc>
                <a:spcPts val="1080"/>
              </a:lnSpc>
            </a:pPr>
            <a:r>
              <a:rPr sz="900" dirty="0">
                <a:latin typeface="微软雅黑" panose="020B0503020204020204" pitchFamily="34" charset="-122"/>
                <a:cs typeface="微软雅黑" panose="020B0503020204020204" pitchFamily="34" charset="-122"/>
              </a:rPr>
              <a:t>√</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基站</a:t>
            </a:r>
            <a:endParaRPr sz="900">
              <a:latin typeface="微软雅黑" panose="020B0503020204020204" pitchFamily="34" charset="-122"/>
              <a:cs typeface="微软雅黑" panose="020B0503020204020204" pitchFamily="34" charset="-122"/>
            </a:endParaRPr>
          </a:p>
        </p:txBody>
      </p:sp>
      <p:sp>
        <p:nvSpPr>
          <p:cNvPr id="37" name="object 37"/>
          <p:cNvSpPr/>
          <p:nvPr/>
        </p:nvSpPr>
        <p:spPr>
          <a:xfrm>
            <a:off x="5257570" y="3177296"/>
            <a:ext cx="621138" cy="282465"/>
          </a:xfrm>
          <a:custGeom>
            <a:avLst/>
            <a:gdLst/>
            <a:ahLst/>
            <a:cxnLst/>
            <a:rect l="l" t="t" r="r" b="b"/>
            <a:pathLst>
              <a:path w="828040" h="376554">
                <a:moveTo>
                  <a:pt x="764794" y="0"/>
                </a:moveTo>
                <a:lnTo>
                  <a:pt x="48510" y="1617"/>
                </a:lnTo>
                <a:lnTo>
                  <a:pt x="13827" y="23425"/>
                </a:lnTo>
                <a:lnTo>
                  <a:pt x="0" y="62737"/>
                </a:lnTo>
                <a:lnTo>
                  <a:pt x="1617" y="327917"/>
                </a:lnTo>
                <a:lnTo>
                  <a:pt x="23425" y="362600"/>
                </a:lnTo>
                <a:lnTo>
                  <a:pt x="62738" y="376427"/>
                </a:lnTo>
                <a:lnTo>
                  <a:pt x="779021" y="374810"/>
                </a:lnTo>
                <a:lnTo>
                  <a:pt x="813704" y="353002"/>
                </a:lnTo>
                <a:lnTo>
                  <a:pt x="827531" y="313689"/>
                </a:lnTo>
                <a:lnTo>
                  <a:pt x="825914" y="48510"/>
                </a:lnTo>
                <a:lnTo>
                  <a:pt x="804106" y="13827"/>
                </a:lnTo>
                <a:lnTo>
                  <a:pt x="764794"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38" name="object 38"/>
          <p:cNvSpPr/>
          <p:nvPr/>
        </p:nvSpPr>
        <p:spPr>
          <a:xfrm>
            <a:off x="5257570" y="3177296"/>
            <a:ext cx="621138" cy="282465"/>
          </a:xfrm>
          <a:custGeom>
            <a:avLst/>
            <a:gdLst/>
            <a:ahLst/>
            <a:cxnLst/>
            <a:rect l="l" t="t" r="r" b="b"/>
            <a:pathLst>
              <a:path w="828040" h="376554">
                <a:moveTo>
                  <a:pt x="0" y="62737"/>
                </a:moveTo>
                <a:lnTo>
                  <a:pt x="13827" y="23425"/>
                </a:lnTo>
                <a:lnTo>
                  <a:pt x="48510" y="1617"/>
                </a:lnTo>
                <a:lnTo>
                  <a:pt x="764794" y="0"/>
                </a:lnTo>
                <a:lnTo>
                  <a:pt x="779213" y="1662"/>
                </a:lnTo>
                <a:lnTo>
                  <a:pt x="813823" y="23574"/>
                </a:lnTo>
                <a:lnTo>
                  <a:pt x="827531" y="313689"/>
                </a:lnTo>
                <a:lnTo>
                  <a:pt x="825869" y="328109"/>
                </a:lnTo>
                <a:lnTo>
                  <a:pt x="803957" y="362719"/>
                </a:lnTo>
                <a:lnTo>
                  <a:pt x="62738" y="376427"/>
                </a:lnTo>
                <a:lnTo>
                  <a:pt x="48318" y="374765"/>
                </a:lnTo>
                <a:lnTo>
                  <a:pt x="13708" y="352853"/>
                </a:lnTo>
                <a:lnTo>
                  <a:pt x="0" y="62737"/>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39" name="object 39"/>
          <p:cNvSpPr txBox="1"/>
          <p:nvPr/>
        </p:nvSpPr>
        <p:spPr>
          <a:xfrm>
            <a:off x="5418284" y="3265318"/>
            <a:ext cx="342007" cy="282129"/>
          </a:xfrm>
          <a:prstGeom prst="rect">
            <a:avLst/>
          </a:prstGeom>
        </p:spPr>
        <p:txBody>
          <a:bodyPr vert="horz" wrap="square" lIns="0" tIns="0" rIns="0" bIns="0" rtlCol="0">
            <a:spAutoFit/>
          </a:bodyPr>
          <a:lstStyle/>
          <a:p>
            <a:pPr defTabSz="685800">
              <a:lnSpc>
                <a:spcPts val="1080"/>
              </a:lnSpc>
            </a:pPr>
            <a:r>
              <a:rPr sz="900" dirty="0">
                <a:latin typeface="微软雅黑" panose="020B0503020204020204" pitchFamily="34" charset="-122"/>
                <a:cs typeface="微软雅黑" panose="020B0503020204020204" pitchFamily="34" charset="-122"/>
              </a:rPr>
              <a:t>√</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性别</a:t>
            </a:r>
            <a:endParaRPr sz="900">
              <a:latin typeface="微软雅黑" panose="020B0503020204020204" pitchFamily="34" charset="-122"/>
              <a:cs typeface="微软雅黑" panose="020B0503020204020204" pitchFamily="34" charset="-122"/>
            </a:endParaRPr>
          </a:p>
        </p:txBody>
      </p:sp>
      <p:sp>
        <p:nvSpPr>
          <p:cNvPr id="40" name="object 40"/>
          <p:cNvSpPr/>
          <p:nvPr/>
        </p:nvSpPr>
        <p:spPr>
          <a:xfrm>
            <a:off x="4480194" y="3177296"/>
            <a:ext cx="621138" cy="282465"/>
          </a:xfrm>
          <a:custGeom>
            <a:avLst/>
            <a:gdLst/>
            <a:ahLst/>
            <a:cxnLst/>
            <a:rect l="l" t="t" r="r" b="b"/>
            <a:pathLst>
              <a:path w="828040" h="376554">
                <a:moveTo>
                  <a:pt x="764794" y="0"/>
                </a:moveTo>
                <a:lnTo>
                  <a:pt x="48510" y="1617"/>
                </a:lnTo>
                <a:lnTo>
                  <a:pt x="13827" y="23425"/>
                </a:lnTo>
                <a:lnTo>
                  <a:pt x="0" y="62737"/>
                </a:lnTo>
                <a:lnTo>
                  <a:pt x="1617" y="327917"/>
                </a:lnTo>
                <a:lnTo>
                  <a:pt x="23425" y="362600"/>
                </a:lnTo>
                <a:lnTo>
                  <a:pt x="62738" y="376427"/>
                </a:lnTo>
                <a:lnTo>
                  <a:pt x="779021" y="374810"/>
                </a:lnTo>
                <a:lnTo>
                  <a:pt x="813704" y="353002"/>
                </a:lnTo>
                <a:lnTo>
                  <a:pt x="827532" y="313689"/>
                </a:lnTo>
                <a:lnTo>
                  <a:pt x="825914" y="48510"/>
                </a:lnTo>
                <a:lnTo>
                  <a:pt x="804106" y="13827"/>
                </a:lnTo>
                <a:lnTo>
                  <a:pt x="764794"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41" name="object 41"/>
          <p:cNvSpPr/>
          <p:nvPr/>
        </p:nvSpPr>
        <p:spPr>
          <a:xfrm>
            <a:off x="4480194" y="3177296"/>
            <a:ext cx="621138" cy="282465"/>
          </a:xfrm>
          <a:custGeom>
            <a:avLst/>
            <a:gdLst/>
            <a:ahLst/>
            <a:cxnLst/>
            <a:rect l="l" t="t" r="r" b="b"/>
            <a:pathLst>
              <a:path w="828040" h="376554">
                <a:moveTo>
                  <a:pt x="0" y="62737"/>
                </a:moveTo>
                <a:lnTo>
                  <a:pt x="13827" y="23425"/>
                </a:lnTo>
                <a:lnTo>
                  <a:pt x="48510" y="1617"/>
                </a:lnTo>
                <a:lnTo>
                  <a:pt x="764794" y="0"/>
                </a:lnTo>
                <a:lnTo>
                  <a:pt x="779213" y="1662"/>
                </a:lnTo>
                <a:lnTo>
                  <a:pt x="813823" y="23574"/>
                </a:lnTo>
                <a:lnTo>
                  <a:pt x="827532" y="313689"/>
                </a:lnTo>
                <a:lnTo>
                  <a:pt x="825869" y="328109"/>
                </a:lnTo>
                <a:lnTo>
                  <a:pt x="803957" y="362719"/>
                </a:lnTo>
                <a:lnTo>
                  <a:pt x="62738" y="376427"/>
                </a:lnTo>
                <a:lnTo>
                  <a:pt x="48318" y="374765"/>
                </a:lnTo>
                <a:lnTo>
                  <a:pt x="13708" y="352853"/>
                </a:lnTo>
                <a:lnTo>
                  <a:pt x="0" y="62737"/>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42" name="object 42"/>
          <p:cNvSpPr txBox="1"/>
          <p:nvPr/>
        </p:nvSpPr>
        <p:spPr>
          <a:xfrm>
            <a:off x="4640719" y="3265318"/>
            <a:ext cx="342007" cy="282129"/>
          </a:xfrm>
          <a:prstGeom prst="rect">
            <a:avLst/>
          </a:prstGeom>
        </p:spPr>
        <p:txBody>
          <a:bodyPr vert="horz" wrap="square" lIns="0" tIns="0" rIns="0" bIns="0" rtlCol="0">
            <a:spAutoFit/>
          </a:bodyPr>
          <a:lstStyle/>
          <a:p>
            <a:pPr defTabSz="685800">
              <a:lnSpc>
                <a:spcPts val="1080"/>
              </a:lnSpc>
            </a:pPr>
            <a:r>
              <a:rPr sz="900" dirty="0">
                <a:latin typeface="微软雅黑" panose="020B0503020204020204" pitchFamily="34" charset="-122"/>
                <a:cs typeface="微软雅黑" panose="020B0503020204020204" pitchFamily="34" charset="-122"/>
              </a:rPr>
              <a:t>√</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身高</a:t>
            </a:r>
            <a:endParaRPr sz="900">
              <a:latin typeface="微软雅黑" panose="020B0503020204020204" pitchFamily="34" charset="-122"/>
              <a:cs typeface="微软雅黑" panose="020B0503020204020204" pitchFamily="34" charset="-122"/>
            </a:endParaRPr>
          </a:p>
        </p:txBody>
      </p:sp>
      <p:sp>
        <p:nvSpPr>
          <p:cNvPr id="43" name="object 43"/>
          <p:cNvSpPr/>
          <p:nvPr/>
        </p:nvSpPr>
        <p:spPr>
          <a:xfrm>
            <a:off x="3701676" y="3177296"/>
            <a:ext cx="622090" cy="282465"/>
          </a:xfrm>
          <a:custGeom>
            <a:avLst/>
            <a:gdLst/>
            <a:ahLst/>
            <a:cxnLst/>
            <a:rect l="l" t="t" r="r" b="b"/>
            <a:pathLst>
              <a:path w="829310" h="376554">
                <a:moveTo>
                  <a:pt x="766317" y="0"/>
                </a:moveTo>
                <a:lnTo>
                  <a:pt x="48510" y="1617"/>
                </a:lnTo>
                <a:lnTo>
                  <a:pt x="13827" y="23425"/>
                </a:lnTo>
                <a:lnTo>
                  <a:pt x="0" y="62737"/>
                </a:lnTo>
                <a:lnTo>
                  <a:pt x="1617" y="327917"/>
                </a:lnTo>
                <a:lnTo>
                  <a:pt x="23425" y="362600"/>
                </a:lnTo>
                <a:lnTo>
                  <a:pt x="62737" y="376427"/>
                </a:lnTo>
                <a:lnTo>
                  <a:pt x="780545" y="374810"/>
                </a:lnTo>
                <a:lnTo>
                  <a:pt x="815228" y="353002"/>
                </a:lnTo>
                <a:lnTo>
                  <a:pt x="829055" y="313689"/>
                </a:lnTo>
                <a:lnTo>
                  <a:pt x="827438" y="48510"/>
                </a:lnTo>
                <a:lnTo>
                  <a:pt x="805630" y="13827"/>
                </a:lnTo>
                <a:lnTo>
                  <a:pt x="766317"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44" name="object 44"/>
          <p:cNvSpPr/>
          <p:nvPr/>
        </p:nvSpPr>
        <p:spPr>
          <a:xfrm>
            <a:off x="3701676" y="3177296"/>
            <a:ext cx="622090" cy="282465"/>
          </a:xfrm>
          <a:custGeom>
            <a:avLst/>
            <a:gdLst/>
            <a:ahLst/>
            <a:cxnLst/>
            <a:rect l="l" t="t" r="r" b="b"/>
            <a:pathLst>
              <a:path w="829310" h="376554">
                <a:moveTo>
                  <a:pt x="0" y="62737"/>
                </a:moveTo>
                <a:lnTo>
                  <a:pt x="13827" y="23425"/>
                </a:lnTo>
                <a:lnTo>
                  <a:pt x="48510" y="1617"/>
                </a:lnTo>
                <a:lnTo>
                  <a:pt x="766317" y="0"/>
                </a:lnTo>
                <a:lnTo>
                  <a:pt x="780737" y="1662"/>
                </a:lnTo>
                <a:lnTo>
                  <a:pt x="815347" y="23574"/>
                </a:lnTo>
                <a:lnTo>
                  <a:pt x="829055" y="313689"/>
                </a:lnTo>
                <a:lnTo>
                  <a:pt x="827393" y="328109"/>
                </a:lnTo>
                <a:lnTo>
                  <a:pt x="805481" y="362719"/>
                </a:lnTo>
                <a:lnTo>
                  <a:pt x="62737" y="376427"/>
                </a:lnTo>
                <a:lnTo>
                  <a:pt x="48318" y="374765"/>
                </a:lnTo>
                <a:lnTo>
                  <a:pt x="13708" y="352853"/>
                </a:lnTo>
                <a:lnTo>
                  <a:pt x="0" y="62737"/>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45" name="object 45"/>
          <p:cNvSpPr txBox="1"/>
          <p:nvPr/>
        </p:nvSpPr>
        <p:spPr>
          <a:xfrm>
            <a:off x="3863058" y="3265318"/>
            <a:ext cx="342007" cy="282129"/>
          </a:xfrm>
          <a:prstGeom prst="rect">
            <a:avLst/>
          </a:prstGeom>
        </p:spPr>
        <p:txBody>
          <a:bodyPr vert="horz" wrap="square" lIns="0" tIns="0" rIns="0" bIns="0" rtlCol="0">
            <a:spAutoFit/>
          </a:bodyPr>
          <a:lstStyle/>
          <a:p>
            <a:pPr defTabSz="685800">
              <a:lnSpc>
                <a:spcPts val="1080"/>
              </a:lnSpc>
            </a:pPr>
            <a:r>
              <a:rPr sz="900" dirty="0">
                <a:latin typeface="微软雅黑" panose="020B0503020204020204" pitchFamily="34" charset="-122"/>
                <a:cs typeface="微软雅黑" panose="020B0503020204020204" pitchFamily="34" charset="-122"/>
              </a:rPr>
              <a:t>√</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人脸</a:t>
            </a:r>
            <a:endParaRPr sz="900">
              <a:latin typeface="微软雅黑" panose="020B0503020204020204" pitchFamily="34" charset="-122"/>
              <a:cs typeface="微软雅黑" panose="020B0503020204020204" pitchFamily="34" charset="-122"/>
            </a:endParaRPr>
          </a:p>
        </p:txBody>
      </p:sp>
      <p:sp>
        <p:nvSpPr>
          <p:cNvPr id="46" name="object 46"/>
          <p:cNvSpPr/>
          <p:nvPr/>
        </p:nvSpPr>
        <p:spPr>
          <a:xfrm>
            <a:off x="6034944" y="3177296"/>
            <a:ext cx="621138" cy="282465"/>
          </a:xfrm>
          <a:custGeom>
            <a:avLst/>
            <a:gdLst/>
            <a:ahLst/>
            <a:cxnLst/>
            <a:rect l="l" t="t" r="r" b="b"/>
            <a:pathLst>
              <a:path w="828040" h="376554">
                <a:moveTo>
                  <a:pt x="764794" y="0"/>
                </a:moveTo>
                <a:lnTo>
                  <a:pt x="48510" y="1617"/>
                </a:lnTo>
                <a:lnTo>
                  <a:pt x="13827" y="23425"/>
                </a:lnTo>
                <a:lnTo>
                  <a:pt x="0" y="62737"/>
                </a:lnTo>
                <a:lnTo>
                  <a:pt x="1617" y="327917"/>
                </a:lnTo>
                <a:lnTo>
                  <a:pt x="23425" y="362600"/>
                </a:lnTo>
                <a:lnTo>
                  <a:pt x="62737" y="376427"/>
                </a:lnTo>
                <a:lnTo>
                  <a:pt x="779021" y="374810"/>
                </a:lnTo>
                <a:lnTo>
                  <a:pt x="813704" y="353002"/>
                </a:lnTo>
                <a:lnTo>
                  <a:pt x="827531" y="313689"/>
                </a:lnTo>
                <a:lnTo>
                  <a:pt x="825914" y="48510"/>
                </a:lnTo>
                <a:lnTo>
                  <a:pt x="804106" y="13827"/>
                </a:lnTo>
                <a:lnTo>
                  <a:pt x="764794"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47" name="object 47"/>
          <p:cNvSpPr/>
          <p:nvPr/>
        </p:nvSpPr>
        <p:spPr>
          <a:xfrm>
            <a:off x="6034944" y="3177296"/>
            <a:ext cx="621138" cy="282465"/>
          </a:xfrm>
          <a:custGeom>
            <a:avLst/>
            <a:gdLst/>
            <a:ahLst/>
            <a:cxnLst/>
            <a:rect l="l" t="t" r="r" b="b"/>
            <a:pathLst>
              <a:path w="828040" h="376554">
                <a:moveTo>
                  <a:pt x="0" y="62737"/>
                </a:moveTo>
                <a:lnTo>
                  <a:pt x="13827" y="23425"/>
                </a:lnTo>
                <a:lnTo>
                  <a:pt x="48510" y="1617"/>
                </a:lnTo>
                <a:lnTo>
                  <a:pt x="764794" y="0"/>
                </a:lnTo>
                <a:lnTo>
                  <a:pt x="779213" y="1662"/>
                </a:lnTo>
                <a:lnTo>
                  <a:pt x="813823" y="23574"/>
                </a:lnTo>
                <a:lnTo>
                  <a:pt x="827531" y="313689"/>
                </a:lnTo>
                <a:lnTo>
                  <a:pt x="825869" y="328109"/>
                </a:lnTo>
                <a:lnTo>
                  <a:pt x="803957" y="362719"/>
                </a:lnTo>
                <a:lnTo>
                  <a:pt x="62737" y="376427"/>
                </a:lnTo>
                <a:lnTo>
                  <a:pt x="48318" y="374765"/>
                </a:lnTo>
                <a:lnTo>
                  <a:pt x="13708" y="352853"/>
                </a:lnTo>
                <a:lnTo>
                  <a:pt x="0" y="62737"/>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48" name="object 48"/>
          <p:cNvSpPr txBox="1"/>
          <p:nvPr/>
        </p:nvSpPr>
        <p:spPr>
          <a:xfrm>
            <a:off x="6195945" y="3265318"/>
            <a:ext cx="342007" cy="282129"/>
          </a:xfrm>
          <a:prstGeom prst="rect">
            <a:avLst/>
          </a:prstGeom>
        </p:spPr>
        <p:txBody>
          <a:bodyPr vert="horz" wrap="square" lIns="0" tIns="0" rIns="0" bIns="0" rtlCol="0">
            <a:spAutoFit/>
          </a:bodyPr>
          <a:lstStyle/>
          <a:p>
            <a:pPr defTabSz="685800">
              <a:lnSpc>
                <a:spcPts val="1080"/>
              </a:lnSpc>
            </a:pPr>
            <a:r>
              <a:rPr sz="900" dirty="0">
                <a:latin typeface="微软雅黑" panose="020B0503020204020204" pitchFamily="34" charset="-122"/>
                <a:cs typeface="微软雅黑" panose="020B0503020204020204" pitchFamily="34" charset="-122"/>
              </a:rPr>
              <a:t>√</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年龄</a:t>
            </a:r>
            <a:endParaRPr sz="900">
              <a:latin typeface="微软雅黑" panose="020B0503020204020204" pitchFamily="34" charset="-122"/>
              <a:cs typeface="微软雅黑" panose="020B0503020204020204" pitchFamily="34" charset="-122"/>
            </a:endParaRPr>
          </a:p>
        </p:txBody>
      </p:sp>
      <p:sp>
        <p:nvSpPr>
          <p:cNvPr id="49" name="object 49"/>
          <p:cNvSpPr/>
          <p:nvPr/>
        </p:nvSpPr>
        <p:spPr>
          <a:xfrm>
            <a:off x="5257570" y="4097570"/>
            <a:ext cx="621138" cy="282465"/>
          </a:xfrm>
          <a:custGeom>
            <a:avLst/>
            <a:gdLst/>
            <a:ahLst/>
            <a:cxnLst/>
            <a:rect l="l" t="t" r="r" b="b"/>
            <a:pathLst>
              <a:path w="828040" h="376554">
                <a:moveTo>
                  <a:pt x="764794" y="0"/>
                </a:moveTo>
                <a:lnTo>
                  <a:pt x="48510" y="1617"/>
                </a:lnTo>
                <a:lnTo>
                  <a:pt x="13827" y="23425"/>
                </a:lnTo>
                <a:lnTo>
                  <a:pt x="0" y="62738"/>
                </a:lnTo>
                <a:lnTo>
                  <a:pt x="1617" y="327909"/>
                </a:lnTo>
                <a:lnTo>
                  <a:pt x="23425" y="362592"/>
                </a:lnTo>
                <a:lnTo>
                  <a:pt x="62738" y="376428"/>
                </a:lnTo>
                <a:lnTo>
                  <a:pt x="779021" y="374809"/>
                </a:lnTo>
                <a:lnTo>
                  <a:pt x="813704" y="352991"/>
                </a:lnTo>
                <a:lnTo>
                  <a:pt x="827531" y="313690"/>
                </a:lnTo>
                <a:lnTo>
                  <a:pt x="825914" y="48510"/>
                </a:lnTo>
                <a:lnTo>
                  <a:pt x="804106" y="13827"/>
                </a:lnTo>
                <a:lnTo>
                  <a:pt x="764794"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50" name="object 50"/>
          <p:cNvSpPr/>
          <p:nvPr/>
        </p:nvSpPr>
        <p:spPr>
          <a:xfrm>
            <a:off x="5257570" y="4097570"/>
            <a:ext cx="621138" cy="282465"/>
          </a:xfrm>
          <a:custGeom>
            <a:avLst/>
            <a:gdLst/>
            <a:ahLst/>
            <a:cxnLst/>
            <a:rect l="l" t="t" r="r" b="b"/>
            <a:pathLst>
              <a:path w="828040" h="376554">
                <a:moveTo>
                  <a:pt x="0" y="62738"/>
                </a:moveTo>
                <a:lnTo>
                  <a:pt x="13827" y="23425"/>
                </a:lnTo>
                <a:lnTo>
                  <a:pt x="48510" y="1617"/>
                </a:lnTo>
                <a:lnTo>
                  <a:pt x="764794" y="0"/>
                </a:lnTo>
                <a:lnTo>
                  <a:pt x="779213" y="1662"/>
                </a:lnTo>
                <a:lnTo>
                  <a:pt x="813823" y="23574"/>
                </a:lnTo>
                <a:lnTo>
                  <a:pt x="827531" y="313690"/>
                </a:lnTo>
                <a:lnTo>
                  <a:pt x="825869" y="328101"/>
                </a:lnTo>
                <a:lnTo>
                  <a:pt x="803957" y="362712"/>
                </a:lnTo>
                <a:lnTo>
                  <a:pt x="62738" y="376428"/>
                </a:lnTo>
                <a:lnTo>
                  <a:pt x="48318" y="374764"/>
                </a:lnTo>
                <a:lnTo>
                  <a:pt x="13708" y="352843"/>
                </a:lnTo>
                <a:lnTo>
                  <a:pt x="0" y="62738"/>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51" name="object 51"/>
          <p:cNvSpPr txBox="1"/>
          <p:nvPr/>
        </p:nvSpPr>
        <p:spPr>
          <a:xfrm>
            <a:off x="5418284" y="4185860"/>
            <a:ext cx="342007" cy="282129"/>
          </a:xfrm>
          <a:prstGeom prst="rect">
            <a:avLst/>
          </a:prstGeom>
        </p:spPr>
        <p:txBody>
          <a:bodyPr vert="horz" wrap="square" lIns="0" tIns="0" rIns="0" bIns="0" rtlCol="0">
            <a:spAutoFit/>
          </a:bodyPr>
          <a:lstStyle/>
          <a:p>
            <a:pPr defTabSz="685800">
              <a:lnSpc>
                <a:spcPts val="1080"/>
              </a:lnSpc>
            </a:pPr>
            <a:r>
              <a:rPr sz="900" dirty="0">
                <a:latin typeface="微软雅黑" panose="020B0503020204020204" pitchFamily="34" charset="-122"/>
                <a:cs typeface="微软雅黑" panose="020B0503020204020204" pitchFamily="34" charset="-122"/>
              </a:rPr>
              <a:t>√</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品牌</a:t>
            </a:r>
            <a:endParaRPr sz="900">
              <a:latin typeface="微软雅黑" panose="020B0503020204020204" pitchFamily="34" charset="-122"/>
              <a:cs typeface="微软雅黑" panose="020B0503020204020204" pitchFamily="34" charset="-122"/>
            </a:endParaRPr>
          </a:p>
        </p:txBody>
      </p:sp>
      <p:sp>
        <p:nvSpPr>
          <p:cNvPr id="52" name="object 52"/>
          <p:cNvSpPr/>
          <p:nvPr/>
        </p:nvSpPr>
        <p:spPr>
          <a:xfrm>
            <a:off x="6034944" y="4089568"/>
            <a:ext cx="621138" cy="282465"/>
          </a:xfrm>
          <a:custGeom>
            <a:avLst/>
            <a:gdLst/>
            <a:ahLst/>
            <a:cxnLst/>
            <a:rect l="l" t="t" r="r" b="b"/>
            <a:pathLst>
              <a:path w="828040" h="376554">
                <a:moveTo>
                  <a:pt x="764794" y="0"/>
                </a:moveTo>
                <a:lnTo>
                  <a:pt x="48510" y="1617"/>
                </a:lnTo>
                <a:lnTo>
                  <a:pt x="13827" y="23425"/>
                </a:lnTo>
                <a:lnTo>
                  <a:pt x="0" y="62737"/>
                </a:lnTo>
                <a:lnTo>
                  <a:pt x="1617" y="327909"/>
                </a:lnTo>
                <a:lnTo>
                  <a:pt x="23425" y="362592"/>
                </a:lnTo>
                <a:lnTo>
                  <a:pt x="62737" y="376427"/>
                </a:lnTo>
                <a:lnTo>
                  <a:pt x="779021" y="374809"/>
                </a:lnTo>
                <a:lnTo>
                  <a:pt x="813704" y="352991"/>
                </a:lnTo>
                <a:lnTo>
                  <a:pt x="827531" y="313689"/>
                </a:lnTo>
                <a:lnTo>
                  <a:pt x="825914" y="48510"/>
                </a:lnTo>
                <a:lnTo>
                  <a:pt x="804106" y="13827"/>
                </a:lnTo>
                <a:lnTo>
                  <a:pt x="764794" y="0"/>
                </a:lnTo>
                <a:close/>
              </a:path>
            </a:pathLst>
          </a:custGeom>
          <a:solidFill>
            <a:srgbClr val="477CF8"/>
          </a:solidFill>
        </p:spPr>
        <p:txBody>
          <a:bodyPr wrap="square" lIns="0" tIns="0" rIns="0" bIns="0" rtlCol="0"/>
          <a:lstStyle/>
          <a:p>
            <a:pPr defTabSz="685800"/>
            <a:endParaRPr sz="1350">
              <a:latin typeface="Calibri" panose="020F0502020204030204"/>
            </a:endParaRPr>
          </a:p>
        </p:txBody>
      </p:sp>
      <p:sp>
        <p:nvSpPr>
          <p:cNvPr id="53" name="object 53"/>
          <p:cNvSpPr/>
          <p:nvPr/>
        </p:nvSpPr>
        <p:spPr>
          <a:xfrm>
            <a:off x="6034944" y="4089568"/>
            <a:ext cx="621138" cy="282465"/>
          </a:xfrm>
          <a:custGeom>
            <a:avLst/>
            <a:gdLst/>
            <a:ahLst/>
            <a:cxnLst/>
            <a:rect l="l" t="t" r="r" b="b"/>
            <a:pathLst>
              <a:path w="828040" h="376554">
                <a:moveTo>
                  <a:pt x="0" y="62737"/>
                </a:moveTo>
                <a:lnTo>
                  <a:pt x="13827" y="23425"/>
                </a:lnTo>
                <a:lnTo>
                  <a:pt x="48510" y="1617"/>
                </a:lnTo>
                <a:lnTo>
                  <a:pt x="764794" y="0"/>
                </a:lnTo>
                <a:lnTo>
                  <a:pt x="779213" y="1662"/>
                </a:lnTo>
                <a:lnTo>
                  <a:pt x="813823" y="23574"/>
                </a:lnTo>
                <a:lnTo>
                  <a:pt x="827531" y="313689"/>
                </a:lnTo>
                <a:lnTo>
                  <a:pt x="825869" y="328101"/>
                </a:lnTo>
                <a:lnTo>
                  <a:pt x="803957" y="362712"/>
                </a:lnTo>
                <a:lnTo>
                  <a:pt x="62737" y="376427"/>
                </a:lnTo>
                <a:lnTo>
                  <a:pt x="48318" y="374764"/>
                </a:lnTo>
                <a:lnTo>
                  <a:pt x="13708" y="352843"/>
                </a:lnTo>
                <a:lnTo>
                  <a:pt x="0" y="62737"/>
                </a:lnTo>
                <a:close/>
              </a:path>
            </a:pathLst>
          </a:custGeom>
          <a:ln w="12700">
            <a:solidFill>
              <a:srgbClr val="1FA0F3"/>
            </a:solidFill>
            <a:prstDash val="dash"/>
          </a:ln>
        </p:spPr>
        <p:txBody>
          <a:bodyPr wrap="square" lIns="0" tIns="0" rIns="0" bIns="0" rtlCol="0"/>
          <a:lstStyle/>
          <a:p>
            <a:pPr defTabSz="685800"/>
            <a:endParaRPr sz="1350">
              <a:latin typeface="Calibri" panose="020F0502020204030204"/>
            </a:endParaRPr>
          </a:p>
        </p:txBody>
      </p:sp>
      <p:sp>
        <p:nvSpPr>
          <p:cNvPr id="54" name="object 54"/>
          <p:cNvSpPr txBox="1"/>
          <p:nvPr/>
        </p:nvSpPr>
        <p:spPr>
          <a:xfrm>
            <a:off x="6273683" y="4176988"/>
            <a:ext cx="185293" cy="282129"/>
          </a:xfrm>
          <a:prstGeom prst="rect">
            <a:avLst/>
          </a:prstGeom>
        </p:spPr>
        <p:txBody>
          <a:bodyPr vert="horz" wrap="square" lIns="0" tIns="0" rIns="0" bIns="0" rtlCol="0">
            <a:spAutoFit/>
          </a:bodyPr>
          <a:lstStyle/>
          <a:p>
            <a:pPr defTabSz="685800">
              <a:lnSpc>
                <a:spcPts val="1080"/>
              </a:lnSpc>
            </a:pPr>
            <a:r>
              <a:rPr sz="900" spc="-8" dirty="0">
                <a:latin typeface="微软雅黑" panose="020B0503020204020204" pitchFamily="34" charset="-122"/>
                <a:cs typeface="微软雅黑" panose="020B0503020204020204" pitchFamily="34" charset="-122"/>
              </a:rPr>
              <a:t>……</a:t>
            </a:r>
            <a:endParaRPr sz="900">
              <a:latin typeface="微软雅黑" panose="020B0503020204020204" pitchFamily="34" charset="-122"/>
              <a:cs typeface="微软雅黑" panose="020B0503020204020204" pitchFamily="34" charset="-122"/>
            </a:endParaRPr>
          </a:p>
        </p:txBody>
      </p:sp>
      <p:sp>
        <p:nvSpPr>
          <p:cNvPr id="55" name="object 55"/>
          <p:cNvSpPr txBox="1"/>
          <p:nvPr/>
        </p:nvSpPr>
        <p:spPr>
          <a:xfrm>
            <a:off x="3858962" y="2742491"/>
            <a:ext cx="421078" cy="121380"/>
          </a:xfrm>
          <a:prstGeom prst="rect">
            <a:avLst/>
          </a:prstGeom>
        </p:spPr>
        <p:txBody>
          <a:bodyPr vert="horz" wrap="square" lIns="0" tIns="0" rIns="0" bIns="0" rtlCol="0">
            <a:spAutoFit/>
          </a:bodyPr>
          <a:lstStyle/>
          <a:p>
            <a:pPr defTabSz="685800">
              <a:lnSpc>
                <a:spcPts val="990"/>
              </a:lnSpc>
            </a:pPr>
            <a:r>
              <a:rPr sz="825" dirty="0">
                <a:latin typeface="微软雅黑" panose="020B0503020204020204" pitchFamily="34" charset="-122"/>
                <a:cs typeface="微软雅黑" panose="020B0503020204020204" pitchFamily="34" charset="-122"/>
              </a:rPr>
              <a:t>人脸识别</a:t>
            </a:r>
            <a:endParaRPr sz="825">
              <a:latin typeface="微软雅黑" panose="020B0503020204020204" pitchFamily="34" charset="-122"/>
              <a:cs typeface="微软雅黑" panose="020B0503020204020204" pitchFamily="34" charset="-122"/>
            </a:endParaRPr>
          </a:p>
        </p:txBody>
      </p:sp>
      <p:sp>
        <p:nvSpPr>
          <p:cNvPr id="56" name="object 56"/>
          <p:cNvSpPr txBox="1"/>
          <p:nvPr/>
        </p:nvSpPr>
        <p:spPr>
          <a:xfrm>
            <a:off x="4983679" y="2742205"/>
            <a:ext cx="421078" cy="121380"/>
          </a:xfrm>
          <a:prstGeom prst="rect">
            <a:avLst/>
          </a:prstGeom>
        </p:spPr>
        <p:txBody>
          <a:bodyPr vert="horz" wrap="square" lIns="0" tIns="0" rIns="0" bIns="0" rtlCol="0">
            <a:spAutoFit/>
          </a:bodyPr>
          <a:lstStyle/>
          <a:p>
            <a:pPr defTabSz="685800">
              <a:lnSpc>
                <a:spcPts val="990"/>
              </a:lnSpc>
            </a:pPr>
            <a:r>
              <a:rPr sz="825" dirty="0">
                <a:latin typeface="微软雅黑" panose="020B0503020204020204" pitchFamily="34" charset="-122"/>
                <a:cs typeface="微软雅黑" panose="020B0503020204020204" pitchFamily="34" charset="-122"/>
              </a:rPr>
              <a:t>车辆识别</a:t>
            </a:r>
            <a:endParaRPr sz="825">
              <a:latin typeface="微软雅黑" panose="020B0503020204020204" pitchFamily="34" charset="-122"/>
              <a:cs typeface="微软雅黑" panose="020B0503020204020204" pitchFamily="34" charset="-122"/>
            </a:endParaRPr>
          </a:p>
        </p:txBody>
      </p:sp>
      <p:sp>
        <p:nvSpPr>
          <p:cNvPr id="57" name="object 57"/>
          <p:cNvSpPr txBox="1"/>
          <p:nvPr/>
        </p:nvSpPr>
        <p:spPr>
          <a:xfrm>
            <a:off x="6075909" y="2735632"/>
            <a:ext cx="421078" cy="121380"/>
          </a:xfrm>
          <a:prstGeom prst="rect">
            <a:avLst/>
          </a:prstGeom>
        </p:spPr>
        <p:txBody>
          <a:bodyPr vert="horz" wrap="square" lIns="0" tIns="0" rIns="0" bIns="0" rtlCol="0">
            <a:spAutoFit/>
          </a:bodyPr>
          <a:lstStyle/>
          <a:p>
            <a:pPr defTabSz="685800">
              <a:lnSpc>
                <a:spcPts val="990"/>
              </a:lnSpc>
            </a:pPr>
            <a:r>
              <a:rPr sz="825" dirty="0">
                <a:latin typeface="微软雅黑" panose="020B0503020204020204" pitchFamily="34" charset="-122"/>
                <a:cs typeface="微软雅黑" panose="020B0503020204020204" pitchFamily="34" charset="-122"/>
              </a:rPr>
              <a:t>视频解析</a:t>
            </a:r>
            <a:endParaRPr sz="825">
              <a:latin typeface="微软雅黑" panose="020B0503020204020204" pitchFamily="34" charset="-122"/>
              <a:cs typeface="微软雅黑" panose="020B0503020204020204" pitchFamily="34" charset="-122"/>
            </a:endParaRPr>
          </a:p>
        </p:txBody>
      </p:sp>
      <p:sp>
        <p:nvSpPr>
          <p:cNvPr id="58" name="object 58"/>
          <p:cNvSpPr/>
          <p:nvPr/>
        </p:nvSpPr>
        <p:spPr>
          <a:xfrm>
            <a:off x="429842" y="1396193"/>
            <a:ext cx="1017447" cy="344389"/>
          </a:xfrm>
          <a:custGeom>
            <a:avLst/>
            <a:gdLst/>
            <a:ahLst/>
            <a:cxnLst/>
            <a:rect l="l" t="t" r="r" b="b"/>
            <a:pathLst>
              <a:path w="1356360" h="459105">
                <a:moveTo>
                  <a:pt x="1330578" y="0"/>
                </a:moveTo>
                <a:lnTo>
                  <a:pt x="13813" y="2954"/>
                </a:lnTo>
                <a:lnTo>
                  <a:pt x="3825" y="12275"/>
                </a:lnTo>
                <a:lnTo>
                  <a:pt x="0" y="25781"/>
                </a:lnTo>
                <a:lnTo>
                  <a:pt x="2956" y="444927"/>
                </a:lnTo>
                <a:lnTo>
                  <a:pt x="12289" y="454900"/>
                </a:lnTo>
                <a:lnTo>
                  <a:pt x="25831" y="458724"/>
                </a:lnTo>
                <a:lnTo>
                  <a:pt x="1342538" y="455781"/>
                </a:lnTo>
                <a:lnTo>
                  <a:pt x="1352528" y="446460"/>
                </a:lnTo>
                <a:lnTo>
                  <a:pt x="1356359" y="432943"/>
                </a:lnTo>
                <a:lnTo>
                  <a:pt x="1353417" y="13821"/>
                </a:lnTo>
                <a:lnTo>
                  <a:pt x="1344096" y="3831"/>
                </a:lnTo>
                <a:lnTo>
                  <a:pt x="1330578" y="0"/>
                </a:lnTo>
                <a:close/>
              </a:path>
            </a:pathLst>
          </a:custGeom>
          <a:solidFill>
            <a:srgbClr val="EA9417"/>
          </a:solidFill>
        </p:spPr>
        <p:txBody>
          <a:bodyPr wrap="square" lIns="0" tIns="0" rIns="0" bIns="0" rtlCol="0"/>
          <a:lstStyle/>
          <a:p>
            <a:pPr defTabSz="685800"/>
            <a:endParaRPr sz="1350">
              <a:latin typeface="Calibri" panose="020F0502020204030204"/>
            </a:endParaRPr>
          </a:p>
        </p:txBody>
      </p:sp>
      <p:sp>
        <p:nvSpPr>
          <p:cNvPr id="60" name="object 60"/>
          <p:cNvSpPr txBox="1"/>
          <p:nvPr/>
        </p:nvSpPr>
        <p:spPr>
          <a:xfrm>
            <a:off x="623856" y="1489918"/>
            <a:ext cx="627329" cy="184666"/>
          </a:xfrm>
          <a:prstGeom prst="rect">
            <a:avLst/>
          </a:prstGeom>
        </p:spPr>
        <p:txBody>
          <a:bodyPr vert="horz" wrap="square" lIns="0" tIns="0" rIns="0" bIns="0" rtlCol="0">
            <a:spAutoFit/>
          </a:bodyPr>
          <a:lstStyle/>
          <a:p>
            <a:pPr marL="9525" defTabSz="685800"/>
            <a:r>
              <a:rPr sz="1200" b="1" spc="-4" dirty="0">
                <a:latin typeface="微软雅黑" panose="020B0503020204020204" pitchFamily="34" charset="-122"/>
                <a:cs typeface="微软雅黑" panose="020B0503020204020204" pitchFamily="34" charset="-122"/>
              </a:rPr>
              <a:t>全域覆盖</a:t>
            </a:r>
            <a:endParaRPr sz="1200">
              <a:latin typeface="微软雅黑" panose="020B0503020204020204" pitchFamily="34" charset="-122"/>
              <a:cs typeface="微软雅黑" panose="020B0503020204020204" pitchFamily="34" charset="-122"/>
            </a:endParaRPr>
          </a:p>
        </p:txBody>
      </p:sp>
      <p:sp>
        <p:nvSpPr>
          <p:cNvPr id="61" name="object 61"/>
          <p:cNvSpPr/>
          <p:nvPr/>
        </p:nvSpPr>
        <p:spPr>
          <a:xfrm>
            <a:off x="429842" y="1799742"/>
            <a:ext cx="1017447" cy="350105"/>
          </a:xfrm>
          <a:custGeom>
            <a:avLst/>
            <a:gdLst/>
            <a:ahLst/>
            <a:cxnLst/>
            <a:rect l="l" t="t" r="r" b="b"/>
            <a:pathLst>
              <a:path w="1356360" h="466725">
                <a:moveTo>
                  <a:pt x="1330070" y="0"/>
                </a:moveTo>
                <a:lnTo>
                  <a:pt x="13605" y="3255"/>
                </a:lnTo>
                <a:lnTo>
                  <a:pt x="3762" y="12741"/>
                </a:lnTo>
                <a:lnTo>
                  <a:pt x="0" y="26288"/>
                </a:lnTo>
                <a:lnTo>
                  <a:pt x="3244" y="452703"/>
                </a:lnTo>
                <a:lnTo>
                  <a:pt x="12708" y="462568"/>
                </a:lnTo>
                <a:lnTo>
                  <a:pt x="26250" y="466344"/>
                </a:lnTo>
                <a:lnTo>
                  <a:pt x="1342737" y="463078"/>
                </a:lnTo>
                <a:lnTo>
                  <a:pt x="1352589" y="453593"/>
                </a:lnTo>
                <a:lnTo>
                  <a:pt x="1356359" y="440054"/>
                </a:lnTo>
                <a:lnTo>
                  <a:pt x="1353094" y="13622"/>
                </a:lnTo>
                <a:lnTo>
                  <a:pt x="1343609" y="3770"/>
                </a:lnTo>
                <a:lnTo>
                  <a:pt x="1330070" y="0"/>
                </a:lnTo>
                <a:close/>
              </a:path>
            </a:pathLst>
          </a:custGeom>
          <a:solidFill>
            <a:srgbClr val="EA9417"/>
          </a:solidFill>
        </p:spPr>
        <p:txBody>
          <a:bodyPr wrap="square" lIns="0" tIns="0" rIns="0" bIns="0" rtlCol="0"/>
          <a:lstStyle/>
          <a:p>
            <a:pPr defTabSz="685800"/>
            <a:endParaRPr sz="1350">
              <a:latin typeface="Calibri" panose="020F0502020204030204"/>
            </a:endParaRPr>
          </a:p>
        </p:txBody>
      </p:sp>
      <p:sp>
        <p:nvSpPr>
          <p:cNvPr id="63" name="object 63"/>
          <p:cNvSpPr txBox="1"/>
          <p:nvPr/>
        </p:nvSpPr>
        <p:spPr>
          <a:xfrm>
            <a:off x="623856" y="1882894"/>
            <a:ext cx="627329" cy="184666"/>
          </a:xfrm>
          <a:prstGeom prst="rect">
            <a:avLst/>
          </a:prstGeom>
        </p:spPr>
        <p:txBody>
          <a:bodyPr vert="horz" wrap="square" lIns="0" tIns="0" rIns="0" bIns="0" rtlCol="0">
            <a:spAutoFit/>
          </a:bodyPr>
          <a:lstStyle/>
          <a:p>
            <a:pPr marL="9525" defTabSz="685800"/>
            <a:r>
              <a:rPr sz="1200" b="1" spc="-4" dirty="0">
                <a:latin typeface="微软雅黑" panose="020B0503020204020204" pitchFamily="34" charset="-122"/>
                <a:cs typeface="微软雅黑" panose="020B0503020204020204" pitchFamily="34" charset="-122"/>
              </a:rPr>
              <a:t>全网共享</a:t>
            </a:r>
            <a:endParaRPr sz="1200">
              <a:latin typeface="微软雅黑" panose="020B0503020204020204" pitchFamily="34" charset="-122"/>
              <a:cs typeface="微软雅黑" panose="020B0503020204020204" pitchFamily="34" charset="-122"/>
            </a:endParaRPr>
          </a:p>
        </p:txBody>
      </p:sp>
      <p:sp>
        <p:nvSpPr>
          <p:cNvPr id="64" name="object 64"/>
          <p:cNvSpPr/>
          <p:nvPr/>
        </p:nvSpPr>
        <p:spPr>
          <a:xfrm>
            <a:off x="429842" y="2209007"/>
            <a:ext cx="1017447" cy="373921"/>
          </a:xfrm>
          <a:custGeom>
            <a:avLst/>
            <a:gdLst/>
            <a:ahLst/>
            <a:cxnLst/>
            <a:rect l="l" t="t" r="r" b="b"/>
            <a:pathLst>
              <a:path w="1356360" h="498475">
                <a:moveTo>
                  <a:pt x="1328293" y="0"/>
                </a:moveTo>
                <a:lnTo>
                  <a:pt x="26213" y="59"/>
                </a:lnTo>
                <a:lnTo>
                  <a:pt x="12912" y="4436"/>
                </a:lnTo>
                <a:lnTo>
                  <a:pt x="3543" y="14405"/>
                </a:lnTo>
                <a:lnTo>
                  <a:pt x="0" y="28067"/>
                </a:lnTo>
                <a:lnTo>
                  <a:pt x="59" y="472121"/>
                </a:lnTo>
                <a:lnTo>
                  <a:pt x="4432" y="485426"/>
                </a:lnTo>
                <a:lnTo>
                  <a:pt x="14395" y="494801"/>
                </a:lnTo>
                <a:lnTo>
                  <a:pt x="28054" y="498348"/>
                </a:lnTo>
                <a:lnTo>
                  <a:pt x="1330143" y="498287"/>
                </a:lnTo>
                <a:lnTo>
                  <a:pt x="1343443" y="493907"/>
                </a:lnTo>
                <a:lnTo>
                  <a:pt x="1352814" y="483940"/>
                </a:lnTo>
                <a:lnTo>
                  <a:pt x="1356359" y="470281"/>
                </a:lnTo>
                <a:lnTo>
                  <a:pt x="1356299" y="26216"/>
                </a:lnTo>
                <a:lnTo>
                  <a:pt x="1351919" y="12916"/>
                </a:lnTo>
                <a:lnTo>
                  <a:pt x="1341952" y="3545"/>
                </a:lnTo>
                <a:lnTo>
                  <a:pt x="1328293" y="0"/>
                </a:lnTo>
                <a:close/>
              </a:path>
            </a:pathLst>
          </a:custGeom>
          <a:solidFill>
            <a:srgbClr val="EA9417"/>
          </a:solidFill>
        </p:spPr>
        <p:txBody>
          <a:bodyPr wrap="square" lIns="0" tIns="0" rIns="0" bIns="0" rtlCol="0"/>
          <a:lstStyle/>
          <a:p>
            <a:pPr defTabSz="685800"/>
            <a:endParaRPr sz="1350">
              <a:latin typeface="Calibri" panose="020F0502020204030204"/>
            </a:endParaRPr>
          </a:p>
        </p:txBody>
      </p:sp>
      <p:sp>
        <p:nvSpPr>
          <p:cNvPr id="66" name="object 66"/>
          <p:cNvSpPr txBox="1"/>
          <p:nvPr/>
        </p:nvSpPr>
        <p:spPr>
          <a:xfrm>
            <a:off x="624542" y="2288803"/>
            <a:ext cx="627329" cy="184666"/>
          </a:xfrm>
          <a:prstGeom prst="rect">
            <a:avLst/>
          </a:prstGeom>
        </p:spPr>
        <p:txBody>
          <a:bodyPr vert="horz" wrap="square" lIns="0" tIns="0" rIns="0" bIns="0" rtlCol="0">
            <a:spAutoFit/>
          </a:bodyPr>
          <a:lstStyle/>
          <a:p>
            <a:pPr marL="9525" defTabSz="685800"/>
            <a:r>
              <a:rPr sz="1200" b="1" spc="-8" dirty="0">
                <a:latin typeface="微软雅黑" panose="020B0503020204020204" pitchFamily="34" charset="-122"/>
                <a:cs typeface="微软雅黑" panose="020B0503020204020204" pitchFamily="34" charset="-122"/>
              </a:rPr>
              <a:t>全时可用</a:t>
            </a:r>
            <a:endParaRPr sz="1200">
              <a:latin typeface="微软雅黑" panose="020B0503020204020204" pitchFamily="34" charset="-122"/>
              <a:cs typeface="微软雅黑" panose="020B0503020204020204" pitchFamily="34" charset="-122"/>
            </a:endParaRPr>
          </a:p>
        </p:txBody>
      </p:sp>
      <p:sp>
        <p:nvSpPr>
          <p:cNvPr id="67" name="object 67"/>
          <p:cNvSpPr/>
          <p:nvPr/>
        </p:nvSpPr>
        <p:spPr>
          <a:xfrm>
            <a:off x="429842" y="2641136"/>
            <a:ext cx="1016494" cy="351057"/>
          </a:xfrm>
          <a:custGeom>
            <a:avLst/>
            <a:gdLst/>
            <a:ahLst/>
            <a:cxnLst/>
            <a:rect l="l" t="t" r="r" b="b"/>
            <a:pathLst>
              <a:path w="1355089" h="467995">
                <a:moveTo>
                  <a:pt x="1328546" y="0"/>
                </a:moveTo>
                <a:lnTo>
                  <a:pt x="13609" y="3278"/>
                </a:lnTo>
                <a:lnTo>
                  <a:pt x="3762" y="12761"/>
                </a:lnTo>
                <a:lnTo>
                  <a:pt x="0" y="26288"/>
                </a:lnTo>
                <a:lnTo>
                  <a:pt x="3277" y="454268"/>
                </a:lnTo>
                <a:lnTo>
                  <a:pt x="12770" y="464104"/>
                </a:lnTo>
                <a:lnTo>
                  <a:pt x="26339" y="467868"/>
                </a:lnTo>
                <a:lnTo>
                  <a:pt x="1341213" y="464602"/>
                </a:lnTo>
                <a:lnTo>
                  <a:pt x="1351065" y="455117"/>
                </a:lnTo>
                <a:lnTo>
                  <a:pt x="1354836" y="441579"/>
                </a:lnTo>
                <a:lnTo>
                  <a:pt x="1351570" y="13622"/>
                </a:lnTo>
                <a:lnTo>
                  <a:pt x="1342085" y="3770"/>
                </a:lnTo>
                <a:lnTo>
                  <a:pt x="1328546" y="0"/>
                </a:lnTo>
                <a:close/>
              </a:path>
            </a:pathLst>
          </a:custGeom>
          <a:solidFill>
            <a:srgbClr val="EA9417"/>
          </a:solidFill>
        </p:spPr>
        <p:txBody>
          <a:bodyPr wrap="square" lIns="0" tIns="0" rIns="0" bIns="0" rtlCol="0"/>
          <a:lstStyle/>
          <a:p>
            <a:pPr defTabSz="685800"/>
            <a:endParaRPr sz="1350">
              <a:latin typeface="Calibri" panose="020F0502020204030204"/>
            </a:endParaRPr>
          </a:p>
        </p:txBody>
      </p:sp>
      <p:sp>
        <p:nvSpPr>
          <p:cNvPr id="69" name="object 69"/>
          <p:cNvSpPr txBox="1"/>
          <p:nvPr/>
        </p:nvSpPr>
        <p:spPr>
          <a:xfrm>
            <a:off x="623577" y="2712255"/>
            <a:ext cx="627329" cy="184666"/>
          </a:xfrm>
          <a:prstGeom prst="rect">
            <a:avLst/>
          </a:prstGeom>
        </p:spPr>
        <p:txBody>
          <a:bodyPr vert="horz" wrap="square" lIns="0" tIns="0" rIns="0" bIns="0" rtlCol="0">
            <a:spAutoFit/>
          </a:bodyPr>
          <a:lstStyle/>
          <a:p>
            <a:pPr marL="9525" defTabSz="685800"/>
            <a:r>
              <a:rPr sz="1200" b="1" spc="-4" dirty="0">
                <a:latin typeface="微软雅黑" panose="020B0503020204020204" pitchFamily="34" charset="-122"/>
                <a:cs typeface="微软雅黑" panose="020B0503020204020204" pitchFamily="34" charset="-122"/>
              </a:rPr>
              <a:t>全程可控</a:t>
            </a:r>
            <a:endParaRPr sz="1200">
              <a:latin typeface="微软雅黑" panose="020B0503020204020204" pitchFamily="34" charset="-122"/>
              <a:cs typeface="微软雅黑" panose="020B0503020204020204" pitchFamily="34" charset="-122"/>
            </a:endParaRPr>
          </a:p>
        </p:txBody>
      </p:sp>
      <p:sp>
        <p:nvSpPr>
          <p:cNvPr id="70" name="object 70"/>
          <p:cNvSpPr/>
          <p:nvPr/>
        </p:nvSpPr>
        <p:spPr>
          <a:xfrm>
            <a:off x="5772009" y="1874049"/>
            <a:ext cx="1026592" cy="810527"/>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71" name="object 71"/>
          <p:cNvSpPr/>
          <p:nvPr/>
        </p:nvSpPr>
        <p:spPr>
          <a:xfrm>
            <a:off x="3555347" y="1875193"/>
            <a:ext cx="1026592" cy="809384"/>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72" name="object 72"/>
          <p:cNvSpPr/>
          <p:nvPr/>
        </p:nvSpPr>
        <p:spPr>
          <a:xfrm>
            <a:off x="4680254" y="1874049"/>
            <a:ext cx="1026592" cy="810527"/>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73" name="object 73"/>
          <p:cNvSpPr/>
          <p:nvPr/>
        </p:nvSpPr>
        <p:spPr>
          <a:xfrm>
            <a:off x="1741091" y="2992098"/>
            <a:ext cx="701924" cy="539589"/>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74" name="object 74"/>
          <p:cNvSpPr txBox="1"/>
          <p:nvPr/>
        </p:nvSpPr>
        <p:spPr>
          <a:xfrm>
            <a:off x="1881229" y="3559212"/>
            <a:ext cx="421078" cy="121380"/>
          </a:xfrm>
          <a:prstGeom prst="rect">
            <a:avLst/>
          </a:prstGeom>
        </p:spPr>
        <p:txBody>
          <a:bodyPr vert="horz" wrap="square" lIns="0" tIns="0" rIns="0" bIns="0" rtlCol="0">
            <a:spAutoFit/>
          </a:bodyPr>
          <a:lstStyle/>
          <a:p>
            <a:pPr defTabSz="685800">
              <a:lnSpc>
                <a:spcPts val="990"/>
              </a:lnSpc>
            </a:pPr>
            <a:r>
              <a:rPr sz="825" dirty="0">
                <a:latin typeface="微软雅黑" panose="020B0503020204020204" pitchFamily="34" charset="-122"/>
                <a:cs typeface="微软雅黑" panose="020B0503020204020204" pitchFamily="34" charset="-122"/>
              </a:rPr>
              <a:t>采集感知</a:t>
            </a:r>
            <a:endParaRPr sz="825">
              <a:latin typeface="微软雅黑" panose="020B0503020204020204" pitchFamily="34" charset="-122"/>
              <a:cs typeface="微软雅黑" panose="020B0503020204020204" pitchFamily="34" charset="-122"/>
            </a:endParaRPr>
          </a:p>
        </p:txBody>
      </p:sp>
      <p:sp>
        <p:nvSpPr>
          <p:cNvPr id="75" name="object 75"/>
          <p:cNvSpPr/>
          <p:nvPr/>
        </p:nvSpPr>
        <p:spPr>
          <a:xfrm>
            <a:off x="2532184" y="3000100"/>
            <a:ext cx="701924" cy="539590"/>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sp>
        <p:nvSpPr>
          <p:cNvPr id="76" name="object 76"/>
          <p:cNvSpPr txBox="1"/>
          <p:nvPr/>
        </p:nvSpPr>
        <p:spPr>
          <a:xfrm>
            <a:off x="2673465" y="3560736"/>
            <a:ext cx="421078" cy="121380"/>
          </a:xfrm>
          <a:prstGeom prst="rect">
            <a:avLst/>
          </a:prstGeom>
        </p:spPr>
        <p:txBody>
          <a:bodyPr vert="horz" wrap="square" lIns="0" tIns="0" rIns="0" bIns="0" rtlCol="0">
            <a:spAutoFit/>
          </a:bodyPr>
          <a:lstStyle/>
          <a:p>
            <a:pPr defTabSz="685800">
              <a:lnSpc>
                <a:spcPts val="990"/>
              </a:lnSpc>
            </a:pPr>
            <a:r>
              <a:rPr sz="825" dirty="0">
                <a:latin typeface="微软雅黑" panose="020B0503020204020204" pitchFamily="34" charset="-122"/>
                <a:cs typeface="微软雅黑" panose="020B0503020204020204" pitchFamily="34" charset="-122"/>
              </a:rPr>
              <a:t>视频资源</a:t>
            </a:r>
            <a:endParaRPr sz="825">
              <a:latin typeface="微软雅黑" panose="020B0503020204020204" pitchFamily="34" charset="-122"/>
              <a:cs typeface="微软雅黑" panose="020B0503020204020204" pitchFamily="34" charset="-122"/>
            </a:endParaRPr>
          </a:p>
        </p:txBody>
      </p:sp>
      <p:sp>
        <p:nvSpPr>
          <p:cNvPr id="77" name="object 77"/>
          <p:cNvSpPr txBox="1"/>
          <p:nvPr/>
        </p:nvSpPr>
        <p:spPr>
          <a:xfrm>
            <a:off x="1877322" y="4340435"/>
            <a:ext cx="421078" cy="121380"/>
          </a:xfrm>
          <a:prstGeom prst="rect">
            <a:avLst/>
          </a:prstGeom>
        </p:spPr>
        <p:txBody>
          <a:bodyPr vert="horz" wrap="square" lIns="0" tIns="0" rIns="0" bIns="0" rtlCol="0">
            <a:spAutoFit/>
          </a:bodyPr>
          <a:lstStyle/>
          <a:p>
            <a:pPr defTabSz="685800">
              <a:lnSpc>
                <a:spcPts val="990"/>
              </a:lnSpc>
            </a:pPr>
            <a:r>
              <a:rPr sz="825" dirty="0">
                <a:latin typeface="微软雅黑" panose="020B0503020204020204" pitchFamily="34" charset="-122"/>
                <a:cs typeface="微软雅黑" panose="020B0503020204020204" pitchFamily="34" charset="-122"/>
              </a:rPr>
              <a:t>小区平台</a:t>
            </a:r>
            <a:endParaRPr sz="825">
              <a:latin typeface="微软雅黑" panose="020B0503020204020204" pitchFamily="34" charset="-122"/>
              <a:cs typeface="微软雅黑" panose="020B0503020204020204" pitchFamily="34" charset="-122"/>
            </a:endParaRPr>
          </a:p>
        </p:txBody>
      </p:sp>
      <p:sp>
        <p:nvSpPr>
          <p:cNvPr id="78" name="object 78"/>
          <p:cNvSpPr txBox="1"/>
          <p:nvPr/>
        </p:nvSpPr>
        <p:spPr>
          <a:xfrm>
            <a:off x="2667082" y="4336549"/>
            <a:ext cx="421078" cy="121380"/>
          </a:xfrm>
          <a:prstGeom prst="rect">
            <a:avLst/>
          </a:prstGeom>
        </p:spPr>
        <p:txBody>
          <a:bodyPr vert="horz" wrap="square" lIns="0" tIns="0" rIns="0" bIns="0" rtlCol="0">
            <a:spAutoFit/>
          </a:bodyPr>
          <a:lstStyle/>
          <a:p>
            <a:pPr defTabSz="685800">
              <a:lnSpc>
                <a:spcPts val="990"/>
              </a:lnSpc>
            </a:pPr>
            <a:r>
              <a:rPr sz="825" dirty="0">
                <a:latin typeface="微软雅黑" panose="020B0503020204020204" pitchFamily="34" charset="-122"/>
                <a:cs typeface="微软雅黑" panose="020B0503020204020204" pitchFamily="34" charset="-122"/>
              </a:rPr>
              <a:t>运营平台</a:t>
            </a:r>
            <a:endParaRPr sz="825">
              <a:latin typeface="微软雅黑" panose="020B0503020204020204" pitchFamily="34" charset="-122"/>
              <a:cs typeface="微软雅黑" panose="020B0503020204020204" pitchFamily="34" charset="-122"/>
            </a:endParaRPr>
          </a:p>
        </p:txBody>
      </p:sp>
      <p:sp>
        <p:nvSpPr>
          <p:cNvPr id="79" name="object 79"/>
          <p:cNvSpPr/>
          <p:nvPr/>
        </p:nvSpPr>
        <p:spPr>
          <a:xfrm>
            <a:off x="1741091" y="3734034"/>
            <a:ext cx="701924" cy="539589"/>
          </a:xfrm>
          <a:prstGeom prst="rect">
            <a:avLst/>
          </a:prstGeom>
          <a:blipFill>
            <a:blip r:embed="rId16" cstate="print"/>
            <a:stretch>
              <a:fillRect/>
            </a:stretch>
          </a:blipFill>
        </p:spPr>
        <p:txBody>
          <a:bodyPr wrap="square" lIns="0" tIns="0" rIns="0" bIns="0" rtlCol="0"/>
          <a:lstStyle/>
          <a:p>
            <a:pPr defTabSz="685800"/>
            <a:endParaRPr sz="1350">
              <a:latin typeface="Calibri" panose="020F0502020204030204"/>
            </a:endParaRPr>
          </a:p>
        </p:txBody>
      </p:sp>
      <p:sp>
        <p:nvSpPr>
          <p:cNvPr id="80" name="object 80"/>
          <p:cNvSpPr/>
          <p:nvPr/>
        </p:nvSpPr>
        <p:spPr>
          <a:xfrm>
            <a:off x="2532184" y="3724887"/>
            <a:ext cx="701924" cy="539590"/>
          </a:xfrm>
          <a:prstGeom prst="rect">
            <a:avLst/>
          </a:prstGeom>
          <a:blipFill>
            <a:blip r:embed="rId17" cstate="print"/>
            <a:stretch>
              <a:fillRect/>
            </a:stretch>
          </a:blipFill>
        </p:spPr>
        <p:txBody>
          <a:bodyPr wrap="square" lIns="0" tIns="0" rIns="0" bIns="0" rtlCol="0"/>
          <a:lstStyle/>
          <a:p>
            <a:pPr defTabSz="685800"/>
            <a:endParaRPr sz="1350">
              <a:latin typeface="Calibri" panose="020F0502020204030204"/>
            </a:endParaRPr>
          </a:p>
        </p:txBody>
      </p:sp>
      <p:sp>
        <p:nvSpPr>
          <p:cNvPr id="81" name="object 81"/>
          <p:cNvSpPr/>
          <p:nvPr/>
        </p:nvSpPr>
        <p:spPr>
          <a:xfrm>
            <a:off x="1667355" y="1787738"/>
            <a:ext cx="1641919" cy="2785117"/>
          </a:xfrm>
          <a:custGeom>
            <a:avLst/>
            <a:gdLst/>
            <a:ahLst/>
            <a:cxnLst/>
            <a:rect l="l" t="t" r="r" b="b"/>
            <a:pathLst>
              <a:path w="2188845" h="3712845">
                <a:moveTo>
                  <a:pt x="0" y="3712464"/>
                </a:moveTo>
                <a:lnTo>
                  <a:pt x="2188464" y="3712464"/>
                </a:lnTo>
                <a:lnTo>
                  <a:pt x="2188464" y="0"/>
                </a:lnTo>
                <a:lnTo>
                  <a:pt x="0" y="0"/>
                </a:lnTo>
                <a:lnTo>
                  <a:pt x="0" y="3712464"/>
                </a:lnTo>
                <a:close/>
              </a:path>
            </a:pathLst>
          </a:custGeom>
          <a:ln w="19050">
            <a:solidFill>
              <a:srgbClr val="20A0F1"/>
            </a:solidFill>
            <a:prstDash val="lgDash"/>
          </a:ln>
        </p:spPr>
        <p:txBody>
          <a:bodyPr wrap="square" lIns="0" tIns="0" rIns="0" bIns="0" rtlCol="0"/>
          <a:lstStyle/>
          <a:p>
            <a:pPr defTabSz="685800"/>
            <a:endParaRPr sz="1350">
              <a:latin typeface="Calibri" panose="020F0502020204030204"/>
            </a:endParaRPr>
          </a:p>
        </p:txBody>
      </p:sp>
      <p:sp>
        <p:nvSpPr>
          <p:cNvPr id="82" name="object 82"/>
          <p:cNvSpPr/>
          <p:nvPr/>
        </p:nvSpPr>
        <p:spPr>
          <a:xfrm>
            <a:off x="3464464" y="1785452"/>
            <a:ext cx="3431024" cy="2785117"/>
          </a:xfrm>
          <a:custGeom>
            <a:avLst/>
            <a:gdLst/>
            <a:ahLst/>
            <a:cxnLst/>
            <a:rect l="l" t="t" r="r" b="b"/>
            <a:pathLst>
              <a:path w="4573905" h="3712845">
                <a:moveTo>
                  <a:pt x="0" y="3712464"/>
                </a:moveTo>
                <a:lnTo>
                  <a:pt x="4573523" y="3712464"/>
                </a:lnTo>
                <a:lnTo>
                  <a:pt x="4573523" y="0"/>
                </a:lnTo>
                <a:lnTo>
                  <a:pt x="0" y="0"/>
                </a:lnTo>
                <a:lnTo>
                  <a:pt x="0" y="3712464"/>
                </a:lnTo>
                <a:close/>
              </a:path>
            </a:pathLst>
          </a:custGeom>
          <a:ln w="19050">
            <a:solidFill>
              <a:srgbClr val="20A0F1"/>
            </a:solidFill>
            <a:prstDash val="lgDash"/>
          </a:ln>
        </p:spPr>
        <p:txBody>
          <a:bodyPr wrap="square" lIns="0" tIns="0" rIns="0" bIns="0" rtlCol="0"/>
          <a:lstStyle/>
          <a:p>
            <a:pPr defTabSz="685800"/>
            <a:endParaRPr sz="1350">
              <a:latin typeface="Calibri" panose="020F0502020204030204"/>
            </a:endParaRPr>
          </a:p>
        </p:txBody>
      </p:sp>
      <p:sp>
        <p:nvSpPr>
          <p:cNvPr id="83" name="object 83"/>
          <p:cNvSpPr txBox="1"/>
          <p:nvPr/>
        </p:nvSpPr>
        <p:spPr>
          <a:xfrm>
            <a:off x="111125" y="809625"/>
            <a:ext cx="8860790" cy="184150"/>
          </a:xfrm>
          <a:prstGeom prst="rect">
            <a:avLst/>
          </a:prstGeom>
        </p:spPr>
        <p:txBody>
          <a:bodyPr vert="horz" wrap="square" lIns="0" tIns="0" rIns="0" bIns="0" rtlCol="0">
            <a:spAutoFit/>
          </a:bodyPr>
          <a:lstStyle/>
          <a:p>
            <a:pPr marL="9525" defTabSz="685800">
              <a:tabLst>
                <a:tab pos="258445" algn="l"/>
              </a:tabLst>
            </a:pPr>
            <a:r>
              <a:rPr sz="1200" spc="-135" dirty="0">
                <a:latin typeface="Segoe UI Symbol" panose="020B0502040204020203"/>
                <a:cs typeface="Segoe UI Symbol" panose="020B0502040204020203"/>
              </a:rPr>
              <a:t>	</a:t>
            </a:r>
            <a:r>
              <a:rPr sz="1200" dirty="0">
                <a:latin typeface="微软雅黑" panose="020B0503020204020204" pitchFamily="34" charset="-122"/>
                <a:cs typeface="微软雅黑" panose="020B0503020204020204" pitchFamily="34" charset="-122"/>
              </a:rPr>
              <a:t>依</a:t>
            </a:r>
            <a:r>
              <a:rPr sz="1200" spc="-4" dirty="0">
                <a:latin typeface="微软雅黑" panose="020B0503020204020204" pitchFamily="34" charset="-122"/>
                <a:cs typeface="微软雅黑" panose="020B0503020204020204" pitchFamily="34" charset="-122"/>
              </a:rPr>
              <a:t>托</a:t>
            </a:r>
            <a:r>
              <a:rPr sz="1200" dirty="0">
                <a:latin typeface="微软雅黑" panose="020B0503020204020204" pitchFamily="34" charset="-122"/>
                <a:cs typeface="微软雅黑" panose="020B0503020204020204" pitchFamily="34" charset="-122"/>
              </a:rPr>
              <a:t>视频</a:t>
            </a:r>
            <a:r>
              <a:rPr sz="1200" spc="-4" dirty="0">
                <a:latin typeface="微软雅黑" panose="020B0503020204020204" pitchFamily="34" charset="-122"/>
                <a:cs typeface="微软雅黑" panose="020B0503020204020204" pitchFamily="34" charset="-122"/>
              </a:rPr>
              <a:t>分</a:t>
            </a:r>
            <a:r>
              <a:rPr sz="1200" dirty="0">
                <a:latin typeface="微软雅黑" panose="020B0503020204020204" pitchFamily="34" charset="-122"/>
                <a:cs typeface="微软雅黑" panose="020B0503020204020204" pitchFamily="34" charset="-122"/>
              </a:rPr>
              <a:t>析技</a:t>
            </a:r>
            <a:r>
              <a:rPr sz="1200" spc="-4" dirty="0">
                <a:latin typeface="微软雅黑" panose="020B0503020204020204" pitchFamily="34" charset="-122"/>
                <a:cs typeface="微软雅黑" panose="020B0503020204020204" pitchFamily="34" charset="-122"/>
              </a:rPr>
              <a:t>术</a:t>
            </a:r>
            <a:r>
              <a:rPr sz="1200" dirty="0">
                <a:latin typeface="微软雅黑" panose="020B0503020204020204" pitchFamily="34" charset="-122"/>
                <a:cs typeface="微软雅黑" panose="020B0503020204020204" pitchFamily="34" charset="-122"/>
              </a:rPr>
              <a:t>，自</a:t>
            </a:r>
            <a:r>
              <a:rPr sz="1200" spc="-4" dirty="0">
                <a:latin typeface="微软雅黑" panose="020B0503020204020204" pitchFamily="34" charset="-122"/>
                <a:cs typeface="微软雅黑" panose="020B0503020204020204" pitchFamily="34" charset="-122"/>
              </a:rPr>
              <a:t>动</a:t>
            </a:r>
            <a:r>
              <a:rPr sz="1200" spc="4" dirty="0">
                <a:latin typeface="微软雅黑" panose="020B0503020204020204" pitchFamily="34" charset="-122"/>
                <a:cs typeface="微软雅黑" panose="020B0503020204020204" pitchFamily="34" charset="-122"/>
              </a:rPr>
              <a:t>分</a:t>
            </a:r>
            <a:r>
              <a:rPr sz="1200" dirty="0">
                <a:latin typeface="微软雅黑" panose="020B0503020204020204" pitchFamily="34" charset="-122"/>
                <a:cs typeface="微软雅黑" panose="020B0503020204020204" pitchFamily="34" charset="-122"/>
              </a:rPr>
              <a:t>析视</a:t>
            </a:r>
            <a:r>
              <a:rPr sz="1200" spc="-4" dirty="0">
                <a:latin typeface="微软雅黑" panose="020B0503020204020204" pitchFamily="34" charset="-122"/>
                <a:cs typeface="微软雅黑" panose="020B0503020204020204" pitchFamily="34" charset="-122"/>
              </a:rPr>
              <a:t>频</a:t>
            </a:r>
            <a:r>
              <a:rPr sz="1200" spc="4" dirty="0">
                <a:latin typeface="微软雅黑" panose="020B0503020204020204" pitchFamily="34" charset="-122"/>
                <a:cs typeface="微软雅黑" panose="020B0503020204020204" pitchFamily="34" charset="-122"/>
              </a:rPr>
              <a:t>图</a:t>
            </a:r>
            <a:r>
              <a:rPr sz="1200" dirty="0">
                <a:latin typeface="微软雅黑" panose="020B0503020204020204" pitchFamily="34" charset="-122"/>
                <a:cs typeface="微软雅黑" panose="020B0503020204020204" pitchFamily="34" charset="-122"/>
              </a:rPr>
              <a:t>像</a:t>
            </a:r>
            <a:r>
              <a:rPr sz="1200" spc="-4" dirty="0">
                <a:latin typeface="微软雅黑" panose="020B0503020204020204" pitchFamily="34" charset="-122"/>
                <a:cs typeface="微软雅黑" panose="020B0503020204020204" pitchFamily="34" charset="-122"/>
              </a:rPr>
              <a:t>中</a:t>
            </a:r>
            <a:r>
              <a:rPr sz="1200" spc="4" dirty="0">
                <a:latin typeface="微软雅黑" panose="020B0503020204020204" pitchFamily="34" charset="-122"/>
                <a:cs typeface="微软雅黑" panose="020B0503020204020204" pitchFamily="34" charset="-122"/>
              </a:rPr>
              <a:t>出</a:t>
            </a:r>
            <a:r>
              <a:rPr sz="1200" dirty="0">
                <a:latin typeface="微软雅黑" panose="020B0503020204020204" pitchFamily="34" charset="-122"/>
                <a:cs typeface="微软雅黑" panose="020B0503020204020204" pitchFamily="34" charset="-122"/>
              </a:rPr>
              <a:t>现的</a:t>
            </a:r>
            <a:r>
              <a:rPr sz="1200" spc="-4" dirty="0">
                <a:latin typeface="微软雅黑" panose="020B0503020204020204" pitchFamily="34" charset="-122"/>
                <a:cs typeface="微软雅黑" panose="020B0503020204020204" pitchFamily="34" charset="-122"/>
              </a:rPr>
              <a:t>各</a:t>
            </a:r>
            <a:r>
              <a:rPr sz="1200" spc="4" dirty="0">
                <a:latin typeface="微软雅黑" panose="020B0503020204020204" pitchFamily="34" charset="-122"/>
                <a:cs typeface="微软雅黑" panose="020B0503020204020204" pitchFamily="34" charset="-122"/>
              </a:rPr>
              <a:t>种</a:t>
            </a:r>
            <a:r>
              <a:rPr sz="1200" dirty="0">
                <a:latin typeface="微软雅黑" panose="020B0503020204020204" pitchFamily="34" charset="-122"/>
                <a:cs typeface="微软雅黑" panose="020B0503020204020204" pitchFamily="34" charset="-122"/>
              </a:rPr>
              <a:t>异</a:t>
            </a:r>
            <a:r>
              <a:rPr sz="1200" spc="-19" dirty="0">
                <a:latin typeface="微软雅黑" panose="020B0503020204020204" pitchFamily="34" charset="-122"/>
                <a:cs typeface="微软雅黑" panose="020B0503020204020204" pitchFamily="34" charset="-122"/>
              </a:rPr>
              <a:t>常</a:t>
            </a:r>
            <a:r>
              <a:rPr sz="1200" dirty="0">
                <a:latin typeface="微软雅黑" panose="020B0503020204020204" pitchFamily="34" charset="-122"/>
                <a:cs typeface="微软雅黑" panose="020B0503020204020204" pitchFamily="34" charset="-122"/>
              </a:rPr>
              <a:t>，自动</a:t>
            </a:r>
            <a:r>
              <a:rPr sz="1200" spc="-4" dirty="0">
                <a:latin typeface="微软雅黑" panose="020B0503020204020204" pitchFamily="34" charset="-122"/>
                <a:cs typeface="微软雅黑" panose="020B0503020204020204" pitchFamily="34" charset="-122"/>
              </a:rPr>
              <a:t>发</a:t>
            </a:r>
            <a:r>
              <a:rPr sz="1200" dirty="0">
                <a:latin typeface="微软雅黑" panose="020B0503020204020204" pitchFamily="34" charset="-122"/>
                <a:cs typeface="微软雅黑" panose="020B0503020204020204" pitchFamily="34" charset="-122"/>
              </a:rPr>
              <a:t>现需</a:t>
            </a:r>
            <a:r>
              <a:rPr sz="1200" spc="-4" dirty="0">
                <a:latin typeface="微软雅黑" panose="020B0503020204020204" pitchFamily="34" charset="-122"/>
                <a:cs typeface="微软雅黑" panose="020B0503020204020204" pitchFamily="34" charset="-122"/>
              </a:rPr>
              <a:t>要</a:t>
            </a:r>
            <a:r>
              <a:rPr sz="1200" dirty="0">
                <a:latin typeface="微软雅黑" panose="020B0503020204020204" pitchFamily="34" charset="-122"/>
                <a:cs typeface="微软雅黑" panose="020B0503020204020204" pitchFamily="34" charset="-122"/>
              </a:rPr>
              <a:t>重点关</a:t>
            </a:r>
            <a:r>
              <a:rPr sz="1200" spc="-4" dirty="0">
                <a:latin typeface="微软雅黑" panose="020B0503020204020204" pitchFamily="34" charset="-122"/>
                <a:cs typeface="微软雅黑" panose="020B0503020204020204" pitchFamily="34" charset="-122"/>
              </a:rPr>
              <a:t>注</a:t>
            </a:r>
            <a:r>
              <a:rPr sz="1200" dirty="0">
                <a:latin typeface="微软雅黑" panose="020B0503020204020204" pitchFamily="34" charset="-122"/>
                <a:cs typeface="微软雅黑" panose="020B0503020204020204" pitchFamily="34" charset="-122"/>
              </a:rPr>
              <a:t>的事</a:t>
            </a:r>
            <a:r>
              <a:rPr sz="1200" spc="-4" dirty="0">
                <a:latin typeface="微软雅黑" panose="020B0503020204020204" pitchFamily="34" charset="-122"/>
                <a:cs typeface="微软雅黑" panose="020B0503020204020204" pitchFamily="34" charset="-122"/>
              </a:rPr>
              <a:t>件</a:t>
            </a:r>
            <a:r>
              <a:rPr sz="1200" dirty="0">
                <a:latin typeface="微软雅黑" panose="020B0503020204020204" pitchFamily="34" charset="-122"/>
                <a:cs typeface="微软雅黑" panose="020B0503020204020204" pitchFamily="34" charset="-122"/>
              </a:rPr>
              <a:t>和</a:t>
            </a:r>
            <a:r>
              <a:rPr sz="1200" spc="-4" dirty="0">
                <a:latin typeface="微软雅黑" panose="020B0503020204020204" pitchFamily="34" charset="-122"/>
                <a:cs typeface="微软雅黑" panose="020B0503020204020204" pitchFamily="34" charset="-122"/>
              </a:rPr>
              <a:t>对</a:t>
            </a:r>
            <a:r>
              <a:rPr sz="1200" spc="8" dirty="0">
                <a:latin typeface="微软雅黑" panose="020B0503020204020204" pitchFamily="34" charset="-122"/>
                <a:cs typeface="微软雅黑" panose="020B0503020204020204" pitchFamily="34" charset="-122"/>
              </a:rPr>
              <a:t>象</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辅</a:t>
            </a:r>
            <a:r>
              <a:rPr sz="1200" spc="-4" dirty="0">
                <a:latin typeface="微软雅黑" panose="020B0503020204020204" pitchFamily="34" charset="-122"/>
                <a:cs typeface="微软雅黑" panose="020B0503020204020204" pitchFamily="34" charset="-122"/>
              </a:rPr>
              <a:t>助</a:t>
            </a:r>
            <a:r>
              <a:rPr sz="1200" spc="4" dirty="0">
                <a:latin typeface="微软雅黑" panose="020B0503020204020204" pitchFamily="34" charset="-122"/>
                <a:cs typeface="微软雅黑" panose="020B0503020204020204" pitchFamily="34" charset="-122"/>
              </a:rPr>
              <a:t>安</a:t>
            </a:r>
            <a:r>
              <a:rPr sz="1200" dirty="0">
                <a:latin typeface="微软雅黑" panose="020B0503020204020204" pitchFamily="34" charset="-122"/>
                <a:cs typeface="微软雅黑" panose="020B0503020204020204" pitchFamily="34" charset="-122"/>
              </a:rPr>
              <a:t>保</a:t>
            </a:r>
            <a:r>
              <a:rPr sz="1200" spc="-4" dirty="0">
                <a:latin typeface="微软雅黑" panose="020B0503020204020204" pitchFamily="34" charset="-122"/>
                <a:cs typeface="微软雅黑" panose="020B0503020204020204" pitchFamily="34" charset="-122"/>
              </a:rPr>
              <a:t>人</a:t>
            </a:r>
            <a:r>
              <a:rPr sz="1200" spc="4" dirty="0">
                <a:latin typeface="微软雅黑" panose="020B0503020204020204" pitchFamily="34" charset="-122"/>
                <a:cs typeface="微软雅黑" panose="020B0503020204020204" pitchFamily="34" charset="-122"/>
              </a:rPr>
              <a:t>员</a:t>
            </a:r>
            <a:r>
              <a:rPr sz="1200" spc="-4" dirty="0">
                <a:latin typeface="微软雅黑" panose="020B0503020204020204" pitchFamily="34" charset="-122"/>
                <a:cs typeface="微软雅黑" panose="020B0503020204020204" pitchFamily="34" charset="-122"/>
              </a:rPr>
              <a:t>及</a:t>
            </a:r>
            <a:r>
              <a:rPr sz="1200" spc="4" dirty="0">
                <a:latin typeface="微软雅黑" panose="020B0503020204020204" pitchFamily="34" charset="-122"/>
                <a:cs typeface="微软雅黑" panose="020B0503020204020204" pitchFamily="34" charset="-122"/>
              </a:rPr>
              <a:t>时</a:t>
            </a:r>
            <a:r>
              <a:rPr sz="1200" spc="-4" dirty="0">
                <a:latin typeface="微软雅黑" panose="020B0503020204020204" pitchFamily="34" charset="-122"/>
                <a:cs typeface="微软雅黑" panose="020B0503020204020204" pitchFamily="34" charset="-122"/>
              </a:rPr>
              <a:t>应急</a:t>
            </a:r>
            <a:r>
              <a:rPr sz="1200" spc="-8" dirty="0">
                <a:latin typeface="微软雅黑" panose="020B0503020204020204" pitchFamily="34" charset="-122"/>
                <a:cs typeface="微软雅黑" panose="020B0503020204020204" pitchFamily="34" charset="-122"/>
              </a:rPr>
              <a:t>处置</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grpSp>
        <p:nvGrpSpPr>
          <p:cNvPr id="84" name="组合 20"/>
          <p:cNvGrpSpPr/>
          <p:nvPr/>
        </p:nvGrpSpPr>
        <p:grpSpPr bwMode="auto">
          <a:xfrm>
            <a:off x="596" y="114914"/>
            <a:ext cx="521498" cy="379813"/>
            <a:chOff x="0" y="0"/>
            <a:chExt cx="694944" cy="624651"/>
          </a:xfrm>
        </p:grpSpPr>
        <p:sp>
          <p:nvSpPr>
            <p:cNvPr id="85"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86"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60060" y="151941"/>
            <a:ext cx="7507522"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综合安防微场景----人员轨迹查询</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txBox="1"/>
          <p:nvPr/>
        </p:nvSpPr>
        <p:spPr>
          <a:xfrm>
            <a:off x="447524" y="768989"/>
            <a:ext cx="5903667" cy="184666"/>
          </a:xfrm>
          <a:prstGeom prst="rect">
            <a:avLst/>
          </a:prstGeom>
        </p:spPr>
        <p:txBody>
          <a:bodyPr vert="horz" wrap="square" lIns="0" tIns="0" rIns="0" bIns="0" rtlCol="0">
            <a:spAutoFit/>
          </a:bodyPr>
          <a:lstStyle/>
          <a:p>
            <a:pPr marL="9525" defTabSz="685800">
              <a:tabLst>
                <a:tab pos="258445" algn="l"/>
              </a:tabLst>
            </a:pPr>
            <a:r>
              <a:rPr sz="1200" spc="-135"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依托视频分析技</a:t>
            </a:r>
            <a:r>
              <a:rPr sz="1200" spc="-15" dirty="0">
                <a:latin typeface="微软雅黑" panose="020B0503020204020204" pitchFamily="34" charset="-122"/>
                <a:cs typeface="微软雅黑" panose="020B0503020204020204" pitchFamily="34" charset="-122"/>
              </a:rPr>
              <a:t>术</a:t>
            </a:r>
            <a:r>
              <a:rPr sz="1200" spc="-4" dirty="0">
                <a:latin typeface="微软雅黑" panose="020B0503020204020204" pitchFamily="34" charset="-122"/>
                <a:cs typeface="微软雅黑" panose="020B0503020204020204" pitchFamily="34" charset="-122"/>
              </a:rPr>
              <a:t>，自动分析视</a:t>
            </a:r>
            <a:r>
              <a:rPr sz="1200" dirty="0">
                <a:latin typeface="微软雅黑" panose="020B0503020204020204" pitchFamily="34" charset="-122"/>
                <a:cs typeface="微软雅黑" panose="020B0503020204020204" pitchFamily="34" charset="-122"/>
              </a:rPr>
              <a:t>频</a:t>
            </a:r>
            <a:r>
              <a:rPr sz="1200" spc="-4" dirty="0">
                <a:latin typeface="微软雅黑" panose="020B0503020204020204" pitchFamily="34" charset="-122"/>
                <a:cs typeface="微软雅黑" panose="020B0503020204020204" pitchFamily="34" charset="-122"/>
              </a:rPr>
              <a:t>图像</a:t>
            </a:r>
            <a:r>
              <a:rPr sz="1200" dirty="0">
                <a:latin typeface="微软雅黑" panose="020B0503020204020204" pitchFamily="34" charset="-122"/>
                <a:cs typeface="微软雅黑" panose="020B0503020204020204" pitchFamily="34" charset="-122"/>
              </a:rPr>
              <a:t>中</a:t>
            </a:r>
            <a:r>
              <a:rPr sz="1200" spc="-4" dirty="0">
                <a:latin typeface="微软雅黑" panose="020B0503020204020204" pitchFamily="34" charset="-122"/>
                <a:cs typeface="微软雅黑" panose="020B0503020204020204" pitchFamily="34" charset="-122"/>
              </a:rPr>
              <a:t>出现</a:t>
            </a:r>
            <a:r>
              <a:rPr sz="1200" dirty="0">
                <a:latin typeface="微软雅黑" panose="020B0503020204020204" pitchFamily="34" charset="-122"/>
                <a:cs typeface="微软雅黑" panose="020B0503020204020204" pitchFamily="34" charset="-122"/>
              </a:rPr>
              <a:t>的</a:t>
            </a:r>
            <a:r>
              <a:rPr sz="1200" spc="-4" dirty="0">
                <a:latin typeface="微软雅黑" panose="020B0503020204020204" pitchFamily="34" charset="-122"/>
                <a:cs typeface="微软雅黑" panose="020B0503020204020204" pitchFamily="34" charset="-122"/>
              </a:rPr>
              <a:t>异常</a:t>
            </a:r>
            <a:r>
              <a:rPr sz="1200" dirty="0">
                <a:latin typeface="微软雅黑" panose="020B0503020204020204" pitchFamily="34" charset="-122"/>
                <a:cs typeface="微软雅黑" panose="020B0503020204020204" pitchFamily="34" charset="-122"/>
              </a:rPr>
              <a:t>人员</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并</a:t>
            </a:r>
            <a:r>
              <a:rPr sz="1200" spc="-4" dirty="0">
                <a:latin typeface="微软雅黑" panose="020B0503020204020204" pitchFamily="34" charset="-122"/>
                <a:cs typeface="微软雅黑" panose="020B0503020204020204" pitchFamily="34" charset="-122"/>
              </a:rPr>
              <a:t>对其</a:t>
            </a:r>
            <a:r>
              <a:rPr sz="1200" dirty="0">
                <a:latin typeface="微软雅黑" panose="020B0503020204020204" pitchFamily="34" charset="-122"/>
                <a:cs typeface="微软雅黑" panose="020B0503020204020204" pitchFamily="34" charset="-122"/>
              </a:rPr>
              <a:t>人</a:t>
            </a:r>
            <a:r>
              <a:rPr sz="1200" spc="-4" dirty="0">
                <a:latin typeface="微软雅黑" panose="020B0503020204020204" pitchFamily="34" charset="-122"/>
                <a:cs typeface="微软雅黑" panose="020B0503020204020204" pitchFamily="34" charset="-122"/>
              </a:rPr>
              <a:t>员轨</a:t>
            </a:r>
            <a:r>
              <a:rPr sz="1200" dirty="0">
                <a:latin typeface="微软雅黑" panose="020B0503020204020204" pitchFamily="34" charset="-122"/>
                <a:cs typeface="微软雅黑" panose="020B0503020204020204" pitchFamily="34" charset="-122"/>
              </a:rPr>
              <a:t>迹</a:t>
            </a:r>
            <a:r>
              <a:rPr sz="1200" spc="-4" dirty="0">
                <a:latin typeface="微软雅黑" panose="020B0503020204020204" pitchFamily="34" charset="-122"/>
                <a:cs typeface="微软雅黑" panose="020B0503020204020204" pitchFamily="34" charset="-122"/>
              </a:rPr>
              <a:t>进行</a:t>
            </a:r>
            <a:r>
              <a:rPr sz="1200" dirty="0">
                <a:latin typeface="微软雅黑" panose="020B0503020204020204" pitchFamily="34" charset="-122"/>
                <a:cs typeface="微软雅黑" panose="020B0503020204020204" pitchFamily="34" charset="-122"/>
              </a:rPr>
              <a:t>查</a:t>
            </a:r>
            <a:r>
              <a:rPr sz="1200" spc="-4" dirty="0">
                <a:latin typeface="微软雅黑" panose="020B0503020204020204" pitchFamily="34" charset="-122"/>
                <a:cs typeface="微软雅黑" panose="020B0503020204020204" pitchFamily="34" charset="-122"/>
              </a:rPr>
              <a:t>询</a:t>
            </a:r>
            <a:endParaRPr sz="1200">
              <a:latin typeface="微软雅黑" panose="020B0503020204020204" pitchFamily="34" charset="-122"/>
              <a:cs typeface="微软雅黑" panose="020B0503020204020204" pitchFamily="34" charset="-122"/>
            </a:endParaRPr>
          </a:p>
        </p:txBody>
      </p:sp>
      <p:sp>
        <p:nvSpPr>
          <p:cNvPr id="4" name="object 4"/>
          <p:cNvSpPr txBox="1"/>
          <p:nvPr/>
        </p:nvSpPr>
        <p:spPr>
          <a:xfrm>
            <a:off x="779281" y="4647724"/>
            <a:ext cx="2846564" cy="420628"/>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1、支持基于人脸的以图搜图及轨迹</a:t>
            </a:r>
            <a:r>
              <a:rPr sz="1200" dirty="0">
                <a:latin typeface="微软雅黑" panose="020B0503020204020204" pitchFamily="34" charset="-122"/>
                <a:cs typeface="微软雅黑" panose="020B0503020204020204" pitchFamily="34" charset="-122"/>
              </a:rPr>
              <a:t>查</a:t>
            </a:r>
            <a:r>
              <a:rPr sz="1200" spc="-4" dirty="0">
                <a:latin typeface="微软雅黑" panose="020B0503020204020204" pitchFamily="34" charset="-122"/>
                <a:cs typeface="微软雅黑" panose="020B0503020204020204" pitchFamily="34" charset="-122"/>
              </a:rPr>
              <a:t>询。</a:t>
            </a:r>
            <a:endParaRPr sz="1200">
              <a:latin typeface="微软雅黑" panose="020B0503020204020204" pitchFamily="34" charset="-122"/>
              <a:cs typeface="微软雅黑" panose="020B0503020204020204" pitchFamily="34" charset="-122"/>
            </a:endParaRPr>
          </a:p>
          <a:p>
            <a:pPr marL="9525" defTabSz="685800">
              <a:spcBef>
                <a:spcPts val="440"/>
              </a:spcBef>
            </a:pPr>
            <a:r>
              <a:rPr sz="1200" spc="-4" dirty="0">
                <a:latin typeface="微软雅黑" panose="020B0503020204020204" pitchFamily="34" charset="-122"/>
                <a:cs typeface="微软雅黑" panose="020B0503020204020204" pitchFamily="34" charset="-122"/>
              </a:rPr>
              <a:t>2、支持基于人体的以图搜图及轨迹</a:t>
            </a:r>
            <a:r>
              <a:rPr sz="1200" dirty="0">
                <a:latin typeface="微软雅黑" panose="020B0503020204020204" pitchFamily="34" charset="-122"/>
                <a:cs typeface="微软雅黑" panose="020B0503020204020204" pitchFamily="34" charset="-122"/>
              </a:rPr>
              <a:t>查</a:t>
            </a:r>
            <a:r>
              <a:rPr sz="1200" spc="-4" dirty="0">
                <a:latin typeface="微软雅黑" panose="020B0503020204020204" pitchFamily="34" charset="-122"/>
                <a:cs typeface="微软雅黑" panose="020B0503020204020204" pitchFamily="34" charset="-122"/>
              </a:rPr>
              <a:t>询。</a:t>
            </a:r>
            <a:endParaRPr sz="1200">
              <a:latin typeface="微软雅黑" panose="020B0503020204020204" pitchFamily="34" charset="-122"/>
              <a:cs typeface="微软雅黑" panose="020B0503020204020204" pitchFamily="34" charset="-122"/>
            </a:endParaRPr>
          </a:p>
        </p:txBody>
      </p:sp>
      <p:sp>
        <p:nvSpPr>
          <p:cNvPr id="5" name="object 5"/>
          <p:cNvSpPr txBox="1"/>
          <p:nvPr/>
        </p:nvSpPr>
        <p:spPr>
          <a:xfrm>
            <a:off x="5164780" y="4647724"/>
            <a:ext cx="3002801" cy="420628"/>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1、支持跨地图（如多楼层）连续播</a:t>
            </a:r>
            <a:r>
              <a:rPr sz="1200" dirty="0">
                <a:latin typeface="微软雅黑" panose="020B0503020204020204" pitchFamily="34" charset="-122"/>
                <a:cs typeface="微软雅黑" panose="020B0503020204020204" pitchFamily="34" charset="-122"/>
              </a:rPr>
              <a:t>放</a:t>
            </a:r>
            <a:r>
              <a:rPr sz="1200" spc="-4" dirty="0">
                <a:latin typeface="微软雅黑" panose="020B0503020204020204" pitchFamily="34" charset="-122"/>
                <a:cs typeface="微软雅黑" panose="020B0503020204020204" pitchFamily="34" charset="-122"/>
              </a:rPr>
              <a:t>轨迹。</a:t>
            </a:r>
            <a:endParaRPr sz="1200">
              <a:latin typeface="微软雅黑" panose="020B0503020204020204" pitchFamily="34" charset="-122"/>
              <a:cs typeface="微软雅黑" panose="020B0503020204020204" pitchFamily="34" charset="-122"/>
            </a:endParaRPr>
          </a:p>
          <a:p>
            <a:pPr marL="9525" defTabSz="685800">
              <a:spcBef>
                <a:spcPts val="440"/>
              </a:spcBef>
            </a:pPr>
            <a:r>
              <a:rPr sz="1200" spc="-4" dirty="0">
                <a:latin typeface="微软雅黑" panose="020B0503020204020204" pitchFamily="34" charset="-122"/>
                <a:cs typeface="微软雅黑" panose="020B0503020204020204" pitchFamily="34" charset="-122"/>
              </a:rPr>
              <a:t>2、点击轨迹中的某个点位，可查看</a:t>
            </a:r>
            <a:r>
              <a:rPr sz="1200" dirty="0">
                <a:latin typeface="微软雅黑" panose="020B0503020204020204" pitchFamily="34" charset="-122"/>
                <a:cs typeface="微软雅黑" panose="020B0503020204020204" pitchFamily="34" charset="-122"/>
              </a:rPr>
              <a:t>大</a:t>
            </a:r>
            <a:r>
              <a:rPr sz="1200" spc="-4" dirty="0">
                <a:latin typeface="微软雅黑" panose="020B0503020204020204" pitchFamily="34" charset="-122"/>
                <a:cs typeface="微软雅黑" panose="020B0503020204020204" pitchFamily="34" charset="-122"/>
              </a:rPr>
              <a:t>小图。</a:t>
            </a:r>
            <a:endParaRPr sz="1200">
              <a:latin typeface="微软雅黑" panose="020B0503020204020204" pitchFamily="34" charset="-122"/>
              <a:cs typeface="微软雅黑" panose="020B0503020204020204" pitchFamily="34" charset="-122"/>
            </a:endParaRPr>
          </a:p>
        </p:txBody>
      </p:sp>
      <p:sp>
        <p:nvSpPr>
          <p:cNvPr id="6" name="object 6"/>
          <p:cNvSpPr/>
          <p:nvPr/>
        </p:nvSpPr>
        <p:spPr>
          <a:xfrm>
            <a:off x="648194" y="4207318"/>
            <a:ext cx="1133195" cy="298661"/>
          </a:xfrm>
          <a:custGeom>
            <a:avLst/>
            <a:gdLst/>
            <a:ahLst/>
            <a:cxnLst/>
            <a:rect l="l" t="t" r="r" b="b"/>
            <a:pathLst>
              <a:path w="1510664" h="398145">
                <a:moveTo>
                  <a:pt x="1267333" y="0"/>
                </a:moveTo>
                <a:lnTo>
                  <a:pt x="242976" y="0"/>
                </a:lnTo>
                <a:lnTo>
                  <a:pt x="223049" y="659"/>
                </a:lnTo>
                <a:lnTo>
                  <a:pt x="184587" y="5779"/>
                </a:lnTo>
                <a:lnTo>
                  <a:pt x="131316" y="22198"/>
                </a:lnTo>
                <a:lnTo>
                  <a:pt x="84851" y="47873"/>
                </a:lnTo>
                <a:lnTo>
                  <a:pt x="46881" y="81423"/>
                </a:lnTo>
                <a:lnTo>
                  <a:pt x="19094" y="121466"/>
                </a:lnTo>
                <a:lnTo>
                  <a:pt x="3180" y="166621"/>
                </a:lnTo>
                <a:lnTo>
                  <a:pt x="0" y="198881"/>
                </a:lnTo>
                <a:lnTo>
                  <a:pt x="805" y="215193"/>
                </a:lnTo>
                <a:lnTo>
                  <a:pt x="12387" y="261745"/>
                </a:lnTo>
                <a:lnTo>
                  <a:pt x="36404" y="303645"/>
                </a:lnTo>
                <a:lnTo>
                  <a:pt x="71167" y="339513"/>
                </a:lnTo>
                <a:lnTo>
                  <a:pt x="114988" y="367967"/>
                </a:lnTo>
                <a:lnTo>
                  <a:pt x="166178" y="387625"/>
                </a:lnTo>
                <a:lnTo>
                  <a:pt x="203565" y="395161"/>
                </a:lnTo>
                <a:lnTo>
                  <a:pt x="242976" y="397763"/>
                </a:lnTo>
                <a:lnTo>
                  <a:pt x="1267333" y="397763"/>
                </a:lnTo>
                <a:lnTo>
                  <a:pt x="1306724" y="395161"/>
                </a:lnTo>
                <a:lnTo>
                  <a:pt x="1344098" y="387625"/>
                </a:lnTo>
                <a:lnTo>
                  <a:pt x="1395279" y="367967"/>
                </a:lnTo>
                <a:lnTo>
                  <a:pt x="1439100" y="339513"/>
                </a:lnTo>
                <a:lnTo>
                  <a:pt x="1473868" y="303645"/>
                </a:lnTo>
                <a:lnTo>
                  <a:pt x="1497891" y="261745"/>
                </a:lnTo>
                <a:lnTo>
                  <a:pt x="1509478" y="215193"/>
                </a:lnTo>
                <a:lnTo>
                  <a:pt x="1510284" y="198881"/>
                </a:lnTo>
                <a:lnTo>
                  <a:pt x="1509478" y="182570"/>
                </a:lnTo>
                <a:lnTo>
                  <a:pt x="1497891" y="136018"/>
                </a:lnTo>
                <a:lnTo>
                  <a:pt x="1473868" y="94118"/>
                </a:lnTo>
                <a:lnTo>
                  <a:pt x="1439100" y="58250"/>
                </a:lnTo>
                <a:lnTo>
                  <a:pt x="1395279" y="29796"/>
                </a:lnTo>
                <a:lnTo>
                  <a:pt x="1344098" y="10138"/>
                </a:lnTo>
                <a:lnTo>
                  <a:pt x="1306724" y="2602"/>
                </a:lnTo>
                <a:lnTo>
                  <a:pt x="1267333" y="0"/>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7" name="object 7"/>
          <p:cNvSpPr/>
          <p:nvPr/>
        </p:nvSpPr>
        <p:spPr>
          <a:xfrm>
            <a:off x="648194" y="4207318"/>
            <a:ext cx="1133195" cy="298661"/>
          </a:xfrm>
          <a:custGeom>
            <a:avLst/>
            <a:gdLst/>
            <a:ahLst/>
            <a:cxnLst/>
            <a:rect l="l" t="t" r="r" b="b"/>
            <a:pathLst>
              <a:path w="1510664" h="398145">
                <a:moveTo>
                  <a:pt x="242976" y="0"/>
                </a:moveTo>
                <a:lnTo>
                  <a:pt x="1267333" y="0"/>
                </a:lnTo>
                <a:lnTo>
                  <a:pt x="1287249" y="659"/>
                </a:lnTo>
                <a:lnTo>
                  <a:pt x="1325695" y="5779"/>
                </a:lnTo>
                <a:lnTo>
                  <a:pt x="1378953" y="22198"/>
                </a:lnTo>
                <a:lnTo>
                  <a:pt x="1425415" y="47873"/>
                </a:lnTo>
                <a:lnTo>
                  <a:pt x="1463389" y="81423"/>
                </a:lnTo>
                <a:lnTo>
                  <a:pt x="1491182" y="121466"/>
                </a:lnTo>
                <a:lnTo>
                  <a:pt x="1507102" y="166621"/>
                </a:lnTo>
                <a:lnTo>
                  <a:pt x="1510284" y="198881"/>
                </a:lnTo>
                <a:lnTo>
                  <a:pt x="1509478" y="215193"/>
                </a:lnTo>
                <a:lnTo>
                  <a:pt x="1497891" y="261745"/>
                </a:lnTo>
                <a:lnTo>
                  <a:pt x="1473868" y="303645"/>
                </a:lnTo>
                <a:lnTo>
                  <a:pt x="1439100" y="339513"/>
                </a:lnTo>
                <a:lnTo>
                  <a:pt x="1395279" y="367967"/>
                </a:lnTo>
                <a:lnTo>
                  <a:pt x="1344098" y="387625"/>
                </a:lnTo>
                <a:lnTo>
                  <a:pt x="1306724" y="395161"/>
                </a:lnTo>
                <a:lnTo>
                  <a:pt x="1267333" y="397763"/>
                </a:lnTo>
                <a:lnTo>
                  <a:pt x="242976" y="397763"/>
                </a:lnTo>
                <a:lnTo>
                  <a:pt x="203565" y="395161"/>
                </a:lnTo>
                <a:lnTo>
                  <a:pt x="166178" y="387625"/>
                </a:lnTo>
                <a:lnTo>
                  <a:pt x="114988" y="367967"/>
                </a:lnTo>
                <a:lnTo>
                  <a:pt x="71167" y="339513"/>
                </a:lnTo>
                <a:lnTo>
                  <a:pt x="36404" y="303645"/>
                </a:lnTo>
                <a:lnTo>
                  <a:pt x="12387" y="261745"/>
                </a:lnTo>
                <a:lnTo>
                  <a:pt x="805" y="215193"/>
                </a:lnTo>
                <a:lnTo>
                  <a:pt x="0" y="198881"/>
                </a:lnTo>
                <a:lnTo>
                  <a:pt x="805" y="182570"/>
                </a:lnTo>
                <a:lnTo>
                  <a:pt x="12387" y="136018"/>
                </a:lnTo>
                <a:lnTo>
                  <a:pt x="36404" y="94118"/>
                </a:lnTo>
                <a:lnTo>
                  <a:pt x="71167" y="58250"/>
                </a:lnTo>
                <a:lnTo>
                  <a:pt x="114988" y="29796"/>
                </a:lnTo>
                <a:lnTo>
                  <a:pt x="166178" y="10138"/>
                </a:lnTo>
                <a:lnTo>
                  <a:pt x="203565" y="2602"/>
                </a:lnTo>
                <a:lnTo>
                  <a:pt x="242976" y="0"/>
                </a:lnTo>
                <a:close/>
              </a:path>
            </a:pathLst>
          </a:custGeom>
          <a:ln w="12700">
            <a:solidFill>
              <a:srgbClr val="991718"/>
            </a:solidFill>
          </a:ln>
        </p:spPr>
        <p:txBody>
          <a:bodyPr wrap="square" lIns="0" tIns="0" rIns="0" bIns="0" rtlCol="0"/>
          <a:lstStyle/>
          <a:p>
            <a:pPr defTabSz="685800"/>
            <a:endParaRPr sz="1350">
              <a:latin typeface="Calibri" panose="020F0502020204030204"/>
            </a:endParaRPr>
          </a:p>
        </p:txBody>
      </p:sp>
      <p:sp>
        <p:nvSpPr>
          <p:cNvPr id="8" name="object 8"/>
          <p:cNvSpPr txBox="1"/>
          <p:nvPr/>
        </p:nvSpPr>
        <p:spPr>
          <a:xfrm>
            <a:off x="847873" y="4255619"/>
            <a:ext cx="704972" cy="207749"/>
          </a:xfrm>
          <a:prstGeom prst="rect">
            <a:avLst/>
          </a:prstGeom>
        </p:spPr>
        <p:txBody>
          <a:bodyPr vert="horz" wrap="square" lIns="0" tIns="0" rIns="0" bIns="0" rtlCol="0">
            <a:spAutoFit/>
          </a:bodyPr>
          <a:lstStyle/>
          <a:p>
            <a:pPr marL="9525" defTabSz="685800"/>
            <a:r>
              <a:rPr sz="1350" spc="-4" dirty="0">
                <a:latin typeface="微软雅黑" panose="020B0503020204020204" pitchFamily="34" charset="-122"/>
                <a:cs typeface="微软雅黑" panose="020B0503020204020204" pitchFamily="34" charset="-122"/>
              </a:rPr>
              <a:t>功能介绍</a:t>
            </a:r>
            <a:endParaRPr sz="1350">
              <a:latin typeface="微软雅黑" panose="020B0503020204020204" pitchFamily="34" charset="-122"/>
              <a:cs typeface="微软雅黑" panose="020B0503020204020204" pitchFamily="34" charset="-122"/>
            </a:endParaRPr>
          </a:p>
        </p:txBody>
      </p:sp>
      <p:sp>
        <p:nvSpPr>
          <p:cNvPr id="9" name="object 9"/>
          <p:cNvSpPr/>
          <p:nvPr/>
        </p:nvSpPr>
        <p:spPr>
          <a:xfrm>
            <a:off x="5174116" y="4207318"/>
            <a:ext cx="1133195" cy="298661"/>
          </a:xfrm>
          <a:custGeom>
            <a:avLst/>
            <a:gdLst/>
            <a:ahLst/>
            <a:cxnLst/>
            <a:rect l="l" t="t" r="r" b="b"/>
            <a:pathLst>
              <a:path w="1510665" h="398145">
                <a:moveTo>
                  <a:pt x="1267332" y="0"/>
                </a:moveTo>
                <a:lnTo>
                  <a:pt x="242950" y="0"/>
                </a:lnTo>
                <a:lnTo>
                  <a:pt x="223034" y="659"/>
                </a:lnTo>
                <a:lnTo>
                  <a:pt x="184588" y="5779"/>
                </a:lnTo>
                <a:lnTo>
                  <a:pt x="131330" y="22198"/>
                </a:lnTo>
                <a:lnTo>
                  <a:pt x="84868" y="47873"/>
                </a:lnTo>
                <a:lnTo>
                  <a:pt x="46894" y="81423"/>
                </a:lnTo>
                <a:lnTo>
                  <a:pt x="19101" y="121466"/>
                </a:lnTo>
                <a:lnTo>
                  <a:pt x="3181" y="166621"/>
                </a:lnTo>
                <a:lnTo>
                  <a:pt x="0" y="198881"/>
                </a:lnTo>
                <a:lnTo>
                  <a:pt x="805" y="215193"/>
                </a:lnTo>
                <a:lnTo>
                  <a:pt x="12392" y="261745"/>
                </a:lnTo>
                <a:lnTo>
                  <a:pt x="36415" y="303645"/>
                </a:lnTo>
                <a:lnTo>
                  <a:pt x="71183" y="339513"/>
                </a:lnTo>
                <a:lnTo>
                  <a:pt x="115004" y="367967"/>
                </a:lnTo>
                <a:lnTo>
                  <a:pt x="166185" y="387625"/>
                </a:lnTo>
                <a:lnTo>
                  <a:pt x="203559" y="395161"/>
                </a:lnTo>
                <a:lnTo>
                  <a:pt x="242950" y="397763"/>
                </a:lnTo>
                <a:lnTo>
                  <a:pt x="1267332" y="397763"/>
                </a:lnTo>
                <a:lnTo>
                  <a:pt x="1306724" y="395161"/>
                </a:lnTo>
                <a:lnTo>
                  <a:pt x="1344098" y="387625"/>
                </a:lnTo>
                <a:lnTo>
                  <a:pt x="1395279" y="367967"/>
                </a:lnTo>
                <a:lnTo>
                  <a:pt x="1439100" y="339513"/>
                </a:lnTo>
                <a:lnTo>
                  <a:pt x="1473868" y="303645"/>
                </a:lnTo>
                <a:lnTo>
                  <a:pt x="1497891" y="261745"/>
                </a:lnTo>
                <a:lnTo>
                  <a:pt x="1509478" y="215193"/>
                </a:lnTo>
                <a:lnTo>
                  <a:pt x="1510283" y="198881"/>
                </a:lnTo>
                <a:lnTo>
                  <a:pt x="1509478" y="182570"/>
                </a:lnTo>
                <a:lnTo>
                  <a:pt x="1497891" y="136018"/>
                </a:lnTo>
                <a:lnTo>
                  <a:pt x="1473868" y="94118"/>
                </a:lnTo>
                <a:lnTo>
                  <a:pt x="1439100" y="58250"/>
                </a:lnTo>
                <a:lnTo>
                  <a:pt x="1395279" y="29796"/>
                </a:lnTo>
                <a:lnTo>
                  <a:pt x="1344098" y="10138"/>
                </a:lnTo>
                <a:lnTo>
                  <a:pt x="1306724" y="2602"/>
                </a:lnTo>
                <a:lnTo>
                  <a:pt x="1267332" y="0"/>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10" name="object 10"/>
          <p:cNvSpPr/>
          <p:nvPr/>
        </p:nvSpPr>
        <p:spPr>
          <a:xfrm>
            <a:off x="5174116" y="4207318"/>
            <a:ext cx="1133195" cy="298661"/>
          </a:xfrm>
          <a:custGeom>
            <a:avLst/>
            <a:gdLst/>
            <a:ahLst/>
            <a:cxnLst/>
            <a:rect l="l" t="t" r="r" b="b"/>
            <a:pathLst>
              <a:path w="1510665" h="398145">
                <a:moveTo>
                  <a:pt x="242950" y="0"/>
                </a:moveTo>
                <a:lnTo>
                  <a:pt x="1267332" y="0"/>
                </a:lnTo>
                <a:lnTo>
                  <a:pt x="1287249" y="659"/>
                </a:lnTo>
                <a:lnTo>
                  <a:pt x="1325695" y="5779"/>
                </a:lnTo>
                <a:lnTo>
                  <a:pt x="1378953" y="22198"/>
                </a:lnTo>
                <a:lnTo>
                  <a:pt x="1425415" y="47873"/>
                </a:lnTo>
                <a:lnTo>
                  <a:pt x="1463389" y="81423"/>
                </a:lnTo>
                <a:lnTo>
                  <a:pt x="1491182" y="121466"/>
                </a:lnTo>
                <a:lnTo>
                  <a:pt x="1507102" y="166621"/>
                </a:lnTo>
                <a:lnTo>
                  <a:pt x="1510283" y="198881"/>
                </a:lnTo>
                <a:lnTo>
                  <a:pt x="1509478" y="215193"/>
                </a:lnTo>
                <a:lnTo>
                  <a:pt x="1497891" y="261745"/>
                </a:lnTo>
                <a:lnTo>
                  <a:pt x="1473868" y="303645"/>
                </a:lnTo>
                <a:lnTo>
                  <a:pt x="1439100" y="339513"/>
                </a:lnTo>
                <a:lnTo>
                  <a:pt x="1395279" y="367967"/>
                </a:lnTo>
                <a:lnTo>
                  <a:pt x="1344098" y="387625"/>
                </a:lnTo>
                <a:lnTo>
                  <a:pt x="1306724" y="395161"/>
                </a:lnTo>
                <a:lnTo>
                  <a:pt x="1267332" y="397763"/>
                </a:lnTo>
                <a:lnTo>
                  <a:pt x="242950" y="397763"/>
                </a:lnTo>
                <a:lnTo>
                  <a:pt x="203559" y="395161"/>
                </a:lnTo>
                <a:lnTo>
                  <a:pt x="166185" y="387625"/>
                </a:lnTo>
                <a:lnTo>
                  <a:pt x="115004" y="367967"/>
                </a:lnTo>
                <a:lnTo>
                  <a:pt x="71183" y="339513"/>
                </a:lnTo>
                <a:lnTo>
                  <a:pt x="36415" y="303645"/>
                </a:lnTo>
                <a:lnTo>
                  <a:pt x="12392" y="261745"/>
                </a:lnTo>
                <a:lnTo>
                  <a:pt x="805" y="215193"/>
                </a:lnTo>
                <a:lnTo>
                  <a:pt x="0" y="198881"/>
                </a:lnTo>
                <a:lnTo>
                  <a:pt x="805" y="182570"/>
                </a:lnTo>
                <a:lnTo>
                  <a:pt x="12392" y="136018"/>
                </a:lnTo>
                <a:lnTo>
                  <a:pt x="36415" y="94118"/>
                </a:lnTo>
                <a:lnTo>
                  <a:pt x="71183" y="58250"/>
                </a:lnTo>
                <a:lnTo>
                  <a:pt x="115004" y="29796"/>
                </a:lnTo>
                <a:lnTo>
                  <a:pt x="166185" y="10138"/>
                </a:lnTo>
                <a:lnTo>
                  <a:pt x="203559" y="2602"/>
                </a:lnTo>
                <a:lnTo>
                  <a:pt x="242950" y="0"/>
                </a:lnTo>
                <a:close/>
              </a:path>
            </a:pathLst>
          </a:custGeom>
          <a:ln w="12700">
            <a:solidFill>
              <a:srgbClr val="991718"/>
            </a:solidFill>
          </a:ln>
        </p:spPr>
        <p:txBody>
          <a:bodyPr wrap="square" lIns="0" tIns="0" rIns="0" bIns="0" rtlCol="0"/>
          <a:lstStyle/>
          <a:p>
            <a:pPr defTabSz="685800"/>
            <a:endParaRPr sz="1350">
              <a:latin typeface="Calibri" panose="020F0502020204030204"/>
            </a:endParaRPr>
          </a:p>
        </p:txBody>
      </p:sp>
      <p:sp>
        <p:nvSpPr>
          <p:cNvPr id="11" name="object 11"/>
          <p:cNvSpPr txBox="1"/>
          <p:nvPr/>
        </p:nvSpPr>
        <p:spPr>
          <a:xfrm>
            <a:off x="5373985" y="4256031"/>
            <a:ext cx="704972" cy="207749"/>
          </a:xfrm>
          <a:prstGeom prst="rect">
            <a:avLst/>
          </a:prstGeom>
        </p:spPr>
        <p:txBody>
          <a:bodyPr vert="horz" wrap="square" lIns="0" tIns="0" rIns="0" bIns="0" rtlCol="0">
            <a:spAutoFit/>
          </a:bodyPr>
          <a:lstStyle/>
          <a:p>
            <a:pPr marL="9525" defTabSz="685800"/>
            <a:r>
              <a:rPr sz="1350" dirty="0">
                <a:latin typeface="微软雅黑" panose="020B0503020204020204" pitchFamily="34" charset="-122"/>
                <a:cs typeface="微软雅黑" panose="020B0503020204020204" pitchFamily="34" charset="-122"/>
              </a:rPr>
              <a:t>功能特色</a:t>
            </a:r>
            <a:endParaRPr sz="1350">
              <a:latin typeface="微软雅黑" panose="020B0503020204020204" pitchFamily="34" charset="-122"/>
              <a:cs typeface="微软雅黑" panose="020B0503020204020204" pitchFamily="34" charset="-122"/>
            </a:endParaRPr>
          </a:p>
        </p:txBody>
      </p:sp>
      <p:sp>
        <p:nvSpPr>
          <p:cNvPr id="12" name="object 12"/>
          <p:cNvSpPr/>
          <p:nvPr/>
        </p:nvSpPr>
        <p:spPr>
          <a:xfrm>
            <a:off x="444704" y="992644"/>
            <a:ext cx="8226456" cy="3091209"/>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grpSp>
        <p:nvGrpSpPr>
          <p:cNvPr id="13" name="组合 20"/>
          <p:cNvGrpSpPr/>
          <p:nvPr/>
        </p:nvGrpSpPr>
        <p:grpSpPr bwMode="auto">
          <a:xfrm>
            <a:off x="596" y="114914"/>
            <a:ext cx="521498" cy="379813"/>
            <a:chOff x="0" y="0"/>
            <a:chExt cx="694944" cy="624651"/>
          </a:xfrm>
        </p:grpSpPr>
        <p:sp>
          <p:nvSpPr>
            <p:cNvPr id="14"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5"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69719" y="130679"/>
            <a:ext cx="6772275" cy="380873"/>
          </a:xfrm>
          <a:prstGeom prst="rect">
            <a:avLst/>
          </a:prstGeom>
        </p:spPr>
        <p:txBody>
          <a:bodyPr vert="horz" wrap="square" lIns="0" tIns="0" rIns="0" bIns="0" rtlCol="0">
            <a:spAutoFit/>
          </a:bodyPr>
          <a:lstStyle/>
          <a:p>
            <a:pPr marL="19050">
              <a:lnSpc>
                <a:spcPct val="100000"/>
              </a:lnSpc>
            </a:pPr>
            <a:r>
              <a:rPr sz="2475" dirty="0">
                <a:latin typeface="+mn-lt"/>
                <a:ea typeface="微软雅黑" panose="020B0503020204020204" pitchFamily="34" charset="-122"/>
                <a:cs typeface="+mn-cs"/>
              </a:rPr>
              <a:t>建设价值</a:t>
            </a:r>
            <a:endParaRPr sz="2475" dirty="0">
              <a:latin typeface="+mn-lt"/>
              <a:ea typeface="微软雅黑" panose="020B0503020204020204" pitchFamily="34" charset="-122"/>
              <a:cs typeface="+mn-cs"/>
            </a:endParaRPr>
          </a:p>
        </p:txBody>
      </p:sp>
      <p:sp>
        <p:nvSpPr>
          <p:cNvPr id="3" name="object 3"/>
          <p:cNvSpPr/>
          <p:nvPr/>
        </p:nvSpPr>
        <p:spPr>
          <a:xfrm>
            <a:off x="2942402" y="1788120"/>
            <a:ext cx="3185998" cy="2652601"/>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4" name="object 4"/>
          <p:cNvSpPr txBox="1"/>
          <p:nvPr/>
        </p:nvSpPr>
        <p:spPr>
          <a:xfrm>
            <a:off x="4052257" y="1884385"/>
            <a:ext cx="664960" cy="538609"/>
          </a:xfrm>
          <a:prstGeom prst="rect">
            <a:avLst/>
          </a:prstGeom>
        </p:spPr>
        <p:txBody>
          <a:bodyPr vert="horz" wrap="square" lIns="0" tIns="0" rIns="0" bIns="0" rtlCol="0">
            <a:spAutoFit/>
          </a:bodyPr>
          <a:lstStyle/>
          <a:p>
            <a:pPr marL="17145" defTabSz="685800">
              <a:lnSpc>
                <a:spcPts val="1435"/>
              </a:lnSpc>
            </a:pPr>
            <a:r>
              <a:rPr sz="1200" b="1" spc="-4" dirty="0">
                <a:latin typeface="微软雅黑" panose="020B0503020204020204" pitchFamily="34" charset="-122"/>
                <a:cs typeface="微软雅黑" panose="020B0503020204020204" pitchFamily="34" charset="-122"/>
              </a:rPr>
              <a:t>政府/监</a:t>
            </a:r>
            <a:endParaRPr sz="1200">
              <a:latin typeface="微软雅黑" panose="020B0503020204020204" pitchFamily="34" charset="-122"/>
              <a:cs typeface="微软雅黑" panose="020B0503020204020204" pitchFamily="34" charset="-122"/>
            </a:endParaRPr>
          </a:p>
          <a:p>
            <a:pPr marL="52705" defTabSz="685800">
              <a:lnSpc>
                <a:spcPts val="1420"/>
              </a:lnSpc>
            </a:pPr>
            <a:r>
              <a:rPr sz="1200" b="1" spc="-8" dirty="0">
                <a:latin typeface="微软雅黑" panose="020B0503020204020204" pitchFamily="34" charset="-122"/>
                <a:cs typeface="微软雅黑" panose="020B0503020204020204" pitchFamily="34" charset="-122"/>
              </a:rPr>
              <a:t>管机构</a:t>
            </a:r>
            <a:endParaRPr sz="1200">
              <a:latin typeface="微软雅黑" panose="020B0503020204020204" pitchFamily="34" charset="-122"/>
              <a:cs typeface="微软雅黑" panose="020B0503020204020204" pitchFamily="34" charset="-122"/>
            </a:endParaRPr>
          </a:p>
          <a:p>
            <a:pPr marL="9525" defTabSz="685800">
              <a:lnSpc>
                <a:spcPts val="1435"/>
              </a:lnSpc>
            </a:pPr>
            <a:r>
              <a:rPr sz="1200" b="1" spc="-4" dirty="0">
                <a:latin typeface="微软雅黑" panose="020B0503020204020204" pitchFamily="34" charset="-122"/>
                <a:cs typeface="微软雅黑" panose="020B0503020204020204" pitchFamily="34" charset="-122"/>
              </a:rPr>
              <a:t>（</a:t>
            </a:r>
            <a:r>
              <a:rPr sz="1200" b="1" spc="-124" dirty="0">
                <a:latin typeface="微软雅黑" panose="020B0503020204020204" pitchFamily="34" charset="-122"/>
                <a:cs typeface="微软雅黑" panose="020B0503020204020204" pitchFamily="34" charset="-122"/>
              </a:rPr>
              <a:t>T</a:t>
            </a:r>
            <a:r>
              <a:rPr sz="1200" b="1" spc="-4" dirty="0">
                <a:latin typeface="微软雅黑" panose="020B0503020204020204" pitchFamily="34" charset="-122"/>
                <a:cs typeface="微软雅黑" panose="020B0503020204020204" pitchFamily="34" charset="-122"/>
              </a:rPr>
              <a:t>o G）</a:t>
            </a:r>
            <a:endParaRPr sz="1200">
              <a:latin typeface="微软雅黑" panose="020B0503020204020204" pitchFamily="34" charset="-122"/>
              <a:cs typeface="微软雅黑" panose="020B0503020204020204" pitchFamily="34" charset="-122"/>
            </a:endParaRPr>
          </a:p>
        </p:txBody>
      </p:sp>
      <p:sp>
        <p:nvSpPr>
          <p:cNvPr id="5" name="object 5"/>
          <p:cNvSpPr txBox="1"/>
          <p:nvPr/>
        </p:nvSpPr>
        <p:spPr>
          <a:xfrm>
            <a:off x="4981201" y="2915069"/>
            <a:ext cx="673058" cy="545021"/>
          </a:xfrm>
          <a:prstGeom prst="rect">
            <a:avLst/>
          </a:prstGeom>
        </p:spPr>
        <p:txBody>
          <a:bodyPr vert="horz" wrap="square" lIns="0" tIns="0" rIns="0" bIns="0" rtlCol="0">
            <a:spAutoFit/>
          </a:bodyPr>
          <a:lstStyle/>
          <a:p>
            <a:pPr marL="34290" defTabSz="685800"/>
            <a:r>
              <a:rPr sz="1125" b="1" dirty="0">
                <a:latin typeface="微软雅黑" panose="020B0503020204020204" pitchFamily="34" charset="-122"/>
                <a:cs typeface="微软雅黑" panose="020B0503020204020204" pitchFamily="34" charset="-122"/>
              </a:rPr>
              <a:t>园区经营</a:t>
            </a:r>
            <a:endParaRPr sz="1125">
              <a:latin typeface="微软雅黑" panose="020B0503020204020204" pitchFamily="34" charset="-122"/>
              <a:cs typeface="微软雅黑" panose="020B0503020204020204" pitchFamily="34" charset="-122"/>
            </a:endParaRPr>
          </a:p>
          <a:p>
            <a:pPr marR="26035" algn="ctr" defTabSz="685800">
              <a:lnSpc>
                <a:spcPts val="1350"/>
              </a:lnSpc>
              <a:spcBef>
                <a:spcPts val="80"/>
              </a:spcBef>
            </a:pPr>
            <a:r>
              <a:rPr sz="1125" b="1" spc="-8" dirty="0">
                <a:latin typeface="微软雅黑" panose="020B0503020204020204" pitchFamily="34" charset="-122"/>
                <a:cs typeface="微软雅黑" panose="020B0503020204020204" pitchFamily="34" charset="-122"/>
              </a:rPr>
              <a:t>/</a:t>
            </a:r>
            <a:r>
              <a:rPr sz="1125" b="1" dirty="0">
                <a:latin typeface="微软雅黑" panose="020B0503020204020204" pitchFamily="34" charset="-122"/>
                <a:cs typeface="微软雅黑" panose="020B0503020204020204" pitchFamily="34" charset="-122"/>
              </a:rPr>
              <a:t>管理方</a:t>
            </a:r>
            <a:endParaRPr sz="1125">
              <a:latin typeface="微软雅黑" panose="020B0503020204020204" pitchFamily="34" charset="-122"/>
              <a:cs typeface="微软雅黑" panose="020B0503020204020204" pitchFamily="34" charset="-122"/>
            </a:endParaRPr>
          </a:p>
          <a:p>
            <a:pPr algn="ctr" defTabSz="685800">
              <a:lnSpc>
                <a:spcPts val="1440"/>
              </a:lnSpc>
            </a:pPr>
            <a:r>
              <a:rPr sz="1200" b="1" spc="-4" dirty="0">
                <a:latin typeface="微软雅黑" panose="020B0503020204020204" pitchFamily="34" charset="-122"/>
                <a:cs typeface="微软雅黑" panose="020B0503020204020204" pitchFamily="34" charset="-122"/>
              </a:rPr>
              <a:t>（</a:t>
            </a:r>
            <a:r>
              <a:rPr sz="1200" b="1" spc="-124" dirty="0">
                <a:latin typeface="微软雅黑" panose="020B0503020204020204" pitchFamily="34" charset="-122"/>
                <a:cs typeface="微软雅黑" panose="020B0503020204020204" pitchFamily="34" charset="-122"/>
              </a:rPr>
              <a:t>T</a:t>
            </a:r>
            <a:r>
              <a:rPr sz="1200" b="1" spc="-4" dirty="0">
                <a:latin typeface="微软雅黑" panose="020B0503020204020204" pitchFamily="34" charset="-122"/>
                <a:cs typeface="微软雅黑" panose="020B0503020204020204" pitchFamily="34" charset="-122"/>
              </a:rPr>
              <a:t>o O）</a:t>
            </a:r>
            <a:endParaRPr sz="1200">
              <a:latin typeface="微软雅黑" panose="020B0503020204020204" pitchFamily="34" charset="-122"/>
              <a:cs typeface="微软雅黑" panose="020B0503020204020204" pitchFamily="34" charset="-122"/>
            </a:endParaRPr>
          </a:p>
        </p:txBody>
      </p:sp>
      <p:sp>
        <p:nvSpPr>
          <p:cNvPr id="6" name="object 6"/>
          <p:cNvSpPr txBox="1"/>
          <p:nvPr/>
        </p:nvSpPr>
        <p:spPr>
          <a:xfrm>
            <a:off x="4059116" y="3750751"/>
            <a:ext cx="651623" cy="538609"/>
          </a:xfrm>
          <a:prstGeom prst="rect">
            <a:avLst/>
          </a:prstGeom>
        </p:spPr>
        <p:txBody>
          <a:bodyPr vert="horz" wrap="square" lIns="0" tIns="0" rIns="0" bIns="0" rtlCol="0">
            <a:spAutoFit/>
          </a:bodyPr>
          <a:lstStyle/>
          <a:p>
            <a:pPr marL="139700" marR="89535" indent="-112395" defTabSz="685800">
              <a:lnSpc>
                <a:spcPts val="1425"/>
              </a:lnSpc>
            </a:pPr>
            <a:r>
              <a:rPr sz="1200" b="1" spc="-4" dirty="0">
                <a:latin typeface="微软雅黑" panose="020B0503020204020204" pitchFamily="34" charset="-122"/>
                <a:cs typeface="微软雅黑" panose="020B0503020204020204" pitchFamily="34" charset="-122"/>
              </a:rPr>
              <a:t>员工户/ 访客</a:t>
            </a:r>
            <a:endParaRPr sz="1200">
              <a:latin typeface="微软雅黑" panose="020B0503020204020204" pitchFamily="34" charset="-122"/>
              <a:cs typeface="微软雅黑" panose="020B0503020204020204" pitchFamily="34" charset="-122"/>
            </a:endParaRPr>
          </a:p>
          <a:p>
            <a:pPr marL="9525" defTabSz="685800">
              <a:lnSpc>
                <a:spcPts val="1375"/>
              </a:lnSpc>
            </a:pPr>
            <a:r>
              <a:rPr sz="1200" b="1" spc="-4" dirty="0">
                <a:latin typeface="微软雅黑" panose="020B0503020204020204" pitchFamily="34" charset="-122"/>
                <a:cs typeface="微软雅黑" panose="020B0503020204020204" pitchFamily="34" charset="-122"/>
              </a:rPr>
              <a:t>（</a:t>
            </a:r>
            <a:r>
              <a:rPr sz="1200" b="1" spc="-124" dirty="0">
                <a:latin typeface="微软雅黑" panose="020B0503020204020204" pitchFamily="34" charset="-122"/>
                <a:cs typeface="微软雅黑" panose="020B0503020204020204" pitchFamily="34" charset="-122"/>
              </a:rPr>
              <a:t>T</a:t>
            </a:r>
            <a:r>
              <a:rPr sz="1200" b="1" spc="-4" dirty="0">
                <a:latin typeface="微软雅黑" panose="020B0503020204020204" pitchFamily="34" charset="-122"/>
                <a:cs typeface="微软雅黑" panose="020B0503020204020204" pitchFamily="34" charset="-122"/>
              </a:rPr>
              <a:t>o </a:t>
            </a:r>
            <a:r>
              <a:rPr sz="1200" b="1" dirty="0">
                <a:latin typeface="微软雅黑" panose="020B0503020204020204" pitchFamily="34" charset="-122"/>
                <a:cs typeface="微软雅黑" panose="020B0503020204020204" pitchFamily="34" charset="-122"/>
              </a:rPr>
              <a:t>C</a:t>
            </a:r>
            <a:r>
              <a:rPr sz="1200" b="1"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7" name="object 7"/>
          <p:cNvSpPr txBox="1"/>
          <p:nvPr/>
        </p:nvSpPr>
        <p:spPr>
          <a:xfrm>
            <a:off x="3124933" y="2817242"/>
            <a:ext cx="654005" cy="538609"/>
          </a:xfrm>
          <a:prstGeom prst="rect">
            <a:avLst/>
          </a:prstGeom>
        </p:spPr>
        <p:txBody>
          <a:bodyPr vert="horz" wrap="square" lIns="0" tIns="0" rIns="0" bIns="0" rtlCol="0">
            <a:spAutoFit/>
          </a:bodyPr>
          <a:lstStyle/>
          <a:p>
            <a:pPr marL="92075" algn="ctr" defTabSz="685800">
              <a:lnSpc>
                <a:spcPts val="1435"/>
              </a:lnSpc>
            </a:pPr>
            <a:r>
              <a:rPr sz="1200" b="1" spc="-4" dirty="0">
                <a:latin typeface="微软雅黑" panose="020B0503020204020204" pitchFamily="34" charset="-122"/>
                <a:cs typeface="微软雅黑" panose="020B0503020204020204" pitchFamily="34" charset="-122"/>
              </a:rPr>
              <a:t>园区投</a:t>
            </a:r>
            <a:endParaRPr sz="1200">
              <a:latin typeface="微软雅黑" panose="020B0503020204020204" pitchFamily="34" charset="-122"/>
              <a:cs typeface="微软雅黑" panose="020B0503020204020204" pitchFamily="34" charset="-122"/>
            </a:endParaRPr>
          </a:p>
          <a:p>
            <a:pPr marL="1270" algn="ctr" defTabSz="685800">
              <a:lnSpc>
                <a:spcPts val="1420"/>
              </a:lnSpc>
            </a:pPr>
            <a:r>
              <a:rPr sz="1200" b="1" spc="-4" dirty="0">
                <a:latin typeface="微软雅黑" panose="020B0503020204020204" pitchFamily="34" charset="-122"/>
                <a:cs typeface="微软雅黑" panose="020B0503020204020204" pitchFamily="34" charset="-122"/>
              </a:rPr>
              <a:t>资者</a:t>
            </a:r>
            <a:endParaRPr sz="1200">
              <a:latin typeface="微软雅黑" panose="020B0503020204020204" pitchFamily="34" charset="-122"/>
              <a:cs typeface="微软雅黑" panose="020B0503020204020204" pitchFamily="34" charset="-122"/>
            </a:endParaRPr>
          </a:p>
          <a:p>
            <a:pPr algn="ctr" defTabSz="685800">
              <a:lnSpc>
                <a:spcPts val="1435"/>
              </a:lnSpc>
            </a:pPr>
            <a:r>
              <a:rPr sz="1200" b="1" spc="-4" dirty="0">
                <a:latin typeface="微软雅黑" panose="020B0503020204020204" pitchFamily="34" charset="-122"/>
                <a:cs typeface="微软雅黑" panose="020B0503020204020204" pitchFamily="34" charset="-122"/>
              </a:rPr>
              <a:t>（</a:t>
            </a:r>
            <a:r>
              <a:rPr sz="1200" b="1" spc="-124" dirty="0">
                <a:latin typeface="微软雅黑" panose="020B0503020204020204" pitchFamily="34" charset="-122"/>
                <a:cs typeface="微软雅黑" panose="020B0503020204020204" pitchFamily="34" charset="-122"/>
              </a:rPr>
              <a:t>T</a:t>
            </a:r>
            <a:r>
              <a:rPr sz="1200" b="1" spc="-4" dirty="0">
                <a:latin typeface="微软雅黑" panose="020B0503020204020204" pitchFamily="34" charset="-122"/>
                <a:cs typeface="微软雅黑" panose="020B0503020204020204" pitchFamily="34" charset="-122"/>
              </a:rPr>
              <a:t>o</a:t>
            </a:r>
            <a:r>
              <a:rPr sz="1200" b="1" spc="4" dirty="0">
                <a:latin typeface="微软雅黑" panose="020B0503020204020204" pitchFamily="34" charset="-122"/>
                <a:cs typeface="微软雅黑" panose="020B0503020204020204" pitchFamily="34" charset="-122"/>
              </a:rPr>
              <a:t> </a:t>
            </a:r>
            <a:r>
              <a:rPr sz="1200" b="1" dirty="0">
                <a:latin typeface="微软雅黑" panose="020B0503020204020204" pitchFamily="34" charset="-122"/>
                <a:cs typeface="微软雅黑" panose="020B0503020204020204" pitchFamily="34" charset="-122"/>
              </a:rPr>
              <a:t>B</a:t>
            </a:r>
            <a:r>
              <a:rPr sz="1200" b="1"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8" name="object 8"/>
          <p:cNvSpPr txBox="1"/>
          <p:nvPr/>
        </p:nvSpPr>
        <p:spPr>
          <a:xfrm>
            <a:off x="6183369" y="1781020"/>
            <a:ext cx="2314501" cy="661720"/>
          </a:xfrm>
          <a:prstGeom prst="rect">
            <a:avLst/>
          </a:prstGeom>
        </p:spPr>
        <p:txBody>
          <a:bodyPr vert="horz" wrap="square" lIns="0" tIns="0" rIns="0" bIns="0" rtlCol="0">
            <a:spAutoFit/>
          </a:bodyPr>
          <a:lstStyle/>
          <a:p>
            <a:pPr marL="9525" defTabSz="685800"/>
            <a:r>
              <a:rPr sz="1200" b="1" spc="-8" dirty="0">
                <a:latin typeface="Wingdings 2" panose="05020102010507070707"/>
                <a:cs typeface="Wingdings 2" panose="05020102010507070707"/>
              </a:rPr>
              <a:t></a:t>
            </a:r>
            <a:r>
              <a:rPr sz="1200" b="1" spc="-8" dirty="0">
                <a:latin typeface="Times New Roman" panose="02020603050405020304"/>
                <a:cs typeface="Times New Roman" panose="02020603050405020304"/>
              </a:rPr>
              <a:t> </a:t>
            </a:r>
            <a:r>
              <a:rPr sz="1200" b="1" spc="113" dirty="0">
                <a:latin typeface="Times New Roman" panose="02020603050405020304"/>
                <a:cs typeface="Times New Roman" panose="02020603050405020304"/>
              </a:rPr>
              <a:t> </a:t>
            </a:r>
            <a:r>
              <a:rPr sz="1200" b="1" spc="-4" dirty="0">
                <a:latin typeface="微软雅黑" panose="020B0503020204020204" pitchFamily="34" charset="-122"/>
                <a:cs typeface="微软雅黑" panose="020B0503020204020204" pitchFamily="34" charset="-122"/>
              </a:rPr>
              <a:t>园区经营</a:t>
            </a:r>
            <a:endParaRPr sz="1200">
              <a:latin typeface="微软雅黑" panose="020B0503020204020204" pitchFamily="34" charset="-122"/>
              <a:cs typeface="微软雅黑" panose="020B0503020204020204" pitchFamily="34" charset="-122"/>
            </a:endParaRPr>
          </a:p>
          <a:p>
            <a:pPr marL="9525" defTabSz="685800">
              <a:spcBef>
                <a:spcPts val="59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创新商业模式，生产</a:t>
            </a:r>
            <a:r>
              <a:rPr sz="1050" spc="-11" dirty="0">
                <a:latin typeface="微软雅黑" panose="020B0503020204020204" pitchFamily="34" charset="-122"/>
                <a:cs typeface="微软雅黑" panose="020B0503020204020204" pitchFamily="34" charset="-122"/>
              </a:rPr>
              <a:t>更</a:t>
            </a:r>
            <a:r>
              <a:rPr sz="1050" dirty="0">
                <a:latin typeface="微软雅黑" panose="020B0503020204020204" pitchFamily="34" charset="-122"/>
                <a:cs typeface="微软雅黑" panose="020B0503020204020204" pitchFamily="34" charset="-122"/>
              </a:rPr>
              <a:t>多收</a:t>
            </a:r>
            <a:r>
              <a:rPr sz="1050" spc="-11" dirty="0">
                <a:latin typeface="微软雅黑" panose="020B0503020204020204" pitchFamily="34" charset="-122"/>
                <a:cs typeface="微软雅黑" panose="020B0503020204020204" pitchFamily="34" charset="-122"/>
              </a:rPr>
              <a:t>入</a:t>
            </a:r>
            <a:r>
              <a:rPr sz="1050" dirty="0">
                <a:latin typeface="微软雅黑" panose="020B0503020204020204" pitchFamily="34" charset="-122"/>
                <a:cs typeface="微软雅黑" panose="020B0503020204020204" pitchFamily="34" charset="-122"/>
              </a:rPr>
              <a:t>来源</a:t>
            </a:r>
            <a:endParaRPr sz="1050">
              <a:latin typeface="微软雅黑" panose="020B0503020204020204" pitchFamily="34" charset="-122"/>
              <a:cs typeface="微软雅黑" panose="020B0503020204020204" pitchFamily="34" charset="-122"/>
            </a:endParaRPr>
          </a:p>
          <a:p>
            <a:pPr marL="167005" defTabSz="685800">
              <a:spcBef>
                <a:spcPts val="610"/>
              </a:spcBef>
            </a:pPr>
            <a:r>
              <a:rPr sz="1050" dirty="0">
                <a:latin typeface="微软雅黑" panose="020B0503020204020204" pitchFamily="34" charset="-122"/>
                <a:cs typeface="微软雅黑" panose="020B0503020204020204" pitchFamily="34" charset="-122"/>
              </a:rPr>
              <a:t>（租赁收入、服务收</a:t>
            </a:r>
            <a:r>
              <a:rPr sz="1050" spc="-8" dirty="0">
                <a:latin typeface="微软雅黑" panose="020B0503020204020204" pitchFamily="34" charset="-122"/>
                <a:cs typeface="微软雅黑" panose="020B0503020204020204" pitchFamily="34" charset="-122"/>
              </a:rPr>
              <a:t>益</a:t>
            </a:r>
            <a:r>
              <a:rPr sz="1050" dirty="0">
                <a:latin typeface="微软雅黑" panose="020B0503020204020204" pitchFamily="34" charset="-122"/>
                <a:cs typeface="微软雅黑" panose="020B0503020204020204" pitchFamily="34" charset="-122"/>
              </a:rPr>
              <a:t>、数</a:t>
            </a:r>
            <a:r>
              <a:rPr sz="1050" spc="-8" dirty="0">
                <a:latin typeface="微软雅黑" panose="020B0503020204020204" pitchFamily="34" charset="-122"/>
                <a:cs typeface="微软雅黑" panose="020B0503020204020204" pitchFamily="34" charset="-122"/>
              </a:rPr>
              <a:t>据</a:t>
            </a:r>
            <a:r>
              <a:rPr sz="1050" dirty="0">
                <a:latin typeface="微软雅黑" panose="020B0503020204020204" pitchFamily="34" charset="-122"/>
                <a:cs typeface="微软雅黑" panose="020B0503020204020204" pitchFamily="34" charset="-122"/>
              </a:rPr>
              <a:t>变现）</a:t>
            </a:r>
            <a:endParaRPr sz="1050">
              <a:latin typeface="微软雅黑" panose="020B0503020204020204" pitchFamily="34" charset="-122"/>
              <a:cs typeface="微软雅黑" panose="020B0503020204020204" pitchFamily="34" charset="-122"/>
            </a:endParaRPr>
          </a:p>
        </p:txBody>
      </p:sp>
      <p:sp>
        <p:nvSpPr>
          <p:cNvPr id="9" name="object 9"/>
          <p:cNvSpPr txBox="1"/>
          <p:nvPr/>
        </p:nvSpPr>
        <p:spPr>
          <a:xfrm>
            <a:off x="6183370" y="2495805"/>
            <a:ext cx="2105390" cy="900246"/>
          </a:xfrm>
          <a:prstGeom prst="rect">
            <a:avLst/>
          </a:prstGeom>
        </p:spPr>
        <p:txBody>
          <a:bodyPr vert="horz" wrap="square" lIns="0" tIns="0" rIns="0" bIns="0" rtlCol="0">
            <a:spAutoFit/>
          </a:bodyPr>
          <a:lstStyle/>
          <a:p>
            <a:pPr marL="9525" defTabSz="685800"/>
            <a:r>
              <a:rPr sz="1200" b="1" spc="-8" dirty="0">
                <a:latin typeface="Wingdings 2" panose="05020102010507070707"/>
                <a:cs typeface="Wingdings 2" panose="05020102010507070707"/>
              </a:rPr>
              <a:t></a:t>
            </a:r>
            <a:r>
              <a:rPr sz="1200" b="1" spc="-8" dirty="0">
                <a:latin typeface="Times New Roman" panose="02020603050405020304"/>
                <a:cs typeface="Times New Roman" panose="02020603050405020304"/>
              </a:rPr>
              <a:t> </a:t>
            </a:r>
            <a:r>
              <a:rPr sz="1200" b="1" spc="113" dirty="0">
                <a:latin typeface="Times New Roman" panose="02020603050405020304"/>
                <a:cs typeface="Times New Roman" panose="02020603050405020304"/>
              </a:rPr>
              <a:t> </a:t>
            </a:r>
            <a:r>
              <a:rPr sz="1200" b="1" spc="-4" dirty="0">
                <a:latin typeface="微软雅黑" panose="020B0503020204020204" pitchFamily="34" charset="-122"/>
                <a:cs typeface="微软雅黑" panose="020B0503020204020204" pitchFamily="34" charset="-122"/>
              </a:rPr>
              <a:t>园区管理</a:t>
            </a:r>
            <a:endParaRPr sz="1200">
              <a:latin typeface="微软雅黑" panose="020B0503020204020204" pitchFamily="34" charset="-122"/>
              <a:cs typeface="微软雅黑" panose="020B0503020204020204" pitchFamily="34" charset="-122"/>
            </a:endParaRPr>
          </a:p>
          <a:p>
            <a:pPr marL="9525" defTabSz="685800">
              <a:spcBef>
                <a:spcPts val="59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节省人力成本、能耗</a:t>
            </a:r>
            <a:r>
              <a:rPr sz="1050" spc="-11" dirty="0">
                <a:latin typeface="微软雅黑" panose="020B0503020204020204" pitchFamily="34" charset="-122"/>
                <a:cs typeface="微软雅黑" panose="020B0503020204020204" pitchFamily="34" charset="-122"/>
              </a:rPr>
              <a:t>成</a:t>
            </a:r>
            <a:r>
              <a:rPr sz="1050" dirty="0">
                <a:latin typeface="微软雅黑" panose="020B0503020204020204" pitchFamily="34" charset="-122"/>
                <a:cs typeface="微软雅黑" panose="020B0503020204020204" pitchFamily="34" charset="-122"/>
              </a:rPr>
              <a:t>本等</a:t>
            </a:r>
            <a:endParaRPr sz="1050">
              <a:latin typeface="微软雅黑" panose="020B0503020204020204" pitchFamily="34" charset="-122"/>
              <a:cs typeface="微软雅黑" panose="020B0503020204020204" pitchFamily="34" charset="-122"/>
            </a:endParaRPr>
          </a:p>
          <a:p>
            <a:pPr marL="9525" defTabSz="685800">
              <a:spcBef>
                <a:spcPts val="61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提高物业、资产等管</a:t>
            </a:r>
            <a:r>
              <a:rPr sz="1050" spc="-11" dirty="0">
                <a:latin typeface="微软雅黑" panose="020B0503020204020204" pitchFamily="34" charset="-122"/>
                <a:cs typeface="微软雅黑" panose="020B0503020204020204" pitchFamily="34" charset="-122"/>
              </a:rPr>
              <a:t>理</a:t>
            </a:r>
            <a:r>
              <a:rPr sz="1050" dirty="0">
                <a:latin typeface="微软雅黑" panose="020B0503020204020204" pitchFamily="34" charset="-122"/>
                <a:cs typeface="微软雅黑" panose="020B0503020204020204" pitchFamily="34" charset="-122"/>
              </a:rPr>
              <a:t>运营</a:t>
            </a:r>
            <a:r>
              <a:rPr sz="1050" spc="-11" dirty="0">
                <a:latin typeface="微软雅黑" panose="020B0503020204020204" pitchFamily="34" charset="-122"/>
                <a:cs typeface="微软雅黑" panose="020B0503020204020204" pitchFamily="34" charset="-122"/>
              </a:rPr>
              <a:t>效</a:t>
            </a:r>
            <a:r>
              <a:rPr sz="1050" dirty="0">
                <a:latin typeface="微软雅黑" panose="020B0503020204020204" pitchFamily="34" charset="-122"/>
                <a:cs typeface="微软雅黑" panose="020B0503020204020204" pitchFamily="34" charset="-122"/>
              </a:rPr>
              <a:t>率</a:t>
            </a:r>
            <a:endParaRPr sz="1050">
              <a:latin typeface="微软雅黑" panose="020B0503020204020204" pitchFamily="34" charset="-122"/>
              <a:cs typeface="微软雅黑" panose="020B0503020204020204" pitchFamily="34" charset="-122"/>
            </a:endParaRPr>
          </a:p>
          <a:p>
            <a:pPr marL="9525" defTabSz="685800">
              <a:spcBef>
                <a:spcPts val="61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提高企业和用户满意度</a:t>
            </a:r>
            <a:endParaRPr sz="1050">
              <a:latin typeface="微软雅黑" panose="020B0503020204020204" pitchFamily="34" charset="-122"/>
              <a:cs typeface="微软雅黑" panose="020B0503020204020204" pitchFamily="34" charset="-122"/>
            </a:endParaRPr>
          </a:p>
        </p:txBody>
      </p:sp>
      <p:sp>
        <p:nvSpPr>
          <p:cNvPr id="10" name="object 10"/>
          <p:cNvSpPr txBox="1"/>
          <p:nvPr/>
        </p:nvSpPr>
        <p:spPr>
          <a:xfrm>
            <a:off x="5981786" y="3723124"/>
            <a:ext cx="2239240" cy="1387559"/>
          </a:xfrm>
          <a:prstGeom prst="rect">
            <a:avLst/>
          </a:prstGeom>
        </p:spPr>
        <p:txBody>
          <a:bodyPr vert="horz" wrap="square" lIns="0" tIns="0" rIns="0" bIns="0" rtlCol="0">
            <a:spAutoFit/>
          </a:bodyPr>
          <a:lstStyle/>
          <a:p>
            <a:pPr marL="9525" defTabSz="685800"/>
            <a:r>
              <a:rPr sz="1200" b="1" spc="-8" dirty="0">
                <a:latin typeface="Wingdings 2" panose="05020102010507070707"/>
                <a:cs typeface="Wingdings 2" panose="05020102010507070707"/>
              </a:rPr>
              <a:t></a:t>
            </a:r>
            <a:r>
              <a:rPr sz="1200" b="1" spc="-8" dirty="0">
                <a:latin typeface="Times New Roman" panose="02020603050405020304"/>
                <a:cs typeface="Times New Roman" panose="02020603050405020304"/>
              </a:rPr>
              <a:t> </a:t>
            </a:r>
            <a:r>
              <a:rPr sz="1200" b="1" spc="113" dirty="0">
                <a:latin typeface="Times New Roman" panose="02020603050405020304"/>
                <a:cs typeface="Times New Roman" panose="02020603050405020304"/>
              </a:rPr>
              <a:t> </a:t>
            </a:r>
            <a:r>
              <a:rPr sz="1200" b="1" spc="-4" dirty="0">
                <a:latin typeface="微软雅黑" panose="020B0503020204020204" pitchFamily="34" charset="-122"/>
                <a:cs typeface="微软雅黑" panose="020B0503020204020204" pitchFamily="34" charset="-122"/>
              </a:rPr>
              <a:t>健康舒适的生活体验</a:t>
            </a:r>
            <a:endParaRPr sz="1200">
              <a:latin typeface="微软雅黑" panose="020B0503020204020204" pitchFamily="34" charset="-122"/>
              <a:cs typeface="微软雅黑" panose="020B0503020204020204" pitchFamily="34" charset="-122"/>
            </a:endParaRPr>
          </a:p>
          <a:p>
            <a:pPr marL="9525" defTabSz="685800">
              <a:spcBef>
                <a:spcPts val="59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绿色低碳、安全可控</a:t>
            </a:r>
            <a:r>
              <a:rPr sz="1050" spc="-11" dirty="0">
                <a:latin typeface="微软雅黑" panose="020B0503020204020204" pitchFamily="34" charset="-122"/>
                <a:cs typeface="微软雅黑" panose="020B0503020204020204" pitchFamily="34" charset="-122"/>
              </a:rPr>
              <a:t>的</a:t>
            </a:r>
            <a:r>
              <a:rPr sz="1050" dirty="0">
                <a:latin typeface="微软雅黑" panose="020B0503020204020204" pitchFamily="34" charset="-122"/>
                <a:cs typeface="微软雅黑" panose="020B0503020204020204" pitchFamily="34" charset="-122"/>
              </a:rPr>
              <a:t>智慧</a:t>
            </a:r>
            <a:r>
              <a:rPr sz="1050" spc="-11" dirty="0">
                <a:latin typeface="微软雅黑" panose="020B0503020204020204" pitchFamily="34" charset="-122"/>
                <a:cs typeface="微软雅黑" panose="020B0503020204020204" pitchFamily="34" charset="-122"/>
              </a:rPr>
              <a:t>化</a:t>
            </a:r>
            <a:r>
              <a:rPr sz="1050" dirty="0">
                <a:latin typeface="微软雅黑" panose="020B0503020204020204" pitchFamily="34" charset="-122"/>
                <a:cs typeface="微软雅黑" panose="020B0503020204020204" pitchFamily="34" charset="-122"/>
              </a:rPr>
              <a:t>服务</a:t>
            </a:r>
            <a:endParaRPr sz="1050">
              <a:latin typeface="微软雅黑" panose="020B0503020204020204" pitchFamily="34" charset="-122"/>
              <a:cs typeface="微软雅黑" panose="020B0503020204020204" pitchFamily="34" charset="-122"/>
            </a:endParaRPr>
          </a:p>
          <a:p>
            <a:pPr marL="9525" defTabSz="685800">
              <a:spcBef>
                <a:spcPts val="61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有益于身心健康的舒</a:t>
            </a:r>
            <a:r>
              <a:rPr sz="1050" spc="-8" dirty="0">
                <a:latin typeface="微软雅黑" panose="020B0503020204020204" pitchFamily="34" charset="-122"/>
                <a:cs typeface="微软雅黑" panose="020B0503020204020204" pitchFamily="34" charset="-122"/>
              </a:rPr>
              <a:t>适</a:t>
            </a:r>
            <a:r>
              <a:rPr sz="1050" dirty="0">
                <a:latin typeface="微软雅黑" panose="020B0503020204020204" pitchFamily="34" charset="-122"/>
                <a:cs typeface="微软雅黑" panose="020B0503020204020204" pitchFamily="34" charset="-122"/>
              </a:rPr>
              <a:t>环境</a:t>
            </a:r>
            <a:endParaRPr sz="1050">
              <a:latin typeface="微软雅黑" panose="020B0503020204020204" pitchFamily="34" charset="-122"/>
              <a:cs typeface="微软雅黑" panose="020B0503020204020204" pitchFamily="34" charset="-122"/>
            </a:endParaRPr>
          </a:p>
          <a:p>
            <a:pPr marL="9525" defTabSz="685800">
              <a:spcBef>
                <a:spcPts val="460"/>
              </a:spcBef>
            </a:pPr>
            <a:r>
              <a:rPr sz="1200" b="1" spc="-8" dirty="0">
                <a:latin typeface="Wingdings 2" panose="05020102010507070707"/>
                <a:cs typeface="Wingdings 2" panose="05020102010507070707"/>
              </a:rPr>
              <a:t></a:t>
            </a:r>
            <a:r>
              <a:rPr sz="1200" b="1" spc="-8" dirty="0">
                <a:latin typeface="Times New Roman" panose="02020603050405020304"/>
                <a:cs typeface="Times New Roman" panose="02020603050405020304"/>
              </a:rPr>
              <a:t> </a:t>
            </a:r>
            <a:r>
              <a:rPr sz="1200" b="1" spc="113" dirty="0">
                <a:latin typeface="Times New Roman" panose="02020603050405020304"/>
                <a:cs typeface="Times New Roman" panose="02020603050405020304"/>
              </a:rPr>
              <a:t> </a:t>
            </a:r>
            <a:r>
              <a:rPr sz="1200" b="1" spc="-4" dirty="0">
                <a:latin typeface="微软雅黑" panose="020B0503020204020204" pitchFamily="34" charset="-122"/>
                <a:cs typeface="微软雅黑" panose="020B0503020204020204" pitchFamily="34" charset="-122"/>
              </a:rPr>
              <a:t>高效便捷的工作空间</a:t>
            </a:r>
            <a:endParaRPr sz="1200">
              <a:latin typeface="微软雅黑" panose="020B0503020204020204" pitchFamily="34" charset="-122"/>
              <a:cs typeface="微软雅黑" panose="020B0503020204020204" pitchFamily="34" charset="-122"/>
            </a:endParaRPr>
          </a:p>
          <a:p>
            <a:pPr marL="9525" defTabSz="685800">
              <a:spcBef>
                <a:spcPts val="59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便捷高效的协同平台</a:t>
            </a:r>
            <a:endParaRPr sz="1050">
              <a:latin typeface="微软雅黑" panose="020B0503020204020204" pitchFamily="34" charset="-122"/>
              <a:cs typeface="微软雅黑" panose="020B0503020204020204" pitchFamily="34" charset="-122"/>
            </a:endParaRPr>
          </a:p>
          <a:p>
            <a:pPr marL="9525" defTabSz="685800">
              <a:spcBef>
                <a:spcPts val="61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提高个人工作效率</a:t>
            </a:r>
            <a:endParaRPr sz="1050">
              <a:latin typeface="微软雅黑" panose="020B0503020204020204" pitchFamily="34" charset="-122"/>
              <a:cs typeface="微软雅黑" panose="020B0503020204020204" pitchFamily="34" charset="-122"/>
            </a:endParaRPr>
          </a:p>
        </p:txBody>
      </p:sp>
      <p:sp>
        <p:nvSpPr>
          <p:cNvPr id="11" name="object 11"/>
          <p:cNvSpPr txBox="1"/>
          <p:nvPr/>
        </p:nvSpPr>
        <p:spPr>
          <a:xfrm>
            <a:off x="501015" y="1781175"/>
            <a:ext cx="2386330" cy="184150"/>
          </a:xfrm>
          <a:prstGeom prst="rect">
            <a:avLst/>
          </a:prstGeom>
        </p:spPr>
        <p:txBody>
          <a:bodyPr vert="horz" wrap="square" lIns="0" tIns="0" rIns="0" bIns="0" rtlCol="0">
            <a:spAutoFit/>
          </a:bodyPr>
          <a:lstStyle/>
          <a:p>
            <a:pPr marL="9525" defTabSz="685800"/>
            <a:r>
              <a:rPr sz="1200" b="1" spc="-8" dirty="0">
                <a:latin typeface="Wingdings 2" panose="05020102010507070707"/>
                <a:cs typeface="Wingdings 2" panose="05020102010507070707"/>
              </a:rPr>
              <a:t></a:t>
            </a:r>
            <a:r>
              <a:rPr sz="1200" b="1" spc="53" dirty="0">
                <a:latin typeface="Times New Roman" panose="02020603050405020304"/>
                <a:cs typeface="Times New Roman" panose="02020603050405020304"/>
              </a:rPr>
              <a:t> </a:t>
            </a:r>
            <a:r>
              <a:rPr sz="1200" b="1" spc="-4" dirty="0">
                <a:latin typeface="微软雅黑" panose="020B0503020204020204" pitchFamily="34" charset="-122"/>
                <a:cs typeface="微软雅黑" panose="020B0503020204020204" pitchFamily="34" charset="-122"/>
              </a:rPr>
              <a:t>共建城市数字化转型的生态</a:t>
            </a:r>
            <a:endParaRPr sz="1200">
              <a:latin typeface="微软雅黑" panose="020B0503020204020204" pitchFamily="34" charset="-122"/>
              <a:cs typeface="微软雅黑" panose="020B0503020204020204" pitchFamily="34" charset="-122"/>
            </a:endParaRPr>
          </a:p>
        </p:txBody>
      </p:sp>
      <p:sp>
        <p:nvSpPr>
          <p:cNvPr id="12" name="object 12"/>
          <p:cNvSpPr txBox="1"/>
          <p:nvPr/>
        </p:nvSpPr>
        <p:spPr>
          <a:xfrm>
            <a:off x="501255" y="2034613"/>
            <a:ext cx="2138257" cy="1603003"/>
          </a:xfrm>
          <a:prstGeom prst="rect">
            <a:avLst/>
          </a:prstGeom>
        </p:spPr>
        <p:txBody>
          <a:bodyPr vert="horz" wrap="square" lIns="0" tIns="0" rIns="0" bIns="0" rtlCol="0">
            <a:spAutoFit/>
          </a:bodyPr>
          <a:lstStyle/>
          <a:p>
            <a:pPr marL="9525" defTabSz="685800">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成为数字化转型的示</a:t>
            </a:r>
            <a:r>
              <a:rPr sz="1050" spc="-11" dirty="0">
                <a:latin typeface="微软雅黑" panose="020B0503020204020204" pitchFamily="34" charset="-122"/>
                <a:cs typeface="微软雅黑" panose="020B0503020204020204" pitchFamily="34" charset="-122"/>
              </a:rPr>
              <a:t>范</a:t>
            </a:r>
            <a:r>
              <a:rPr sz="1050" dirty="0">
                <a:latin typeface="微软雅黑" panose="020B0503020204020204" pitchFamily="34" charset="-122"/>
                <a:cs typeface="微软雅黑" panose="020B0503020204020204" pitchFamily="34" charset="-122"/>
              </a:rPr>
              <a:t>点</a:t>
            </a:r>
            <a:endParaRPr sz="1050">
              <a:latin typeface="微软雅黑" panose="020B0503020204020204" pitchFamily="34" charset="-122"/>
              <a:cs typeface="微软雅黑" panose="020B0503020204020204" pitchFamily="34" charset="-122"/>
            </a:endParaRPr>
          </a:p>
          <a:p>
            <a:pPr marL="9525" defTabSz="685800">
              <a:spcBef>
                <a:spcPts val="61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以城市作为主战</a:t>
            </a:r>
            <a:r>
              <a:rPr sz="1050" spc="4" dirty="0">
                <a:latin typeface="微软雅黑" panose="020B0503020204020204" pitchFamily="34" charset="-122"/>
                <a:cs typeface="微软雅黑" panose="020B0503020204020204" pitchFamily="34" charset="-122"/>
              </a:rPr>
              <a:t>场</a:t>
            </a:r>
            <a:r>
              <a:rPr sz="1050" spc="-4" dirty="0">
                <a:latin typeface="微软雅黑" panose="020B0503020204020204" pitchFamily="34" charset="-122"/>
                <a:cs typeface="微软雅黑" panose="020B0503020204020204" pitchFamily="34" charset="-122"/>
              </a:rPr>
              <a:t>,</a:t>
            </a:r>
            <a:r>
              <a:rPr sz="1050" spc="4" dirty="0">
                <a:latin typeface="微软雅黑" panose="020B0503020204020204" pitchFamily="34" charset="-122"/>
                <a:cs typeface="微软雅黑" panose="020B0503020204020204" pitchFamily="34" charset="-122"/>
              </a:rPr>
              <a:t>产</a:t>
            </a:r>
            <a:r>
              <a:rPr sz="1050" spc="-11" dirty="0">
                <a:latin typeface="微软雅黑" panose="020B0503020204020204" pitchFamily="34" charset="-122"/>
                <a:cs typeface="微软雅黑" panose="020B0503020204020204" pitchFamily="34" charset="-122"/>
              </a:rPr>
              <a:t>业</a:t>
            </a:r>
            <a:r>
              <a:rPr sz="1050" spc="4" dirty="0">
                <a:latin typeface="微软雅黑" panose="020B0503020204020204" pitchFamily="34" charset="-122"/>
                <a:cs typeface="微软雅黑" panose="020B0503020204020204" pitchFamily="34" charset="-122"/>
              </a:rPr>
              <a:t>均</a:t>
            </a:r>
            <a:r>
              <a:rPr sz="1050" dirty="0">
                <a:latin typeface="微软雅黑" panose="020B0503020204020204" pitchFamily="34" charset="-122"/>
                <a:cs typeface="微软雅黑" panose="020B0503020204020204" pitchFamily="34" charset="-122"/>
              </a:rPr>
              <a:t>衡</a:t>
            </a:r>
            <a:r>
              <a:rPr sz="1050" spc="-8" dirty="0">
                <a:latin typeface="微软雅黑" panose="020B0503020204020204" pitchFamily="34" charset="-122"/>
                <a:cs typeface="微软雅黑" panose="020B0503020204020204" pitchFamily="34" charset="-122"/>
              </a:rPr>
              <a:t>发</a:t>
            </a:r>
            <a:r>
              <a:rPr sz="1050" spc="4" dirty="0">
                <a:latin typeface="微软雅黑" panose="020B0503020204020204" pitchFamily="34" charset="-122"/>
                <a:cs typeface="微软雅黑" panose="020B0503020204020204" pitchFamily="34" charset="-122"/>
              </a:rPr>
              <a:t>展</a:t>
            </a:r>
            <a:endParaRPr sz="1050">
              <a:latin typeface="微软雅黑" panose="020B0503020204020204" pitchFamily="34" charset="-122"/>
              <a:cs typeface="微软雅黑" panose="020B0503020204020204" pitchFamily="34" charset="-122"/>
            </a:endParaRPr>
          </a:p>
          <a:p>
            <a:pPr marL="9525" defTabSz="685800">
              <a:spcBef>
                <a:spcPts val="61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加快培育数字新主体</a:t>
            </a:r>
            <a:endParaRPr sz="1050">
              <a:latin typeface="微软雅黑" panose="020B0503020204020204" pitchFamily="34" charset="-122"/>
              <a:cs typeface="微软雅黑" panose="020B0503020204020204" pitchFamily="34" charset="-122"/>
            </a:endParaRPr>
          </a:p>
          <a:p>
            <a:pPr marL="9525" defTabSz="685800">
              <a:spcBef>
                <a:spcPts val="470"/>
              </a:spcBef>
            </a:pPr>
            <a:r>
              <a:rPr sz="1200" b="1" spc="-8" dirty="0">
                <a:latin typeface="Wingdings 2" panose="05020102010507070707"/>
                <a:cs typeface="Wingdings 2" panose="05020102010507070707"/>
              </a:rPr>
              <a:t></a:t>
            </a:r>
            <a:endParaRPr sz="1200">
              <a:latin typeface="Wingdings 2" panose="05020102010507070707"/>
              <a:cs typeface="Wingdings 2" panose="05020102010507070707"/>
            </a:endParaRPr>
          </a:p>
          <a:p>
            <a:pPr marL="9525" defTabSz="685800">
              <a:spcBef>
                <a:spcPts val="580"/>
              </a:spcBef>
            </a:pPr>
            <a:r>
              <a:rPr sz="1050" b="1" dirty="0">
                <a:latin typeface="微软雅黑" panose="020B0503020204020204" pitchFamily="34" charset="-122"/>
                <a:cs typeface="微软雅黑" panose="020B0503020204020204" pitchFamily="34" charset="-122"/>
              </a:rPr>
              <a:t>·</a:t>
            </a:r>
            <a:endParaRPr sz="1050">
              <a:latin typeface="微软雅黑" panose="020B0503020204020204" pitchFamily="34" charset="-122"/>
              <a:cs typeface="微软雅黑" panose="020B0503020204020204" pitchFamily="34" charset="-122"/>
            </a:endParaRPr>
          </a:p>
          <a:p>
            <a:pPr marL="9525" defTabSz="685800">
              <a:spcBef>
                <a:spcPts val="610"/>
              </a:spcBef>
            </a:pPr>
            <a:r>
              <a:rPr sz="1050" b="1" dirty="0">
                <a:latin typeface="微软雅黑" panose="020B0503020204020204" pitchFamily="34" charset="-122"/>
                <a:cs typeface="微软雅黑" panose="020B0503020204020204" pitchFamily="34" charset="-122"/>
              </a:rPr>
              <a:t>·</a:t>
            </a:r>
            <a:endParaRPr sz="1050">
              <a:latin typeface="微软雅黑" panose="020B0503020204020204" pitchFamily="34" charset="-122"/>
              <a:cs typeface="微软雅黑" panose="020B0503020204020204" pitchFamily="34" charset="-122"/>
            </a:endParaRPr>
          </a:p>
          <a:p>
            <a:pPr marL="9525" defTabSz="685800">
              <a:spcBef>
                <a:spcPts val="625"/>
              </a:spcBef>
            </a:pPr>
            <a:r>
              <a:rPr sz="1050" b="1" dirty="0">
                <a:latin typeface="微软雅黑" panose="020B0503020204020204" pitchFamily="34" charset="-122"/>
                <a:cs typeface="微软雅黑" panose="020B0503020204020204" pitchFamily="34" charset="-122"/>
              </a:rPr>
              <a:t>·</a:t>
            </a:r>
            <a:endParaRPr sz="1050">
              <a:latin typeface="微软雅黑" panose="020B0503020204020204" pitchFamily="34" charset="-122"/>
              <a:cs typeface="微软雅黑" panose="020B0503020204020204" pitchFamily="34" charset="-122"/>
            </a:endParaRPr>
          </a:p>
        </p:txBody>
      </p:sp>
      <p:sp>
        <p:nvSpPr>
          <p:cNvPr id="13" name="object 13"/>
          <p:cNvSpPr txBox="1"/>
          <p:nvPr/>
        </p:nvSpPr>
        <p:spPr>
          <a:xfrm>
            <a:off x="717319" y="2734734"/>
            <a:ext cx="941710" cy="741421"/>
          </a:xfrm>
          <a:prstGeom prst="rect">
            <a:avLst/>
          </a:prstGeom>
        </p:spPr>
        <p:txBody>
          <a:bodyPr vert="horz" wrap="square" lIns="0" tIns="0" rIns="0" bIns="0" rtlCol="0">
            <a:spAutoFit/>
          </a:bodyPr>
          <a:lstStyle/>
          <a:p>
            <a:pPr marL="9525" marR="3810" indent="10160" defTabSz="685800">
              <a:lnSpc>
                <a:spcPct val="146000"/>
              </a:lnSpc>
            </a:pPr>
            <a:r>
              <a:rPr sz="1200" b="1" spc="-4" dirty="0">
                <a:latin typeface="微软雅黑" panose="020B0503020204020204" pitchFamily="34" charset="-122"/>
                <a:cs typeface="微软雅黑" panose="020B0503020204020204" pitchFamily="34" charset="-122"/>
              </a:rPr>
              <a:t>民生治理改善 </a:t>
            </a:r>
            <a:r>
              <a:rPr sz="1050" dirty="0">
                <a:latin typeface="微软雅黑" panose="020B0503020204020204" pitchFamily="34" charset="-122"/>
                <a:cs typeface="微软雅黑" panose="020B0503020204020204" pitchFamily="34" charset="-122"/>
              </a:rPr>
              <a:t>安全生产 环境保护 人才就业</a:t>
            </a:r>
            <a:endParaRPr sz="1050">
              <a:latin typeface="微软雅黑" panose="020B0503020204020204" pitchFamily="34" charset="-122"/>
              <a:cs typeface="微软雅黑" panose="020B0503020204020204" pitchFamily="34" charset="-122"/>
            </a:endParaRPr>
          </a:p>
        </p:txBody>
      </p:sp>
      <p:sp>
        <p:nvSpPr>
          <p:cNvPr id="14" name="object 14"/>
          <p:cNvSpPr txBox="1"/>
          <p:nvPr/>
        </p:nvSpPr>
        <p:spPr>
          <a:xfrm>
            <a:off x="691254" y="3765137"/>
            <a:ext cx="2373089" cy="1410643"/>
          </a:xfrm>
          <a:prstGeom prst="rect">
            <a:avLst/>
          </a:prstGeom>
        </p:spPr>
        <p:txBody>
          <a:bodyPr vert="horz" wrap="square" lIns="0" tIns="0" rIns="0" bIns="0" rtlCol="0">
            <a:spAutoFit/>
          </a:bodyPr>
          <a:lstStyle/>
          <a:p>
            <a:pPr marL="9525" defTabSz="685800"/>
            <a:r>
              <a:rPr sz="1200" b="1" spc="-8" dirty="0">
                <a:latin typeface="Wingdings 2" panose="05020102010507070707"/>
                <a:cs typeface="Wingdings 2" panose="05020102010507070707"/>
              </a:rPr>
              <a:t></a:t>
            </a:r>
            <a:r>
              <a:rPr sz="1200" b="1" spc="-8" dirty="0">
                <a:latin typeface="Times New Roman" panose="02020603050405020304"/>
                <a:cs typeface="Times New Roman" panose="02020603050405020304"/>
              </a:rPr>
              <a:t> </a:t>
            </a:r>
            <a:r>
              <a:rPr sz="1200" b="1" spc="113" dirty="0">
                <a:latin typeface="Times New Roman" panose="02020603050405020304"/>
                <a:cs typeface="Times New Roman" panose="02020603050405020304"/>
              </a:rPr>
              <a:t> </a:t>
            </a:r>
            <a:r>
              <a:rPr sz="1200" b="1" spc="-4" dirty="0">
                <a:latin typeface="微软雅黑" panose="020B0503020204020204" pitchFamily="34" charset="-122"/>
                <a:cs typeface="微软雅黑" panose="020B0503020204020204" pitchFamily="34" charset="-122"/>
              </a:rPr>
              <a:t>提升品牌形象/留住人才</a:t>
            </a:r>
            <a:endParaRPr sz="1200">
              <a:latin typeface="微软雅黑" panose="020B0503020204020204" pitchFamily="34" charset="-122"/>
              <a:cs typeface="微软雅黑" panose="020B0503020204020204" pitchFamily="34" charset="-122"/>
            </a:endParaRPr>
          </a:p>
          <a:p>
            <a:pPr marL="9525" defTabSz="685800">
              <a:spcBef>
                <a:spcPts val="59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提升品牌形象</a:t>
            </a:r>
            <a:endParaRPr sz="1050">
              <a:latin typeface="微软雅黑" panose="020B0503020204020204" pitchFamily="34" charset="-122"/>
              <a:cs typeface="微软雅黑" panose="020B0503020204020204" pitchFamily="34" charset="-122"/>
            </a:endParaRPr>
          </a:p>
          <a:p>
            <a:pPr marL="9525" defTabSz="685800">
              <a:spcBef>
                <a:spcPts val="61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吸引高端人才，减少</a:t>
            </a:r>
            <a:r>
              <a:rPr sz="1050" spc="-11" dirty="0">
                <a:latin typeface="微软雅黑" panose="020B0503020204020204" pitchFamily="34" charset="-122"/>
                <a:cs typeface="微软雅黑" panose="020B0503020204020204" pitchFamily="34" charset="-122"/>
              </a:rPr>
              <a:t>优</a:t>
            </a:r>
            <a:r>
              <a:rPr sz="1050" dirty="0">
                <a:latin typeface="微软雅黑" panose="020B0503020204020204" pitchFamily="34" charset="-122"/>
                <a:cs typeface="微软雅黑" panose="020B0503020204020204" pitchFamily="34" charset="-122"/>
              </a:rPr>
              <a:t>秀人</a:t>
            </a:r>
            <a:r>
              <a:rPr sz="1050" spc="-11" dirty="0">
                <a:latin typeface="微软雅黑" panose="020B0503020204020204" pitchFamily="34" charset="-122"/>
                <a:cs typeface="微软雅黑" panose="020B0503020204020204" pitchFamily="34" charset="-122"/>
              </a:rPr>
              <a:t>才</a:t>
            </a:r>
            <a:r>
              <a:rPr sz="1050" dirty="0">
                <a:latin typeface="微软雅黑" panose="020B0503020204020204" pitchFamily="34" charset="-122"/>
                <a:cs typeface="微软雅黑" panose="020B0503020204020204" pitchFamily="34" charset="-122"/>
              </a:rPr>
              <a:t>流失</a:t>
            </a:r>
            <a:endParaRPr sz="1050">
              <a:latin typeface="微软雅黑" panose="020B0503020204020204" pitchFamily="34" charset="-122"/>
              <a:cs typeface="微软雅黑" panose="020B0503020204020204" pitchFamily="34" charset="-122"/>
            </a:endParaRPr>
          </a:p>
          <a:p>
            <a:pPr marL="9525" defTabSz="685800">
              <a:spcBef>
                <a:spcPts val="460"/>
              </a:spcBef>
            </a:pPr>
            <a:r>
              <a:rPr sz="1200" b="1" spc="-8" dirty="0">
                <a:latin typeface="Wingdings 2" panose="05020102010507070707"/>
                <a:cs typeface="Wingdings 2" panose="05020102010507070707"/>
              </a:rPr>
              <a:t></a:t>
            </a:r>
            <a:r>
              <a:rPr sz="1200" b="1" spc="-8" dirty="0">
                <a:latin typeface="Times New Roman" panose="02020603050405020304"/>
                <a:cs typeface="Times New Roman" panose="02020603050405020304"/>
              </a:rPr>
              <a:t> </a:t>
            </a:r>
            <a:r>
              <a:rPr sz="1200" b="1" spc="113" dirty="0">
                <a:latin typeface="Times New Roman" panose="02020603050405020304"/>
                <a:cs typeface="Times New Roman" panose="02020603050405020304"/>
              </a:rPr>
              <a:t> </a:t>
            </a:r>
            <a:r>
              <a:rPr sz="1200" b="1" spc="-4" dirty="0">
                <a:latin typeface="微软雅黑" panose="020B0503020204020204" pitchFamily="34" charset="-122"/>
                <a:cs typeface="微软雅黑" panose="020B0503020204020204" pitchFamily="34" charset="-122"/>
              </a:rPr>
              <a:t>生态共生发展</a:t>
            </a:r>
            <a:endParaRPr sz="1200">
              <a:latin typeface="微软雅黑" panose="020B0503020204020204" pitchFamily="34" charset="-122"/>
              <a:cs typeface="微软雅黑" panose="020B0503020204020204" pitchFamily="34" charset="-122"/>
            </a:endParaRPr>
          </a:p>
          <a:p>
            <a:pPr marL="245745" marR="3810" indent="-236855" defTabSz="685800">
              <a:lnSpc>
                <a:spcPts val="1875"/>
              </a:lnSpc>
              <a:spcBef>
                <a:spcPts val="140"/>
              </a:spcBef>
              <a:tabLst>
                <a:tab pos="224790" algn="l"/>
              </a:tabLst>
            </a:pPr>
            <a:r>
              <a:rPr sz="1050" b="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良好的产业生态链，</a:t>
            </a:r>
            <a:r>
              <a:rPr sz="1050" spc="-11" dirty="0">
                <a:latin typeface="微软雅黑" panose="020B0503020204020204" pitchFamily="34" charset="-122"/>
                <a:cs typeface="微软雅黑" panose="020B0503020204020204" pitchFamily="34" charset="-122"/>
              </a:rPr>
              <a:t>助</a:t>
            </a:r>
            <a:r>
              <a:rPr sz="1050" dirty="0">
                <a:latin typeface="微软雅黑" panose="020B0503020204020204" pitchFamily="34" charset="-122"/>
                <a:cs typeface="微软雅黑" panose="020B0503020204020204" pitchFamily="34" charset="-122"/>
              </a:rPr>
              <a:t>力业</a:t>
            </a:r>
            <a:r>
              <a:rPr sz="1050" spc="-11" dirty="0">
                <a:latin typeface="微软雅黑" panose="020B0503020204020204" pitchFamily="34" charset="-122"/>
                <a:cs typeface="微软雅黑" panose="020B0503020204020204" pitchFamily="34" charset="-122"/>
              </a:rPr>
              <a:t>务</a:t>
            </a:r>
            <a:r>
              <a:rPr sz="1050" dirty="0">
                <a:latin typeface="微软雅黑" panose="020B0503020204020204" pitchFamily="34" charset="-122"/>
                <a:cs typeface="微软雅黑" panose="020B0503020204020204" pitchFamily="34" charset="-122"/>
              </a:rPr>
              <a:t>，上下 游形成共生发展</a:t>
            </a:r>
            <a:endParaRPr sz="1050">
              <a:latin typeface="微软雅黑" panose="020B0503020204020204" pitchFamily="34" charset="-122"/>
              <a:cs typeface="微软雅黑" panose="020B0503020204020204" pitchFamily="34" charset="-122"/>
            </a:endParaRPr>
          </a:p>
        </p:txBody>
      </p:sp>
      <p:sp>
        <p:nvSpPr>
          <p:cNvPr id="15" name="object 15"/>
          <p:cNvSpPr/>
          <p:nvPr/>
        </p:nvSpPr>
        <p:spPr>
          <a:xfrm>
            <a:off x="2573625" y="3462524"/>
            <a:ext cx="314380" cy="582079"/>
          </a:xfrm>
          <a:custGeom>
            <a:avLst/>
            <a:gdLst/>
            <a:ahLst/>
            <a:cxnLst/>
            <a:rect l="l" t="t" r="r" b="b"/>
            <a:pathLst>
              <a:path w="419100" h="775970">
                <a:moveTo>
                  <a:pt x="366113" y="69073"/>
                </a:moveTo>
                <a:lnTo>
                  <a:pt x="0" y="762381"/>
                </a:lnTo>
                <a:lnTo>
                  <a:pt x="25146" y="775716"/>
                </a:lnTo>
                <a:lnTo>
                  <a:pt x="391384" y="82407"/>
                </a:lnTo>
                <a:lnTo>
                  <a:pt x="366113" y="69073"/>
                </a:lnTo>
                <a:close/>
              </a:path>
              <a:path w="419100" h="775970">
                <a:moveTo>
                  <a:pt x="417571" y="56515"/>
                </a:moveTo>
                <a:lnTo>
                  <a:pt x="372745" y="56515"/>
                </a:lnTo>
                <a:lnTo>
                  <a:pt x="398018" y="69850"/>
                </a:lnTo>
                <a:lnTo>
                  <a:pt x="391384" y="82407"/>
                </a:lnTo>
                <a:lnTo>
                  <a:pt x="416687" y="95758"/>
                </a:lnTo>
                <a:lnTo>
                  <a:pt x="417571" y="56515"/>
                </a:lnTo>
                <a:close/>
              </a:path>
              <a:path w="419100" h="775970">
                <a:moveTo>
                  <a:pt x="372745" y="56515"/>
                </a:moveTo>
                <a:lnTo>
                  <a:pt x="366113" y="69073"/>
                </a:lnTo>
                <a:lnTo>
                  <a:pt x="391384" y="82407"/>
                </a:lnTo>
                <a:lnTo>
                  <a:pt x="398018" y="69850"/>
                </a:lnTo>
                <a:lnTo>
                  <a:pt x="372745" y="56515"/>
                </a:lnTo>
                <a:close/>
              </a:path>
              <a:path w="419100" h="775970">
                <a:moveTo>
                  <a:pt x="418846" y="0"/>
                </a:moveTo>
                <a:lnTo>
                  <a:pt x="340868" y="55753"/>
                </a:lnTo>
                <a:lnTo>
                  <a:pt x="366113" y="69073"/>
                </a:lnTo>
                <a:lnTo>
                  <a:pt x="372745" y="56515"/>
                </a:lnTo>
                <a:lnTo>
                  <a:pt x="417571" y="56515"/>
                </a:lnTo>
                <a:lnTo>
                  <a:pt x="418846" y="0"/>
                </a:lnTo>
                <a:close/>
              </a:path>
            </a:pathLst>
          </a:custGeom>
          <a:solidFill>
            <a:srgbClr val="FF0000"/>
          </a:solidFill>
        </p:spPr>
        <p:txBody>
          <a:bodyPr wrap="square" lIns="0" tIns="0" rIns="0" bIns="0" rtlCol="0"/>
          <a:lstStyle/>
          <a:p>
            <a:pPr defTabSz="685800"/>
            <a:endParaRPr sz="1350">
              <a:latin typeface="Calibri" panose="020F0502020204030204"/>
            </a:endParaRPr>
          </a:p>
        </p:txBody>
      </p:sp>
      <p:sp>
        <p:nvSpPr>
          <p:cNvPr id="16" name="object 16"/>
          <p:cNvSpPr txBox="1"/>
          <p:nvPr/>
        </p:nvSpPr>
        <p:spPr>
          <a:xfrm>
            <a:off x="533035" y="835676"/>
            <a:ext cx="7925700" cy="798360"/>
          </a:xfrm>
          <a:prstGeom prst="rect">
            <a:avLst/>
          </a:prstGeom>
        </p:spPr>
        <p:txBody>
          <a:bodyPr vert="horz" wrap="square" lIns="0" tIns="0" rIns="0" bIns="0" rtlCol="0">
            <a:spAutoFit/>
          </a:bodyPr>
          <a:lstStyle/>
          <a:p>
            <a:pPr marL="224155" marR="3810" indent="-215265" defTabSz="685800">
              <a:lnSpc>
                <a:spcPct val="150000"/>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建设新型智慧园区，</a:t>
            </a:r>
            <a:r>
              <a:rPr sz="1200" b="1" spc="-4" dirty="0">
                <a:latin typeface="微软雅黑" panose="020B0503020204020204" pitchFamily="34" charset="-122"/>
                <a:cs typeface="微软雅黑" panose="020B0503020204020204" pitchFamily="34" charset="-122"/>
              </a:rPr>
              <a:t>符合**构筑未来数字</a:t>
            </a:r>
            <a:r>
              <a:rPr sz="1200" b="1" dirty="0">
                <a:latin typeface="微软雅黑" panose="020B0503020204020204" pitchFamily="34" charset="-122"/>
                <a:cs typeface="微软雅黑" panose="020B0503020204020204" pitchFamily="34" charset="-122"/>
              </a:rPr>
              <a:t>发</a:t>
            </a:r>
            <a:r>
              <a:rPr sz="1200" b="1" spc="-4" dirty="0">
                <a:latin typeface="微软雅黑" panose="020B0503020204020204" pitchFamily="34" charset="-122"/>
                <a:cs typeface="微软雅黑" panose="020B0503020204020204" pitchFamily="34" charset="-122"/>
              </a:rPr>
              <a:t>展战</a:t>
            </a:r>
            <a:r>
              <a:rPr sz="1200" b="1" dirty="0">
                <a:latin typeface="微软雅黑" panose="020B0503020204020204" pitchFamily="34" charset="-122"/>
                <a:cs typeface="微软雅黑" panose="020B0503020204020204" pitchFamily="34" charset="-122"/>
              </a:rPr>
              <a:t>略</a:t>
            </a:r>
            <a:r>
              <a:rPr sz="1200" b="1" spc="-4" dirty="0">
                <a:latin typeface="微软雅黑" panose="020B0503020204020204" pitchFamily="34" charset="-122"/>
                <a:cs typeface="微软雅黑" panose="020B0503020204020204" pitchFamily="34" charset="-122"/>
              </a:rPr>
              <a:t>,打</a:t>
            </a:r>
            <a:r>
              <a:rPr sz="1200" b="1" dirty="0">
                <a:latin typeface="微软雅黑" panose="020B0503020204020204" pitchFamily="34" charset="-122"/>
                <a:cs typeface="微软雅黑" panose="020B0503020204020204" pitchFamily="34" charset="-122"/>
              </a:rPr>
              <a:t>造</a:t>
            </a:r>
            <a:r>
              <a:rPr sz="1200" b="1" spc="-4" dirty="0">
                <a:latin typeface="微软雅黑" panose="020B0503020204020204" pitchFamily="34" charset="-122"/>
                <a:cs typeface="微软雅黑" panose="020B0503020204020204" pitchFamily="34" charset="-122"/>
              </a:rPr>
              <a:t>中心</a:t>
            </a:r>
            <a:r>
              <a:rPr sz="1200" b="1" dirty="0">
                <a:latin typeface="微软雅黑" panose="020B0503020204020204" pitchFamily="34" charset="-122"/>
                <a:cs typeface="微软雅黑" panose="020B0503020204020204" pitchFamily="34" charset="-122"/>
              </a:rPr>
              <a:t>节</a:t>
            </a:r>
            <a:r>
              <a:rPr sz="1200" b="1" spc="-4" dirty="0">
                <a:latin typeface="微软雅黑" panose="020B0503020204020204" pitchFamily="34" charset="-122"/>
                <a:cs typeface="微软雅黑" panose="020B0503020204020204" pitchFamily="34" charset="-122"/>
              </a:rPr>
              <a:t>点的</a:t>
            </a:r>
            <a:r>
              <a:rPr sz="1200" b="1" dirty="0">
                <a:latin typeface="微软雅黑" panose="020B0503020204020204" pitchFamily="34" charset="-122"/>
                <a:cs typeface="微软雅黑" panose="020B0503020204020204" pitchFamily="34" charset="-122"/>
              </a:rPr>
              <a:t>必</a:t>
            </a:r>
            <a:r>
              <a:rPr sz="1200" b="1" spc="-4" dirty="0">
                <a:latin typeface="微软雅黑" panose="020B0503020204020204" pitchFamily="34" charset="-122"/>
                <a:cs typeface="微软雅黑" panose="020B0503020204020204" pitchFamily="34" charset="-122"/>
              </a:rPr>
              <a:t>然要</a:t>
            </a:r>
            <a:r>
              <a:rPr sz="1200" b="1" spc="4" dirty="0">
                <a:latin typeface="微软雅黑" panose="020B0503020204020204" pitchFamily="34" charset="-122"/>
                <a:cs typeface="微软雅黑" panose="020B0503020204020204" pitchFamily="34" charset="-122"/>
              </a:rPr>
              <a:t>求</a:t>
            </a:r>
            <a:r>
              <a:rPr sz="1200" spc="-8"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是</a:t>
            </a:r>
            <a:r>
              <a:rPr sz="1200" dirty="0">
                <a:latin typeface="微软雅黑" panose="020B0503020204020204" pitchFamily="34" charset="-122"/>
                <a:cs typeface="微软雅黑" panose="020B0503020204020204" pitchFamily="34" charset="-122"/>
              </a:rPr>
              <a:t>创</a:t>
            </a:r>
            <a:r>
              <a:rPr sz="1200" spc="-4" dirty="0">
                <a:latin typeface="微软雅黑" panose="020B0503020204020204" pitchFamily="34" charset="-122"/>
                <a:cs typeface="微软雅黑" panose="020B0503020204020204" pitchFamily="34" charset="-122"/>
              </a:rPr>
              <a:t>造性</a:t>
            </a:r>
            <a:r>
              <a:rPr sz="1200" dirty="0">
                <a:latin typeface="微软雅黑" panose="020B0503020204020204" pitchFamily="34" charset="-122"/>
                <a:cs typeface="微软雅黑" panose="020B0503020204020204" pitchFamily="34" charset="-122"/>
              </a:rPr>
              <a:t>解</a:t>
            </a:r>
            <a:r>
              <a:rPr sz="1200" spc="-4" dirty="0">
                <a:latin typeface="微软雅黑" panose="020B0503020204020204" pitchFamily="34" charset="-122"/>
                <a:cs typeface="微软雅黑" panose="020B0503020204020204" pitchFamily="34" charset="-122"/>
              </a:rPr>
              <a:t>决综</a:t>
            </a:r>
            <a:r>
              <a:rPr sz="1200" dirty="0">
                <a:latin typeface="微软雅黑" panose="020B0503020204020204" pitchFamily="34" charset="-122"/>
                <a:cs typeface="微软雅黑" panose="020B0503020204020204" pitchFamily="34" charset="-122"/>
              </a:rPr>
              <a:t>合</a:t>
            </a:r>
            <a:r>
              <a:rPr sz="1200" spc="-4" dirty="0">
                <a:latin typeface="微软雅黑" panose="020B0503020204020204" pitchFamily="34" charset="-122"/>
                <a:cs typeface="微软雅黑" panose="020B0503020204020204" pitchFamily="34" charset="-122"/>
              </a:rPr>
              <a:t>园区</a:t>
            </a:r>
            <a:r>
              <a:rPr sz="1200" dirty="0">
                <a:latin typeface="微软雅黑" panose="020B0503020204020204" pitchFamily="34" charset="-122"/>
                <a:cs typeface="微软雅黑" panose="020B0503020204020204" pitchFamily="34" charset="-122"/>
              </a:rPr>
              <a:t>治</a:t>
            </a:r>
            <a:r>
              <a:rPr sz="1200" spc="-4" dirty="0">
                <a:latin typeface="微软雅黑" panose="020B0503020204020204" pitchFamily="34" charset="-122"/>
                <a:cs typeface="微软雅黑" panose="020B0503020204020204" pitchFamily="34" charset="-122"/>
              </a:rPr>
              <a:t>理和</a:t>
            </a:r>
            <a:r>
              <a:rPr sz="1200" dirty="0">
                <a:latin typeface="微软雅黑" panose="020B0503020204020204" pitchFamily="34" charset="-122"/>
                <a:cs typeface="微软雅黑" panose="020B0503020204020204" pitchFamily="34" charset="-122"/>
              </a:rPr>
              <a:t>发</a:t>
            </a:r>
            <a:r>
              <a:rPr sz="1200" spc="-4" dirty="0">
                <a:latin typeface="微软雅黑" panose="020B0503020204020204" pitchFamily="34" charset="-122"/>
                <a:cs typeface="微软雅黑" panose="020B0503020204020204" pitchFamily="34" charset="-122"/>
              </a:rPr>
              <a:t>展难题 的未来方向。要正视</a:t>
            </a:r>
            <a:r>
              <a:rPr sz="1200" b="1" spc="-4" dirty="0">
                <a:latin typeface="微软雅黑" panose="020B0503020204020204" pitchFamily="34" charset="-122"/>
                <a:cs typeface="微软雅黑" panose="020B0503020204020204" pitchFamily="34" charset="-122"/>
              </a:rPr>
              <a:t>智能社会发展</a:t>
            </a:r>
            <a:r>
              <a:rPr sz="1200" b="1" dirty="0">
                <a:latin typeface="微软雅黑" panose="020B0503020204020204" pitchFamily="34" charset="-122"/>
                <a:cs typeface="微软雅黑" panose="020B0503020204020204" pitchFamily="34" charset="-122"/>
              </a:rPr>
              <a:t>方</a:t>
            </a:r>
            <a:r>
              <a:rPr sz="1200" b="1" spc="-4" dirty="0">
                <a:latin typeface="微软雅黑" panose="020B0503020204020204" pitchFamily="34" charset="-122"/>
                <a:cs typeface="微软雅黑" panose="020B0503020204020204" pitchFamily="34" charset="-122"/>
              </a:rPr>
              <a:t>向，</a:t>
            </a:r>
            <a:r>
              <a:rPr sz="1200" b="1" dirty="0">
                <a:latin typeface="微软雅黑" panose="020B0503020204020204" pitchFamily="34" charset="-122"/>
                <a:cs typeface="微软雅黑" panose="020B0503020204020204" pitchFamily="34" charset="-122"/>
              </a:rPr>
              <a:t>顺</a:t>
            </a:r>
            <a:r>
              <a:rPr sz="1200" b="1" spc="-4" dirty="0">
                <a:latin typeface="微软雅黑" panose="020B0503020204020204" pitchFamily="34" charset="-122"/>
                <a:cs typeface="微软雅黑" panose="020B0503020204020204" pitchFamily="34" charset="-122"/>
              </a:rPr>
              <a:t>应行</a:t>
            </a:r>
            <a:r>
              <a:rPr sz="1200" b="1" dirty="0">
                <a:latin typeface="微软雅黑" panose="020B0503020204020204" pitchFamily="34" charset="-122"/>
                <a:cs typeface="微软雅黑" panose="020B0503020204020204" pitchFamily="34" charset="-122"/>
              </a:rPr>
              <a:t>业</a:t>
            </a:r>
            <a:r>
              <a:rPr sz="1200" b="1" spc="-4" dirty="0">
                <a:latin typeface="微软雅黑" panose="020B0503020204020204" pitchFamily="34" charset="-122"/>
                <a:cs typeface="微软雅黑" panose="020B0503020204020204" pitchFamily="34" charset="-122"/>
              </a:rPr>
              <a:t>数字</a:t>
            </a:r>
            <a:r>
              <a:rPr sz="1200" b="1" dirty="0">
                <a:latin typeface="微软雅黑" panose="020B0503020204020204" pitchFamily="34" charset="-122"/>
                <a:cs typeface="微软雅黑" panose="020B0503020204020204" pitchFamily="34" charset="-122"/>
              </a:rPr>
              <a:t>化</a:t>
            </a:r>
            <a:r>
              <a:rPr sz="1200" b="1" spc="-4" dirty="0">
                <a:latin typeface="微软雅黑" panose="020B0503020204020204" pitchFamily="34" charset="-122"/>
                <a:cs typeface="微软雅黑" panose="020B0503020204020204" pitchFamily="34" charset="-122"/>
              </a:rPr>
              <a:t>转型</a:t>
            </a:r>
            <a:r>
              <a:rPr sz="1200" b="1" dirty="0">
                <a:latin typeface="微软雅黑" panose="020B0503020204020204" pitchFamily="34" charset="-122"/>
                <a:cs typeface="微软雅黑" panose="020B0503020204020204" pitchFamily="34" charset="-122"/>
              </a:rPr>
              <a:t>趋势</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面</a:t>
            </a:r>
            <a:r>
              <a:rPr sz="1200" spc="-4" dirty="0">
                <a:latin typeface="微软雅黑" panose="020B0503020204020204" pitchFamily="34" charset="-122"/>
                <a:cs typeface="微软雅黑" panose="020B0503020204020204" pitchFamily="34" charset="-122"/>
              </a:rPr>
              <a:t>向未</a:t>
            </a:r>
            <a:r>
              <a:rPr sz="1200" dirty="0">
                <a:latin typeface="微软雅黑" panose="020B0503020204020204" pitchFamily="34" charset="-122"/>
                <a:cs typeface="微软雅黑" panose="020B0503020204020204" pitchFamily="34" charset="-122"/>
              </a:rPr>
              <a:t>来</a:t>
            </a:r>
            <a:r>
              <a:rPr sz="1200" spc="-4" dirty="0">
                <a:latin typeface="微软雅黑" panose="020B0503020204020204" pitchFamily="34" charset="-122"/>
                <a:cs typeface="微软雅黑" panose="020B0503020204020204" pitchFamily="34" charset="-122"/>
              </a:rPr>
              <a:t>，智</a:t>
            </a:r>
            <a:r>
              <a:rPr sz="1200" dirty="0">
                <a:latin typeface="微软雅黑" panose="020B0503020204020204" pitchFamily="34" charset="-122"/>
                <a:cs typeface="微软雅黑" panose="020B0503020204020204" pitchFamily="34" charset="-122"/>
              </a:rPr>
              <a:t>慧</a:t>
            </a:r>
            <a:r>
              <a:rPr sz="1200" spc="-4" dirty="0">
                <a:latin typeface="微软雅黑" panose="020B0503020204020204" pitchFamily="34" charset="-122"/>
                <a:cs typeface="微软雅黑" panose="020B0503020204020204" pitchFamily="34" charset="-122"/>
              </a:rPr>
              <a:t>园区</a:t>
            </a:r>
            <a:r>
              <a:rPr sz="1200" dirty="0">
                <a:latin typeface="微软雅黑" panose="020B0503020204020204" pitchFamily="34" charset="-122"/>
                <a:cs typeface="微软雅黑" panose="020B0503020204020204" pitchFamily="34" charset="-122"/>
              </a:rPr>
              <a:t>建</a:t>
            </a:r>
            <a:r>
              <a:rPr sz="1200" spc="-4" dirty="0">
                <a:latin typeface="微软雅黑" panose="020B0503020204020204" pitchFamily="34" charset="-122"/>
                <a:cs typeface="微软雅黑" panose="020B0503020204020204" pitchFamily="34" charset="-122"/>
              </a:rPr>
              <a:t>设有</a:t>
            </a:r>
            <a:r>
              <a:rPr sz="1200" dirty="0">
                <a:latin typeface="微软雅黑" panose="020B0503020204020204" pitchFamily="34" charset="-122"/>
                <a:cs typeface="微软雅黑" panose="020B0503020204020204" pitchFamily="34" charset="-122"/>
              </a:rPr>
              <a:t>利</a:t>
            </a:r>
            <a:r>
              <a:rPr sz="1200" spc="-4" dirty="0">
                <a:latin typeface="微软雅黑" panose="020B0503020204020204" pitchFamily="34" charset="-122"/>
                <a:cs typeface="微软雅黑" panose="020B0503020204020204" pitchFamily="34" charset="-122"/>
              </a:rPr>
              <a:t>于向</a:t>
            </a:r>
            <a:r>
              <a:rPr sz="1200" dirty="0">
                <a:latin typeface="微软雅黑" panose="020B0503020204020204" pitchFamily="34" charset="-122"/>
                <a:cs typeface="微软雅黑" panose="020B0503020204020204" pitchFamily="34" charset="-122"/>
              </a:rPr>
              <a:t>生</a:t>
            </a:r>
            <a:r>
              <a:rPr sz="1200" spc="-4" dirty="0">
                <a:latin typeface="微软雅黑" panose="020B0503020204020204" pitchFamily="34" charset="-122"/>
                <a:cs typeface="微软雅黑" panose="020B0503020204020204" pitchFamily="34" charset="-122"/>
              </a:rPr>
              <a:t>态化</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服 务化、智能化演进，满足相关干系</a:t>
            </a:r>
            <a:r>
              <a:rPr sz="1200" dirty="0">
                <a:latin typeface="微软雅黑" panose="020B0503020204020204" pitchFamily="34" charset="-122"/>
                <a:cs typeface="微软雅黑" panose="020B0503020204020204" pitchFamily="34" charset="-122"/>
              </a:rPr>
              <a:t>人</a:t>
            </a:r>
            <a:r>
              <a:rPr sz="1200" spc="-4" dirty="0">
                <a:latin typeface="微软雅黑" panose="020B0503020204020204" pitchFamily="34" charset="-122"/>
                <a:cs typeface="微软雅黑" panose="020B0503020204020204" pitchFamily="34" charset="-122"/>
              </a:rPr>
              <a:t>各类</a:t>
            </a:r>
            <a:r>
              <a:rPr sz="1200" dirty="0">
                <a:latin typeface="微软雅黑" panose="020B0503020204020204" pitchFamily="34" charset="-122"/>
                <a:cs typeface="微软雅黑" panose="020B0503020204020204" pitchFamily="34" charset="-122"/>
              </a:rPr>
              <a:t>需</a:t>
            </a:r>
            <a:r>
              <a:rPr sz="1200" spc="-4" dirty="0">
                <a:latin typeface="微软雅黑" panose="020B0503020204020204" pitchFamily="34" charset="-122"/>
                <a:cs typeface="微软雅黑" panose="020B0503020204020204" pitchFamily="34" charset="-122"/>
              </a:rPr>
              <a:t>求，</a:t>
            </a:r>
            <a:r>
              <a:rPr sz="1200" dirty="0">
                <a:latin typeface="微软雅黑" panose="020B0503020204020204" pitchFamily="34" charset="-122"/>
                <a:cs typeface="微软雅黑" panose="020B0503020204020204" pitchFamily="34" charset="-122"/>
              </a:rPr>
              <a:t>助</a:t>
            </a:r>
            <a:r>
              <a:rPr sz="1200" spc="-4" dirty="0">
                <a:latin typeface="微软雅黑" panose="020B0503020204020204" pitchFamily="34" charset="-122"/>
                <a:cs typeface="微软雅黑" panose="020B0503020204020204" pitchFamily="34" charset="-122"/>
              </a:rPr>
              <a:t>力园</a:t>
            </a:r>
            <a:r>
              <a:rPr sz="1200" dirty="0">
                <a:latin typeface="微软雅黑" panose="020B0503020204020204" pitchFamily="34" charset="-122"/>
                <a:cs typeface="微软雅黑" panose="020B0503020204020204" pitchFamily="34" charset="-122"/>
              </a:rPr>
              <a:t>区</a:t>
            </a:r>
            <a:r>
              <a:rPr sz="1200" spc="-4" dirty="0">
                <a:latin typeface="微软雅黑" panose="020B0503020204020204" pitchFamily="34" charset="-122"/>
                <a:cs typeface="微软雅黑" panose="020B0503020204020204" pitchFamily="34" charset="-122"/>
              </a:rPr>
              <a:t>管理</a:t>
            </a:r>
            <a:r>
              <a:rPr sz="1200" dirty="0">
                <a:latin typeface="微软雅黑" panose="020B0503020204020204" pitchFamily="34" charset="-122"/>
                <a:cs typeface="微软雅黑" panose="020B0503020204020204" pitchFamily="34" charset="-122"/>
              </a:rPr>
              <a:t>从</a:t>
            </a:r>
            <a:r>
              <a:rPr sz="1200" spc="-4" dirty="0">
                <a:latin typeface="微软雅黑" panose="020B0503020204020204" pitchFamily="34" charset="-122"/>
                <a:cs typeface="微软雅黑" panose="020B0503020204020204" pitchFamily="34" charset="-122"/>
              </a:rPr>
              <a:t>粗放</a:t>
            </a:r>
            <a:r>
              <a:rPr sz="1200" dirty="0">
                <a:latin typeface="微软雅黑" panose="020B0503020204020204" pitchFamily="34" charset="-122"/>
                <a:cs typeface="微软雅黑" panose="020B0503020204020204" pitchFamily="34" charset="-122"/>
              </a:rPr>
              <a:t>管</a:t>
            </a:r>
            <a:r>
              <a:rPr sz="1200" spc="-4" dirty="0">
                <a:latin typeface="微软雅黑" panose="020B0503020204020204" pitchFamily="34" charset="-122"/>
                <a:cs typeface="微软雅黑" panose="020B0503020204020204" pitchFamily="34" charset="-122"/>
              </a:rPr>
              <a:t>控时</a:t>
            </a:r>
            <a:r>
              <a:rPr sz="1200" dirty="0">
                <a:latin typeface="微软雅黑" panose="020B0503020204020204" pitchFamily="34" charset="-122"/>
                <a:cs typeface="微软雅黑" panose="020B0503020204020204" pitchFamily="34" charset="-122"/>
              </a:rPr>
              <a:t>代</a:t>
            </a:r>
            <a:r>
              <a:rPr sz="1200" spc="-4" dirty="0">
                <a:latin typeface="微软雅黑" panose="020B0503020204020204" pitchFamily="34" charset="-122"/>
                <a:cs typeface="微软雅黑" panose="020B0503020204020204" pitchFamily="34" charset="-122"/>
              </a:rPr>
              <a:t>向精</a:t>
            </a:r>
            <a:r>
              <a:rPr sz="1200" dirty="0">
                <a:latin typeface="微软雅黑" panose="020B0503020204020204" pitchFamily="34" charset="-122"/>
                <a:cs typeface="微软雅黑" panose="020B0503020204020204" pitchFamily="34" charset="-122"/>
              </a:rPr>
              <a:t>细</a:t>
            </a:r>
            <a:r>
              <a:rPr sz="1200" spc="-4" dirty="0">
                <a:latin typeface="微软雅黑" panose="020B0503020204020204" pitchFamily="34" charset="-122"/>
                <a:cs typeface="微软雅黑" panose="020B0503020204020204" pitchFamily="34" charset="-122"/>
              </a:rPr>
              <a:t>化服</a:t>
            </a:r>
            <a:r>
              <a:rPr sz="1200" dirty="0">
                <a:latin typeface="微软雅黑" panose="020B0503020204020204" pitchFamily="34" charset="-122"/>
                <a:cs typeface="微软雅黑" panose="020B0503020204020204" pitchFamily="34" charset="-122"/>
              </a:rPr>
              <a:t>务</a:t>
            </a:r>
            <a:r>
              <a:rPr sz="1200" spc="-4" dirty="0">
                <a:latin typeface="微软雅黑" panose="020B0503020204020204" pitchFamily="34" charset="-122"/>
                <a:cs typeface="微软雅黑" panose="020B0503020204020204" pitchFamily="34" charset="-122"/>
              </a:rPr>
              <a:t>时代</a:t>
            </a:r>
            <a:r>
              <a:rPr sz="1200" dirty="0">
                <a:latin typeface="微软雅黑" panose="020B0503020204020204" pitchFamily="34" charset="-122"/>
                <a:cs typeface="微软雅黑" panose="020B0503020204020204" pitchFamily="34" charset="-122"/>
              </a:rPr>
              <a:t>迈</a:t>
            </a:r>
            <a:r>
              <a:rPr sz="1200" spc="-4" dirty="0">
                <a:latin typeface="微软雅黑" panose="020B0503020204020204" pitchFamily="34" charset="-122"/>
                <a:cs typeface="微软雅黑" panose="020B0503020204020204" pitchFamily="34" charset="-122"/>
              </a:rPr>
              <a:t>进。</a:t>
            </a:r>
            <a:endParaRPr sz="1200">
              <a:latin typeface="微软雅黑" panose="020B0503020204020204" pitchFamily="34" charset="-122"/>
              <a:cs typeface="微软雅黑" panose="020B0503020204020204" pitchFamily="34" charset="-122"/>
            </a:endParaRPr>
          </a:p>
        </p:txBody>
      </p:sp>
      <p:grpSp>
        <p:nvGrpSpPr>
          <p:cNvPr id="17" name="组合 20"/>
          <p:cNvGrpSpPr/>
          <p:nvPr/>
        </p:nvGrpSpPr>
        <p:grpSpPr bwMode="auto">
          <a:xfrm>
            <a:off x="596" y="114914"/>
            <a:ext cx="521498" cy="379813"/>
            <a:chOff x="0" y="0"/>
            <a:chExt cx="694944" cy="624651"/>
          </a:xfrm>
        </p:grpSpPr>
        <p:sp>
          <p:nvSpPr>
            <p:cNvPr id="18"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p>
          </p:txBody>
        </p:sp>
        <p:sp>
          <p:nvSpPr>
            <p:cNvPr id="19"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88619" y="131314"/>
            <a:ext cx="7757859"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综合安防微场景----重点区域闯入告警</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7" name="object 7"/>
          <p:cNvSpPr txBox="1"/>
          <p:nvPr/>
        </p:nvSpPr>
        <p:spPr>
          <a:xfrm>
            <a:off x="105896" y="4144100"/>
            <a:ext cx="5899856" cy="804066"/>
          </a:xfrm>
          <a:prstGeom prst="rect">
            <a:avLst/>
          </a:prstGeom>
        </p:spPr>
        <p:txBody>
          <a:bodyPr vert="horz" wrap="square" lIns="0" tIns="0" rIns="0" bIns="0" rtlCol="0">
            <a:spAutoFit/>
          </a:bodyPr>
          <a:lstStyle/>
          <a:p>
            <a:pPr marL="224155" marR="3810" indent="-215265" defTabSz="685800">
              <a:lnSpc>
                <a:spcPct val="125000"/>
              </a:lnSpc>
              <a:tabLst>
                <a:tab pos="224155" algn="l"/>
              </a:tabLst>
            </a:pPr>
            <a:r>
              <a:rPr sz="1050" spc="-113" dirty="0">
                <a:latin typeface="Segoe UI Symbol" panose="020B0502040204020203"/>
                <a:cs typeface="Segoe UI Symbol" panose="020B0502040204020203"/>
              </a:rPr>
              <a:t>	</a:t>
            </a:r>
            <a:r>
              <a:rPr sz="1050" b="1" spc="8" dirty="0">
                <a:latin typeface="微软雅黑" panose="020B0503020204020204" pitchFamily="34" charset="-122"/>
                <a:cs typeface="微软雅黑" panose="020B0503020204020204" pitchFamily="34" charset="-122"/>
              </a:rPr>
              <a:t>在监控画面内画一个多边形区域，设置区域闯入告警的时间范围。如上图，在管控时间范围内， 当有人跨入这个管控区域时，系统立即推送区域闯入告</a:t>
            </a:r>
            <a:r>
              <a:rPr sz="1050" b="1" dirty="0">
                <a:latin typeface="微软雅黑" panose="020B0503020204020204" pitchFamily="34" charset="-122"/>
                <a:cs typeface="微软雅黑" panose="020B0503020204020204" pitchFamily="34" charset="-122"/>
              </a:rPr>
              <a:t>警信息。</a:t>
            </a:r>
            <a:endParaRPr sz="1050">
              <a:latin typeface="微软雅黑" panose="020B0503020204020204" pitchFamily="34" charset="-122"/>
              <a:cs typeface="微软雅黑" panose="020B0503020204020204" pitchFamily="34" charset="-122"/>
            </a:endParaRPr>
          </a:p>
          <a:p>
            <a:pPr marL="9525" defTabSz="685800">
              <a:spcBef>
                <a:spcPts val="315"/>
              </a:spcBef>
              <a:tabLst>
                <a:tab pos="224155" algn="l"/>
              </a:tabLst>
            </a:pPr>
            <a:r>
              <a:rPr sz="1050" spc="-113" dirty="0">
                <a:latin typeface="Segoe UI Symbol" panose="020B0502040204020203"/>
                <a:cs typeface="Segoe UI Symbol" panose="020B0502040204020203"/>
              </a:rPr>
              <a:t>	</a:t>
            </a:r>
            <a:r>
              <a:rPr sz="1050" b="1" dirty="0">
                <a:latin typeface="微软雅黑" panose="020B0503020204020204" pitchFamily="34" charset="-122"/>
                <a:cs typeface="微软雅黑" panose="020B0503020204020204" pitchFamily="34" charset="-122"/>
              </a:rPr>
              <a:t>人</a:t>
            </a:r>
            <a:r>
              <a:rPr sz="1050" b="1" spc="-4" dirty="0">
                <a:latin typeface="微软雅黑" panose="020B0503020204020204" pitchFamily="34" charset="-122"/>
                <a:cs typeface="微软雅黑" panose="020B0503020204020204" pitchFamily="34" charset="-122"/>
              </a:rPr>
              <a:t>/</a:t>
            </a:r>
            <a:r>
              <a:rPr sz="1050" b="1" dirty="0">
                <a:latin typeface="微软雅黑" panose="020B0503020204020204" pitchFamily="34" charset="-122"/>
                <a:cs typeface="微软雅黑" panose="020B0503020204020204" pitchFamily="34" charset="-122"/>
              </a:rPr>
              <a:t>车精准检测，内置多种</a:t>
            </a:r>
            <a:r>
              <a:rPr sz="1050" b="1" spc="-11" dirty="0">
                <a:latin typeface="微软雅黑" panose="020B0503020204020204" pitchFamily="34" charset="-122"/>
                <a:cs typeface="微软雅黑" panose="020B0503020204020204" pitchFamily="34" charset="-122"/>
              </a:rPr>
              <a:t>报</a:t>
            </a:r>
            <a:r>
              <a:rPr sz="1050" b="1" dirty="0">
                <a:latin typeface="微软雅黑" panose="020B0503020204020204" pitchFamily="34" charset="-122"/>
                <a:cs typeface="微软雅黑" panose="020B0503020204020204" pitchFamily="34" charset="-122"/>
              </a:rPr>
              <a:t>警语</a:t>
            </a:r>
            <a:r>
              <a:rPr sz="1050" b="1" spc="-11" dirty="0">
                <a:latin typeface="微软雅黑" panose="020B0503020204020204" pitchFamily="34" charset="-122"/>
                <a:cs typeface="微软雅黑" panose="020B0503020204020204" pitchFamily="34" charset="-122"/>
              </a:rPr>
              <a:t>音</a:t>
            </a:r>
            <a:r>
              <a:rPr sz="1050" b="1" dirty="0">
                <a:latin typeface="微软雅黑" panose="020B0503020204020204" pitchFamily="34" charset="-122"/>
                <a:cs typeface="微软雅黑" panose="020B0503020204020204" pitchFamily="34" charset="-122"/>
              </a:rPr>
              <a:t>，可</a:t>
            </a:r>
            <a:r>
              <a:rPr sz="1050" b="1" spc="-11" dirty="0">
                <a:latin typeface="微软雅黑" panose="020B0503020204020204" pitchFamily="34" charset="-122"/>
                <a:cs typeface="微软雅黑" panose="020B0503020204020204" pitchFamily="34" charset="-122"/>
              </a:rPr>
              <a:t>定</a:t>
            </a:r>
            <a:r>
              <a:rPr sz="1050" b="1" dirty="0">
                <a:latin typeface="微软雅黑" panose="020B0503020204020204" pitchFamily="34" charset="-122"/>
                <a:cs typeface="微软雅黑" panose="020B0503020204020204" pitchFamily="34" charset="-122"/>
              </a:rPr>
              <a:t>制。</a:t>
            </a:r>
            <a:endParaRPr sz="1050">
              <a:latin typeface="微软雅黑" panose="020B0503020204020204" pitchFamily="34" charset="-122"/>
              <a:cs typeface="微软雅黑" panose="020B0503020204020204" pitchFamily="34" charset="-122"/>
            </a:endParaRPr>
          </a:p>
          <a:p>
            <a:pPr marL="9525" defTabSz="685800">
              <a:spcBef>
                <a:spcPts val="315"/>
              </a:spcBef>
              <a:tabLst>
                <a:tab pos="224155" algn="l"/>
              </a:tabLst>
            </a:pPr>
            <a:r>
              <a:rPr sz="1050" spc="-113" dirty="0">
                <a:latin typeface="Segoe UI Symbol" panose="020B0502040204020203"/>
                <a:cs typeface="Segoe UI Symbol" panose="020B0502040204020203"/>
              </a:rPr>
              <a:t>	</a:t>
            </a:r>
            <a:r>
              <a:rPr sz="1050" b="1" dirty="0">
                <a:latin typeface="微软雅黑" panose="020B0503020204020204" pitchFamily="34" charset="-122"/>
                <a:cs typeface="微软雅黑" panose="020B0503020204020204" pitchFamily="34" charset="-122"/>
              </a:rPr>
              <a:t>声光联动内置白光灯和</a:t>
            </a:r>
            <a:r>
              <a:rPr sz="1050" b="1" spc="-11" dirty="0">
                <a:latin typeface="微软雅黑" panose="020B0503020204020204" pitchFamily="34" charset="-122"/>
                <a:cs typeface="微软雅黑" panose="020B0503020204020204" pitchFamily="34" charset="-122"/>
              </a:rPr>
              <a:t>扬</a:t>
            </a:r>
            <a:r>
              <a:rPr sz="1050" b="1" dirty="0">
                <a:latin typeface="微软雅黑" panose="020B0503020204020204" pitchFamily="34" charset="-122"/>
                <a:cs typeface="微软雅黑" panose="020B0503020204020204" pitchFamily="34" charset="-122"/>
              </a:rPr>
              <a:t>声器</a:t>
            </a:r>
            <a:r>
              <a:rPr sz="1050" b="1" spc="-11" dirty="0">
                <a:latin typeface="微软雅黑" panose="020B0503020204020204" pitchFamily="34" charset="-122"/>
                <a:cs typeface="微软雅黑" panose="020B0503020204020204" pitchFamily="34" charset="-122"/>
              </a:rPr>
              <a:t>，</a:t>
            </a:r>
            <a:r>
              <a:rPr sz="1050" b="1" dirty="0">
                <a:latin typeface="微软雅黑" panose="020B0503020204020204" pitchFamily="34" charset="-122"/>
                <a:cs typeface="微软雅黑" panose="020B0503020204020204" pitchFamily="34" charset="-122"/>
              </a:rPr>
              <a:t>触发</a:t>
            </a:r>
            <a:r>
              <a:rPr sz="1050" b="1" spc="-11" dirty="0">
                <a:latin typeface="微软雅黑" panose="020B0503020204020204" pitchFamily="34" charset="-122"/>
                <a:cs typeface="微软雅黑" panose="020B0503020204020204" pitchFamily="34" charset="-122"/>
              </a:rPr>
              <a:t>报</a:t>
            </a:r>
            <a:r>
              <a:rPr sz="1050" b="1" dirty="0">
                <a:latin typeface="微软雅黑" panose="020B0503020204020204" pitchFamily="34" charset="-122"/>
                <a:cs typeface="微软雅黑" panose="020B0503020204020204" pitchFamily="34" charset="-122"/>
              </a:rPr>
              <a:t>警时</a:t>
            </a:r>
            <a:r>
              <a:rPr sz="1050" b="1" spc="-11" dirty="0">
                <a:latin typeface="微软雅黑" panose="020B0503020204020204" pitchFamily="34" charset="-122"/>
                <a:cs typeface="微软雅黑" panose="020B0503020204020204" pitchFamily="34" charset="-122"/>
              </a:rPr>
              <a:t>可</a:t>
            </a:r>
            <a:r>
              <a:rPr sz="1050" b="1" dirty="0">
                <a:latin typeface="微软雅黑" panose="020B0503020204020204" pitchFamily="34" charset="-122"/>
                <a:cs typeface="微软雅黑" panose="020B0503020204020204" pitchFamily="34" charset="-122"/>
              </a:rPr>
              <a:t>联动</a:t>
            </a:r>
            <a:r>
              <a:rPr sz="1050" b="1" spc="-11" dirty="0">
                <a:latin typeface="微软雅黑" panose="020B0503020204020204" pitchFamily="34" charset="-122"/>
                <a:cs typeface="微软雅黑" panose="020B0503020204020204" pitchFamily="34" charset="-122"/>
              </a:rPr>
              <a:t>白</a:t>
            </a:r>
            <a:r>
              <a:rPr sz="1050" b="1" dirty="0">
                <a:latin typeface="微软雅黑" panose="020B0503020204020204" pitchFamily="34" charset="-122"/>
                <a:cs typeface="微软雅黑" panose="020B0503020204020204" pitchFamily="34" charset="-122"/>
              </a:rPr>
              <a:t>光闪</a:t>
            </a:r>
            <a:r>
              <a:rPr sz="1050" b="1" spc="-11" dirty="0">
                <a:latin typeface="微软雅黑" panose="020B0503020204020204" pitchFamily="34" charset="-122"/>
                <a:cs typeface="微软雅黑" panose="020B0503020204020204" pitchFamily="34" charset="-122"/>
              </a:rPr>
              <a:t>烁</a:t>
            </a:r>
            <a:r>
              <a:rPr sz="1050" b="1" dirty="0">
                <a:latin typeface="微软雅黑" panose="020B0503020204020204" pitchFamily="34" charset="-122"/>
                <a:cs typeface="微软雅黑" panose="020B0503020204020204" pitchFamily="34" charset="-122"/>
              </a:rPr>
              <a:t>。</a:t>
            </a:r>
            <a:endParaRPr sz="1050">
              <a:latin typeface="微软雅黑" panose="020B0503020204020204" pitchFamily="34" charset="-122"/>
              <a:cs typeface="微软雅黑" panose="020B0503020204020204" pitchFamily="34" charset="-122"/>
            </a:endParaRPr>
          </a:p>
        </p:txBody>
      </p:sp>
      <p:sp>
        <p:nvSpPr>
          <p:cNvPr id="8" name="object 8"/>
          <p:cNvSpPr txBox="1"/>
          <p:nvPr/>
        </p:nvSpPr>
        <p:spPr>
          <a:xfrm>
            <a:off x="6402674" y="4243376"/>
            <a:ext cx="2517418" cy="605935"/>
          </a:xfrm>
          <a:prstGeom prst="rect">
            <a:avLst/>
          </a:prstGeom>
        </p:spPr>
        <p:txBody>
          <a:bodyPr vert="horz" wrap="square" lIns="0" tIns="0" rIns="0" bIns="0" rtlCol="0">
            <a:spAutoFit/>
          </a:bodyPr>
          <a:lstStyle/>
          <a:p>
            <a:pPr marL="224155" marR="3810" indent="-215265" defTabSz="685800">
              <a:lnSpc>
                <a:spcPct val="125000"/>
              </a:lnSpc>
              <a:tabLst>
                <a:tab pos="224155" algn="l"/>
              </a:tabLst>
            </a:pPr>
            <a:r>
              <a:rPr sz="1050" spc="-113" dirty="0">
                <a:latin typeface="Segoe UI Symbol" panose="020B0502040204020203"/>
                <a:cs typeface="Segoe UI Symbol" panose="020B0502040204020203"/>
              </a:rPr>
              <a:t>	</a:t>
            </a:r>
            <a:r>
              <a:rPr sz="1050" b="1" spc="34" dirty="0">
                <a:latin typeface="微软雅黑" panose="020B0503020204020204" pitchFamily="34" charset="-122"/>
                <a:cs typeface="微软雅黑" panose="020B0503020204020204" pitchFamily="34" charset="-122"/>
              </a:rPr>
              <a:t>可根据客</a:t>
            </a:r>
            <a:r>
              <a:rPr sz="1050" b="1" spc="26" dirty="0">
                <a:latin typeface="微软雅黑" panose="020B0503020204020204" pitchFamily="34" charset="-122"/>
                <a:cs typeface="微软雅黑" panose="020B0503020204020204" pitchFamily="34" charset="-122"/>
              </a:rPr>
              <a:t>服需</a:t>
            </a:r>
            <a:r>
              <a:rPr sz="1050" b="1" spc="34" dirty="0">
                <a:latin typeface="微软雅黑" panose="020B0503020204020204" pitchFamily="34" charset="-122"/>
                <a:cs typeface="微软雅黑" panose="020B0503020204020204" pitchFamily="34" charset="-122"/>
              </a:rPr>
              <a:t>求</a:t>
            </a:r>
            <a:r>
              <a:rPr sz="1050" b="1" spc="26" dirty="0">
                <a:latin typeface="微软雅黑" panose="020B0503020204020204" pitchFamily="34" charset="-122"/>
                <a:cs typeface="微软雅黑" panose="020B0503020204020204" pitchFamily="34" charset="-122"/>
              </a:rPr>
              <a:t>定制</a:t>
            </a:r>
            <a:r>
              <a:rPr sz="1050" b="1" spc="49" dirty="0">
                <a:latin typeface="微软雅黑" panose="020B0503020204020204" pitchFamily="34" charset="-122"/>
                <a:cs typeface="微软雅黑" panose="020B0503020204020204" pitchFamily="34" charset="-122"/>
              </a:rPr>
              <a:t>：</a:t>
            </a:r>
            <a:r>
              <a:rPr sz="1050" b="1" spc="26" dirty="0">
                <a:latin typeface="微软雅黑" panose="020B0503020204020204" pitchFamily="34" charset="-122"/>
                <a:cs typeface="微软雅黑" panose="020B0503020204020204" pitchFamily="34" charset="-122"/>
              </a:rPr>
              <a:t>在单个</a:t>
            </a:r>
            <a:r>
              <a:rPr sz="1050" b="1" spc="34" dirty="0">
                <a:latin typeface="微软雅黑" panose="020B0503020204020204" pitchFamily="34" charset="-122"/>
                <a:cs typeface="微软雅黑" panose="020B0503020204020204" pitchFamily="34" charset="-122"/>
              </a:rPr>
              <a:t>监</a:t>
            </a:r>
            <a:r>
              <a:rPr sz="1050" b="1" spc="26" dirty="0">
                <a:latin typeface="微软雅黑" panose="020B0503020204020204" pitchFamily="34" charset="-122"/>
                <a:cs typeface="微软雅黑" panose="020B0503020204020204" pitchFamily="34" charset="-122"/>
              </a:rPr>
              <a:t>控</a:t>
            </a:r>
            <a:r>
              <a:rPr sz="1050" b="1" spc="4" dirty="0">
                <a:latin typeface="微软雅黑" panose="020B0503020204020204" pitchFamily="34" charset="-122"/>
                <a:cs typeface="微软雅黑" panose="020B0503020204020204" pitchFamily="34" charset="-122"/>
              </a:rPr>
              <a:t>画</a:t>
            </a:r>
            <a:r>
              <a:rPr sz="1050" b="1" dirty="0">
                <a:latin typeface="微软雅黑" panose="020B0503020204020204" pitchFamily="34" charset="-122"/>
                <a:cs typeface="微软雅黑" panose="020B0503020204020204" pitchFamily="34" charset="-122"/>
              </a:rPr>
              <a:t> </a:t>
            </a:r>
            <a:r>
              <a:rPr sz="1050" b="1" spc="34" dirty="0">
                <a:latin typeface="微软雅黑" panose="020B0503020204020204" pitchFamily="34" charset="-122"/>
                <a:cs typeface="微软雅黑" panose="020B0503020204020204" pitchFamily="34" charset="-122"/>
              </a:rPr>
              <a:t>面内可最</a:t>
            </a:r>
            <a:r>
              <a:rPr sz="1050" b="1" spc="26" dirty="0">
                <a:latin typeface="微软雅黑" panose="020B0503020204020204" pitchFamily="34" charset="-122"/>
                <a:cs typeface="微软雅黑" panose="020B0503020204020204" pitchFamily="34" charset="-122"/>
              </a:rPr>
              <a:t>多</a:t>
            </a:r>
            <a:r>
              <a:rPr sz="1050" b="1" spc="30" dirty="0">
                <a:latin typeface="微软雅黑" panose="020B0503020204020204" pitchFamily="34" charset="-122"/>
                <a:cs typeface="微软雅黑" panose="020B0503020204020204" pitchFamily="34" charset="-122"/>
              </a:rPr>
              <a:t>画</a:t>
            </a:r>
            <a:r>
              <a:rPr sz="1050" b="1" spc="34" dirty="0">
                <a:latin typeface="微软雅黑" panose="020B0503020204020204" pitchFamily="34" charset="-122"/>
                <a:cs typeface="微软雅黑" panose="020B0503020204020204" pitchFamily="34" charset="-122"/>
              </a:rPr>
              <a:t>4</a:t>
            </a:r>
            <a:r>
              <a:rPr sz="1050" b="1" spc="26" dirty="0">
                <a:latin typeface="微软雅黑" panose="020B0503020204020204" pitchFamily="34" charset="-122"/>
                <a:cs typeface="微软雅黑" panose="020B0503020204020204" pitchFamily="34" charset="-122"/>
              </a:rPr>
              <a:t>个</a:t>
            </a:r>
            <a:r>
              <a:rPr sz="1050" b="1" spc="34" dirty="0">
                <a:latin typeface="微软雅黑" panose="020B0503020204020204" pitchFamily="34" charset="-122"/>
                <a:cs typeface="微软雅黑" panose="020B0503020204020204" pitchFamily="34" charset="-122"/>
              </a:rPr>
              <a:t>独</a:t>
            </a:r>
            <a:r>
              <a:rPr sz="1050" b="1" spc="26" dirty="0">
                <a:latin typeface="微软雅黑" panose="020B0503020204020204" pitchFamily="34" charset="-122"/>
                <a:cs typeface="微软雅黑" panose="020B0503020204020204" pitchFamily="34" charset="-122"/>
              </a:rPr>
              <a:t>立的管控区域，</a:t>
            </a:r>
            <a:r>
              <a:rPr sz="1050" b="1" dirty="0">
                <a:latin typeface="微软雅黑" panose="020B0503020204020204" pitchFamily="34" charset="-122"/>
                <a:cs typeface="微软雅黑" panose="020B0503020204020204" pitchFamily="34" charset="-122"/>
              </a:rPr>
              <a:t>分 </a:t>
            </a:r>
            <a:r>
              <a:rPr sz="1050" b="1" spc="34" dirty="0">
                <a:latin typeface="微软雅黑" panose="020B0503020204020204" pitchFamily="34" charset="-122"/>
                <a:cs typeface="微软雅黑" panose="020B0503020204020204" pitchFamily="34" charset="-122"/>
              </a:rPr>
              <a:t>别实</a:t>
            </a:r>
            <a:r>
              <a:rPr sz="1050" b="1" dirty="0">
                <a:latin typeface="微软雅黑" panose="020B0503020204020204" pitchFamily="34" charset="-122"/>
                <a:cs typeface="微软雅黑" panose="020B0503020204020204" pitchFamily="34" charset="-122"/>
              </a:rPr>
              <a:t>现区域闯入</a:t>
            </a:r>
            <a:r>
              <a:rPr sz="1050" b="1" spc="-11" dirty="0">
                <a:latin typeface="微软雅黑" panose="020B0503020204020204" pitchFamily="34" charset="-122"/>
                <a:cs typeface="微软雅黑" panose="020B0503020204020204" pitchFamily="34" charset="-122"/>
              </a:rPr>
              <a:t>告</a:t>
            </a:r>
            <a:r>
              <a:rPr sz="1050" b="1" dirty="0">
                <a:latin typeface="微软雅黑" panose="020B0503020204020204" pitchFamily="34" charset="-122"/>
                <a:cs typeface="微软雅黑" panose="020B0503020204020204" pitchFamily="34" charset="-122"/>
              </a:rPr>
              <a:t>警信息</a:t>
            </a:r>
            <a:r>
              <a:rPr sz="1050" b="1" spc="-11" dirty="0">
                <a:latin typeface="微软雅黑" panose="020B0503020204020204" pitchFamily="34" charset="-122"/>
                <a:cs typeface="微软雅黑" panose="020B0503020204020204" pitchFamily="34" charset="-122"/>
              </a:rPr>
              <a:t>推</a:t>
            </a:r>
            <a:r>
              <a:rPr sz="1050" b="1" dirty="0">
                <a:latin typeface="微软雅黑" panose="020B0503020204020204" pitchFamily="34" charset="-122"/>
                <a:cs typeface="微软雅黑" panose="020B0503020204020204" pitchFamily="34" charset="-122"/>
              </a:rPr>
              <a:t>送。</a:t>
            </a:r>
            <a:endParaRPr sz="1050">
              <a:latin typeface="微软雅黑" panose="020B0503020204020204" pitchFamily="34" charset="-122"/>
              <a:cs typeface="微软雅黑" panose="020B0503020204020204" pitchFamily="34" charset="-122"/>
            </a:endParaRPr>
          </a:p>
        </p:txBody>
      </p:sp>
      <p:sp>
        <p:nvSpPr>
          <p:cNvPr id="9" name="object 9"/>
          <p:cNvSpPr/>
          <p:nvPr/>
        </p:nvSpPr>
        <p:spPr>
          <a:xfrm>
            <a:off x="2189225" y="665688"/>
            <a:ext cx="488146" cy="689349"/>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3040908" y="665688"/>
            <a:ext cx="488146" cy="689349"/>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p:nvPr/>
        </p:nvSpPr>
        <p:spPr>
          <a:xfrm>
            <a:off x="1481616" y="1156660"/>
            <a:ext cx="2998800" cy="2802513"/>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p:nvPr/>
        </p:nvSpPr>
        <p:spPr>
          <a:xfrm>
            <a:off x="2529897" y="1775735"/>
            <a:ext cx="89551" cy="515868"/>
          </a:xfrm>
          <a:custGeom>
            <a:avLst/>
            <a:gdLst/>
            <a:ahLst/>
            <a:cxnLst/>
            <a:rect l="l" t="t" r="r" b="b"/>
            <a:pathLst>
              <a:path w="119379" h="687705">
                <a:moveTo>
                  <a:pt x="0" y="0"/>
                </a:moveTo>
                <a:lnTo>
                  <a:pt x="0" y="549910"/>
                </a:lnTo>
                <a:lnTo>
                  <a:pt x="118872" y="687324"/>
                </a:lnTo>
                <a:lnTo>
                  <a:pt x="118872" y="137413"/>
                </a:lnTo>
                <a:lnTo>
                  <a:pt x="0"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13" name="object 13"/>
          <p:cNvSpPr/>
          <p:nvPr/>
        </p:nvSpPr>
        <p:spPr>
          <a:xfrm>
            <a:off x="1966777" y="1941688"/>
            <a:ext cx="548735" cy="426318"/>
          </a:xfrm>
          <a:custGeom>
            <a:avLst/>
            <a:gdLst/>
            <a:ahLst/>
            <a:cxnLst/>
            <a:rect l="l" t="t" r="r" b="b"/>
            <a:pathLst>
              <a:path w="731520" h="568325">
                <a:moveTo>
                  <a:pt x="324993" y="0"/>
                </a:moveTo>
                <a:lnTo>
                  <a:pt x="0" y="40005"/>
                </a:lnTo>
                <a:lnTo>
                  <a:pt x="406400" y="567944"/>
                </a:lnTo>
                <a:lnTo>
                  <a:pt x="731265" y="527939"/>
                </a:lnTo>
                <a:lnTo>
                  <a:pt x="324993"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14" name="object 14"/>
          <p:cNvSpPr/>
          <p:nvPr/>
        </p:nvSpPr>
        <p:spPr>
          <a:xfrm>
            <a:off x="2116251" y="2068774"/>
            <a:ext cx="97648" cy="107175"/>
          </a:xfrm>
          <a:custGeom>
            <a:avLst/>
            <a:gdLst/>
            <a:ahLst/>
            <a:cxnLst/>
            <a:rect l="l" t="t" r="r" b="b"/>
            <a:pathLst>
              <a:path w="130175" h="142875">
                <a:moveTo>
                  <a:pt x="55372" y="0"/>
                </a:moveTo>
                <a:lnTo>
                  <a:pt x="84500" y="38105"/>
                </a:lnTo>
                <a:lnTo>
                  <a:pt x="107160" y="45267"/>
                </a:lnTo>
                <a:lnTo>
                  <a:pt x="107908" y="35933"/>
                </a:lnTo>
                <a:lnTo>
                  <a:pt x="101601" y="22261"/>
                </a:lnTo>
                <a:lnTo>
                  <a:pt x="89759" y="18334"/>
                </a:lnTo>
                <a:lnTo>
                  <a:pt x="78107" y="13319"/>
                </a:lnTo>
                <a:lnTo>
                  <a:pt x="66644" y="7209"/>
                </a:lnTo>
                <a:lnTo>
                  <a:pt x="55372" y="0"/>
                </a:lnTo>
                <a:close/>
              </a:path>
              <a:path w="130175" h="142875">
                <a:moveTo>
                  <a:pt x="27178" y="25780"/>
                </a:moveTo>
                <a:lnTo>
                  <a:pt x="7747" y="27812"/>
                </a:lnTo>
                <a:lnTo>
                  <a:pt x="8337" y="39463"/>
                </a:lnTo>
                <a:lnTo>
                  <a:pt x="7906" y="52075"/>
                </a:lnTo>
                <a:lnTo>
                  <a:pt x="6364" y="64560"/>
                </a:lnTo>
                <a:lnTo>
                  <a:pt x="3725" y="76920"/>
                </a:lnTo>
                <a:lnTo>
                  <a:pt x="0" y="89153"/>
                </a:lnTo>
                <a:lnTo>
                  <a:pt x="8001" y="91948"/>
                </a:lnTo>
                <a:lnTo>
                  <a:pt x="27515" y="50975"/>
                </a:lnTo>
                <a:lnTo>
                  <a:pt x="27804" y="38410"/>
                </a:lnTo>
                <a:lnTo>
                  <a:pt x="27178" y="25780"/>
                </a:lnTo>
                <a:close/>
              </a:path>
              <a:path w="130175" h="142875">
                <a:moveTo>
                  <a:pt x="65151" y="51942"/>
                </a:moveTo>
                <a:lnTo>
                  <a:pt x="44023" y="57136"/>
                </a:lnTo>
                <a:lnTo>
                  <a:pt x="43946" y="65254"/>
                </a:lnTo>
                <a:lnTo>
                  <a:pt x="43848" y="67849"/>
                </a:lnTo>
                <a:lnTo>
                  <a:pt x="40473" y="109931"/>
                </a:lnTo>
                <a:lnTo>
                  <a:pt x="34417" y="131190"/>
                </a:lnTo>
                <a:lnTo>
                  <a:pt x="50038" y="142748"/>
                </a:lnTo>
                <a:lnTo>
                  <a:pt x="53594" y="139446"/>
                </a:lnTo>
                <a:lnTo>
                  <a:pt x="57150" y="136651"/>
                </a:lnTo>
                <a:lnTo>
                  <a:pt x="60833" y="133985"/>
                </a:lnTo>
                <a:lnTo>
                  <a:pt x="106800" y="105356"/>
                </a:lnTo>
                <a:lnTo>
                  <a:pt x="59264" y="105356"/>
                </a:lnTo>
                <a:lnTo>
                  <a:pt x="60952" y="94542"/>
                </a:lnTo>
                <a:lnTo>
                  <a:pt x="62501" y="82045"/>
                </a:lnTo>
                <a:lnTo>
                  <a:pt x="63902" y="67849"/>
                </a:lnTo>
                <a:lnTo>
                  <a:pt x="65151" y="51942"/>
                </a:lnTo>
                <a:close/>
              </a:path>
              <a:path w="130175" h="142875">
                <a:moveTo>
                  <a:pt x="83185" y="60325"/>
                </a:moveTo>
                <a:lnTo>
                  <a:pt x="74295" y="76453"/>
                </a:lnTo>
                <a:lnTo>
                  <a:pt x="83439" y="80390"/>
                </a:lnTo>
                <a:lnTo>
                  <a:pt x="92075" y="84327"/>
                </a:lnTo>
                <a:lnTo>
                  <a:pt x="94400" y="91634"/>
                </a:lnTo>
                <a:lnTo>
                  <a:pt x="82588" y="98228"/>
                </a:lnTo>
                <a:lnTo>
                  <a:pt x="70800" y="103186"/>
                </a:lnTo>
                <a:lnTo>
                  <a:pt x="59264" y="105356"/>
                </a:lnTo>
                <a:lnTo>
                  <a:pt x="106800" y="105356"/>
                </a:lnTo>
                <a:lnTo>
                  <a:pt x="118745" y="97916"/>
                </a:lnTo>
                <a:lnTo>
                  <a:pt x="130157" y="97916"/>
                </a:lnTo>
                <a:lnTo>
                  <a:pt x="130111" y="80886"/>
                </a:lnTo>
                <a:lnTo>
                  <a:pt x="118887" y="75528"/>
                </a:lnTo>
                <a:lnTo>
                  <a:pt x="107320" y="70320"/>
                </a:lnTo>
                <a:lnTo>
                  <a:pt x="95417" y="65254"/>
                </a:lnTo>
                <a:lnTo>
                  <a:pt x="83185" y="60325"/>
                </a:lnTo>
                <a:close/>
              </a:path>
              <a:path w="130175" h="142875">
                <a:moveTo>
                  <a:pt x="130157" y="97916"/>
                </a:moveTo>
                <a:lnTo>
                  <a:pt x="118745" y="97916"/>
                </a:lnTo>
                <a:lnTo>
                  <a:pt x="122809" y="100075"/>
                </a:lnTo>
                <a:lnTo>
                  <a:pt x="126619" y="102235"/>
                </a:lnTo>
                <a:lnTo>
                  <a:pt x="130175" y="104393"/>
                </a:lnTo>
                <a:lnTo>
                  <a:pt x="130157" y="97916"/>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15" name="object 15"/>
          <p:cNvSpPr/>
          <p:nvPr/>
        </p:nvSpPr>
        <p:spPr>
          <a:xfrm>
            <a:off x="2166266" y="2169566"/>
            <a:ext cx="114796" cy="116225"/>
          </a:xfrm>
          <a:custGeom>
            <a:avLst/>
            <a:gdLst/>
            <a:ahLst/>
            <a:cxnLst/>
            <a:rect l="l" t="t" r="r" b="b"/>
            <a:pathLst>
              <a:path w="153035" h="154939">
                <a:moveTo>
                  <a:pt x="64897" y="105029"/>
                </a:moveTo>
                <a:lnTo>
                  <a:pt x="59104" y="116303"/>
                </a:lnTo>
                <a:lnTo>
                  <a:pt x="52737" y="127633"/>
                </a:lnTo>
                <a:lnTo>
                  <a:pt x="46197" y="138226"/>
                </a:lnTo>
                <a:lnTo>
                  <a:pt x="39497" y="148082"/>
                </a:lnTo>
                <a:lnTo>
                  <a:pt x="45593" y="150749"/>
                </a:lnTo>
                <a:lnTo>
                  <a:pt x="51308" y="153543"/>
                </a:lnTo>
                <a:lnTo>
                  <a:pt x="57504" y="154867"/>
                </a:lnTo>
                <a:lnTo>
                  <a:pt x="63826" y="144408"/>
                </a:lnTo>
                <a:lnTo>
                  <a:pt x="70136" y="133532"/>
                </a:lnTo>
                <a:lnTo>
                  <a:pt x="76423" y="122261"/>
                </a:lnTo>
                <a:lnTo>
                  <a:pt x="82677" y="110617"/>
                </a:lnTo>
                <a:lnTo>
                  <a:pt x="64897" y="105029"/>
                </a:lnTo>
                <a:close/>
              </a:path>
              <a:path w="153035" h="154939">
                <a:moveTo>
                  <a:pt x="51170" y="68834"/>
                </a:moveTo>
                <a:lnTo>
                  <a:pt x="29591" y="68834"/>
                </a:lnTo>
                <a:lnTo>
                  <a:pt x="43815" y="94487"/>
                </a:lnTo>
                <a:lnTo>
                  <a:pt x="18669" y="108458"/>
                </a:lnTo>
                <a:lnTo>
                  <a:pt x="26797" y="123062"/>
                </a:lnTo>
                <a:lnTo>
                  <a:pt x="94984" y="85344"/>
                </a:lnTo>
                <a:lnTo>
                  <a:pt x="60325" y="85344"/>
                </a:lnTo>
                <a:lnTo>
                  <a:pt x="51170" y="68834"/>
                </a:lnTo>
                <a:close/>
              </a:path>
              <a:path w="153035" h="154939">
                <a:moveTo>
                  <a:pt x="101854" y="83565"/>
                </a:moveTo>
                <a:lnTo>
                  <a:pt x="99384" y="100350"/>
                </a:lnTo>
                <a:lnTo>
                  <a:pt x="113653" y="101084"/>
                </a:lnTo>
                <a:lnTo>
                  <a:pt x="126843" y="101947"/>
                </a:lnTo>
                <a:lnTo>
                  <a:pt x="138954" y="102927"/>
                </a:lnTo>
                <a:lnTo>
                  <a:pt x="149987" y="104012"/>
                </a:lnTo>
                <a:lnTo>
                  <a:pt x="152679" y="84567"/>
                </a:lnTo>
                <a:lnTo>
                  <a:pt x="140847" y="84146"/>
                </a:lnTo>
                <a:lnTo>
                  <a:pt x="128439" y="83831"/>
                </a:lnTo>
                <a:lnTo>
                  <a:pt x="115445" y="83634"/>
                </a:lnTo>
                <a:lnTo>
                  <a:pt x="101854" y="83565"/>
                </a:lnTo>
                <a:close/>
              </a:path>
              <a:path w="153035" h="154939">
                <a:moveTo>
                  <a:pt x="96509" y="43687"/>
                </a:moveTo>
                <a:lnTo>
                  <a:pt x="75057" y="43687"/>
                </a:lnTo>
                <a:lnTo>
                  <a:pt x="89154" y="69342"/>
                </a:lnTo>
                <a:lnTo>
                  <a:pt x="60325" y="85344"/>
                </a:lnTo>
                <a:lnTo>
                  <a:pt x="94984" y="85344"/>
                </a:lnTo>
                <a:lnTo>
                  <a:pt x="139065" y="60960"/>
                </a:lnTo>
                <a:lnTo>
                  <a:pt x="138644" y="60198"/>
                </a:lnTo>
                <a:lnTo>
                  <a:pt x="105664" y="60198"/>
                </a:lnTo>
                <a:lnTo>
                  <a:pt x="96509" y="43687"/>
                </a:lnTo>
                <a:close/>
              </a:path>
              <a:path w="153035" h="154939">
                <a:moveTo>
                  <a:pt x="26924" y="25146"/>
                </a:moveTo>
                <a:lnTo>
                  <a:pt x="10414" y="34162"/>
                </a:lnTo>
                <a:lnTo>
                  <a:pt x="21463" y="54101"/>
                </a:lnTo>
                <a:lnTo>
                  <a:pt x="0" y="66039"/>
                </a:lnTo>
                <a:lnTo>
                  <a:pt x="8128" y="80772"/>
                </a:lnTo>
                <a:lnTo>
                  <a:pt x="29591" y="68834"/>
                </a:lnTo>
                <a:lnTo>
                  <a:pt x="51170" y="68834"/>
                </a:lnTo>
                <a:lnTo>
                  <a:pt x="46101" y="59689"/>
                </a:lnTo>
                <a:lnTo>
                  <a:pt x="72529" y="45085"/>
                </a:lnTo>
                <a:lnTo>
                  <a:pt x="37973" y="45085"/>
                </a:lnTo>
                <a:lnTo>
                  <a:pt x="26924" y="25146"/>
                </a:lnTo>
                <a:close/>
              </a:path>
              <a:path w="153035" h="154939">
                <a:moveTo>
                  <a:pt x="130937" y="46227"/>
                </a:moveTo>
                <a:lnTo>
                  <a:pt x="105664" y="60198"/>
                </a:lnTo>
                <a:lnTo>
                  <a:pt x="138644" y="60198"/>
                </a:lnTo>
                <a:lnTo>
                  <a:pt x="130937" y="46227"/>
                </a:lnTo>
                <a:close/>
              </a:path>
              <a:path w="153035" h="154939">
                <a:moveTo>
                  <a:pt x="72390" y="0"/>
                </a:moveTo>
                <a:lnTo>
                  <a:pt x="55880" y="9144"/>
                </a:lnTo>
                <a:lnTo>
                  <a:pt x="66929" y="29083"/>
                </a:lnTo>
                <a:lnTo>
                  <a:pt x="37973" y="45085"/>
                </a:lnTo>
                <a:lnTo>
                  <a:pt x="72529" y="45085"/>
                </a:lnTo>
                <a:lnTo>
                  <a:pt x="75057" y="43687"/>
                </a:lnTo>
                <a:lnTo>
                  <a:pt x="96509" y="43687"/>
                </a:lnTo>
                <a:lnTo>
                  <a:pt x="91440" y="34544"/>
                </a:lnTo>
                <a:lnTo>
                  <a:pt x="113157" y="22606"/>
                </a:lnTo>
                <a:lnTo>
                  <a:pt x="111685" y="19938"/>
                </a:lnTo>
                <a:lnTo>
                  <a:pt x="83439" y="19938"/>
                </a:lnTo>
                <a:lnTo>
                  <a:pt x="72390" y="0"/>
                </a:lnTo>
                <a:close/>
              </a:path>
              <a:path w="153035" h="154939">
                <a:moveTo>
                  <a:pt x="105029" y="7874"/>
                </a:moveTo>
                <a:lnTo>
                  <a:pt x="83439" y="19938"/>
                </a:lnTo>
                <a:lnTo>
                  <a:pt x="111685" y="19938"/>
                </a:lnTo>
                <a:lnTo>
                  <a:pt x="105029" y="7874"/>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16" name="object 16"/>
          <p:cNvSpPr/>
          <p:nvPr/>
        </p:nvSpPr>
        <p:spPr>
          <a:xfrm>
            <a:off x="2220567" y="2270644"/>
            <a:ext cx="121465" cy="118607"/>
          </a:xfrm>
          <a:custGeom>
            <a:avLst/>
            <a:gdLst/>
            <a:ahLst/>
            <a:cxnLst/>
            <a:rect l="l" t="t" r="r" b="b"/>
            <a:pathLst>
              <a:path w="161925" h="158114">
                <a:moveTo>
                  <a:pt x="101854" y="0"/>
                </a:moveTo>
                <a:lnTo>
                  <a:pt x="0" y="56261"/>
                </a:lnTo>
                <a:lnTo>
                  <a:pt x="56387" y="158114"/>
                </a:lnTo>
                <a:lnTo>
                  <a:pt x="100561" y="133603"/>
                </a:lnTo>
                <a:lnTo>
                  <a:pt x="64134" y="133603"/>
                </a:lnTo>
                <a:lnTo>
                  <a:pt x="24892" y="62737"/>
                </a:lnTo>
                <a:lnTo>
                  <a:pt x="110362" y="15493"/>
                </a:lnTo>
                <a:lnTo>
                  <a:pt x="101854" y="0"/>
                </a:lnTo>
                <a:close/>
              </a:path>
              <a:path w="161925" h="158114">
                <a:moveTo>
                  <a:pt x="153162" y="84327"/>
                </a:moveTo>
                <a:lnTo>
                  <a:pt x="64134" y="133603"/>
                </a:lnTo>
                <a:lnTo>
                  <a:pt x="100561" y="133603"/>
                </a:lnTo>
                <a:lnTo>
                  <a:pt x="161670" y="99695"/>
                </a:lnTo>
                <a:lnTo>
                  <a:pt x="153162" y="84327"/>
                </a:lnTo>
                <a:close/>
              </a:path>
              <a:path w="161925" h="158114">
                <a:moveTo>
                  <a:pt x="41148" y="56007"/>
                </a:moveTo>
                <a:lnTo>
                  <a:pt x="36449" y="73278"/>
                </a:lnTo>
                <a:lnTo>
                  <a:pt x="49136" y="76133"/>
                </a:lnTo>
                <a:lnTo>
                  <a:pt x="61389" y="79463"/>
                </a:lnTo>
                <a:lnTo>
                  <a:pt x="73377" y="83682"/>
                </a:lnTo>
                <a:lnTo>
                  <a:pt x="69390" y="95693"/>
                </a:lnTo>
                <a:lnTo>
                  <a:pt x="64835" y="107550"/>
                </a:lnTo>
                <a:lnTo>
                  <a:pt x="59689" y="119252"/>
                </a:lnTo>
                <a:lnTo>
                  <a:pt x="68580" y="121920"/>
                </a:lnTo>
                <a:lnTo>
                  <a:pt x="74675" y="123951"/>
                </a:lnTo>
                <a:lnTo>
                  <a:pt x="79088" y="122399"/>
                </a:lnTo>
                <a:lnTo>
                  <a:pt x="83905" y="110655"/>
                </a:lnTo>
                <a:lnTo>
                  <a:pt x="88306" y="98754"/>
                </a:lnTo>
                <a:lnTo>
                  <a:pt x="92363" y="86687"/>
                </a:lnTo>
                <a:lnTo>
                  <a:pt x="132749" y="86687"/>
                </a:lnTo>
                <a:lnTo>
                  <a:pt x="136017" y="77597"/>
                </a:lnTo>
                <a:lnTo>
                  <a:pt x="111432" y="64008"/>
                </a:lnTo>
                <a:lnTo>
                  <a:pt x="78739" y="64008"/>
                </a:lnTo>
                <a:lnTo>
                  <a:pt x="41148" y="56007"/>
                </a:lnTo>
                <a:close/>
              </a:path>
              <a:path w="161925" h="158114">
                <a:moveTo>
                  <a:pt x="132749" y="86687"/>
                </a:moveTo>
                <a:lnTo>
                  <a:pt x="92363" y="86687"/>
                </a:lnTo>
                <a:lnTo>
                  <a:pt x="104640" y="89959"/>
                </a:lnTo>
                <a:lnTo>
                  <a:pt x="116835" y="93424"/>
                </a:lnTo>
                <a:lnTo>
                  <a:pt x="129031" y="97027"/>
                </a:lnTo>
                <a:lnTo>
                  <a:pt x="132749" y="86687"/>
                </a:lnTo>
                <a:close/>
              </a:path>
              <a:path w="161925" h="158114">
                <a:moveTo>
                  <a:pt x="103631" y="32258"/>
                </a:moveTo>
                <a:lnTo>
                  <a:pt x="83289" y="39071"/>
                </a:lnTo>
                <a:lnTo>
                  <a:pt x="81297" y="51613"/>
                </a:lnTo>
                <a:lnTo>
                  <a:pt x="78739" y="64008"/>
                </a:lnTo>
                <a:lnTo>
                  <a:pt x="111432" y="64008"/>
                </a:lnTo>
                <a:lnTo>
                  <a:pt x="99473" y="57397"/>
                </a:lnTo>
                <a:lnTo>
                  <a:pt x="101800" y="44920"/>
                </a:lnTo>
                <a:lnTo>
                  <a:pt x="103631" y="32258"/>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17" name="object 17"/>
          <p:cNvSpPr/>
          <p:nvPr/>
        </p:nvSpPr>
        <p:spPr>
          <a:xfrm>
            <a:off x="2277441" y="2374675"/>
            <a:ext cx="119560" cy="113844"/>
          </a:xfrm>
          <a:custGeom>
            <a:avLst/>
            <a:gdLst/>
            <a:ahLst/>
            <a:cxnLst/>
            <a:rect l="l" t="t" r="r" b="b"/>
            <a:pathLst>
              <a:path w="159385" h="151764">
                <a:moveTo>
                  <a:pt x="44195" y="94614"/>
                </a:moveTo>
                <a:lnTo>
                  <a:pt x="24637" y="94614"/>
                </a:lnTo>
                <a:lnTo>
                  <a:pt x="48006" y="136778"/>
                </a:lnTo>
                <a:lnTo>
                  <a:pt x="39624" y="142748"/>
                </a:lnTo>
                <a:lnTo>
                  <a:pt x="56752" y="151246"/>
                </a:lnTo>
                <a:lnTo>
                  <a:pt x="66716" y="143394"/>
                </a:lnTo>
                <a:lnTo>
                  <a:pt x="77088" y="135508"/>
                </a:lnTo>
                <a:lnTo>
                  <a:pt x="90861" y="135508"/>
                </a:lnTo>
                <a:lnTo>
                  <a:pt x="101678" y="127253"/>
                </a:lnTo>
                <a:lnTo>
                  <a:pt x="72898" y="127253"/>
                </a:lnTo>
                <a:lnTo>
                  <a:pt x="72471" y="126491"/>
                </a:lnTo>
                <a:lnTo>
                  <a:pt x="61849" y="126491"/>
                </a:lnTo>
                <a:lnTo>
                  <a:pt x="44195" y="94614"/>
                </a:lnTo>
                <a:close/>
              </a:path>
              <a:path w="159385" h="151764">
                <a:moveTo>
                  <a:pt x="90861" y="135508"/>
                </a:moveTo>
                <a:lnTo>
                  <a:pt x="77088" y="135508"/>
                </a:lnTo>
                <a:lnTo>
                  <a:pt x="82042" y="142239"/>
                </a:lnTo>
                <a:lnTo>
                  <a:pt x="90861" y="135508"/>
                </a:lnTo>
                <a:close/>
              </a:path>
              <a:path w="159385" h="151764">
                <a:moveTo>
                  <a:pt x="123238" y="123825"/>
                </a:moveTo>
                <a:lnTo>
                  <a:pt x="106171" y="123825"/>
                </a:lnTo>
                <a:lnTo>
                  <a:pt x="106044" y="124078"/>
                </a:lnTo>
                <a:lnTo>
                  <a:pt x="111887" y="125983"/>
                </a:lnTo>
                <a:lnTo>
                  <a:pt x="116967" y="127888"/>
                </a:lnTo>
                <a:lnTo>
                  <a:pt x="121285" y="129793"/>
                </a:lnTo>
                <a:lnTo>
                  <a:pt x="123238" y="123825"/>
                </a:lnTo>
                <a:close/>
              </a:path>
              <a:path w="159385" h="151764">
                <a:moveTo>
                  <a:pt x="104381" y="105125"/>
                </a:moveTo>
                <a:lnTo>
                  <a:pt x="84043" y="119552"/>
                </a:lnTo>
                <a:lnTo>
                  <a:pt x="72898" y="127253"/>
                </a:lnTo>
                <a:lnTo>
                  <a:pt x="101678" y="127253"/>
                </a:lnTo>
                <a:lnTo>
                  <a:pt x="106171" y="123825"/>
                </a:lnTo>
                <a:lnTo>
                  <a:pt x="123238" y="123825"/>
                </a:lnTo>
                <a:lnTo>
                  <a:pt x="123570" y="122808"/>
                </a:lnTo>
                <a:lnTo>
                  <a:pt x="125349" y="115824"/>
                </a:lnTo>
                <a:lnTo>
                  <a:pt x="133888" y="113240"/>
                </a:lnTo>
                <a:lnTo>
                  <a:pt x="148458" y="113240"/>
                </a:lnTo>
                <a:lnTo>
                  <a:pt x="156586" y="109868"/>
                </a:lnTo>
                <a:lnTo>
                  <a:pt x="157195" y="107950"/>
                </a:lnTo>
                <a:lnTo>
                  <a:pt x="110998" y="107950"/>
                </a:lnTo>
                <a:lnTo>
                  <a:pt x="104381" y="105125"/>
                </a:lnTo>
                <a:close/>
              </a:path>
              <a:path w="159385" h="151764">
                <a:moveTo>
                  <a:pt x="69468" y="120650"/>
                </a:moveTo>
                <a:lnTo>
                  <a:pt x="61849" y="126491"/>
                </a:lnTo>
                <a:lnTo>
                  <a:pt x="72471" y="126491"/>
                </a:lnTo>
                <a:lnTo>
                  <a:pt x="71119" y="124078"/>
                </a:lnTo>
                <a:lnTo>
                  <a:pt x="69976" y="121919"/>
                </a:lnTo>
                <a:lnTo>
                  <a:pt x="69468" y="120650"/>
                </a:lnTo>
                <a:close/>
              </a:path>
              <a:path w="159385" h="151764">
                <a:moveTo>
                  <a:pt x="80390" y="58546"/>
                </a:moveTo>
                <a:lnTo>
                  <a:pt x="47625" y="76707"/>
                </a:lnTo>
                <a:lnTo>
                  <a:pt x="69595" y="116458"/>
                </a:lnTo>
                <a:lnTo>
                  <a:pt x="101216" y="98932"/>
                </a:lnTo>
                <a:lnTo>
                  <a:pt x="75818" y="98932"/>
                </a:lnTo>
                <a:lnTo>
                  <a:pt x="65786" y="80771"/>
                </a:lnTo>
                <a:lnTo>
                  <a:pt x="74168" y="76073"/>
                </a:lnTo>
                <a:lnTo>
                  <a:pt x="90077" y="76073"/>
                </a:lnTo>
                <a:lnTo>
                  <a:pt x="80390" y="58546"/>
                </a:lnTo>
                <a:close/>
              </a:path>
              <a:path w="159385" h="151764">
                <a:moveTo>
                  <a:pt x="148458" y="113240"/>
                </a:moveTo>
                <a:lnTo>
                  <a:pt x="133888" y="113240"/>
                </a:lnTo>
                <a:lnTo>
                  <a:pt x="144579" y="114849"/>
                </a:lnTo>
                <a:lnTo>
                  <a:pt x="148458" y="113240"/>
                </a:lnTo>
                <a:close/>
              </a:path>
              <a:path w="159385" h="151764">
                <a:moveTo>
                  <a:pt x="106721" y="56521"/>
                </a:moveTo>
                <a:lnTo>
                  <a:pt x="86350" y="56521"/>
                </a:lnTo>
                <a:lnTo>
                  <a:pt x="94375" y="69132"/>
                </a:lnTo>
                <a:lnTo>
                  <a:pt x="101581" y="79922"/>
                </a:lnTo>
                <a:lnTo>
                  <a:pt x="107969" y="88884"/>
                </a:lnTo>
                <a:lnTo>
                  <a:pt x="113537" y="96012"/>
                </a:lnTo>
                <a:lnTo>
                  <a:pt x="112902" y="99949"/>
                </a:lnTo>
                <a:lnTo>
                  <a:pt x="112013" y="103886"/>
                </a:lnTo>
                <a:lnTo>
                  <a:pt x="110998" y="107950"/>
                </a:lnTo>
                <a:lnTo>
                  <a:pt x="157195" y="107950"/>
                </a:lnTo>
                <a:lnTo>
                  <a:pt x="159318" y="101265"/>
                </a:lnTo>
                <a:lnTo>
                  <a:pt x="158746" y="98170"/>
                </a:lnTo>
                <a:lnTo>
                  <a:pt x="140843" y="98170"/>
                </a:lnTo>
                <a:lnTo>
                  <a:pt x="136270" y="95250"/>
                </a:lnTo>
                <a:lnTo>
                  <a:pt x="129601" y="85344"/>
                </a:lnTo>
                <a:lnTo>
                  <a:pt x="129728" y="74421"/>
                </a:lnTo>
                <a:lnTo>
                  <a:pt x="129683" y="71881"/>
                </a:lnTo>
                <a:lnTo>
                  <a:pt x="128940" y="60982"/>
                </a:lnTo>
                <a:lnTo>
                  <a:pt x="109519" y="60982"/>
                </a:lnTo>
                <a:lnTo>
                  <a:pt x="106721" y="56521"/>
                </a:lnTo>
                <a:close/>
              </a:path>
              <a:path w="159385" h="151764">
                <a:moveTo>
                  <a:pt x="14986" y="41909"/>
                </a:moveTo>
                <a:lnTo>
                  <a:pt x="0" y="50164"/>
                </a:lnTo>
                <a:lnTo>
                  <a:pt x="16637" y="80263"/>
                </a:lnTo>
                <a:lnTo>
                  <a:pt x="8636" y="84581"/>
                </a:lnTo>
                <a:lnTo>
                  <a:pt x="16637" y="99059"/>
                </a:lnTo>
                <a:lnTo>
                  <a:pt x="24637" y="94614"/>
                </a:lnTo>
                <a:lnTo>
                  <a:pt x="44195" y="94614"/>
                </a:lnTo>
                <a:lnTo>
                  <a:pt x="39624" y="86359"/>
                </a:lnTo>
                <a:lnTo>
                  <a:pt x="46100" y="82803"/>
                </a:lnTo>
                <a:lnTo>
                  <a:pt x="40065" y="71881"/>
                </a:lnTo>
                <a:lnTo>
                  <a:pt x="31623" y="71881"/>
                </a:lnTo>
                <a:lnTo>
                  <a:pt x="14986" y="41909"/>
                </a:lnTo>
                <a:close/>
              </a:path>
              <a:path w="159385" h="151764">
                <a:moveTo>
                  <a:pt x="90077" y="76073"/>
                </a:moveTo>
                <a:lnTo>
                  <a:pt x="74168" y="76073"/>
                </a:lnTo>
                <a:lnTo>
                  <a:pt x="84327" y="94233"/>
                </a:lnTo>
                <a:lnTo>
                  <a:pt x="75818" y="98932"/>
                </a:lnTo>
                <a:lnTo>
                  <a:pt x="101216" y="98932"/>
                </a:lnTo>
                <a:lnTo>
                  <a:pt x="102362" y="98298"/>
                </a:lnTo>
                <a:lnTo>
                  <a:pt x="90077" y="76073"/>
                </a:lnTo>
                <a:close/>
              </a:path>
              <a:path w="159385" h="151764">
                <a:moveTo>
                  <a:pt x="149860" y="73405"/>
                </a:moveTo>
                <a:lnTo>
                  <a:pt x="146557" y="74421"/>
                </a:lnTo>
                <a:lnTo>
                  <a:pt x="141858" y="75564"/>
                </a:lnTo>
                <a:lnTo>
                  <a:pt x="135636" y="76962"/>
                </a:lnTo>
                <a:lnTo>
                  <a:pt x="142239" y="89280"/>
                </a:lnTo>
                <a:lnTo>
                  <a:pt x="144780" y="96012"/>
                </a:lnTo>
                <a:lnTo>
                  <a:pt x="143001" y="96900"/>
                </a:lnTo>
                <a:lnTo>
                  <a:pt x="140843" y="98170"/>
                </a:lnTo>
                <a:lnTo>
                  <a:pt x="158746" y="98170"/>
                </a:lnTo>
                <a:lnTo>
                  <a:pt x="157071" y="89110"/>
                </a:lnTo>
                <a:lnTo>
                  <a:pt x="149860" y="73405"/>
                </a:lnTo>
                <a:close/>
              </a:path>
              <a:path w="159385" h="151764">
                <a:moveTo>
                  <a:pt x="38100" y="68325"/>
                </a:moveTo>
                <a:lnTo>
                  <a:pt x="31623" y="71881"/>
                </a:lnTo>
                <a:lnTo>
                  <a:pt x="40065" y="71881"/>
                </a:lnTo>
                <a:lnTo>
                  <a:pt x="38100" y="68325"/>
                </a:lnTo>
                <a:close/>
              </a:path>
              <a:path w="159385" h="151764">
                <a:moveTo>
                  <a:pt x="77215" y="7619"/>
                </a:moveTo>
                <a:lnTo>
                  <a:pt x="62102" y="16001"/>
                </a:lnTo>
                <a:lnTo>
                  <a:pt x="71500" y="32003"/>
                </a:lnTo>
                <a:lnTo>
                  <a:pt x="34036" y="52704"/>
                </a:lnTo>
                <a:lnTo>
                  <a:pt x="42037" y="67182"/>
                </a:lnTo>
                <a:lnTo>
                  <a:pt x="86350" y="56521"/>
                </a:lnTo>
                <a:lnTo>
                  <a:pt x="106721" y="56521"/>
                </a:lnTo>
                <a:lnTo>
                  <a:pt x="102737" y="50164"/>
                </a:lnTo>
                <a:lnTo>
                  <a:pt x="95123" y="37718"/>
                </a:lnTo>
                <a:lnTo>
                  <a:pt x="120620" y="23621"/>
                </a:lnTo>
                <a:lnTo>
                  <a:pt x="86613" y="23621"/>
                </a:lnTo>
                <a:lnTo>
                  <a:pt x="77215" y="7619"/>
                </a:lnTo>
                <a:close/>
              </a:path>
              <a:path w="159385" h="151764">
                <a:moveTo>
                  <a:pt x="124206" y="35051"/>
                </a:moveTo>
                <a:lnTo>
                  <a:pt x="109474" y="38607"/>
                </a:lnTo>
                <a:lnTo>
                  <a:pt x="112649" y="48640"/>
                </a:lnTo>
                <a:lnTo>
                  <a:pt x="114426" y="58927"/>
                </a:lnTo>
                <a:lnTo>
                  <a:pt x="109519" y="60982"/>
                </a:lnTo>
                <a:lnTo>
                  <a:pt x="128940" y="60982"/>
                </a:lnTo>
                <a:lnTo>
                  <a:pt x="128889" y="60233"/>
                </a:lnTo>
                <a:lnTo>
                  <a:pt x="127039" y="47636"/>
                </a:lnTo>
                <a:lnTo>
                  <a:pt x="124206" y="35051"/>
                </a:lnTo>
                <a:close/>
              </a:path>
              <a:path w="159385" h="151764">
                <a:moveTo>
                  <a:pt x="92201" y="0"/>
                </a:moveTo>
                <a:lnTo>
                  <a:pt x="85089" y="12318"/>
                </a:lnTo>
                <a:lnTo>
                  <a:pt x="97027" y="17906"/>
                </a:lnTo>
                <a:lnTo>
                  <a:pt x="86613" y="23621"/>
                </a:lnTo>
                <a:lnTo>
                  <a:pt x="120620" y="23621"/>
                </a:lnTo>
                <a:lnTo>
                  <a:pt x="121538" y="23113"/>
                </a:lnTo>
                <a:lnTo>
                  <a:pt x="117009" y="14858"/>
                </a:lnTo>
                <a:lnTo>
                  <a:pt x="102488" y="14858"/>
                </a:lnTo>
                <a:lnTo>
                  <a:pt x="107568" y="6095"/>
                </a:lnTo>
                <a:lnTo>
                  <a:pt x="103631" y="4444"/>
                </a:lnTo>
                <a:lnTo>
                  <a:pt x="98551" y="2412"/>
                </a:lnTo>
                <a:lnTo>
                  <a:pt x="92201" y="0"/>
                </a:lnTo>
                <a:close/>
              </a:path>
              <a:path w="159385" h="151764">
                <a:moveTo>
                  <a:pt x="113664" y="8762"/>
                </a:moveTo>
                <a:lnTo>
                  <a:pt x="102488" y="14858"/>
                </a:lnTo>
                <a:lnTo>
                  <a:pt x="117009" y="14858"/>
                </a:lnTo>
                <a:lnTo>
                  <a:pt x="113664" y="8762"/>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18" name="object 18"/>
          <p:cNvSpPr/>
          <p:nvPr/>
        </p:nvSpPr>
        <p:spPr>
          <a:xfrm>
            <a:off x="3337378" y="2353431"/>
            <a:ext cx="776422" cy="646383"/>
          </a:xfrm>
          <a:custGeom>
            <a:avLst/>
            <a:gdLst/>
            <a:ahLst/>
            <a:cxnLst/>
            <a:rect l="l" t="t" r="r" b="b"/>
            <a:pathLst>
              <a:path w="1035050" h="861695">
                <a:moveTo>
                  <a:pt x="909701" y="0"/>
                </a:moveTo>
                <a:lnTo>
                  <a:pt x="0" y="698245"/>
                </a:lnTo>
                <a:lnTo>
                  <a:pt x="125095" y="861313"/>
                </a:lnTo>
                <a:lnTo>
                  <a:pt x="1034796" y="162940"/>
                </a:lnTo>
                <a:lnTo>
                  <a:pt x="909701"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19" name="object 19"/>
          <p:cNvSpPr/>
          <p:nvPr/>
        </p:nvSpPr>
        <p:spPr>
          <a:xfrm>
            <a:off x="3601743" y="2619510"/>
            <a:ext cx="211968" cy="159571"/>
          </a:xfrm>
          <a:custGeom>
            <a:avLst/>
            <a:gdLst/>
            <a:ahLst/>
            <a:cxnLst/>
            <a:rect l="l" t="t" r="r" b="b"/>
            <a:pathLst>
              <a:path w="282575" h="212725">
                <a:moveTo>
                  <a:pt x="108712" y="51180"/>
                </a:moveTo>
                <a:lnTo>
                  <a:pt x="0" y="100202"/>
                </a:lnTo>
                <a:lnTo>
                  <a:pt x="50800" y="212470"/>
                </a:lnTo>
                <a:lnTo>
                  <a:pt x="66421" y="205358"/>
                </a:lnTo>
                <a:lnTo>
                  <a:pt x="64515" y="201040"/>
                </a:lnTo>
                <a:lnTo>
                  <a:pt x="93436" y="187959"/>
                </a:lnTo>
                <a:lnTo>
                  <a:pt x="58547" y="187959"/>
                </a:lnTo>
                <a:lnTo>
                  <a:pt x="21589" y="106299"/>
                </a:lnTo>
                <a:lnTo>
                  <a:pt x="98933" y="71374"/>
                </a:lnTo>
                <a:lnTo>
                  <a:pt x="117824" y="71374"/>
                </a:lnTo>
                <a:lnTo>
                  <a:pt x="108712" y="51180"/>
                </a:lnTo>
                <a:close/>
              </a:path>
              <a:path w="282575" h="212725">
                <a:moveTo>
                  <a:pt x="117824" y="71374"/>
                </a:moveTo>
                <a:lnTo>
                  <a:pt x="98933" y="71374"/>
                </a:lnTo>
                <a:lnTo>
                  <a:pt x="135889" y="152907"/>
                </a:lnTo>
                <a:lnTo>
                  <a:pt x="58547" y="187959"/>
                </a:lnTo>
                <a:lnTo>
                  <a:pt x="93436" y="187959"/>
                </a:lnTo>
                <a:lnTo>
                  <a:pt x="141732" y="166115"/>
                </a:lnTo>
                <a:lnTo>
                  <a:pt x="152842" y="166115"/>
                </a:lnTo>
                <a:lnTo>
                  <a:pt x="159258" y="163194"/>
                </a:lnTo>
                <a:lnTo>
                  <a:pt x="117824" y="71374"/>
                </a:lnTo>
                <a:close/>
              </a:path>
              <a:path w="282575" h="212725">
                <a:moveTo>
                  <a:pt x="93729" y="152019"/>
                </a:moveTo>
                <a:lnTo>
                  <a:pt x="75946" y="152019"/>
                </a:lnTo>
                <a:lnTo>
                  <a:pt x="85216" y="172465"/>
                </a:lnTo>
                <a:lnTo>
                  <a:pt x="99949" y="165734"/>
                </a:lnTo>
                <a:lnTo>
                  <a:pt x="93729" y="152019"/>
                </a:lnTo>
                <a:close/>
              </a:path>
              <a:path w="282575" h="212725">
                <a:moveTo>
                  <a:pt x="152842" y="166115"/>
                </a:moveTo>
                <a:lnTo>
                  <a:pt x="141732" y="166115"/>
                </a:lnTo>
                <a:lnTo>
                  <a:pt x="143637" y="170306"/>
                </a:lnTo>
                <a:lnTo>
                  <a:pt x="152842" y="166115"/>
                </a:lnTo>
                <a:close/>
              </a:path>
              <a:path w="282575" h="212725">
                <a:moveTo>
                  <a:pt x="85167" y="132969"/>
                </a:moveTo>
                <a:lnTo>
                  <a:pt x="67310" y="132969"/>
                </a:lnTo>
                <a:lnTo>
                  <a:pt x="70485" y="139953"/>
                </a:lnTo>
                <a:lnTo>
                  <a:pt x="44703" y="151637"/>
                </a:lnTo>
                <a:lnTo>
                  <a:pt x="50164" y="163702"/>
                </a:lnTo>
                <a:lnTo>
                  <a:pt x="75946" y="152019"/>
                </a:lnTo>
                <a:lnTo>
                  <a:pt x="93729" y="152019"/>
                </a:lnTo>
                <a:lnTo>
                  <a:pt x="90677" y="145287"/>
                </a:lnTo>
                <a:lnTo>
                  <a:pt x="107441" y="137794"/>
                </a:lnTo>
                <a:lnTo>
                  <a:pt x="124287" y="137794"/>
                </a:lnTo>
                <a:lnTo>
                  <a:pt x="122627" y="133350"/>
                </a:lnTo>
                <a:lnTo>
                  <a:pt x="85344" y="133350"/>
                </a:lnTo>
                <a:lnTo>
                  <a:pt x="85167" y="132969"/>
                </a:lnTo>
                <a:close/>
              </a:path>
              <a:path w="282575" h="212725">
                <a:moveTo>
                  <a:pt x="124287" y="137794"/>
                </a:moveTo>
                <a:lnTo>
                  <a:pt x="107441" y="137794"/>
                </a:lnTo>
                <a:lnTo>
                  <a:pt x="107950" y="139319"/>
                </a:lnTo>
                <a:lnTo>
                  <a:pt x="108458" y="140588"/>
                </a:lnTo>
                <a:lnTo>
                  <a:pt x="108838" y="141858"/>
                </a:lnTo>
                <a:lnTo>
                  <a:pt x="96138" y="150368"/>
                </a:lnTo>
                <a:lnTo>
                  <a:pt x="98806" y="153796"/>
                </a:lnTo>
                <a:lnTo>
                  <a:pt x="101219" y="156971"/>
                </a:lnTo>
                <a:lnTo>
                  <a:pt x="103250" y="160019"/>
                </a:lnTo>
                <a:lnTo>
                  <a:pt x="112395" y="156337"/>
                </a:lnTo>
                <a:lnTo>
                  <a:pt x="124460" y="144906"/>
                </a:lnTo>
                <a:lnTo>
                  <a:pt x="125037" y="142366"/>
                </a:lnTo>
                <a:lnTo>
                  <a:pt x="125064" y="141858"/>
                </a:lnTo>
                <a:lnTo>
                  <a:pt x="124713" y="138937"/>
                </a:lnTo>
                <a:lnTo>
                  <a:pt x="124287" y="137794"/>
                </a:lnTo>
                <a:close/>
              </a:path>
              <a:path w="282575" h="212725">
                <a:moveTo>
                  <a:pt x="167386" y="85471"/>
                </a:moveTo>
                <a:lnTo>
                  <a:pt x="148716" y="85471"/>
                </a:lnTo>
                <a:lnTo>
                  <a:pt x="165226" y="121919"/>
                </a:lnTo>
                <a:lnTo>
                  <a:pt x="154559" y="130556"/>
                </a:lnTo>
                <a:lnTo>
                  <a:pt x="165608" y="146557"/>
                </a:lnTo>
                <a:lnTo>
                  <a:pt x="166899" y="145287"/>
                </a:lnTo>
                <a:lnTo>
                  <a:pt x="176237" y="136313"/>
                </a:lnTo>
                <a:lnTo>
                  <a:pt x="185552" y="127754"/>
                </a:lnTo>
                <a:lnTo>
                  <a:pt x="194818" y="119633"/>
                </a:lnTo>
                <a:lnTo>
                  <a:pt x="191770" y="113664"/>
                </a:lnTo>
                <a:lnTo>
                  <a:pt x="190423" y="110616"/>
                </a:lnTo>
                <a:lnTo>
                  <a:pt x="178815" y="110616"/>
                </a:lnTo>
                <a:lnTo>
                  <a:pt x="167386" y="85471"/>
                </a:lnTo>
                <a:close/>
              </a:path>
              <a:path w="282575" h="212725">
                <a:moveTo>
                  <a:pt x="76534" y="113918"/>
                </a:moveTo>
                <a:lnTo>
                  <a:pt x="58674" y="113918"/>
                </a:lnTo>
                <a:lnTo>
                  <a:pt x="61849" y="121031"/>
                </a:lnTo>
                <a:lnTo>
                  <a:pt x="41148" y="130428"/>
                </a:lnTo>
                <a:lnTo>
                  <a:pt x="46482" y="142366"/>
                </a:lnTo>
                <a:lnTo>
                  <a:pt x="67310" y="132969"/>
                </a:lnTo>
                <a:lnTo>
                  <a:pt x="85167" y="132969"/>
                </a:lnTo>
                <a:lnTo>
                  <a:pt x="82041" y="126237"/>
                </a:lnTo>
                <a:lnTo>
                  <a:pt x="108682" y="114300"/>
                </a:lnTo>
                <a:lnTo>
                  <a:pt x="76708" y="114300"/>
                </a:lnTo>
                <a:lnTo>
                  <a:pt x="76534" y="113918"/>
                </a:lnTo>
                <a:close/>
              </a:path>
              <a:path w="282575" h="212725">
                <a:moveTo>
                  <a:pt x="254762" y="47498"/>
                </a:moveTo>
                <a:lnTo>
                  <a:pt x="182245" y="80263"/>
                </a:lnTo>
                <a:lnTo>
                  <a:pt x="210058" y="141858"/>
                </a:lnTo>
                <a:lnTo>
                  <a:pt x="223647" y="135762"/>
                </a:lnTo>
                <a:lnTo>
                  <a:pt x="221107" y="130047"/>
                </a:lnTo>
                <a:lnTo>
                  <a:pt x="245325" y="119125"/>
                </a:lnTo>
                <a:lnTo>
                  <a:pt x="216153" y="119125"/>
                </a:lnTo>
                <a:lnTo>
                  <a:pt x="200787" y="85089"/>
                </a:lnTo>
                <a:lnTo>
                  <a:pt x="246125" y="64642"/>
                </a:lnTo>
                <a:lnTo>
                  <a:pt x="262503" y="64642"/>
                </a:lnTo>
                <a:lnTo>
                  <a:pt x="254762" y="47498"/>
                </a:lnTo>
                <a:close/>
              </a:path>
              <a:path w="282575" h="212725">
                <a:moveTo>
                  <a:pt x="117221" y="118871"/>
                </a:moveTo>
                <a:lnTo>
                  <a:pt x="85344" y="133350"/>
                </a:lnTo>
                <a:lnTo>
                  <a:pt x="122627" y="133350"/>
                </a:lnTo>
                <a:lnTo>
                  <a:pt x="117221" y="118871"/>
                </a:lnTo>
                <a:close/>
              </a:path>
              <a:path w="282575" h="212725">
                <a:moveTo>
                  <a:pt x="65659" y="89915"/>
                </a:moveTo>
                <a:lnTo>
                  <a:pt x="50800" y="96519"/>
                </a:lnTo>
                <a:lnTo>
                  <a:pt x="53212" y="101853"/>
                </a:lnTo>
                <a:lnTo>
                  <a:pt x="28701" y="113029"/>
                </a:lnTo>
                <a:lnTo>
                  <a:pt x="34162" y="125094"/>
                </a:lnTo>
                <a:lnTo>
                  <a:pt x="58674" y="113918"/>
                </a:lnTo>
                <a:lnTo>
                  <a:pt x="76534" y="113918"/>
                </a:lnTo>
                <a:lnTo>
                  <a:pt x="73533" y="107314"/>
                </a:lnTo>
                <a:lnTo>
                  <a:pt x="100162" y="95250"/>
                </a:lnTo>
                <a:lnTo>
                  <a:pt x="68072" y="95250"/>
                </a:lnTo>
                <a:lnTo>
                  <a:pt x="65659" y="89915"/>
                </a:lnTo>
                <a:close/>
              </a:path>
              <a:path w="282575" h="212725">
                <a:moveTo>
                  <a:pt x="262503" y="64642"/>
                </a:moveTo>
                <a:lnTo>
                  <a:pt x="246125" y="64642"/>
                </a:lnTo>
                <a:lnTo>
                  <a:pt x="261493" y="98678"/>
                </a:lnTo>
                <a:lnTo>
                  <a:pt x="216153" y="119125"/>
                </a:lnTo>
                <a:lnTo>
                  <a:pt x="245325" y="119125"/>
                </a:lnTo>
                <a:lnTo>
                  <a:pt x="266446" y="109600"/>
                </a:lnTo>
                <a:lnTo>
                  <a:pt x="281442" y="109600"/>
                </a:lnTo>
                <a:lnTo>
                  <a:pt x="282575" y="109092"/>
                </a:lnTo>
                <a:lnTo>
                  <a:pt x="262503" y="64642"/>
                </a:lnTo>
                <a:close/>
              </a:path>
              <a:path w="282575" h="212725">
                <a:moveTo>
                  <a:pt x="281442" y="109600"/>
                </a:moveTo>
                <a:lnTo>
                  <a:pt x="266446" y="109600"/>
                </a:lnTo>
                <a:lnTo>
                  <a:pt x="268986" y="115188"/>
                </a:lnTo>
                <a:lnTo>
                  <a:pt x="281442" y="109600"/>
                </a:lnTo>
                <a:close/>
              </a:path>
              <a:path w="282575" h="212725">
                <a:moveTo>
                  <a:pt x="103505" y="102235"/>
                </a:moveTo>
                <a:lnTo>
                  <a:pt x="76708" y="114300"/>
                </a:lnTo>
                <a:lnTo>
                  <a:pt x="108682" y="114300"/>
                </a:lnTo>
                <a:lnTo>
                  <a:pt x="108965" y="114173"/>
                </a:lnTo>
                <a:lnTo>
                  <a:pt x="103505" y="102235"/>
                </a:lnTo>
                <a:close/>
              </a:path>
              <a:path w="282575" h="212725">
                <a:moveTo>
                  <a:pt x="241935" y="72771"/>
                </a:moveTo>
                <a:lnTo>
                  <a:pt x="209676" y="87375"/>
                </a:lnTo>
                <a:lnTo>
                  <a:pt x="220345" y="110871"/>
                </a:lnTo>
                <a:lnTo>
                  <a:pt x="250622" y="97281"/>
                </a:lnTo>
                <a:lnTo>
                  <a:pt x="227457" y="97281"/>
                </a:lnTo>
                <a:lnTo>
                  <a:pt x="224536" y="91059"/>
                </a:lnTo>
                <a:lnTo>
                  <a:pt x="234823" y="86360"/>
                </a:lnTo>
                <a:lnTo>
                  <a:pt x="248071" y="86360"/>
                </a:lnTo>
                <a:lnTo>
                  <a:pt x="241935" y="72771"/>
                </a:lnTo>
                <a:close/>
              </a:path>
              <a:path w="282575" h="212725">
                <a:moveTo>
                  <a:pt x="187325" y="103124"/>
                </a:moveTo>
                <a:lnTo>
                  <a:pt x="178815" y="110616"/>
                </a:lnTo>
                <a:lnTo>
                  <a:pt x="190423" y="110616"/>
                </a:lnTo>
                <a:lnTo>
                  <a:pt x="189357" y="108203"/>
                </a:lnTo>
                <a:lnTo>
                  <a:pt x="187325" y="103124"/>
                </a:lnTo>
                <a:close/>
              </a:path>
              <a:path w="282575" h="212725">
                <a:moveTo>
                  <a:pt x="248071" y="86360"/>
                </a:moveTo>
                <a:lnTo>
                  <a:pt x="234823" y="86360"/>
                </a:lnTo>
                <a:lnTo>
                  <a:pt x="237744" y="92710"/>
                </a:lnTo>
                <a:lnTo>
                  <a:pt x="227457" y="97281"/>
                </a:lnTo>
                <a:lnTo>
                  <a:pt x="250622" y="97281"/>
                </a:lnTo>
                <a:lnTo>
                  <a:pt x="252602" y="96392"/>
                </a:lnTo>
                <a:lnTo>
                  <a:pt x="248071" y="86360"/>
                </a:lnTo>
                <a:close/>
              </a:path>
              <a:path w="282575" h="212725">
                <a:moveTo>
                  <a:pt x="99187" y="81152"/>
                </a:moveTo>
                <a:lnTo>
                  <a:pt x="68072" y="95250"/>
                </a:lnTo>
                <a:lnTo>
                  <a:pt x="100162" y="95250"/>
                </a:lnTo>
                <a:lnTo>
                  <a:pt x="104648" y="93217"/>
                </a:lnTo>
                <a:lnTo>
                  <a:pt x="99187" y="81152"/>
                </a:lnTo>
                <a:close/>
              </a:path>
              <a:path w="282575" h="212725">
                <a:moveTo>
                  <a:pt x="142621" y="30606"/>
                </a:moveTo>
                <a:lnTo>
                  <a:pt x="127126" y="37591"/>
                </a:lnTo>
                <a:lnTo>
                  <a:pt x="141477" y="69341"/>
                </a:lnTo>
                <a:lnTo>
                  <a:pt x="131699" y="73787"/>
                </a:lnTo>
                <a:lnTo>
                  <a:pt x="138937" y="89915"/>
                </a:lnTo>
                <a:lnTo>
                  <a:pt x="148716" y="85471"/>
                </a:lnTo>
                <a:lnTo>
                  <a:pt x="167386" y="85471"/>
                </a:lnTo>
                <a:lnTo>
                  <a:pt x="164211" y="78486"/>
                </a:lnTo>
                <a:lnTo>
                  <a:pt x="172720" y="74675"/>
                </a:lnTo>
                <a:lnTo>
                  <a:pt x="167191" y="62356"/>
                </a:lnTo>
                <a:lnTo>
                  <a:pt x="156972" y="62356"/>
                </a:lnTo>
                <a:lnTo>
                  <a:pt x="142621" y="30606"/>
                </a:lnTo>
                <a:close/>
              </a:path>
              <a:path w="282575" h="212725">
                <a:moveTo>
                  <a:pt x="180466" y="38353"/>
                </a:moveTo>
                <a:lnTo>
                  <a:pt x="170687" y="50291"/>
                </a:lnTo>
                <a:lnTo>
                  <a:pt x="179070" y="55499"/>
                </a:lnTo>
                <a:lnTo>
                  <a:pt x="182752" y="58038"/>
                </a:lnTo>
                <a:lnTo>
                  <a:pt x="170561" y="63500"/>
                </a:lnTo>
                <a:lnTo>
                  <a:pt x="175768" y="74929"/>
                </a:lnTo>
                <a:lnTo>
                  <a:pt x="220546" y="54737"/>
                </a:lnTo>
                <a:lnTo>
                  <a:pt x="190119" y="54737"/>
                </a:lnTo>
                <a:lnTo>
                  <a:pt x="195834" y="47625"/>
                </a:lnTo>
                <a:lnTo>
                  <a:pt x="191388" y="44703"/>
                </a:lnTo>
                <a:lnTo>
                  <a:pt x="186309" y="41655"/>
                </a:lnTo>
                <a:lnTo>
                  <a:pt x="180466" y="38353"/>
                </a:lnTo>
                <a:close/>
              </a:path>
              <a:path w="282575" h="212725">
                <a:moveTo>
                  <a:pt x="165481" y="58547"/>
                </a:moveTo>
                <a:lnTo>
                  <a:pt x="156972" y="62356"/>
                </a:lnTo>
                <a:lnTo>
                  <a:pt x="167191" y="62356"/>
                </a:lnTo>
                <a:lnTo>
                  <a:pt x="165481" y="58547"/>
                </a:lnTo>
                <a:close/>
              </a:path>
              <a:path w="282575" h="212725">
                <a:moveTo>
                  <a:pt x="213034" y="31623"/>
                </a:moveTo>
                <a:lnTo>
                  <a:pt x="194690" y="31623"/>
                </a:lnTo>
                <a:lnTo>
                  <a:pt x="202564" y="49022"/>
                </a:lnTo>
                <a:lnTo>
                  <a:pt x="190119" y="54737"/>
                </a:lnTo>
                <a:lnTo>
                  <a:pt x="220546" y="54737"/>
                </a:lnTo>
                <a:lnTo>
                  <a:pt x="248428" y="42163"/>
                </a:lnTo>
                <a:lnTo>
                  <a:pt x="217805" y="42163"/>
                </a:lnTo>
                <a:lnTo>
                  <a:pt x="213034" y="31623"/>
                </a:lnTo>
                <a:close/>
              </a:path>
              <a:path w="282575" h="212725">
                <a:moveTo>
                  <a:pt x="200787" y="4317"/>
                </a:moveTo>
                <a:lnTo>
                  <a:pt x="185420" y="11302"/>
                </a:lnTo>
                <a:lnTo>
                  <a:pt x="189484" y="20192"/>
                </a:lnTo>
                <a:lnTo>
                  <a:pt x="161036" y="33147"/>
                </a:lnTo>
                <a:lnTo>
                  <a:pt x="166115" y="44576"/>
                </a:lnTo>
                <a:lnTo>
                  <a:pt x="194690" y="31623"/>
                </a:lnTo>
                <a:lnTo>
                  <a:pt x="213034" y="31623"/>
                </a:lnTo>
                <a:lnTo>
                  <a:pt x="209931" y="24764"/>
                </a:lnTo>
                <a:lnTo>
                  <a:pt x="235185" y="13335"/>
                </a:lnTo>
                <a:lnTo>
                  <a:pt x="204850" y="13335"/>
                </a:lnTo>
                <a:lnTo>
                  <a:pt x="200787" y="4317"/>
                </a:lnTo>
                <a:close/>
              </a:path>
              <a:path w="282575" h="212725">
                <a:moveTo>
                  <a:pt x="241300" y="18668"/>
                </a:moveTo>
                <a:lnTo>
                  <a:pt x="224282" y="18668"/>
                </a:lnTo>
                <a:lnTo>
                  <a:pt x="223900" y="25273"/>
                </a:lnTo>
                <a:lnTo>
                  <a:pt x="223138" y="32512"/>
                </a:lnTo>
                <a:lnTo>
                  <a:pt x="221869" y="40386"/>
                </a:lnTo>
                <a:lnTo>
                  <a:pt x="217805" y="42163"/>
                </a:lnTo>
                <a:lnTo>
                  <a:pt x="248428" y="42163"/>
                </a:lnTo>
                <a:lnTo>
                  <a:pt x="256032" y="38735"/>
                </a:lnTo>
                <a:lnTo>
                  <a:pt x="253370" y="32892"/>
                </a:lnTo>
                <a:lnTo>
                  <a:pt x="238378" y="32892"/>
                </a:lnTo>
                <a:lnTo>
                  <a:pt x="239522" y="28193"/>
                </a:lnTo>
                <a:lnTo>
                  <a:pt x="241300" y="18668"/>
                </a:lnTo>
                <a:close/>
              </a:path>
              <a:path w="282575" h="212725">
                <a:moveTo>
                  <a:pt x="250825" y="27304"/>
                </a:moveTo>
                <a:lnTo>
                  <a:pt x="238378" y="32892"/>
                </a:lnTo>
                <a:lnTo>
                  <a:pt x="253370" y="32892"/>
                </a:lnTo>
                <a:lnTo>
                  <a:pt x="250825" y="27304"/>
                </a:lnTo>
                <a:close/>
              </a:path>
              <a:path w="282575" h="212725">
                <a:moveTo>
                  <a:pt x="234187" y="0"/>
                </a:moveTo>
                <a:lnTo>
                  <a:pt x="204850" y="13335"/>
                </a:lnTo>
                <a:lnTo>
                  <a:pt x="235185" y="13335"/>
                </a:lnTo>
                <a:lnTo>
                  <a:pt x="239395" y="11429"/>
                </a:lnTo>
                <a:lnTo>
                  <a:pt x="234187" y="0"/>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20" name="object 20"/>
          <p:cNvSpPr/>
          <p:nvPr/>
        </p:nvSpPr>
        <p:spPr>
          <a:xfrm>
            <a:off x="3654996" y="2728114"/>
            <a:ext cx="197202" cy="157666"/>
          </a:xfrm>
          <a:custGeom>
            <a:avLst/>
            <a:gdLst/>
            <a:ahLst/>
            <a:cxnLst/>
            <a:rect l="l" t="t" r="r" b="b"/>
            <a:pathLst>
              <a:path w="262889" h="210185">
                <a:moveTo>
                  <a:pt x="102107" y="52831"/>
                </a:moveTo>
                <a:lnTo>
                  <a:pt x="0" y="99059"/>
                </a:lnTo>
                <a:lnTo>
                  <a:pt x="27185" y="159505"/>
                </a:lnTo>
                <a:lnTo>
                  <a:pt x="32014" y="173154"/>
                </a:lnTo>
                <a:lnTo>
                  <a:pt x="34966" y="185584"/>
                </a:lnTo>
                <a:lnTo>
                  <a:pt x="36058" y="196788"/>
                </a:lnTo>
                <a:lnTo>
                  <a:pt x="35305" y="206755"/>
                </a:lnTo>
                <a:lnTo>
                  <a:pt x="41401" y="208152"/>
                </a:lnTo>
                <a:lnTo>
                  <a:pt x="47751" y="209930"/>
                </a:lnTo>
                <a:lnTo>
                  <a:pt x="54804" y="207448"/>
                </a:lnTo>
                <a:lnTo>
                  <a:pt x="54994" y="196632"/>
                </a:lnTo>
                <a:lnTo>
                  <a:pt x="53698" y="185029"/>
                </a:lnTo>
                <a:lnTo>
                  <a:pt x="50916" y="172643"/>
                </a:lnTo>
                <a:lnTo>
                  <a:pt x="46648" y="159479"/>
                </a:lnTo>
                <a:lnTo>
                  <a:pt x="40893" y="145541"/>
                </a:lnTo>
                <a:lnTo>
                  <a:pt x="22732" y="105409"/>
                </a:lnTo>
                <a:lnTo>
                  <a:pt x="49783" y="93217"/>
                </a:lnTo>
                <a:lnTo>
                  <a:pt x="68560" y="93217"/>
                </a:lnTo>
                <a:lnTo>
                  <a:pt x="65277" y="86105"/>
                </a:lnTo>
                <a:lnTo>
                  <a:pt x="91947" y="74167"/>
                </a:lnTo>
                <a:lnTo>
                  <a:pt x="111758" y="74167"/>
                </a:lnTo>
                <a:lnTo>
                  <a:pt x="102107" y="52831"/>
                </a:lnTo>
                <a:close/>
              </a:path>
              <a:path w="262889" h="210185">
                <a:moveTo>
                  <a:pt x="103885" y="124713"/>
                </a:moveTo>
                <a:lnTo>
                  <a:pt x="52831" y="147827"/>
                </a:lnTo>
                <a:lnTo>
                  <a:pt x="69976" y="185800"/>
                </a:lnTo>
                <a:lnTo>
                  <a:pt x="85089" y="178942"/>
                </a:lnTo>
                <a:lnTo>
                  <a:pt x="82550" y="173100"/>
                </a:lnTo>
                <a:lnTo>
                  <a:pt x="107259" y="161924"/>
                </a:lnTo>
                <a:lnTo>
                  <a:pt x="77469" y="161924"/>
                </a:lnTo>
                <a:lnTo>
                  <a:pt x="73025" y="152272"/>
                </a:lnTo>
                <a:lnTo>
                  <a:pt x="93852" y="142874"/>
                </a:lnTo>
                <a:lnTo>
                  <a:pt x="112140" y="142874"/>
                </a:lnTo>
                <a:lnTo>
                  <a:pt x="103885" y="124713"/>
                </a:lnTo>
                <a:close/>
              </a:path>
              <a:path w="262889" h="210185">
                <a:moveTo>
                  <a:pt x="111758" y="74167"/>
                </a:moveTo>
                <a:lnTo>
                  <a:pt x="91947" y="74167"/>
                </a:lnTo>
                <a:lnTo>
                  <a:pt x="124991" y="147243"/>
                </a:lnTo>
                <a:lnTo>
                  <a:pt x="125983" y="149351"/>
                </a:lnTo>
                <a:lnTo>
                  <a:pt x="126491" y="151637"/>
                </a:lnTo>
                <a:lnTo>
                  <a:pt x="126491" y="156463"/>
                </a:lnTo>
                <a:lnTo>
                  <a:pt x="123697" y="159003"/>
                </a:lnTo>
                <a:lnTo>
                  <a:pt x="113410" y="163575"/>
                </a:lnTo>
                <a:lnTo>
                  <a:pt x="109219" y="165226"/>
                </a:lnTo>
                <a:lnTo>
                  <a:pt x="105409" y="166623"/>
                </a:lnTo>
                <a:lnTo>
                  <a:pt x="108965" y="170941"/>
                </a:lnTo>
                <a:lnTo>
                  <a:pt x="112521" y="175767"/>
                </a:lnTo>
                <a:lnTo>
                  <a:pt x="116204" y="180974"/>
                </a:lnTo>
                <a:lnTo>
                  <a:pt x="123189" y="177926"/>
                </a:lnTo>
                <a:lnTo>
                  <a:pt x="129539" y="175005"/>
                </a:lnTo>
                <a:lnTo>
                  <a:pt x="135000" y="172211"/>
                </a:lnTo>
                <a:lnTo>
                  <a:pt x="140588" y="169544"/>
                </a:lnTo>
                <a:lnTo>
                  <a:pt x="144017" y="165480"/>
                </a:lnTo>
                <a:lnTo>
                  <a:pt x="146557" y="154939"/>
                </a:lnTo>
                <a:lnTo>
                  <a:pt x="145414" y="148462"/>
                </a:lnTo>
                <a:lnTo>
                  <a:pt x="141858" y="140715"/>
                </a:lnTo>
                <a:lnTo>
                  <a:pt x="111758" y="74167"/>
                </a:lnTo>
                <a:close/>
              </a:path>
              <a:path w="262889" h="210185">
                <a:moveTo>
                  <a:pt x="112140" y="142874"/>
                </a:moveTo>
                <a:lnTo>
                  <a:pt x="93852" y="142874"/>
                </a:lnTo>
                <a:lnTo>
                  <a:pt x="98170" y="152526"/>
                </a:lnTo>
                <a:lnTo>
                  <a:pt x="77469" y="161924"/>
                </a:lnTo>
                <a:lnTo>
                  <a:pt x="107259" y="161924"/>
                </a:lnTo>
                <a:lnTo>
                  <a:pt x="118490" y="156844"/>
                </a:lnTo>
                <a:lnTo>
                  <a:pt x="112140" y="142874"/>
                </a:lnTo>
                <a:close/>
              </a:path>
              <a:path w="262889" h="210185">
                <a:moveTo>
                  <a:pt x="196768" y="110997"/>
                </a:moveTo>
                <a:lnTo>
                  <a:pt x="178942" y="110997"/>
                </a:lnTo>
                <a:lnTo>
                  <a:pt x="181228" y="116585"/>
                </a:lnTo>
                <a:lnTo>
                  <a:pt x="181990" y="121411"/>
                </a:lnTo>
                <a:lnTo>
                  <a:pt x="181101" y="125221"/>
                </a:lnTo>
                <a:lnTo>
                  <a:pt x="180339" y="129158"/>
                </a:lnTo>
                <a:lnTo>
                  <a:pt x="175894" y="135635"/>
                </a:lnTo>
                <a:lnTo>
                  <a:pt x="168020" y="144652"/>
                </a:lnTo>
                <a:lnTo>
                  <a:pt x="172338" y="146176"/>
                </a:lnTo>
                <a:lnTo>
                  <a:pt x="177800" y="148716"/>
                </a:lnTo>
                <a:lnTo>
                  <a:pt x="188394" y="147243"/>
                </a:lnTo>
                <a:lnTo>
                  <a:pt x="195038" y="136668"/>
                </a:lnTo>
                <a:lnTo>
                  <a:pt x="199061" y="124713"/>
                </a:lnTo>
                <a:lnTo>
                  <a:pt x="199122" y="124332"/>
                </a:lnTo>
                <a:lnTo>
                  <a:pt x="197633" y="113211"/>
                </a:lnTo>
                <a:lnTo>
                  <a:pt x="196768" y="110997"/>
                </a:lnTo>
                <a:close/>
              </a:path>
              <a:path w="262889" h="210185">
                <a:moveTo>
                  <a:pt x="77406" y="112902"/>
                </a:moveTo>
                <a:lnTo>
                  <a:pt x="58673" y="112902"/>
                </a:lnTo>
                <a:lnTo>
                  <a:pt x="62356" y="120903"/>
                </a:lnTo>
                <a:lnTo>
                  <a:pt x="38607" y="131698"/>
                </a:lnTo>
                <a:lnTo>
                  <a:pt x="43941" y="143382"/>
                </a:lnTo>
                <a:lnTo>
                  <a:pt x="106679" y="115061"/>
                </a:lnTo>
                <a:lnTo>
                  <a:pt x="106170" y="113918"/>
                </a:lnTo>
                <a:lnTo>
                  <a:pt x="77850" y="113918"/>
                </a:lnTo>
                <a:lnTo>
                  <a:pt x="77406" y="112902"/>
                </a:lnTo>
                <a:close/>
              </a:path>
              <a:path w="262889" h="210185">
                <a:moveTo>
                  <a:pt x="191094" y="93260"/>
                </a:moveTo>
                <a:lnTo>
                  <a:pt x="173411" y="93260"/>
                </a:lnTo>
                <a:lnTo>
                  <a:pt x="165693" y="102139"/>
                </a:lnTo>
                <a:lnTo>
                  <a:pt x="156271" y="111301"/>
                </a:lnTo>
                <a:lnTo>
                  <a:pt x="145160" y="120776"/>
                </a:lnTo>
                <a:lnTo>
                  <a:pt x="150748" y="124332"/>
                </a:lnTo>
                <a:lnTo>
                  <a:pt x="155701" y="127888"/>
                </a:lnTo>
                <a:lnTo>
                  <a:pt x="162048" y="129658"/>
                </a:lnTo>
                <a:lnTo>
                  <a:pt x="171135" y="120090"/>
                </a:lnTo>
                <a:lnTo>
                  <a:pt x="178942" y="110997"/>
                </a:lnTo>
                <a:lnTo>
                  <a:pt x="196768" y="110997"/>
                </a:lnTo>
                <a:lnTo>
                  <a:pt x="193155" y="101755"/>
                </a:lnTo>
                <a:lnTo>
                  <a:pt x="185997" y="101755"/>
                </a:lnTo>
                <a:lnTo>
                  <a:pt x="191094" y="93260"/>
                </a:lnTo>
                <a:close/>
              </a:path>
              <a:path w="262889" h="210185">
                <a:moveTo>
                  <a:pt x="262342" y="79247"/>
                </a:moveTo>
                <a:lnTo>
                  <a:pt x="197612" y="79247"/>
                </a:lnTo>
                <a:lnTo>
                  <a:pt x="204342" y="82549"/>
                </a:lnTo>
                <a:lnTo>
                  <a:pt x="212343" y="84835"/>
                </a:lnTo>
                <a:lnTo>
                  <a:pt x="221614" y="86105"/>
                </a:lnTo>
                <a:lnTo>
                  <a:pt x="216407" y="88391"/>
                </a:lnTo>
                <a:lnTo>
                  <a:pt x="234695" y="128777"/>
                </a:lnTo>
                <a:lnTo>
                  <a:pt x="250825" y="121411"/>
                </a:lnTo>
                <a:lnTo>
                  <a:pt x="236659" y="87010"/>
                </a:lnTo>
                <a:lnTo>
                  <a:pt x="248837" y="86666"/>
                </a:lnTo>
                <a:lnTo>
                  <a:pt x="262127" y="85470"/>
                </a:lnTo>
                <a:lnTo>
                  <a:pt x="262342" y="79247"/>
                </a:lnTo>
                <a:close/>
              </a:path>
              <a:path w="262889" h="210185">
                <a:moveTo>
                  <a:pt x="68560" y="93217"/>
                </a:moveTo>
                <a:lnTo>
                  <a:pt x="49783" y="93217"/>
                </a:lnTo>
                <a:lnTo>
                  <a:pt x="53593" y="101345"/>
                </a:lnTo>
                <a:lnTo>
                  <a:pt x="32892" y="110743"/>
                </a:lnTo>
                <a:lnTo>
                  <a:pt x="38100" y="122173"/>
                </a:lnTo>
                <a:lnTo>
                  <a:pt x="58673" y="112902"/>
                </a:lnTo>
                <a:lnTo>
                  <a:pt x="77406" y="112902"/>
                </a:lnTo>
                <a:lnTo>
                  <a:pt x="74294" y="105790"/>
                </a:lnTo>
                <a:lnTo>
                  <a:pt x="94868" y="96519"/>
                </a:lnTo>
                <a:lnTo>
                  <a:pt x="93885" y="94360"/>
                </a:lnTo>
                <a:lnTo>
                  <a:pt x="69087" y="94360"/>
                </a:lnTo>
                <a:lnTo>
                  <a:pt x="68560" y="93217"/>
                </a:lnTo>
                <a:close/>
              </a:path>
              <a:path w="262889" h="210185">
                <a:moveTo>
                  <a:pt x="101472" y="103377"/>
                </a:moveTo>
                <a:lnTo>
                  <a:pt x="77850" y="113918"/>
                </a:lnTo>
                <a:lnTo>
                  <a:pt x="106170" y="113918"/>
                </a:lnTo>
                <a:lnTo>
                  <a:pt x="101472" y="103377"/>
                </a:lnTo>
                <a:close/>
              </a:path>
              <a:path w="262889" h="210185">
                <a:moveTo>
                  <a:pt x="192150" y="99186"/>
                </a:moveTo>
                <a:lnTo>
                  <a:pt x="185997" y="101755"/>
                </a:lnTo>
                <a:lnTo>
                  <a:pt x="193155" y="101755"/>
                </a:lnTo>
                <a:lnTo>
                  <a:pt x="192150" y="99186"/>
                </a:lnTo>
                <a:close/>
              </a:path>
              <a:path w="262889" h="210185">
                <a:moveTo>
                  <a:pt x="220344" y="0"/>
                </a:moveTo>
                <a:lnTo>
                  <a:pt x="123443" y="43814"/>
                </a:lnTo>
                <a:lnTo>
                  <a:pt x="149225" y="100583"/>
                </a:lnTo>
                <a:lnTo>
                  <a:pt x="173411" y="93260"/>
                </a:lnTo>
                <a:lnTo>
                  <a:pt x="191094" y="93260"/>
                </a:lnTo>
                <a:lnTo>
                  <a:pt x="192997" y="90090"/>
                </a:lnTo>
                <a:lnTo>
                  <a:pt x="197125" y="80390"/>
                </a:lnTo>
                <a:lnTo>
                  <a:pt x="159384" y="80390"/>
                </a:lnTo>
                <a:lnTo>
                  <a:pt x="155193" y="71373"/>
                </a:lnTo>
                <a:lnTo>
                  <a:pt x="179577" y="60324"/>
                </a:lnTo>
                <a:lnTo>
                  <a:pt x="199096" y="60324"/>
                </a:lnTo>
                <a:lnTo>
                  <a:pt x="198238" y="58419"/>
                </a:lnTo>
                <a:lnTo>
                  <a:pt x="149351" y="58419"/>
                </a:lnTo>
                <a:lnTo>
                  <a:pt x="145287" y="49402"/>
                </a:lnTo>
                <a:lnTo>
                  <a:pt x="169671" y="38353"/>
                </a:lnTo>
                <a:lnTo>
                  <a:pt x="189190" y="38353"/>
                </a:lnTo>
                <a:lnTo>
                  <a:pt x="185927" y="31114"/>
                </a:lnTo>
                <a:lnTo>
                  <a:pt x="210184" y="20065"/>
                </a:lnTo>
                <a:lnTo>
                  <a:pt x="229457" y="20065"/>
                </a:lnTo>
                <a:lnTo>
                  <a:pt x="220344" y="0"/>
                </a:lnTo>
                <a:close/>
              </a:path>
              <a:path w="262889" h="210185">
                <a:moveTo>
                  <a:pt x="89662" y="85089"/>
                </a:moveTo>
                <a:lnTo>
                  <a:pt x="69087" y="94360"/>
                </a:lnTo>
                <a:lnTo>
                  <a:pt x="93885" y="94360"/>
                </a:lnTo>
                <a:lnTo>
                  <a:pt x="89662" y="85089"/>
                </a:lnTo>
                <a:close/>
              </a:path>
              <a:path w="262889" h="210185">
                <a:moveTo>
                  <a:pt x="199096" y="60324"/>
                </a:moveTo>
                <a:lnTo>
                  <a:pt x="179577" y="60324"/>
                </a:lnTo>
                <a:lnTo>
                  <a:pt x="183641" y="69468"/>
                </a:lnTo>
                <a:lnTo>
                  <a:pt x="159384" y="80390"/>
                </a:lnTo>
                <a:lnTo>
                  <a:pt x="197125" y="80390"/>
                </a:lnTo>
                <a:lnTo>
                  <a:pt x="197612" y="79247"/>
                </a:lnTo>
                <a:lnTo>
                  <a:pt x="262342" y="79247"/>
                </a:lnTo>
                <a:lnTo>
                  <a:pt x="262381" y="78104"/>
                </a:lnTo>
                <a:lnTo>
                  <a:pt x="262889" y="71627"/>
                </a:lnTo>
                <a:lnTo>
                  <a:pt x="260654" y="70876"/>
                </a:lnTo>
                <a:lnTo>
                  <a:pt x="227987" y="70876"/>
                </a:lnTo>
                <a:lnTo>
                  <a:pt x="216662" y="69976"/>
                </a:lnTo>
                <a:lnTo>
                  <a:pt x="234227" y="62102"/>
                </a:lnTo>
                <a:lnTo>
                  <a:pt x="199897" y="62102"/>
                </a:lnTo>
                <a:lnTo>
                  <a:pt x="199096" y="60324"/>
                </a:lnTo>
                <a:close/>
              </a:path>
              <a:path w="262889" h="210185">
                <a:moveTo>
                  <a:pt x="253248" y="68386"/>
                </a:moveTo>
                <a:lnTo>
                  <a:pt x="240182" y="70336"/>
                </a:lnTo>
                <a:lnTo>
                  <a:pt x="227987" y="70876"/>
                </a:lnTo>
                <a:lnTo>
                  <a:pt x="260654" y="70876"/>
                </a:lnTo>
                <a:lnTo>
                  <a:pt x="253248" y="68386"/>
                </a:lnTo>
                <a:close/>
              </a:path>
              <a:path w="262889" h="210185">
                <a:moveTo>
                  <a:pt x="239435" y="42036"/>
                </a:moveTo>
                <a:lnTo>
                  <a:pt x="220217" y="42036"/>
                </a:lnTo>
                <a:lnTo>
                  <a:pt x="224281" y="51053"/>
                </a:lnTo>
                <a:lnTo>
                  <a:pt x="199897" y="62102"/>
                </a:lnTo>
                <a:lnTo>
                  <a:pt x="234227" y="62102"/>
                </a:lnTo>
                <a:lnTo>
                  <a:pt x="246125" y="56768"/>
                </a:lnTo>
                <a:lnTo>
                  <a:pt x="239435" y="42036"/>
                </a:lnTo>
                <a:close/>
              </a:path>
              <a:path w="262889" h="210185">
                <a:moveTo>
                  <a:pt x="189190" y="38353"/>
                </a:moveTo>
                <a:lnTo>
                  <a:pt x="169671" y="38353"/>
                </a:lnTo>
                <a:lnTo>
                  <a:pt x="173735" y="47497"/>
                </a:lnTo>
                <a:lnTo>
                  <a:pt x="149351" y="58419"/>
                </a:lnTo>
                <a:lnTo>
                  <a:pt x="198238" y="58419"/>
                </a:lnTo>
                <a:lnTo>
                  <a:pt x="195833" y="53085"/>
                </a:lnTo>
                <a:lnTo>
                  <a:pt x="220217" y="42036"/>
                </a:lnTo>
                <a:lnTo>
                  <a:pt x="239435" y="42036"/>
                </a:lnTo>
                <a:lnTo>
                  <a:pt x="238570" y="40131"/>
                </a:lnTo>
                <a:lnTo>
                  <a:pt x="189991" y="40131"/>
                </a:lnTo>
                <a:lnTo>
                  <a:pt x="189190" y="38353"/>
                </a:lnTo>
                <a:close/>
              </a:path>
              <a:path w="262889" h="210185">
                <a:moveTo>
                  <a:pt x="229457" y="20065"/>
                </a:moveTo>
                <a:lnTo>
                  <a:pt x="210184" y="20065"/>
                </a:lnTo>
                <a:lnTo>
                  <a:pt x="214375" y="29082"/>
                </a:lnTo>
                <a:lnTo>
                  <a:pt x="189991" y="40131"/>
                </a:lnTo>
                <a:lnTo>
                  <a:pt x="238570" y="40131"/>
                </a:lnTo>
                <a:lnTo>
                  <a:pt x="229457" y="20065"/>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21" name="object 21"/>
          <p:cNvSpPr/>
          <p:nvPr/>
        </p:nvSpPr>
        <p:spPr>
          <a:xfrm>
            <a:off x="2559241" y="2538439"/>
            <a:ext cx="382971" cy="406788"/>
          </a:xfrm>
          <a:custGeom>
            <a:avLst/>
            <a:gdLst/>
            <a:ahLst/>
            <a:cxnLst/>
            <a:rect l="l" t="t" r="r" b="b"/>
            <a:pathLst>
              <a:path w="510539" h="542289">
                <a:moveTo>
                  <a:pt x="318770" y="0"/>
                </a:moveTo>
                <a:lnTo>
                  <a:pt x="0" y="160019"/>
                </a:lnTo>
                <a:lnTo>
                  <a:pt x="191643" y="541782"/>
                </a:lnTo>
                <a:lnTo>
                  <a:pt x="510286" y="381761"/>
                </a:lnTo>
                <a:lnTo>
                  <a:pt x="318770"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22" name="object 22"/>
          <p:cNvSpPr/>
          <p:nvPr/>
        </p:nvSpPr>
        <p:spPr>
          <a:xfrm>
            <a:off x="2609351" y="2676670"/>
            <a:ext cx="205299" cy="149568"/>
          </a:xfrm>
          <a:custGeom>
            <a:avLst/>
            <a:gdLst/>
            <a:ahLst/>
            <a:cxnLst/>
            <a:rect l="l" t="t" r="r" b="b"/>
            <a:pathLst>
              <a:path w="273685" h="199389">
                <a:moveTo>
                  <a:pt x="154960" y="154615"/>
                </a:moveTo>
                <a:lnTo>
                  <a:pt x="51921" y="154615"/>
                </a:lnTo>
                <a:lnTo>
                  <a:pt x="63290" y="161563"/>
                </a:lnTo>
                <a:lnTo>
                  <a:pt x="71309" y="170554"/>
                </a:lnTo>
                <a:lnTo>
                  <a:pt x="61939" y="178639"/>
                </a:lnTo>
                <a:lnTo>
                  <a:pt x="51868" y="186753"/>
                </a:lnTo>
                <a:lnTo>
                  <a:pt x="41286" y="195036"/>
                </a:lnTo>
                <a:lnTo>
                  <a:pt x="50453" y="199142"/>
                </a:lnTo>
                <a:lnTo>
                  <a:pt x="65359" y="198489"/>
                </a:lnTo>
                <a:lnTo>
                  <a:pt x="75387" y="190752"/>
                </a:lnTo>
                <a:lnTo>
                  <a:pt x="85079" y="182906"/>
                </a:lnTo>
                <a:lnTo>
                  <a:pt x="94740" y="174945"/>
                </a:lnTo>
                <a:lnTo>
                  <a:pt x="104672" y="166860"/>
                </a:lnTo>
                <a:lnTo>
                  <a:pt x="116561" y="165959"/>
                </a:lnTo>
                <a:lnTo>
                  <a:pt x="128902" y="163914"/>
                </a:lnTo>
                <a:lnTo>
                  <a:pt x="141694" y="160744"/>
                </a:lnTo>
                <a:lnTo>
                  <a:pt x="154940" y="156463"/>
                </a:lnTo>
                <a:lnTo>
                  <a:pt x="154960" y="154615"/>
                </a:lnTo>
                <a:close/>
              </a:path>
              <a:path w="273685" h="199389">
                <a:moveTo>
                  <a:pt x="116967" y="102743"/>
                </a:moveTo>
                <a:lnTo>
                  <a:pt x="33782" y="142620"/>
                </a:lnTo>
                <a:lnTo>
                  <a:pt x="40512" y="156590"/>
                </a:lnTo>
                <a:lnTo>
                  <a:pt x="51921" y="154615"/>
                </a:lnTo>
                <a:lnTo>
                  <a:pt x="154960" y="154615"/>
                </a:lnTo>
                <a:lnTo>
                  <a:pt x="155016" y="149606"/>
                </a:lnTo>
                <a:lnTo>
                  <a:pt x="90660" y="149594"/>
                </a:lnTo>
                <a:lnTo>
                  <a:pt x="77663" y="148041"/>
                </a:lnTo>
                <a:lnTo>
                  <a:pt x="65786" y="144525"/>
                </a:lnTo>
                <a:lnTo>
                  <a:pt x="103959" y="127670"/>
                </a:lnTo>
                <a:lnTo>
                  <a:pt x="120682" y="127670"/>
                </a:lnTo>
                <a:lnTo>
                  <a:pt x="123317" y="116205"/>
                </a:lnTo>
                <a:lnTo>
                  <a:pt x="116967" y="102743"/>
                </a:lnTo>
                <a:close/>
              </a:path>
              <a:path w="273685" h="199389">
                <a:moveTo>
                  <a:pt x="120682" y="127670"/>
                </a:moveTo>
                <a:lnTo>
                  <a:pt x="103959" y="127670"/>
                </a:lnTo>
                <a:lnTo>
                  <a:pt x="98246" y="138762"/>
                </a:lnTo>
                <a:lnTo>
                  <a:pt x="90932" y="149606"/>
                </a:lnTo>
                <a:lnTo>
                  <a:pt x="155016" y="149606"/>
                </a:lnTo>
                <a:lnTo>
                  <a:pt x="155138" y="143029"/>
                </a:lnTo>
                <a:lnTo>
                  <a:pt x="125347" y="143029"/>
                </a:lnTo>
                <a:lnTo>
                  <a:pt x="115943" y="140269"/>
                </a:lnTo>
                <a:lnTo>
                  <a:pt x="120528" y="128343"/>
                </a:lnTo>
                <a:lnTo>
                  <a:pt x="120682" y="127670"/>
                </a:lnTo>
                <a:close/>
              </a:path>
              <a:path w="273685" h="199389">
                <a:moveTo>
                  <a:pt x="31242" y="108838"/>
                </a:moveTo>
                <a:lnTo>
                  <a:pt x="26805" y="117527"/>
                </a:lnTo>
                <a:lnTo>
                  <a:pt x="20494" y="128504"/>
                </a:lnTo>
                <a:lnTo>
                  <a:pt x="13462" y="139445"/>
                </a:lnTo>
                <a:lnTo>
                  <a:pt x="18161" y="141731"/>
                </a:lnTo>
                <a:lnTo>
                  <a:pt x="22987" y="144399"/>
                </a:lnTo>
                <a:lnTo>
                  <a:pt x="34551" y="136609"/>
                </a:lnTo>
                <a:lnTo>
                  <a:pt x="40712" y="125489"/>
                </a:lnTo>
                <a:lnTo>
                  <a:pt x="46355" y="114426"/>
                </a:lnTo>
                <a:lnTo>
                  <a:pt x="31242" y="108838"/>
                </a:lnTo>
                <a:close/>
              </a:path>
              <a:path w="273685" h="199389">
                <a:moveTo>
                  <a:pt x="150090" y="137319"/>
                </a:moveTo>
                <a:lnTo>
                  <a:pt x="136932" y="141643"/>
                </a:lnTo>
                <a:lnTo>
                  <a:pt x="125347" y="143029"/>
                </a:lnTo>
                <a:lnTo>
                  <a:pt x="155138" y="143029"/>
                </a:lnTo>
                <a:lnTo>
                  <a:pt x="155321" y="137921"/>
                </a:lnTo>
                <a:lnTo>
                  <a:pt x="150090" y="137319"/>
                </a:lnTo>
                <a:close/>
              </a:path>
              <a:path w="273685" h="199389">
                <a:moveTo>
                  <a:pt x="59601" y="101853"/>
                </a:moveTo>
                <a:lnTo>
                  <a:pt x="41021" y="101853"/>
                </a:lnTo>
                <a:lnTo>
                  <a:pt x="54102" y="129158"/>
                </a:lnTo>
                <a:lnTo>
                  <a:pt x="69215" y="121919"/>
                </a:lnTo>
                <a:lnTo>
                  <a:pt x="59601" y="101853"/>
                </a:lnTo>
                <a:close/>
              </a:path>
              <a:path w="273685" h="199389">
                <a:moveTo>
                  <a:pt x="174879" y="4825"/>
                </a:moveTo>
                <a:lnTo>
                  <a:pt x="157734" y="13080"/>
                </a:lnTo>
                <a:lnTo>
                  <a:pt x="164719" y="27559"/>
                </a:lnTo>
                <a:lnTo>
                  <a:pt x="124587" y="46862"/>
                </a:lnTo>
                <a:lnTo>
                  <a:pt x="162052" y="124968"/>
                </a:lnTo>
                <a:lnTo>
                  <a:pt x="179070" y="116839"/>
                </a:lnTo>
                <a:lnTo>
                  <a:pt x="174625" y="107568"/>
                </a:lnTo>
                <a:lnTo>
                  <a:pt x="197739" y="96519"/>
                </a:lnTo>
                <a:lnTo>
                  <a:pt x="218886" y="96519"/>
                </a:lnTo>
                <a:lnTo>
                  <a:pt x="217039" y="92709"/>
                </a:lnTo>
                <a:lnTo>
                  <a:pt x="167512" y="92709"/>
                </a:lnTo>
                <a:lnTo>
                  <a:pt x="161671" y="80518"/>
                </a:lnTo>
                <a:lnTo>
                  <a:pt x="184785" y="69468"/>
                </a:lnTo>
                <a:lnTo>
                  <a:pt x="205885" y="69468"/>
                </a:lnTo>
                <a:lnTo>
                  <a:pt x="204059" y="65658"/>
                </a:lnTo>
                <a:lnTo>
                  <a:pt x="154559" y="65658"/>
                </a:lnTo>
                <a:lnTo>
                  <a:pt x="148717" y="53593"/>
                </a:lnTo>
                <a:lnTo>
                  <a:pt x="171831" y="42544"/>
                </a:lnTo>
                <a:lnTo>
                  <a:pt x="192973" y="42544"/>
                </a:lnTo>
                <a:lnTo>
                  <a:pt x="188975" y="34289"/>
                </a:lnTo>
                <a:lnTo>
                  <a:pt x="212598" y="22987"/>
                </a:lnTo>
                <a:lnTo>
                  <a:pt x="233519" y="22987"/>
                </a:lnTo>
                <a:lnTo>
                  <a:pt x="231815" y="19430"/>
                </a:lnTo>
                <a:lnTo>
                  <a:pt x="181864" y="19430"/>
                </a:lnTo>
                <a:lnTo>
                  <a:pt x="174879" y="4825"/>
                </a:lnTo>
                <a:close/>
              </a:path>
              <a:path w="273685" h="199389">
                <a:moveTo>
                  <a:pt x="218886" y="96519"/>
                </a:moveTo>
                <a:lnTo>
                  <a:pt x="197739" y="96519"/>
                </a:lnTo>
                <a:lnTo>
                  <a:pt x="208550" y="115569"/>
                </a:lnTo>
                <a:lnTo>
                  <a:pt x="218278" y="119707"/>
                </a:lnTo>
                <a:lnTo>
                  <a:pt x="231012" y="116586"/>
                </a:lnTo>
                <a:lnTo>
                  <a:pt x="261978" y="101726"/>
                </a:lnTo>
                <a:lnTo>
                  <a:pt x="224282" y="101726"/>
                </a:lnTo>
                <a:lnTo>
                  <a:pt x="220853" y="100837"/>
                </a:lnTo>
                <a:lnTo>
                  <a:pt x="218886" y="96519"/>
                </a:lnTo>
                <a:close/>
              </a:path>
              <a:path w="273685" h="199389">
                <a:moveTo>
                  <a:pt x="53594" y="61594"/>
                </a:moveTo>
                <a:lnTo>
                  <a:pt x="38608" y="73913"/>
                </a:lnTo>
                <a:lnTo>
                  <a:pt x="47244" y="81787"/>
                </a:lnTo>
                <a:lnTo>
                  <a:pt x="0" y="104393"/>
                </a:lnTo>
                <a:lnTo>
                  <a:pt x="6604" y="118363"/>
                </a:lnTo>
                <a:lnTo>
                  <a:pt x="41021" y="101853"/>
                </a:lnTo>
                <a:lnTo>
                  <a:pt x="59601" y="101853"/>
                </a:lnTo>
                <a:lnTo>
                  <a:pt x="56134" y="94614"/>
                </a:lnTo>
                <a:lnTo>
                  <a:pt x="69342" y="88264"/>
                </a:lnTo>
                <a:lnTo>
                  <a:pt x="87922" y="88264"/>
                </a:lnTo>
                <a:lnTo>
                  <a:pt x="84455" y="81025"/>
                </a:lnTo>
                <a:lnTo>
                  <a:pt x="101992" y="72643"/>
                </a:lnTo>
                <a:lnTo>
                  <a:pt x="66294" y="72643"/>
                </a:lnTo>
                <a:lnTo>
                  <a:pt x="53594" y="61594"/>
                </a:lnTo>
                <a:close/>
              </a:path>
              <a:path w="273685" h="199389">
                <a:moveTo>
                  <a:pt x="87922" y="88264"/>
                </a:moveTo>
                <a:lnTo>
                  <a:pt x="69342" y="88264"/>
                </a:lnTo>
                <a:lnTo>
                  <a:pt x="82423" y="115569"/>
                </a:lnTo>
                <a:lnTo>
                  <a:pt x="97536" y="108331"/>
                </a:lnTo>
                <a:lnTo>
                  <a:pt x="87922" y="88264"/>
                </a:lnTo>
                <a:close/>
              </a:path>
              <a:path w="273685" h="199389">
                <a:moveTo>
                  <a:pt x="271506" y="70612"/>
                </a:moveTo>
                <a:lnTo>
                  <a:pt x="251841" y="70612"/>
                </a:lnTo>
                <a:lnTo>
                  <a:pt x="253111" y="75183"/>
                </a:lnTo>
                <a:lnTo>
                  <a:pt x="254000" y="78486"/>
                </a:lnTo>
                <a:lnTo>
                  <a:pt x="254254" y="80390"/>
                </a:lnTo>
                <a:lnTo>
                  <a:pt x="254635" y="82422"/>
                </a:lnTo>
                <a:lnTo>
                  <a:pt x="254254" y="84327"/>
                </a:lnTo>
                <a:lnTo>
                  <a:pt x="252984" y="86106"/>
                </a:lnTo>
                <a:lnTo>
                  <a:pt x="251841" y="88011"/>
                </a:lnTo>
                <a:lnTo>
                  <a:pt x="249682" y="89534"/>
                </a:lnTo>
                <a:lnTo>
                  <a:pt x="224282" y="101726"/>
                </a:lnTo>
                <a:lnTo>
                  <a:pt x="261978" y="101726"/>
                </a:lnTo>
                <a:lnTo>
                  <a:pt x="265684" y="99949"/>
                </a:lnTo>
                <a:lnTo>
                  <a:pt x="270002" y="96138"/>
                </a:lnTo>
                <a:lnTo>
                  <a:pt x="273451" y="88722"/>
                </a:lnTo>
                <a:lnTo>
                  <a:pt x="273271" y="78076"/>
                </a:lnTo>
                <a:lnTo>
                  <a:pt x="271506" y="70612"/>
                </a:lnTo>
                <a:close/>
              </a:path>
              <a:path w="273685" h="199389">
                <a:moveTo>
                  <a:pt x="95885" y="79120"/>
                </a:moveTo>
                <a:lnTo>
                  <a:pt x="102197" y="95634"/>
                </a:lnTo>
                <a:lnTo>
                  <a:pt x="114679" y="98093"/>
                </a:lnTo>
                <a:lnTo>
                  <a:pt x="126873" y="100711"/>
                </a:lnTo>
                <a:lnTo>
                  <a:pt x="120287" y="82230"/>
                </a:lnTo>
                <a:lnTo>
                  <a:pt x="107640" y="80437"/>
                </a:lnTo>
                <a:lnTo>
                  <a:pt x="95885" y="79120"/>
                </a:lnTo>
                <a:close/>
              </a:path>
              <a:path w="273685" h="199389">
                <a:moveTo>
                  <a:pt x="205885" y="69468"/>
                </a:moveTo>
                <a:lnTo>
                  <a:pt x="184785" y="69468"/>
                </a:lnTo>
                <a:lnTo>
                  <a:pt x="190627" y="81533"/>
                </a:lnTo>
                <a:lnTo>
                  <a:pt x="167512" y="92709"/>
                </a:lnTo>
                <a:lnTo>
                  <a:pt x="217039" y="92709"/>
                </a:lnTo>
                <a:lnTo>
                  <a:pt x="214884" y="88264"/>
                </a:lnTo>
                <a:lnTo>
                  <a:pt x="245991" y="73406"/>
                </a:lnTo>
                <a:lnTo>
                  <a:pt x="207772" y="73406"/>
                </a:lnTo>
                <a:lnTo>
                  <a:pt x="205885" y="69468"/>
                </a:lnTo>
                <a:close/>
              </a:path>
              <a:path w="273685" h="199389">
                <a:moveTo>
                  <a:pt x="246421" y="49911"/>
                </a:moveTo>
                <a:lnTo>
                  <a:pt x="225552" y="49911"/>
                </a:lnTo>
                <a:lnTo>
                  <a:pt x="231394" y="62102"/>
                </a:lnTo>
                <a:lnTo>
                  <a:pt x="207772" y="73406"/>
                </a:lnTo>
                <a:lnTo>
                  <a:pt x="245991" y="73406"/>
                </a:lnTo>
                <a:lnTo>
                  <a:pt x="251841" y="70612"/>
                </a:lnTo>
                <a:lnTo>
                  <a:pt x="271506" y="70612"/>
                </a:lnTo>
                <a:lnTo>
                  <a:pt x="269974" y="64134"/>
                </a:lnTo>
                <a:lnTo>
                  <a:pt x="253237" y="64134"/>
                </a:lnTo>
                <a:lnTo>
                  <a:pt x="246421" y="49911"/>
                </a:lnTo>
                <a:close/>
              </a:path>
              <a:path w="273685" h="199389">
                <a:moveTo>
                  <a:pt x="112268" y="50545"/>
                </a:moveTo>
                <a:lnTo>
                  <a:pt x="66294" y="72643"/>
                </a:lnTo>
                <a:lnTo>
                  <a:pt x="101992" y="72643"/>
                </a:lnTo>
                <a:lnTo>
                  <a:pt x="118999" y="64515"/>
                </a:lnTo>
                <a:lnTo>
                  <a:pt x="112268" y="50545"/>
                </a:lnTo>
                <a:close/>
              </a:path>
              <a:path w="273685" h="199389">
                <a:moveTo>
                  <a:pt x="192973" y="42544"/>
                </a:moveTo>
                <a:lnTo>
                  <a:pt x="171831" y="42544"/>
                </a:lnTo>
                <a:lnTo>
                  <a:pt x="177673" y="54609"/>
                </a:lnTo>
                <a:lnTo>
                  <a:pt x="154559" y="65658"/>
                </a:lnTo>
                <a:lnTo>
                  <a:pt x="204059" y="65658"/>
                </a:lnTo>
                <a:lnTo>
                  <a:pt x="201930" y="61213"/>
                </a:lnTo>
                <a:lnTo>
                  <a:pt x="225552" y="49911"/>
                </a:lnTo>
                <a:lnTo>
                  <a:pt x="246421" y="49911"/>
                </a:lnTo>
                <a:lnTo>
                  <a:pt x="244717" y="46355"/>
                </a:lnTo>
                <a:lnTo>
                  <a:pt x="194818" y="46355"/>
                </a:lnTo>
                <a:lnTo>
                  <a:pt x="192973" y="42544"/>
                </a:lnTo>
                <a:close/>
              </a:path>
              <a:path w="273685" h="199389">
                <a:moveTo>
                  <a:pt x="269494" y="62102"/>
                </a:moveTo>
                <a:lnTo>
                  <a:pt x="263271" y="63245"/>
                </a:lnTo>
                <a:lnTo>
                  <a:pt x="257810" y="63881"/>
                </a:lnTo>
                <a:lnTo>
                  <a:pt x="253237" y="64134"/>
                </a:lnTo>
                <a:lnTo>
                  <a:pt x="269974" y="64134"/>
                </a:lnTo>
                <a:lnTo>
                  <a:pt x="269494" y="62102"/>
                </a:lnTo>
                <a:close/>
              </a:path>
              <a:path w="273685" h="199389">
                <a:moveTo>
                  <a:pt x="233519" y="22987"/>
                </a:moveTo>
                <a:lnTo>
                  <a:pt x="212598" y="22987"/>
                </a:lnTo>
                <a:lnTo>
                  <a:pt x="218440" y="35051"/>
                </a:lnTo>
                <a:lnTo>
                  <a:pt x="194818" y="46355"/>
                </a:lnTo>
                <a:lnTo>
                  <a:pt x="244717" y="46355"/>
                </a:lnTo>
                <a:lnTo>
                  <a:pt x="233519" y="22987"/>
                </a:lnTo>
                <a:close/>
              </a:path>
              <a:path w="273685" h="199389">
                <a:moveTo>
                  <a:pt x="222504" y="0"/>
                </a:moveTo>
                <a:lnTo>
                  <a:pt x="181864" y="19430"/>
                </a:lnTo>
                <a:lnTo>
                  <a:pt x="231815" y="19430"/>
                </a:lnTo>
                <a:lnTo>
                  <a:pt x="222504" y="0"/>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23" name="object 23"/>
          <p:cNvSpPr/>
          <p:nvPr/>
        </p:nvSpPr>
        <p:spPr>
          <a:xfrm>
            <a:off x="2711667" y="2799469"/>
            <a:ext cx="103364" cy="110986"/>
          </a:xfrm>
          <a:custGeom>
            <a:avLst/>
            <a:gdLst/>
            <a:ahLst/>
            <a:cxnLst/>
            <a:rect l="l" t="t" r="r" b="b"/>
            <a:pathLst>
              <a:path w="137795" h="147954">
                <a:moveTo>
                  <a:pt x="52705" y="10287"/>
                </a:moveTo>
                <a:lnTo>
                  <a:pt x="34036" y="21843"/>
                </a:lnTo>
                <a:lnTo>
                  <a:pt x="36195" y="23494"/>
                </a:lnTo>
                <a:lnTo>
                  <a:pt x="38608" y="25654"/>
                </a:lnTo>
                <a:lnTo>
                  <a:pt x="41401" y="27940"/>
                </a:lnTo>
                <a:lnTo>
                  <a:pt x="0" y="47879"/>
                </a:lnTo>
                <a:lnTo>
                  <a:pt x="24456" y="99195"/>
                </a:lnTo>
                <a:lnTo>
                  <a:pt x="29565" y="112804"/>
                </a:lnTo>
                <a:lnTo>
                  <a:pt x="32738" y="125170"/>
                </a:lnTo>
                <a:lnTo>
                  <a:pt x="33974" y="136295"/>
                </a:lnTo>
                <a:lnTo>
                  <a:pt x="33274" y="146177"/>
                </a:lnTo>
                <a:lnTo>
                  <a:pt x="53538" y="147745"/>
                </a:lnTo>
                <a:lnTo>
                  <a:pt x="53423" y="136295"/>
                </a:lnTo>
                <a:lnTo>
                  <a:pt x="51782" y="124345"/>
                </a:lnTo>
                <a:lnTo>
                  <a:pt x="48532" y="111358"/>
                </a:lnTo>
                <a:lnTo>
                  <a:pt x="43687" y="97536"/>
                </a:lnTo>
                <a:lnTo>
                  <a:pt x="61874" y="90892"/>
                </a:lnTo>
                <a:lnTo>
                  <a:pt x="106583" y="90892"/>
                </a:lnTo>
                <a:lnTo>
                  <a:pt x="113664" y="87503"/>
                </a:lnTo>
                <a:lnTo>
                  <a:pt x="80263" y="87503"/>
                </a:lnTo>
                <a:lnTo>
                  <a:pt x="79501" y="85471"/>
                </a:lnTo>
                <a:lnTo>
                  <a:pt x="79008" y="84074"/>
                </a:lnTo>
                <a:lnTo>
                  <a:pt x="37846" y="84074"/>
                </a:lnTo>
                <a:lnTo>
                  <a:pt x="33527" y="75056"/>
                </a:lnTo>
                <a:lnTo>
                  <a:pt x="60759" y="61975"/>
                </a:lnTo>
                <a:lnTo>
                  <a:pt x="27305" y="61975"/>
                </a:lnTo>
                <a:lnTo>
                  <a:pt x="22987" y="52959"/>
                </a:lnTo>
                <a:lnTo>
                  <a:pt x="89408" y="21081"/>
                </a:lnTo>
                <a:lnTo>
                  <a:pt x="109944" y="21081"/>
                </a:lnTo>
                <a:lnTo>
                  <a:pt x="108663" y="18415"/>
                </a:lnTo>
                <a:lnTo>
                  <a:pt x="61341" y="18415"/>
                </a:lnTo>
                <a:lnTo>
                  <a:pt x="58038" y="15112"/>
                </a:lnTo>
                <a:lnTo>
                  <a:pt x="55118" y="12446"/>
                </a:lnTo>
                <a:lnTo>
                  <a:pt x="52705" y="10287"/>
                </a:lnTo>
                <a:close/>
              </a:path>
              <a:path w="137795" h="147954">
                <a:moveTo>
                  <a:pt x="106583" y="90892"/>
                </a:moveTo>
                <a:lnTo>
                  <a:pt x="61874" y="90892"/>
                </a:lnTo>
                <a:lnTo>
                  <a:pt x="65237" y="103814"/>
                </a:lnTo>
                <a:lnTo>
                  <a:pt x="65571" y="116009"/>
                </a:lnTo>
                <a:lnTo>
                  <a:pt x="62844" y="127467"/>
                </a:lnTo>
                <a:lnTo>
                  <a:pt x="57023" y="138175"/>
                </a:lnTo>
                <a:lnTo>
                  <a:pt x="71627" y="142875"/>
                </a:lnTo>
                <a:lnTo>
                  <a:pt x="78878" y="138619"/>
                </a:lnTo>
                <a:lnTo>
                  <a:pt x="83132" y="126990"/>
                </a:lnTo>
                <a:lnTo>
                  <a:pt x="84821" y="114681"/>
                </a:lnTo>
                <a:lnTo>
                  <a:pt x="83947" y="101727"/>
                </a:lnTo>
                <a:lnTo>
                  <a:pt x="106583" y="90892"/>
                </a:lnTo>
                <a:close/>
              </a:path>
              <a:path w="137795" h="147954">
                <a:moveTo>
                  <a:pt x="124968" y="66040"/>
                </a:moveTo>
                <a:lnTo>
                  <a:pt x="80263" y="87503"/>
                </a:lnTo>
                <a:lnTo>
                  <a:pt x="113664" y="87503"/>
                </a:lnTo>
                <a:lnTo>
                  <a:pt x="115824" y="92583"/>
                </a:lnTo>
                <a:lnTo>
                  <a:pt x="116967" y="96012"/>
                </a:lnTo>
                <a:lnTo>
                  <a:pt x="117221" y="97917"/>
                </a:lnTo>
                <a:lnTo>
                  <a:pt x="117348" y="99822"/>
                </a:lnTo>
                <a:lnTo>
                  <a:pt x="116967" y="101218"/>
                </a:lnTo>
                <a:lnTo>
                  <a:pt x="95250" y="112394"/>
                </a:lnTo>
                <a:lnTo>
                  <a:pt x="100202" y="117729"/>
                </a:lnTo>
                <a:lnTo>
                  <a:pt x="104139" y="122681"/>
                </a:lnTo>
                <a:lnTo>
                  <a:pt x="108422" y="126278"/>
                </a:lnTo>
                <a:lnTo>
                  <a:pt x="123083" y="118963"/>
                </a:lnTo>
                <a:lnTo>
                  <a:pt x="130429" y="114681"/>
                </a:lnTo>
                <a:lnTo>
                  <a:pt x="133096" y="112775"/>
                </a:lnTo>
                <a:lnTo>
                  <a:pt x="135000" y="109855"/>
                </a:lnTo>
                <a:lnTo>
                  <a:pt x="137795" y="101981"/>
                </a:lnTo>
                <a:lnTo>
                  <a:pt x="137033" y="96012"/>
                </a:lnTo>
                <a:lnTo>
                  <a:pt x="130937" y="80010"/>
                </a:lnTo>
                <a:lnTo>
                  <a:pt x="127888" y="72643"/>
                </a:lnTo>
                <a:lnTo>
                  <a:pt x="124968" y="66040"/>
                </a:lnTo>
                <a:close/>
              </a:path>
              <a:path w="137795" h="147954">
                <a:moveTo>
                  <a:pt x="84836" y="54863"/>
                </a:moveTo>
                <a:lnTo>
                  <a:pt x="75564" y="54863"/>
                </a:lnTo>
                <a:lnTo>
                  <a:pt x="62737" y="63754"/>
                </a:lnTo>
                <a:lnTo>
                  <a:pt x="64770" y="65278"/>
                </a:lnTo>
                <a:lnTo>
                  <a:pt x="67056" y="66929"/>
                </a:lnTo>
                <a:lnTo>
                  <a:pt x="69469" y="68834"/>
                </a:lnTo>
                <a:lnTo>
                  <a:pt x="37846" y="84074"/>
                </a:lnTo>
                <a:lnTo>
                  <a:pt x="79008" y="84074"/>
                </a:lnTo>
                <a:lnTo>
                  <a:pt x="78739" y="83312"/>
                </a:lnTo>
                <a:lnTo>
                  <a:pt x="77724" y="81153"/>
                </a:lnTo>
                <a:lnTo>
                  <a:pt x="123397" y="59309"/>
                </a:lnTo>
                <a:lnTo>
                  <a:pt x="89408" y="59309"/>
                </a:lnTo>
                <a:lnTo>
                  <a:pt x="86487" y="56515"/>
                </a:lnTo>
                <a:lnTo>
                  <a:pt x="84836" y="54863"/>
                </a:lnTo>
                <a:close/>
              </a:path>
              <a:path w="137795" h="147954">
                <a:moveTo>
                  <a:pt x="109944" y="21081"/>
                </a:moveTo>
                <a:lnTo>
                  <a:pt x="89408" y="21081"/>
                </a:lnTo>
                <a:lnTo>
                  <a:pt x="93725" y="30099"/>
                </a:lnTo>
                <a:lnTo>
                  <a:pt x="27305" y="61975"/>
                </a:lnTo>
                <a:lnTo>
                  <a:pt x="60759" y="61975"/>
                </a:lnTo>
                <a:lnTo>
                  <a:pt x="75564" y="54863"/>
                </a:lnTo>
                <a:lnTo>
                  <a:pt x="84836" y="54863"/>
                </a:lnTo>
                <a:lnTo>
                  <a:pt x="83947" y="53975"/>
                </a:lnTo>
                <a:lnTo>
                  <a:pt x="81661" y="51943"/>
                </a:lnTo>
                <a:lnTo>
                  <a:pt x="116712" y="35179"/>
                </a:lnTo>
                <a:lnTo>
                  <a:pt x="109944" y="21081"/>
                </a:lnTo>
                <a:close/>
              </a:path>
              <a:path w="137795" h="147954">
                <a:moveTo>
                  <a:pt x="126873" y="41402"/>
                </a:moveTo>
                <a:lnTo>
                  <a:pt x="89408" y="59309"/>
                </a:lnTo>
                <a:lnTo>
                  <a:pt x="123397" y="59309"/>
                </a:lnTo>
                <a:lnTo>
                  <a:pt x="133223" y="54610"/>
                </a:lnTo>
                <a:lnTo>
                  <a:pt x="126873" y="41402"/>
                </a:lnTo>
                <a:close/>
              </a:path>
              <a:path w="137795" h="147954">
                <a:moveTo>
                  <a:pt x="99822" y="0"/>
                </a:moveTo>
                <a:lnTo>
                  <a:pt x="61341" y="18415"/>
                </a:lnTo>
                <a:lnTo>
                  <a:pt x="108663" y="18415"/>
                </a:lnTo>
                <a:lnTo>
                  <a:pt x="99822" y="0"/>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24" name="object 24"/>
          <p:cNvSpPr/>
          <p:nvPr/>
        </p:nvSpPr>
        <p:spPr>
          <a:xfrm>
            <a:off x="1582187" y="2807204"/>
            <a:ext cx="1091278" cy="369158"/>
          </a:xfrm>
          <a:custGeom>
            <a:avLst/>
            <a:gdLst/>
            <a:ahLst/>
            <a:cxnLst/>
            <a:rect l="l" t="t" r="r" b="b"/>
            <a:pathLst>
              <a:path w="1454785" h="492125">
                <a:moveTo>
                  <a:pt x="103123" y="370307"/>
                </a:moveTo>
                <a:lnTo>
                  <a:pt x="0" y="467970"/>
                </a:lnTo>
                <a:lnTo>
                  <a:pt x="139953" y="491719"/>
                </a:lnTo>
                <a:lnTo>
                  <a:pt x="81789" y="451841"/>
                </a:lnTo>
                <a:lnTo>
                  <a:pt x="74802" y="451841"/>
                </a:lnTo>
                <a:lnTo>
                  <a:pt x="71119" y="439649"/>
                </a:lnTo>
                <a:lnTo>
                  <a:pt x="75925" y="438190"/>
                </a:lnTo>
                <a:lnTo>
                  <a:pt x="103123" y="370307"/>
                </a:lnTo>
                <a:close/>
              </a:path>
              <a:path w="1454785" h="492125">
                <a:moveTo>
                  <a:pt x="72978" y="445800"/>
                </a:moveTo>
                <a:lnTo>
                  <a:pt x="74802" y="451841"/>
                </a:lnTo>
                <a:lnTo>
                  <a:pt x="79644" y="450371"/>
                </a:lnTo>
                <a:lnTo>
                  <a:pt x="72978" y="445800"/>
                </a:lnTo>
                <a:close/>
              </a:path>
              <a:path w="1454785" h="492125">
                <a:moveTo>
                  <a:pt x="79644" y="450371"/>
                </a:moveTo>
                <a:lnTo>
                  <a:pt x="74802" y="451841"/>
                </a:lnTo>
                <a:lnTo>
                  <a:pt x="81789" y="451841"/>
                </a:lnTo>
                <a:lnTo>
                  <a:pt x="79644" y="450371"/>
                </a:lnTo>
                <a:close/>
              </a:path>
              <a:path w="1454785" h="492125">
                <a:moveTo>
                  <a:pt x="119633" y="424917"/>
                </a:moveTo>
                <a:lnTo>
                  <a:pt x="75925" y="438190"/>
                </a:lnTo>
                <a:lnTo>
                  <a:pt x="72934" y="445655"/>
                </a:lnTo>
                <a:lnTo>
                  <a:pt x="72978" y="445800"/>
                </a:lnTo>
                <a:lnTo>
                  <a:pt x="79644" y="450371"/>
                </a:lnTo>
                <a:lnTo>
                  <a:pt x="123316" y="437109"/>
                </a:lnTo>
                <a:lnTo>
                  <a:pt x="119633" y="424917"/>
                </a:lnTo>
                <a:close/>
              </a:path>
              <a:path w="1454785" h="492125">
                <a:moveTo>
                  <a:pt x="75925" y="438190"/>
                </a:moveTo>
                <a:lnTo>
                  <a:pt x="71119" y="439649"/>
                </a:lnTo>
                <a:lnTo>
                  <a:pt x="72934" y="445655"/>
                </a:lnTo>
                <a:lnTo>
                  <a:pt x="75925" y="438190"/>
                </a:lnTo>
                <a:close/>
              </a:path>
              <a:path w="1454785" h="492125">
                <a:moveTo>
                  <a:pt x="204723" y="399136"/>
                </a:moveTo>
                <a:lnTo>
                  <a:pt x="156082" y="413868"/>
                </a:lnTo>
                <a:lnTo>
                  <a:pt x="159765" y="426060"/>
                </a:lnTo>
                <a:lnTo>
                  <a:pt x="208406" y="411201"/>
                </a:lnTo>
                <a:lnTo>
                  <a:pt x="204723" y="399136"/>
                </a:lnTo>
                <a:close/>
              </a:path>
              <a:path w="1454785" h="492125">
                <a:moveTo>
                  <a:pt x="289813" y="373228"/>
                </a:moveTo>
                <a:lnTo>
                  <a:pt x="241172" y="388087"/>
                </a:lnTo>
                <a:lnTo>
                  <a:pt x="244856" y="400152"/>
                </a:lnTo>
                <a:lnTo>
                  <a:pt x="293496" y="385420"/>
                </a:lnTo>
                <a:lnTo>
                  <a:pt x="289813" y="373228"/>
                </a:lnTo>
                <a:close/>
              </a:path>
              <a:path w="1454785" h="492125">
                <a:moveTo>
                  <a:pt x="374903" y="347447"/>
                </a:moveTo>
                <a:lnTo>
                  <a:pt x="326263" y="362179"/>
                </a:lnTo>
                <a:lnTo>
                  <a:pt x="329945" y="374371"/>
                </a:lnTo>
                <a:lnTo>
                  <a:pt x="378586" y="359639"/>
                </a:lnTo>
                <a:lnTo>
                  <a:pt x="374903" y="347447"/>
                </a:lnTo>
                <a:close/>
              </a:path>
              <a:path w="1454785" h="492125">
                <a:moveTo>
                  <a:pt x="459866" y="321539"/>
                </a:moveTo>
                <a:lnTo>
                  <a:pt x="411352" y="336398"/>
                </a:lnTo>
                <a:lnTo>
                  <a:pt x="415035" y="348463"/>
                </a:lnTo>
                <a:lnTo>
                  <a:pt x="463550" y="333731"/>
                </a:lnTo>
                <a:lnTo>
                  <a:pt x="459866" y="321539"/>
                </a:lnTo>
                <a:close/>
              </a:path>
              <a:path w="1454785" h="492125">
                <a:moveTo>
                  <a:pt x="544957" y="295758"/>
                </a:moveTo>
                <a:lnTo>
                  <a:pt x="496315" y="310490"/>
                </a:lnTo>
                <a:lnTo>
                  <a:pt x="500125" y="322682"/>
                </a:lnTo>
                <a:lnTo>
                  <a:pt x="548639" y="307950"/>
                </a:lnTo>
                <a:lnTo>
                  <a:pt x="544957" y="295758"/>
                </a:lnTo>
                <a:close/>
              </a:path>
              <a:path w="1454785" h="492125">
                <a:moveTo>
                  <a:pt x="630046" y="269977"/>
                </a:moveTo>
                <a:lnTo>
                  <a:pt x="581406" y="284709"/>
                </a:lnTo>
                <a:lnTo>
                  <a:pt x="585088" y="296774"/>
                </a:lnTo>
                <a:lnTo>
                  <a:pt x="633729" y="282042"/>
                </a:lnTo>
                <a:lnTo>
                  <a:pt x="630046" y="269977"/>
                </a:lnTo>
                <a:close/>
              </a:path>
              <a:path w="1454785" h="492125">
                <a:moveTo>
                  <a:pt x="715136" y="244069"/>
                </a:moveTo>
                <a:lnTo>
                  <a:pt x="666495" y="258801"/>
                </a:lnTo>
                <a:lnTo>
                  <a:pt x="670178" y="270993"/>
                </a:lnTo>
                <a:lnTo>
                  <a:pt x="718819" y="256261"/>
                </a:lnTo>
                <a:lnTo>
                  <a:pt x="715136" y="244069"/>
                </a:lnTo>
                <a:close/>
              </a:path>
              <a:path w="1454785" h="492125">
                <a:moveTo>
                  <a:pt x="800226" y="218288"/>
                </a:moveTo>
                <a:lnTo>
                  <a:pt x="751585" y="233020"/>
                </a:lnTo>
                <a:lnTo>
                  <a:pt x="755269" y="245212"/>
                </a:lnTo>
                <a:lnTo>
                  <a:pt x="803909" y="230353"/>
                </a:lnTo>
                <a:lnTo>
                  <a:pt x="800226" y="218288"/>
                </a:lnTo>
                <a:close/>
              </a:path>
              <a:path w="1454785" h="492125">
                <a:moveTo>
                  <a:pt x="885189" y="192380"/>
                </a:moveTo>
                <a:lnTo>
                  <a:pt x="836676" y="207112"/>
                </a:lnTo>
                <a:lnTo>
                  <a:pt x="840358" y="219304"/>
                </a:lnTo>
                <a:lnTo>
                  <a:pt x="888872" y="204572"/>
                </a:lnTo>
                <a:lnTo>
                  <a:pt x="885189" y="192380"/>
                </a:lnTo>
                <a:close/>
              </a:path>
              <a:path w="1454785" h="492125">
                <a:moveTo>
                  <a:pt x="970279" y="166599"/>
                </a:moveTo>
                <a:lnTo>
                  <a:pt x="921638" y="181331"/>
                </a:lnTo>
                <a:lnTo>
                  <a:pt x="925321" y="193523"/>
                </a:lnTo>
                <a:lnTo>
                  <a:pt x="973963" y="178664"/>
                </a:lnTo>
                <a:lnTo>
                  <a:pt x="970279" y="166599"/>
                </a:lnTo>
                <a:close/>
              </a:path>
              <a:path w="1454785" h="492125">
                <a:moveTo>
                  <a:pt x="1055370" y="140691"/>
                </a:moveTo>
                <a:lnTo>
                  <a:pt x="1006728" y="155550"/>
                </a:lnTo>
                <a:lnTo>
                  <a:pt x="1010411" y="167615"/>
                </a:lnTo>
                <a:lnTo>
                  <a:pt x="1059052" y="152883"/>
                </a:lnTo>
                <a:lnTo>
                  <a:pt x="1055370" y="140691"/>
                </a:lnTo>
                <a:close/>
              </a:path>
              <a:path w="1454785" h="492125">
                <a:moveTo>
                  <a:pt x="1140459" y="114910"/>
                </a:moveTo>
                <a:lnTo>
                  <a:pt x="1091819" y="129642"/>
                </a:lnTo>
                <a:lnTo>
                  <a:pt x="1095502" y="141834"/>
                </a:lnTo>
                <a:lnTo>
                  <a:pt x="1144143" y="127102"/>
                </a:lnTo>
                <a:lnTo>
                  <a:pt x="1140459" y="114910"/>
                </a:lnTo>
                <a:close/>
              </a:path>
              <a:path w="1454785" h="492125">
                <a:moveTo>
                  <a:pt x="1225422" y="89002"/>
                </a:moveTo>
                <a:lnTo>
                  <a:pt x="1176908" y="103861"/>
                </a:lnTo>
                <a:lnTo>
                  <a:pt x="1180592" y="115926"/>
                </a:lnTo>
                <a:lnTo>
                  <a:pt x="1229233" y="101194"/>
                </a:lnTo>
                <a:lnTo>
                  <a:pt x="1225422" y="89002"/>
                </a:lnTo>
                <a:close/>
              </a:path>
              <a:path w="1454785" h="492125">
                <a:moveTo>
                  <a:pt x="1310512" y="63221"/>
                </a:moveTo>
                <a:lnTo>
                  <a:pt x="1261998" y="77953"/>
                </a:lnTo>
                <a:lnTo>
                  <a:pt x="1265682" y="90145"/>
                </a:lnTo>
                <a:lnTo>
                  <a:pt x="1314195" y="75413"/>
                </a:lnTo>
                <a:lnTo>
                  <a:pt x="1310512" y="63221"/>
                </a:lnTo>
                <a:close/>
              </a:path>
              <a:path w="1454785" h="492125">
                <a:moveTo>
                  <a:pt x="1454371" y="37440"/>
                </a:moveTo>
                <a:lnTo>
                  <a:pt x="1395603" y="37440"/>
                </a:lnTo>
                <a:lnTo>
                  <a:pt x="1399285" y="49505"/>
                </a:lnTo>
                <a:lnTo>
                  <a:pt x="1382911" y="54507"/>
                </a:lnTo>
                <a:lnTo>
                  <a:pt x="1385548" y="59874"/>
                </a:lnTo>
                <a:lnTo>
                  <a:pt x="1394301" y="68630"/>
                </a:lnTo>
                <a:lnTo>
                  <a:pt x="1405208" y="74076"/>
                </a:lnTo>
                <a:lnTo>
                  <a:pt x="1417382" y="75779"/>
                </a:lnTo>
                <a:lnTo>
                  <a:pt x="1427480" y="74143"/>
                </a:lnTo>
                <a:lnTo>
                  <a:pt x="1438930" y="68452"/>
                </a:lnTo>
                <a:lnTo>
                  <a:pt x="1447565" y="59653"/>
                </a:lnTo>
                <a:lnTo>
                  <a:pt x="1452914" y="48661"/>
                </a:lnTo>
                <a:lnTo>
                  <a:pt x="1454371" y="37440"/>
                </a:lnTo>
                <a:close/>
              </a:path>
              <a:path w="1454785" h="492125">
                <a:moveTo>
                  <a:pt x="1379133" y="42428"/>
                </a:moveTo>
                <a:lnTo>
                  <a:pt x="1346961" y="52172"/>
                </a:lnTo>
                <a:lnTo>
                  <a:pt x="1350645" y="64364"/>
                </a:lnTo>
                <a:lnTo>
                  <a:pt x="1382911" y="54507"/>
                </a:lnTo>
                <a:lnTo>
                  <a:pt x="1379833" y="48242"/>
                </a:lnTo>
                <a:lnTo>
                  <a:pt x="1379133" y="42428"/>
                </a:lnTo>
                <a:close/>
              </a:path>
              <a:path w="1454785" h="492125">
                <a:moveTo>
                  <a:pt x="1395603" y="37440"/>
                </a:moveTo>
                <a:lnTo>
                  <a:pt x="1379133" y="42428"/>
                </a:lnTo>
                <a:lnTo>
                  <a:pt x="1379833" y="48242"/>
                </a:lnTo>
                <a:lnTo>
                  <a:pt x="1382911" y="54507"/>
                </a:lnTo>
                <a:lnTo>
                  <a:pt x="1399285" y="49505"/>
                </a:lnTo>
                <a:lnTo>
                  <a:pt x="1395603" y="37440"/>
                </a:lnTo>
                <a:close/>
              </a:path>
              <a:path w="1454785" h="492125">
                <a:moveTo>
                  <a:pt x="1420808" y="0"/>
                </a:moveTo>
                <a:lnTo>
                  <a:pt x="1380850" y="24768"/>
                </a:lnTo>
                <a:lnTo>
                  <a:pt x="1378393" y="36277"/>
                </a:lnTo>
                <a:lnTo>
                  <a:pt x="1379133" y="42428"/>
                </a:lnTo>
                <a:lnTo>
                  <a:pt x="1395603" y="37440"/>
                </a:lnTo>
                <a:lnTo>
                  <a:pt x="1454371" y="37440"/>
                </a:lnTo>
                <a:lnTo>
                  <a:pt x="1454465" y="36277"/>
                </a:lnTo>
                <a:lnTo>
                  <a:pt x="1448885" y="21599"/>
                </a:lnTo>
                <a:lnTo>
                  <a:pt x="1441020" y="10636"/>
                </a:lnTo>
                <a:lnTo>
                  <a:pt x="1431474" y="3452"/>
                </a:lnTo>
                <a:lnTo>
                  <a:pt x="1420808"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25" name="object 25"/>
          <p:cNvSpPr/>
          <p:nvPr/>
        </p:nvSpPr>
        <p:spPr>
          <a:xfrm>
            <a:off x="3768055" y="2864287"/>
            <a:ext cx="580650" cy="248646"/>
          </a:xfrm>
          <a:custGeom>
            <a:avLst/>
            <a:gdLst/>
            <a:ahLst/>
            <a:cxnLst/>
            <a:rect l="l" t="t" r="r" b="b"/>
            <a:pathLst>
              <a:path w="774064" h="331470">
                <a:moveTo>
                  <a:pt x="695668" y="293681"/>
                </a:moveTo>
                <a:lnTo>
                  <a:pt x="632743" y="330911"/>
                </a:lnTo>
                <a:lnTo>
                  <a:pt x="773967" y="316560"/>
                </a:lnTo>
                <a:lnTo>
                  <a:pt x="754526" y="295478"/>
                </a:lnTo>
                <a:lnTo>
                  <a:pt x="700434" y="295478"/>
                </a:lnTo>
                <a:lnTo>
                  <a:pt x="695668" y="293681"/>
                </a:lnTo>
                <a:close/>
              </a:path>
              <a:path w="774064" h="331470">
                <a:moveTo>
                  <a:pt x="700245" y="281859"/>
                </a:moveTo>
                <a:lnTo>
                  <a:pt x="702720" y="289509"/>
                </a:lnTo>
                <a:lnTo>
                  <a:pt x="695668" y="293681"/>
                </a:lnTo>
                <a:lnTo>
                  <a:pt x="700434" y="295478"/>
                </a:lnTo>
                <a:lnTo>
                  <a:pt x="705006" y="283667"/>
                </a:lnTo>
                <a:lnTo>
                  <a:pt x="700245" y="281859"/>
                </a:lnTo>
                <a:close/>
              </a:path>
              <a:path w="774064" h="331470">
                <a:moveTo>
                  <a:pt x="677701" y="212166"/>
                </a:moveTo>
                <a:lnTo>
                  <a:pt x="700245" y="281859"/>
                </a:lnTo>
                <a:lnTo>
                  <a:pt x="705006" y="283667"/>
                </a:lnTo>
                <a:lnTo>
                  <a:pt x="700434" y="295478"/>
                </a:lnTo>
                <a:lnTo>
                  <a:pt x="754526" y="295478"/>
                </a:lnTo>
                <a:lnTo>
                  <a:pt x="677701" y="212166"/>
                </a:lnTo>
                <a:close/>
              </a:path>
              <a:path w="774064" h="331470">
                <a:moveTo>
                  <a:pt x="657508" y="265633"/>
                </a:moveTo>
                <a:lnTo>
                  <a:pt x="652936" y="277571"/>
                </a:lnTo>
                <a:lnTo>
                  <a:pt x="695668" y="293681"/>
                </a:lnTo>
                <a:lnTo>
                  <a:pt x="702720" y="289509"/>
                </a:lnTo>
                <a:lnTo>
                  <a:pt x="700245" y="281859"/>
                </a:lnTo>
                <a:lnTo>
                  <a:pt x="657508" y="265633"/>
                </a:lnTo>
                <a:close/>
              </a:path>
              <a:path w="774064" h="331470">
                <a:moveTo>
                  <a:pt x="574323" y="234137"/>
                </a:moveTo>
                <a:lnTo>
                  <a:pt x="569878" y="246075"/>
                </a:lnTo>
                <a:lnTo>
                  <a:pt x="617376" y="263982"/>
                </a:lnTo>
                <a:lnTo>
                  <a:pt x="621821" y="252171"/>
                </a:lnTo>
                <a:lnTo>
                  <a:pt x="574323" y="234137"/>
                </a:lnTo>
                <a:close/>
              </a:path>
              <a:path w="774064" h="331470">
                <a:moveTo>
                  <a:pt x="491138" y="202641"/>
                </a:moveTo>
                <a:lnTo>
                  <a:pt x="486693" y="214579"/>
                </a:lnTo>
                <a:lnTo>
                  <a:pt x="534191" y="232486"/>
                </a:lnTo>
                <a:lnTo>
                  <a:pt x="538636" y="220675"/>
                </a:lnTo>
                <a:lnTo>
                  <a:pt x="491138" y="202641"/>
                </a:lnTo>
                <a:close/>
              </a:path>
              <a:path w="774064" h="331470">
                <a:moveTo>
                  <a:pt x="408080" y="171145"/>
                </a:moveTo>
                <a:lnTo>
                  <a:pt x="403508" y="183083"/>
                </a:lnTo>
                <a:lnTo>
                  <a:pt x="451006" y="200990"/>
                </a:lnTo>
                <a:lnTo>
                  <a:pt x="455578" y="189179"/>
                </a:lnTo>
                <a:lnTo>
                  <a:pt x="408080" y="171145"/>
                </a:lnTo>
                <a:close/>
              </a:path>
              <a:path w="774064" h="331470">
                <a:moveTo>
                  <a:pt x="324895" y="139649"/>
                </a:moveTo>
                <a:lnTo>
                  <a:pt x="320450" y="151587"/>
                </a:lnTo>
                <a:lnTo>
                  <a:pt x="367948" y="169494"/>
                </a:lnTo>
                <a:lnTo>
                  <a:pt x="372393" y="157683"/>
                </a:lnTo>
                <a:lnTo>
                  <a:pt x="324895" y="139649"/>
                </a:lnTo>
                <a:close/>
              </a:path>
              <a:path w="774064" h="331470">
                <a:moveTo>
                  <a:pt x="241710" y="108153"/>
                </a:moveTo>
                <a:lnTo>
                  <a:pt x="237265" y="120091"/>
                </a:lnTo>
                <a:lnTo>
                  <a:pt x="284763" y="137998"/>
                </a:lnTo>
                <a:lnTo>
                  <a:pt x="289335" y="126187"/>
                </a:lnTo>
                <a:lnTo>
                  <a:pt x="241710" y="108153"/>
                </a:lnTo>
                <a:close/>
              </a:path>
              <a:path w="774064" h="331470">
                <a:moveTo>
                  <a:pt x="158652" y="76657"/>
                </a:moveTo>
                <a:lnTo>
                  <a:pt x="154080" y="88595"/>
                </a:lnTo>
                <a:lnTo>
                  <a:pt x="201705" y="106629"/>
                </a:lnTo>
                <a:lnTo>
                  <a:pt x="206150" y="94691"/>
                </a:lnTo>
                <a:lnTo>
                  <a:pt x="158652" y="76657"/>
                </a:lnTo>
                <a:close/>
              </a:path>
              <a:path w="774064" h="331470">
                <a:moveTo>
                  <a:pt x="35091" y="0"/>
                </a:moveTo>
                <a:lnTo>
                  <a:pt x="24526" y="3058"/>
                </a:lnTo>
                <a:lnTo>
                  <a:pt x="14809" y="9795"/>
                </a:lnTo>
                <a:lnTo>
                  <a:pt x="6460" y="20314"/>
                </a:lnTo>
                <a:lnTo>
                  <a:pt x="0" y="34721"/>
                </a:lnTo>
                <a:lnTo>
                  <a:pt x="995" y="46868"/>
                </a:lnTo>
                <a:lnTo>
                  <a:pt x="5680" y="57968"/>
                </a:lnTo>
                <a:lnTo>
                  <a:pt x="13661" y="67134"/>
                </a:lnTo>
                <a:lnTo>
                  <a:pt x="24540" y="73482"/>
                </a:lnTo>
                <a:lnTo>
                  <a:pt x="36554" y="75871"/>
                </a:lnTo>
                <a:lnTo>
                  <a:pt x="48278" y="74346"/>
                </a:lnTo>
                <a:lnTo>
                  <a:pt x="76052" y="37377"/>
                </a:lnTo>
                <a:lnTo>
                  <a:pt x="73897" y="26141"/>
                </a:lnTo>
                <a:lnTo>
                  <a:pt x="68111" y="15823"/>
                </a:lnTo>
                <a:lnTo>
                  <a:pt x="58779" y="7067"/>
                </a:lnTo>
                <a:lnTo>
                  <a:pt x="45987" y="516"/>
                </a:lnTo>
                <a:lnTo>
                  <a:pt x="35091" y="0"/>
                </a:lnTo>
                <a:close/>
              </a:path>
              <a:path w="774064" h="331470">
                <a:moveTo>
                  <a:pt x="75467" y="45161"/>
                </a:moveTo>
                <a:lnTo>
                  <a:pt x="74725" y="47153"/>
                </a:lnTo>
                <a:lnTo>
                  <a:pt x="74490" y="48885"/>
                </a:lnTo>
                <a:lnTo>
                  <a:pt x="73235" y="51155"/>
                </a:lnTo>
                <a:lnTo>
                  <a:pt x="71022" y="57099"/>
                </a:lnTo>
                <a:lnTo>
                  <a:pt x="118520" y="75133"/>
                </a:lnTo>
                <a:lnTo>
                  <a:pt x="122965" y="63195"/>
                </a:lnTo>
                <a:lnTo>
                  <a:pt x="75467" y="45161"/>
                </a:lnTo>
                <a:close/>
              </a:path>
              <a:path w="774064" h="331470">
                <a:moveTo>
                  <a:pt x="74725" y="47153"/>
                </a:moveTo>
                <a:lnTo>
                  <a:pt x="73235" y="51155"/>
                </a:lnTo>
                <a:lnTo>
                  <a:pt x="74490" y="48885"/>
                </a:lnTo>
                <a:lnTo>
                  <a:pt x="74725" y="47153"/>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26" name="object 26"/>
          <p:cNvSpPr/>
          <p:nvPr/>
        </p:nvSpPr>
        <p:spPr>
          <a:xfrm>
            <a:off x="1550177" y="1766399"/>
            <a:ext cx="1486158" cy="306282"/>
          </a:xfrm>
          <a:custGeom>
            <a:avLst/>
            <a:gdLst/>
            <a:ahLst/>
            <a:cxnLst/>
            <a:rect l="l" t="t" r="r" b="b"/>
            <a:pathLst>
              <a:path w="1981200" h="408305">
                <a:moveTo>
                  <a:pt x="135762" y="0"/>
                </a:moveTo>
                <a:lnTo>
                  <a:pt x="0" y="41401"/>
                </a:lnTo>
                <a:lnTo>
                  <a:pt x="114681" y="125222"/>
                </a:lnTo>
                <a:lnTo>
                  <a:pt x="79118" y="61186"/>
                </a:lnTo>
                <a:lnTo>
                  <a:pt x="74041" y="60325"/>
                </a:lnTo>
                <a:lnTo>
                  <a:pt x="76200" y="47878"/>
                </a:lnTo>
                <a:lnTo>
                  <a:pt x="82152" y="47878"/>
                </a:lnTo>
                <a:lnTo>
                  <a:pt x="135762" y="0"/>
                </a:lnTo>
                <a:close/>
              </a:path>
              <a:path w="1981200" h="408305">
                <a:moveTo>
                  <a:pt x="81199" y="48729"/>
                </a:moveTo>
                <a:lnTo>
                  <a:pt x="75183" y="54101"/>
                </a:lnTo>
                <a:lnTo>
                  <a:pt x="79118" y="61186"/>
                </a:lnTo>
                <a:lnTo>
                  <a:pt x="124206" y="68834"/>
                </a:lnTo>
                <a:lnTo>
                  <a:pt x="126237" y="56387"/>
                </a:lnTo>
                <a:lnTo>
                  <a:pt x="81199" y="48729"/>
                </a:lnTo>
                <a:close/>
              </a:path>
              <a:path w="1981200" h="408305">
                <a:moveTo>
                  <a:pt x="76200" y="47878"/>
                </a:moveTo>
                <a:lnTo>
                  <a:pt x="74041" y="60325"/>
                </a:lnTo>
                <a:lnTo>
                  <a:pt x="79118" y="61186"/>
                </a:lnTo>
                <a:lnTo>
                  <a:pt x="75183" y="54101"/>
                </a:lnTo>
                <a:lnTo>
                  <a:pt x="81199" y="48729"/>
                </a:lnTo>
                <a:lnTo>
                  <a:pt x="76200" y="47878"/>
                </a:lnTo>
                <a:close/>
              </a:path>
              <a:path w="1981200" h="408305">
                <a:moveTo>
                  <a:pt x="82152" y="47878"/>
                </a:moveTo>
                <a:lnTo>
                  <a:pt x="76200" y="47878"/>
                </a:lnTo>
                <a:lnTo>
                  <a:pt x="81199" y="48729"/>
                </a:lnTo>
                <a:lnTo>
                  <a:pt x="82152" y="47878"/>
                </a:lnTo>
                <a:close/>
              </a:path>
              <a:path w="1981200" h="408305">
                <a:moveTo>
                  <a:pt x="163830" y="62737"/>
                </a:moveTo>
                <a:lnTo>
                  <a:pt x="161670" y="75184"/>
                </a:lnTo>
                <a:lnTo>
                  <a:pt x="211836" y="83693"/>
                </a:lnTo>
                <a:lnTo>
                  <a:pt x="213868" y="71120"/>
                </a:lnTo>
                <a:lnTo>
                  <a:pt x="163830" y="62737"/>
                </a:lnTo>
                <a:close/>
              </a:path>
              <a:path w="1981200" h="408305">
                <a:moveTo>
                  <a:pt x="251460" y="77597"/>
                </a:moveTo>
                <a:lnTo>
                  <a:pt x="249428" y="90043"/>
                </a:lnTo>
                <a:lnTo>
                  <a:pt x="299466" y="98551"/>
                </a:lnTo>
                <a:lnTo>
                  <a:pt x="301625" y="85978"/>
                </a:lnTo>
                <a:lnTo>
                  <a:pt x="251460" y="77597"/>
                </a:lnTo>
                <a:close/>
              </a:path>
              <a:path w="1981200" h="408305">
                <a:moveTo>
                  <a:pt x="339089" y="92328"/>
                </a:moveTo>
                <a:lnTo>
                  <a:pt x="337057" y="104901"/>
                </a:lnTo>
                <a:lnTo>
                  <a:pt x="387095" y="113411"/>
                </a:lnTo>
                <a:lnTo>
                  <a:pt x="389255" y="100837"/>
                </a:lnTo>
                <a:lnTo>
                  <a:pt x="339089" y="92328"/>
                </a:lnTo>
                <a:close/>
              </a:path>
              <a:path w="1981200" h="408305">
                <a:moveTo>
                  <a:pt x="426847" y="107187"/>
                </a:moveTo>
                <a:lnTo>
                  <a:pt x="424688" y="119761"/>
                </a:lnTo>
                <a:lnTo>
                  <a:pt x="474725" y="128270"/>
                </a:lnTo>
                <a:lnTo>
                  <a:pt x="476885" y="115697"/>
                </a:lnTo>
                <a:lnTo>
                  <a:pt x="426847" y="107187"/>
                </a:lnTo>
                <a:close/>
              </a:path>
              <a:path w="1981200" h="408305">
                <a:moveTo>
                  <a:pt x="514476" y="122047"/>
                </a:moveTo>
                <a:lnTo>
                  <a:pt x="512318" y="134620"/>
                </a:lnTo>
                <a:lnTo>
                  <a:pt x="562482" y="143001"/>
                </a:lnTo>
                <a:lnTo>
                  <a:pt x="564514" y="130556"/>
                </a:lnTo>
                <a:lnTo>
                  <a:pt x="514476" y="122047"/>
                </a:lnTo>
                <a:close/>
              </a:path>
              <a:path w="1981200" h="408305">
                <a:moveTo>
                  <a:pt x="602107" y="136906"/>
                </a:moveTo>
                <a:lnTo>
                  <a:pt x="599948" y="149478"/>
                </a:lnTo>
                <a:lnTo>
                  <a:pt x="650113" y="157861"/>
                </a:lnTo>
                <a:lnTo>
                  <a:pt x="652144" y="145414"/>
                </a:lnTo>
                <a:lnTo>
                  <a:pt x="602107" y="136906"/>
                </a:lnTo>
                <a:close/>
              </a:path>
              <a:path w="1981200" h="408305">
                <a:moveTo>
                  <a:pt x="689737" y="151764"/>
                </a:moveTo>
                <a:lnTo>
                  <a:pt x="687578" y="164211"/>
                </a:lnTo>
                <a:lnTo>
                  <a:pt x="737743" y="172720"/>
                </a:lnTo>
                <a:lnTo>
                  <a:pt x="739901" y="160274"/>
                </a:lnTo>
                <a:lnTo>
                  <a:pt x="689737" y="151764"/>
                </a:lnTo>
                <a:close/>
              </a:path>
              <a:path w="1981200" h="408305">
                <a:moveTo>
                  <a:pt x="777367" y="166624"/>
                </a:moveTo>
                <a:lnTo>
                  <a:pt x="775335" y="179070"/>
                </a:lnTo>
                <a:lnTo>
                  <a:pt x="825373" y="187578"/>
                </a:lnTo>
                <a:lnTo>
                  <a:pt x="827532" y="175006"/>
                </a:lnTo>
                <a:lnTo>
                  <a:pt x="777367" y="166624"/>
                </a:lnTo>
                <a:close/>
              </a:path>
              <a:path w="1981200" h="408305">
                <a:moveTo>
                  <a:pt x="865124" y="181356"/>
                </a:moveTo>
                <a:lnTo>
                  <a:pt x="862964" y="193928"/>
                </a:lnTo>
                <a:lnTo>
                  <a:pt x="913003" y="202437"/>
                </a:lnTo>
                <a:lnTo>
                  <a:pt x="915162" y="189864"/>
                </a:lnTo>
                <a:lnTo>
                  <a:pt x="865124" y="181356"/>
                </a:lnTo>
                <a:close/>
              </a:path>
              <a:path w="1981200" h="408305">
                <a:moveTo>
                  <a:pt x="952754" y="196214"/>
                </a:moveTo>
                <a:lnTo>
                  <a:pt x="950594" y="208787"/>
                </a:lnTo>
                <a:lnTo>
                  <a:pt x="1000632" y="217297"/>
                </a:lnTo>
                <a:lnTo>
                  <a:pt x="1002792" y="204724"/>
                </a:lnTo>
                <a:lnTo>
                  <a:pt x="952754" y="196214"/>
                </a:lnTo>
                <a:close/>
              </a:path>
              <a:path w="1981200" h="408305">
                <a:moveTo>
                  <a:pt x="1040383" y="211074"/>
                </a:moveTo>
                <a:lnTo>
                  <a:pt x="1038225" y="223647"/>
                </a:lnTo>
                <a:lnTo>
                  <a:pt x="1088389" y="232156"/>
                </a:lnTo>
                <a:lnTo>
                  <a:pt x="1090422" y="219583"/>
                </a:lnTo>
                <a:lnTo>
                  <a:pt x="1040383" y="211074"/>
                </a:lnTo>
                <a:close/>
              </a:path>
              <a:path w="1981200" h="408305">
                <a:moveTo>
                  <a:pt x="1128014" y="225933"/>
                </a:moveTo>
                <a:lnTo>
                  <a:pt x="1125855" y="238506"/>
                </a:lnTo>
                <a:lnTo>
                  <a:pt x="1176020" y="246887"/>
                </a:lnTo>
                <a:lnTo>
                  <a:pt x="1178052" y="234441"/>
                </a:lnTo>
                <a:lnTo>
                  <a:pt x="1128014" y="225933"/>
                </a:lnTo>
                <a:close/>
              </a:path>
              <a:path w="1981200" h="408305">
                <a:moveTo>
                  <a:pt x="1215644" y="240791"/>
                </a:moveTo>
                <a:lnTo>
                  <a:pt x="1213611" y="253237"/>
                </a:lnTo>
                <a:lnTo>
                  <a:pt x="1263650" y="261747"/>
                </a:lnTo>
                <a:lnTo>
                  <a:pt x="1265808" y="249300"/>
                </a:lnTo>
                <a:lnTo>
                  <a:pt x="1215644" y="240791"/>
                </a:lnTo>
                <a:close/>
              </a:path>
              <a:path w="1981200" h="408305">
                <a:moveTo>
                  <a:pt x="1303273" y="255650"/>
                </a:moveTo>
                <a:lnTo>
                  <a:pt x="1301242" y="268097"/>
                </a:lnTo>
                <a:lnTo>
                  <a:pt x="1351280" y="276606"/>
                </a:lnTo>
                <a:lnTo>
                  <a:pt x="1353439" y="264033"/>
                </a:lnTo>
                <a:lnTo>
                  <a:pt x="1303273" y="255650"/>
                </a:lnTo>
                <a:close/>
              </a:path>
              <a:path w="1981200" h="408305">
                <a:moveTo>
                  <a:pt x="1391031" y="270510"/>
                </a:moveTo>
                <a:lnTo>
                  <a:pt x="1388871" y="282956"/>
                </a:lnTo>
                <a:lnTo>
                  <a:pt x="1438909" y="291464"/>
                </a:lnTo>
                <a:lnTo>
                  <a:pt x="1441069" y="278891"/>
                </a:lnTo>
                <a:lnTo>
                  <a:pt x="1391031" y="270510"/>
                </a:lnTo>
                <a:close/>
              </a:path>
              <a:path w="1981200" h="408305">
                <a:moveTo>
                  <a:pt x="1478660" y="285241"/>
                </a:moveTo>
                <a:lnTo>
                  <a:pt x="1476502" y="297814"/>
                </a:lnTo>
                <a:lnTo>
                  <a:pt x="1526540" y="306324"/>
                </a:lnTo>
                <a:lnTo>
                  <a:pt x="1528698" y="293750"/>
                </a:lnTo>
                <a:lnTo>
                  <a:pt x="1478660" y="285241"/>
                </a:lnTo>
                <a:close/>
              </a:path>
              <a:path w="1981200" h="408305">
                <a:moveTo>
                  <a:pt x="1566291" y="300100"/>
                </a:moveTo>
                <a:lnTo>
                  <a:pt x="1564132" y="312674"/>
                </a:lnTo>
                <a:lnTo>
                  <a:pt x="1614296" y="321183"/>
                </a:lnTo>
                <a:lnTo>
                  <a:pt x="1616329" y="308610"/>
                </a:lnTo>
                <a:lnTo>
                  <a:pt x="1566291" y="300100"/>
                </a:lnTo>
                <a:close/>
              </a:path>
              <a:path w="1981200" h="408305">
                <a:moveTo>
                  <a:pt x="1653920" y="314960"/>
                </a:moveTo>
                <a:lnTo>
                  <a:pt x="1651761" y="327533"/>
                </a:lnTo>
                <a:lnTo>
                  <a:pt x="1701927" y="335914"/>
                </a:lnTo>
                <a:lnTo>
                  <a:pt x="1704085" y="323469"/>
                </a:lnTo>
                <a:lnTo>
                  <a:pt x="1653920" y="314960"/>
                </a:lnTo>
                <a:close/>
              </a:path>
              <a:path w="1981200" h="408305">
                <a:moveTo>
                  <a:pt x="1741551" y="329819"/>
                </a:moveTo>
                <a:lnTo>
                  <a:pt x="1739519" y="342391"/>
                </a:lnTo>
                <a:lnTo>
                  <a:pt x="1789557" y="350774"/>
                </a:lnTo>
                <a:lnTo>
                  <a:pt x="1791716" y="338327"/>
                </a:lnTo>
                <a:lnTo>
                  <a:pt x="1741551" y="329819"/>
                </a:lnTo>
                <a:close/>
              </a:path>
              <a:path w="1981200" h="408305">
                <a:moveTo>
                  <a:pt x="1829181" y="344677"/>
                </a:moveTo>
                <a:lnTo>
                  <a:pt x="1827148" y="357124"/>
                </a:lnTo>
                <a:lnTo>
                  <a:pt x="1877186" y="365633"/>
                </a:lnTo>
                <a:lnTo>
                  <a:pt x="1879345" y="353187"/>
                </a:lnTo>
                <a:lnTo>
                  <a:pt x="1829181" y="344677"/>
                </a:lnTo>
                <a:close/>
              </a:path>
              <a:path w="1981200" h="408305">
                <a:moveTo>
                  <a:pt x="1948681" y="332639"/>
                </a:moveTo>
                <a:lnTo>
                  <a:pt x="1908945" y="356773"/>
                </a:lnTo>
                <a:lnTo>
                  <a:pt x="1904867" y="372143"/>
                </a:lnTo>
                <a:lnTo>
                  <a:pt x="1907635" y="384680"/>
                </a:lnTo>
                <a:lnTo>
                  <a:pt x="1914325" y="395446"/>
                </a:lnTo>
                <a:lnTo>
                  <a:pt x="1924302" y="403524"/>
                </a:lnTo>
                <a:lnTo>
                  <a:pt x="1936933" y="407993"/>
                </a:lnTo>
                <a:lnTo>
                  <a:pt x="1949071" y="407856"/>
                </a:lnTo>
                <a:lnTo>
                  <a:pt x="1960228" y="403739"/>
                </a:lnTo>
                <a:lnTo>
                  <a:pt x="1969720" y="395774"/>
                </a:lnTo>
                <a:lnTo>
                  <a:pt x="1976861" y="384092"/>
                </a:lnTo>
                <a:lnTo>
                  <a:pt x="1978887" y="376554"/>
                </a:lnTo>
                <a:lnTo>
                  <a:pt x="1941830" y="376554"/>
                </a:lnTo>
                <a:lnTo>
                  <a:pt x="1914779" y="371983"/>
                </a:lnTo>
                <a:lnTo>
                  <a:pt x="1916938" y="359537"/>
                </a:lnTo>
                <a:lnTo>
                  <a:pt x="1978994" y="359537"/>
                </a:lnTo>
                <a:lnTo>
                  <a:pt x="1978285" y="356194"/>
                </a:lnTo>
                <a:lnTo>
                  <a:pt x="1971670" y="345341"/>
                </a:lnTo>
                <a:lnTo>
                  <a:pt x="1961792" y="337210"/>
                </a:lnTo>
                <a:lnTo>
                  <a:pt x="1949322" y="332739"/>
                </a:lnTo>
                <a:lnTo>
                  <a:pt x="1948681" y="332639"/>
                </a:lnTo>
                <a:close/>
              </a:path>
              <a:path w="1981200" h="408305">
                <a:moveTo>
                  <a:pt x="1916938" y="359537"/>
                </a:moveTo>
                <a:lnTo>
                  <a:pt x="1914779" y="371983"/>
                </a:lnTo>
                <a:lnTo>
                  <a:pt x="1941830" y="376554"/>
                </a:lnTo>
                <a:lnTo>
                  <a:pt x="1943989" y="364109"/>
                </a:lnTo>
                <a:lnTo>
                  <a:pt x="1916938" y="359537"/>
                </a:lnTo>
                <a:close/>
              </a:path>
              <a:path w="1981200" h="408305">
                <a:moveTo>
                  <a:pt x="1978994" y="359537"/>
                </a:moveTo>
                <a:lnTo>
                  <a:pt x="1916938" y="359537"/>
                </a:lnTo>
                <a:lnTo>
                  <a:pt x="1943989" y="364109"/>
                </a:lnTo>
                <a:lnTo>
                  <a:pt x="1941830" y="376554"/>
                </a:lnTo>
                <a:lnTo>
                  <a:pt x="1978887" y="376554"/>
                </a:lnTo>
                <a:lnTo>
                  <a:pt x="1980965" y="368827"/>
                </a:lnTo>
                <a:lnTo>
                  <a:pt x="1978994" y="359537"/>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27" name="object 27"/>
          <p:cNvSpPr/>
          <p:nvPr/>
        </p:nvSpPr>
        <p:spPr>
          <a:xfrm>
            <a:off x="4347583" y="2756599"/>
            <a:ext cx="893409" cy="687634"/>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28" name="object 28"/>
          <p:cNvSpPr/>
          <p:nvPr/>
        </p:nvSpPr>
        <p:spPr>
          <a:xfrm>
            <a:off x="687063" y="3515683"/>
            <a:ext cx="881405" cy="272081"/>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29" name="object 29"/>
          <p:cNvSpPr/>
          <p:nvPr/>
        </p:nvSpPr>
        <p:spPr>
          <a:xfrm>
            <a:off x="683490" y="3512062"/>
            <a:ext cx="888503" cy="279226"/>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30" name="object 30"/>
          <p:cNvSpPr/>
          <p:nvPr/>
        </p:nvSpPr>
        <p:spPr>
          <a:xfrm>
            <a:off x="711069" y="3501964"/>
            <a:ext cx="609896" cy="221209"/>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31" name="object 31"/>
          <p:cNvSpPr/>
          <p:nvPr/>
        </p:nvSpPr>
        <p:spPr>
          <a:xfrm>
            <a:off x="1185498" y="3501964"/>
            <a:ext cx="176623" cy="221209"/>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32" name="object 32"/>
          <p:cNvSpPr/>
          <p:nvPr/>
        </p:nvSpPr>
        <p:spPr>
          <a:xfrm>
            <a:off x="1226652" y="3501964"/>
            <a:ext cx="325230" cy="221209"/>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33" name="object 33"/>
          <p:cNvSpPr/>
          <p:nvPr/>
        </p:nvSpPr>
        <p:spPr>
          <a:xfrm>
            <a:off x="968289" y="3616283"/>
            <a:ext cx="325230" cy="221209"/>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34" name="object 34"/>
          <p:cNvSpPr txBox="1"/>
          <p:nvPr/>
        </p:nvSpPr>
        <p:spPr>
          <a:xfrm>
            <a:off x="765563" y="3543930"/>
            <a:ext cx="724502" cy="230832"/>
          </a:xfrm>
          <a:prstGeom prst="rect">
            <a:avLst/>
          </a:prstGeom>
        </p:spPr>
        <p:txBody>
          <a:bodyPr vert="horz" wrap="square" lIns="0" tIns="0" rIns="0" bIns="0" rtlCol="0">
            <a:spAutoFit/>
          </a:bodyPr>
          <a:lstStyle/>
          <a:p>
            <a:pPr marL="266700" marR="3810" indent="-257175" defTabSz="685800"/>
            <a:r>
              <a:rPr sz="750" b="1" spc="-4" dirty="0">
                <a:latin typeface="微软雅黑" panose="020B0503020204020204" pitchFamily="34" charset="-122"/>
                <a:cs typeface="微软雅黑" panose="020B0503020204020204" pitchFamily="34" charset="-122"/>
              </a:rPr>
              <a:t>小区变电房</a:t>
            </a:r>
            <a:r>
              <a:rPr sz="750" b="1" spc="-8" dirty="0">
                <a:latin typeface="微软雅黑" panose="020B0503020204020204" pitchFamily="34" charset="-122"/>
                <a:cs typeface="微软雅黑" panose="020B0503020204020204" pitchFamily="34" charset="-122"/>
              </a:rPr>
              <a:t>-</a:t>
            </a:r>
            <a:r>
              <a:rPr sz="750" b="1" spc="-4" dirty="0">
                <a:latin typeface="微软雅黑" panose="020B0503020204020204" pitchFamily="34" charset="-122"/>
                <a:cs typeface="微软雅黑" panose="020B0503020204020204" pitchFamily="34" charset="-122"/>
              </a:rPr>
              <a:t>区域 入侵</a:t>
            </a:r>
            <a:endParaRPr sz="750">
              <a:latin typeface="微软雅黑" panose="020B0503020204020204" pitchFamily="34" charset="-122"/>
              <a:cs typeface="微软雅黑" panose="020B0503020204020204" pitchFamily="34" charset="-122"/>
            </a:endParaRPr>
          </a:p>
        </p:txBody>
      </p:sp>
      <p:sp>
        <p:nvSpPr>
          <p:cNvPr id="35" name="object 35"/>
          <p:cNvSpPr/>
          <p:nvPr/>
        </p:nvSpPr>
        <p:spPr>
          <a:xfrm>
            <a:off x="672200" y="2231871"/>
            <a:ext cx="865401" cy="276654"/>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36" name="object 36"/>
          <p:cNvSpPr/>
          <p:nvPr/>
        </p:nvSpPr>
        <p:spPr>
          <a:xfrm>
            <a:off x="668629" y="2228251"/>
            <a:ext cx="872498" cy="283798"/>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37" name="object 37"/>
          <p:cNvSpPr/>
          <p:nvPr/>
        </p:nvSpPr>
        <p:spPr>
          <a:xfrm>
            <a:off x="688205" y="2221582"/>
            <a:ext cx="609896" cy="221209"/>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38" name="object 38"/>
          <p:cNvSpPr/>
          <p:nvPr/>
        </p:nvSpPr>
        <p:spPr>
          <a:xfrm>
            <a:off x="1162633" y="2221582"/>
            <a:ext cx="176624" cy="221209"/>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39" name="object 39"/>
          <p:cNvSpPr/>
          <p:nvPr/>
        </p:nvSpPr>
        <p:spPr>
          <a:xfrm>
            <a:off x="1203789" y="2221582"/>
            <a:ext cx="325230" cy="221209"/>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sp>
        <p:nvSpPr>
          <p:cNvPr id="40" name="object 40"/>
          <p:cNvSpPr/>
          <p:nvPr/>
        </p:nvSpPr>
        <p:spPr>
          <a:xfrm>
            <a:off x="946569" y="2335902"/>
            <a:ext cx="325230" cy="221209"/>
          </a:xfrm>
          <a:prstGeom prst="rect">
            <a:avLst/>
          </a:prstGeom>
          <a:blipFill>
            <a:blip r:embed="rId16" cstate="print"/>
            <a:stretch>
              <a:fillRect/>
            </a:stretch>
          </a:blipFill>
        </p:spPr>
        <p:txBody>
          <a:bodyPr wrap="square" lIns="0" tIns="0" rIns="0" bIns="0" rtlCol="0"/>
          <a:lstStyle/>
          <a:p>
            <a:pPr defTabSz="685800"/>
            <a:endParaRPr sz="1350">
              <a:latin typeface="Calibri" panose="020F0502020204030204"/>
            </a:endParaRPr>
          </a:p>
        </p:txBody>
      </p:sp>
      <p:sp>
        <p:nvSpPr>
          <p:cNvPr id="41" name="object 41"/>
          <p:cNvSpPr txBox="1"/>
          <p:nvPr/>
        </p:nvSpPr>
        <p:spPr>
          <a:xfrm>
            <a:off x="741783" y="2262030"/>
            <a:ext cx="724978" cy="230832"/>
          </a:xfrm>
          <a:prstGeom prst="rect">
            <a:avLst/>
          </a:prstGeom>
        </p:spPr>
        <p:txBody>
          <a:bodyPr vert="horz" wrap="square" lIns="0" tIns="0" rIns="0" bIns="0" rtlCol="0">
            <a:spAutoFit/>
          </a:bodyPr>
          <a:lstStyle/>
          <a:p>
            <a:pPr algn="ctr" defTabSz="685800"/>
            <a:r>
              <a:rPr sz="750" b="1" spc="-8" dirty="0">
                <a:latin typeface="微软雅黑" panose="020B0503020204020204" pitchFamily="34" charset="-122"/>
                <a:cs typeface="微软雅黑" panose="020B0503020204020204" pitchFamily="34" charset="-122"/>
              </a:rPr>
              <a:t>小区景观</a:t>
            </a:r>
            <a:r>
              <a:rPr sz="750" b="1" spc="-4" dirty="0">
                <a:latin typeface="微软雅黑" panose="020B0503020204020204" pitchFamily="34" charset="-122"/>
                <a:cs typeface="微软雅黑" panose="020B0503020204020204" pitchFamily="34" charset="-122"/>
              </a:rPr>
              <a:t>池</a:t>
            </a:r>
            <a:r>
              <a:rPr sz="750" b="1" spc="-8" dirty="0">
                <a:latin typeface="微软雅黑" panose="020B0503020204020204" pitchFamily="34" charset="-122"/>
                <a:cs typeface="微软雅黑" panose="020B0503020204020204" pitchFamily="34" charset="-122"/>
              </a:rPr>
              <a:t>-区域</a:t>
            </a:r>
            <a:endParaRPr sz="750">
              <a:latin typeface="微软雅黑" panose="020B0503020204020204" pitchFamily="34" charset="-122"/>
              <a:cs typeface="微软雅黑" panose="020B0503020204020204" pitchFamily="34" charset="-122"/>
            </a:endParaRPr>
          </a:p>
          <a:p>
            <a:pPr marL="1270" algn="ctr" defTabSz="685800"/>
            <a:r>
              <a:rPr sz="750" b="1" spc="-4" dirty="0">
                <a:latin typeface="微软雅黑" panose="020B0503020204020204" pitchFamily="34" charset="-122"/>
                <a:cs typeface="微软雅黑" panose="020B0503020204020204" pitchFamily="34" charset="-122"/>
              </a:rPr>
              <a:t>入侵</a:t>
            </a:r>
            <a:endParaRPr sz="750">
              <a:latin typeface="微软雅黑" panose="020B0503020204020204" pitchFamily="34" charset="-122"/>
              <a:cs typeface="微软雅黑" panose="020B0503020204020204" pitchFamily="34" charset="-122"/>
            </a:endParaRPr>
          </a:p>
        </p:txBody>
      </p:sp>
      <p:sp>
        <p:nvSpPr>
          <p:cNvPr id="42" name="object 42"/>
          <p:cNvSpPr/>
          <p:nvPr/>
        </p:nvSpPr>
        <p:spPr>
          <a:xfrm>
            <a:off x="4351014" y="2565684"/>
            <a:ext cx="880262" cy="174909"/>
          </a:xfrm>
          <a:prstGeom prst="rect">
            <a:avLst/>
          </a:prstGeom>
          <a:blipFill>
            <a:blip r:embed="rId17" cstate="print"/>
            <a:stretch>
              <a:fillRect/>
            </a:stretch>
          </a:blipFill>
        </p:spPr>
        <p:txBody>
          <a:bodyPr wrap="square" lIns="0" tIns="0" rIns="0" bIns="0" rtlCol="0"/>
          <a:lstStyle/>
          <a:p>
            <a:pPr defTabSz="685800"/>
            <a:endParaRPr sz="1350">
              <a:latin typeface="Calibri" panose="020F0502020204030204"/>
            </a:endParaRPr>
          </a:p>
        </p:txBody>
      </p:sp>
      <p:sp>
        <p:nvSpPr>
          <p:cNvPr id="43" name="object 43"/>
          <p:cNvSpPr/>
          <p:nvPr/>
        </p:nvSpPr>
        <p:spPr>
          <a:xfrm>
            <a:off x="4347393" y="2562064"/>
            <a:ext cx="887408" cy="182054"/>
          </a:xfrm>
          <a:prstGeom prst="rect">
            <a:avLst/>
          </a:prstGeom>
          <a:blipFill>
            <a:blip r:embed="rId18" cstate="print"/>
            <a:stretch>
              <a:fillRect/>
            </a:stretch>
          </a:blipFill>
        </p:spPr>
        <p:txBody>
          <a:bodyPr wrap="square" lIns="0" tIns="0" rIns="0" bIns="0" rtlCol="0"/>
          <a:lstStyle/>
          <a:p>
            <a:pPr defTabSz="685800"/>
            <a:endParaRPr sz="1350">
              <a:latin typeface="Calibri" panose="020F0502020204030204"/>
            </a:endParaRPr>
          </a:p>
        </p:txBody>
      </p:sp>
      <p:sp>
        <p:nvSpPr>
          <p:cNvPr id="44" name="object 44"/>
          <p:cNvSpPr/>
          <p:nvPr/>
        </p:nvSpPr>
        <p:spPr>
          <a:xfrm>
            <a:off x="4384166" y="2490224"/>
            <a:ext cx="672772" cy="240652"/>
          </a:xfrm>
          <a:prstGeom prst="rect">
            <a:avLst/>
          </a:prstGeom>
          <a:blipFill>
            <a:blip r:embed="rId19" cstate="print"/>
            <a:stretch>
              <a:fillRect/>
            </a:stretch>
          </a:blipFill>
        </p:spPr>
        <p:txBody>
          <a:bodyPr wrap="square" lIns="0" tIns="0" rIns="0" bIns="0" rtlCol="0"/>
          <a:lstStyle/>
          <a:p>
            <a:pPr defTabSz="685800"/>
            <a:endParaRPr sz="1350">
              <a:latin typeface="Calibri" panose="020F0502020204030204"/>
            </a:endParaRPr>
          </a:p>
        </p:txBody>
      </p:sp>
      <p:sp>
        <p:nvSpPr>
          <p:cNvPr id="45" name="object 45"/>
          <p:cNvSpPr/>
          <p:nvPr/>
        </p:nvSpPr>
        <p:spPr>
          <a:xfrm>
            <a:off x="4910038" y="2490224"/>
            <a:ext cx="192638" cy="240652"/>
          </a:xfrm>
          <a:prstGeom prst="rect">
            <a:avLst/>
          </a:prstGeom>
          <a:blipFill>
            <a:blip r:embed="rId20" cstate="print"/>
            <a:stretch>
              <a:fillRect/>
            </a:stretch>
          </a:blipFill>
        </p:spPr>
        <p:txBody>
          <a:bodyPr wrap="square" lIns="0" tIns="0" rIns="0" bIns="0" rtlCol="0"/>
          <a:lstStyle/>
          <a:p>
            <a:pPr defTabSz="685800"/>
            <a:endParaRPr sz="1350">
              <a:latin typeface="Calibri" panose="020F0502020204030204"/>
            </a:endParaRPr>
          </a:p>
        </p:txBody>
      </p:sp>
      <p:sp>
        <p:nvSpPr>
          <p:cNvPr id="46" name="object 46"/>
          <p:cNvSpPr/>
          <p:nvPr/>
        </p:nvSpPr>
        <p:spPr>
          <a:xfrm>
            <a:off x="4955766" y="2490224"/>
            <a:ext cx="252075" cy="240652"/>
          </a:xfrm>
          <a:prstGeom prst="rect">
            <a:avLst/>
          </a:prstGeom>
          <a:blipFill>
            <a:blip r:embed="rId21" cstate="print"/>
            <a:stretch>
              <a:fillRect/>
            </a:stretch>
          </a:blipFill>
        </p:spPr>
        <p:txBody>
          <a:bodyPr wrap="square" lIns="0" tIns="0" rIns="0" bIns="0" rtlCol="0"/>
          <a:lstStyle/>
          <a:p>
            <a:pPr defTabSz="685800"/>
            <a:endParaRPr sz="1350">
              <a:latin typeface="Calibri" panose="020F0502020204030204"/>
            </a:endParaRPr>
          </a:p>
        </p:txBody>
      </p:sp>
      <p:sp>
        <p:nvSpPr>
          <p:cNvPr id="47" name="object 47"/>
          <p:cNvSpPr/>
          <p:nvPr/>
        </p:nvSpPr>
        <p:spPr>
          <a:xfrm>
            <a:off x="4564791" y="2615976"/>
            <a:ext cx="462424" cy="240652"/>
          </a:xfrm>
          <a:prstGeom prst="rect">
            <a:avLst/>
          </a:prstGeom>
          <a:blipFill>
            <a:blip r:embed="rId22" cstate="print"/>
            <a:stretch>
              <a:fillRect/>
            </a:stretch>
          </a:blipFill>
        </p:spPr>
        <p:txBody>
          <a:bodyPr wrap="square" lIns="0" tIns="0" rIns="0" bIns="0" rtlCol="0"/>
          <a:lstStyle/>
          <a:p>
            <a:pPr defTabSz="685800"/>
            <a:endParaRPr sz="1350">
              <a:latin typeface="Calibri" panose="020F0502020204030204"/>
            </a:endParaRPr>
          </a:p>
        </p:txBody>
      </p:sp>
      <p:sp>
        <p:nvSpPr>
          <p:cNvPr id="48" name="object 48"/>
          <p:cNvSpPr txBox="1"/>
          <p:nvPr/>
        </p:nvSpPr>
        <p:spPr>
          <a:xfrm>
            <a:off x="4443708" y="2534715"/>
            <a:ext cx="695922" cy="253916"/>
          </a:xfrm>
          <a:prstGeom prst="rect">
            <a:avLst/>
          </a:prstGeom>
        </p:spPr>
        <p:txBody>
          <a:bodyPr vert="horz" wrap="square" lIns="0" tIns="0" rIns="0" bIns="0" rtlCol="0">
            <a:spAutoFit/>
          </a:bodyPr>
          <a:lstStyle/>
          <a:p>
            <a:pPr marL="189865" marR="3810" indent="-180975" defTabSz="685800"/>
            <a:r>
              <a:rPr sz="825" b="1" dirty="0">
                <a:latin typeface="微软雅黑" panose="020B0503020204020204" pitchFamily="34" charset="-122"/>
                <a:cs typeface="微软雅黑" panose="020B0503020204020204" pitchFamily="34" charset="-122"/>
              </a:rPr>
              <a:t>小区乱停车</a:t>
            </a:r>
            <a:r>
              <a:rPr sz="825" b="1" spc="-4" dirty="0">
                <a:latin typeface="微软雅黑" panose="020B0503020204020204" pitchFamily="34" charset="-122"/>
                <a:cs typeface="微软雅黑" panose="020B0503020204020204" pitchFamily="34" charset="-122"/>
              </a:rPr>
              <a:t>-</a:t>
            </a:r>
            <a:r>
              <a:rPr sz="825" b="1" dirty="0">
                <a:latin typeface="微软雅黑" panose="020B0503020204020204" pitchFamily="34" charset="-122"/>
                <a:cs typeface="微软雅黑" panose="020B0503020204020204" pitchFamily="34" charset="-122"/>
              </a:rPr>
              <a:t>停 车检测</a:t>
            </a:r>
            <a:endParaRPr sz="825">
              <a:latin typeface="微软雅黑" panose="020B0503020204020204" pitchFamily="34" charset="-122"/>
              <a:cs typeface="微软雅黑" panose="020B0503020204020204" pitchFamily="34" charset="-122"/>
            </a:endParaRPr>
          </a:p>
        </p:txBody>
      </p:sp>
      <p:sp>
        <p:nvSpPr>
          <p:cNvPr id="49" name="object 49"/>
          <p:cNvSpPr/>
          <p:nvPr/>
        </p:nvSpPr>
        <p:spPr>
          <a:xfrm>
            <a:off x="666484" y="1400765"/>
            <a:ext cx="883121" cy="790522"/>
          </a:xfrm>
          <a:prstGeom prst="rect">
            <a:avLst/>
          </a:prstGeom>
          <a:blipFill>
            <a:blip r:embed="rId23" cstate="print"/>
            <a:stretch>
              <a:fillRect/>
            </a:stretch>
          </a:blipFill>
        </p:spPr>
        <p:txBody>
          <a:bodyPr wrap="square" lIns="0" tIns="0" rIns="0" bIns="0" rtlCol="0"/>
          <a:lstStyle/>
          <a:p>
            <a:pPr defTabSz="685800"/>
            <a:endParaRPr sz="1350">
              <a:latin typeface="Calibri" panose="020F0502020204030204"/>
            </a:endParaRPr>
          </a:p>
        </p:txBody>
      </p:sp>
      <p:sp>
        <p:nvSpPr>
          <p:cNvPr id="50" name="object 50"/>
          <p:cNvSpPr/>
          <p:nvPr/>
        </p:nvSpPr>
        <p:spPr>
          <a:xfrm>
            <a:off x="719072" y="1519960"/>
            <a:ext cx="792618" cy="649241"/>
          </a:xfrm>
          <a:custGeom>
            <a:avLst/>
            <a:gdLst/>
            <a:ahLst/>
            <a:cxnLst/>
            <a:rect l="l" t="t" r="r" b="b"/>
            <a:pathLst>
              <a:path w="1056639" h="865505">
                <a:moveTo>
                  <a:pt x="0" y="48873"/>
                </a:moveTo>
                <a:lnTo>
                  <a:pt x="4852" y="97542"/>
                </a:lnTo>
                <a:lnTo>
                  <a:pt x="22118" y="141414"/>
                </a:lnTo>
                <a:lnTo>
                  <a:pt x="33599" y="162904"/>
                </a:lnTo>
                <a:lnTo>
                  <a:pt x="40053" y="175184"/>
                </a:lnTo>
                <a:lnTo>
                  <a:pt x="56784" y="210512"/>
                </a:lnTo>
                <a:lnTo>
                  <a:pt x="77184" y="256725"/>
                </a:lnTo>
                <a:lnTo>
                  <a:pt x="82406" y="268658"/>
                </a:lnTo>
                <a:lnTo>
                  <a:pt x="87666" y="280650"/>
                </a:lnTo>
                <a:lnTo>
                  <a:pt x="103625" y="316525"/>
                </a:lnTo>
                <a:lnTo>
                  <a:pt x="119740" y="351275"/>
                </a:lnTo>
                <a:lnTo>
                  <a:pt x="141529" y="395869"/>
                </a:lnTo>
                <a:lnTo>
                  <a:pt x="163452" y="439242"/>
                </a:lnTo>
                <a:lnTo>
                  <a:pt x="187099" y="484332"/>
                </a:lnTo>
                <a:lnTo>
                  <a:pt x="206173" y="519599"/>
                </a:lnTo>
                <a:lnTo>
                  <a:pt x="225805" y="554984"/>
                </a:lnTo>
                <a:lnTo>
                  <a:pt x="246646" y="591989"/>
                </a:lnTo>
                <a:lnTo>
                  <a:pt x="267722" y="629019"/>
                </a:lnTo>
                <a:lnTo>
                  <a:pt x="288058" y="664477"/>
                </a:lnTo>
                <a:lnTo>
                  <a:pt x="312335" y="706550"/>
                </a:lnTo>
                <a:lnTo>
                  <a:pt x="327151" y="732133"/>
                </a:lnTo>
                <a:lnTo>
                  <a:pt x="333993" y="745413"/>
                </a:lnTo>
                <a:lnTo>
                  <a:pt x="338545" y="756985"/>
                </a:lnTo>
                <a:lnTo>
                  <a:pt x="341466" y="767068"/>
                </a:lnTo>
                <a:lnTo>
                  <a:pt x="343418" y="775881"/>
                </a:lnTo>
                <a:lnTo>
                  <a:pt x="345060" y="783644"/>
                </a:lnTo>
                <a:lnTo>
                  <a:pt x="347053" y="790576"/>
                </a:lnTo>
                <a:lnTo>
                  <a:pt x="380419" y="818175"/>
                </a:lnTo>
                <a:lnTo>
                  <a:pt x="422440" y="834592"/>
                </a:lnTo>
                <a:lnTo>
                  <a:pt x="459617" y="846632"/>
                </a:lnTo>
                <a:lnTo>
                  <a:pt x="499541" y="856744"/>
                </a:lnTo>
                <a:lnTo>
                  <a:pt x="540316" y="863405"/>
                </a:lnTo>
                <a:lnTo>
                  <a:pt x="567036" y="865176"/>
                </a:lnTo>
                <a:lnTo>
                  <a:pt x="580047" y="865090"/>
                </a:lnTo>
                <a:lnTo>
                  <a:pt x="628413" y="857179"/>
                </a:lnTo>
                <a:lnTo>
                  <a:pt x="674778" y="839666"/>
                </a:lnTo>
                <a:lnTo>
                  <a:pt x="709374" y="821231"/>
                </a:lnTo>
                <a:lnTo>
                  <a:pt x="743547" y="798338"/>
                </a:lnTo>
                <a:lnTo>
                  <a:pt x="777058" y="771065"/>
                </a:lnTo>
                <a:lnTo>
                  <a:pt x="809663" y="739488"/>
                </a:lnTo>
                <a:lnTo>
                  <a:pt x="841121" y="703685"/>
                </a:lnTo>
                <a:lnTo>
                  <a:pt x="872807" y="660435"/>
                </a:lnTo>
                <a:lnTo>
                  <a:pt x="894441" y="626691"/>
                </a:lnTo>
                <a:lnTo>
                  <a:pt x="916025" y="590189"/>
                </a:lnTo>
                <a:lnTo>
                  <a:pt x="937168" y="551931"/>
                </a:lnTo>
                <a:lnTo>
                  <a:pt x="957478" y="512920"/>
                </a:lnTo>
                <a:lnTo>
                  <a:pt x="976563" y="474159"/>
                </a:lnTo>
                <a:lnTo>
                  <a:pt x="994032" y="436651"/>
                </a:lnTo>
                <a:lnTo>
                  <a:pt x="1009494" y="401399"/>
                </a:lnTo>
                <a:lnTo>
                  <a:pt x="1028065" y="354943"/>
                </a:lnTo>
                <a:lnTo>
                  <a:pt x="1043198" y="308018"/>
                </a:lnTo>
                <a:lnTo>
                  <a:pt x="1052219" y="266295"/>
                </a:lnTo>
                <a:lnTo>
                  <a:pt x="1056129" y="217486"/>
                </a:lnTo>
                <a:lnTo>
                  <a:pt x="1055856" y="206321"/>
                </a:lnTo>
                <a:lnTo>
                  <a:pt x="1050657" y="164989"/>
                </a:lnTo>
                <a:lnTo>
                  <a:pt x="1037721" y="128018"/>
                </a:lnTo>
                <a:lnTo>
                  <a:pt x="1013007" y="93585"/>
                </a:lnTo>
                <a:lnTo>
                  <a:pt x="983130" y="66785"/>
                </a:lnTo>
                <a:lnTo>
                  <a:pt x="945232" y="42440"/>
                </a:lnTo>
                <a:lnTo>
                  <a:pt x="909203" y="34991"/>
                </a:lnTo>
                <a:lnTo>
                  <a:pt x="897660" y="36325"/>
                </a:lnTo>
                <a:lnTo>
                  <a:pt x="886284" y="38393"/>
                </a:lnTo>
                <a:lnTo>
                  <a:pt x="875035" y="40494"/>
                </a:lnTo>
                <a:lnTo>
                  <a:pt x="863873" y="41924"/>
                </a:lnTo>
                <a:lnTo>
                  <a:pt x="814496" y="33592"/>
                </a:lnTo>
                <a:lnTo>
                  <a:pt x="802258" y="29965"/>
                </a:lnTo>
                <a:lnTo>
                  <a:pt x="790163" y="26451"/>
                </a:lnTo>
                <a:lnTo>
                  <a:pt x="751103" y="19732"/>
                </a:lnTo>
                <a:lnTo>
                  <a:pt x="717742" y="19024"/>
                </a:lnTo>
                <a:lnTo>
                  <a:pt x="701954" y="19274"/>
                </a:lnTo>
                <a:lnTo>
                  <a:pt x="688452" y="19699"/>
                </a:lnTo>
                <a:lnTo>
                  <a:pt x="678508" y="20131"/>
                </a:lnTo>
                <a:lnTo>
                  <a:pt x="673389" y="20400"/>
                </a:lnTo>
                <a:lnTo>
                  <a:pt x="657925" y="20280"/>
                </a:lnTo>
                <a:lnTo>
                  <a:pt x="644351" y="20040"/>
                </a:lnTo>
                <a:lnTo>
                  <a:pt x="632319" y="19916"/>
                </a:lnTo>
                <a:lnTo>
                  <a:pt x="621482" y="20142"/>
                </a:lnTo>
                <a:lnTo>
                  <a:pt x="577231" y="35292"/>
                </a:lnTo>
                <a:lnTo>
                  <a:pt x="562166" y="58117"/>
                </a:lnTo>
                <a:lnTo>
                  <a:pt x="554182" y="67849"/>
                </a:lnTo>
                <a:lnTo>
                  <a:pt x="542596" y="75926"/>
                </a:lnTo>
                <a:lnTo>
                  <a:pt x="531272" y="81456"/>
                </a:lnTo>
                <a:lnTo>
                  <a:pt x="519658" y="84312"/>
                </a:lnTo>
                <a:lnTo>
                  <a:pt x="505256" y="82475"/>
                </a:lnTo>
                <a:lnTo>
                  <a:pt x="491436" y="78684"/>
                </a:lnTo>
                <a:lnTo>
                  <a:pt x="478579" y="73842"/>
                </a:lnTo>
                <a:lnTo>
                  <a:pt x="467070" y="68852"/>
                </a:lnTo>
                <a:lnTo>
                  <a:pt x="457293" y="64618"/>
                </a:lnTo>
                <a:lnTo>
                  <a:pt x="438938" y="59078"/>
                </a:lnTo>
                <a:lnTo>
                  <a:pt x="427414" y="56406"/>
                </a:lnTo>
                <a:lnTo>
                  <a:pt x="417448" y="53699"/>
                </a:lnTo>
                <a:lnTo>
                  <a:pt x="383448" y="29231"/>
                </a:lnTo>
                <a:lnTo>
                  <a:pt x="366048" y="10427"/>
                </a:lnTo>
                <a:lnTo>
                  <a:pt x="359520" y="0"/>
                </a:lnTo>
              </a:path>
            </a:pathLst>
          </a:custGeom>
          <a:ln w="12700">
            <a:solidFill>
              <a:srgbClr val="FF0000"/>
            </a:solidFill>
          </a:ln>
        </p:spPr>
        <p:txBody>
          <a:bodyPr wrap="square" lIns="0" tIns="0" rIns="0" bIns="0" rtlCol="0"/>
          <a:lstStyle/>
          <a:p>
            <a:pPr defTabSz="685800"/>
            <a:endParaRPr sz="1350">
              <a:latin typeface="Calibri" panose="020F0502020204030204"/>
            </a:endParaRPr>
          </a:p>
        </p:txBody>
      </p:sp>
      <p:sp>
        <p:nvSpPr>
          <p:cNvPr id="51" name="object 51"/>
          <p:cNvSpPr/>
          <p:nvPr/>
        </p:nvSpPr>
        <p:spPr>
          <a:xfrm>
            <a:off x="681346" y="2796610"/>
            <a:ext cx="900268" cy="723073"/>
          </a:xfrm>
          <a:prstGeom prst="rect">
            <a:avLst/>
          </a:prstGeom>
          <a:blipFill>
            <a:blip r:embed="rId24" cstate="print"/>
            <a:stretch>
              <a:fillRect/>
            </a:stretch>
          </a:blipFill>
        </p:spPr>
        <p:txBody>
          <a:bodyPr wrap="square" lIns="0" tIns="0" rIns="0" bIns="0" rtlCol="0"/>
          <a:lstStyle/>
          <a:p>
            <a:pPr defTabSz="685800"/>
            <a:endParaRPr sz="1350">
              <a:latin typeface="Calibri" panose="020F0502020204030204"/>
            </a:endParaRPr>
          </a:p>
        </p:txBody>
      </p:sp>
      <p:sp>
        <p:nvSpPr>
          <p:cNvPr id="52" name="object 52"/>
          <p:cNvSpPr/>
          <p:nvPr/>
        </p:nvSpPr>
        <p:spPr>
          <a:xfrm>
            <a:off x="803669" y="3137404"/>
            <a:ext cx="707830" cy="235785"/>
          </a:xfrm>
          <a:custGeom>
            <a:avLst/>
            <a:gdLst/>
            <a:ahLst/>
            <a:cxnLst/>
            <a:rect l="l" t="t" r="r" b="b"/>
            <a:pathLst>
              <a:path w="943610" h="314325">
                <a:moveTo>
                  <a:pt x="0" y="143857"/>
                </a:moveTo>
                <a:lnTo>
                  <a:pt x="45683" y="157940"/>
                </a:lnTo>
                <a:lnTo>
                  <a:pt x="91256" y="171939"/>
                </a:lnTo>
                <a:lnTo>
                  <a:pt x="136607" y="185767"/>
                </a:lnTo>
                <a:lnTo>
                  <a:pt x="181625" y="199336"/>
                </a:lnTo>
                <a:lnTo>
                  <a:pt x="226196" y="212562"/>
                </a:lnTo>
                <a:lnTo>
                  <a:pt x="270210" y="225356"/>
                </a:lnTo>
                <a:lnTo>
                  <a:pt x="313555" y="237633"/>
                </a:lnTo>
                <a:lnTo>
                  <a:pt x="356118" y="249305"/>
                </a:lnTo>
                <a:lnTo>
                  <a:pt x="397787" y="260287"/>
                </a:lnTo>
                <a:lnTo>
                  <a:pt x="438451" y="270491"/>
                </a:lnTo>
                <a:lnTo>
                  <a:pt x="477998" y="279832"/>
                </a:lnTo>
                <a:lnTo>
                  <a:pt x="516315" y="288222"/>
                </a:lnTo>
                <a:lnTo>
                  <a:pt x="588815" y="301804"/>
                </a:lnTo>
                <a:lnTo>
                  <a:pt x="655055" y="310546"/>
                </a:lnTo>
                <a:lnTo>
                  <a:pt x="714140" y="313753"/>
                </a:lnTo>
                <a:lnTo>
                  <a:pt x="740720" y="313066"/>
                </a:lnTo>
                <a:lnTo>
                  <a:pt x="787272" y="306061"/>
                </a:lnTo>
                <a:lnTo>
                  <a:pt x="824501" y="288630"/>
                </a:lnTo>
                <a:lnTo>
                  <a:pt x="853481" y="262348"/>
                </a:lnTo>
                <a:lnTo>
                  <a:pt x="875461" y="229527"/>
                </a:lnTo>
                <a:lnTo>
                  <a:pt x="891687" y="192482"/>
                </a:lnTo>
                <a:lnTo>
                  <a:pt x="903407" y="153526"/>
                </a:lnTo>
                <a:lnTo>
                  <a:pt x="911869" y="114972"/>
                </a:lnTo>
                <a:lnTo>
                  <a:pt x="918319" y="79134"/>
                </a:lnTo>
                <a:lnTo>
                  <a:pt x="921179" y="62957"/>
                </a:lnTo>
                <a:lnTo>
                  <a:pt x="930175" y="24859"/>
                </a:lnTo>
                <a:lnTo>
                  <a:pt x="939809" y="6068"/>
                </a:lnTo>
                <a:lnTo>
                  <a:pt x="942762" y="863"/>
                </a:lnTo>
                <a:lnTo>
                  <a:pt x="943234" y="0"/>
                </a:lnTo>
                <a:lnTo>
                  <a:pt x="941769" y="2490"/>
                </a:lnTo>
                <a:lnTo>
                  <a:pt x="938913" y="7347"/>
                </a:lnTo>
                <a:lnTo>
                  <a:pt x="922804" y="32549"/>
                </a:lnTo>
                <a:lnTo>
                  <a:pt x="923203" y="24711"/>
                </a:lnTo>
                <a:lnTo>
                  <a:pt x="926068" y="10365"/>
                </a:lnTo>
              </a:path>
            </a:pathLst>
          </a:custGeom>
          <a:ln w="12700">
            <a:solidFill>
              <a:srgbClr val="FF0000"/>
            </a:solidFill>
          </a:ln>
        </p:spPr>
        <p:txBody>
          <a:bodyPr wrap="square" lIns="0" tIns="0" rIns="0" bIns="0" rtlCol="0"/>
          <a:lstStyle/>
          <a:p>
            <a:pPr defTabSz="685800"/>
            <a:endParaRPr sz="1350">
              <a:latin typeface="Calibri" panose="020F0502020204030204"/>
            </a:endParaRPr>
          </a:p>
        </p:txBody>
      </p:sp>
      <p:sp>
        <p:nvSpPr>
          <p:cNvPr id="53" name="object 53"/>
          <p:cNvSpPr/>
          <p:nvPr/>
        </p:nvSpPr>
        <p:spPr>
          <a:xfrm>
            <a:off x="4324719" y="1300164"/>
            <a:ext cx="895696" cy="814529"/>
          </a:xfrm>
          <a:prstGeom prst="rect">
            <a:avLst/>
          </a:prstGeom>
          <a:blipFill>
            <a:blip r:embed="rId25" cstate="print"/>
            <a:stretch>
              <a:fillRect/>
            </a:stretch>
          </a:blipFill>
        </p:spPr>
        <p:txBody>
          <a:bodyPr wrap="square" lIns="0" tIns="0" rIns="0" bIns="0" rtlCol="0"/>
          <a:lstStyle/>
          <a:p>
            <a:pPr defTabSz="685800"/>
            <a:endParaRPr sz="1350">
              <a:latin typeface="Calibri" panose="020F0502020204030204"/>
            </a:endParaRPr>
          </a:p>
        </p:txBody>
      </p:sp>
      <p:sp>
        <p:nvSpPr>
          <p:cNvPr id="54" name="object 54"/>
          <p:cNvSpPr/>
          <p:nvPr/>
        </p:nvSpPr>
        <p:spPr>
          <a:xfrm>
            <a:off x="3223629" y="2067631"/>
            <a:ext cx="438226" cy="304853"/>
          </a:xfrm>
          <a:custGeom>
            <a:avLst/>
            <a:gdLst/>
            <a:ahLst/>
            <a:cxnLst/>
            <a:rect l="l" t="t" r="r" b="b"/>
            <a:pathLst>
              <a:path w="584200" h="406400">
                <a:moveTo>
                  <a:pt x="502538" y="0"/>
                </a:moveTo>
                <a:lnTo>
                  <a:pt x="0" y="217677"/>
                </a:lnTo>
                <a:lnTo>
                  <a:pt x="81661" y="406273"/>
                </a:lnTo>
                <a:lnTo>
                  <a:pt x="584200" y="188467"/>
                </a:lnTo>
                <a:lnTo>
                  <a:pt x="502538"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55" name="object 55"/>
          <p:cNvSpPr/>
          <p:nvPr/>
        </p:nvSpPr>
        <p:spPr>
          <a:xfrm>
            <a:off x="3353331" y="2078111"/>
            <a:ext cx="279131" cy="212444"/>
          </a:xfrm>
          <a:custGeom>
            <a:avLst/>
            <a:gdLst/>
            <a:ahLst/>
            <a:cxnLst/>
            <a:rect l="l" t="t" r="r" b="b"/>
            <a:pathLst>
              <a:path w="372110" h="283210">
                <a:moveTo>
                  <a:pt x="101104" y="194437"/>
                </a:moveTo>
                <a:lnTo>
                  <a:pt x="78555" y="194437"/>
                </a:lnTo>
                <a:lnTo>
                  <a:pt x="83929" y="213764"/>
                </a:lnTo>
                <a:lnTo>
                  <a:pt x="78209" y="223890"/>
                </a:lnTo>
                <a:lnTo>
                  <a:pt x="53374" y="253465"/>
                </a:lnTo>
                <a:lnTo>
                  <a:pt x="31438" y="269113"/>
                </a:lnTo>
                <a:lnTo>
                  <a:pt x="42487" y="282701"/>
                </a:lnTo>
                <a:lnTo>
                  <a:pt x="72332" y="259460"/>
                </a:lnTo>
                <a:lnTo>
                  <a:pt x="70046" y="255524"/>
                </a:lnTo>
                <a:lnTo>
                  <a:pt x="68014" y="251332"/>
                </a:lnTo>
                <a:lnTo>
                  <a:pt x="66236" y="246887"/>
                </a:lnTo>
                <a:lnTo>
                  <a:pt x="83898" y="246341"/>
                </a:lnTo>
                <a:lnTo>
                  <a:pt x="89285" y="234614"/>
                </a:lnTo>
                <a:lnTo>
                  <a:pt x="94049" y="223646"/>
                </a:lnTo>
                <a:lnTo>
                  <a:pt x="118523" y="223646"/>
                </a:lnTo>
                <a:lnTo>
                  <a:pt x="119535" y="220306"/>
                </a:lnTo>
                <a:lnTo>
                  <a:pt x="144522" y="220306"/>
                </a:lnTo>
                <a:lnTo>
                  <a:pt x="145103" y="214502"/>
                </a:lnTo>
                <a:lnTo>
                  <a:pt x="143386" y="207991"/>
                </a:lnTo>
                <a:lnTo>
                  <a:pt x="130666" y="206950"/>
                </a:lnTo>
                <a:lnTo>
                  <a:pt x="118560" y="203707"/>
                </a:lnTo>
                <a:lnTo>
                  <a:pt x="121625" y="197738"/>
                </a:lnTo>
                <a:lnTo>
                  <a:pt x="106241" y="197738"/>
                </a:lnTo>
                <a:lnTo>
                  <a:pt x="102939" y="195706"/>
                </a:lnTo>
                <a:lnTo>
                  <a:pt x="101104" y="194437"/>
                </a:lnTo>
                <a:close/>
              </a:path>
              <a:path w="372110" h="283210">
                <a:moveTo>
                  <a:pt x="118523" y="223646"/>
                </a:moveTo>
                <a:lnTo>
                  <a:pt x="94049" y="223646"/>
                </a:lnTo>
                <a:lnTo>
                  <a:pt x="100653" y="235838"/>
                </a:lnTo>
                <a:lnTo>
                  <a:pt x="100907" y="237616"/>
                </a:lnTo>
                <a:lnTo>
                  <a:pt x="100399" y="239013"/>
                </a:lnTo>
                <a:lnTo>
                  <a:pt x="99764" y="240410"/>
                </a:lnTo>
                <a:lnTo>
                  <a:pt x="98113" y="241807"/>
                </a:lnTo>
                <a:lnTo>
                  <a:pt x="95192" y="243331"/>
                </a:lnTo>
                <a:lnTo>
                  <a:pt x="91890" y="245109"/>
                </a:lnTo>
                <a:lnTo>
                  <a:pt x="88334" y="246887"/>
                </a:lnTo>
                <a:lnTo>
                  <a:pt x="84397" y="248538"/>
                </a:lnTo>
                <a:lnTo>
                  <a:pt x="88461" y="252602"/>
                </a:lnTo>
                <a:lnTo>
                  <a:pt x="92271" y="256920"/>
                </a:lnTo>
                <a:lnTo>
                  <a:pt x="95700" y="261492"/>
                </a:lnTo>
                <a:lnTo>
                  <a:pt x="107765" y="255015"/>
                </a:lnTo>
                <a:lnTo>
                  <a:pt x="116147" y="250189"/>
                </a:lnTo>
                <a:lnTo>
                  <a:pt x="118687" y="247014"/>
                </a:lnTo>
                <a:lnTo>
                  <a:pt x="119703" y="243077"/>
                </a:lnTo>
                <a:lnTo>
                  <a:pt x="120719" y="239013"/>
                </a:lnTo>
                <a:lnTo>
                  <a:pt x="119703" y="234314"/>
                </a:lnTo>
                <a:lnTo>
                  <a:pt x="116909" y="228980"/>
                </a:lnTo>
                <a:lnTo>
                  <a:pt x="118523" y="223646"/>
                </a:lnTo>
                <a:close/>
              </a:path>
              <a:path w="372110" h="283210">
                <a:moveTo>
                  <a:pt x="39865" y="218820"/>
                </a:moveTo>
                <a:lnTo>
                  <a:pt x="19246" y="218820"/>
                </a:lnTo>
                <a:lnTo>
                  <a:pt x="24450" y="220960"/>
                </a:lnTo>
                <a:lnTo>
                  <a:pt x="23792" y="234314"/>
                </a:lnTo>
                <a:lnTo>
                  <a:pt x="23666" y="235838"/>
                </a:lnTo>
                <a:lnTo>
                  <a:pt x="22040" y="244601"/>
                </a:lnTo>
                <a:lnTo>
                  <a:pt x="39806" y="250739"/>
                </a:lnTo>
                <a:lnTo>
                  <a:pt x="50086" y="243285"/>
                </a:lnTo>
                <a:lnTo>
                  <a:pt x="60648" y="236219"/>
                </a:lnTo>
                <a:lnTo>
                  <a:pt x="58746" y="232917"/>
                </a:lnTo>
                <a:lnTo>
                  <a:pt x="38804" y="232917"/>
                </a:lnTo>
                <a:lnTo>
                  <a:pt x="39078" y="230255"/>
                </a:lnTo>
                <a:lnTo>
                  <a:pt x="39801" y="220306"/>
                </a:lnTo>
                <a:lnTo>
                  <a:pt x="39865" y="218820"/>
                </a:lnTo>
                <a:close/>
              </a:path>
              <a:path w="372110" h="283210">
                <a:moveTo>
                  <a:pt x="54171" y="221995"/>
                </a:moveTo>
                <a:lnTo>
                  <a:pt x="38804" y="232917"/>
                </a:lnTo>
                <a:lnTo>
                  <a:pt x="58746" y="232917"/>
                </a:lnTo>
                <a:lnTo>
                  <a:pt x="58235" y="232028"/>
                </a:lnTo>
                <a:lnTo>
                  <a:pt x="56029" y="227075"/>
                </a:lnTo>
                <a:lnTo>
                  <a:pt x="54171" y="221995"/>
                </a:lnTo>
                <a:close/>
              </a:path>
              <a:path w="372110" h="283210">
                <a:moveTo>
                  <a:pt x="144522" y="220306"/>
                </a:moveTo>
                <a:lnTo>
                  <a:pt x="119535" y="220306"/>
                </a:lnTo>
                <a:lnTo>
                  <a:pt x="131465" y="224652"/>
                </a:lnTo>
                <a:lnTo>
                  <a:pt x="144087" y="227075"/>
                </a:lnTo>
                <a:lnTo>
                  <a:pt x="144421" y="221614"/>
                </a:lnTo>
                <a:lnTo>
                  <a:pt x="144522" y="220306"/>
                </a:lnTo>
                <a:close/>
              </a:path>
              <a:path w="372110" h="283210">
                <a:moveTo>
                  <a:pt x="15182" y="162940"/>
                </a:moveTo>
                <a:lnTo>
                  <a:pt x="0" y="177564"/>
                </a:lnTo>
                <a:lnTo>
                  <a:pt x="1379" y="191794"/>
                </a:lnTo>
                <a:lnTo>
                  <a:pt x="1482" y="195706"/>
                </a:lnTo>
                <a:lnTo>
                  <a:pt x="1596" y="204724"/>
                </a:lnTo>
                <a:lnTo>
                  <a:pt x="958" y="212851"/>
                </a:lnTo>
                <a:lnTo>
                  <a:pt x="12134" y="223774"/>
                </a:lnTo>
                <a:lnTo>
                  <a:pt x="15055" y="221614"/>
                </a:lnTo>
                <a:lnTo>
                  <a:pt x="19246" y="218820"/>
                </a:lnTo>
                <a:lnTo>
                  <a:pt x="39865" y="218820"/>
                </a:lnTo>
                <a:lnTo>
                  <a:pt x="40158" y="210819"/>
                </a:lnTo>
                <a:lnTo>
                  <a:pt x="40282" y="205866"/>
                </a:lnTo>
                <a:lnTo>
                  <a:pt x="40326" y="201124"/>
                </a:lnTo>
                <a:lnTo>
                  <a:pt x="15347" y="201124"/>
                </a:lnTo>
                <a:lnTo>
                  <a:pt x="15721" y="191134"/>
                </a:lnTo>
                <a:lnTo>
                  <a:pt x="15673" y="174243"/>
                </a:lnTo>
                <a:lnTo>
                  <a:pt x="15182" y="162940"/>
                </a:lnTo>
                <a:close/>
              </a:path>
              <a:path w="372110" h="283210">
                <a:moveTo>
                  <a:pt x="62666" y="205358"/>
                </a:moveTo>
                <a:lnTo>
                  <a:pt x="57981" y="205358"/>
                </a:lnTo>
                <a:lnTo>
                  <a:pt x="54298" y="218439"/>
                </a:lnTo>
                <a:lnTo>
                  <a:pt x="62934" y="220090"/>
                </a:lnTo>
                <a:lnTo>
                  <a:pt x="70300" y="221741"/>
                </a:lnTo>
                <a:lnTo>
                  <a:pt x="76523" y="223646"/>
                </a:lnTo>
                <a:lnTo>
                  <a:pt x="80714" y="209041"/>
                </a:lnTo>
                <a:lnTo>
                  <a:pt x="72840" y="207263"/>
                </a:lnTo>
                <a:lnTo>
                  <a:pt x="65601" y="205866"/>
                </a:lnTo>
                <a:lnTo>
                  <a:pt x="62666" y="205358"/>
                </a:lnTo>
                <a:close/>
              </a:path>
              <a:path w="372110" h="283210">
                <a:moveTo>
                  <a:pt x="170155" y="162432"/>
                </a:moveTo>
                <a:lnTo>
                  <a:pt x="147135" y="162432"/>
                </a:lnTo>
                <a:lnTo>
                  <a:pt x="176599" y="217677"/>
                </a:lnTo>
                <a:lnTo>
                  <a:pt x="193236" y="208787"/>
                </a:lnTo>
                <a:lnTo>
                  <a:pt x="171589" y="165313"/>
                </a:lnTo>
                <a:lnTo>
                  <a:pt x="170122" y="164591"/>
                </a:lnTo>
                <a:lnTo>
                  <a:pt x="170742" y="163611"/>
                </a:lnTo>
                <a:lnTo>
                  <a:pt x="170155" y="162432"/>
                </a:lnTo>
                <a:close/>
              </a:path>
              <a:path w="372110" h="283210">
                <a:moveTo>
                  <a:pt x="123363" y="164972"/>
                </a:moveTo>
                <a:lnTo>
                  <a:pt x="87699" y="164972"/>
                </a:lnTo>
                <a:lnTo>
                  <a:pt x="90620" y="171450"/>
                </a:lnTo>
                <a:lnTo>
                  <a:pt x="40963" y="197992"/>
                </a:lnTo>
                <a:lnTo>
                  <a:pt x="47821" y="210819"/>
                </a:lnTo>
                <a:lnTo>
                  <a:pt x="57981" y="205358"/>
                </a:lnTo>
                <a:lnTo>
                  <a:pt x="62666" y="205358"/>
                </a:lnTo>
                <a:lnTo>
                  <a:pt x="58997" y="204724"/>
                </a:lnTo>
                <a:lnTo>
                  <a:pt x="78555" y="194437"/>
                </a:lnTo>
                <a:lnTo>
                  <a:pt x="101104" y="194437"/>
                </a:lnTo>
                <a:lnTo>
                  <a:pt x="99637" y="193420"/>
                </a:lnTo>
                <a:lnTo>
                  <a:pt x="96462" y="190753"/>
                </a:lnTo>
                <a:lnTo>
                  <a:pt x="94049" y="186181"/>
                </a:lnTo>
                <a:lnTo>
                  <a:pt x="125672" y="169290"/>
                </a:lnTo>
                <a:lnTo>
                  <a:pt x="123363" y="164972"/>
                </a:lnTo>
                <a:close/>
              </a:path>
              <a:path w="372110" h="283210">
                <a:moveTo>
                  <a:pt x="40201" y="178434"/>
                </a:moveTo>
                <a:lnTo>
                  <a:pt x="23056" y="179831"/>
                </a:lnTo>
                <a:lnTo>
                  <a:pt x="23818" y="192785"/>
                </a:lnTo>
                <a:lnTo>
                  <a:pt x="23945" y="198500"/>
                </a:lnTo>
                <a:lnTo>
                  <a:pt x="15347" y="201124"/>
                </a:lnTo>
                <a:lnTo>
                  <a:pt x="40326" y="201124"/>
                </a:lnTo>
                <a:lnTo>
                  <a:pt x="40201" y="178434"/>
                </a:lnTo>
                <a:close/>
              </a:path>
              <a:path w="372110" h="283210">
                <a:moveTo>
                  <a:pt x="114242" y="175767"/>
                </a:moveTo>
                <a:lnTo>
                  <a:pt x="111575" y="183895"/>
                </a:lnTo>
                <a:lnTo>
                  <a:pt x="108908" y="191134"/>
                </a:lnTo>
                <a:lnTo>
                  <a:pt x="106241" y="197738"/>
                </a:lnTo>
                <a:lnTo>
                  <a:pt x="121625" y="197738"/>
                </a:lnTo>
                <a:lnTo>
                  <a:pt x="130625" y="180212"/>
                </a:lnTo>
                <a:lnTo>
                  <a:pt x="114242" y="175767"/>
                </a:lnTo>
                <a:close/>
              </a:path>
              <a:path w="372110" h="283210">
                <a:moveTo>
                  <a:pt x="220235" y="158241"/>
                </a:moveTo>
                <a:lnTo>
                  <a:pt x="197427" y="158241"/>
                </a:lnTo>
                <a:lnTo>
                  <a:pt x="207025" y="176047"/>
                </a:lnTo>
                <a:lnTo>
                  <a:pt x="215292" y="185027"/>
                </a:lnTo>
                <a:lnTo>
                  <a:pt x="225504" y="187592"/>
                </a:lnTo>
                <a:lnTo>
                  <a:pt x="237686" y="183768"/>
                </a:lnTo>
                <a:lnTo>
                  <a:pt x="254577" y="174751"/>
                </a:lnTo>
                <a:lnTo>
                  <a:pt x="259276" y="170687"/>
                </a:lnTo>
                <a:lnTo>
                  <a:pt x="260969" y="167639"/>
                </a:lnTo>
                <a:lnTo>
                  <a:pt x="227907" y="167639"/>
                </a:lnTo>
                <a:lnTo>
                  <a:pt x="223970" y="166115"/>
                </a:lnTo>
                <a:lnTo>
                  <a:pt x="220795" y="160400"/>
                </a:lnTo>
                <a:lnTo>
                  <a:pt x="220235" y="158241"/>
                </a:lnTo>
                <a:close/>
              </a:path>
              <a:path w="372110" h="283210">
                <a:moveTo>
                  <a:pt x="98240" y="146303"/>
                </a:moveTo>
                <a:lnTo>
                  <a:pt x="79190" y="146303"/>
                </a:lnTo>
                <a:lnTo>
                  <a:pt x="82111" y="152653"/>
                </a:lnTo>
                <a:lnTo>
                  <a:pt x="40328" y="175005"/>
                </a:lnTo>
                <a:lnTo>
                  <a:pt x="46678" y="186943"/>
                </a:lnTo>
                <a:lnTo>
                  <a:pt x="87699" y="164972"/>
                </a:lnTo>
                <a:lnTo>
                  <a:pt x="123363" y="164972"/>
                </a:lnTo>
                <a:lnTo>
                  <a:pt x="122480" y="163321"/>
                </a:lnTo>
                <a:lnTo>
                  <a:pt x="105860" y="163321"/>
                </a:lnTo>
                <a:lnTo>
                  <a:pt x="98240" y="146303"/>
                </a:lnTo>
                <a:close/>
              </a:path>
              <a:path w="372110" h="283210">
                <a:moveTo>
                  <a:pt x="147770" y="95122"/>
                </a:moveTo>
                <a:lnTo>
                  <a:pt x="128847" y="98425"/>
                </a:lnTo>
                <a:lnTo>
                  <a:pt x="129400" y="102371"/>
                </a:lnTo>
                <a:lnTo>
                  <a:pt x="130636" y="114553"/>
                </a:lnTo>
                <a:lnTo>
                  <a:pt x="130741" y="116077"/>
                </a:lnTo>
                <a:lnTo>
                  <a:pt x="131085" y="124459"/>
                </a:lnTo>
                <a:lnTo>
                  <a:pt x="131164" y="131187"/>
                </a:lnTo>
                <a:lnTo>
                  <a:pt x="130948" y="140842"/>
                </a:lnTo>
                <a:lnTo>
                  <a:pt x="129919" y="153062"/>
                </a:lnTo>
                <a:lnTo>
                  <a:pt x="128085" y="165353"/>
                </a:lnTo>
                <a:lnTo>
                  <a:pt x="133038" y="170687"/>
                </a:lnTo>
                <a:lnTo>
                  <a:pt x="137991" y="176656"/>
                </a:lnTo>
                <a:lnTo>
                  <a:pt x="143198" y="183133"/>
                </a:lnTo>
                <a:lnTo>
                  <a:pt x="144786" y="176656"/>
                </a:lnTo>
                <a:lnTo>
                  <a:pt x="146119" y="169544"/>
                </a:lnTo>
                <a:lnTo>
                  <a:pt x="147135" y="162432"/>
                </a:lnTo>
                <a:lnTo>
                  <a:pt x="170155" y="162432"/>
                </a:lnTo>
                <a:lnTo>
                  <a:pt x="149360" y="120669"/>
                </a:lnTo>
                <a:lnTo>
                  <a:pt x="148847" y="108080"/>
                </a:lnTo>
                <a:lnTo>
                  <a:pt x="147770" y="95122"/>
                </a:lnTo>
                <a:close/>
              </a:path>
              <a:path w="372110" h="283210">
                <a:moveTo>
                  <a:pt x="174948" y="74421"/>
                </a:moveTo>
                <a:lnTo>
                  <a:pt x="157676" y="83565"/>
                </a:lnTo>
                <a:lnTo>
                  <a:pt x="183225" y="142761"/>
                </a:lnTo>
                <a:lnTo>
                  <a:pt x="176978" y="153750"/>
                </a:lnTo>
                <a:lnTo>
                  <a:pt x="170742" y="163611"/>
                </a:lnTo>
                <a:lnTo>
                  <a:pt x="171589" y="165313"/>
                </a:lnTo>
                <a:lnTo>
                  <a:pt x="177615" y="168275"/>
                </a:lnTo>
                <a:lnTo>
                  <a:pt x="183711" y="171450"/>
                </a:lnTo>
                <a:lnTo>
                  <a:pt x="188283" y="174243"/>
                </a:lnTo>
                <a:lnTo>
                  <a:pt x="191585" y="168909"/>
                </a:lnTo>
                <a:lnTo>
                  <a:pt x="197427" y="158241"/>
                </a:lnTo>
                <a:lnTo>
                  <a:pt x="220235" y="158241"/>
                </a:lnTo>
                <a:lnTo>
                  <a:pt x="212286" y="127579"/>
                </a:lnTo>
                <a:lnTo>
                  <a:pt x="217263" y="115262"/>
                </a:lnTo>
                <a:lnTo>
                  <a:pt x="217519" y="114553"/>
                </a:lnTo>
                <a:lnTo>
                  <a:pt x="196411" y="114553"/>
                </a:lnTo>
                <a:lnTo>
                  <a:pt x="174948" y="74421"/>
                </a:lnTo>
                <a:close/>
              </a:path>
              <a:path w="372110" h="283210">
                <a:moveTo>
                  <a:pt x="88461" y="124459"/>
                </a:moveTo>
                <a:lnTo>
                  <a:pt x="26993" y="157225"/>
                </a:lnTo>
                <a:lnTo>
                  <a:pt x="33978" y="170306"/>
                </a:lnTo>
                <a:lnTo>
                  <a:pt x="79190" y="146303"/>
                </a:lnTo>
                <a:lnTo>
                  <a:pt x="98240" y="146303"/>
                </a:lnTo>
                <a:lnTo>
                  <a:pt x="88461" y="124459"/>
                </a:lnTo>
                <a:close/>
              </a:path>
              <a:path w="372110" h="283210">
                <a:moveTo>
                  <a:pt x="254450" y="125856"/>
                </a:moveTo>
                <a:lnTo>
                  <a:pt x="248354" y="127253"/>
                </a:lnTo>
                <a:lnTo>
                  <a:pt x="241623" y="128650"/>
                </a:lnTo>
                <a:lnTo>
                  <a:pt x="234770" y="131187"/>
                </a:lnTo>
                <a:lnTo>
                  <a:pt x="241151" y="146418"/>
                </a:lnTo>
                <a:lnTo>
                  <a:pt x="243401" y="154558"/>
                </a:lnTo>
                <a:lnTo>
                  <a:pt x="243528" y="157733"/>
                </a:lnTo>
                <a:lnTo>
                  <a:pt x="241750" y="160400"/>
                </a:lnTo>
                <a:lnTo>
                  <a:pt x="237940" y="162432"/>
                </a:lnTo>
                <a:lnTo>
                  <a:pt x="232261" y="165353"/>
                </a:lnTo>
                <a:lnTo>
                  <a:pt x="227907" y="167639"/>
                </a:lnTo>
                <a:lnTo>
                  <a:pt x="260969" y="167639"/>
                </a:lnTo>
                <a:lnTo>
                  <a:pt x="262284" y="165313"/>
                </a:lnTo>
                <a:lnTo>
                  <a:pt x="264483" y="161543"/>
                </a:lnTo>
                <a:lnTo>
                  <a:pt x="264937" y="157225"/>
                </a:lnTo>
                <a:lnTo>
                  <a:pt x="264921" y="156463"/>
                </a:lnTo>
                <a:lnTo>
                  <a:pt x="263265" y="150389"/>
                </a:lnTo>
                <a:lnTo>
                  <a:pt x="259851" y="140238"/>
                </a:lnTo>
                <a:lnTo>
                  <a:pt x="254450" y="125856"/>
                </a:lnTo>
                <a:close/>
              </a:path>
              <a:path w="372110" h="283210">
                <a:moveTo>
                  <a:pt x="170742" y="163611"/>
                </a:moveTo>
                <a:lnTo>
                  <a:pt x="170122" y="164591"/>
                </a:lnTo>
                <a:lnTo>
                  <a:pt x="171589" y="165313"/>
                </a:lnTo>
                <a:lnTo>
                  <a:pt x="170742" y="163611"/>
                </a:lnTo>
                <a:close/>
              </a:path>
              <a:path w="372110" h="283210">
                <a:moveTo>
                  <a:pt x="118814" y="156463"/>
                </a:moveTo>
                <a:lnTo>
                  <a:pt x="105860" y="163321"/>
                </a:lnTo>
                <a:lnTo>
                  <a:pt x="122480" y="163321"/>
                </a:lnTo>
                <a:lnTo>
                  <a:pt x="118814" y="156463"/>
                </a:lnTo>
                <a:close/>
              </a:path>
              <a:path w="372110" h="283210">
                <a:moveTo>
                  <a:pt x="314267" y="71119"/>
                </a:moveTo>
                <a:lnTo>
                  <a:pt x="297884" y="79882"/>
                </a:lnTo>
                <a:lnTo>
                  <a:pt x="302329" y="88264"/>
                </a:lnTo>
                <a:lnTo>
                  <a:pt x="266515" y="107314"/>
                </a:lnTo>
                <a:lnTo>
                  <a:pt x="288740" y="149097"/>
                </a:lnTo>
                <a:lnTo>
                  <a:pt x="304234" y="140842"/>
                </a:lnTo>
                <a:lnTo>
                  <a:pt x="288613" y="111632"/>
                </a:lnTo>
                <a:lnTo>
                  <a:pt x="308933" y="100710"/>
                </a:lnTo>
                <a:lnTo>
                  <a:pt x="330078" y="100710"/>
                </a:lnTo>
                <a:lnTo>
                  <a:pt x="325443" y="91947"/>
                </a:lnTo>
                <a:lnTo>
                  <a:pt x="346779" y="80644"/>
                </a:lnTo>
                <a:lnTo>
                  <a:pt x="366685" y="80644"/>
                </a:lnTo>
                <a:lnTo>
                  <a:pt x="366073" y="79501"/>
                </a:lnTo>
                <a:lnTo>
                  <a:pt x="318712" y="79501"/>
                </a:lnTo>
                <a:lnTo>
                  <a:pt x="314267" y="71119"/>
                </a:lnTo>
                <a:close/>
              </a:path>
              <a:path w="372110" h="283210">
                <a:moveTo>
                  <a:pt x="330078" y="100710"/>
                </a:moveTo>
                <a:lnTo>
                  <a:pt x="308933" y="100710"/>
                </a:lnTo>
                <a:lnTo>
                  <a:pt x="328745" y="137921"/>
                </a:lnTo>
                <a:lnTo>
                  <a:pt x="345128" y="129158"/>
                </a:lnTo>
                <a:lnTo>
                  <a:pt x="330078" y="100710"/>
                </a:lnTo>
                <a:close/>
              </a:path>
              <a:path w="372110" h="283210">
                <a:moveTo>
                  <a:pt x="366685" y="80644"/>
                </a:moveTo>
                <a:lnTo>
                  <a:pt x="346779" y="80644"/>
                </a:lnTo>
                <a:lnTo>
                  <a:pt x="351478" y="89407"/>
                </a:lnTo>
                <a:lnTo>
                  <a:pt x="353383" y="92709"/>
                </a:lnTo>
                <a:lnTo>
                  <a:pt x="352240" y="95503"/>
                </a:lnTo>
                <a:lnTo>
                  <a:pt x="348303" y="97662"/>
                </a:lnTo>
                <a:lnTo>
                  <a:pt x="344366" y="99694"/>
                </a:lnTo>
                <a:lnTo>
                  <a:pt x="340556" y="101472"/>
                </a:lnTo>
                <a:lnTo>
                  <a:pt x="336746" y="102996"/>
                </a:lnTo>
                <a:lnTo>
                  <a:pt x="340175" y="106552"/>
                </a:lnTo>
                <a:lnTo>
                  <a:pt x="343950" y="111125"/>
                </a:lnTo>
                <a:lnTo>
                  <a:pt x="347541" y="116077"/>
                </a:lnTo>
                <a:lnTo>
                  <a:pt x="356939" y="111125"/>
                </a:lnTo>
                <a:lnTo>
                  <a:pt x="363162" y="107314"/>
                </a:lnTo>
                <a:lnTo>
                  <a:pt x="365956" y="104647"/>
                </a:lnTo>
                <a:lnTo>
                  <a:pt x="368877" y="101980"/>
                </a:lnTo>
                <a:lnTo>
                  <a:pt x="370655" y="98932"/>
                </a:lnTo>
                <a:lnTo>
                  <a:pt x="371163" y="95630"/>
                </a:lnTo>
                <a:lnTo>
                  <a:pt x="371724" y="92709"/>
                </a:lnTo>
                <a:lnTo>
                  <a:pt x="371653" y="91676"/>
                </a:lnTo>
                <a:lnTo>
                  <a:pt x="371036" y="88900"/>
                </a:lnTo>
                <a:lnTo>
                  <a:pt x="369131" y="85216"/>
                </a:lnTo>
                <a:lnTo>
                  <a:pt x="366685" y="80644"/>
                </a:lnTo>
                <a:close/>
              </a:path>
              <a:path w="372110" h="283210">
                <a:moveTo>
                  <a:pt x="208095" y="76326"/>
                </a:moveTo>
                <a:lnTo>
                  <a:pt x="207678" y="78163"/>
                </a:lnTo>
                <a:lnTo>
                  <a:pt x="204533" y="90487"/>
                </a:lnTo>
                <a:lnTo>
                  <a:pt x="200794" y="102610"/>
                </a:lnTo>
                <a:lnTo>
                  <a:pt x="196411" y="114553"/>
                </a:lnTo>
                <a:lnTo>
                  <a:pt x="217519" y="114553"/>
                </a:lnTo>
                <a:lnTo>
                  <a:pt x="221475" y="103611"/>
                </a:lnTo>
                <a:lnTo>
                  <a:pt x="225236" y="91676"/>
                </a:lnTo>
                <a:lnTo>
                  <a:pt x="228415" y="79755"/>
                </a:lnTo>
                <a:lnTo>
                  <a:pt x="208095" y="76326"/>
                </a:lnTo>
                <a:close/>
              </a:path>
              <a:path w="372110" h="283210">
                <a:moveTo>
                  <a:pt x="351605" y="30225"/>
                </a:moveTo>
                <a:lnTo>
                  <a:pt x="243020" y="88137"/>
                </a:lnTo>
                <a:lnTo>
                  <a:pt x="255720" y="111887"/>
                </a:lnTo>
                <a:lnTo>
                  <a:pt x="271214" y="103631"/>
                </a:lnTo>
                <a:lnTo>
                  <a:pt x="265245" y="92582"/>
                </a:lnTo>
                <a:lnTo>
                  <a:pt x="342969" y="51180"/>
                </a:lnTo>
                <a:lnTo>
                  <a:pt x="362811" y="51180"/>
                </a:lnTo>
                <a:lnTo>
                  <a:pt x="351605" y="30225"/>
                </a:lnTo>
                <a:close/>
              </a:path>
              <a:path w="372110" h="283210">
                <a:moveTo>
                  <a:pt x="355542" y="59816"/>
                </a:moveTo>
                <a:lnTo>
                  <a:pt x="318712" y="79501"/>
                </a:lnTo>
                <a:lnTo>
                  <a:pt x="366073" y="79501"/>
                </a:lnTo>
                <a:lnTo>
                  <a:pt x="355542" y="59816"/>
                </a:lnTo>
                <a:close/>
              </a:path>
              <a:path w="372110" h="283210">
                <a:moveTo>
                  <a:pt x="271665" y="63626"/>
                </a:moveTo>
                <a:lnTo>
                  <a:pt x="252418" y="63626"/>
                </a:lnTo>
                <a:lnTo>
                  <a:pt x="258641" y="75310"/>
                </a:lnTo>
                <a:lnTo>
                  <a:pt x="273627" y="67309"/>
                </a:lnTo>
                <a:lnTo>
                  <a:pt x="271665" y="63626"/>
                </a:lnTo>
                <a:close/>
              </a:path>
              <a:path w="372110" h="283210">
                <a:moveTo>
                  <a:pt x="254450" y="31241"/>
                </a:moveTo>
                <a:lnTo>
                  <a:pt x="239464" y="39242"/>
                </a:lnTo>
                <a:lnTo>
                  <a:pt x="245687" y="50926"/>
                </a:lnTo>
                <a:lnTo>
                  <a:pt x="225494" y="61721"/>
                </a:lnTo>
                <a:lnTo>
                  <a:pt x="232352" y="74421"/>
                </a:lnTo>
                <a:lnTo>
                  <a:pt x="252418" y="63626"/>
                </a:lnTo>
                <a:lnTo>
                  <a:pt x="271665" y="63626"/>
                </a:lnTo>
                <a:lnTo>
                  <a:pt x="267404" y="55625"/>
                </a:lnTo>
                <a:lnTo>
                  <a:pt x="281755" y="48005"/>
                </a:lnTo>
                <a:lnTo>
                  <a:pt x="301002" y="48005"/>
                </a:lnTo>
                <a:lnTo>
                  <a:pt x="298296" y="42925"/>
                </a:lnTo>
                <a:lnTo>
                  <a:pt x="260673" y="42925"/>
                </a:lnTo>
                <a:lnTo>
                  <a:pt x="254450" y="31241"/>
                </a:lnTo>
                <a:close/>
              </a:path>
              <a:path w="372110" h="283210">
                <a:moveTo>
                  <a:pt x="362811" y="51180"/>
                </a:moveTo>
                <a:lnTo>
                  <a:pt x="342969" y="51180"/>
                </a:lnTo>
                <a:lnTo>
                  <a:pt x="348811" y="62229"/>
                </a:lnTo>
                <a:lnTo>
                  <a:pt x="364305" y="53975"/>
                </a:lnTo>
                <a:lnTo>
                  <a:pt x="362811" y="51180"/>
                </a:lnTo>
                <a:close/>
              </a:path>
              <a:path w="372110" h="283210">
                <a:moveTo>
                  <a:pt x="301002" y="48005"/>
                </a:moveTo>
                <a:lnTo>
                  <a:pt x="281755" y="48005"/>
                </a:lnTo>
                <a:lnTo>
                  <a:pt x="287978" y="59689"/>
                </a:lnTo>
                <a:lnTo>
                  <a:pt x="302964" y="51688"/>
                </a:lnTo>
                <a:lnTo>
                  <a:pt x="301002" y="48005"/>
                </a:lnTo>
                <a:close/>
              </a:path>
              <a:path w="372110" h="283210">
                <a:moveTo>
                  <a:pt x="330339" y="32384"/>
                </a:moveTo>
                <a:lnTo>
                  <a:pt x="311092" y="32384"/>
                </a:lnTo>
                <a:lnTo>
                  <a:pt x="317315" y="44068"/>
                </a:lnTo>
                <a:lnTo>
                  <a:pt x="332301" y="36067"/>
                </a:lnTo>
                <a:lnTo>
                  <a:pt x="330339" y="32384"/>
                </a:lnTo>
                <a:close/>
              </a:path>
              <a:path w="372110" h="283210">
                <a:moveTo>
                  <a:pt x="283787" y="15620"/>
                </a:moveTo>
                <a:lnTo>
                  <a:pt x="268801" y="23621"/>
                </a:lnTo>
                <a:lnTo>
                  <a:pt x="275024" y="35305"/>
                </a:lnTo>
                <a:lnTo>
                  <a:pt x="260673" y="42925"/>
                </a:lnTo>
                <a:lnTo>
                  <a:pt x="298296" y="42925"/>
                </a:lnTo>
                <a:lnTo>
                  <a:pt x="296741" y="40004"/>
                </a:lnTo>
                <a:lnTo>
                  <a:pt x="311092" y="32384"/>
                </a:lnTo>
                <a:lnTo>
                  <a:pt x="330339" y="32384"/>
                </a:lnTo>
                <a:lnTo>
                  <a:pt x="327633" y="27304"/>
                </a:lnTo>
                <a:lnTo>
                  <a:pt x="290010" y="27304"/>
                </a:lnTo>
                <a:lnTo>
                  <a:pt x="283787" y="15620"/>
                </a:lnTo>
                <a:close/>
              </a:path>
              <a:path w="372110" h="283210">
                <a:moveTo>
                  <a:pt x="313124" y="0"/>
                </a:moveTo>
                <a:lnTo>
                  <a:pt x="298138" y="8000"/>
                </a:lnTo>
                <a:lnTo>
                  <a:pt x="304361" y="19684"/>
                </a:lnTo>
                <a:lnTo>
                  <a:pt x="290010" y="27304"/>
                </a:lnTo>
                <a:lnTo>
                  <a:pt x="327633" y="27304"/>
                </a:lnTo>
                <a:lnTo>
                  <a:pt x="326078" y="24383"/>
                </a:lnTo>
                <a:lnTo>
                  <a:pt x="346144" y="13715"/>
                </a:lnTo>
                <a:lnTo>
                  <a:pt x="345067" y="11683"/>
                </a:lnTo>
                <a:lnTo>
                  <a:pt x="319347" y="11683"/>
                </a:lnTo>
                <a:lnTo>
                  <a:pt x="313124" y="0"/>
                </a:lnTo>
                <a:close/>
              </a:path>
              <a:path w="372110" h="283210">
                <a:moveTo>
                  <a:pt x="339413" y="1015"/>
                </a:moveTo>
                <a:lnTo>
                  <a:pt x="319347" y="11683"/>
                </a:lnTo>
                <a:lnTo>
                  <a:pt x="345067" y="11683"/>
                </a:lnTo>
                <a:lnTo>
                  <a:pt x="339413" y="1015"/>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56" name="object 56"/>
          <p:cNvSpPr/>
          <p:nvPr/>
        </p:nvSpPr>
        <p:spPr>
          <a:xfrm>
            <a:off x="3519871" y="1708285"/>
            <a:ext cx="806431" cy="581126"/>
          </a:xfrm>
          <a:custGeom>
            <a:avLst/>
            <a:gdLst/>
            <a:ahLst/>
            <a:cxnLst/>
            <a:rect l="l" t="t" r="r" b="b"/>
            <a:pathLst>
              <a:path w="1075054" h="774700">
                <a:moveTo>
                  <a:pt x="936166" y="90424"/>
                </a:moveTo>
                <a:lnTo>
                  <a:pt x="894764" y="119888"/>
                </a:lnTo>
                <a:lnTo>
                  <a:pt x="902130" y="130302"/>
                </a:lnTo>
                <a:lnTo>
                  <a:pt x="943532" y="100838"/>
                </a:lnTo>
                <a:lnTo>
                  <a:pt x="936166" y="90424"/>
                </a:lnTo>
                <a:close/>
              </a:path>
              <a:path w="1075054" h="774700">
                <a:moveTo>
                  <a:pt x="1053730" y="38989"/>
                </a:moveTo>
                <a:lnTo>
                  <a:pt x="1008683" y="38989"/>
                </a:lnTo>
                <a:lnTo>
                  <a:pt x="1016049" y="49276"/>
                </a:lnTo>
                <a:lnTo>
                  <a:pt x="1011914" y="52218"/>
                </a:lnTo>
                <a:lnTo>
                  <a:pt x="1007794" y="125349"/>
                </a:lnTo>
                <a:lnTo>
                  <a:pt x="1053730" y="38989"/>
                </a:lnTo>
                <a:close/>
              </a:path>
              <a:path w="1075054" h="774700">
                <a:moveTo>
                  <a:pt x="1004518" y="41953"/>
                </a:moveTo>
                <a:lnTo>
                  <a:pt x="967281" y="68453"/>
                </a:lnTo>
                <a:lnTo>
                  <a:pt x="974647" y="78740"/>
                </a:lnTo>
                <a:lnTo>
                  <a:pt x="1011914" y="52218"/>
                </a:lnTo>
                <a:lnTo>
                  <a:pt x="1012366" y="44196"/>
                </a:lnTo>
                <a:lnTo>
                  <a:pt x="1004518" y="41953"/>
                </a:lnTo>
                <a:close/>
              </a:path>
              <a:path w="1075054" h="774700">
                <a:moveTo>
                  <a:pt x="1008683" y="38989"/>
                </a:moveTo>
                <a:lnTo>
                  <a:pt x="1004518" y="41953"/>
                </a:lnTo>
                <a:lnTo>
                  <a:pt x="1012366" y="44196"/>
                </a:lnTo>
                <a:lnTo>
                  <a:pt x="1011914" y="52218"/>
                </a:lnTo>
                <a:lnTo>
                  <a:pt x="1016049" y="49276"/>
                </a:lnTo>
                <a:lnTo>
                  <a:pt x="1008683" y="38989"/>
                </a:lnTo>
                <a:close/>
              </a:path>
              <a:path w="1075054" h="774700">
                <a:moveTo>
                  <a:pt x="1074469" y="0"/>
                </a:moveTo>
                <a:lnTo>
                  <a:pt x="934134" y="21844"/>
                </a:lnTo>
                <a:lnTo>
                  <a:pt x="1004518" y="41953"/>
                </a:lnTo>
                <a:lnTo>
                  <a:pt x="1008683" y="38989"/>
                </a:lnTo>
                <a:lnTo>
                  <a:pt x="1053730" y="38989"/>
                </a:lnTo>
                <a:lnTo>
                  <a:pt x="1074469" y="0"/>
                </a:lnTo>
                <a:close/>
              </a:path>
              <a:path w="1075054" h="774700">
                <a:moveTo>
                  <a:pt x="863776" y="141986"/>
                </a:moveTo>
                <a:lnTo>
                  <a:pt x="822374" y="171450"/>
                </a:lnTo>
                <a:lnTo>
                  <a:pt x="829740" y="181737"/>
                </a:lnTo>
                <a:lnTo>
                  <a:pt x="871142" y="152273"/>
                </a:lnTo>
                <a:lnTo>
                  <a:pt x="863776" y="141986"/>
                </a:lnTo>
                <a:close/>
              </a:path>
              <a:path w="1075054" h="774700">
                <a:moveTo>
                  <a:pt x="791259" y="193421"/>
                </a:moveTo>
                <a:lnTo>
                  <a:pt x="749857" y="222885"/>
                </a:lnTo>
                <a:lnTo>
                  <a:pt x="757223" y="233299"/>
                </a:lnTo>
                <a:lnTo>
                  <a:pt x="798625" y="203835"/>
                </a:lnTo>
                <a:lnTo>
                  <a:pt x="791259" y="193421"/>
                </a:lnTo>
                <a:close/>
              </a:path>
              <a:path w="1075054" h="774700">
                <a:moveTo>
                  <a:pt x="718869" y="244983"/>
                </a:moveTo>
                <a:lnTo>
                  <a:pt x="677467" y="274447"/>
                </a:lnTo>
                <a:lnTo>
                  <a:pt x="684833" y="284734"/>
                </a:lnTo>
                <a:lnTo>
                  <a:pt x="726235" y="255397"/>
                </a:lnTo>
                <a:lnTo>
                  <a:pt x="718869" y="244983"/>
                </a:lnTo>
                <a:close/>
              </a:path>
              <a:path w="1075054" h="774700">
                <a:moveTo>
                  <a:pt x="646352" y="296545"/>
                </a:moveTo>
                <a:lnTo>
                  <a:pt x="604950" y="325882"/>
                </a:lnTo>
                <a:lnTo>
                  <a:pt x="612316" y="336296"/>
                </a:lnTo>
                <a:lnTo>
                  <a:pt x="653718" y="306832"/>
                </a:lnTo>
                <a:lnTo>
                  <a:pt x="646352" y="296545"/>
                </a:lnTo>
                <a:close/>
              </a:path>
              <a:path w="1075054" h="774700">
                <a:moveTo>
                  <a:pt x="573962" y="347980"/>
                </a:moveTo>
                <a:lnTo>
                  <a:pt x="532560" y="377444"/>
                </a:lnTo>
                <a:lnTo>
                  <a:pt x="539926" y="387731"/>
                </a:lnTo>
                <a:lnTo>
                  <a:pt x="581328" y="358394"/>
                </a:lnTo>
                <a:lnTo>
                  <a:pt x="573962" y="347980"/>
                </a:lnTo>
                <a:close/>
              </a:path>
              <a:path w="1075054" h="774700">
                <a:moveTo>
                  <a:pt x="501445" y="399542"/>
                </a:moveTo>
                <a:lnTo>
                  <a:pt x="460043" y="428879"/>
                </a:lnTo>
                <a:lnTo>
                  <a:pt x="467409" y="439293"/>
                </a:lnTo>
                <a:lnTo>
                  <a:pt x="508811" y="409829"/>
                </a:lnTo>
                <a:lnTo>
                  <a:pt x="501445" y="399542"/>
                </a:lnTo>
                <a:close/>
              </a:path>
              <a:path w="1075054" h="774700">
                <a:moveTo>
                  <a:pt x="429055" y="450977"/>
                </a:moveTo>
                <a:lnTo>
                  <a:pt x="387653" y="480441"/>
                </a:lnTo>
                <a:lnTo>
                  <a:pt x="394892" y="490728"/>
                </a:lnTo>
                <a:lnTo>
                  <a:pt x="436294" y="461391"/>
                </a:lnTo>
                <a:lnTo>
                  <a:pt x="429055" y="450977"/>
                </a:lnTo>
                <a:close/>
              </a:path>
              <a:path w="1075054" h="774700">
                <a:moveTo>
                  <a:pt x="356538" y="502539"/>
                </a:moveTo>
                <a:lnTo>
                  <a:pt x="315136" y="531876"/>
                </a:lnTo>
                <a:lnTo>
                  <a:pt x="322502" y="542290"/>
                </a:lnTo>
                <a:lnTo>
                  <a:pt x="363904" y="512826"/>
                </a:lnTo>
                <a:lnTo>
                  <a:pt x="356538" y="502539"/>
                </a:lnTo>
                <a:close/>
              </a:path>
              <a:path w="1075054" h="774700">
                <a:moveTo>
                  <a:pt x="284021" y="553974"/>
                </a:moveTo>
                <a:lnTo>
                  <a:pt x="242619" y="583438"/>
                </a:lnTo>
                <a:lnTo>
                  <a:pt x="249985" y="593852"/>
                </a:lnTo>
                <a:lnTo>
                  <a:pt x="291387" y="564388"/>
                </a:lnTo>
                <a:lnTo>
                  <a:pt x="284021" y="553974"/>
                </a:lnTo>
                <a:close/>
              </a:path>
              <a:path w="1075054" h="774700">
                <a:moveTo>
                  <a:pt x="211631" y="605536"/>
                </a:moveTo>
                <a:lnTo>
                  <a:pt x="170229" y="635000"/>
                </a:lnTo>
                <a:lnTo>
                  <a:pt x="177595" y="645287"/>
                </a:lnTo>
                <a:lnTo>
                  <a:pt x="218997" y="615823"/>
                </a:lnTo>
                <a:lnTo>
                  <a:pt x="211631" y="605536"/>
                </a:lnTo>
                <a:close/>
              </a:path>
              <a:path w="1075054" h="774700">
                <a:moveTo>
                  <a:pt x="139114" y="656971"/>
                </a:moveTo>
                <a:lnTo>
                  <a:pt x="97712" y="686435"/>
                </a:lnTo>
                <a:lnTo>
                  <a:pt x="105078" y="696849"/>
                </a:lnTo>
                <a:lnTo>
                  <a:pt x="146480" y="667385"/>
                </a:lnTo>
                <a:lnTo>
                  <a:pt x="139114" y="656971"/>
                </a:lnTo>
                <a:close/>
              </a:path>
              <a:path w="1075054" h="774700">
                <a:moveTo>
                  <a:pt x="41277" y="698984"/>
                </a:moveTo>
                <a:lnTo>
                  <a:pt x="1881" y="724784"/>
                </a:lnTo>
                <a:lnTo>
                  <a:pt x="0" y="736449"/>
                </a:lnTo>
                <a:lnTo>
                  <a:pt x="1797" y="748240"/>
                </a:lnTo>
                <a:lnTo>
                  <a:pt x="11399" y="760537"/>
                </a:lnTo>
                <a:lnTo>
                  <a:pt x="21755" y="768797"/>
                </a:lnTo>
                <a:lnTo>
                  <a:pt x="32449" y="773251"/>
                </a:lnTo>
                <a:lnTo>
                  <a:pt x="43066" y="774126"/>
                </a:lnTo>
                <a:lnTo>
                  <a:pt x="53191" y="771653"/>
                </a:lnTo>
                <a:lnTo>
                  <a:pt x="64395" y="762198"/>
                </a:lnTo>
                <a:lnTo>
                  <a:pt x="71764" y="751733"/>
                </a:lnTo>
                <a:lnTo>
                  <a:pt x="75090" y="741807"/>
                </a:lnTo>
                <a:lnTo>
                  <a:pt x="41832" y="741807"/>
                </a:lnTo>
                <a:lnTo>
                  <a:pt x="34466" y="731393"/>
                </a:lnTo>
                <a:lnTo>
                  <a:pt x="64170" y="710343"/>
                </a:lnTo>
                <a:lnTo>
                  <a:pt x="62939" y="708954"/>
                </a:lnTo>
                <a:lnTo>
                  <a:pt x="52416" y="702153"/>
                </a:lnTo>
                <a:lnTo>
                  <a:pt x="41277" y="698984"/>
                </a:lnTo>
                <a:close/>
              </a:path>
              <a:path w="1075054" h="774700">
                <a:moveTo>
                  <a:pt x="64170" y="710343"/>
                </a:moveTo>
                <a:lnTo>
                  <a:pt x="34466" y="731393"/>
                </a:lnTo>
                <a:lnTo>
                  <a:pt x="41832" y="741807"/>
                </a:lnTo>
                <a:lnTo>
                  <a:pt x="72421" y="720009"/>
                </a:lnTo>
                <a:lnTo>
                  <a:pt x="72245" y="719456"/>
                </a:lnTo>
                <a:lnTo>
                  <a:pt x="64170" y="710343"/>
                </a:lnTo>
                <a:close/>
              </a:path>
              <a:path w="1075054" h="774700">
                <a:moveTo>
                  <a:pt x="72421" y="720009"/>
                </a:moveTo>
                <a:lnTo>
                  <a:pt x="41832" y="741807"/>
                </a:lnTo>
                <a:lnTo>
                  <a:pt x="75090" y="741807"/>
                </a:lnTo>
                <a:lnTo>
                  <a:pt x="75435" y="740775"/>
                </a:lnTo>
                <a:lnTo>
                  <a:pt x="75550" y="729844"/>
                </a:lnTo>
                <a:lnTo>
                  <a:pt x="72421" y="720009"/>
                </a:lnTo>
                <a:close/>
              </a:path>
              <a:path w="1075054" h="774700">
                <a:moveTo>
                  <a:pt x="66724" y="708533"/>
                </a:moveTo>
                <a:lnTo>
                  <a:pt x="64170" y="710343"/>
                </a:lnTo>
                <a:lnTo>
                  <a:pt x="72245" y="719456"/>
                </a:lnTo>
                <a:lnTo>
                  <a:pt x="72421" y="720009"/>
                </a:lnTo>
                <a:lnTo>
                  <a:pt x="74090" y="718820"/>
                </a:lnTo>
                <a:lnTo>
                  <a:pt x="66724" y="708533"/>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57" name="object 57"/>
          <p:cNvSpPr txBox="1"/>
          <p:nvPr/>
        </p:nvSpPr>
        <p:spPr>
          <a:xfrm>
            <a:off x="303938" y="1756007"/>
            <a:ext cx="334862" cy="761747"/>
          </a:xfrm>
          <a:prstGeom prst="rect">
            <a:avLst/>
          </a:prstGeom>
        </p:spPr>
        <p:txBody>
          <a:bodyPr vert="horz" wrap="square" lIns="0" tIns="0" rIns="0" bIns="0" rtlCol="0">
            <a:spAutoFit/>
          </a:bodyPr>
          <a:lstStyle/>
          <a:p>
            <a:pPr marL="9525" marR="3810" defTabSz="685800">
              <a:lnSpc>
                <a:spcPct val="150000"/>
              </a:lnSpc>
            </a:pPr>
            <a:r>
              <a:rPr sz="825" dirty="0">
                <a:latin typeface="微软雅黑" panose="020B0503020204020204" pitchFamily="34" charset="-122"/>
                <a:cs typeface="微软雅黑" panose="020B0503020204020204" pitchFamily="34" charset="-122"/>
              </a:rPr>
              <a:t>危险 区域，</a:t>
            </a:r>
            <a:r>
              <a:rPr sz="825" spc="-4" dirty="0">
                <a:latin typeface="微软雅黑" panose="020B0503020204020204" pitchFamily="34" charset="-122"/>
                <a:cs typeface="微软雅黑" panose="020B0503020204020204" pitchFamily="34" charset="-122"/>
              </a:rPr>
              <a:t> </a:t>
            </a:r>
            <a:r>
              <a:rPr sz="825" dirty="0">
                <a:latin typeface="微软雅黑" panose="020B0503020204020204" pitchFamily="34" charset="-122"/>
                <a:cs typeface="微软雅黑" panose="020B0503020204020204" pitchFamily="34" charset="-122"/>
              </a:rPr>
              <a:t>请勿 靠近</a:t>
            </a:r>
            <a:endParaRPr sz="825">
              <a:latin typeface="微软雅黑" panose="020B0503020204020204" pitchFamily="34" charset="-122"/>
              <a:cs typeface="微软雅黑" panose="020B0503020204020204" pitchFamily="34" charset="-122"/>
            </a:endParaRPr>
          </a:p>
        </p:txBody>
      </p:sp>
      <p:sp>
        <p:nvSpPr>
          <p:cNvPr id="58" name="object 58"/>
          <p:cNvSpPr txBox="1"/>
          <p:nvPr/>
        </p:nvSpPr>
        <p:spPr>
          <a:xfrm>
            <a:off x="308969" y="2874912"/>
            <a:ext cx="334862" cy="761747"/>
          </a:xfrm>
          <a:prstGeom prst="rect">
            <a:avLst/>
          </a:prstGeom>
        </p:spPr>
        <p:txBody>
          <a:bodyPr vert="horz" wrap="square" lIns="0" tIns="0" rIns="0" bIns="0" rtlCol="0">
            <a:spAutoFit/>
          </a:bodyPr>
          <a:lstStyle/>
          <a:p>
            <a:pPr marL="9525" marR="3810" defTabSz="685800">
              <a:lnSpc>
                <a:spcPct val="150000"/>
              </a:lnSpc>
            </a:pPr>
            <a:r>
              <a:rPr sz="825" dirty="0">
                <a:latin typeface="微软雅黑" panose="020B0503020204020204" pitchFamily="34" charset="-122"/>
                <a:cs typeface="微软雅黑" panose="020B0503020204020204" pitchFamily="34" charset="-122"/>
              </a:rPr>
              <a:t>危险 区域， 请勿 靠近</a:t>
            </a:r>
            <a:endParaRPr sz="825">
              <a:latin typeface="微软雅黑" panose="020B0503020204020204" pitchFamily="34" charset="-122"/>
              <a:cs typeface="微软雅黑" panose="020B0503020204020204" pitchFamily="34" charset="-122"/>
            </a:endParaRPr>
          </a:p>
        </p:txBody>
      </p:sp>
      <p:sp>
        <p:nvSpPr>
          <p:cNvPr id="59" name="object 59"/>
          <p:cNvSpPr txBox="1"/>
          <p:nvPr/>
        </p:nvSpPr>
        <p:spPr>
          <a:xfrm>
            <a:off x="5370842" y="1735621"/>
            <a:ext cx="440131" cy="358496"/>
          </a:xfrm>
          <a:prstGeom prst="rect">
            <a:avLst/>
          </a:prstGeom>
        </p:spPr>
        <p:txBody>
          <a:bodyPr vert="horz" wrap="square" lIns="0" tIns="0" rIns="0" bIns="0" rtlCol="0">
            <a:spAutoFit/>
          </a:bodyPr>
          <a:lstStyle/>
          <a:p>
            <a:pPr marL="9525" marR="3810" defTabSz="685800">
              <a:lnSpc>
                <a:spcPct val="150000"/>
              </a:lnSpc>
            </a:pPr>
            <a:r>
              <a:rPr sz="825" dirty="0">
                <a:latin typeface="微软雅黑" panose="020B0503020204020204" pitchFamily="34" charset="-122"/>
                <a:cs typeface="微软雅黑" panose="020B0503020204020204" pitchFamily="34" charset="-122"/>
              </a:rPr>
              <a:t>人行道， 请驶离</a:t>
            </a:r>
            <a:endParaRPr sz="825">
              <a:latin typeface="微软雅黑" panose="020B0503020204020204" pitchFamily="34" charset="-122"/>
              <a:cs typeface="微软雅黑" panose="020B0503020204020204" pitchFamily="34" charset="-122"/>
            </a:endParaRPr>
          </a:p>
        </p:txBody>
      </p:sp>
      <p:sp>
        <p:nvSpPr>
          <p:cNvPr id="60" name="object 60"/>
          <p:cNvSpPr txBox="1"/>
          <p:nvPr/>
        </p:nvSpPr>
        <p:spPr>
          <a:xfrm>
            <a:off x="5386847" y="2874538"/>
            <a:ext cx="544448" cy="318036"/>
          </a:xfrm>
          <a:prstGeom prst="rect">
            <a:avLst/>
          </a:prstGeom>
        </p:spPr>
        <p:txBody>
          <a:bodyPr vert="horz" wrap="square" lIns="0" tIns="0" rIns="0" bIns="0" rtlCol="0">
            <a:spAutoFit/>
          </a:bodyPr>
          <a:lstStyle/>
          <a:p>
            <a:pPr marL="9525" defTabSz="685800"/>
            <a:r>
              <a:rPr sz="825" spc="4" dirty="0">
                <a:latin typeface="微软雅黑" panose="020B0503020204020204" pitchFamily="34" charset="-122"/>
                <a:cs typeface="微软雅黑" panose="020B0503020204020204" pitchFamily="34" charset="-122"/>
              </a:rPr>
              <a:t>警</a:t>
            </a:r>
            <a:r>
              <a:rPr sz="825" dirty="0">
                <a:latin typeface="微软雅黑" panose="020B0503020204020204" pitchFamily="34" charset="-122"/>
                <a:cs typeface="微软雅黑" panose="020B0503020204020204" pitchFamily="34" charset="-122"/>
              </a:rPr>
              <a:t>戒</a:t>
            </a:r>
            <a:r>
              <a:rPr sz="825" spc="4" dirty="0">
                <a:latin typeface="微软雅黑" panose="020B0503020204020204" pitchFamily="34" charset="-122"/>
                <a:cs typeface="微软雅黑" panose="020B0503020204020204" pitchFamily="34" charset="-122"/>
              </a:rPr>
              <a:t>区</a:t>
            </a:r>
            <a:r>
              <a:rPr sz="825" spc="-11" dirty="0">
                <a:latin typeface="微软雅黑" panose="020B0503020204020204" pitchFamily="34" charset="-122"/>
                <a:cs typeface="微软雅黑" panose="020B0503020204020204" pitchFamily="34" charset="-122"/>
              </a:rPr>
              <a:t>域</a:t>
            </a:r>
            <a:r>
              <a:rPr sz="825" spc="4" dirty="0">
                <a:latin typeface="微软雅黑" panose="020B0503020204020204" pitchFamily="34" charset="-122"/>
                <a:cs typeface="微软雅黑" panose="020B0503020204020204" pitchFamily="34" charset="-122"/>
              </a:rPr>
              <a:t>，</a:t>
            </a:r>
            <a:endParaRPr sz="825">
              <a:latin typeface="微软雅黑" panose="020B0503020204020204" pitchFamily="34" charset="-122"/>
              <a:cs typeface="微软雅黑" panose="020B0503020204020204" pitchFamily="34" charset="-122"/>
            </a:endParaRPr>
          </a:p>
          <a:p>
            <a:pPr marL="9525" defTabSz="685800">
              <a:spcBef>
                <a:spcPts val="495"/>
              </a:spcBef>
            </a:pPr>
            <a:r>
              <a:rPr sz="825" dirty="0">
                <a:latin typeface="微软雅黑" panose="020B0503020204020204" pitchFamily="34" charset="-122"/>
                <a:cs typeface="微软雅黑" panose="020B0503020204020204" pitchFamily="34" charset="-122"/>
              </a:rPr>
              <a:t>尽快离开</a:t>
            </a:r>
            <a:endParaRPr sz="825">
              <a:latin typeface="微软雅黑" panose="020B0503020204020204" pitchFamily="34" charset="-122"/>
              <a:cs typeface="微软雅黑" panose="020B0503020204020204" pitchFamily="34" charset="-122"/>
            </a:endParaRPr>
          </a:p>
        </p:txBody>
      </p:sp>
      <p:sp>
        <p:nvSpPr>
          <p:cNvPr id="61" name="object 61"/>
          <p:cNvSpPr/>
          <p:nvPr/>
        </p:nvSpPr>
        <p:spPr>
          <a:xfrm>
            <a:off x="234356" y="2963518"/>
            <a:ext cx="12861" cy="9527"/>
          </a:xfrm>
          <a:custGeom>
            <a:avLst/>
            <a:gdLst/>
            <a:ahLst/>
            <a:cxnLst/>
            <a:rect l="l" t="t" r="r" b="b"/>
            <a:pathLst>
              <a:path w="17145" h="12700">
                <a:moveTo>
                  <a:pt x="14820" y="0"/>
                </a:moveTo>
                <a:lnTo>
                  <a:pt x="13258" y="0"/>
                </a:lnTo>
                <a:lnTo>
                  <a:pt x="3124" y="635"/>
                </a:lnTo>
                <a:lnTo>
                  <a:pt x="1168" y="635"/>
                </a:lnTo>
                <a:lnTo>
                  <a:pt x="0" y="2667"/>
                </a:lnTo>
                <a:lnTo>
                  <a:pt x="0" y="9525"/>
                </a:lnTo>
                <a:lnTo>
                  <a:pt x="1562" y="12192"/>
                </a:lnTo>
                <a:lnTo>
                  <a:pt x="3505" y="12192"/>
                </a:lnTo>
                <a:lnTo>
                  <a:pt x="13258" y="11557"/>
                </a:lnTo>
                <a:lnTo>
                  <a:pt x="15201" y="11557"/>
                </a:lnTo>
                <a:lnTo>
                  <a:pt x="16764" y="8763"/>
                </a:lnTo>
                <a:lnTo>
                  <a:pt x="16370" y="5461"/>
                </a:lnTo>
                <a:lnTo>
                  <a:pt x="16370" y="2032"/>
                </a:lnTo>
                <a:lnTo>
                  <a:pt x="14820"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62" name="object 62"/>
          <p:cNvSpPr/>
          <p:nvPr/>
        </p:nvSpPr>
        <p:spPr>
          <a:xfrm>
            <a:off x="234356" y="2901784"/>
            <a:ext cx="12861" cy="15243"/>
          </a:xfrm>
          <a:custGeom>
            <a:avLst/>
            <a:gdLst/>
            <a:ahLst/>
            <a:cxnLst/>
            <a:rect l="l" t="t" r="r" b="b"/>
            <a:pathLst>
              <a:path w="17145" h="20320">
                <a:moveTo>
                  <a:pt x="13169" y="0"/>
                </a:moveTo>
                <a:lnTo>
                  <a:pt x="11569" y="1396"/>
                </a:lnTo>
                <a:lnTo>
                  <a:pt x="1993" y="8255"/>
                </a:lnTo>
                <a:lnTo>
                  <a:pt x="800" y="8889"/>
                </a:lnTo>
                <a:lnTo>
                  <a:pt x="0" y="10921"/>
                </a:lnTo>
                <a:lnTo>
                  <a:pt x="0" y="15748"/>
                </a:lnTo>
                <a:lnTo>
                  <a:pt x="800" y="18414"/>
                </a:lnTo>
                <a:lnTo>
                  <a:pt x="2793" y="19812"/>
                </a:lnTo>
                <a:lnTo>
                  <a:pt x="4394" y="18414"/>
                </a:lnTo>
                <a:lnTo>
                  <a:pt x="13969" y="12318"/>
                </a:lnTo>
                <a:lnTo>
                  <a:pt x="15570" y="10921"/>
                </a:lnTo>
                <a:lnTo>
                  <a:pt x="16764" y="7493"/>
                </a:lnTo>
                <a:lnTo>
                  <a:pt x="15963" y="4825"/>
                </a:lnTo>
                <a:lnTo>
                  <a:pt x="15163" y="1396"/>
                </a:lnTo>
                <a:lnTo>
                  <a:pt x="13169"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63" name="object 63"/>
          <p:cNvSpPr/>
          <p:nvPr/>
        </p:nvSpPr>
        <p:spPr>
          <a:xfrm>
            <a:off x="234356" y="3013819"/>
            <a:ext cx="12861" cy="16195"/>
          </a:xfrm>
          <a:custGeom>
            <a:avLst/>
            <a:gdLst/>
            <a:ahLst/>
            <a:cxnLst/>
            <a:rect l="l" t="t" r="r" b="b"/>
            <a:pathLst>
              <a:path w="17145" h="21589">
                <a:moveTo>
                  <a:pt x="2793" y="0"/>
                </a:moveTo>
                <a:lnTo>
                  <a:pt x="800" y="1524"/>
                </a:lnTo>
                <a:lnTo>
                  <a:pt x="0" y="4444"/>
                </a:lnTo>
                <a:lnTo>
                  <a:pt x="0" y="9525"/>
                </a:lnTo>
                <a:lnTo>
                  <a:pt x="800" y="11811"/>
                </a:lnTo>
                <a:lnTo>
                  <a:pt x="1993" y="12446"/>
                </a:lnTo>
                <a:lnTo>
                  <a:pt x="11569" y="19812"/>
                </a:lnTo>
                <a:lnTo>
                  <a:pt x="13169" y="21336"/>
                </a:lnTo>
                <a:lnTo>
                  <a:pt x="15163" y="19812"/>
                </a:lnTo>
                <a:lnTo>
                  <a:pt x="15963" y="16129"/>
                </a:lnTo>
                <a:lnTo>
                  <a:pt x="16764" y="13208"/>
                </a:lnTo>
                <a:lnTo>
                  <a:pt x="15570" y="9525"/>
                </a:lnTo>
                <a:lnTo>
                  <a:pt x="13969" y="8128"/>
                </a:lnTo>
                <a:lnTo>
                  <a:pt x="4394" y="1524"/>
                </a:lnTo>
                <a:lnTo>
                  <a:pt x="2793"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64" name="object 64"/>
          <p:cNvSpPr/>
          <p:nvPr/>
        </p:nvSpPr>
        <p:spPr>
          <a:xfrm>
            <a:off x="217207" y="2874348"/>
            <a:ext cx="0" cy="187675"/>
          </a:xfrm>
          <a:custGeom>
            <a:avLst/>
            <a:gdLst/>
            <a:ahLst/>
            <a:cxnLst/>
            <a:rect l="l" t="t" r="r" b="b"/>
            <a:pathLst>
              <a:path h="250189">
                <a:moveTo>
                  <a:pt x="0" y="0"/>
                </a:moveTo>
                <a:lnTo>
                  <a:pt x="0" y="249936"/>
                </a:lnTo>
              </a:path>
            </a:pathLst>
          </a:custGeom>
          <a:ln w="18288">
            <a:solidFill>
              <a:srgbClr val="3B3B3B"/>
            </a:solidFill>
          </a:ln>
        </p:spPr>
        <p:txBody>
          <a:bodyPr wrap="square" lIns="0" tIns="0" rIns="0" bIns="0" rtlCol="0"/>
          <a:lstStyle/>
          <a:p>
            <a:pPr defTabSz="685800"/>
            <a:endParaRPr sz="1350">
              <a:latin typeface="Calibri" panose="020F0502020204030204"/>
            </a:endParaRPr>
          </a:p>
        </p:txBody>
      </p:sp>
      <p:sp>
        <p:nvSpPr>
          <p:cNvPr id="65" name="object 65"/>
          <p:cNvSpPr/>
          <p:nvPr/>
        </p:nvSpPr>
        <p:spPr>
          <a:xfrm>
            <a:off x="152046" y="2882457"/>
            <a:ext cx="52873" cy="169574"/>
          </a:xfrm>
          <a:custGeom>
            <a:avLst/>
            <a:gdLst/>
            <a:ahLst/>
            <a:cxnLst/>
            <a:rect l="l" t="t" r="r" b="b"/>
            <a:pathLst>
              <a:path w="70485" h="226060">
                <a:moveTo>
                  <a:pt x="70103" y="0"/>
                </a:moveTo>
                <a:lnTo>
                  <a:pt x="31142" y="29738"/>
                </a:lnTo>
                <a:lnTo>
                  <a:pt x="490" y="40007"/>
                </a:lnTo>
                <a:lnTo>
                  <a:pt x="0" y="158354"/>
                </a:lnTo>
                <a:lnTo>
                  <a:pt x="36295" y="185958"/>
                </a:lnTo>
                <a:lnTo>
                  <a:pt x="64597" y="219445"/>
                </a:lnTo>
                <a:lnTo>
                  <a:pt x="69076" y="225498"/>
                </a:lnTo>
                <a:lnTo>
                  <a:pt x="70053" y="40007"/>
                </a:lnTo>
                <a:lnTo>
                  <a:pt x="70103"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66" name="object 66"/>
          <p:cNvSpPr/>
          <p:nvPr/>
        </p:nvSpPr>
        <p:spPr>
          <a:xfrm>
            <a:off x="131468" y="3008103"/>
            <a:ext cx="27627" cy="53826"/>
          </a:xfrm>
          <a:custGeom>
            <a:avLst/>
            <a:gdLst/>
            <a:ahLst/>
            <a:cxnLst/>
            <a:rect l="l" t="t" r="r" b="b"/>
            <a:pathLst>
              <a:path w="36829" h="71754">
                <a:moveTo>
                  <a:pt x="18846" y="0"/>
                </a:moveTo>
                <a:lnTo>
                  <a:pt x="0" y="0"/>
                </a:lnTo>
                <a:lnTo>
                  <a:pt x="3770" y="5539"/>
                </a:lnTo>
                <a:lnTo>
                  <a:pt x="11510" y="18547"/>
                </a:lnTo>
                <a:lnTo>
                  <a:pt x="17863" y="33610"/>
                </a:lnTo>
                <a:lnTo>
                  <a:pt x="18846" y="54101"/>
                </a:lnTo>
                <a:lnTo>
                  <a:pt x="17589" y="71627"/>
                </a:lnTo>
                <a:lnTo>
                  <a:pt x="36842" y="71627"/>
                </a:lnTo>
                <a:lnTo>
                  <a:pt x="36748" y="33610"/>
                </a:lnTo>
                <a:lnTo>
                  <a:pt x="36586" y="28282"/>
                </a:lnTo>
                <a:lnTo>
                  <a:pt x="33418" y="12443"/>
                </a:lnTo>
                <a:lnTo>
                  <a:pt x="23735" y="884"/>
                </a:lnTo>
                <a:lnTo>
                  <a:pt x="18846" y="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67" name="object 67"/>
          <p:cNvSpPr/>
          <p:nvPr/>
        </p:nvSpPr>
        <p:spPr>
          <a:xfrm>
            <a:off x="121179" y="2913217"/>
            <a:ext cx="24292" cy="87169"/>
          </a:xfrm>
          <a:custGeom>
            <a:avLst/>
            <a:gdLst/>
            <a:ahLst/>
            <a:cxnLst/>
            <a:rect l="l" t="t" r="r" b="b"/>
            <a:pathLst>
              <a:path w="32385" h="116204">
                <a:moveTo>
                  <a:pt x="17691" y="0"/>
                </a:moveTo>
                <a:lnTo>
                  <a:pt x="2914" y="9134"/>
                </a:lnTo>
                <a:lnTo>
                  <a:pt x="15" y="21124"/>
                </a:lnTo>
                <a:lnTo>
                  <a:pt x="0" y="84165"/>
                </a:lnTo>
                <a:lnTo>
                  <a:pt x="4055" y="107325"/>
                </a:lnTo>
                <a:lnTo>
                  <a:pt x="10892" y="115071"/>
                </a:lnTo>
                <a:lnTo>
                  <a:pt x="15163" y="115824"/>
                </a:lnTo>
                <a:lnTo>
                  <a:pt x="32003" y="115824"/>
                </a:lnTo>
                <a:lnTo>
                  <a:pt x="32003" y="0"/>
                </a:lnTo>
                <a:lnTo>
                  <a:pt x="17691" y="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68" name="object 68"/>
          <p:cNvSpPr/>
          <p:nvPr/>
        </p:nvSpPr>
        <p:spPr>
          <a:xfrm>
            <a:off x="5354742" y="2898355"/>
            <a:ext cx="13814" cy="9527"/>
          </a:xfrm>
          <a:custGeom>
            <a:avLst/>
            <a:gdLst/>
            <a:ahLst/>
            <a:cxnLst/>
            <a:rect l="l" t="t" r="r" b="b"/>
            <a:pathLst>
              <a:path w="18415" h="12700">
                <a:moveTo>
                  <a:pt x="16128" y="0"/>
                </a:moveTo>
                <a:lnTo>
                  <a:pt x="14477" y="0"/>
                </a:lnTo>
                <a:lnTo>
                  <a:pt x="3428" y="635"/>
                </a:lnTo>
                <a:lnTo>
                  <a:pt x="1269" y="635"/>
                </a:lnTo>
                <a:lnTo>
                  <a:pt x="0" y="2667"/>
                </a:lnTo>
                <a:lnTo>
                  <a:pt x="0" y="9525"/>
                </a:lnTo>
                <a:lnTo>
                  <a:pt x="1650" y="12192"/>
                </a:lnTo>
                <a:lnTo>
                  <a:pt x="3809" y="12192"/>
                </a:lnTo>
                <a:lnTo>
                  <a:pt x="14477" y="11557"/>
                </a:lnTo>
                <a:lnTo>
                  <a:pt x="16636" y="11557"/>
                </a:lnTo>
                <a:lnTo>
                  <a:pt x="18287" y="8762"/>
                </a:lnTo>
                <a:lnTo>
                  <a:pt x="17906" y="5461"/>
                </a:lnTo>
                <a:lnTo>
                  <a:pt x="17906" y="2032"/>
                </a:lnTo>
                <a:lnTo>
                  <a:pt x="16128"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69" name="object 69"/>
          <p:cNvSpPr/>
          <p:nvPr/>
        </p:nvSpPr>
        <p:spPr>
          <a:xfrm>
            <a:off x="5354742" y="2836623"/>
            <a:ext cx="13814" cy="16195"/>
          </a:xfrm>
          <a:custGeom>
            <a:avLst/>
            <a:gdLst/>
            <a:ahLst/>
            <a:cxnLst/>
            <a:rect l="l" t="t" r="r" b="b"/>
            <a:pathLst>
              <a:path w="18415" h="21589">
                <a:moveTo>
                  <a:pt x="14350" y="0"/>
                </a:moveTo>
                <a:lnTo>
                  <a:pt x="12573" y="1523"/>
                </a:lnTo>
                <a:lnTo>
                  <a:pt x="2158" y="8889"/>
                </a:lnTo>
                <a:lnTo>
                  <a:pt x="888" y="9524"/>
                </a:lnTo>
                <a:lnTo>
                  <a:pt x="0" y="11810"/>
                </a:lnTo>
                <a:lnTo>
                  <a:pt x="0" y="16890"/>
                </a:lnTo>
                <a:lnTo>
                  <a:pt x="888" y="19811"/>
                </a:lnTo>
                <a:lnTo>
                  <a:pt x="3048" y="21335"/>
                </a:lnTo>
                <a:lnTo>
                  <a:pt x="4825" y="19811"/>
                </a:lnTo>
                <a:lnTo>
                  <a:pt x="15239" y="13207"/>
                </a:lnTo>
                <a:lnTo>
                  <a:pt x="17017" y="11810"/>
                </a:lnTo>
                <a:lnTo>
                  <a:pt x="18287" y="8127"/>
                </a:lnTo>
                <a:lnTo>
                  <a:pt x="17399" y="5206"/>
                </a:lnTo>
                <a:lnTo>
                  <a:pt x="16509" y="1523"/>
                </a:lnTo>
                <a:lnTo>
                  <a:pt x="14350"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70" name="object 70"/>
          <p:cNvSpPr/>
          <p:nvPr/>
        </p:nvSpPr>
        <p:spPr>
          <a:xfrm>
            <a:off x="5354742" y="2949799"/>
            <a:ext cx="13814" cy="15243"/>
          </a:xfrm>
          <a:custGeom>
            <a:avLst/>
            <a:gdLst/>
            <a:ahLst/>
            <a:cxnLst/>
            <a:rect l="l" t="t" r="r" b="b"/>
            <a:pathLst>
              <a:path w="18415" h="20320">
                <a:moveTo>
                  <a:pt x="3048" y="0"/>
                </a:moveTo>
                <a:lnTo>
                  <a:pt x="888" y="1396"/>
                </a:lnTo>
                <a:lnTo>
                  <a:pt x="0" y="4063"/>
                </a:lnTo>
                <a:lnTo>
                  <a:pt x="0" y="8889"/>
                </a:lnTo>
                <a:lnTo>
                  <a:pt x="888" y="10921"/>
                </a:lnTo>
                <a:lnTo>
                  <a:pt x="2158" y="11556"/>
                </a:lnTo>
                <a:lnTo>
                  <a:pt x="12573" y="18414"/>
                </a:lnTo>
                <a:lnTo>
                  <a:pt x="14350" y="19811"/>
                </a:lnTo>
                <a:lnTo>
                  <a:pt x="16509" y="18414"/>
                </a:lnTo>
                <a:lnTo>
                  <a:pt x="17399" y="14985"/>
                </a:lnTo>
                <a:lnTo>
                  <a:pt x="18287" y="12318"/>
                </a:lnTo>
                <a:lnTo>
                  <a:pt x="17017" y="8889"/>
                </a:lnTo>
                <a:lnTo>
                  <a:pt x="15239" y="7492"/>
                </a:lnTo>
                <a:lnTo>
                  <a:pt x="4825" y="1396"/>
                </a:lnTo>
                <a:lnTo>
                  <a:pt x="3048"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71" name="object 71"/>
          <p:cNvSpPr/>
          <p:nvPr/>
        </p:nvSpPr>
        <p:spPr>
          <a:xfrm>
            <a:off x="5338165" y="2809185"/>
            <a:ext cx="0" cy="188628"/>
          </a:xfrm>
          <a:custGeom>
            <a:avLst/>
            <a:gdLst/>
            <a:ahLst/>
            <a:cxnLst/>
            <a:rect l="l" t="t" r="r" b="b"/>
            <a:pathLst>
              <a:path h="251460">
                <a:moveTo>
                  <a:pt x="0" y="0"/>
                </a:moveTo>
                <a:lnTo>
                  <a:pt x="0" y="251459"/>
                </a:lnTo>
              </a:path>
            </a:pathLst>
          </a:custGeom>
          <a:ln w="16764">
            <a:solidFill>
              <a:srgbClr val="3B3B3B"/>
            </a:solidFill>
          </a:ln>
        </p:spPr>
        <p:txBody>
          <a:bodyPr wrap="square" lIns="0" tIns="0" rIns="0" bIns="0" rtlCol="0"/>
          <a:lstStyle/>
          <a:p>
            <a:pPr defTabSz="685800"/>
            <a:endParaRPr sz="1350">
              <a:latin typeface="Calibri" panose="020F0502020204030204"/>
            </a:endParaRPr>
          </a:p>
        </p:txBody>
      </p:sp>
      <p:sp>
        <p:nvSpPr>
          <p:cNvPr id="72" name="object 72"/>
          <p:cNvSpPr/>
          <p:nvPr/>
        </p:nvSpPr>
        <p:spPr>
          <a:xfrm>
            <a:off x="5273574" y="2818429"/>
            <a:ext cx="52873" cy="168145"/>
          </a:xfrm>
          <a:custGeom>
            <a:avLst/>
            <a:gdLst/>
            <a:ahLst/>
            <a:cxnLst/>
            <a:rect l="l" t="t" r="r" b="b"/>
            <a:pathLst>
              <a:path w="70484" h="224154">
                <a:moveTo>
                  <a:pt x="70103" y="0"/>
                </a:moveTo>
                <a:lnTo>
                  <a:pt x="31086" y="29609"/>
                </a:lnTo>
                <a:lnTo>
                  <a:pt x="466" y="39770"/>
                </a:lnTo>
                <a:lnTo>
                  <a:pt x="0" y="157222"/>
                </a:lnTo>
                <a:lnTo>
                  <a:pt x="36402" y="184797"/>
                </a:lnTo>
                <a:lnTo>
                  <a:pt x="64699" y="218110"/>
                </a:lnTo>
                <a:lnTo>
                  <a:pt x="69129" y="224066"/>
                </a:lnTo>
                <a:lnTo>
                  <a:pt x="70055" y="39770"/>
                </a:lnTo>
                <a:lnTo>
                  <a:pt x="70103"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73" name="object 73"/>
          <p:cNvSpPr/>
          <p:nvPr/>
        </p:nvSpPr>
        <p:spPr>
          <a:xfrm>
            <a:off x="5252997" y="2944084"/>
            <a:ext cx="27627" cy="53826"/>
          </a:xfrm>
          <a:custGeom>
            <a:avLst/>
            <a:gdLst/>
            <a:ahLst/>
            <a:cxnLst/>
            <a:rect l="l" t="t" r="r" b="b"/>
            <a:pathLst>
              <a:path w="36829" h="71754">
                <a:moveTo>
                  <a:pt x="18796" y="0"/>
                </a:moveTo>
                <a:lnTo>
                  <a:pt x="0" y="0"/>
                </a:lnTo>
                <a:lnTo>
                  <a:pt x="3763" y="5544"/>
                </a:lnTo>
                <a:lnTo>
                  <a:pt x="11487" y="18562"/>
                </a:lnTo>
                <a:lnTo>
                  <a:pt x="17820" y="33631"/>
                </a:lnTo>
                <a:lnTo>
                  <a:pt x="18796" y="54101"/>
                </a:lnTo>
                <a:lnTo>
                  <a:pt x="17525" y="71627"/>
                </a:lnTo>
                <a:lnTo>
                  <a:pt x="36829" y="71627"/>
                </a:lnTo>
                <a:lnTo>
                  <a:pt x="36737" y="33631"/>
                </a:lnTo>
                <a:lnTo>
                  <a:pt x="36576" y="28292"/>
                </a:lnTo>
                <a:lnTo>
                  <a:pt x="33411" y="12466"/>
                </a:lnTo>
                <a:lnTo>
                  <a:pt x="23728" y="896"/>
                </a:lnTo>
                <a:lnTo>
                  <a:pt x="18796" y="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74" name="object 74"/>
          <p:cNvSpPr/>
          <p:nvPr/>
        </p:nvSpPr>
        <p:spPr>
          <a:xfrm>
            <a:off x="5242708" y="2848055"/>
            <a:ext cx="24292" cy="87169"/>
          </a:xfrm>
          <a:custGeom>
            <a:avLst/>
            <a:gdLst/>
            <a:ahLst/>
            <a:cxnLst/>
            <a:rect l="l" t="t" r="r" b="b"/>
            <a:pathLst>
              <a:path w="32384" h="116204">
                <a:moveTo>
                  <a:pt x="17652" y="0"/>
                </a:moveTo>
                <a:lnTo>
                  <a:pt x="2902" y="9146"/>
                </a:lnTo>
                <a:lnTo>
                  <a:pt x="15" y="21134"/>
                </a:lnTo>
                <a:lnTo>
                  <a:pt x="0" y="84178"/>
                </a:lnTo>
                <a:lnTo>
                  <a:pt x="4063" y="107329"/>
                </a:lnTo>
                <a:lnTo>
                  <a:pt x="10914" y="115071"/>
                </a:lnTo>
                <a:lnTo>
                  <a:pt x="15112" y="115824"/>
                </a:lnTo>
                <a:lnTo>
                  <a:pt x="32003" y="115824"/>
                </a:lnTo>
                <a:lnTo>
                  <a:pt x="32003" y="0"/>
                </a:lnTo>
                <a:lnTo>
                  <a:pt x="17652" y="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75" name="object 75"/>
          <p:cNvSpPr/>
          <p:nvPr/>
        </p:nvSpPr>
        <p:spPr>
          <a:xfrm>
            <a:off x="218351" y="1860331"/>
            <a:ext cx="13814" cy="9527"/>
          </a:xfrm>
          <a:custGeom>
            <a:avLst/>
            <a:gdLst/>
            <a:ahLst/>
            <a:cxnLst/>
            <a:rect l="l" t="t" r="r" b="b"/>
            <a:pathLst>
              <a:path w="18414" h="12700">
                <a:moveTo>
                  <a:pt x="16167" y="0"/>
                </a:moveTo>
                <a:lnTo>
                  <a:pt x="14465" y="0"/>
                </a:lnTo>
                <a:lnTo>
                  <a:pt x="3403" y="635"/>
                </a:lnTo>
                <a:lnTo>
                  <a:pt x="1269" y="635"/>
                </a:lnTo>
                <a:lnTo>
                  <a:pt x="0" y="2666"/>
                </a:lnTo>
                <a:lnTo>
                  <a:pt x="0" y="9525"/>
                </a:lnTo>
                <a:lnTo>
                  <a:pt x="1701" y="12191"/>
                </a:lnTo>
                <a:lnTo>
                  <a:pt x="3822" y="12191"/>
                </a:lnTo>
                <a:lnTo>
                  <a:pt x="14465" y="11556"/>
                </a:lnTo>
                <a:lnTo>
                  <a:pt x="16586" y="11556"/>
                </a:lnTo>
                <a:lnTo>
                  <a:pt x="18287" y="8762"/>
                </a:lnTo>
                <a:lnTo>
                  <a:pt x="17868" y="5461"/>
                </a:lnTo>
                <a:lnTo>
                  <a:pt x="17868" y="2031"/>
                </a:lnTo>
                <a:lnTo>
                  <a:pt x="16167"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76" name="object 76"/>
          <p:cNvSpPr/>
          <p:nvPr/>
        </p:nvSpPr>
        <p:spPr>
          <a:xfrm>
            <a:off x="218351" y="1798598"/>
            <a:ext cx="13814" cy="15243"/>
          </a:xfrm>
          <a:custGeom>
            <a:avLst/>
            <a:gdLst/>
            <a:ahLst/>
            <a:cxnLst/>
            <a:rect l="l" t="t" r="r" b="b"/>
            <a:pathLst>
              <a:path w="18414" h="20319">
                <a:moveTo>
                  <a:pt x="14363" y="0"/>
                </a:moveTo>
                <a:lnTo>
                  <a:pt x="12623" y="1397"/>
                </a:lnTo>
                <a:lnTo>
                  <a:pt x="2171" y="8255"/>
                </a:lnTo>
                <a:lnTo>
                  <a:pt x="876" y="8889"/>
                </a:lnTo>
                <a:lnTo>
                  <a:pt x="0" y="10922"/>
                </a:lnTo>
                <a:lnTo>
                  <a:pt x="0" y="15748"/>
                </a:lnTo>
                <a:lnTo>
                  <a:pt x="876" y="18414"/>
                </a:lnTo>
                <a:lnTo>
                  <a:pt x="3047" y="19812"/>
                </a:lnTo>
                <a:lnTo>
                  <a:pt x="4787" y="18414"/>
                </a:lnTo>
                <a:lnTo>
                  <a:pt x="15239" y="12319"/>
                </a:lnTo>
                <a:lnTo>
                  <a:pt x="16979" y="10922"/>
                </a:lnTo>
                <a:lnTo>
                  <a:pt x="18287" y="7493"/>
                </a:lnTo>
                <a:lnTo>
                  <a:pt x="17411" y="4825"/>
                </a:lnTo>
                <a:lnTo>
                  <a:pt x="16548" y="1397"/>
                </a:lnTo>
                <a:lnTo>
                  <a:pt x="14363"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77" name="object 77"/>
          <p:cNvSpPr/>
          <p:nvPr/>
        </p:nvSpPr>
        <p:spPr>
          <a:xfrm>
            <a:off x="218351" y="1910632"/>
            <a:ext cx="13814" cy="16195"/>
          </a:xfrm>
          <a:custGeom>
            <a:avLst/>
            <a:gdLst/>
            <a:ahLst/>
            <a:cxnLst/>
            <a:rect l="l" t="t" r="r" b="b"/>
            <a:pathLst>
              <a:path w="18414" h="21589">
                <a:moveTo>
                  <a:pt x="3047" y="0"/>
                </a:moveTo>
                <a:lnTo>
                  <a:pt x="876" y="1524"/>
                </a:lnTo>
                <a:lnTo>
                  <a:pt x="0" y="4445"/>
                </a:lnTo>
                <a:lnTo>
                  <a:pt x="0" y="9525"/>
                </a:lnTo>
                <a:lnTo>
                  <a:pt x="876" y="11811"/>
                </a:lnTo>
                <a:lnTo>
                  <a:pt x="2171" y="12446"/>
                </a:lnTo>
                <a:lnTo>
                  <a:pt x="12623" y="19812"/>
                </a:lnTo>
                <a:lnTo>
                  <a:pt x="14363" y="21336"/>
                </a:lnTo>
                <a:lnTo>
                  <a:pt x="16548" y="19812"/>
                </a:lnTo>
                <a:lnTo>
                  <a:pt x="17411" y="16129"/>
                </a:lnTo>
                <a:lnTo>
                  <a:pt x="18287" y="13208"/>
                </a:lnTo>
                <a:lnTo>
                  <a:pt x="16979" y="9525"/>
                </a:lnTo>
                <a:lnTo>
                  <a:pt x="15239" y="8128"/>
                </a:lnTo>
                <a:lnTo>
                  <a:pt x="4787" y="1524"/>
                </a:lnTo>
                <a:lnTo>
                  <a:pt x="3047"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78" name="object 78"/>
          <p:cNvSpPr/>
          <p:nvPr/>
        </p:nvSpPr>
        <p:spPr>
          <a:xfrm>
            <a:off x="201775" y="1771162"/>
            <a:ext cx="0" cy="188628"/>
          </a:xfrm>
          <a:custGeom>
            <a:avLst/>
            <a:gdLst/>
            <a:ahLst/>
            <a:cxnLst/>
            <a:rect l="l" t="t" r="r" b="b"/>
            <a:pathLst>
              <a:path h="251460">
                <a:moveTo>
                  <a:pt x="0" y="0"/>
                </a:moveTo>
                <a:lnTo>
                  <a:pt x="0" y="251460"/>
                </a:lnTo>
              </a:path>
            </a:pathLst>
          </a:custGeom>
          <a:ln w="16764">
            <a:solidFill>
              <a:srgbClr val="3B3B3B"/>
            </a:solidFill>
          </a:ln>
        </p:spPr>
        <p:txBody>
          <a:bodyPr wrap="square" lIns="0" tIns="0" rIns="0" bIns="0" rtlCol="0"/>
          <a:lstStyle/>
          <a:p>
            <a:pPr defTabSz="685800"/>
            <a:endParaRPr sz="1350">
              <a:latin typeface="Calibri" panose="020F0502020204030204"/>
            </a:endParaRPr>
          </a:p>
        </p:txBody>
      </p:sp>
      <p:sp>
        <p:nvSpPr>
          <p:cNvPr id="79" name="object 79"/>
          <p:cNvSpPr/>
          <p:nvPr/>
        </p:nvSpPr>
        <p:spPr>
          <a:xfrm>
            <a:off x="137184" y="1779270"/>
            <a:ext cx="52873" cy="169574"/>
          </a:xfrm>
          <a:custGeom>
            <a:avLst/>
            <a:gdLst/>
            <a:ahLst/>
            <a:cxnLst/>
            <a:rect l="l" t="t" r="r" b="b"/>
            <a:pathLst>
              <a:path w="70485" h="226060">
                <a:moveTo>
                  <a:pt x="70103" y="0"/>
                </a:moveTo>
                <a:lnTo>
                  <a:pt x="31142" y="29738"/>
                </a:lnTo>
                <a:lnTo>
                  <a:pt x="490" y="40007"/>
                </a:lnTo>
                <a:lnTo>
                  <a:pt x="0" y="158354"/>
                </a:lnTo>
                <a:lnTo>
                  <a:pt x="36295" y="185958"/>
                </a:lnTo>
                <a:lnTo>
                  <a:pt x="64597" y="219445"/>
                </a:lnTo>
                <a:lnTo>
                  <a:pt x="69076" y="225498"/>
                </a:lnTo>
                <a:lnTo>
                  <a:pt x="70053" y="40007"/>
                </a:lnTo>
                <a:lnTo>
                  <a:pt x="70103"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80" name="object 80"/>
          <p:cNvSpPr/>
          <p:nvPr/>
        </p:nvSpPr>
        <p:spPr>
          <a:xfrm>
            <a:off x="116606" y="1904915"/>
            <a:ext cx="27627" cy="55255"/>
          </a:xfrm>
          <a:custGeom>
            <a:avLst/>
            <a:gdLst/>
            <a:ahLst/>
            <a:cxnLst/>
            <a:rect l="l" t="t" r="r" b="b"/>
            <a:pathLst>
              <a:path w="36830" h="73660">
                <a:moveTo>
                  <a:pt x="18846" y="0"/>
                </a:moveTo>
                <a:lnTo>
                  <a:pt x="0" y="0"/>
                </a:lnTo>
                <a:lnTo>
                  <a:pt x="3652" y="5465"/>
                </a:lnTo>
                <a:lnTo>
                  <a:pt x="11225" y="18385"/>
                </a:lnTo>
                <a:lnTo>
                  <a:pt x="17645" y="33545"/>
                </a:lnTo>
                <a:lnTo>
                  <a:pt x="18846" y="55244"/>
                </a:lnTo>
                <a:lnTo>
                  <a:pt x="17589" y="73151"/>
                </a:lnTo>
                <a:lnTo>
                  <a:pt x="36842" y="73151"/>
                </a:lnTo>
                <a:lnTo>
                  <a:pt x="36728" y="33545"/>
                </a:lnTo>
                <a:lnTo>
                  <a:pt x="36607" y="29204"/>
                </a:lnTo>
                <a:lnTo>
                  <a:pt x="33633" y="13325"/>
                </a:lnTo>
                <a:lnTo>
                  <a:pt x="24520" y="1248"/>
                </a:lnTo>
                <a:lnTo>
                  <a:pt x="18846" y="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81" name="object 81"/>
          <p:cNvSpPr/>
          <p:nvPr/>
        </p:nvSpPr>
        <p:spPr>
          <a:xfrm>
            <a:off x="106317" y="1810031"/>
            <a:ext cx="24292" cy="87169"/>
          </a:xfrm>
          <a:custGeom>
            <a:avLst/>
            <a:gdLst/>
            <a:ahLst/>
            <a:cxnLst/>
            <a:rect l="l" t="t" r="r" b="b"/>
            <a:pathLst>
              <a:path w="32385" h="116205">
                <a:moveTo>
                  <a:pt x="17691" y="0"/>
                </a:moveTo>
                <a:lnTo>
                  <a:pt x="2914" y="9134"/>
                </a:lnTo>
                <a:lnTo>
                  <a:pt x="15" y="21124"/>
                </a:lnTo>
                <a:lnTo>
                  <a:pt x="0" y="84165"/>
                </a:lnTo>
                <a:lnTo>
                  <a:pt x="4055" y="107325"/>
                </a:lnTo>
                <a:lnTo>
                  <a:pt x="10892" y="115071"/>
                </a:lnTo>
                <a:lnTo>
                  <a:pt x="15163" y="115824"/>
                </a:lnTo>
                <a:lnTo>
                  <a:pt x="32003" y="115824"/>
                </a:lnTo>
                <a:lnTo>
                  <a:pt x="32003" y="0"/>
                </a:lnTo>
                <a:lnTo>
                  <a:pt x="17691" y="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82" name="object 82"/>
          <p:cNvSpPr/>
          <p:nvPr/>
        </p:nvSpPr>
        <p:spPr>
          <a:xfrm>
            <a:off x="5339880" y="1768875"/>
            <a:ext cx="13814" cy="9527"/>
          </a:xfrm>
          <a:custGeom>
            <a:avLst/>
            <a:gdLst/>
            <a:ahLst/>
            <a:cxnLst/>
            <a:rect l="l" t="t" r="r" b="b"/>
            <a:pathLst>
              <a:path w="18415" h="12700">
                <a:moveTo>
                  <a:pt x="16128" y="0"/>
                </a:moveTo>
                <a:lnTo>
                  <a:pt x="14477" y="0"/>
                </a:lnTo>
                <a:lnTo>
                  <a:pt x="3428" y="635"/>
                </a:lnTo>
                <a:lnTo>
                  <a:pt x="1270" y="635"/>
                </a:lnTo>
                <a:lnTo>
                  <a:pt x="0" y="2667"/>
                </a:lnTo>
                <a:lnTo>
                  <a:pt x="0" y="9525"/>
                </a:lnTo>
                <a:lnTo>
                  <a:pt x="1650" y="12192"/>
                </a:lnTo>
                <a:lnTo>
                  <a:pt x="3810" y="12192"/>
                </a:lnTo>
                <a:lnTo>
                  <a:pt x="14477" y="11557"/>
                </a:lnTo>
                <a:lnTo>
                  <a:pt x="16637" y="11557"/>
                </a:lnTo>
                <a:lnTo>
                  <a:pt x="18288" y="8762"/>
                </a:lnTo>
                <a:lnTo>
                  <a:pt x="17906" y="5461"/>
                </a:lnTo>
                <a:lnTo>
                  <a:pt x="17906" y="2032"/>
                </a:lnTo>
                <a:lnTo>
                  <a:pt x="16128"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83" name="object 83"/>
          <p:cNvSpPr/>
          <p:nvPr/>
        </p:nvSpPr>
        <p:spPr>
          <a:xfrm>
            <a:off x="5339880" y="1707143"/>
            <a:ext cx="13814" cy="15243"/>
          </a:xfrm>
          <a:custGeom>
            <a:avLst/>
            <a:gdLst/>
            <a:ahLst/>
            <a:cxnLst/>
            <a:rect l="l" t="t" r="r" b="b"/>
            <a:pathLst>
              <a:path w="18415" h="20319">
                <a:moveTo>
                  <a:pt x="14350" y="0"/>
                </a:moveTo>
                <a:lnTo>
                  <a:pt x="12573" y="1396"/>
                </a:lnTo>
                <a:lnTo>
                  <a:pt x="2159" y="8254"/>
                </a:lnTo>
                <a:lnTo>
                  <a:pt x="889" y="8889"/>
                </a:lnTo>
                <a:lnTo>
                  <a:pt x="0" y="10921"/>
                </a:lnTo>
                <a:lnTo>
                  <a:pt x="0" y="15747"/>
                </a:lnTo>
                <a:lnTo>
                  <a:pt x="889" y="18414"/>
                </a:lnTo>
                <a:lnTo>
                  <a:pt x="3048" y="19812"/>
                </a:lnTo>
                <a:lnTo>
                  <a:pt x="4825" y="18414"/>
                </a:lnTo>
                <a:lnTo>
                  <a:pt x="15240" y="12318"/>
                </a:lnTo>
                <a:lnTo>
                  <a:pt x="17018" y="10921"/>
                </a:lnTo>
                <a:lnTo>
                  <a:pt x="18288" y="7492"/>
                </a:lnTo>
                <a:lnTo>
                  <a:pt x="17399" y="4825"/>
                </a:lnTo>
                <a:lnTo>
                  <a:pt x="16510" y="1396"/>
                </a:lnTo>
                <a:lnTo>
                  <a:pt x="14350"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84" name="object 84"/>
          <p:cNvSpPr/>
          <p:nvPr/>
        </p:nvSpPr>
        <p:spPr>
          <a:xfrm>
            <a:off x="5339880" y="1819176"/>
            <a:ext cx="13814" cy="16195"/>
          </a:xfrm>
          <a:custGeom>
            <a:avLst/>
            <a:gdLst/>
            <a:ahLst/>
            <a:cxnLst/>
            <a:rect l="l" t="t" r="r" b="b"/>
            <a:pathLst>
              <a:path w="18415" h="21589">
                <a:moveTo>
                  <a:pt x="3048" y="0"/>
                </a:moveTo>
                <a:lnTo>
                  <a:pt x="889" y="1524"/>
                </a:lnTo>
                <a:lnTo>
                  <a:pt x="0" y="4444"/>
                </a:lnTo>
                <a:lnTo>
                  <a:pt x="0" y="9525"/>
                </a:lnTo>
                <a:lnTo>
                  <a:pt x="889" y="11811"/>
                </a:lnTo>
                <a:lnTo>
                  <a:pt x="2159" y="12445"/>
                </a:lnTo>
                <a:lnTo>
                  <a:pt x="12573" y="19812"/>
                </a:lnTo>
                <a:lnTo>
                  <a:pt x="14350" y="21336"/>
                </a:lnTo>
                <a:lnTo>
                  <a:pt x="16510" y="19812"/>
                </a:lnTo>
                <a:lnTo>
                  <a:pt x="17399" y="16128"/>
                </a:lnTo>
                <a:lnTo>
                  <a:pt x="18288" y="13207"/>
                </a:lnTo>
                <a:lnTo>
                  <a:pt x="17018" y="9525"/>
                </a:lnTo>
                <a:lnTo>
                  <a:pt x="15240" y="8127"/>
                </a:lnTo>
                <a:lnTo>
                  <a:pt x="4825" y="1524"/>
                </a:lnTo>
                <a:lnTo>
                  <a:pt x="3048"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85" name="object 85"/>
          <p:cNvSpPr/>
          <p:nvPr/>
        </p:nvSpPr>
        <p:spPr>
          <a:xfrm>
            <a:off x="5323304" y="1678563"/>
            <a:ext cx="0" cy="188628"/>
          </a:xfrm>
          <a:custGeom>
            <a:avLst/>
            <a:gdLst/>
            <a:ahLst/>
            <a:cxnLst/>
            <a:rect l="l" t="t" r="r" b="b"/>
            <a:pathLst>
              <a:path h="251460">
                <a:moveTo>
                  <a:pt x="0" y="0"/>
                </a:moveTo>
                <a:lnTo>
                  <a:pt x="0" y="251459"/>
                </a:lnTo>
              </a:path>
            </a:pathLst>
          </a:custGeom>
          <a:ln w="16764">
            <a:solidFill>
              <a:srgbClr val="3B3B3B"/>
            </a:solidFill>
          </a:ln>
        </p:spPr>
        <p:txBody>
          <a:bodyPr wrap="square" lIns="0" tIns="0" rIns="0" bIns="0" rtlCol="0"/>
          <a:lstStyle/>
          <a:p>
            <a:pPr defTabSz="685800"/>
            <a:endParaRPr sz="1350">
              <a:latin typeface="Calibri" panose="020F0502020204030204"/>
            </a:endParaRPr>
          </a:p>
        </p:txBody>
      </p:sp>
      <p:sp>
        <p:nvSpPr>
          <p:cNvPr id="86" name="object 86"/>
          <p:cNvSpPr/>
          <p:nvPr/>
        </p:nvSpPr>
        <p:spPr>
          <a:xfrm>
            <a:off x="5258713" y="1687814"/>
            <a:ext cx="51444" cy="169574"/>
          </a:xfrm>
          <a:custGeom>
            <a:avLst/>
            <a:gdLst/>
            <a:ahLst/>
            <a:cxnLst/>
            <a:rect l="l" t="t" r="r" b="b"/>
            <a:pathLst>
              <a:path w="68579" h="226060">
                <a:moveTo>
                  <a:pt x="68579" y="0"/>
                </a:moveTo>
                <a:lnTo>
                  <a:pt x="29762" y="30056"/>
                </a:lnTo>
                <a:lnTo>
                  <a:pt x="253" y="40060"/>
                </a:lnTo>
                <a:lnTo>
                  <a:pt x="0" y="158354"/>
                </a:lnTo>
                <a:lnTo>
                  <a:pt x="35904" y="186369"/>
                </a:lnTo>
                <a:lnTo>
                  <a:pt x="63587" y="219975"/>
                </a:lnTo>
                <a:lnTo>
                  <a:pt x="67777" y="225785"/>
                </a:lnTo>
                <a:lnTo>
                  <a:pt x="68540" y="40060"/>
                </a:lnTo>
                <a:lnTo>
                  <a:pt x="68579"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87" name="object 87"/>
          <p:cNvSpPr/>
          <p:nvPr/>
        </p:nvSpPr>
        <p:spPr>
          <a:xfrm>
            <a:off x="5236992" y="1813460"/>
            <a:ext cx="29056" cy="53826"/>
          </a:xfrm>
          <a:custGeom>
            <a:avLst/>
            <a:gdLst/>
            <a:ahLst/>
            <a:cxnLst/>
            <a:rect l="l" t="t" r="r" b="b"/>
            <a:pathLst>
              <a:path w="38734" h="71755">
                <a:moveTo>
                  <a:pt x="19557" y="0"/>
                </a:moveTo>
                <a:lnTo>
                  <a:pt x="0" y="0"/>
                </a:lnTo>
                <a:lnTo>
                  <a:pt x="3865" y="5469"/>
                </a:lnTo>
                <a:lnTo>
                  <a:pt x="11830" y="18341"/>
                </a:lnTo>
                <a:lnTo>
                  <a:pt x="18452" y="33313"/>
                </a:lnTo>
                <a:lnTo>
                  <a:pt x="19557" y="54101"/>
                </a:lnTo>
                <a:lnTo>
                  <a:pt x="18287" y="71627"/>
                </a:lnTo>
                <a:lnTo>
                  <a:pt x="38353" y="71627"/>
                </a:lnTo>
                <a:lnTo>
                  <a:pt x="38245" y="33313"/>
                </a:lnTo>
                <a:lnTo>
                  <a:pt x="38089" y="28417"/>
                </a:lnTo>
                <a:lnTo>
                  <a:pt x="34874" y="12746"/>
                </a:lnTo>
                <a:lnTo>
                  <a:pt x="25075" y="1050"/>
                </a:lnTo>
                <a:lnTo>
                  <a:pt x="19557" y="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88" name="object 88"/>
          <p:cNvSpPr/>
          <p:nvPr/>
        </p:nvSpPr>
        <p:spPr>
          <a:xfrm>
            <a:off x="5227847" y="1718575"/>
            <a:ext cx="24292" cy="85740"/>
          </a:xfrm>
          <a:custGeom>
            <a:avLst/>
            <a:gdLst/>
            <a:ahLst/>
            <a:cxnLst/>
            <a:rect l="l" t="t" r="r" b="b"/>
            <a:pathLst>
              <a:path w="32384" h="114300">
                <a:moveTo>
                  <a:pt x="32003" y="0"/>
                </a:moveTo>
                <a:lnTo>
                  <a:pt x="17652" y="0"/>
                </a:lnTo>
                <a:lnTo>
                  <a:pt x="2851" y="9138"/>
                </a:lnTo>
                <a:lnTo>
                  <a:pt x="12" y="20964"/>
                </a:lnTo>
                <a:lnTo>
                  <a:pt x="0" y="84269"/>
                </a:lnTo>
                <a:lnTo>
                  <a:pt x="4374" y="106797"/>
                </a:lnTo>
                <a:lnTo>
                  <a:pt x="11398" y="113796"/>
                </a:lnTo>
                <a:lnTo>
                  <a:pt x="15112" y="114300"/>
                </a:lnTo>
                <a:lnTo>
                  <a:pt x="32003" y="114300"/>
                </a:lnTo>
                <a:lnTo>
                  <a:pt x="32003" y="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89" name="object 89"/>
          <p:cNvSpPr/>
          <p:nvPr/>
        </p:nvSpPr>
        <p:spPr>
          <a:xfrm>
            <a:off x="2268106" y="858890"/>
            <a:ext cx="364680" cy="322381"/>
          </a:xfrm>
          <a:prstGeom prst="rect">
            <a:avLst/>
          </a:prstGeom>
          <a:blipFill>
            <a:blip r:embed="rId26" cstate="print"/>
            <a:stretch>
              <a:fillRect/>
            </a:stretch>
          </a:blipFill>
        </p:spPr>
        <p:txBody>
          <a:bodyPr wrap="square" lIns="0" tIns="0" rIns="0" bIns="0" rtlCol="0"/>
          <a:lstStyle/>
          <a:p>
            <a:pPr defTabSz="685800"/>
            <a:endParaRPr sz="1350">
              <a:latin typeface="Calibri" panose="020F0502020204030204"/>
            </a:endParaRPr>
          </a:p>
        </p:txBody>
      </p:sp>
      <p:sp>
        <p:nvSpPr>
          <p:cNvPr id="90" name="object 90"/>
          <p:cNvSpPr/>
          <p:nvPr/>
        </p:nvSpPr>
        <p:spPr>
          <a:xfrm>
            <a:off x="3106071" y="852031"/>
            <a:ext cx="365823" cy="323524"/>
          </a:xfrm>
          <a:prstGeom prst="rect">
            <a:avLst/>
          </a:prstGeom>
          <a:blipFill>
            <a:blip r:embed="rId26" cstate="print"/>
            <a:stretch>
              <a:fillRect/>
            </a:stretch>
          </a:blipFill>
        </p:spPr>
        <p:txBody>
          <a:bodyPr wrap="square" lIns="0" tIns="0" rIns="0" bIns="0" rtlCol="0"/>
          <a:lstStyle/>
          <a:p>
            <a:pPr defTabSz="685800"/>
            <a:endParaRPr sz="1350">
              <a:latin typeface="Calibri" panose="020F0502020204030204"/>
            </a:endParaRPr>
          </a:p>
        </p:txBody>
      </p:sp>
      <p:sp>
        <p:nvSpPr>
          <p:cNvPr id="91" name="object 91"/>
          <p:cNvSpPr txBox="1"/>
          <p:nvPr/>
        </p:nvSpPr>
        <p:spPr>
          <a:xfrm>
            <a:off x="2546855" y="1926770"/>
            <a:ext cx="120036" cy="242502"/>
          </a:xfrm>
          <a:prstGeom prst="rect">
            <a:avLst/>
          </a:prstGeom>
        </p:spPr>
        <p:txBody>
          <a:bodyPr vert="horz" wrap="square" lIns="0" tIns="0" rIns="0" bIns="0" rtlCol="0">
            <a:spAutoFit/>
          </a:bodyPr>
          <a:lstStyle/>
          <a:p>
            <a:pPr marL="9525" marR="3810" defTabSz="685800"/>
            <a:r>
              <a:rPr sz="790" b="1" dirty="0">
                <a:latin typeface="微软雅黑" panose="020B0503020204020204" pitchFamily="34" charset="-122"/>
                <a:cs typeface="微软雅黑" panose="020B0503020204020204" pitchFamily="34" charset="-122"/>
              </a:rPr>
              <a:t>电 梯</a:t>
            </a:r>
            <a:endParaRPr sz="790">
              <a:latin typeface="微软雅黑" panose="020B0503020204020204" pitchFamily="34" charset="-122"/>
              <a:cs typeface="微软雅黑" panose="020B0503020204020204" pitchFamily="34" charset="-122"/>
            </a:endParaRPr>
          </a:p>
        </p:txBody>
      </p:sp>
      <p:sp>
        <p:nvSpPr>
          <p:cNvPr id="92" name="object 92"/>
          <p:cNvSpPr/>
          <p:nvPr/>
        </p:nvSpPr>
        <p:spPr>
          <a:xfrm>
            <a:off x="2829512" y="2069060"/>
            <a:ext cx="313427" cy="251027"/>
          </a:xfrm>
          <a:custGeom>
            <a:avLst/>
            <a:gdLst/>
            <a:ahLst/>
            <a:cxnLst/>
            <a:rect l="l" t="t" r="r" b="b"/>
            <a:pathLst>
              <a:path w="417829" h="334644">
                <a:moveTo>
                  <a:pt x="336042" y="0"/>
                </a:moveTo>
                <a:lnTo>
                  <a:pt x="0" y="145669"/>
                </a:lnTo>
                <a:lnTo>
                  <a:pt x="81661" y="334137"/>
                </a:lnTo>
                <a:lnTo>
                  <a:pt x="417702" y="188595"/>
                </a:lnTo>
                <a:lnTo>
                  <a:pt x="336042"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93" name="object 93"/>
          <p:cNvSpPr/>
          <p:nvPr/>
        </p:nvSpPr>
        <p:spPr>
          <a:xfrm>
            <a:off x="2949885" y="2093448"/>
            <a:ext cx="203394" cy="160048"/>
          </a:xfrm>
          <a:custGeom>
            <a:avLst/>
            <a:gdLst/>
            <a:ahLst/>
            <a:cxnLst/>
            <a:rect l="l" t="t" r="r" b="b"/>
            <a:pathLst>
              <a:path w="271145" h="213360">
                <a:moveTo>
                  <a:pt x="54286" y="161417"/>
                </a:moveTo>
                <a:lnTo>
                  <a:pt x="48190" y="162560"/>
                </a:lnTo>
                <a:lnTo>
                  <a:pt x="42221" y="163449"/>
                </a:lnTo>
                <a:lnTo>
                  <a:pt x="36252" y="163830"/>
                </a:lnTo>
                <a:lnTo>
                  <a:pt x="40127" y="177419"/>
                </a:lnTo>
                <a:lnTo>
                  <a:pt x="43406" y="190001"/>
                </a:lnTo>
                <a:lnTo>
                  <a:pt x="46186" y="201961"/>
                </a:lnTo>
                <a:lnTo>
                  <a:pt x="48444" y="213233"/>
                </a:lnTo>
                <a:lnTo>
                  <a:pt x="66224" y="209931"/>
                </a:lnTo>
                <a:lnTo>
                  <a:pt x="64319" y="202692"/>
                </a:lnTo>
                <a:lnTo>
                  <a:pt x="62541" y="195707"/>
                </a:lnTo>
                <a:lnTo>
                  <a:pt x="60890" y="188849"/>
                </a:lnTo>
                <a:lnTo>
                  <a:pt x="79926" y="188849"/>
                </a:lnTo>
                <a:lnTo>
                  <a:pt x="80559" y="186089"/>
                </a:lnTo>
                <a:lnTo>
                  <a:pt x="60067" y="186089"/>
                </a:lnTo>
                <a:lnTo>
                  <a:pt x="56429" y="170687"/>
                </a:lnTo>
                <a:lnTo>
                  <a:pt x="54286" y="161417"/>
                </a:lnTo>
                <a:close/>
              </a:path>
              <a:path w="271145" h="213360">
                <a:moveTo>
                  <a:pt x="95507" y="104521"/>
                </a:moveTo>
                <a:lnTo>
                  <a:pt x="70796" y="104521"/>
                </a:lnTo>
                <a:lnTo>
                  <a:pt x="102546" y="163957"/>
                </a:lnTo>
                <a:lnTo>
                  <a:pt x="104578" y="167894"/>
                </a:lnTo>
                <a:lnTo>
                  <a:pt x="103816" y="170687"/>
                </a:lnTo>
                <a:lnTo>
                  <a:pt x="100260" y="172593"/>
                </a:lnTo>
                <a:lnTo>
                  <a:pt x="96704" y="174625"/>
                </a:lnTo>
                <a:lnTo>
                  <a:pt x="92132" y="176784"/>
                </a:lnTo>
                <a:lnTo>
                  <a:pt x="86417" y="179070"/>
                </a:lnTo>
                <a:lnTo>
                  <a:pt x="90481" y="183134"/>
                </a:lnTo>
                <a:lnTo>
                  <a:pt x="94291" y="187833"/>
                </a:lnTo>
                <a:lnTo>
                  <a:pt x="98101" y="192912"/>
                </a:lnTo>
                <a:lnTo>
                  <a:pt x="106483" y="188468"/>
                </a:lnTo>
                <a:lnTo>
                  <a:pt x="112833" y="184785"/>
                </a:lnTo>
                <a:lnTo>
                  <a:pt x="116770" y="182245"/>
                </a:lnTo>
                <a:lnTo>
                  <a:pt x="124136" y="177419"/>
                </a:lnTo>
                <a:lnTo>
                  <a:pt x="125660" y="171196"/>
                </a:lnTo>
                <a:lnTo>
                  <a:pt x="121596" y="163449"/>
                </a:lnTo>
                <a:lnTo>
                  <a:pt x="105374" y="130794"/>
                </a:lnTo>
                <a:lnTo>
                  <a:pt x="141478" y="130794"/>
                </a:lnTo>
                <a:lnTo>
                  <a:pt x="132915" y="127220"/>
                </a:lnTo>
                <a:lnTo>
                  <a:pt x="122781" y="119206"/>
                </a:lnTo>
                <a:lnTo>
                  <a:pt x="114292" y="106746"/>
                </a:lnTo>
                <a:lnTo>
                  <a:pt x="97974" y="106680"/>
                </a:lnTo>
                <a:lnTo>
                  <a:pt x="95507" y="104521"/>
                </a:lnTo>
                <a:close/>
              </a:path>
              <a:path w="271145" h="213360">
                <a:moveTo>
                  <a:pt x="79926" y="188849"/>
                </a:moveTo>
                <a:lnTo>
                  <a:pt x="60890" y="188849"/>
                </a:lnTo>
                <a:lnTo>
                  <a:pt x="67748" y="190627"/>
                </a:lnTo>
                <a:lnTo>
                  <a:pt x="73590" y="192278"/>
                </a:lnTo>
                <a:lnTo>
                  <a:pt x="79850" y="189177"/>
                </a:lnTo>
                <a:lnTo>
                  <a:pt x="79926" y="188849"/>
                </a:lnTo>
                <a:close/>
              </a:path>
              <a:path w="271145" h="213360">
                <a:moveTo>
                  <a:pt x="80743" y="136842"/>
                </a:moveTo>
                <a:lnTo>
                  <a:pt x="64493" y="136842"/>
                </a:lnTo>
                <a:lnTo>
                  <a:pt x="66387" y="148653"/>
                </a:lnTo>
                <a:lnTo>
                  <a:pt x="66464" y="161417"/>
                </a:lnTo>
                <a:lnTo>
                  <a:pt x="66337" y="162560"/>
                </a:lnTo>
                <a:lnTo>
                  <a:pt x="64337" y="174146"/>
                </a:lnTo>
                <a:lnTo>
                  <a:pt x="60067" y="186089"/>
                </a:lnTo>
                <a:lnTo>
                  <a:pt x="80559" y="186089"/>
                </a:lnTo>
                <a:lnTo>
                  <a:pt x="82661" y="176921"/>
                </a:lnTo>
                <a:lnTo>
                  <a:pt x="83884" y="164606"/>
                </a:lnTo>
                <a:lnTo>
                  <a:pt x="83521" y="152226"/>
                </a:lnTo>
                <a:lnTo>
                  <a:pt x="81572" y="139777"/>
                </a:lnTo>
                <a:lnTo>
                  <a:pt x="80743" y="136842"/>
                </a:lnTo>
                <a:close/>
              </a:path>
              <a:path w="271145" h="213360">
                <a:moveTo>
                  <a:pt x="15551" y="132207"/>
                </a:moveTo>
                <a:lnTo>
                  <a:pt x="11584" y="148653"/>
                </a:lnTo>
                <a:lnTo>
                  <a:pt x="24386" y="151531"/>
                </a:lnTo>
                <a:lnTo>
                  <a:pt x="36125" y="154940"/>
                </a:lnTo>
                <a:lnTo>
                  <a:pt x="40568" y="136962"/>
                </a:lnTo>
                <a:lnTo>
                  <a:pt x="28501" y="134496"/>
                </a:lnTo>
                <a:lnTo>
                  <a:pt x="15551" y="132207"/>
                </a:lnTo>
                <a:close/>
              </a:path>
              <a:path w="271145" h="213360">
                <a:moveTo>
                  <a:pt x="141478" y="130794"/>
                </a:moveTo>
                <a:lnTo>
                  <a:pt x="105374" y="130794"/>
                </a:lnTo>
                <a:lnTo>
                  <a:pt x="116474" y="139322"/>
                </a:lnTo>
                <a:lnTo>
                  <a:pt x="127605" y="146139"/>
                </a:lnTo>
                <a:lnTo>
                  <a:pt x="138756" y="151225"/>
                </a:lnTo>
                <a:lnTo>
                  <a:pt x="149917" y="154559"/>
                </a:lnTo>
                <a:lnTo>
                  <a:pt x="150432" y="148653"/>
                </a:lnTo>
                <a:lnTo>
                  <a:pt x="151187" y="141732"/>
                </a:lnTo>
                <a:lnTo>
                  <a:pt x="144227" y="131941"/>
                </a:lnTo>
                <a:lnTo>
                  <a:pt x="141478" y="130794"/>
                </a:lnTo>
                <a:close/>
              </a:path>
              <a:path w="271145" h="213360">
                <a:moveTo>
                  <a:pt x="174682" y="96138"/>
                </a:moveTo>
                <a:lnTo>
                  <a:pt x="169221" y="97155"/>
                </a:lnTo>
                <a:lnTo>
                  <a:pt x="162871" y="97917"/>
                </a:lnTo>
                <a:lnTo>
                  <a:pt x="155505" y="98552"/>
                </a:lnTo>
                <a:lnTo>
                  <a:pt x="157384" y="106746"/>
                </a:lnTo>
                <a:lnTo>
                  <a:pt x="158913" y="113529"/>
                </a:lnTo>
                <a:lnTo>
                  <a:pt x="161445" y="126059"/>
                </a:lnTo>
                <a:lnTo>
                  <a:pt x="163650" y="138416"/>
                </a:lnTo>
                <a:lnTo>
                  <a:pt x="165538" y="150622"/>
                </a:lnTo>
                <a:lnTo>
                  <a:pt x="184204" y="145871"/>
                </a:lnTo>
                <a:lnTo>
                  <a:pt x="181452" y="130794"/>
                </a:lnTo>
                <a:lnTo>
                  <a:pt x="178942" y="117560"/>
                </a:lnTo>
                <a:lnTo>
                  <a:pt x="174682" y="96138"/>
                </a:lnTo>
                <a:close/>
              </a:path>
              <a:path w="271145" h="213360">
                <a:moveTo>
                  <a:pt x="71685" y="115316"/>
                </a:moveTo>
                <a:lnTo>
                  <a:pt x="42475" y="130810"/>
                </a:lnTo>
                <a:lnTo>
                  <a:pt x="49841" y="144399"/>
                </a:lnTo>
                <a:lnTo>
                  <a:pt x="64493" y="136842"/>
                </a:lnTo>
                <a:lnTo>
                  <a:pt x="80743" y="136842"/>
                </a:lnTo>
                <a:lnTo>
                  <a:pt x="78017" y="127220"/>
                </a:lnTo>
                <a:lnTo>
                  <a:pt x="71685" y="115316"/>
                </a:lnTo>
                <a:close/>
              </a:path>
              <a:path w="271145" h="213360">
                <a:moveTo>
                  <a:pt x="191159" y="72771"/>
                </a:moveTo>
                <a:lnTo>
                  <a:pt x="170999" y="72771"/>
                </a:lnTo>
                <a:lnTo>
                  <a:pt x="199816" y="123525"/>
                </a:lnTo>
                <a:lnTo>
                  <a:pt x="209542" y="127809"/>
                </a:lnTo>
                <a:lnTo>
                  <a:pt x="221164" y="124841"/>
                </a:lnTo>
                <a:lnTo>
                  <a:pt x="247264" y="110871"/>
                </a:lnTo>
                <a:lnTo>
                  <a:pt x="214306" y="110871"/>
                </a:lnTo>
                <a:lnTo>
                  <a:pt x="211004" y="109855"/>
                </a:lnTo>
                <a:lnTo>
                  <a:pt x="206014" y="100584"/>
                </a:lnTo>
                <a:lnTo>
                  <a:pt x="191159" y="72771"/>
                </a:lnTo>
                <a:close/>
              </a:path>
              <a:path w="271145" h="213360">
                <a:moveTo>
                  <a:pt x="2343" y="100584"/>
                </a:moveTo>
                <a:lnTo>
                  <a:pt x="0" y="117560"/>
                </a:lnTo>
                <a:lnTo>
                  <a:pt x="12795" y="120002"/>
                </a:lnTo>
                <a:lnTo>
                  <a:pt x="24695" y="122936"/>
                </a:lnTo>
                <a:lnTo>
                  <a:pt x="27524" y="104452"/>
                </a:lnTo>
                <a:lnTo>
                  <a:pt x="15173" y="102272"/>
                </a:lnTo>
                <a:lnTo>
                  <a:pt x="2343" y="100584"/>
                </a:lnTo>
                <a:close/>
              </a:path>
              <a:path w="271145" h="213360">
                <a:moveTo>
                  <a:pt x="78612" y="83058"/>
                </a:moveTo>
                <a:lnTo>
                  <a:pt x="77146" y="83058"/>
                </a:lnTo>
                <a:lnTo>
                  <a:pt x="38157" y="103886"/>
                </a:lnTo>
                <a:lnTo>
                  <a:pt x="45650" y="117856"/>
                </a:lnTo>
                <a:lnTo>
                  <a:pt x="70796" y="104521"/>
                </a:lnTo>
                <a:lnTo>
                  <a:pt x="95507" y="104521"/>
                </a:lnTo>
                <a:lnTo>
                  <a:pt x="92894" y="102235"/>
                </a:lnTo>
                <a:lnTo>
                  <a:pt x="88068" y="97409"/>
                </a:lnTo>
                <a:lnTo>
                  <a:pt x="83496" y="92075"/>
                </a:lnTo>
                <a:lnTo>
                  <a:pt x="78612" y="83058"/>
                </a:lnTo>
                <a:close/>
              </a:path>
              <a:path w="271145" h="213360">
                <a:moveTo>
                  <a:pt x="267392" y="66802"/>
                </a:moveTo>
                <a:lnTo>
                  <a:pt x="261042" y="67563"/>
                </a:lnTo>
                <a:lnTo>
                  <a:pt x="254692" y="68199"/>
                </a:lnTo>
                <a:lnTo>
                  <a:pt x="248342" y="68580"/>
                </a:lnTo>
                <a:lnTo>
                  <a:pt x="252279" y="78486"/>
                </a:lnTo>
                <a:lnTo>
                  <a:pt x="253930" y="84709"/>
                </a:lnTo>
                <a:lnTo>
                  <a:pt x="253295" y="87122"/>
                </a:lnTo>
                <a:lnTo>
                  <a:pt x="252533" y="89535"/>
                </a:lnTo>
                <a:lnTo>
                  <a:pt x="250350" y="91706"/>
                </a:lnTo>
                <a:lnTo>
                  <a:pt x="246691" y="93599"/>
                </a:lnTo>
                <a:lnTo>
                  <a:pt x="222068" y="106746"/>
                </a:lnTo>
                <a:lnTo>
                  <a:pt x="214306" y="110871"/>
                </a:lnTo>
                <a:lnTo>
                  <a:pt x="247264" y="110871"/>
                </a:lnTo>
                <a:lnTo>
                  <a:pt x="260788" y="103632"/>
                </a:lnTo>
                <a:lnTo>
                  <a:pt x="265868" y="100965"/>
                </a:lnTo>
                <a:lnTo>
                  <a:pt x="269170" y="97155"/>
                </a:lnTo>
                <a:lnTo>
                  <a:pt x="270978" y="91694"/>
                </a:lnTo>
                <a:lnTo>
                  <a:pt x="271094" y="84709"/>
                </a:lnTo>
                <a:lnTo>
                  <a:pt x="271079" y="81534"/>
                </a:lnTo>
                <a:lnTo>
                  <a:pt x="267392" y="66802"/>
                </a:lnTo>
                <a:close/>
              </a:path>
              <a:path w="271145" h="213360">
                <a:moveTo>
                  <a:pt x="104747" y="82000"/>
                </a:moveTo>
                <a:lnTo>
                  <a:pt x="101759" y="93898"/>
                </a:lnTo>
                <a:lnTo>
                  <a:pt x="97974" y="106680"/>
                </a:lnTo>
                <a:lnTo>
                  <a:pt x="114318" y="106680"/>
                </a:lnTo>
                <a:lnTo>
                  <a:pt x="118953" y="94757"/>
                </a:lnTo>
                <a:lnTo>
                  <a:pt x="122739" y="83820"/>
                </a:lnTo>
                <a:lnTo>
                  <a:pt x="104747" y="82000"/>
                </a:lnTo>
                <a:close/>
              </a:path>
              <a:path w="271145" h="213360">
                <a:moveTo>
                  <a:pt x="214917" y="51943"/>
                </a:moveTo>
                <a:lnTo>
                  <a:pt x="194748" y="51943"/>
                </a:lnTo>
                <a:lnTo>
                  <a:pt x="220021" y="99313"/>
                </a:lnTo>
                <a:lnTo>
                  <a:pt x="235769" y="90932"/>
                </a:lnTo>
                <a:lnTo>
                  <a:pt x="214917" y="51943"/>
                </a:lnTo>
                <a:close/>
              </a:path>
              <a:path w="271145" h="213360">
                <a:moveTo>
                  <a:pt x="134296" y="69723"/>
                </a:moveTo>
                <a:lnTo>
                  <a:pt x="131650" y="86443"/>
                </a:lnTo>
                <a:lnTo>
                  <a:pt x="144908" y="89238"/>
                </a:lnTo>
                <a:lnTo>
                  <a:pt x="156140" y="92202"/>
                </a:lnTo>
                <a:lnTo>
                  <a:pt x="159439" y="73847"/>
                </a:lnTo>
                <a:lnTo>
                  <a:pt x="147254" y="71572"/>
                </a:lnTo>
                <a:lnTo>
                  <a:pt x="134296" y="69723"/>
                </a:lnTo>
                <a:close/>
              </a:path>
              <a:path w="271145" h="213360">
                <a:moveTo>
                  <a:pt x="80922" y="66940"/>
                </a:moveTo>
                <a:lnTo>
                  <a:pt x="67944" y="69479"/>
                </a:lnTo>
                <a:lnTo>
                  <a:pt x="55673" y="72027"/>
                </a:lnTo>
                <a:lnTo>
                  <a:pt x="44126" y="74549"/>
                </a:lnTo>
                <a:lnTo>
                  <a:pt x="51726" y="87425"/>
                </a:lnTo>
                <a:lnTo>
                  <a:pt x="64158" y="85221"/>
                </a:lnTo>
                <a:lnTo>
                  <a:pt x="77146" y="83058"/>
                </a:lnTo>
                <a:lnTo>
                  <a:pt x="78612" y="83058"/>
                </a:lnTo>
                <a:lnTo>
                  <a:pt x="81591" y="82550"/>
                </a:lnTo>
                <a:lnTo>
                  <a:pt x="87941" y="81534"/>
                </a:lnTo>
                <a:lnTo>
                  <a:pt x="80922" y="66940"/>
                </a:lnTo>
                <a:close/>
              </a:path>
              <a:path w="271145" h="213360">
                <a:moveTo>
                  <a:pt x="165538" y="24765"/>
                </a:moveTo>
                <a:lnTo>
                  <a:pt x="149790" y="33147"/>
                </a:lnTo>
                <a:lnTo>
                  <a:pt x="162617" y="57150"/>
                </a:lnTo>
                <a:lnTo>
                  <a:pt x="153854" y="64770"/>
                </a:lnTo>
                <a:lnTo>
                  <a:pt x="165157" y="77978"/>
                </a:lnTo>
                <a:lnTo>
                  <a:pt x="170999" y="72771"/>
                </a:lnTo>
                <a:lnTo>
                  <a:pt x="191159" y="72771"/>
                </a:lnTo>
                <a:lnTo>
                  <a:pt x="184715" y="60706"/>
                </a:lnTo>
                <a:lnTo>
                  <a:pt x="194748" y="51943"/>
                </a:lnTo>
                <a:lnTo>
                  <a:pt x="214917" y="51943"/>
                </a:lnTo>
                <a:lnTo>
                  <a:pt x="211317" y="45212"/>
                </a:lnTo>
                <a:lnTo>
                  <a:pt x="176460" y="45212"/>
                </a:lnTo>
                <a:lnTo>
                  <a:pt x="165538" y="24765"/>
                </a:lnTo>
                <a:close/>
              </a:path>
              <a:path w="271145" h="213360">
                <a:moveTo>
                  <a:pt x="241973" y="34753"/>
                </a:moveTo>
                <a:lnTo>
                  <a:pt x="223022" y="34753"/>
                </a:lnTo>
                <a:lnTo>
                  <a:pt x="230274" y="49196"/>
                </a:lnTo>
                <a:lnTo>
                  <a:pt x="232467" y="55372"/>
                </a:lnTo>
                <a:lnTo>
                  <a:pt x="232213" y="56896"/>
                </a:lnTo>
                <a:lnTo>
                  <a:pt x="229038" y="59182"/>
                </a:lnTo>
                <a:lnTo>
                  <a:pt x="222688" y="62103"/>
                </a:lnTo>
                <a:lnTo>
                  <a:pt x="226879" y="66294"/>
                </a:lnTo>
                <a:lnTo>
                  <a:pt x="230816" y="70612"/>
                </a:lnTo>
                <a:lnTo>
                  <a:pt x="234753" y="75184"/>
                </a:lnTo>
                <a:lnTo>
                  <a:pt x="243770" y="69977"/>
                </a:lnTo>
                <a:lnTo>
                  <a:pt x="248850" y="65532"/>
                </a:lnTo>
                <a:lnTo>
                  <a:pt x="250882" y="58547"/>
                </a:lnTo>
                <a:lnTo>
                  <a:pt x="250684" y="55372"/>
                </a:lnTo>
                <a:lnTo>
                  <a:pt x="250586" y="54364"/>
                </a:lnTo>
                <a:lnTo>
                  <a:pt x="248754" y="49192"/>
                </a:lnTo>
                <a:lnTo>
                  <a:pt x="246138" y="43308"/>
                </a:lnTo>
                <a:lnTo>
                  <a:pt x="241973" y="34753"/>
                </a:lnTo>
                <a:close/>
              </a:path>
              <a:path w="271145" h="213360">
                <a:moveTo>
                  <a:pt x="119183" y="38227"/>
                </a:moveTo>
                <a:lnTo>
                  <a:pt x="117403" y="54364"/>
                </a:lnTo>
                <a:lnTo>
                  <a:pt x="129673" y="57110"/>
                </a:lnTo>
                <a:lnTo>
                  <a:pt x="142170" y="60325"/>
                </a:lnTo>
                <a:lnTo>
                  <a:pt x="143997" y="42282"/>
                </a:lnTo>
                <a:lnTo>
                  <a:pt x="130954" y="39936"/>
                </a:lnTo>
                <a:lnTo>
                  <a:pt x="119183" y="38227"/>
                </a:lnTo>
                <a:close/>
              </a:path>
              <a:path w="271145" h="213360">
                <a:moveTo>
                  <a:pt x="187255" y="0"/>
                </a:moveTo>
                <a:lnTo>
                  <a:pt x="171507" y="8382"/>
                </a:lnTo>
                <a:lnTo>
                  <a:pt x="186493" y="36449"/>
                </a:lnTo>
                <a:lnTo>
                  <a:pt x="176460" y="45212"/>
                </a:lnTo>
                <a:lnTo>
                  <a:pt x="211317" y="45212"/>
                </a:lnTo>
                <a:lnTo>
                  <a:pt x="208464" y="39878"/>
                </a:lnTo>
                <a:lnTo>
                  <a:pt x="223022" y="34753"/>
                </a:lnTo>
                <a:lnTo>
                  <a:pt x="241973" y="34753"/>
                </a:lnTo>
                <a:lnTo>
                  <a:pt x="241380" y="33535"/>
                </a:lnTo>
                <a:lnTo>
                  <a:pt x="236758" y="24384"/>
                </a:lnTo>
                <a:lnTo>
                  <a:pt x="200209" y="24384"/>
                </a:lnTo>
                <a:lnTo>
                  <a:pt x="187255" y="0"/>
                </a:lnTo>
                <a:close/>
              </a:path>
              <a:path w="271145" h="213360">
                <a:moveTo>
                  <a:pt x="225482" y="2412"/>
                </a:moveTo>
                <a:lnTo>
                  <a:pt x="200209" y="24384"/>
                </a:lnTo>
                <a:lnTo>
                  <a:pt x="236758" y="24384"/>
                </a:lnTo>
                <a:lnTo>
                  <a:pt x="234492" y="19897"/>
                </a:lnTo>
                <a:lnTo>
                  <a:pt x="225482" y="2412"/>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94" name="object 94"/>
          <p:cNvSpPr/>
          <p:nvPr/>
        </p:nvSpPr>
        <p:spPr>
          <a:xfrm>
            <a:off x="2809506" y="1709143"/>
            <a:ext cx="343912" cy="263888"/>
          </a:xfrm>
          <a:custGeom>
            <a:avLst/>
            <a:gdLst/>
            <a:ahLst/>
            <a:cxnLst/>
            <a:rect l="l" t="t" r="r" b="b"/>
            <a:pathLst>
              <a:path w="458470" h="351789">
                <a:moveTo>
                  <a:pt x="376554" y="0"/>
                </a:moveTo>
                <a:lnTo>
                  <a:pt x="0" y="163195"/>
                </a:lnTo>
                <a:lnTo>
                  <a:pt x="81660" y="351663"/>
                </a:lnTo>
                <a:lnTo>
                  <a:pt x="458215" y="188595"/>
                </a:lnTo>
                <a:lnTo>
                  <a:pt x="376554"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95" name="object 95"/>
          <p:cNvSpPr/>
          <p:nvPr/>
        </p:nvSpPr>
        <p:spPr>
          <a:xfrm>
            <a:off x="2809552" y="1700378"/>
            <a:ext cx="386305" cy="261030"/>
          </a:xfrm>
          <a:custGeom>
            <a:avLst/>
            <a:gdLst/>
            <a:ahLst/>
            <a:cxnLst/>
            <a:rect l="l" t="t" r="r" b="b"/>
            <a:pathLst>
              <a:path w="514985" h="347980">
                <a:moveTo>
                  <a:pt x="53658" y="294639"/>
                </a:moveTo>
                <a:lnTo>
                  <a:pt x="48832" y="295909"/>
                </a:lnTo>
                <a:lnTo>
                  <a:pt x="42736" y="297179"/>
                </a:lnTo>
                <a:lnTo>
                  <a:pt x="35370" y="297179"/>
                </a:lnTo>
                <a:lnTo>
                  <a:pt x="36062" y="299719"/>
                </a:lnTo>
                <a:lnTo>
                  <a:pt x="40044" y="312419"/>
                </a:lnTo>
                <a:lnTo>
                  <a:pt x="43542" y="325119"/>
                </a:lnTo>
                <a:lnTo>
                  <a:pt x="46555" y="337819"/>
                </a:lnTo>
                <a:lnTo>
                  <a:pt x="49086" y="347979"/>
                </a:lnTo>
                <a:lnTo>
                  <a:pt x="54801" y="346709"/>
                </a:lnTo>
                <a:lnTo>
                  <a:pt x="60897" y="345439"/>
                </a:lnTo>
                <a:lnTo>
                  <a:pt x="67501" y="344169"/>
                </a:lnTo>
                <a:lnTo>
                  <a:pt x="53658" y="294639"/>
                </a:lnTo>
                <a:close/>
              </a:path>
              <a:path w="514985" h="347980">
                <a:moveTo>
                  <a:pt x="69660" y="198119"/>
                </a:moveTo>
                <a:lnTo>
                  <a:pt x="53658" y="205739"/>
                </a:lnTo>
                <a:lnTo>
                  <a:pt x="70422" y="237489"/>
                </a:lnTo>
                <a:lnTo>
                  <a:pt x="41212" y="252729"/>
                </a:lnTo>
                <a:lnTo>
                  <a:pt x="84392" y="334009"/>
                </a:lnTo>
                <a:lnTo>
                  <a:pt x="100648" y="325119"/>
                </a:lnTo>
                <a:lnTo>
                  <a:pt x="87948" y="302259"/>
                </a:lnTo>
                <a:lnTo>
                  <a:pt x="113559" y="288289"/>
                </a:lnTo>
                <a:lnTo>
                  <a:pt x="81090" y="288289"/>
                </a:lnTo>
                <a:lnTo>
                  <a:pt x="76391" y="280669"/>
                </a:lnTo>
                <a:lnTo>
                  <a:pt x="102080" y="266700"/>
                </a:lnTo>
                <a:lnTo>
                  <a:pt x="69660" y="266700"/>
                </a:lnTo>
                <a:lnTo>
                  <a:pt x="64961" y="259079"/>
                </a:lnTo>
                <a:lnTo>
                  <a:pt x="106871" y="236219"/>
                </a:lnTo>
                <a:lnTo>
                  <a:pt x="127850" y="236219"/>
                </a:lnTo>
                <a:lnTo>
                  <a:pt x="123820" y="228600"/>
                </a:lnTo>
                <a:lnTo>
                  <a:pt x="86551" y="228600"/>
                </a:lnTo>
                <a:lnTo>
                  <a:pt x="69660" y="198119"/>
                </a:lnTo>
                <a:close/>
              </a:path>
              <a:path w="514985" h="347980">
                <a:moveTo>
                  <a:pt x="150686" y="279400"/>
                </a:moveTo>
                <a:lnTo>
                  <a:pt x="129858" y="279400"/>
                </a:lnTo>
                <a:lnTo>
                  <a:pt x="131001" y="281939"/>
                </a:lnTo>
                <a:lnTo>
                  <a:pt x="133541" y="285750"/>
                </a:lnTo>
                <a:lnTo>
                  <a:pt x="132271" y="289559"/>
                </a:lnTo>
                <a:lnTo>
                  <a:pt x="127191" y="293369"/>
                </a:lnTo>
                <a:lnTo>
                  <a:pt x="122746" y="294639"/>
                </a:lnTo>
                <a:lnTo>
                  <a:pt x="117285" y="298450"/>
                </a:lnTo>
                <a:lnTo>
                  <a:pt x="110935" y="300989"/>
                </a:lnTo>
                <a:lnTo>
                  <a:pt x="115507" y="306069"/>
                </a:lnTo>
                <a:lnTo>
                  <a:pt x="123894" y="313689"/>
                </a:lnTo>
                <a:lnTo>
                  <a:pt x="153988" y="288289"/>
                </a:lnTo>
                <a:lnTo>
                  <a:pt x="153226" y="283209"/>
                </a:lnTo>
                <a:lnTo>
                  <a:pt x="150686" y="279400"/>
                </a:lnTo>
                <a:close/>
              </a:path>
              <a:path w="514985" h="347980">
                <a:moveTo>
                  <a:pt x="17209" y="266700"/>
                </a:moveTo>
                <a:lnTo>
                  <a:pt x="15290" y="284479"/>
                </a:lnTo>
                <a:lnTo>
                  <a:pt x="28470" y="287019"/>
                </a:lnTo>
                <a:lnTo>
                  <a:pt x="39688" y="289559"/>
                </a:lnTo>
                <a:lnTo>
                  <a:pt x="42378" y="271779"/>
                </a:lnTo>
                <a:lnTo>
                  <a:pt x="30324" y="269239"/>
                </a:lnTo>
                <a:lnTo>
                  <a:pt x="17209" y="266700"/>
                </a:lnTo>
                <a:close/>
              </a:path>
              <a:path w="514985" h="347980">
                <a:moveTo>
                  <a:pt x="139268" y="257809"/>
                </a:moveTo>
                <a:lnTo>
                  <a:pt x="118428" y="257809"/>
                </a:lnTo>
                <a:lnTo>
                  <a:pt x="123127" y="266700"/>
                </a:lnTo>
                <a:lnTo>
                  <a:pt x="81090" y="288289"/>
                </a:lnTo>
                <a:lnTo>
                  <a:pt x="113559" y="288289"/>
                </a:lnTo>
                <a:lnTo>
                  <a:pt x="129858" y="279400"/>
                </a:lnTo>
                <a:lnTo>
                  <a:pt x="150686" y="279400"/>
                </a:lnTo>
                <a:lnTo>
                  <a:pt x="139268" y="257809"/>
                </a:lnTo>
                <a:close/>
              </a:path>
              <a:path w="514985" h="347980">
                <a:moveTo>
                  <a:pt x="155131" y="158750"/>
                </a:moveTo>
                <a:lnTo>
                  <a:pt x="115761" y="180339"/>
                </a:lnTo>
                <a:lnTo>
                  <a:pt x="173546" y="288289"/>
                </a:lnTo>
                <a:lnTo>
                  <a:pt x="187770" y="281939"/>
                </a:lnTo>
                <a:lnTo>
                  <a:pt x="170498" y="248919"/>
                </a:lnTo>
                <a:lnTo>
                  <a:pt x="195104" y="248919"/>
                </a:lnTo>
                <a:lnTo>
                  <a:pt x="196152" y="245109"/>
                </a:lnTo>
                <a:lnTo>
                  <a:pt x="168847" y="245109"/>
                </a:lnTo>
                <a:lnTo>
                  <a:pt x="136970" y="186689"/>
                </a:lnTo>
                <a:lnTo>
                  <a:pt x="165022" y="186689"/>
                </a:lnTo>
                <a:lnTo>
                  <a:pt x="162243" y="172719"/>
                </a:lnTo>
                <a:lnTo>
                  <a:pt x="155131" y="158750"/>
                </a:lnTo>
                <a:close/>
              </a:path>
              <a:path w="514985" h="347980">
                <a:moveTo>
                  <a:pt x="127850" y="236219"/>
                </a:moveTo>
                <a:lnTo>
                  <a:pt x="106871" y="236219"/>
                </a:lnTo>
                <a:lnTo>
                  <a:pt x="111570" y="245109"/>
                </a:lnTo>
                <a:lnTo>
                  <a:pt x="69660" y="266700"/>
                </a:lnTo>
                <a:lnTo>
                  <a:pt x="102080" y="266700"/>
                </a:lnTo>
                <a:lnTo>
                  <a:pt x="118428" y="257809"/>
                </a:lnTo>
                <a:lnTo>
                  <a:pt x="139268" y="257809"/>
                </a:lnTo>
                <a:lnTo>
                  <a:pt x="127850" y="236219"/>
                </a:lnTo>
                <a:close/>
              </a:path>
              <a:path w="514985" h="347980">
                <a:moveTo>
                  <a:pt x="202883" y="182879"/>
                </a:moveTo>
                <a:lnTo>
                  <a:pt x="181957" y="182879"/>
                </a:lnTo>
                <a:lnTo>
                  <a:pt x="189054" y="196850"/>
                </a:lnTo>
                <a:lnTo>
                  <a:pt x="194378" y="207009"/>
                </a:lnTo>
                <a:lnTo>
                  <a:pt x="197930" y="215900"/>
                </a:lnTo>
                <a:lnTo>
                  <a:pt x="200724" y="223519"/>
                </a:lnTo>
                <a:lnTo>
                  <a:pt x="202248" y="231139"/>
                </a:lnTo>
                <a:lnTo>
                  <a:pt x="202756" y="247650"/>
                </a:lnTo>
                <a:lnTo>
                  <a:pt x="201740" y="255269"/>
                </a:lnTo>
                <a:lnTo>
                  <a:pt x="199708" y="262889"/>
                </a:lnTo>
                <a:lnTo>
                  <a:pt x="206058" y="262889"/>
                </a:lnTo>
                <a:lnTo>
                  <a:pt x="212662" y="264159"/>
                </a:lnTo>
                <a:lnTo>
                  <a:pt x="220237" y="262889"/>
                </a:lnTo>
                <a:lnTo>
                  <a:pt x="221842" y="250189"/>
                </a:lnTo>
                <a:lnTo>
                  <a:pt x="221857" y="236219"/>
                </a:lnTo>
                <a:lnTo>
                  <a:pt x="220152" y="226059"/>
                </a:lnTo>
                <a:lnTo>
                  <a:pt x="216494" y="213359"/>
                </a:lnTo>
                <a:lnTo>
                  <a:pt x="210884" y="199389"/>
                </a:lnTo>
                <a:lnTo>
                  <a:pt x="236104" y="194309"/>
                </a:lnTo>
                <a:lnTo>
                  <a:pt x="256360" y="194309"/>
                </a:lnTo>
                <a:lnTo>
                  <a:pt x="251361" y="184150"/>
                </a:lnTo>
                <a:lnTo>
                  <a:pt x="203518" y="184150"/>
                </a:lnTo>
                <a:lnTo>
                  <a:pt x="202883" y="182879"/>
                </a:lnTo>
                <a:close/>
              </a:path>
              <a:path w="514985" h="347980">
                <a:moveTo>
                  <a:pt x="195104" y="248919"/>
                </a:moveTo>
                <a:lnTo>
                  <a:pt x="170498" y="248919"/>
                </a:lnTo>
                <a:lnTo>
                  <a:pt x="173800" y="252729"/>
                </a:lnTo>
                <a:lnTo>
                  <a:pt x="176721" y="256539"/>
                </a:lnTo>
                <a:lnTo>
                  <a:pt x="179388" y="260350"/>
                </a:lnTo>
                <a:lnTo>
                  <a:pt x="189167" y="255269"/>
                </a:lnTo>
                <a:lnTo>
                  <a:pt x="194755" y="250189"/>
                </a:lnTo>
                <a:lnTo>
                  <a:pt x="195104" y="248919"/>
                </a:lnTo>
                <a:close/>
              </a:path>
              <a:path w="514985" h="347980">
                <a:moveTo>
                  <a:pt x="2096" y="236219"/>
                </a:moveTo>
                <a:lnTo>
                  <a:pt x="0" y="251459"/>
                </a:lnTo>
                <a:lnTo>
                  <a:pt x="11643" y="254000"/>
                </a:lnTo>
                <a:lnTo>
                  <a:pt x="24956" y="257809"/>
                </a:lnTo>
                <a:lnTo>
                  <a:pt x="26962" y="240029"/>
                </a:lnTo>
                <a:lnTo>
                  <a:pt x="14074" y="237489"/>
                </a:lnTo>
                <a:lnTo>
                  <a:pt x="2096" y="236219"/>
                </a:lnTo>
                <a:close/>
              </a:path>
              <a:path w="514985" h="347980">
                <a:moveTo>
                  <a:pt x="256360" y="194309"/>
                </a:moveTo>
                <a:lnTo>
                  <a:pt x="236104" y="194309"/>
                </a:lnTo>
                <a:lnTo>
                  <a:pt x="247968" y="219709"/>
                </a:lnTo>
                <a:lnTo>
                  <a:pt x="248349" y="222250"/>
                </a:lnTo>
                <a:lnTo>
                  <a:pt x="246571" y="226059"/>
                </a:lnTo>
                <a:lnTo>
                  <a:pt x="244412" y="227329"/>
                </a:lnTo>
                <a:lnTo>
                  <a:pt x="240856" y="229869"/>
                </a:lnTo>
                <a:lnTo>
                  <a:pt x="238570" y="231139"/>
                </a:lnTo>
                <a:lnTo>
                  <a:pt x="234633" y="232409"/>
                </a:lnTo>
                <a:lnTo>
                  <a:pt x="228918" y="236219"/>
                </a:lnTo>
                <a:lnTo>
                  <a:pt x="232855" y="240029"/>
                </a:lnTo>
                <a:lnTo>
                  <a:pt x="237173" y="245109"/>
                </a:lnTo>
                <a:lnTo>
                  <a:pt x="241745" y="250189"/>
                </a:lnTo>
                <a:lnTo>
                  <a:pt x="253175" y="243839"/>
                </a:lnTo>
                <a:lnTo>
                  <a:pt x="260287" y="240029"/>
                </a:lnTo>
                <a:lnTo>
                  <a:pt x="263081" y="237489"/>
                </a:lnTo>
                <a:lnTo>
                  <a:pt x="266002" y="234950"/>
                </a:lnTo>
                <a:lnTo>
                  <a:pt x="267653" y="231139"/>
                </a:lnTo>
                <a:lnTo>
                  <a:pt x="268161" y="228600"/>
                </a:lnTo>
                <a:lnTo>
                  <a:pt x="268796" y="224789"/>
                </a:lnTo>
                <a:lnTo>
                  <a:pt x="268288" y="220979"/>
                </a:lnTo>
                <a:lnTo>
                  <a:pt x="265494" y="213359"/>
                </a:lnTo>
                <a:lnTo>
                  <a:pt x="262192" y="205739"/>
                </a:lnTo>
                <a:lnTo>
                  <a:pt x="256985" y="195579"/>
                </a:lnTo>
                <a:lnTo>
                  <a:pt x="256360" y="194309"/>
                </a:lnTo>
                <a:close/>
              </a:path>
              <a:path w="514985" h="347980">
                <a:moveTo>
                  <a:pt x="165022" y="186689"/>
                </a:moveTo>
                <a:lnTo>
                  <a:pt x="136970" y="186689"/>
                </a:lnTo>
                <a:lnTo>
                  <a:pt x="149310" y="189229"/>
                </a:lnTo>
                <a:lnTo>
                  <a:pt x="152132" y="201929"/>
                </a:lnTo>
                <a:lnTo>
                  <a:pt x="154750" y="214629"/>
                </a:lnTo>
                <a:lnTo>
                  <a:pt x="158376" y="215900"/>
                </a:lnTo>
                <a:lnTo>
                  <a:pt x="170047" y="224789"/>
                </a:lnTo>
                <a:lnTo>
                  <a:pt x="176975" y="232409"/>
                </a:lnTo>
                <a:lnTo>
                  <a:pt x="179642" y="237489"/>
                </a:lnTo>
                <a:lnTo>
                  <a:pt x="178626" y="241300"/>
                </a:lnTo>
                <a:lnTo>
                  <a:pt x="173927" y="243839"/>
                </a:lnTo>
                <a:lnTo>
                  <a:pt x="172403" y="243839"/>
                </a:lnTo>
                <a:lnTo>
                  <a:pt x="170752" y="245109"/>
                </a:lnTo>
                <a:lnTo>
                  <a:pt x="196152" y="245109"/>
                </a:lnTo>
                <a:lnTo>
                  <a:pt x="197422" y="240029"/>
                </a:lnTo>
                <a:lnTo>
                  <a:pt x="196533" y="233679"/>
                </a:lnTo>
                <a:lnTo>
                  <a:pt x="189428" y="222250"/>
                </a:lnTo>
                <a:lnTo>
                  <a:pt x="180583" y="213359"/>
                </a:lnTo>
                <a:lnTo>
                  <a:pt x="168847" y="205739"/>
                </a:lnTo>
                <a:lnTo>
                  <a:pt x="167416" y="198119"/>
                </a:lnTo>
                <a:lnTo>
                  <a:pt x="165022" y="186689"/>
                </a:lnTo>
                <a:close/>
              </a:path>
              <a:path w="514985" h="347980">
                <a:moveTo>
                  <a:pt x="33465" y="219709"/>
                </a:moveTo>
                <a:lnTo>
                  <a:pt x="29892" y="234950"/>
                </a:lnTo>
                <a:lnTo>
                  <a:pt x="42194" y="240029"/>
                </a:lnTo>
                <a:lnTo>
                  <a:pt x="53404" y="243839"/>
                </a:lnTo>
                <a:lnTo>
                  <a:pt x="57709" y="228600"/>
                </a:lnTo>
                <a:lnTo>
                  <a:pt x="45889" y="223519"/>
                </a:lnTo>
                <a:lnTo>
                  <a:pt x="33465" y="219709"/>
                </a:lnTo>
                <a:close/>
              </a:path>
              <a:path w="514985" h="347980">
                <a:moveTo>
                  <a:pt x="115761" y="213359"/>
                </a:moveTo>
                <a:lnTo>
                  <a:pt x="86551" y="228600"/>
                </a:lnTo>
                <a:lnTo>
                  <a:pt x="123820" y="228600"/>
                </a:lnTo>
                <a:lnTo>
                  <a:pt x="115761" y="213359"/>
                </a:lnTo>
                <a:close/>
              </a:path>
              <a:path w="514985" h="347980">
                <a:moveTo>
                  <a:pt x="286298" y="163829"/>
                </a:moveTo>
                <a:lnTo>
                  <a:pt x="267653" y="163829"/>
                </a:lnTo>
                <a:lnTo>
                  <a:pt x="284544" y="195579"/>
                </a:lnTo>
                <a:lnTo>
                  <a:pt x="278575" y="210819"/>
                </a:lnTo>
                <a:lnTo>
                  <a:pt x="294831" y="226059"/>
                </a:lnTo>
                <a:lnTo>
                  <a:pt x="299657" y="204469"/>
                </a:lnTo>
                <a:lnTo>
                  <a:pt x="327724" y="204469"/>
                </a:lnTo>
                <a:lnTo>
                  <a:pt x="334963" y="200659"/>
                </a:lnTo>
                <a:lnTo>
                  <a:pt x="353759" y="190500"/>
                </a:lnTo>
                <a:lnTo>
                  <a:pt x="309718" y="190500"/>
                </a:lnTo>
                <a:lnTo>
                  <a:pt x="299276" y="187959"/>
                </a:lnTo>
                <a:lnTo>
                  <a:pt x="286298" y="163829"/>
                </a:lnTo>
                <a:close/>
              </a:path>
              <a:path w="514985" h="347980">
                <a:moveTo>
                  <a:pt x="91631" y="189229"/>
                </a:moveTo>
                <a:lnTo>
                  <a:pt x="91074" y="193039"/>
                </a:lnTo>
                <a:lnTo>
                  <a:pt x="88414" y="204469"/>
                </a:lnTo>
                <a:lnTo>
                  <a:pt x="85027" y="217169"/>
                </a:lnTo>
                <a:lnTo>
                  <a:pt x="102155" y="215900"/>
                </a:lnTo>
                <a:lnTo>
                  <a:pt x="105768" y="204469"/>
                </a:lnTo>
                <a:lnTo>
                  <a:pt x="109030" y="191769"/>
                </a:lnTo>
                <a:lnTo>
                  <a:pt x="91631" y="189229"/>
                </a:lnTo>
                <a:close/>
              </a:path>
              <a:path w="514985" h="347980">
                <a:moveTo>
                  <a:pt x="327724" y="204469"/>
                </a:moveTo>
                <a:lnTo>
                  <a:pt x="299657" y="204469"/>
                </a:lnTo>
                <a:lnTo>
                  <a:pt x="304610" y="205739"/>
                </a:lnTo>
                <a:lnTo>
                  <a:pt x="309817" y="207009"/>
                </a:lnTo>
                <a:lnTo>
                  <a:pt x="321120" y="205739"/>
                </a:lnTo>
                <a:lnTo>
                  <a:pt x="327724" y="204469"/>
                </a:lnTo>
                <a:close/>
              </a:path>
              <a:path w="514985" h="347980">
                <a:moveTo>
                  <a:pt x="393764" y="149859"/>
                </a:moveTo>
                <a:lnTo>
                  <a:pt x="388120" y="153669"/>
                </a:lnTo>
                <a:lnTo>
                  <a:pt x="376431" y="160019"/>
                </a:lnTo>
                <a:lnTo>
                  <a:pt x="365430" y="166369"/>
                </a:lnTo>
                <a:lnTo>
                  <a:pt x="322071" y="187959"/>
                </a:lnTo>
                <a:lnTo>
                  <a:pt x="309718" y="190500"/>
                </a:lnTo>
                <a:lnTo>
                  <a:pt x="353759" y="190500"/>
                </a:lnTo>
                <a:lnTo>
                  <a:pt x="396050" y="167639"/>
                </a:lnTo>
                <a:lnTo>
                  <a:pt x="395288" y="163829"/>
                </a:lnTo>
                <a:lnTo>
                  <a:pt x="394526" y="157479"/>
                </a:lnTo>
                <a:lnTo>
                  <a:pt x="393764" y="149859"/>
                </a:lnTo>
                <a:close/>
              </a:path>
              <a:path w="514985" h="347980">
                <a:moveTo>
                  <a:pt x="360363" y="104139"/>
                </a:moveTo>
                <a:lnTo>
                  <a:pt x="285433" y="104139"/>
                </a:lnTo>
                <a:lnTo>
                  <a:pt x="283147" y="114300"/>
                </a:lnTo>
                <a:lnTo>
                  <a:pt x="299784" y="114300"/>
                </a:lnTo>
                <a:lnTo>
                  <a:pt x="277813" y="127000"/>
                </a:lnTo>
                <a:lnTo>
                  <a:pt x="310960" y="189229"/>
                </a:lnTo>
                <a:lnTo>
                  <a:pt x="325565" y="181609"/>
                </a:lnTo>
                <a:lnTo>
                  <a:pt x="316294" y="163829"/>
                </a:lnTo>
                <a:lnTo>
                  <a:pt x="331407" y="156209"/>
                </a:lnTo>
                <a:lnTo>
                  <a:pt x="349529" y="156209"/>
                </a:lnTo>
                <a:lnTo>
                  <a:pt x="348102" y="153669"/>
                </a:lnTo>
                <a:lnTo>
                  <a:pt x="310833" y="153669"/>
                </a:lnTo>
                <a:lnTo>
                  <a:pt x="307023" y="146050"/>
                </a:lnTo>
                <a:lnTo>
                  <a:pt x="322263" y="138429"/>
                </a:lnTo>
                <a:lnTo>
                  <a:pt x="339789" y="138429"/>
                </a:lnTo>
                <a:lnTo>
                  <a:pt x="338561" y="135889"/>
                </a:lnTo>
                <a:lnTo>
                  <a:pt x="301689" y="135889"/>
                </a:lnTo>
                <a:lnTo>
                  <a:pt x="297879" y="129539"/>
                </a:lnTo>
                <a:lnTo>
                  <a:pt x="312992" y="120650"/>
                </a:lnTo>
                <a:lnTo>
                  <a:pt x="330645" y="120650"/>
                </a:lnTo>
                <a:lnTo>
                  <a:pt x="326962" y="114300"/>
                </a:lnTo>
                <a:lnTo>
                  <a:pt x="342456" y="105409"/>
                </a:lnTo>
                <a:lnTo>
                  <a:pt x="361046" y="105409"/>
                </a:lnTo>
                <a:lnTo>
                  <a:pt x="360363" y="104139"/>
                </a:lnTo>
                <a:close/>
              </a:path>
              <a:path w="514985" h="347980">
                <a:moveTo>
                  <a:pt x="191199" y="133350"/>
                </a:moveTo>
                <a:lnTo>
                  <a:pt x="175832" y="144779"/>
                </a:lnTo>
                <a:lnTo>
                  <a:pt x="179896" y="148589"/>
                </a:lnTo>
                <a:lnTo>
                  <a:pt x="183833" y="152400"/>
                </a:lnTo>
                <a:lnTo>
                  <a:pt x="187643" y="156209"/>
                </a:lnTo>
                <a:lnTo>
                  <a:pt x="162243" y="170179"/>
                </a:lnTo>
                <a:lnTo>
                  <a:pt x="170371" y="185419"/>
                </a:lnTo>
                <a:lnTo>
                  <a:pt x="181957" y="182879"/>
                </a:lnTo>
                <a:lnTo>
                  <a:pt x="202883" y="182879"/>
                </a:lnTo>
                <a:lnTo>
                  <a:pt x="201613" y="180339"/>
                </a:lnTo>
                <a:lnTo>
                  <a:pt x="199454" y="175259"/>
                </a:lnTo>
                <a:lnTo>
                  <a:pt x="197041" y="171450"/>
                </a:lnTo>
                <a:lnTo>
                  <a:pt x="239840" y="148589"/>
                </a:lnTo>
                <a:lnTo>
                  <a:pt x="239162" y="147319"/>
                </a:lnTo>
                <a:lnTo>
                  <a:pt x="204661" y="147319"/>
                </a:lnTo>
                <a:lnTo>
                  <a:pt x="191199" y="133350"/>
                </a:lnTo>
                <a:close/>
              </a:path>
              <a:path w="514985" h="347980">
                <a:moveTo>
                  <a:pt x="241364" y="163829"/>
                </a:moveTo>
                <a:lnTo>
                  <a:pt x="203518" y="184150"/>
                </a:lnTo>
                <a:lnTo>
                  <a:pt x="251361" y="184150"/>
                </a:lnTo>
                <a:lnTo>
                  <a:pt x="241364" y="163829"/>
                </a:lnTo>
                <a:close/>
              </a:path>
              <a:path w="514985" h="347980">
                <a:moveTo>
                  <a:pt x="349529" y="156209"/>
                </a:moveTo>
                <a:lnTo>
                  <a:pt x="331407" y="156209"/>
                </a:lnTo>
                <a:lnTo>
                  <a:pt x="340678" y="172719"/>
                </a:lnTo>
                <a:lnTo>
                  <a:pt x="354521" y="165100"/>
                </a:lnTo>
                <a:lnTo>
                  <a:pt x="349529" y="156209"/>
                </a:lnTo>
                <a:close/>
              </a:path>
              <a:path w="514985" h="347980">
                <a:moveTo>
                  <a:pt x="274003" y="140969"/>
                </a:moveTo>
                <a:lnTo>
                  <a:pt x="249238" y="154939"/>
                </a:lnTo>
                <a:lnTo>
                  <a:pt x="257366" y="170179"/>
                </a:lnTo>
                <a:lnTo>
                  <a:pt x="267653" y="163829"/>
                </a:lnTo>
                <a:lnTo>
                  <a:pt x="286298" y="163829"/>
                </a:lnTo>
                <a:lnTo>
                  <a:pt x="274003" y="140969"/>
                </a:lnTo>
                <a:close/>
              </a:path>
              <a:path w="514985" h="347980">
                <a:moveTo>
                  <a:pt x="379413" y="139700"/>
                </a:moveTo>
                <a:lnTo>
                  <a:pt x="360871" y="139700"/>
                </a:lnTo>
                <a:lnTo>
                  <a:pt x="361887" y="142239"/>
                </a:lnTo>
                <a:lnTo>
                  <a:pt x="363792" y="144779"/>
                </a:lnTo>
                <a:lnTo>
                  <a:pt x="363030" y="147319"/>
                </a:lnTo>
                <a:lnTo>
                  <a:pt x="359728" y="149859"/>
                </a:lnTo>
                <a:lnTo>
                  <a:pt x="357442" y="151129"/>
                </a:lnTo>
                <a:lnTo>
                  <a:pt x="354267" y="152400"/>
                </a:lnTo>
                <a:lnTo>
                  <a:pt x="350457" y="153669"/>
                </a:lnTo>
                <a:lnTo>
                  <a:pt x="354140" y="157479"/>
                </a:lnTo>
                <a:lnTo>
                  <a:pt x="357315" y="161289"/>
                </a:lnTo>
                <a:lnTo>
                  <a:pt x="359855" y="163829"/>
                </a:lnTo>
                <a:lnTo>
                  <a:pt x="368745" y="160019"/>
                </a:lnTo>
                <a:lnTo>
                  <a:pt x="380810" y="143509"/>
                </a:lnTo>
                <a:lnTo>
                  <a:pt x="380048" y="140969"/>
                </a:lnTo>
                <a:lnTo>
                  <a:pt x="379413" y="139700"/>
                </a:lnTo>
                <a:close/>
              </a:path>
              <a:path w="514985" h="347980">
                <a:moveTo>
                  <a:pt x="404662" y="101600"/>
                </a:moveTo>
                <a:lnTo>
                  <a:pt x="386017" y="101600"/>
                </a:lnTo>
                <a:lnTo>
                  <a:pt x="402908" y="133350"/>
                </a:lnTo>
                <a:lnTo>
                  <a:pt x="397066" y="148589"/>
                </a:lnTo>
                <a:lnTo>
                  <a:pt x="413195" y="162559"/>
                </a:lnTo>
                <a:lnTo>
                  <a:pt x="418021" y="140969"/>
                </a:lnTo>
                <a:lnTo>
                  <a:pt x="444564" y="140969"/>
                </a:lnTo>
                <a:lnTo>
                  <a:pt x="449136" y="138429"/>
                </a:lnTo>
                <a:lnTo>
                  <a:pt x="469917" y="128269"/>
                </a:lnTo>
                <a:lnTo>
                  <a:pt x="428001" y="128269"/>
                </a:lnTo>
                <a:lnTo>
                  <a:pt x="417640" y="125729"/>
                </a:lnTo>
                <a:lnTo>
                  <a:pt x="404662" y="101600"/>
                </a:lnTo>
                <a:close/>
              </a:path>
              <a:path w="514985" h="347980">
                <a:moveTo>
                  <a:pt x="370620" y="123189"/>
                </a:moveTo>
                <a:lnTo>
                  <a:pt x="351727" y="123189"/>
                </a:lnTo>
                <a:lnTo>
                  <a:pt x="355410" y="129539"/>
                </a:lnTo>
                <a:lnTo>
                  <a:pt x="339789" y="138429"/>
                </a:lnTo>
                <a:lnTo>
                  <a:pt x="322263" y="138429"/>
                </a:lnTo>
                <a:lnTo>
                  <a:pt x="325946" y="146050"/>
                </a:lnTo>
                <a:lnTo>
                  <a:pt x="310833" y="153669"/>
                </a:lnTo>
                <a:lnTo>
                  <a:pt x="348102" y="153669"/>
                </a:lnTo>
                <a:lnTo>
                  <a:pt x="345250" y="148589"/>
                </a:lnTo>
                <a:lnTo>
                  <a:pt x="360871" y="139700"/>
                </a:lnTo>
                <a:lnTo>
                  <a:pt x="379413" y="139700"/>
                </a:lnTo>
                <a:lnTo>
                  <a:pt x="378143" y="137159"/>
                </a:lnTo>
                <a:lnTo>
                  <a:pt x="370620" y="123189"/>
                </a:lnTo>
                <a:close/>
              </a:path>
              <a:path w="514985" h="347980">
                <a:moveTo>
                  <a:pt x="231712" y="133350"/>
                </a:moveTo>
                <a:lnTo>
                  <a:pt x="204661" y="147319"/>
                </a:lnTo>
                <a:lnTo>
                  <a:pt x="239162" y="147319"/>
                </a:lnTo>
                <a:lnTo>
                  <a:pt x="231712" y="133350"/>
                </a:lnTo>
                <a:close/>
              </a:path>
              <a:path w="514985" h="347980">
                <a:moveTo>
                  <a:pt x="444564" y="140969"/>
                </a:moveTo>
                <a:lnTo>
                  <a:pt x="418021" y="140969"/>
                </a:lnTo>
                <a:lnTo>
                  <a:pt x="423228" y="143509"/>
                </a:lnTo>
                <a:lnTo>
                  <a:pt x="434023" y="143509"/>
                </a:lnTo>
                <a:lnTo>
                  <a:pt x="439484" y="142239"/>
                </a:lnTo>
                <a:lnTo>
                  <a:pt x="444564" y="140969"/>
                </a:lnTo>
                <a:close/>
              </a:path>
              <a:path w="514985" h="347980">
                <a:moveTo>
                  <a:pt x="361046" y="105409"/>
                </a:moveTo>
                <a:lnTo>
                  <a:pt x="342456" y="105409"/>
                </a:lnTo>
                <a:lnTo>
                  <a:pt x="346266" y="113029"/>
                </a:lnTo>
                <a:lnTo>
                  <a:pt x="330645" y="120650"/>
                </a:lnTo>
                <a:lnTo>
                  <a:pt x="312992" y="120650"/>
                </a:lnTo>
                <a:lnTo>
                  <a:pt x="316802" y="128269"/>
                </a:lnTo>
                <a:lnTo>
                  <a:pt x="301689" y="135889"/>
                </a:lnTo>
                <a:lnTo>
                  <a:pt x="338561" y="135889"/>
                </a:lnTo>
                <a:lnTo>
                  <a:pt x="336106" y="130809"/>
                </a:lnTo>
                <a:lnTo>
                  <a:pt x="351727" y="123189"/>
                </a:lnTo>
                <a:lnTo>
                  <a:pt x="370620" y="123189"/>
                </a:lnTo>
                <a:lnTo>
                  <a:pt x="361046" y="105409"/>
                </a:lnTo>
                <a:close/>
              </a:path>
              <a:path w="514985" h="347980">
                <a:moveTo>
                  <a:pt x="241999" y="106679"/>
                </a:moveTo>
                <a:lnTo>
                  <a:pt x="237781" y="123189"/>
                </a:lnTo>
                <a:lnTo>
                  <a:pt x="248772" y="128269"/>
                </a:lnTo>
                <a:lnTo>
                  <a:pt x="260541" y="134619"/>
                </a:lnTo>
                <a:lnTo>
                  <a:pt x="265800" y="116839"/>
                </a:lnTo>
                <a:lnTo>
                  <a:pt x="254880" y="111759"/>
                </a:lnTo>
                <a:lnTo>
                  <a:pt x="241999" y="106679"/>
                </a:lnTo>
                <a:close/>
              </a:path>
              <a:path w="514985" h="347980">
                <a:moveTo>
                  <a:pt x="511874" y="86359"/>
                </a:moveTo>
                <a:lnTo>
                  <a:pt x="508790" y="88900"/>
                </a:lnTo>
                <a:lnTo>
                  <a:pt x="500523" y="92709"/>
                </a:lnTo>
                <a:lnTo>
                  <a:pt x="491236" y="97789"/>
                </a:lnTo>
                <a:lnTo>
                  <a:pt x="480748" y="104139"/>
                </a:lnTo>
                <a:lnTo>
                  <a:pt x="468876" y="110489"/>
                </a:lnTo>
                <a:lnTo>
                  <a:pt x="455436" y="118109"/>
                </a:lnTo>
                <a:lnTo>
                  <a:pt x="440247" y="125729"/>
                </a:lnTo>
                <a:lnTo>
                  <a:pt x="428001" y="128269"/>
                </a:lnTo>
                <a:lnTo>
                  <a:pt x="469917" y="128269"/>
                </a:lnTo>
                <a:lnTo>
                  <a:pt x="480308" y="123189"/>
                </a:lnTo>
                <a:lnTo>
                  <a:pt x="491224" y="116839"/>
                </a:lnTo>
                <a:lnTo>
                  <a:pt x="502598" y="111759"/>
                </a:lnTo>
                <a:lnTo>
                  <a:pt x="514414" y="105409"/>
                </a:lnTo>
                <a:lnTo>
                  <a:pt x="511874" y="86359"/>
                </a:lnTo>
                <a:close/>
              </a:path>
              <a:path w="514985" h="347980">
                <a:moveTo>
                  <a:pt x="477846" y="43179"/>
                </a:moveTo>
                <a:lnTo>
                  <a:pt x="419799" y="43179"/>
                </a:lnTo>
                <a:lnTo>
                  <a:pt x="421831" y="49529"/>
                </a:lnTo>
                <a:lnTo>
                  <a:pt x="397955" y="62229"/>
                </a:lnTo>
                <a:lnTo>
                  <a:pt x="430086" y="123189"/>
                </a:lnTo>
                <a:lnTo>
                  <a:pt x="465201" y="104139"/>
                </a:lnTo>
                <a:lnTo>
                  <a:pt x="438214" y="104139"/>
                </a:lnTo>
                <a:lnTo>
                  <a:pt x="434658" y="97789"/>
                </a:lnTo>
                <a:lnTo>
                  <a:pt x="453397" y="87629"/>
                </a:lnTo>
                <a:lnTo>
                  <a:pt x="429832" y="87629"/>
                </a:lnTo>
                <a:lnTo>
                  <a:pt x="426403" y="81279"/>
                </a:lnTo>
                <a:lnTo>
                  <a:pt x="443712" y="72389"/>
                </a:lnTo>
                <a:lnTo>
                  <a:pt x="421450" y="72389"/>
                </a:lnTo>
                <a:lnTo>
                  <a:pt x="418021" y="66039"/>
                </a:lnTo>
                <a:lnTo>
                  <a:pt x="460185" y="44450"/>
                </a:lnTo>
                <a:lnTo>
                  <a:pt x="478527" y="44450"/>
                </a:lnTo>
                <a:lnTo>
                  <a:pt x="477846" y="43179"/>
                </a:lnTo>
                <a:close/>
              </a:path>
              <a:path w="514985" h="347980">
                <a:moveTo>
                  <a:pt x="337249" y="60959"/>
                </a:moveTo>
                <a:lnTo>
                  <a:pt x="262700" y="100329"/>
                </a:lnTo>
                <a:lnTo>
                  <a:pt x="269050" y="113029"/>
                </a:lnTo>
                <a:lnTo>
                  <a:pt x="285433" y="104139"/>
                </a:lnTo>
                <a:lnTo>
                  <a:pt x="360363" y="104139"/>
                </a:lnTo>
                <a:lnTo>
                  <a:pt x="359679" y="102869"/>
                </a:lnTo>
                <a:lnTo>
                  <a:pt x="310960" y="102869"/>
                </a:lnTo>
                <a:lnTo>
                  <a:pt x="302959" y="101600"/>
                </a:lnTo>
                <a:lnTo>
                  <a:pt x="289624" y="101600"/>
                </a:lnTo>
                <a:lnTo>
                  <a:pt x="323660" y="83819"/>
                </a:lnTo>
                <a:lnTo>
                  <a:pt x="337878" y="83819"/>
                </a:lnTo>
                <a:lnTo>
                  <a:pt x="344361" y="73659"/>
                </a:lnTo>
                <a:lnTo>
                  <a:pt x="337249" y="60959"/>
                </a:lnTo>
                <a:close/>
              </a:path>
              <a:path w="514985" h="347980">
                <a:moveTo>
                  <a:pt x="392367" y="78739"/>
                </a:moveTo>
                <a:lnTo>
                  <a:pt x="367602" y="91439"/>
                </a:lnTo>
                <a:lnTo>
                  <a:pt x="375730" y="106679"/>
                </a:lnTo>
                <a:lnTo>
                  <a:pt x="386017" y="101600"/>
                </a:lnTo>
                <a:lnTo>
                  <a:pt x="404662" y="101600"/>
                </a:lnTo>
                <a:lnTo>
                  <a:pt x="392367" y="78739"/>
                </a:lnTo>
                <a:close/>
              </a:path>
              <a:path w="514985" h="347980">
                <a:moveTo>
                  <a:pt x="494869" y="74929"/>
                </a:moveTo>
                <a:lnTo>
                  <a:pt x="476822" y="74929"/>
                </a:lnTo>
                <a:lnTo>
                  <a:pt x="480251" y="81279"/>
                </a:lnTo>
                <a:lnTo>
                  <a:pt x="438214" y="104139"/>
                </a:lnTo>
                <a:lnTo>
                  <a:pt x="465201" y="104139"/>
                </a:lnTo>
                <a:lnTo>
                  <a:pt x="500317" y="85089"/>
                </a:lnTo>
                <a:lnTo>
                  <a:pt x="494869" y="74929"/>
                </a:lnTo>
                <a:close/>
              </a:path>
              <a:path w="514985" h="347980">
                <a:moveTo>
                  <a:pt x="337878" y="83819"/>
                </a:moveTo>
                <a:lnTo>
                  <a:pt x="323660" y="83819"/>
                </a:lnTo>
                <a:lnTo>
                  <a:pt x="310960" y="102869"/>
                </a:lnTo>
                <a:lnTo>
                  <a:pt x="359679" y="102869"/>
                </a:lnTo>
                <a:lnTo>
                  <a:pt x="358311" y="100329"/>
                </a:lnTo>
                <a:lnTo>
                  <a:pt x="327343" y="100329"/>
                </a:lnTo>
                <a:lnTo>
                  <a:pt x="337878" y="83819"/>
                </a:lnTo>
                <a:close/>
              </a:path>
              <a:path w="514985" h="347980">
                <a:moveTo>
                  <a:pt x="351473" y="87629"/>
                </a:moveTo>
                <a:lnTo>
                  <a:pt x="327343" y="100329"/>
                </a:lnTo>
                <a:lnTo>
                  <a:pt x="358311" y="100329"/>
                </a:lnTo>
                <a:lnTo>
                  <a:pt x="351473" y="87629"/>
                </a:lnTo>
                <a:close/>
              </a:path>
              <a:path w="514985" h="347980">
                <a:moveTo>
                  <a:pt x="486698" y="59689"/>
                </a:moveTo>
                <a:lnTo>
                  <a:pt x="468440" y="59689"/>
                </a:lnTo>
                <a:lnTo>
                  <a:pt x="471869" y="66039"/>
                </a:lnTo>
                <a:lnTo>
                  <a:pt x="429832" y="87629"/>
                </a:lnTo>
                <a:lnTo>
                  <a:pt x="453397" y="87629"/>
                </a:lnTo>
                <a:lnTo>
                  <a:pt x="476822" y="74929"/>
                </a:lnTo>
                <a:lnTo>
                  <a:pt x="494869" y="74929"/>
                </a:lnTo>
                <a:lnTo>
                  <a:pt x="486698" y="59689"/>
                </a:lnTo>
                <a:close/>
              </a:path>
              <a:path w="514985" h="347980">
                <a:moveTo>
                  <a:pt x="359220" y="44450"/>
                </a:moveTo>
                <a:lnTo>
                  <a:pt x="354950" y="60959"/>
                </a:lnTo>
                <a:lnTo>
                  <a:pt x="365867" y="66039"/>
                </a:lnTo>
                <a:lnTo>
                  <a:pt x="377762" y="72389"/>
                </a:lnTo>
                <a:lnTo>
                  <a:pt x="380048" y="68579"/>
                </a:lnTo>
                <a:lnTo>
                  <a:pt x="383096" y="62229"/>
                </a:lnTo>
                <a:lnTo>
                  <a:pt x="383376" y="54609"/>
                </a:lnTo>
                <a:lnTo>
                  <a:pt x="372715" y="49529"/>
                </a:lnTo>
                <a:lnTo>
                  <a:pt x="359220" y="44450"/>
                </a:lnTo>
                <a:close/>
              </a:path>
              <a:path w="514985" h="347980">
                <a:moveTo>
                  <a:pt x="478527" y="44450"/>
                </a:moveTo>
                <a:lnTo>
                  <a:pt x="460185" y="44450"/>
                </a:lnTo>
                <a:lnTo>
                  <a:pt x="463487" y="50800"/>
                </a:lnTo>
                <a:lnTo>
                  <a:pt x="421450" y="72389"/>
                </a:lnTo>
                <a:lnTo>
                  <a:pt x="443712" y="72389"/>
                </a:lnTo>
                <a:lnTo>
                  <a:pt x="468440" y="59689"/>
                </a:lnTo>
                <a:lnTo>
                  <a:pt x="486698" y="59689"/>
                </a:lnTo>
                <a:lnTo>
                  <a:pt x="478527" y="44450"/>
                </a:lnTo>
                <a:close/>
              </a:path>
              <a:path w="514985" h="347980">
                <a:moveTo>
                  <a:pt x="401765" y="20319"/>
                </a:moveTo>
                <a:lnTo>
                  <a:pt x="388684" y="31750"/>
                </a:lnTo>
                <a:lnTo>
                  <a:pt x="400368" y="36829"/>
                </a:lnTo>
                <a:lnTo>
                  <a:pt x="383604" y="45719"/>
                </a:lnTo>
                <a:lnTo>
                  <a:pt x="390208" y="58419"/>
                </a:lnTo>
                <a:lnTo>
                  <a:pt x="419799" y="43179"/>
                </a:lnTo>
                <a:lnTo>
                  <a:pt x="477846" y="43179"/>
                </a:lnTo>
                <a:lnTo>
                  <a:pt x="477165" y="41909"/>
                </a:lnTo>
                <a:lnTo>
                  <a:pt x="437198" y="41909"/>
                </a:lnTo>
                <a:lnTo>
                  <a:pt x="435674" y="34289"/>
                </a:lnTo>
                <a:lnTo>
                  <a:pt x="445326" y="29209"/>
                </a:lnTo>
                <a:lnTo>
                  <a:pt x="415862" y="29209"/>
                </a:lnTo>
                <a:lnTo>
                  <a:pt x="401765" y="20319"/>
                </a:lnTo>
                <a:close/>
              </a:path>
              <a:path w="514985" h="347980">
                <a:moveTo>
                  <a:pt x="468313" y="25400"/>
                </a:moveTo>
                <a:lnTo>
                  <a:pt x="437198" y="41909"/>
                </a:lnTo>
                <a:lnTo>
                  <a:pt x="477165" y="41909"/>
                </a:lnTo>
                <a:lnTo>
                  <a:pt x="468313" y="25400"/>
                </a:lnTo>
                <a:close/>
              </a:path>
              <a:path w="514985" h="347980">
                <a:moveTo>
                  <a:pt x="445834" y="0"/>
                </a:moveTo>
                <a:lnTo>
                  <a:pt x="427927" y="6350"/>
                </a:lnTo>
                <a:lnTo>
                  <a:pt x="428435" y="11429"/>
                </a:lnTo>
                <a:lnTo>
                  <a:pt x="428689" y="21589"/>
                </a:lnTo>
                <a:lnTo>
                  <a:pt x="415862" y="29209"/>
                </a:lnTo>
                <a:lnTo>
                  <a:pt x="445326" y="29209"/>
                </a:lnTo>
                <a:lnTo>
                  <a:pt x="469456" y="16509"/>
                </a:lnTo>
                <a:lnTo>
                  <a:pt x="468135" y="13969"/>
                </a:lnTo>
                <a:lnTo>
                  <a:pt x="444056" y="13969"/>
                </a:lnTo>
                <a:lnTo>
                  <a:pt x="444691" y="8889"/>
                </a:lnTo>
                <a:lnTo>
                  <a:pt x="445326" y="5079"/>
                </a:lnTo>
                <a:lnTo>
                  <a:pt x="445834" y="0"/>
                </a:lnTo>
                <a:close/>
              </a:path>
              <a:path w="514985" h="347980">
                <a:moveTo>
                  <a:pt x="462852" y="3809"/>
                </a:moveTo>
                <a:lnTo>
                  <a:pt x="444056" y="13969"/>
                </a:lnTo>
                <a:lnTo>
                  <a:pt x="468135" y="13969"/>
                </a:lnTo>
                <a:lnTo>
                  <a:pt x="462852" y="3809"/>
                </a:lnTo>
                <a:close/>
              </a:path>
            </a:pathLst>
          </a:custGeom>
          <a:solidFill>
            <a:srgbClr val="F1F1F1"/>
          </a:solidFill>
        </p:spPr>
        <p:txBody>
          <a:bodyPr wrap="square" lIns="0" tIns="0" rIns="0" bIns="0" rtlCol="0"/>
          <a:lstStyle/>
          <a:p>
            <a:pPr defTabSz="685800"/>
            <a:endParaRPr sz="1350">
              <a:latin typeface="Calibri" panose="020F0502020204030204"/>
            </a:endParaRPr>
          </a:p>
        </p:txBody>
      </p:sp>
      <p:sp>
        <p:nvSpPr>
          <p:cNvPr id="96" name="object 96"/>
          <p:cNvSpPr/>
          <p:nvPr/>
        </p:nvSpPr>
        <p:spPr>
          <a:xfrm>
            <a:off x="6042947" y="2244445"/>
            <a:ext cx="192438" cy="771659"/>
          </a:xfrm>
          <a:custGeom>
            <a:avLst/>
            <a:gdLst/>
            <a:ahLst/>
            <a:cxnLst/>
            <a:rect l="l" t="t" r="r" b="b"/>
            <a:pathLst>
              <a:path w="256540" h="1028700">
                <a:moveTo>
                  <a:pt x="128015" y="0"/>
                </a:moveTo>
                <a:lnTo>
                  <a:pt x="128015" y="257175"/>
                </a:lnTo>
                <a:lnTo>
                  <a:pt x="0" y="257175"/>
                </a:lnTo>
                <a:lnTo>
                  <a:pt x="0" y="771525"/>
                </a:lnTo>
                <a:lnTo>
                  <a:pt x="128015" y="771525"/>
                </a:lnTo>
                <a:lnTo>
                  <a:pt x="128015" y="1028700"/>
                </a:lnTo>
                <a:lnTo>
                  <a:pt x="256031" y="514350"/>
                </a:lnTo>
                <a:lnTo>
                  <a:pt x="128015" y="0"/>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97" name="object 97"/>
          <p:cNvSpPr/>
          <p:nvPr/>
        </p:nvSpPr>
        <p:spPr>
          <a:xfrm>
            <a:off x="6042947" y="2244445"/>
            <a:ext cx="192438" cy="771659"/>
          </a:xfrm>
          <a:custGeom>
            <a:avLst/>
            <a:gdLst/>
            <a:ahLst/>
            <a:cxnLst/>
            <a:rect l="l" t="t" r="r" b="b"/>
            <a:pathLst>
              <a:path w="256540" h="1028700">
                <a:moveTo>
                  <a:pt x="0" y="257175"/>
                </a:moveTo>
                <a:lnTo>
                  <a:pt x="128015" y="257175"/>
                </a:lnTo>
                <a:lnTo>
                  <a:pt x="128015" y="0"/>
                </a:lnTo>
                <a:lnTo>
                  <a:pt x="256031" y="514350"/>
                </a:lnTo>
                <a:lnTo>
                  <a:pt x="128015" y="1028700"/>
                </a:lnTo>
                <a:lnTo>
                  <a:pt x="128015" y="771525"/>
                </a:lnTo>
                <a:lnTo>
                  <a:pt x="0" y="771525"/>
                </a:lnTo>
                <a:lnTo>
                  <a:pt x="0" y="257175"/>
                </a:lnTo>
                <a:close/>
              </a:path>
            </a:pathLst>
          </a:custGeom>
          <a:ln w="12700">
            <a:solidFill>
              <a:srgbClr val="991718"/>
            </a:solidFill>
          </a:ln>
        </p:spPr>
        <p:txBody>
          <a:bodyPr wrap="square" lIns="0" tIns="0" rIns="0" bIns="0" rtlCol="0"/>
          <a:lstStyle/>
          <a:p>
            <a:pPr defTabSz="685800"/>
            <a:endParaRPr sz="1350">
              <a:latin typeface="Calibri" panose="020F0502020204030204"/>
            </a:endParaRPr>
          </a:p>
        </p:txBody>
      </p:sp>
      <p:sp>
        <p:nvSpPr>
          <p:cNvPr id="98" name="object 98"/>
          <p:cNvSpPr/>
          <p:nvPr/>
        </p:nvSpPr>
        <p:spPr>
          <a:xfrm>
            <a:off x="6430491" y="869178"/>
            <a:ext cx="2504748" cy="3090065"/>
          </a:xfrm>
          <a:prstGeom prst="rect">
            <a:avLst/>
          </a:prstGeom>
          <a:blipFill>
            <a:blip r:embed="rId27" cstate="print"/>
            <a:stretch>
              <a:fillRect/>
            </a:stretch>
          </a:blipFill>
        </p:spPr>
        <p:txBody>
          <a:bodyPr wrap="square" lIns="0" tIns="0" rIns="0" bIns="0" rtlCol="0"/>
          <a:lstStyle/>
          <a:p>
            <a:pPr defTabSz="685800"/>
            <a:endParaRPr sz="1350">
              <a:latin typeface="Calibri" panose="020F0502020204030204"/>
            </a:endParaRPr>
          </a:p>
        </p:txBody>
      </p:sp>
      <p:grpSp>
        <p:nvGrpSpPr>
          <p:cNvPr id="99" name="组合 20"/>
          <p:cNvGrpSpPr/>
          <p:nvPr/>
        </p:nvGrpSpPr>
        <p:grpSpPr bwMode="auto">
          <a:xfrm>
            <a:off x="596" y="114914"/>
            <a:ext cx="521498" cy="379813"/>
            <a:chOff x="0" y="0"/>
            <a:chExt cx="694944" cy="624651"/>
          </a:xfrm>
        </p:grpSpPr>
        <p:sp>
          <p:nvSpPr>
            <p:cNvPr id="100"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01"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69720" y="133427"/>
            <a:ext cx="7976140"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综合安防微场景----周界越线告警</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txBox="1"/>
          <p:nvPr/>
        </p:nvSpPr>
        <p:spPr>
          <a:xfrm>
            <a:off x="281532" y="768989"/>
            <a:ext cx="8532071" cy="459100"/>
          </a:xfrm>
          <a:prstGeom prst="rect">
            <a:avLst/>
          </a:prstGeom>
        </p:spPr>
        <p:txBody>
          <a:bodyPr vert="horz" wrap="square" lIns="0" tIns="0" rIns="0" bIns="0" rtlCol="0">
            <a:spAutoFit/>
          </a:bodyPr>
          <a:lstStyle/>
          <a:p>
            <a:pPr marL="9525" defTabSz="685800">
              <a:tabLst>
                <a:tab pos="258445" algn="l"/>
              </a:tabLst>
            </a:pPr>
            <a:r>
              <a:rPr sz="1200" spc="-135" dirty="0">
                <a:latin typeface="Segoe UI Symbol" panose="020B0502040204020203"/>
                <a:cs typeface="Segoe UI Symbol" panose="020B0502040204020203"/>
              </a:rPr>
              <a:t>	</a:t>
            </a:r>
            <a:r>
              <a:rPr sz="1200" spc="19" dirty="0">
                <a:latin typeface="微软雅黑" panose="020B0503020204020204" pitchFamily="34" charset="-122"/>
                <a:cs typeface="微软雅黑" panose="020B0503020204020204" pitchFamily="34" charset="-122"/>
              </a:rPr>
              <a:t>依托</a:t>
            </a:r>
            <a:r>
              <a:rPr sz="1200" spc="26" dirty="0">
                <a:latin typeface="微软雅黑" panose="020B0503020204020204" pitchFamily="34" charset="-122"/>
                <a:cs typeface="微软雅黑" panose="020B0503020204020204" pitchFamily="34" charset="-122"/>
              </a:rPr>
              <a:t>自</a:t>
            </a:r>
            <a:r>
              <a:rPr sz="1200" spc="19" dirty="0">
                <a:latin typeface="微软雅黑" panose="020B0503020204020204" pitchFamily="34" charset="-122"/>
                <a:cs typeface="微软雅黑" panose="020B0503020204020204" pitchFamily="34" charset="-122"/>
              </a:rPr>
              <a:t>定义</a:t>
            </a:r>
            <a:r>
              <a:rPr sz="1200" spc="26" dirty="0">
                <a:latin typeface="微软雅黑" panose="020B0503020204020204" pitchFamily="34" charset="-122"/>
                <a:cs typeface="微软雅黑" panose="020B0503020204020204" pitchFamily="34" charset="-122"/>
              </a:rPr>
              <a:t>周界</a:t>
            </a:r>
            <a:r>
              <a:rPr sz="1200" spc="19" dirty="0">
                <a:latin typeface="微软雅黑" panose="020B0503020204020204" pitchFamily="34" charset="-122"/>
                <a:cs typeface="微软雅黑" panose="020B0503020204020204" pitchFamily="34" charset="-122"/>
              </a:rPr>
              <a:t>如围</a:t>
            </a:r>
            <a:r>
              <a:rPr sz="1200" spc="26" dirty="0">
                <a:latin typeface="微软雅黑" panose="020B0503020204020204" pitchFamily="34" charset="-122"/>
                <a:cs typeface="微软雅黑" panose="020B0503020204020204" pitchFamily="34" charset="-122"/>
              </a:rPr>
              <a:t>墙、</a:t>
            </a:r>
            <a:r>
              <a:rPr sz="1200" spc="19" dirty="0">
                <a:latin typeface="微软雅黑" panose="020B0503020204020204" pitchFamily="34" charset="-122"/>
                <a:cs typeface="微软雅黑" panose="020B0503020204020204" pitchFamily="34" charset="-122"/>
              </a:rPr>
              <a:t>栏杆</a:t>
            </a:r>
            <a:r>
              <a:rPr sz="1200" spc="26" dirty="0">
                <a:latin typeface="微软雅黑" panose="020B0503020204020204" pitchFamily="34" charset="-122"/>
                <a:cs typeface="微软雅黑" panose="020B0503020204020204" pitchFamily="34" charset="-122"/>
              </a:rPr>
              <a:t>等</a:t>
            </a:r>
            <a:r>
              <a:rPr sz="1200" spc="19" dirty="0">
                <a:latin typeface="微软雅黑" panose="020B0503020204020204" pitchFamily="34" charset="-122"/>
                <a:cs typeface="微软雅黑" panose="020B0503020204020204" pitchFamily="34" charset="-122"/>
              </a:rPr>
              <a:t>按需布</a:t>
            </a:r>
            <a:r>
              <a:rPr sz="1200" spc="34" dirty="0">
                <a:latin typeface="微软雅黑" panose="020B0503020204020204" pitchFamily="34" charset="-122"/>
                <a:cs typeface="微软雅黑" panose="020B0503020204020204" pitchFamily="34" charset="-122"/>
              </a:rPr>
              <a:t>设</a:t>
            </a:r>
            <a:r>
              <a:rPr sz="1200" dirty="0">
                <a:latin typeface="Calibri" panose="020F0502020204030204"/>
                <a:cs typeface="Calibri" panose="020F0502020204030204"/>
              </a:rPr>
              <a:t>1</a:t>
            </a:r>
            <a:r>
              <a:rPr sz="1200" spc="-8" dirty="0">
                <a:latin typeface="Calibri" panose="020F0502020204030204"/>
                <a:cs typeface="Calibri" panose="020F0502020204030204"/>
              </a:rPr>
              <a:t>0</a:t>
            </a:r>
            <a:r>
              <a:rPr sz="1200" dirty="0">
                <a:latin typeface="Calibri" panose="020F0502020204030204"/>
                <a:cs typeface="Calibri" panose="020F0502020204030204"/>
              </a:rPr>
              <a:t>8</a:t>
            </a:r>
            <a:r>
              <a:rPr sz="1200" spc="-4" dirty="0">
                <a:latin typeface="Calibri" panose="020F0502020204030204"/>
                <a:cs typeface="Calibri" panose="020F0502020204030204"/>
              </a:rPr>
              <a:t>0</a:t>
            </a:r>
            <a:r>
              <a:rPr sz="1200" spc="34" dirty="0">
                <a:latin typeface="Calibri" panose="020F0502020204030204"/>
                <a:cs typeface="Calibri" panose="020F0502020204030204"/>
              </a:rPr>
              <a:t>P</a:t>
            </a:r>
            <a:r>
              <a:rPr sz="1200" spc="19" dirty="0">
                <a:latin typeface="微软雅黑" panose="020B0503020204020204" pitchFamily="34" charset="-122"/>
                <a:cs typeface="微软雅黑" panose="020B0503020204020204" pitchFamily="34" charset="-122"/>
              </a:rPr>
              <a:t>摄像头获</a:t>
            </a:r>
            <a:r>
              <a:rPr sz="1200" spc="26" dirty="0">
                <a:latin typeface="微软雅黑" panose="020B0503020204020204" pitchFamily="34" charset="-122"/>
                <a:cs typeface="微软雅黑" panose="020B0503020204020204" pitchFamily="34" charset="-122"/>
              </a:rPr>
              <a:t>取</a:t>
            </a:r>
            <a:r>
              <a:rPr sz="1200" spc="19" dirty="0">
                <a:latin typeface="微软雅黑" panose="020B0503020204020204" pitchFamily="34" charset="-122"/>
                <a:cs typeface="微软雅黑" panose="020B0503020204020204" pitchFamily="34" charset="-122"/>
              </a:rPr>
              <a:t>视</a:t>
            </a:r>
            <a:r>
              <a:rPr sz="1200" spc="26" dirty="0">
                <a:latin typeface="微软雅黑" panose="020B0503020204020204" pitchFamily="34" charset="-122"/>
                <a:cs typeface="微软雅黑" panose="020B0503020204020204" pitchFamily="34" charset="-122"/>
              </a:rPr>
              <a:t>频</a:t>
            </a:r>
            <a:r>
              <a:rPr sz="1200" spc="19" dirty="0">
                <a:latin typeface="微软雅黑" panose="020B0503020204020204" pitchFamily="34" charset="-122"/>
                <a:cs typeface="微软雅黑" panose="020B0503020204020204" pitchFamily="34" charset="-122"/>
              </a:rPr>
              <a:t>图</a:t>
            </a:r>
            <a:r>
              <a:rPr sz="1200" spc="23" dirty="0">
                <a:latin typeface="微软雅黑" panose="020B0503020204020204" pitchFamily="34" charset="-122"/>
                <a:cs typeface="微软雅黑" panose="020B0503020204020204" pitchFamily="34" charset="-122"/>
              </a:rPr>
              <a:t>像</a:t>
            </a:r>
            <a:r>
              <a:rPr sz="1200" spc="19" dirty="0">
                <a:latin typeface="微软雅黑" panose="020B0503020204020204" pitchFamily="34" charset="-122"/>
                <a:cs typeface="微软雅黑" panose="020B0503020204020204" pitchFamily="34" charset="-122"/>
              </a:rPr>
              <a:t>，</a:t>
            </a:r>
            <a:r>
              <a:rPr sz="1200" spc="38" dirty="0">
                <a:latin typeface="微软雅黑" panose="020B0503020204020204" pitchFamily="34" charset="-122"/>
                <a:cs typeface="微软雅黑" panose="020B0503020204020204" pitchFamily="34" charset="-122"/>
              </a:rPr>
              <a:t>接</a:t>
            </a:r>
            <a:r>
              <a:rPr sz="1200" spc="26" dirty="0">
                <a:latin typeface="微软雅黑" panose="020B0503020204020204" pitchFamily="34" charset="-122"/>
                <a:cs typeface="微软雅黑" panose="020B0503020204020204" pitchFamily="34" charset="-122"/>
              </a:rPr>
              <a:t>入</a:t>
            </a:r>
            <a:r>
              <a:rPr sz="1200" spc="15" dirty="0">
                <a:latin typeface="微软雅黑" panose="020B0503020204020204" pitchFamily="34" charset="-122"/>
                <a:cs typeface="微软雅黑" panose="020B0503020204020204" pitchFamily="34" charset="-122"/>
              </a:rPr>
              <a:t>S</a:t>
            </a:r>
            <a:r>
              <a:rPr sz="1200" spc="4" dirty="0">
                <a:latin typeface="微软雅黑" panose="020B0503020204020204" pitchFamily="34" charset="-122"/>
                <a:cs typeface="微软雅黑" panose="020B0503020204020204" pitchFamily="34" charset="-122"/>
              </a:rPr>
              <a:t>e</a:t>
            </a:r>
            <a:r>
              <a:rPr sz="1200" dirty="0">
                <a:latin typeface="微软雅黑" panose="020B0503020204020204" pitchFamily="34" charset="-122"/>
                <a:cs typeface="微软雅黑" panose="020B0503020204020204" pitchFamily="34" charset="-122"/>
              </a:rPr>
              <a:t>n</a:t>
            </a:r>
            <a:r>
              <a:rPr sz="1200" spc="15" dirty="0">
                <a:latin typeface="微软雅黑" panose="020B0503020204020204" pitchFamily="34" charset="-122"/>
                <a:cs typeface="微软雅黑" panose="020B0503020204020204" pitchFamily="34" charset="-122"/>
              </a:rPr>
              <a:t>s</a:t>
            </a:r>
            <a:r>
              <a:rPr sz="1200" spc="4" dirty="0">
                <a:latin typeface="微软雅黑" panose="020B0503020204020204" pitchFamily="34" charset="-122"/>
                <a:cs typeface="微软雅黑" panose="020B0503020204020204" pitchFamily="34" charset="-122"/>
              </a:rPr>
              <a:t>e</a:t>
            </a:r>
            <a:r>
              <a:rPr sz="1200" spc="8" dirty="0">
                <a:latin typeface="微软雅黑" panose="020B0503020204020204" pitchFamily="34" charset="-122"/>
                <a:cs typeface="微软雅黑" panose="020B0503020204020204" pitchFamily="34" charset="-122"/>
              </a:rPr>
              <a:t>N</a:t>
            </a:r>
            <a:r>
              <a:rPr sz="1200" spc="4" dirty="0">
                <a:latin typeface="微软雅黑" panose="020B0503020204020204" pitchFamily="34" charset="-122"/>
                <a:cs typeface="微软雅黑" panose="020B0503020204020204" pitchFamily="34" charset="-122"/>
              </a:rPr>
              <a:t>e</a:t>
            </a:r>
            <a:r>
              <a:rPr sz="1200" dirty="0">
                <a:latin typeface="微软雅黑" panose="020B0503020204020204" pitchFamily="34" charset="-122"/>
                <a:cs typeface="微软雅黑" panose="020B0503020204020204" pitchFamily="34" charset="-122"/>
              </a:rPr>
              <a:t>b</a:t>
            </a:r>
            <a:r>
              <a:rPr sz="1200" spc="8" dirty="0">
                <a:latin typeface="微软雅黑" panose="020B0503020204020204" pitchFamily="34" charset="-122"/>
                <a:cs typeface="微软雅黑" panose="020B0503020204020204" pitchFamily="34" charset="-122"/>
              </a:rPr>
              <a:t>u</a:t>
            </a:r>
            <a:r>
              <a:rPr sz="1200" dirty="0">
                <a:latin typeface="微软雅黑" panose="020B0503020204020204" pitchFamily="34" charset="-122"/>
                <a:cs typeface="微软雅黑" panose="020B0503020204020204" pitchFamily="34" charset="-122"/>
              </a:rPr>
              <a:t>l</a:t>
            </a:r>
            <a:r>
              <a:rPr sz="1200" spc="19" dirty="0">
                <a:latin typeface="微软雅黑" panose="020B0503020204020204" pitchFamily="34" charset="-122"/>
                <a:cs typeface="微软雅黑" panose="020B0503020204020204" pitchFamily="34" charset="-122"/>
              </a:rPr>
              <a:t>a</a:t>
            </a:r>
            <a:r>
              <a:rPr sz="1200" spc="4" dirty="0">
                <a:latin typeface="微软雅黑" panose="020B0503020204020204" pitchFamily="34" charset="-122"/>
                <a:cs typeface="微软雅黑" panose="020B0503020204020204" pitchFamily="34" charset="-122"/>
              </a:rPr>
              <a:t>-</a:t>
            </a:r>
            <a:r>
              <a:rPr sz="1200" spc="26" dirty="0">
                <a:latin typeface="微软雅黑" panose="020B0503020204020204" pitchFamily="34" charset="-122"/>
                <a:cs typeface="微软雅黑" panose="020B0503020204020204" pitchFamily="34" charset="-122"/>
              </a:rPr>
              <a:t>G</a:t>
            </a:r>
            <a:r>
              <a:rPr sz="1200" spc="38" dirty="0">
                <a:latin typeface="微软雅黑" panose="020B0503020204020204" pitchFamily="34" charset="-122"/>
                <a:cs typeface="微软雅黑" panose="020B0503020204020204" pitchFamily="34" charset="-122"/>
              </a:rPr>
              <a:t>智能</a:t>
            </a:r>
            <a:r>
              <a:rPr sz="1200" spc="26" dirty="0">
                <a:latin typeface="微软雅黑" panose="020B0503020204020204" pitchFamily="34" charset="-122"/>
                <a:cs typeface="微软雅黑" panose="020B0503020204020204" pitchFamily="34" charset="-122"/>
              </a:rPr>
              <a:t>安</a:t>
            </a:r>
            <a:r>
              <a:rPr sz="1200" spc="38" dirty="0">
                <a:latin typeface="微软雅黑" panose="020B0503020204020204" pitchFamily="34" charset="-122"/>
                <a:cs typeface="微软雅黑" panose="020B0503020204020204" pitchFamily="34" charset="-122"/>
              </a:rPr>
              <a:t>防</a:t>
            </a:r>
            <a:r>
              <a:rPr sz="1200" spc="26" dirty="0">
                <a:latin typeface="微软雅黑" panose="020B0503020204020204" pitchFamily="34" charset="-122"/>
                <a:cs typeface="微软雅黑" panose="020B0503020204020204" pitchFamily="34" charset="-122"/>
              </a:rPr>
              <a:t>一</a:t>
            </a:r>
            <a:r>
              <a:rPr sz="1200" spc="38" dirty="0">
                <a:latin typeface="微软雅黑" panose="020B0503020204020204" pitchFamily="34" charset="-122"/>
                <a:cs typeface="微软雅黑" panose="020B0503020204020204" pitchFamily="34" charset="-122"/>
              </a:rPr>
              <a:t>体机，在</a:t>
            </a:r>
            <a:r>
              <a:rPr sz="1200" spc="26" dirty="0">
                <a:latin typeface="微软雅黑" panose="020B0503020204020204" pitchFamily="34" charset="-122"/>
                <a:cs typeface="微软雅黑" panose="020B0503020204020204" pitchFamily="34" charset="-122"/>
              </a:rPr>
              <a:t>监</a:t>
            </a:r>
            <a:r>
              <a:rPr sz="1200" spc="38" dirty="0">
                <a:latin typeface="微软雅黑" panose="020B0503020204020204" pitchFamily="34" charset="-122"/>
                <a:cs typeface="微软雅黑" panose="020B0503020204020204" pitchFamily="34" charset="-122"/>
              </a:rPr>
              <a:t>控</a:t>
            </a:r>
            <a:r>
              <a:rPr sz="1200" spc="26" dirty="0">
                <a:latin typeface="微软雅黑" panose="020B0503020204020204" pitchFamily="34" charset="-122"/>
                <a:cs typeface="微软雅黑" panose="020B0503020204020204" pitchFamily="34" charset="-122"/>
              </a:rPr>
              <a:t>画</a:t>
            </a:r>
            <a:r>
              <a:rPr sz="1200" spc="-4" dirty="0">
                <a:latin typeface="微软雅黑" panose="020B0503020204020204" pitchFamily="34" charset="-122"/>
                <a:cs typeface="微软雅黑" panose="020B0503020204020204" pitchFamily="34" charset="-122"/>
              </a:rPr>
              <a:t>面</a:t>
            </a:r>
            <a:endParaRPr sz="1200">
              <a:latin typeface="微软雅黑" panose="020B0503020204020204" pitchFamily="34" charset="-122"/>
              <a:cs typeface="微软雅黑" panose="020B0503020204020204" pitchFamily="34" charset="-122"/>
            </a:endParaRPr>
          </a:p>
          <a:p>
            <a:pPr marL="224155" defTabSz="685800">
              <a:spcBef>
                <a:spcPts val="720"/>
              </a:spcBef>
            </a:pPr>
            <a:r>
              <a:rPr sz="1200" dirty="0">
                <a:latin typeface="微软雅黑" panose="020B0503020204020204" pitchFamily="34" charset="-122"/>
                <a:cs typeface="微软雅黑" panose="020B0503020204020204" pitchFamily="34" charset="-122"/>
              </a:rPr>
              <a:t>内画一条周界线段</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设</a:t>
            </a:r>
            <a:r>
              <a:rPr sz="1200" spc="8" dirty="0">
                <a:latin typeface="微软雅黑" panose="020B0503020204020204" pitchFamily="34" charset="-122"/>
                <a:cs typeface="微软雅黑" panose="020B0503020204020204" pitchFamily="34" charset="-122"/>
              </a:rPr>
              <a:t>定越</a:t>
            </a:r>
            <a:r>
              <a:rPr sz="1200" dirty="0">
                <a:latin typeface="微软雅黑" panose="020B0503020204020204" pitchFamily="34" charset="-122"/>
                <a:cs typeface="微软雅黑" panose="020B0503020204020204" pitchFamily="34" charset="-122"/>
              </a:rPr>
              <a:t>界</a:t>
            </a:r>
            <a:r>
              <a:rPr sz="1200" spc="8" dirty="0">
                <a:latin typeface="微软雅黑" panose="020B0503020204020204" pitchFamily="34" charset="-122"/>
                <a:cs typeface="微软雅黑" panose="020B0503020204020204" pitchFamily="34" charset="-122"/>
              </a:rPr>
              <a:t>场</a:t>
            </a:r>
            <a:r>
              <a:rPr sz="1200" dirty="0">
                <a:latin typeface="微软雅黑" panose="020B0503020204020204" pitchFamily="34" charset="-122"/>
                <a:cs typeface="微软雅黑" panose="020B0503020204020204" pitchFamily="34" charset="-122"/>
              </a:rPr>
              <a:t>景</a:t>
            </a:r>
            <a:r>
              <a:rPr sz="1200" spc="8" dirty="0">
                <a:latin typeface="微软雅黑" panose="020B0503020204020204" pitchFamily="34" charset="-122"/>
                <a:cs typeface="微软雅黑" panose="020B0503020204020204" pitchFamily="34" charset="-122"/>
              </a:rPr>
              <a:t>并自</a:t>
            </a:r>
            <a:r>
              <a:rPr sz="1200" dirty="0">
                <a:latin typeface="微软雅黑" panose="020B0503020204020204" pitchFamily="34" charset="-122"/>
                <a:cs typeface="微软雅黑" panose="020B0503020204020204" pitchFamily="34" charset="-122"/>
              </a:rPr>
              <a:t>动</a:t>
            </a:r>
            <a:r>
              <a:rPr sz="1200" spc="8" dirty="0">
                <a:latin typeface="微软雅黑" panose="020B0503020204020204" pitchFamily="34" charset="-122"/>
                <a:cs typeface="微软雅黑" panose="020B0503020204020204" pitchFamily="34" charset="-122"/>
              </a:rPr>
              <a:t>推</a:t>
            </a:r>
            <a:r>
              <a:rPr sz="1200" dirty="0">
                <a:latin typeface="微软雅黑" panose="020B0503020204020204" pitchFamily="34" charset="-122"/>
                <a:cs typeface="微软雅黑" panose="020B0503020204020204" pitchFamily="34" charset="-122"/>
              </a:rPr>
              <a:t>送</a:t>
            </a:r>
            <a:r>
              <a:rPr sz="1200" spc="8" dirty="0">
                <a:latin typeface="微软雅黑" panose="020B0503020204020204" pitchFamily="34" charset="-122"/>
                <a:cs typeface="微软雅黑" panose="020B0503020204020204" pitchFamily="34" charset="-122"/>
              </a:rPr>
              <a:t>报</a:t>
            </a:r>
            <a:r>
              <a:rPr sz="1200" dirty="0">
                <a:latin typeface="微软雅黑" panose="020B0503020204020204" pitchFamily="34" charset="-122"/>
                <a:cs typeface="微软雅黑" panose="020B0503020204020204" pitchFamily="34" charset="-122"/>
              </a:rPr>
              <a:t>警</a:t>
            </a:r>
            <a:r>
              <a:rPr sz="1200" spc="8" dirty="0">
                <a:latin typeface="微软雅黑" panose="020B0503020204020204" pitchFamily="34" charset="-122"/>
                <a:cs typeface="微软雅黑" panose="020B0503020204020204" pitchFamily="34" charset="-122"/>
              </a:rPr>
              <a:t>信</a:t>
            </a:r>
            <a:r>
              <a:rPr sz="1200" spc="19" dirty="0">
                <a:latin typeface="微软雅黑" panose="020B0503020204020204" pitchFamily="34" charset="-122"/>
                <a:cs typeface="微软雅黑" panose="020B0503020204020204" pitchFamily="34" charset="-122"/>
              </a:rPr>
              <a:t>息</a:t>
            </a:r>
            <a:r>
              <a:rPr sz="1200" dirty="0">
                <a:latin typeface="微软雅黑" panose="020B0503020204020204" pitchFamily="34" charset="-122"/>
                <a:cs typeface="微软雅黑" panose="020B0503020204020204" pitchFamily="34" charset="-122"/>
              </a:rPr>
              <a:t>，</a:t>
            </a:r>
            <a:r>
              <a:rPr sz="1200" spc="8" dirty="0">
                <a:latin typeface="微软雅黑" panose="020B0503020204020204" pitchFamily="34" charset="-122"/>
                <a:cs typeface="微软雅黑" panose="020B0503020204020204" pitchFamily="34" charset="-122"/>
              </a:rPr>
              <a:t>减</a:t>
            </a:r>
            <a:r>
              <a:rPr sz="1200" dirty="0">
                <a:latin typeface="微软雅黑" panose="020B0503020204020204" pitchFamily="34" charset="-122"/>
                <a:cs typeface="微软雅黑" panose="020B0503020204020204" pitchFamily="34" charset="-122"/>
              </a:rPr>
              <a:t>少</a:t>
            </a:r>
            <a:r>
              <a:rPr sz="1200" spc="8" dirty="0">
                <a:latin typeface="微软雅黑" panose="020B0503020204020204" pitchFamily="34" charset="-122"/>
                <a:cs typeface="微软雅黑" panose="020B0503020204020204" pitchFamily="34" charset="-122"/>
              </a:rPr>
              <a:t>不安</a:t>
            </a:r>
            <a:r>
              <a:rPr sz="1200" dirty="0">
                <a:latin typeface="微软雅黑" panose="020B0503020204020204" pitchFamily="34" charset="-122"/>
                <a:cs typeface="微软雅黑" panose="020B0503020204020204" pitchFamily="34" charset="-122"/>
              </a:rPr>
              <a:t>全</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偷</a:t>
            </a:r>
            <a:r>
              <a:rPr sz="1200" spc="8" dirty="0">
                <a:latin typeface="微软雅黑" panose="020B0503020204020204" pitchFamily="34" charset="-122"/>
                <a:cs typeface="微软雅黑" panose="020B0503020204020204" pitchFamily="34" charset="-122"/>
              </a:rPr>
              <a:t>盗</a:t>
            </a:r>
            <a:r>
              <a:rPr sz="1200" dirty="0">
                <a:latin typeface="微软雅黑" panose="020B0503020204020204" pitchFamily="34" charset="-122"/>
                <a:cs typeface="微软雅黑" panose="020B0503020204020204" pitchFamily="34" charset="-122"/>
              </a:rPr>
              <a:t>事</a:t>
            </a:r>
            <a:r>
              <a:rPr sz="1200" spc="8" dirty="0">
                <a:latin typeface="微软雅黑" panose="020B0503020204020204" pitchFamily="34" charset="-122"/>
                <a:cs typeface="微软雅黑" panose="020B0503020204020204" pitchFamily="34" charset="-122"/>
              </a:rPr>
              <a:t>故发</a:t>
            </a:r>
            <a:r>
              <a:rPr sz="1200" spc="4" dirty="0">
                <a:latin typeface="微软雅黑" panose="020B0503020204020204" pitchFamily="34" charset="-122"/>
                <a:cs typeface="微软雅黑" panose="020B0503020204020204" pitchFamily="34" charset="-122"/>
              </a:rPr>
              <a:t>生</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4" name="object 4"/>
          <p:cNvSpPr/>
          <p:nvPr/>
        </p:nvSpPr>
        <p:spPr>
          <a:xfrm>
            <a:off x="388688" y="3927234"/>
            <a:ext cx="1133195" cy="298661"/>
          </a:xfrm>
          <a:custGeom>
            <a:avLst/>
            <a:gdLst/>
            <a:ahLst/>
            <a:cxnLst/>
            <a:rect l="l" t="t" r="r" b="b"/>
            <a:pathLst>
              <a:path w="1510664" h="398145">
                <a:moveTo>
                  <a:pt x="1267333" y="0"/>
                </a:moveTo>
                <a:lnTo>
                  <a:pt x="242976" y="0"/>
                </a:lnTo>
                <a:lnTo>
                  <a:pt x="223049" y="659"/>
                </a:lnTo>
                <a:lnTo>
                  <a:pt x="184587" y="5779"/>
                </a:lnTo>
                <a:lnTo>
                  <a:pt x="131316" y="22195"/>
                </a:lnTo>
                <a:lnTo>
                  <a:pt x="84851" y="47869"/>
                </a:lnTo>
                <a:lnTo>
                  <a:pt x="46881" y="81418"/>
                </a:lnTo>
                <a:lnTo>
                  <a:pt x="19094" y="121461"/>
                </a:lnTo>
                <a:lnTo>
                  <a:pt x="3180" y="166618"/>
                </a:lnTo>
                <a:lnTo>
                  <a:pt x="0" y="198882"/>
                </a:lnTo>
                <a:lnTo>
                  <a:pt x="805" y="215195"/>
                </a:lnTo>
                <a:lnTo>
                  <a:pt x="12387" y="261750"/>
                </a:lnTo>
                <a:lnTo>
                  <a:pt x="36404" y="303651"/>
                </a:lnTo>
                <a:lnTo>
                  <a:pt x="71167" y="339518"/>
                </a:lnTo>
                <a:lnTo>
                  <a:pt x="114988" y="367970"/>
                </a:lnTo>
                <a:lnTo>
                  <a:pt x="166178" y="387626"/>
                </a:lnTo>
                <a:lnTo>
                  <a:pt x="203565" y="395161"/>
                </a:lnTo>
                <a:lnTo>
                  <a:pt x="242976" y="397764"/>
                </a:lnTo>
                <a:lnTo>
                  <a:pt x="1267333" y="397764"/>
                </a:lnTo>
                <a:lnTo>
                  <a:pt x="1306724" y="395161"/>
                </a:lnTo>
                <a:lnTo>
                  <a:pt x="1344098" y="387626"/>
                </a:lnTo>
                <a:lnTo>
                  <a:pt x="1395279" y="367970"/>
                </a:lnTo>
                <a:lnTo>
                  <a:pt x="1439100" y="339518"/>
                </a:lnTo>
                <a:lnTo>
                  <a:pt x="1473868" y="303651"/>
                </a:lnTo>
                <a:lnTo>
                  <a:pt x="1497891" y="261750"/>
                </a:lnTo>
                <a:lnTo>
                  <a:pt x="1509478" y="215195"/>
                </a:lnTo>
                <a:lnTo>
                  <a:pt x="1510284" y="198882"/>
                </a:lnTo>
                <a:lnTo>
                  <a:pt x="1509478" y="182568"/>
                </a:lnTo>
                <a:lnTo>
                  <a:pt x="1497891" y="136013"/>
                </a:lnTo>
                <a:lnTo>
                  <a:pt x="1473868" y="94112"/>
                </a:lnTo>
                <a:lnTo>
                  <a:pt x="1439100" y="58245"/>
                </a:lnTo>
                <a:lnTo>
                  <a:pt x="1395279" y="29793"/>
                </a:lnTo>
                <a:lnTo>
                  <a:pt x="1344098" y="10137"/>
                </a:lnTo>
                <a:lnTo>
                  <a:pt x="1306724" y="2602"/>
                </a:lnTo>
                <a:lnTo>
                  <a:pt x="1267333" y="0"/>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5" name="object 5"/>
          <p:cNvSpPr/>
          <p:nvPr/>
        </p:nvSpPr>
        <p:spPr>
          <a:xfrm>
            <a:off x="388688" y="3927234"/>
            <a:ext cx="1133195" cy="298661"/>
          </a:xfrm>
          <a:custGeom>
            <a:avLst/>
            <a:gdLst/>
            <a:ahLst/>
            <a:cxnLst/>
            <a:rect l="l" t="t" r="r" b="b"/>
            <a:pathLst>
              <a:path w="1510664" h="398145">
                <a:moveTo>
                  <a:pt x="242976" y="0"/>
                </a:moveTo>
                <a:lnTo>
                  <a:pt x="1267333" y="0"/>
                </a:lnTo>
                <a:lnTo>
                  <a:pt x="1287249" y="659"/>
                </a:lnTo>
                <a:lnTo>
                  <a:pt x="1325695" y="5779"/>
                </a:lnTo>
                <a:lnTo>
                  <a:pt x="1378953" y="22195"/>
                </a:lnTo>
                <a:lnTo>
                  <a:pt x="1425415" y="47869"/>
                </a:lnTo>
                <a:lnTo>
                  <a:pt x="1463389" y="81418"/>
                </a:lnTo>
                <a:lnTo>
                  <a:pt x="1491182" y="121461"/>
                </a:lnTo>
                <a:lnTo>
                  <a:pt x="1507102" y="166618"/>
                </a:lnTo>
                <a:lnTo>
                  <a:pt x="1510284" y="198882"/>
                </a:lnTo>
                <a:lnTo>
                  <a:pt x="1509478" y="215195"/>
                </a:lnTo>
                <a:lnTo>
                  <a:pt x="1497891" y="261750"/>
                </a:lnTo>
                <a:lnTo>
                  <a:pt x="1473868" y="303651"/>
                </a:lnTo>
                <a:lnTo>
                  <a:pt x="1439100" y="339518"/>
                </a:lnTo>
                <a:lnTo>
                  <a:pt x="1395279" y="367970"/>
                </a:lnTo>
                <a:lnTo>
                  <a:pt x="1344098" y="387626"/>
                </a:lnTo>
                <a:lnTo>
                  <a:pt x="1306724" y="395161"/>
                </a:lnTo>
                <a:lnTo>
                  <a:pt x="1267333" y="397764"/>
                </a:lnTo>
                <a:lnTo>
                  <a:pt x="242976" y="397764"/>
                </a:lnTo>
                <a:lnTo>
                  <a:pt x="203565" y="395161"/>
                </a:lnTo>
                <a:lnTo>
                  <a:pt x="166178" y="387626"/>
                </a:lnTo>
                <a:lnTo>
                  <a:pt x="114988" y="367970"/>
                </a:lnTo>
                <a:lnTo>
                  <a:pt x="71167" y="339518"/>
                </a:lnTo>
                <a:lnTo>
                  <a:pt x="36404" y="303651"/>
                </a:lnTo>
                <a:lnTo>
                  <a:pt x="12387" y="261750"/>
                </a:lnTo>
                <a:lnTo>
                  <a:pt x="805" y="215195"/>
                </a:lnTo>
                <a:lnTo>
                  <a:pt x="0" y="198882"/>
                </a:lnTo>
                <a:lnTo>
                  <a:pt x="805" y="182568"/>
                </a:lnTo>
                <a:lnTo>
                  <a:pt x="12387" y="136013"/>
                </a:lnTo>
                <a:lnTo>
                  <a:pt x="36404" y="94112"/>
                </a:lnTo>
                <a:lnTo>
                  <a:pt x="71167" y="58245"/>
                </a:lnTo>
                <a:lnTo>
                  <a:pt x="114988" y="29793"/>
                </a:lnTo>
                <a:lnTo>
                  <a:pt x="166178" y="10137"/>
                </a:lnTo>
                <a:lnTo>
                  <a:pt x="203565" y="2602"/>
                </a:lnTo>
                <a:lnTo>
                  <a:pt x="242976" y="0"/>
                </a:lnTo>
                <a:close/>
              </a:path>
            </a:pathLst>
          </a:custGeom>
          <a:ln w="12699">
            <a:solidFill>
              <a:srgbClr val="991718"/>
            </a:solidFill>
          </a:ln>
        </p:spPr>
        <p:txBody>
          <a:bodyPr wrap="square" lIns="0" tIns="0" rIns="0" bIns="0" rtlCol="0"/>
          <a:lstStyle/>
          <a:p>
            <a:pPr defTabSz="685800"/>
            <a:endParaRPr sz="1350">
              <a:latin typeface="Calibri" panose="020F0502020204030204"/>
            </a:endParaRPr>
          </a:p>
        </p:txBody>
      </p:sp>
      <p:sp>
        <p:nvSpPr>
          <p:cNvPr id="6" name="object 6"/>
          <p:cNvSpPr/>
          <p:nvPr/>
        </p:nvSpPr>
        <p:spPr>
          <a:xfrm>
            <a:off x="4914611" y="3927234"/>
            <a:ext cx="1131766" cy="298661"/>
          </a:xfrm>
          <a:custGeom>
            <a:avLst/>
            <a:gdLst/>
            <a:ahLst/>
            <a:cxnLst/>
            <a:rect l="l" t="t" r="r" b="b"/>
            <a:pathLst>
              <a:path w="1508759" h="398145">
                <a:moveTo>
                  <a:pt x="1266063" y="0"/>
                </a:moveTo>
                <a:lnTo>
                  <a:pt x="242697" y="0"/>
                </a:lnTo>
                <a:lnTo>
                  <a:pt x="222799" y="659"/>
                </a:lnTo>
                <a:lnTo>
                  <a:pt x="184391" y="5779"/>
                </a:lnTo>
                <a:lnTo>
                  <a:pt x="131187" y="22195"/>
                </a:lnTo>
                <a:lnTo>
                  <a:pt x="84773" y="47869"/>
                </a:lnTo>
                <a:lnTo>
                  <a:pt x="46841" y="81418"/>
                </a:lnTo>
                <a:lnTo>
                  <a:pt x="19079" y="121461"/>
                </a:lnTo>
                <a:lnTo>
                  <a:pt x="3177" y="166618"/>
                </a:lnTo>
                <a:lnTo>
                  <a:pt x="0" y="198882"/>
                </a:lnTo>
                <a:lnTo>
                  <a:pt x="804" y="215195"/>
                </a:lnTo>
                <a:lnTo>
                  <a:pt x="12377" y="261750"/>
                </a:lnTo>
                <a:lnTo>
                  <a:pt x="36374" y="303651"/>
                </a:lnTo>
                <a:lnTo>
                  <a:pt x="71104" y="339518"/>
                </a:lnTo>
                <a:lnTo>
                  <a:pt x="114878" y="367970"/>
                </a:lnTo>
                <a:lnTo>
                  <a:pt x="166006" y="387626"/>
                </a:lnTo>
                <a:lnTo>
                  <a:pt x="222799" y="397104"/>
                </a:lnTo>
                <a:lnTo>
                  <a:pt x="242697" y="397764"/>
                </a:lnTo>
                <a:lnTo>
                  <a:pt x="1266063" y="397764"/>
                </a:lnTo>
                <a:lnTo>
                  <a:pt x="1305416" y="395161"/>
                </a:lnTo>
                <a:lnTo>
                  <a:pt x="1360509" y="382137"/>
                </a:lnTo>
                <a:lnTo>
                  <a:pt x="1409373" y="359395"/>
                </a:lnTo>
                <a:lnTo>
                  <a:pt x="1450320" y="328318"/>
                </a:lnTo>
                <a:lnTo>
                  <a:pt x="1481660" y="290286"/>
                </a:lnTo>
                <a:lnTo>
                  <a:pt x="1501703" y="246680"/>
                </a:lnTo>
                <a:lnTo>
                  <a:pt x="1508759" y="198882"/>
                </a:lnTo>
                <a:lnTo>
                  <a:pt x="1507955" y="182568"/>
                </a:lnTo>
                <a:lnTo>
                  <a:pt x="1496382" y="136013"/>
                </a:lnTo>
                <a:lnTo>
                  <a:pt x="1472385" y="94112"/>
                </a:lnTo>
                <a:lnTo>
                  <a:pt x="1437655" y="58245"/>
                </a:lnTo>
                <a:lnTo>
                  <a:pt x="1393881" y="29793"/>
                </a:lnTo>
                <a:lnTo>
                  <a:pt x="1342753" y="10137"/>
                </a:lnTo>
                <a:lnTo>
                  <a:pt x="1285960" y="659"/>
                </a:lnTo>
                <a:lnTo>
                  <a:pt x="1266063" y="0"/>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7" name="object 7"/>
          <p:cNvSpPr/>
          <p:nvPr/>
        </p:nvSpPr>
        <p:spPr>
          <a:xfrm>
            <a:off x="4914611" y="3927234"/>
            <a:ext cx="1131766" cy="298661"/>
          </a:xfrm>
          <a:custGeom>
            <a:avLst/>
            <a:gdLst/>
            <a:ahLst/>
            <a:cxnLst/>
            <a:rect l="l" t="t" r="r" b="b"/>
            <a:pathLst>
              <a:path w="1508759" h="398145">
                <a:moveTo>
                  <a:pt x="242697" y="0"/>
                </a:moveTo>
                <a:lnTo>
                  <a:pt x="1266063" y="0"/>
                </a:lnTo>
                <a:lnTo>
                  <a:pt x="1285960" y="659"/>
                </a:lnTo>
                <a:lnTo>
                  <a:pt x="1324368" y="5779"/>
                </a:lnTo>
                <a:lnTo>
                  <a:pt x="1377572" y="22195"/>
                </a:lnTo>
                <a:lnTo>
                  <a:pt x="1423986" y="47869"/>
                </a:lnTo>
                <a:lnTo>
                  <a:pt x="1461918" y="81418"/>
                </a:lnTo>
                <a:lnTo>
                  <a:pt x="1489680" y="121461"/>
                </a:lnTo>
                <a:lnTo>
                  <a:pt x="1505582" y="166618"/>
                </a:lnTo>
                <a:lnTo>
                  <a:pt x="1508759" y="198882"/>
                </a:lnTo>
                <a:lnTo>
                  <a:pt x="1507955" y="215195"/>
                </a:lnTo>
                <a:lnTo>
                  <a:pt x="1496382" y="261750"/>
                </a:lnTo>
                <a:lnTo>
                  <a:pt x="1472385" y="303651"/>
                </a:lnTo>
                <a:lnTo>
                  <a:pt x="1437655" y="339518"/>
                </a:lnTo>
                <a:lnTo>
                  <a:pt x="1393881" y="367970"/>
                </a:lnTo>
                <a:lnTo>
                  <a:pt x="1342753" y="387626"/>
                </a:lnTo>
                <a:lnTo>
                  <a:pt x="1285960" y="397104"/>
                </a:lnTo>
                <a:lnTo>
                  <a:pt x="1266063" y="397764"/>
                </a:lnTo>
                <a:lnTo>
                  <a:pt x="242697" y="397764"/>
                </a:lnTo>
                <a:lnTo>
                  <a:pt x="203343" y="395161"/>
                </a:lnTo>
                <a:lnTo>
                  <a:pt x="148250" y="382137"/>
                </a:lnTo>
                <a:lnTo>
                  <a:pt x="99386" y="359395"/>
                </a:lnTo>
                <a:lnTo>
                  <a:pt x="58439" y="328318"/>
                </a:lnTo>
                <a:lnTo>
                  <a:pt x="27099" y="290286"/>
                </a:lnTo>
                <a:lnTo>
                  <a:pt x="7056" y="246680"/>
                </a:lnTo>
                <a:lnTo>
                  <a:pt x="0" y="198882"/>
                </a:lnTo>
                <a:lnTo>
                  <a:pt x="804" y="182568"/>
                </a:lnTo>
                <a:lnTo>
                  <a:pt x="12377" y="136013"/>
                </a:lnTo>
                <a:lnTo>
                  <a:pt x="36374" y="94112"/>
                </a:lnTo>
                <a:lnTo>
                  <a:pt x="71104" y="58245"/>
                </a:lnTo>
                <a:lnTo>
                  <a:pt x="114878" y="29793"/>
                </a:lnTo>
                <a:lnTo>
                  <a:pt x="166006" y="10137"/>
                </a:lnTo>
                <a:lnTo>
                  <a:pt x="222799" y="659"/>
                </a:lnTo>
                <a:lnTo>
                  <a:pt x="242697" y="0"/>
                </a:lnTo>
                <a:close/>
              </a:path>
            </a:pathLst>
          </a:custGeom>
          <a:ln w="12700">
            <a:solidFill>
              <a:srgbClr val="991718"/>
            </a:solidFill>
          </a:ln>
        </p:spPr>
        <p:txBody>
          <a:bodyPr wrap="square" lIns="0" tIns="0" rIns="0" bIns="0" rtlCol="0"/>
          <a:lstStyle/>
          <a:p>
            <a:pPr defTabSz="685800"/>
            <a:endParaRPr sz="1350">
              <a:latin typeface="Calibri" panose="020F0502020204030204"/>
            </a:endParaRPr>
          </a:p>
        </p:txBody>
      </p:sp>
      <p:sp>
        <p:nvSpPr>
          <p:cNvPr id="8" name="object 8"/>
          <p:cNvSpPr txBox="1"/>
          <p:nvPr/>
        </p:nvSpPr>
        <p:spPr>
          <a:xfrm>
            <a:off x="4740272" y="3976671"/>
            <a:ext cx="3858295" cy="692754"/>
          </a:xfrm>
          <a:prstGeom prst="rect">
            <a:avLst/>
          </a:prstGeom>
        </p:spPr>
        <p:txBody>
          <a:bodyPr vert="horz" wrap="square" lIns="0" tIns="0" rIns="0" bIns="0" rtlCol="0">
            <a:spAutoFit/>
          </a:bodyPr>
          <a:lstStyle/>
          <a:p>
            <a:pPr marL="383540" defTabSz="685800"/>
            <a:r>
              <a:rPr sz="1350" dirty="0">
                <a:latin typeface="微软雅黑" panose="020B0503020204020204" pitchFamily="34" charset="-122"/>
                <a:cs typeface="微软雅黑" panose="020B0503020204020204" pitchFamily="34" charset="-122"/>
              </a:rPr>
              <a:t>功能特色</a:t>
            </a:r>
            <a:endParaRPr sz="1350">
              <a:latin typeface="微软雅黑" panose="020B0503020204020204" pitchFamily="34" charset="-122"/>
              <a:cs typeface="微软雅黑" panose="020B0503020204020204" pitchFamily="34" charset="-122"/>
            </a:endParaRPr>
          </a:p>
          <a:p>
            <a:pPr marL="9525" marR="3810" defTabSz="685800">
              <a:lnSpc>
                <a:spcPct val="107000"/>
              </a:lnSpc>
              <a:spcBef>
                <a:spcPts val="685"/>
              </a:spcBef>
            </a:pPr>
            <a:r>
              <a:rPr sz="1200" dirty="0">
                <a:latin typeface="微软雅黑" panose="020B0503020204020204" pitchFamily="34" charset="-122"/>
                <a:cs typeface="微软雅黑" panose="020B0503020204020204" pitchFamily="34" charset="-122"/>
              </a:rPr>
              <a:t>翻越围墙通常有两</a:t>
            </a:r>
            <a:r>
              <a:rPr sz="1200" spc="8" dirty="0">
                <a:latin typeface="微软雅黑" panose="020B0503020204020204" pitchFamily="34" charset="-122"/>
                <a:cs typeface="微软雅黑" panose="020B0503020204020204" pitchFamily="34" charset="-122"/>
              </a:rPr>
              <a:t>种</a:t>
            </a:r>
            <a:r>
              <a:rPr sz="1200" dirty="0">
                <a:latin typeface="微软雅黑" panose="020B0503020204020204" pitchFamily="34" charset="-122"/>
                <a:cs typeface="微软雅黑" panose="020B0503020204020204" pitchFamily="34" charset="-122"/>
              </a:rPr>
              <a:t>情</a:t>
            </a:r>
            <a:r>
              <a:rPr sz="1200" spc="8" dirty="0">
                <a:latin typeface="微软雅黑" panose="020B0503020204020204" pitchFamily="34" charset="-122"/>
                <a:cs typeface="微软雅黑" panose="020B0503020204020204" pitchFamily="34" charset="-122"/>
              </a:rPr>
              <a:t>况，</a:t>
            </a:r>
            <a:r>
              <a:rPr sz="1200" dirty="0">
                <a:latin typeface="微软雅黑" panose="020B0503020204020204" pitchFamily="34" charset="-122"/>
                <a:cs typeface="微软雅黑" panose="020B0503020204020204" pitchFamily="34" charset="-122"/>
              </a:rPr>
              <a:t>在</a:t>
            </a:r>
            <a:r>
              <a:rPr sz="1200" spc="8" dirty="0">
                <a:latin typeface="微软雅黑" panose="020B0503020204020204" pitchFamily="34" charset="-122"/>
                <a:cs typeface="微软雅黑" panose="020B0503020204020204" pitchFamily="34" charset="-122"/>
              </a:rPr>
              <a:t>围</a:t>
            </a:r>
            <a:r>
              <a:rPr sz="1200" dirty="0">
                <a:latin typeface="微软雅黑" panose="020B0503020204020204" pitchFamily="34" charset="-122"/>
                <a:cs typeface="微软雅黑" panose="020B0503020204020204" pitchFamily="34" charset="-122"/>
              </a:rPr>
              <a:t>墙</a:t>
            </a:r>
            <a:r>
              <a:rPr sz="1200" spc="8" dirty="0">
                <a:latin typeface="微软雅黑" panose="020B0503020204020204" pitchFamily="34" charset="-122"/>
                <a:cs typeface="微软雅黑" panose="020B0503020204020204" pitchFamily="34" charset="-122"/>
              </a:rPr>
              <a:t>内侧</a:t>
            </a:r>
            <a:r>
              <a:rPr sz="1200" dirty="0">
                <a:latin typeface="微软雅黑" panose="020B0503020204020204" pitchFamily="34" charset="-122"/>
                <a:cs typeface="微软雅黑" panose="020B0503020204020204" pitchFamily="34" charset="-122"/>
              </a:rPr>
              <a:t>攀</a:t>
            </a:r>
            <a:r>
              <a:rPr sz="1200" spc="8" dirty="0">
                <a:latin typeface="微软雅黑" panose="020B0503020204020204" pitchFamily="34" charset="-122"/>
                <a:cs typeface="微软雅黑" panose="020B0503020204020204" pitchFamily="34" charset="-122"/>
              </a:rPr>
              <a:t>高</a:t>
            </a:r>
            <a:r>
              <a:rPr sz="1200" dirty="0">
                <a:latin typeface="微软雅黑" panose="020B0503020204020204" pitchFamily="34" charset="-122"/>
                <a:cs typeface="微软雅黑" panose="020B0503020204020204" pitchFamily="34" charset="-122"/>
              </a:rPr>
              <a:t>爬</a:t>
            </a:r>
            <a:r>
              <a:rPr sz="1200" spc="8" dirty="0">
                <a:latin typeface="微软雅黑" panose="020B0503020204020204" pitchFamily="34" charset="-122"/>
                <a:cs typeface="微软雅黑" panose="020B0503020204020204" pitchFamily="34" charset="-122"/>
              </a:rPr>
              <a:t>出</a:t>
            </a:r>
            <a:r>
              <a:rPr sz="1200" dirty="0">
                <a:latin typeface="微软雅黑" panose="020B0503020204020204" pitchFamily="34" charset="-122"/>
                <a:cs typeface="微软雅黑" panose="020B0503020204020204" pitchFamily="34" charset="-122"/>
              </a:rPr>
              <a:t>去</a:t>
            </a:r>
            <a:r>
              <a:rPr sz="1200" spc="8" dirty="0">
                <a:latin typeface="微软雅黑" panose="020B0503020204020204" pitchFamily="34" charset="-122"/>
                <a:cs typeface="微软雅黑" panose="020B0503020204020204" pitchFamily="34" charset="-122"/>
              </a:rPr>
              <a:t>，这</a:t>
            </a:r>
            <a:r>
              <a:rPr sz="1200" spc="-4" dirty="0">
                <a:latin typeface="微软雅黑" panose="020B0503020204020204" pitchFamily="34" charset="-122"/>
                <a:cs typeface="微软雅黑" panose="020B0503020204020204" pitchFamily="34" charset="-122"/>
              </a:rPr>
              <a:t>时 可以将头部设置为越线部位。</a:t>
            </a:r>
            <a:endParaRPr sz="1200">
              <a:latin typeface="微软雅黑" panose="020B0503020204020204" pitchFamily="34" charset="-122"/>
              <a:cs typeface="微软雅黑" panose="020B0503020204020204" pitchFamily="34" charset="-122"/>
            </a:endParaRPr>
          </a:p>
        </p:txBody>
      </p:sp>
      <p:sp>
        <p:nvSpPr>
          <p:cNvPr id="9" name="object 9"/>
          <p:cNvSpPr txBox="1"/>
          <p:nvPr/>
        </p:nvSpPr>
        <p:spPr>
          <a:xfrm>
            <a:off x="212940" y="3976386"/>
            <a:ext cx="4138378" cy="692754"/>
          </a:xfrm>
          <a:prstGeom prst="rect">
            <a:avLst/>
          </a:prstGeom>
        </p:spPr>
        <p:txBody>
          <a:bodyPr vert="horz" wrap="square" lIns="0" tIns="0" rIns="0" bIns="0" rtlCol="0">
            <a:spAutoFit/>
          </a:bodyPr>
          <a:lstStyle/>
          <a:p>
            <a:pPr marL="384175" defTabSz="685800"/>
            <a:r>
              <a:rPr sz="1350" dirty="0">
                <a:latin typeface="微软雅黑" panose="020B0503020204020204" pitchFamily="34" charset="-122"/>
                <a:cs typeface="微软雅黑" panose="020B0503020204020204" pitchFamily="34" charset="-122"/>
              </a:rPr>
              <a:t>功能介绍</a:t>
            </a:r>
            <a:endParaRPr sz="1350">
              <a:latin typeface="微软雅黑" panose="020B0503020204020204" pitchFamily="34" charset="-122"/>
              <a:cs typeface="微软雅黑" panose="020B0503020204020204" pitchFamily="34" charset="-122"/>
            </a:endParaRPr>
          </a:p>
          <a:p>
            <a:pPr marL="9525" marR="3810" indent="280035" defTabSz="685800">
              <a:lnSpc>
                <a:spcPct val="107000"/>
              </a:lnSpc>
              <a:spcBef>
                <a:spcPts val="690"/>
              </a:spcBef>
            </a:pPr>
            <a:r>
              <a:rPr sz="1200" dirty="0">
                <a:latin typeface="微软雅黑" panose="020B0503020204020204" pitchFamily="34" charset="-122"/>
                <a:cs typeface="微软雅黑" panose="020B0503020204020204" pitchFamily="34" charset="-122"/>
              </a:rPr>
              <a:t>在监控画面内画一</a:t>
            </a:r>
            <a:r>
              <a:rPr sz="1200" spc="8" dirty="0">
                <a:latin typeface="微软雅黑" panose="020B0503020204020204" pitchFamily="34" charset="-122"/>
                <a:cs typeface="微软雅黑" panose="020B0503020204020204" pitchFamily="34" charset="-122"/>
              </a:rPr>
              <a:t>条</a:t>
            </a:r>
            <a:r>
              <a:rPr sz="1200" dirty="0">
                <a:latin typeface="微软雅黑" panose="020B0503020204020204" pitchFamily="34" charset="-122"/>
                <a:cs typeface="微软雅黑" panose="020B0503020204020204" pitchFamily="34" charset="-122"/>
              </a:rPr>
              <a:t>周</a:t>
            </a:r>
            <a:r>
              <a:rPr sz="1200" spc="8" dirty="0">
                <a:latin typeface="微软雅黑" panose="020B0503020204020204" pitchFamily="34" charset="-122"/>
                <a:cs typeface="微软雅黑" panose="020B0503020204020204" pitchFamily="34" charset="-122"/>
              </a:rPr>
              <a:t>界线</a:t>
            </a:r>
            <a:r>
              <a:rPr sz="1200" dirty="0">
                <a:latin typeface="微软雅黑" panose="020B0503020204020204" pitchFamily="34" charset="-122"/>
                <a:cs typeface="微软雅黑" panose="020B0503020204020204" pitchFamily="34" charset="-122"/>
              </a:rPr>
              <a:t>段</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设</a:t>
            </a:r>
            <a:r>
              <a:rPr sz="1200" spc="8" dirty="0">
                <a:latin typeface="微软雅黑" panose="020B0503020204020204" pitchFamily="34" charset="-122"/>
                <a:cs typeface="微软雅黑" panose="020B0503020204020204" pitchFamily="34" charset="-122"/>
              </a:rPr>
              <a:t>定越</a:t>
            </a:r>
            <a:r>
              <a:rPr sz="1200" dirty="0">
                <a:latin typeface="微软雅黑" panose="020B0503020204020204" pitchFamily="34" charset="-122"/>
                <a:cs typeface="微软雅黑" panose="020B0503020204020204" pitchFamily="34" charset="-122"/>
              </a:rPr>
              <a:t>线</a:t>
            </a:r>
            <a:r>
              <a:rPr sz="1200" spc="8" dirty="0">
                <a:latin typeface="微软雅黑" panose="020B0503020204020204" pitchFamily="34" charset="-122"/>
                <a:cs typeface="微软雅黑" panose="020B0503020204020204" pitchFamily="34" charset="-122"/>
              </a:rPr>
              <a:t>部</a:t>
            </a:r>
            <a:r>
              <a:rPr sz="1200" dirty="0">
                <a:latin typeface="微软雅黑" panose="020B0503020204020204" pitchFamily="34" charset="-122"/>
                <a:cs typeface="微软雅黑" panose="020B0503020204020204" pitchFamily="34" charset="-122"/>
              </a:rPr>
              <a:t>位</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头</a:t>
            </a:r>
            <a:r>
              <a:rPr sz="1200" spc="8" dirty="0">
                <a:latin typeface="微软雅黑" panose="020B0503020204020204" pitchFamily="34" charset="-122"/>
                <a:cs typeface="微软雅黑" panose="020B0503020204020204" pitchFamily="34" charset="-122"/>
              </a:rPr>
              <a:t>部或</a:t>
            </a:r>
            <a:r>
              <a:rPr sz="1200" spc="-4" dirty="0">
                <a:latin typeface="微软雅黑" panose="020B0503020204020204" pitchFamily="34" charset="-122"/>
                <a:cs typeface="微软雅黑" panose="020B0503020204020204" pitchFamily="34" charset="-122"/>
              </a:rPr>
              <a:t>者 </a:t>
            </a:r>
            <a:r>
              <a:rPr sz="1200" spc="26" dirty="0">
                <a:latin typeface="微软雅黑" panose="020B0503020204020204" pitchFamily="34" charset="-122"/>
                <a:cs typeface="微软雅黑" panose="020B0503020204020204" pitchFamily="34" charset="-122"/>
              </a:rPr>
              <a:t>脚部），越线方向（</a:t>
            </a:r>
            <a:r>
              <a:rPr sz="1200" spc="34" dirty="0">
                <a:latin typeface="微软雅黑" panose="020B0503020204020204" pitchFamily="34" charset="-122"/>
                <a:cs typeface="微软雅黑" panose="020B0503020204020204" pitchFamily="34" charset="-122"/>
              </a:rPr>
              <a:t>如</a:t>
            </a:r>
            <a:r>
              <a:rPr sz="1200" spc="4" dirty="0">
                <a:latin typeface="微软雅黑" panose="020B0503020204020204" pitchFamily="34" charset="-122"/>
                <a:cs typeface="微软雅黑" panose="020B0503020204020204" pitchFamily="34" charset="-122"/>
              </a:rPr>
              <a:t>A-&gt;</a:t>
            </a:r>
            <a:r>
              <a:rPr sz="1200" dirty="0">
                <a:latin typeface="微软雅黑" panose="020B0503020204020204" pitchFamily="34" charset="-122"/>
                <a:cs typeface="微软雅黑" panose="020B0503020204020204" pitchFamily="34" charset="-122"/>
              </a:rPr>
              <a:t>B</a:t>
            </a:r>
            <a:r>
              <a:rPr sz="1200" spc="26" dirty="0">
                <a:latin typeface="微软雅黑" panose="020B0503020204020204" pitchFamily="34" charset="-122"/>
                <a:cs typeface="微软雅黑" panose="020B0503020204020204" pitchFamily="34" charset="-122"/>
              </a:rPr>
              <a:t>）</a:t>
            </a:r>
            <a:r>
              <a:rPr sz="1200" spc="38" dirty="0">
                <a:latin typeface="微软雅黑" panose="020B0503020204020204" pitchFamily="34" charset="-122"/>
                <a:cs typeface="微软雅黑" panose="020B0503020204020204" pitchFamily="34" charset="-122"/>
              </a:rPr>
              <a:t>，</a:t>
            </a:r>
            <a:r>
              <a:rPr sz="1200" spc="26" dirty="0">
                <a:latin typeface="微软雅黑" panose="020B0503020204020204" pitchFamily="34" charset="-122"/>
                <a:cs typeface="微软雅黑" panose="020B0503020204020204" pitchFamily="34" charset="-122"/>
              </a:rPr>
              <a:t>和</a:t>
            </a:r>
            <a:r>
              <a:rPr sz="1200" spc="38" dirty="0">
                <a:latin typeface="微软雅黑" panose="020B0503020204020204" pitchFamily="34" charset="-122"/>
                <a:cs typeface="微软雅黑" panose="020B0503020204020204" pitchFamily="34" charset="-122"/>
              </a:rPr>
              <a:t>监</a:t>
            </a:r>
            <a:r>
              <a:rPr sz="1200" spc="26" dirty="0">
                <a:latin typeface="微软雅黑" panose="020B0503020204020204" pitchFamily="34" charset="-122"/>
                <a:cs typeface="微软雅黑" panose="020B0503020204020204" pitchFamily="34" charset="-122"/>
              </a:rPr>
              <a:t>控</a:t>
            </a:r>
            <a:r>
              <a:rPr sz="1200" spc="38" dirty="0">
                <a:latin typeface="微软雅黑" panose="020B0503020204020204" pitchFamily="34" charset="-122"/>
                <a:cs typeface="微软雅黑" panose="020B0503020204020204" pitchFamily="34" charset="-122"/>
              </a:rPr>
              <a:t>越</a:t>
            </a:r>
            <a:r>
              <a:rPr sz="1200" spc="26" dirty="0">
                <a:latin typeface="微软雅黑" panose="020B0503020204020204" pitchFamily="34" charset="-122"/>
                <a:cs typeface="微软雅黑" panose="020B0503020204020204" pitchFamily="34" charset="-122"/>
              </a:rPr>
              <a:t>线</a:t>
            </a:r>
            <a:r>
              <a:rPr sz="1200" spc="38" dirty="0">
                <a:latin typeface="微软雅黑" panose="020B0503020204020204" pitchFamily="34" charset="-122"/>
                <a:cs typeface="微软雅黑" panose="020B0503020204020204" pitchFamily="34" charset="-122"/>
              </a:rPr>
              <a:t>的</a:t>
            </a:r>
            <a:r>
              <a:rPr sz="1200" spc="26" dirty="0">
                <a:latin typeface="微软雅黑" panose="020B0503020204020204" pitchFamily="34" charset="-122"/>
                <a:cs typeface="微软雅黑" panose="020B0503020204020204" pitchFamily="34" charset="-122"/>
              </a:rPr>
              <a:t>时</a:t>
            </a:r>
            <a:r>
              <a:rPr sz="1200" spc="38" dirty="0">
                <a:latin typeface="微软雅黑" panose="020B0503020204020204" pitchFamily="34" charset="-122"/>
                <a:cs typeface="微软雅黑" panose="020B0503020204020204" pitchFamily="34" charset="-122"/>
              </a:rPr>
              <a:t>间</a:t>
            </a:r>
            <a:r>
              <a:rPr sz="1200" spc="26" dirty="0">
                <a:latin typeface="微软雅黑" panose="020B0503020204020204" pitchFamily="34" charset="-122"/>
                <a:cs typeface="微软雅黑" panose="020B0503020204020204" pitchFamily="34" charset="-122"/>
              </a:rPr>
              <a:t>范</a:t>
            </a:r>
            <a:r>
              <a:rPr sz="1200" spc="45" dirty="0">
                <a:latin typeface="微软雅黑" panose="020B0503020204020204" pitchFamily="34" charset="-122"/>
                <a:cs typeface="微软雅黑" panose="020B0503020204020204" pitchFamily="34" charset="-122"/>
              </a:rPr>
              <a:t>围</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10" name="object 10"/>
          <p:cNvSpPr/>
          <p:nvPr/>
        </p:nvSpPr>
        <p:spPr>
          <a:xfrm>
            <a:off x="4682541" y="1316168"/>
            <a:ext cx="4070929" cy="2632786"/>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p:nvPr/>
        </p:nvSpPr>
        <p:spPr>
          <a:xfrm>
            <a:off x="388687" y="1316169"/>
            <a:ext cx="4035490" cy="2632785"/>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txBox="1"/>
          <p:nvPr/>
        </p:nvSpPr>
        <p:spPr>
          <a:xfrm>
            <a:off x="1544271" y="2239919"/>
            <a:ext cx="323430" cy="359073"/>
          </a:xfrm>
          <a:prstGeom prst="rect">
            <a:avLst/>
          </a:prstGeom>
        </p:spPr>
        <p:txBody>
          <a:bodyPr vert="horz" wrap="square" lIns="0" tIns="0" rIns="0" bIns="0" rtlCol="0">
            <a:spAutoFit/>
          </a:bodyPr>
          <a:lstStyle/>
          <a:p>
            <a:pPr marL="9525" marR="3810" defTabSz="685800">
              <a:lnSpc>
                <a:spcPts val="1425"/>
              </a:lnSpc>
            </a:pPr>
            <a:r>
              <a:rPr sz="1200" b="1" spc="-4" dirty="0">
                <a:latin typeface="微软雅黑" panose="020B0503020204020204" pitchFamily="34" charset="-122"/>
                <a:cs typeface="微软雅黑" panose="020B0503020204020204" pitchFamily="34" charset="-122"/>
              </a:rPr>
              <a:t>周界 线段</a:t>
            </a:r>
            <a:endParaRPr sz="1200">
              <a:latin typeface="微软雅黑" panose="020B0503020204020204" pitchFamily="34" charset="-122"/>
              <a:cs typeface="微软雅黑" panose="020B0503020204020204" pitchFamily="34" charset="-122"/>
            </a:endParaRPr>
          </a:p>
        </p:txBody>
      </p:sp>
      <p:sp>
        <p:nvSpPr>
          <p:cNvPr id="13" name="object 13"/>
          <p:cNvSpPr/>
          <p:nvPr/>
        </p:nvSpPr>
        <p:spPr>
          <a:xfrm>
            <a:off x="1586188" y="3269418"/>
            <a:ext cx="390593" cy="166716"/>
          </a:xfrm>
          <a:custGeom>
            <a:avLst/>
            <a:gdLst/>
            <a:ahLst/>
            <a:cxnLst/>
            <a:rect l="l" t="t" r="r" b="b"/>
            <a:pathLst>
              <a:path w="520700" h="222250">
                <a:moveTo>
                  <a:pt x="386842" y="111125"/>
                </a:moveTo>
                <a:lnTo>
                  <a:pt x="297942" y="222250"/>
                </a:lnTo>
                <a:lnTo>
                  <a:pt x="475742" y="133350"/>
                </a:lnTo>
                <a:lnTo>
                  <a:pt x="386842" y="133350"/>
                </a:lnTo>
                <a:lnTo>
                  <a:pt x="386842" y="111125"/>
                </a:lnTo>
                <a:close/>
              </a:path>
              <a:path w="520700" h="222250">
                <a:moveTo>
                  <a:pt x="369062" y="88900"/>
                </a:moveTo>
                <a:lnTo>
                  <a:pt x="0" y="88900"/>
                </a:lnTo>
                <a:lnTo>
                  <a:pt x="0" y="133350"/>
                </a:lnTo>
                <a:lnTo>
                  <a:pt x="369062" y="133350"/>
                </a:lnTo>
                <a:lnTo>
                  <a:pt x="386842" y="111125"/>
                </a:lnTo>
                <a:lnTo>
                  <a:pt x="369062" y="88900"/>
                </a:lnTo>
                <a:close/>
              </a:path>
              <a:path w="520700" h="222250">
                <a:moveTo>
                  <a:pt x="475742" y="88900"/>
                </a:moveTo>
                <a:lnTo>
                  <a:pt x="386842" y="88900"/>
                </a:lnTo>
                <a:lnTo>
                  <a:pt x="386842" y="133350"/>
                </a:lnTo>
                <a:lnTo>
                  <a:pt x="475742" y="133350"/>
                </a:lnTo>
                <a:lnTo>
                  <a:pt x="520192" y="111125"/>
                </a:lnTo>
                <a:lnTo>
                  <a:pt x="475742" y="88900"/>
                </a:lnTo>
                <a:close/>
              </a:path>
              <a:path w="520700" h="222250">
                <a:moveTo>
                  <a:pt x="297942" y="0"/>
                </a:moveTo>
                <a:lnTo>
                  <a:pt x="386842" y="111125"/>
                </a:lnTo>
                <a:lnTo>
                  <a:pt x="386842" y="88900"/>
                </a:lnTo>
                <a:lnTo>
                  <a:pt x="475742" y="88900"/>
                </a:lnTo>
                <a:lnTo>
                  <a:pt x="297942" y="0"/>
                </a:lnTo>
                <a:close/>
              </a:path>
            </a:pathLst>
          </a:custGeom>
          <a:solidFill>
            <a:srgbClr val="FFFF00"/>
          </a:solidFill>
        </p:spPr>
        <p:txBody>
          <a:bodyPr wrap="square" lIns="0" tIns="0" rIns="0" bIns="0" rtlCol="0"/>
          <a:lstStyle/>
          <a:p>
            <a:pPr defTabSz="685800"/>
            <a:endParaRPr sz="1350">
              <a:latin typeface="Calibri" panose="020F0502020204030204"/>
            </a:endParaRPr>
          </a:p>
        </p:txBody>
      </p:sp>
      <p:sp>
        <p:nvSpPr>
          <p:cNvPr id="14" name="object 14"/>
          <p:cNvSpPr txBox="1"/>
          <p:nvPr/>
        </p:nvSpPr>
        <p:spPr>
          <a:xfrm>
            <a:off x="1101662" y="2954086"/>
            <a:ext cx="400119" cy="643766"/>
          </a:xfrm>
          <a:prstGeom prst="rect">
            <a:avLst/>
          </a:prstGeom>
        </p:spPr>
        <p:txBody>
          <a:bodyPr vert="horz" wrap="square" lIns="0" tIns="0" rIns="0" bIns="0" rtlCol="0">
            <a:spAutoFit/>
          </a:bodyPr>
          <a:lstStyle/>
          <a:p>
            <a:pPr marR="3810" algn="r" defTabSz="685800"/>
            <a:r>
              <a:rPr sz="1350" b="1" dirty="0">
                <a:latin typeface="Calibri" panose="020F0502020204030204"/>
                <a:cs typeface="Calibri" panose="020F0502020204030204"/>
              </a:rPr>
              <a:t>A</a:t>
            </a:r>
            <a:endParaRPr sz="1350">
              <a:latin typeface="Calibri" panose="020F0502020204030204"/>
              <a:cs typeface="Calibri" panose="020F0502020204030204"/>
            </a:endParaRPr>
          </a:p>
          <a:p>
            <a:pPr marL="9525" marR="80010" defTabSz="685800">
              <a:lnSpc>
                <a:spcPts val="1425"/>
              </a:lnSpc>
              <a:spcBef>
                <a:spcPts val="580"/>
              </a:spcBef>
            </a:pPr>
            <a:r>
              <a:rPr sz="1200" b="1" spc="-4" dirty="0">
                <a:latin typeface="微软雅黑" panose="020B0503020204020204" pitchFamily="34" charset="-122"/>
                <a:cs typeface="微软雅黑" panose="020B0503020204020204" pitchFamily="34" charset="-122"/>
              </a:rPr>
              <a:t>越线 方向</a:t>
            </a:r>
            <a:endParaRPr sz="1200">
              <a:latin typeface="微软雅黑" panose="020B0503020204020204" pitchFamily="34" charset="-122"/>
              <a:cs typeface="微软雅黑" panose="020B0503020204020204" pitchFamily="34" charset="-122"/>
            </a:endParaRPr>
          </a:p>
        </p:txBody>
      </p:sp>
      <p:sp>
        <p:nvSpPr>
          <p:cNvPr id="15" name="object 15"/>
          <p:cNvSpPr txBox="1"/>
          <p:nvPr/>
        </p:nvSpPr>
        <p:spPr>
          <a:xfrm>
            <a:off x="1917906" y="2958183"/>
            <a:ext cx="115273" cy="207749"/>
          </a:xfrm>
          <a:prstGeom prst="rect">
            <a:avLst/>
          </a:prstGeom>
        </p:spPr>
        <p:txBody>
          <a:bodyPr vert="horz" wrap="square" lIns="0" tIns="0" rIns="0" bIns="0" rtlCol="0">
            <a:spAutoFit/>
          </a:bodyPr>
          <a:lstStyle/>
          <a:p>
            <a:pPr marL="9525" defTabSz="685800"/>
            <a:r>
              <a:rPr sz="1350" b="1" spc="-4" dirty="0">
                <a:latin typeface="Calibri" panose="020F0502020204030204"/>
                <a:cs typeface="Calibri" panose="020F0502020204030204"/>
              </a:rPr>
              <a:t>B</a:t>
            </a:r>
            <a:endParaRPr sz="1350">
              <a:latin typeface="Calibri" panose="020F0502020204030204"/>
              <a:cs typeface="Calibri" panose="020F0502020204030204"/>
            </a:endParaRPr>
          </a:p>
        </p:txBody>
      </p:sp>
      <p:sp>
        <p:nvSpPr>
          <p:cNvPr id="16" name="object 16"/>
          <p:cNvSpPr/>
          <p:nvPr/>
        </p:nvSpPr>
        <p:spPr>
          <a:xfrm>
            <a:off x="5693128" y="2254734"/>
            <a:ext cx="2598871" cy="218160"/>
          </a:xfrm>
          <a:custGeom>
            <a:avLst/>
            <a:gdLst/>
            <a:ahLst/>
            <a:cxnLst/>
            <a:rect l="l" t="t" r="r" b="b"/>
            <a:pathLst>
              <a:path w="3464559" h="290829">
                <a:moveTo>
                  <a:pt x="0" y="0"/>
                </a:moveTo>
                <a:lnTo>
                  <a:pt x="3464052" y="290702"/>
                </a:lnTo>
              </a:path>
            </a:pathLst>
          </a:custGeom>
          <a:ln w="57150">
            <a:solidFill>
              <a:srgbClr val="FF0000"/>
            </a:solidFill>
          </a:ln>
        </p:spPr>
        <p:txBody>
          <a:bodyPr wrap="square" lIns="0" tIns="0" rIns="0" bIns="0" rtlCol="0"/>
          <a:lstStyle/>
          <a:p>
            <a:pPr defTabSz="685800"/>
            <a:endParaRPr sz="1350">
              <a:latin typeface="Calibri" panose="020F0502020204030204"/>
            </a:endParaRPr>
          </a:p>
        </p:txBody>
      </p:sp>
      <p:sp>
        <p:nvSpPr>
          <p:cNvPr id="17" name="object 17"/>
          <p:cNvSpPr txBox="1"/>
          <p:nvPr/>
        </p:nvSpPr>
        <p:spPr>
          <a:xfrm>
            <a:off x="5394372" y="2092923"/>
            <a:ext cx="323430" cy="359073"/>
          </a:xfrm>
          <a:prstGeom prst="rect">
            <a:avLst/>
          </a:prstGeom>
        </p:spPr>
        <p:txBody>
          <a:bodyPr vert="horz" wrap="square" lIns="0" tIns="0" rIns="0" bIns="0" rtlCol="0">
            <a:spAutoFit/>
          </a:bodyPr>
          <a:lstStyle/>
          <a:p>
            <a:pPr marL="9525" marR="3810" defTabSz="685800">
              <a:lnSpc>
                <a:spcPts val="1425"/>
              </a:lnSpc>
            </a:pPr>
            <a:r>
              <a:rPr sz="1200" b="1" spc="-4" dirty="0">
                <a:latin typeface="微软雅黑" panose="020B0503020204020204" pitchFamily="34" charset="-122"/>
                <a:cs typeface="微软雅黑" panose="020B0503020204020204" pitchFamily="34" charset="-122"/>
              </a:rPr>
              <a:t>周界 线段</a:t>
            </a:r>
            <a:endParaRPr sz="1200">
              <a:latin typeface="微软雅黑" panose="020B0503020204020204" pitchFamily="34" charset="-122"/>
              <a:cs typeface="微软雅黑" panose="020B0503020204020204" pitchFamily="34" charset="-122"/>
            </a:endParaRPr>
          </a:p>
        </p:txBody>
      </p:sp>
      <p:sp>
        <p:nvSpPr>
          <p:cNvPr id="18" name="object 18"/>
          <p:cNvSpPr txBox="1"/>
          <p:nvPr/>
        </p:nvSpPr>
        <p:spPr>
          <a:xfrm>
            <a:off x="6293594" y="2359002"/>
            <a:ext cx="323430" cy="359073"/>
          </a:xfrm>
          <a:prstGeom prst="rect">
            <a:avLst/>
          </a:prstGeom>
        </p:spPr>
        <p:txBody>
          <a:bodyPr vert="horz" wrap="square" lIns="0" tIns="0" rIns="0" bIns="0" rtlCol="0">
            <a:spAutoFit/>
          </a:bodyPr>
          <a:lstStyle/>
          <a:p>
            <a:pPr marL="9525" defTabSz="685800">
              <a:lnSpc>
                <a:spcPts val="1435"/>
              </a:lnSpc>
            </a:pPr>
            <a:r>
              <a:rPr sz="1200" b="1" spc="-4" dirty="0">
                <a:latin typeface="微软雅黑" panose="020B0503020204020204" pitchFamily="34" charset="-122"/>
                <a:cs typeface="微软雅黑" panose="020B0503020204020204" pitchFamily="34" charset="-122"/>
              </a:rPr>
              <a:t>越线</a:t>
            </a:r>
            <a:endParaRPr sz="1200">
              <a:latin typeface="微软雅黑" panose="020B0503020204020204" pitchFamily="34" charset="-122"/>
              <a:cs typeface="微软雅黑" panose="020B0503020204020204" pitchFamily="34" charset="-122"/>
            </a:endParaRPr>
          </a:p>
          <a:p>
            <a:pPr marL="9525" defTabSz="685800">
              <a:lnSpc>
                <a:spcPts val="1435"/>
              </a:lnSpc>
            </a:pPr>
            <a:r>
              <a:rPr sz="1200" b="1" spc="-8" dirty="0">
                <a:latin typeface="微软雅黑" panose="020B0503020204020204" pitchFamily="34" charset="-122"/>
                <a:cs typeface="微软雅黑" panose="020B0503020204020204" pitchFamily="34" charset="-122"/>
              </a:rPr>
              <a:t>方向</a:t>
            </a:r>
            <a:endParaRPr sz="1200">
              <a:latin typeface="微软雅黑" panose="020B0503020204020204" pitchFamily="34" charset="-122"/>
              <a:cs typeface="微软雅黑" panose="020B0503020204020204" pitchFamily="34" charset="-122"/>
            </a:endParaRPr>
          </a:p>
        </p:txBody>
      </p:sp>
      <p:sp>
        <p:nvSpPr>
          <p:cNvPr id="19" name="object 19"/>
          <p:cNvSpPr txBox="1"/>
          <p:nvPr/>
        </p:nvSpPr>
        <p:spPr>
          <a:xfrm>
            <a:off x="6815559" y="2490900"/>
            <a:ext cx="123370" cy="207749"/>
          </a:xfrm>
          <a:prstGeom prst="rect">
            <a:avLst/>
          </a:prstGeom>
        </p:spPr>
        <p:txBody>
          <a:bodyPr vert="horz" wrap="square" lIns="0" tIns="0" rIns="0" bIns="0" rtlCol="0">
            <a:spAutoFit/>
          </a:bodyPr>
          <a:lstStyle/>
          <a:p>
            <a:pPr marL="9525" defTabSz="685800"/>
            <a:r>
              <a:rPr sz="1350" b="1" dirty="0">
                <a:latin typeface="Calibri" panose="020F0502020204030204"/>
                <a:cs typeface="Calibri" panose="020F0502020204030204"/>
              </a:rPr>
              <a:t>A</a:t>
            </a:r>
            <a:endParaRPr sz="1350">
              <a:latin typeface="Calibri" panose="020F0502020204030204"/>
              <a:cs typeface="Calibri" panose="020F0502020204030204"/>
            </a:endParaRPr>
          </a:p>
        </p:txBody>
      </p:sp>
      <p:sp>
        <p:nvSpPr>
          <p:cNvPr id="20" name="object 20"/>
          <p:cNvSpPr txBox="1"/>
          <p:nvPr/>
        </p:nvSpPr>
        <p:spPr>
          <a:xfrm>
            <a:off x="6841851" y="2056485"/>
            <a:ext cx="115273" cy="207749"/>
          </a:xfrm>
          <a:prstGeom prst="rect">
            <a:avLst/>
          </a:prstGeom>
        </p:spPr>
        <p:txBody>
          <a:bodyPr vert="horz" wrap="square" lIns="0" tIns="0" rIns="0" bIns="0" rtlCol="0">
            <a:spAutoFit/>
          </a:bodyPr>
          <a:lstStyle/>
          <a:p>
            <a:pPr marL="9525" defTabSz="685800"/>
            <a:r>
              <a:rPr sz="1350" b="1" spc="-4" dirty="0">
                <a:latin typeface="Calibri" panose="020F0502020204030204"/>
                <a:cs typeface="Calibri" panose="020F0502020204030204"/>
              </a:rPr>
              <a:t>B</a:t>
            </a:r>
            <a:endParaRPr sz="1350">
              <a:latin typeface="Calibri" panose="020F0502020204030204"/>
              <a:cs typeface="Calibri" panose="020F0502020204030204"/>
            </a:endParaRPr>
          </a:p>
        </p:txBody>
      </p:sp>
      <p:grpSp>
        <p:nvGrpSpPr>
          <p:cNvPr id="21" name="组合 20"/>
          <p:cNvGrpSpPr/>
          <p:nvPr/>
        </p:nvGrpSpPr>
        <p:grpSpPr bwMode="auto">
          <a:xfrm>
            <a:off x="596" y="114914"/>
            <a:ext cx="521498" cy="379813"/>
            <a:chOff x="0" y="0"/>
            <a:chExt cx="694944" cy="624651"/>
          </a:xfrm>
        </p:grpSpPr>
        <p:sp>
          <p:nvSpPr>
            <p:cNvPr id="22"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3007" y="895471"/>
            <a:ext cx="119083" cy="121465"/>
          </a:xfrm>
          <a:custGeom>
            <a:avLst/>
            <a:gdLst/>
            <a:ahLst/>
            <a:cxnLst/>
            <a:rect l="l" t="t" r="r" b="b"/>
            <a:pathLst>
              <a:path w="158750" h="161925">
                <a:moveTo>
                  <a:pt x="158496" y="0"/>
                </a:moveTo>
                <a:lnTo>
                  <a:pt x="0" y="0"/>
                </a:lnTo>
                <a:lnTo>
                  <a:pt x="0" y="161544"/>
                </a:lnTo>
                <a:lnTo>
                  <a:pt x="23482" y="137668"/>
                </a:lnTo>
                <a:lnTo>
                  <a:pt x="23482" y="23495"/>
                </a:lnTo>
                <a:lnTo>
                  <a:pt x="135458" y="23495"/>
                </a:lnTo>
                <a:lnTo>
                  <a:pt x="158496" y="0"/>
                </a:lnTo>
                <a:close/>
              </a:path>
            </a:pathLst>
          </a:custGeom>
          <a:solidFill>
            <a:srgbClr val="929286"/>
          </a:solidFill>
        </p:spPr>
        <p:txBody>
          <a:bodyPr wrap="square" lIns="0" tIns="0" rIns="0" bIns="0" rtlCol="0"/>
          <a:lstStyle/>
          <a:p>
            <a:pPr defTabSz="685800"/>
            <a:endParaRPr sz="1350">
              <a:latin typeface="Calibri" panose="020F0502020204030204"/>
            </a:endParaRPr>
          </a:p>
        </p:txBody>
      </p:sp>
      <p:sp>
        <p:nvSpPr>
          <p:cNvPr id="3" name="object 3"/>
          <p:cNvSpPr/>
          <p:nvPr/>
        </p:nvSpPr>
        <p:spPr>
          <a:xfrm>
            <a:off x="503007" y="895471"/>
            <a:ext cx="119083" cy="121465"/>
          </a:xfrm>
          <a:custGeom>
            <a:avLst/>
            <a:gdLst/>
            <a:ahLst/>
            <a:cxnLst/>
            <a:rect l="l" t="t" r="r" b="b"/>
            <a:pathLst>
              <a:path w="158750" h="161925">
                <a:moveTo>
                  <a:pt x="0" y="0"/>
                </a:moveTo>
                <a:lnTo>
                  <a:pt x="158496" y="0"/>
                </a:lnTo>
                <a:lnTo>
                  <a:pt x="135458" y="23495"/>
                </a:lnTo>
                <a:lnTo>
                  <a:pt x="23482" y="23495"/>
                </a:lnTo>
                <a:lnTo>
                  <a:pt x="23482" y="137668"/>
                </a:lnTo>
                <a:lnTo>
                  <a:pt x="0" y="161544"/>
                </a:lnTo>
                <a:lnTo>
                  <a:pt x="0" y="0"/>
                </a:lnTo>
                <a:close/>
              </a:path>
            </a:pathLst>
          </a:custGeom>
          <a:ln w="12699">
            <a:solidFill>
              <a:srgbClr val="121212"/>
            </a:solidFill>
          </a:ln>
        </p:spPr>
        <p:txBody>
          <a:bodyPr wrap="square" lIns="0" tIns="0" rIns="0" bIns="0" rtlCol="0"/>
          <a:lstStyle/>
          <a:p>
            <a:pPr defTabSz="685800"/>
            <a:endParaRPr sz="1350">
              <a:latin typeface="Calibri" panose="020F0502020204030204"/>
            </a:endParaRPr>
          </a:p>
        </p:txBody>
      </p:sp>
      <p:sp>
        <p:nvSpPr>
          <p:cNvPr id="4" name="object 4"/>
          <p:cNvSpPr/>
          <p:nvPr/>
        </p:nvSpPr>
        <p:spPr>
          <a:xfrm>
            <a:off x="503007" y="1555097"/>
            <a:ext cx="119083" cy="121465"/>
          </a:xfrm>
          <a:custGeom>
            <a:avLst/>
            <a:gdLst/>
            <a:ahLst/>
            <a:cxnLst/>
            <a:rect l="l" t="t" r="r" b="b"/>
            <a:pathLst>
              <a:path w="158750" h="161925">
                <a:moveTo>
                  <a:pt x="0" y="0"/>
                </a:moveTo>
                <a:lnTo>
                  <a:pt x="0" y="161544"/>
                </a:lnTo>
                <a:lnTo>
                  <a:pt x="158496" y="161544"/>
                </a:lnTo>
                <a:lnTo>
                  <a:pt x="135458" y="138049"/>
                </a:lnTo>
                <a:lnTo>
                  <a:pt x="23482" y="138049"/>
                </a:lnTo>
                <a:lnTo>
                  <a:pt x="23482" y="23875"/>
                </a:lnTo>
                <a:lnTo>
                  <a:pt x="0" y="0"/>
                </a:lnTo>
                <a:close/>
              </a:path>
            </a:pathLst>
          </a:custGeom>
          <a:solidFill>
            <a:srgbClr val="929286"/>
          </a:solidFill>
        </p:spPr>
        <p:txBody>
          <a:bodyPr wrap="square" lIns="0" tIns="0" rIns="0" bIns="0" rtlCol="0"/>
          <a:lstStyle/>
          <a:p>
            <a:pPr defTabSz="685800"/>
            <a:endParaRPr sz="1350">
              <a:latin typeface="Calibri" panose="020F0502020204030204"/>
            </a:endParaRPr>
          </a:p>
        </p:txBody>
      </p:sp>
      <p:sp>
        <p:nvSpPr>
          <p:cNvPr id="5" name="object 5"/>
          <p:cNvSpPr/>
          <p:nvPr/>
        </p:nvSpPr>
        <p:spPr>
          <a:xfrm>
            <a:off x="503007" y="1555097"/>
            <a:ext cx="119083" cy="121465"/>
          </a:xfrm>
          <a:custGeom>
            <a:avLst/>
            <a:gdLst/>
            <a:ahLst/>
            <a:cxnLst/>
            <a:rect l="l" t="t" r="r" b="b"/>
            <a:pathLst>
              <a:path w="158750" h="161925">
                <a:moveTo>
                  <a:pt x="0" y="161544"/>
                </a:moveTo>
                <a:lnTo>
                  <a:pt x="0" y="0"/>
                </a:lnTo>
                <a:lnTo>
                  <a:pt x="23482" y="23875"/>
                </a:lnTo>
                <a:lnTo>
                  <a:pt x="23482" y="138049"/>
                </a:lnTo>
                <a:lnTo>
                  <a:pt x="135458" y="138049"/>
                </a:lnTo>
                <a:lnTo>
                  <a:pt x="158496" y="161544"/>
                </a:lnTo>
                <a:lnTo>
                  <a:pt x="0" y="161544"/>
                </a:lnTo>
                <a:close/>
              </a:path>
            </a:pathLst>
          </a:custGeom>
          <a:ln w="12699">
            <a:solidFill>
              <a:srgbClr val="121212"/>
            </a:solidFill>
          </a:ln>
        </p:spPr>
        <p:txBody>
          <a:bodyPr wrap="square" lIns="0" tIns="0" rIns="0" bIns="0" rtlCol="0"/>
          <a:lstStyle/>
          <a:p>
            <a:pPr defTabSz="685800"/>
            <a:endParaRPr sz="1350">
              <a:latin typeface="Calibri" panose="020F0502020204030204"/>
            </a:endParaRPr>
          </a:p>
        </p:txBody>
      </p:sp>
      <p:sp>
        <p:nvSpPr>
          <p:cNvPr id="6" name="object 6"/>
          <p:cNvSpPr/>
          <p:nvPr/>
        </p:nvSpPr>
        <p:spPr>
          <a:xfrm>
            <a:off x="2898008" y="895471"/>
            <a:ext cx="119083" cy="121465"/>
          </a:xfrm>
          <a:custGeom>
            <a:avLst/>
            <a:gdLst/>
            <a:ahLst/>
            <a:cxnLst/>
            <a:rect l="l" t="t" r="r" b="b"/>
            <a:pathLst>
              <a:path w="158750" h="161925">
                <a:moveTo>
                  <a:pt x="158496" y="0"/>
                </a:moveTo>
                <a:lnTo>
                  <a:pt x="0" y="0"/>
                </a:lnTo>
                <a:lnTo>
                  <a:pt x="22987" y="23495"/>
                </a:lnTo>
                <a:lnTo>
                  <a:pt x="135000" y="23495"/>
                </a:lnTo>
                <a:lnTo>
                  <a:pt x="135000" y="137668"/>
                </a:lnTo>
                <a:lnTo>
                  <a:pt x="158496" y="161544"/>
                </a:lnTo>
                <a:lnTo>
                  <a:pt x="158496" y="0"/>
                </a:lnTo>
                <a:close/>
              </a:path>
            </a:pathLst>
          </a:custGeom>
          <a:solidFill>
            <a:srgbClr val="929286"/>
          </a:solidFill>
        </p:spPr>
        <p:txBody>
          <a:bodyPr wrap="square" lIns="0" tIns="0" rIns="0" bIns="0" rtlCol="0"/>
          <a:lstStyle/>
          <a:p>
            <a:pPr defTabSz="685800"/>
            <a:endParaRPr sz="1350">
              <a:latin typeface="Calibri" panose="020F0502020204030204"/>
            </a:endParaRPr>
          </a:p>
        </p:txBody>
      </p:sp>
      <p:sp>
        <p:nvSpPr>
          <p:cNvPr id="7" name="object 7"/>
          <p:cNvSpPr/>
          <p:nvPr/>
        </p:nvSpPr>
        <p:spPr>
          <a:xfrm>
            <a:off x="2898008" y="895471"/>
            <a:ext cx="119083" cy="121465"/>
          </a:xfrm>
          <a:custGeom>
            <a:avLst/>
            <a:gdLst/>
            <a:ahLst/>
            <a:cxnLst/>
            <a:rect l="l" t="t" r="r" b="b"/>
            <a:pathLst>
              <a:path w="158750" h="161925">
                <a:moveTo>
                  <a:pt x="158496" y="0"/>
                </a:moveTo>
                <a:lnTo>
                  <a:pt x="0" y="0"/>
                </a:lnTo>
                <a:lnTo>
                  <a:pt x="22987" y="23495"/>
                </a:lnTo>
                <a:lnTo>
                  <a:pt x="135000" y="23495"/>
                </a:lnTo>
                <a:lnTo>
                  <a:pt x="135000" y="137668"/>
                </a:lnTo>
                <a:lnTo>
                  <a:pt x="158496" y="161544"/>
                </a:lnTo>
                <a:lnTo>
                  <a:pt x="158496" y="0"/>
                </a:lnTo>
                <a:close/>
              </a:path>
            </a:pathLst>
          </a:custGeom>
          <a:ln w="12700">
            <a:solidFill>
              <a:srgbClr val="121212"/>
            </a:solidFill>
          </a:ln>
        </p:spPr>
        <p:txBody>
          <a:bodyPr wrap="square" lIns="0" tIns="0" rIns="0" bIns="0" rtlCol="0"/>
          <a:lstStyle/>
          <a:p>
            <a:pPr defTabSz="685800"/>
            <a:endParaRPr sz="1350">
              <a:latin typeface="Calibri" panose="020F0502020204030204"/>
            </a:endParaRPr>
          </a:p>
        </p:txBody>
      </p:sp>
      <p:sp>
        <p:nvSpPr>
          <p:cNvPr id="8" name="object 8"/>
          <p:cNvSpPr/>
          <p:nvPr/>
        </p:nvSpPr>
        <p:spPr>
          <a:xfrm>
            <a:off x="2904867" y="1555097"/>
            <a:ext cx="120036" cy="121465"/>
          </a:xfrm>
          <a:custGeom>
            <a:avLst/>
            <a:gdLst/>
            <a:ahLst/>
            <a:cxnLst/>
            <a:rect l="l" t="t" r="r" b="b"/>
            <a:pathLst>
              <a:path w="160020" h="161925">
                <a:moveTo>
                  <a:pt x="160019" y="0"/>
                </a:moveTo>
                <a:lnTo>
                  <a:pt x="136270" y="23875"/>
                </a:lnTo>
                <a:lnTo>
                  <a:pt x="136270" y="137795"/>
                </a:lnTo>
                <a:lnTo>
                  <a:pt x="23494" y="137795"/>
                </a:lnTo>
                <a:lnTo>
                  <a:pt x="0" y="161544"/>
                </a:lnTo>
                <a:lnTo>
                  <a:pt x="160019" y="161544"/>
                </a:lnTo>
                <a:lnTo>
                  <a:pt x="160019" y="0"/>
                </a:lnTo>
                <a:close/>
              </a:path>
            </a:pathLst>
          </a:custGeom>
          <a:solidFill>
            <a:srgbClr val="929286"/>
          </a:solidFill>
        </p:spPr>
        <p:txBody>
          <a:bodyPr wrap="square" lIns="0" tIns="0" rIns="0" bIns="0" rtlCol="0"/>
          <a:lstStyle/>
          <a:p>
            <a:pPr defTabSz="685800"/>
            <a:endParaRPr sz="1350">
              <a:latin typeface="Calibri" panose="020F0502020204030204"/>
            </a:endParaRPr>
          </a:p>
        </p:txBody>
      </p:sp>
      <p:sp>
        <p:nvSpPr>
          <p:cNvPr id="9" name="object 9"/>
          <p:cNvSpPr/>
          <p:nvPr/>
        </p:nvSpPr>
        <p:spPr>
          <a:xfrm>
            <a:off x="2904867" y="1555097"/>
            <a:ext cx="120036" cy="121465"/>
          </a:xfrm>
          <a:custGeom>
            <a:avLst/>
            <a:gdLst/>
            <a:ahLst/>
            <a:cxnLst/>
            <a:rect l="l" t="t" r="r" b="b"/>
            <a:pathLst>
              <a:path w="160020" h="161925">
                <a:moveTo>
                  <a:pt x="160019" y="161544"/>
                </a:moveTo>
                <a:lnTo>
                  <a:pt x="160019" y="0"/>
                </a:lnTo>
                <a:lnTo>
                  <a:pt x="136270" y="23875"/>
                </a:lnTo>
                <a:lnTo>
                  <a:pt x="136270" y="137795"/>
                </a:lnTo>
                <a:lnTo>
                  <a:pt x="23494" y="137795"/>
                </a:lnTo>
                <a:lnTo>
                  <a:pt x="0" y="161544"/>
                </a:lnTo>
                <a:lnTo>
                  <a:pt x="160019" y="161544"/>
                </a:lnTo>
                <a:close/>
              </a:path>
            </a:pathLst>
          </a:custGeom>
          <a:ln w="12700">
            <a:solidFill>
              <a:srgbClr val="121212"/>
            </a:solidFill>
          </a:ln>
        </p:spPr>
        <p:txBody>
          <a:bodyPr wrap="square" lIns="0" tIns="0" rIns="0" bIns="0" rtlCol="0"/>
          <a:lstStyle/>
          <a:p>
            <a:pPr defTabSz="685800"/>
            <a:endParaRPr sz="1350">
              <a:latin typeface="Calibri" panose="020F0502020204030204"/>
            </a:endParaRPr>
          </a:p>
        </p:txBody>
      </p:sp>
      <p:sp>
        <p:nvSpPr>
          <p:cNvPr id="10" name="object 10"/>
          <p:cNvSpPr/>
          <p:nvPr/>
        </p:nvSpPr>
        <p:spPr>
          <a:xfrm>
            <a:off x="5894331" y="988455"/>
            <a:ext cx="158142" cy="156713"/>
          </a:xfrm>
          <a:custGeom>
            <a:avLst/>
            <a:gdLst/>
            <a:ahLst/>
            <a:cxnLst/>
            <a:rect l="l" t="t" r="r" b="b"/>
            <a:pathLst>
              <a:path w="210820" h="208915">
                <a:moveTo>
                  <a:pt x="94731" y="0"/>
                </a:moveTo>
                <a:lnTo>
                  <a:pt x="54434" y="12524"/>
                </a:lnTo>
                <a:lnTo>
                  <a:pt x="22954" y="39089"/>
                </a:lnTo>
                <a:lnTo>
                  <a:pt x="3943" y="76042"/>
                </a:lnTo>
                <a:lnTo>
                  <a:pt x="0" y="104644"/>
                </a:lnTo>
                <a:lnTo>
                  <a:pt x="278" y="112333"/>
                </a:lnTo>
                <a:lnTo>
                  <a:pt x="10847" y="150514"/>
                </a:lnTo>
                <a:lnTo>
                  <a:pt x="35389" y="181356"/>
                </a:lnTo>
                <a:lnTo>
                  <a:pt x="72085" y="201822"/>
                </a:lnTo>
                <a:lnTo>
                  <a:pt x="119119" y="208877"/>
                </a:lnTo>
                <a:lnTo>
                  <a:pt x="132838" y="206091"/>
                </a:lnTo>
                <a:lnTo>
                  <a:pt x="169246" y="187657"/>
                </a:lnTo>
                <a:lnTo>
                  <a:pt x="195863" y="156419"/>
                </a:lnTo>
                <a:lnTo>
                  <a:pt x="209269" y="115354"/>
                </a:lnTo>
                <a:lnTo>
                  <a:pt x="210210" y="99996"/>
                </a:lnTo>
                <a:lnTo>
                  <a:pt x="208697" y="86279"/>
                </a:lnTo>
                <a:lnTo>
                  <a:pt x="193991" y="49123"/>
                </a:lnTo>
                <a:lnTo>
                  <a:pt x="165766" y="20423"/>
                </a:lnTo>
                <a:lnTo>
                  <a:pt x="126250" y="3353"/>
                </a:lnTo>
                <a:lnTo>
                  <a:pt x="94731"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12" name="object 12"/>
          <p:cNvSpPr/>
          <p:nvPr/>
        </p:nvSpPr>
        <p:spPr>
          <a:xfrm>
            <a:off x="3260402" y="895471"/>
            <a:ext cx="2514083" cy="781186"/>
          </a:xfrm>
          <a:custGeom>
            <a:avLst/>
            <a:gdLst/>
            <a:ahLst/>
            <a:cxnLst/>
            <a:rect l="l" t="t" r="r" b="b"/>
            <a:pathLst>
              <a:path w="3351529" h="1041400">
                <a:moveTo>
                  <a:pt x="0" y="1040891"/>
                </a:moveTo>
                <a:lnTo>
                  <a:pt x="3351276" y="1040891"/>
                </a:lnTo>
                <a:lnTo>
                  <a:pt x="3351276" y="0"/>
                </a:lnTo>
                <a:lnTo>
                  <a:pt x="0" y="0"/>
                </a:lnTo>
                <a:lnTo>
                  <a:pt x="0" y="1040891"/>
                </a:lnTo>
                <a:close/>
              </a:path>
            </a:pathLst>
          </a:custGeom>
          <a:ln w="3175">
            <a:solidFill>
              <a:srgbClr val="C4C4C4"/>
            </a:solidFill>
          </a:ln>
        </p:spPr>
        <p:txBody>
          <a:bodyPr wrap="square" lIns="0" tIns="0" rIns="0" bIns="0" rtlCol="0"/>
          <a:lstStyle/>
          <a:p>
            <a:pPr defTabSz="685800"/>
            <a:endParaRPr sz="1350">
              <a:latin typeface="Calibri" panose="020F0502020204030204"/>
            </a:endParaRPr>
          </a:p>
        </p:txBody>
      </p:sp>
      <p:sp>
        <p:nvSpPr>
          <p:cNvPr id="13" name="object 13"/>
          <p:cNvSpPr txBox="1"/>
          <p:nvPr/>
        </p:nvSpPr>
        <p:spPr>
          <a:xfrm>
            <a:off x="3312989" y="968636"/>
            <a:ext cx="2371184" cy="400110"/>
          </a:xfrm>
          <a:prstGeom prst="rect">
            <a:avLst/>
          </a:prstGeom>
        </p:spPr>
        <p:txBody>
          <a:bodyPr vert="horz" wrap="square" lIns="0" tIns="0" rIns="0" bIns="0" rtlCol="0">
            <a:spAutoFit/>
          </a:bodyPr>
          <a:lstStyle/>
          <a:p>
            <a:pPr marL="610870" defTabSz="685800"/>
            <a:r>
              <a:rPr sz="1050" b="1" dirty="0">
                <a:latin typeface="微软雅黑" panose="020B0503020204020204" pitchFamily="34" charset="-122"/>
                <a:cs typeface="微软雅黑" panose="020B0503020204020204" pitchFamily="34" charset="-122"/>
              </a:rPr>
              <a:t>专家系统，运行诊断</a:t>
            </a:r>
            <a:endParaRPr sz="1050">
              <a:latin typeface="微软雅黑" panose="020B0503020204020204" pitchFamily="34" charset="-122"/>
              <a:cs typeface="微软雅黑" panose="020B0503020204020204" pitchFamily="34" charset="-122"/>
            </a:endParaRPr>
          </a:p>
          <a:p>
            <a:pPr marL="610870" defTabSz="685800">
              <a:spcBef>
                <a:spcPts val="630"/>
              </a:spcBef>
            </a:pPr>
            <a:r>
              <a:rPr sz="1050" b="1" dirty="0">
                <a:latin typeface="微软雅黑" panose="020B0503020204020204" pitchFamily="34" charset="-122"/>
                <a:cs typeface="微软雅黑" panose="020B0503020204020204" pitchFamily="34" charset="-122"/>
              </a:rPr>
              <a:t>异常告警，及时处置</a:t>
            </a:r>
            <a:endParaRPr sz="1050">
              <a:latin typeface="微软雅黑" panose="020B0503020204020204" pitchFamily="34" charset="-122"/>
              <a:cs typeface="微软雅黑" panose="020B0503020204020204" pitchFamily="34" charset="-122"/>
            </a:endParaRPr>
          </a:p>
        </p:txBody>
      </p:sp>
      <p:sp>
        <p:nvSpPr>
          <p:cNvPr id="14" name="object 14"/>
          <p:cNvSpPr/>
          <p:nvPr/>
        </p:nvSpPr>
        <p:spPr>
          <a:xfrm>
            <a:off x="6111539" y="914906"/>
            <a:ext cx="2515037" cy="781186"/>
          </a:xfrm>
          <a:custGeom>
            <a:avLst/>
            <a:gdLst/>
            <a:ahLst/>
            <a:cxnLst/>
            <a:rect l="l" t="t" r="r" b="b"/>
            <a:pathLst>
              <a:path w="3352800" h="1041400">
                <a:moveTo>
                  <a:pt x="0" y="1040891"/>
                </a:moveTo>
                <a:lnTo>
                  <a:pt x="3352800" y="1040891"/>
                </a:lnTo>
                <a:lnTo>
                  <a:pt x="3352800" y="0"/>
                </a:lnTo>
                <a:lnTo>
                  <a:pt x="0" y="0"/>
                </a:lnTo>
                <a:lnTo>
                  <a:pt x="0" y="1040891"/>
                </a:lnTo>
                <a:close/>
              </a:path>
            </a:pathLst>
          </a:custGeom>
          <a:ln w="3175">
            <a:solidFill>
              <a:srgbClr val="C4C4C4"/>
            </a:solidFill>
          </a:ln>
        </p:spPr>
        <p:txBody>
          <a:bodyPr wrap="square" lIns="0" tIns="0" rIns="0" bIns="0" rtlCol="0"/>
          <a:lstStyle/>
          <a:p>
            <a:pPr defTabSz="685800"/>
            <a:endParaRPr sz="1350">
              <a:latin typeface="Calibri" panose="020F0502020204030204"/>
            </a:endParaRPr>
          </a:p>
        </p:txBody>
      </p:sp>
      <p:sp>
        <p:nvSpPr>
          <p:cNvPr id="15" name="object 15"/>
          <p:cNvSpPr/>
          <p:nvPr/>
        </p:nvSpPr>
        <p:spPr>
          <a:xfrm>
            <a:off x="503579" y="1721433"/>
            <a:ext cx="2553143" cy="3030904"/>
          </a:xfrm>
          <a:custGeom>
            <a:avLst/>
            <a:gdLst/>
            <a:ahLst/>
            <a:cxnLst/>
            <a:rect l="l" t="t" r="r" b="b"/>
            <a:pathLst>
              <a:path w="3403600" h="4040504">
                <a:moveTo>
                  <a:pt x="0" y="4040124"/>
                </a:moveTo>
                <a:lnTo>
                  <a:pt x="3403091" y="4040124"/>
                </a:lnTo>
                <a:lnTo>
                  <a:pt x="3403091" y="0"/>
                </a:lnTo>
                <a:lnTo>
                  <a:pt x="0" y="0"/>
                </a:lnTo>
                <a:lnTo>
                  <a:pt x="0" y="4040124"/>
                </a:lnTo>
                <a:close/>
              </a:path>
            </a:pathLst>
          </a:custGeom>
          <a:ln w="28575">
            <a:solidFill>
              <a:srgbClr val="D2D2D2"/>
            </a:solidFill>
            <a:prstDash val="lgDash"/>
          </a:ln>
        </p:spPr>
        <p:txBody>
          <a:bodyPr wrap="square" lIns="0" tIns="0" rIns="0" bIns="0" rtlCol="0"/>
          <a:lstStyle/>
          <a:p>
            <a:pPr defTabSz="685800"/>
            <a:endParaRPr sz="1350">
              <a:latin typeface="Calibri" panose="020F0502020204030204"/>
            </a:endParaRPr>
          </a:p>
        </p:txBody>
      </p:sp>
      <p:sp>
        <p:nvSpPr>
          <p:cNvPr id="16" name="object 16"/>
          <p:cNvSpPr/>
          <p:nvPr/>
        </p:nvSpPr>
        <p:spPr>
          <a:xfrm>
            <a:off x="3235823" y="1730577"/>
            <a:ext cx="2605540" cy="3021855"/>
          </a:xfrm>
          <a:custGeom>
            <a:avLst/>
            <a:gdLst/>
            <a:ahLst/>
            <a:cxnLst/>
            <a:rect l="l" t="t" r="r" b="b"/>
            <a:pathLst>
              <a:path w="3473450" h="4028440">
                <a:moveTo>
                  <a:pt x="0" y="4027931"/>
                </a:moveTo>
                <a:lnTo>
                  <a:pt x="3473196" y="4027931"/>
                </a:lnTo>
                <a:lnTo>
                  <a:pt x="3473196" y="0"/>
                </a:lnTo>
                <a:lnTo>
                  <a:pt x="0" y="0"/>
                </a:lnTo>
                <a:lnTo>
                  <a:pt x="0" y="4027931"/>
                </a:lnTo>
                <a:close/>
              </a:path>
            </a:pathLst>
          </a:custGeom>
          <a:ln w="28575">
            <a:solidFill>
              <a:srgbClr val="D2D2D2"/>
            </a:solidFill>
            <a:prstDash val="lgDash"/>
          </a:ln>
        </p:spPr>
        <p:txBody>
          <a:bodyPr wrap="square" lIns="0" tIns="0" rIns="0" bIns="0" rtlCol="0"/>
          <a:lstStyle/>
          <a:p>
            <a:pPr defTabSz="685800"/>
            <a:endParaRPr sz="1350">
              <a:latin typeface="Calibri" panose="020F0502020204030204"/>
            </a:endParaRPr>
          </a:p>
        </p:txBody>
      </p:sp>
      <p:sp>
        <p:nvSpPr>
          <p:cNvPr id="18" name="object 18"/>
          <p:cNvSpPr/>
          <p:nvPr/>
        </p:nvSpPr>
        <p:spPr>
          <a:xfrm>
            <a:off x="3260402" y="895471"/>
            <a:ext cx="119083" cy="121465"/>
          </a:xfrm>
          <a:custGeom>
            <a:avLst/>
            <a:gdLst/>
            <a:ahLst/>
            <a:cxnLst/>
            <a:rect l="l" t="t" r="r" b="b"/>
            <a:pathLst>
              <a:path w="158750" h="161925">
                <a:moveTo>
                  <a:pt x="158496" y="0"/>
                </a:moveTo>
                <a:lnTo>
                  <a:pt x="0" y="0"/>
                </a:lnTo>
                <a:lnTo>
                  <a:pt x="0" y="161544"/>
                </a:lnTo>
                <a:lnTo>
                  <a:pt x="23494" y="137668"/>
                </a:lnTo>
                <a:lnTo>
                  <a:pt x="23494" y="23495"/>
                </a:lnTo>
                <a:lnTo>
                  <a:pt x="135509" y="23495"/>
                </a:lnTo>
                <a:lnTo>
                  <a:pt x="158496"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19" name="object 19"/>
          <p:cNvSpPr/>
          <p:nvPr/>
        </p:nvSpPr>
        <p:spPr>
          <a:xfrm>
            <a:off x="3260402" y="895471"/>
            <a:ext cx="119083" cy="121465"/>
          </a:xfrm>
          <a:custGeom>
            <a:avLst/>
            <a:gdLst/>
            <a:ahLst/>
            <a:cxnLst/>
            <a:rect l="l" t="t" r="r" b="b"/>
            <a:pathLst>
              <a:path w="158750" h="161925">
                <a:moveTo>
                  <a:pt x="0" y="0"/>
                </a:moveTo>
                <a:lnTo>
                  <a:pt x="158496" y="0"/>
                </a:lnTo>
                <a:lnTo>
                  <a:pt x="135509" y="23495"/>
                </a:lnTo>
                <a:lnTo>
                  <a:pt x="23494" y="23495"/>
                </a:lnTo>
                <a:lnTo>
                  <a:pt x="23494" y="137668"/>
                </a:lnTo>
                <a:lnTo>
                  <a:pt x="0" y="161544"/>
                </a:lnTo>
                <a:lnTo>
                  <a:pt x="0" y="0"/>
                </a:lnTo>
                <a:close/>
              </a:path>
            </a:pathLst>
          </a:custGeom>
          <a:ln w="12700">
            <a:solidFill>
              <a:srgbClr val="121212"/>
            </a:solidFill>
          </a:ln>
        </p:spPr>
        <p:txBody>
          <a:bodyPr wrap="square" lIns="0" tIns="0" rIns="0" bIns="0" rtlCol="0"/>
          <a:lstStyle/>
          <a:p>
            <a:pPr defTabSz="685800"/>
            <a:endParaRPr sz="1350">
              <a:latin typeface="Calibri" panose="020F0502020204030204"/>
            </a:endParaRPr>
          </a:p>
        </p:txBody>
      </p:sp>
      <p:sp>
        <p:nvSpPr>
          <p:cNvPr id="20" name="object 20"/>
          <p:cNvSpPr/>
          <p:nvPr/>
        </p:nvSpPr>
        <p:spPr>
          <a:xfrm>
            <a:off x="3260402" y="1555097"/>
            <a:ext cx="119083" cy="121465"/>
          </a:xfrm>
          <a:custGeom>
            <a:avLst/>
            <a:gdLst/>
            <a:ahLst/>
            <a:cxnLst/>
            <a:rect l="l" t="t" r="r" b="b"/>
            <a:pathLst>
              <a:path w="158750" h="161925">
                <a:moveTo>
                  <a:pt x="0" y="0"/>
                </a:moveTo>
                <a:lnTo>
                  <a:pt x="0" y="161544"/>
                </a:lnTo>
                <a:lnTo>
                  <a:pt x="158496" y="161544"/>
                </a:lnTo>
                <a:lnTo>
                  <a:pt x="135509" y="138049"/>
                </a:lnTo>
                <a:lnTo>
                  <a:pt x="23494" y="138049"/>
                </a:lnTo>
                <a:lnTo>
                  <a:pt x="23494" y="23875"/>
                </a:lnTo>
                <a:lnTo>
                  <a:pt x="0"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21" name="object 21"/>
          <p:cNvSpPr/>
          <p:nvPr/>
        </p:nvSpPr>
        <p:spPr>
          <a:xfrm>
            <a:off x="3260402" y="1555097"/>
            <a:ext cx="119083" cy="121465"/>
          </a:xfrm>
          <a:custGeom>
            <a:avLst/>
            <a:gdLst/>
            <a:ahLst/>
            <a:cxnLst/>
            <a:rect l="l" t="t" r="r" b="b"/>
            <a:pathLst>
              <a:path w="158750" h="161925">
                <a:moveTo>
                  <a:pt x="0" y="161544"/>
                </a:moveTo>
                <a:lnTo>
                  <a:pt x="0" y="0"/>
                </a:lnTo>
                <a:lnTo>
                  <a:pt x="23494" y="23875"/>
                </a:lnTo>
                <a:lnTo>
                  <a:pt x="23494" y="138049"/>
                </a:lnTo>
                <a:lnTo>
                  <a:pt x="135509" y="138049"/>
                </a:lnTo>
                <a:lnTo>
                  <a:pt x="158496" y="161544"/>
                </a:lnTo>
                <a:lnTo>
                  <a:pt x="0" y="161544"/>
                </a:lnTo>
              </a:path>
            </a:pathLst>
          </a:custGeom>
          <a:ln w="12700">
            <a:solidFill>
              <a:srgbClr val="121212"/>
            </a:solidFill>
          </a:ln>
        </p:spPr>
        <p:txBody>
          <a:bodyPr wrap="square" lIns="0" tIns="0" rIns="0" bIns="0" rtlCol="0"/>
          <a:lstStyle/>
          <a:p>
            <a:pPr defTabSz="685800"/>
            <a:endParaRPr sz="1350">
              <a:latin typeface="Calibri" panose="020F0502020204030204"/>
            </a:endParaRPr>
          </a:p>
        </p:txBody>
      </p:sp>
      <p:sp>
        <p:nvSpPr>
          <p:cNvPr id="22" name="object 22"/>
          <p:cNvSpPr/>
          <p:nvPr/>
        </p:nvSpPr>
        <p:spPr>
          <a:xfrm>
            <a:off x="5655403" y="895471"/>
            <a:ext cx="119083" cy="121465"/>
          </a:xfrm>
          <a:custGeom>
            <a:avLst/>
            <a:gdLst/>
            <a:ahLst/>
            <a:cxnLst/>
            <a:rect l="l" t="t" r="r" b="b"/>
            <a:pathLst>
              <a:path w="158750" h="161925">
                <a:moveTo>
                  <a:pt x="158496" y="0"/>
                </a:moveTo>
                <a:lnTo>
                  <a:pt x="0" y="0"/>
                </a:lnTo>
                <a:lnTo>
                  <a:pt x="22987" y="23495"/>
                </a:lnTo>
                <a:lnTo>
                  <a:pt x="135000" y="23495"/>
                </a:lnTo>
                <a:lnTo>
                  <a:pt x="135000" y="137668"/>
                </a:lnTo>
                <a:lnTo>
                  <a:pt x="158496" y="161544"/>
                </a:lnTo>
                <a:lnTo>
                  <a:pt x="158496"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23" name="object 23"/>
          <p:cNvSpPr/>
          <p:nvPr/>
        </p:nvSpPr>
        <p:spPr>
          <a:xfrm>
            <a:off x="5655403" y="895471"/>
            <a:ext cx="119083" cy="121465"/>
          </a:xfrm>
          <a:custGeom>
            <a:avLst/>
            <a:gdLst/>
            <a:ahLst/>
            <a:cxnLst/>
            <a:rect l="l" t="t" r="r" b="b"/>
            <a:pathLst>
              <a:path w="158750" h="161925">
                <a:moveTo>
                  <a:pt x="158496" y="0"/>
                </a:moveTo>
                <a:lnTo>
                  <a:pt x="0" y="0"/>
                </a:lnTo>
                <a:lnTo>
                  <a:pt x="22987" y="23495"/>
                </a:lnTo>
                <a:lnTo>
                  <a:pt x="135000" y="23495"/>
                </a:lnTo>
                <a:lnTo>
                  <a:pt x="135000" y="137668"/>
                </a:lnTo>
                <a:lnTo>
                  <a:pt x="158496" y="161544"/>
                </a:lnTo>
                <a:lnTo>
                  <a:pt x="158496" y="0"/>
                </a:lnTo>
                <a:close/>
              </a:path>
            </a:pathLst>
          </a:custGeom>
          <a:ln w="12700">
            <a:solidFill>
              <a:srgbClr val="121212"/>
            </a:solidFill>
          </a:ln>
        </p:spPr>
        <p:txBody>
          <a:bodyPr wrap="square" lIns="0" tIns="0" rIns="0" bIns="0" rtlCol="0"/>
          <a:lstStyle/>
          <a:p>
            <a:pPr defTabSz="685800"/>
            <a:endParaRPr sz="1350">
              <a:latin typeface="Calibri" panose="020F0502020204030204"/>
            </a:endParaRPr>
          </a:p>
        </p:txBody>
      </p:sp>
      <p:sp>
        <p:nvSpPr>
          <p:cNvPr id="24" name="object 24"/>
          <p:cNvSpPr/>
          <p:nvPr/>
        </p:nvSpPr>
        <p:spPr>
          <a:xfrm>
            <a:off x="5662261" y="1555097"/>
            <a:ext cx="120036" cy="121465"/>
          </a:xfrm>
          <a:custGeom>
            <a:avLst/>
            <a:gdLst/>
            <a:ahLst/>
            <a:cxnLst/>
            <a:rect l="l" t="t" r="r" b="b"/>
            <a:pathLst>
              <a:path w="160020" h="161925">
                <a:moveTo>
                  <a:pt x="160020" y="0"/>
                </a:moveTo>
                <a:lnTo>
                  <a:pt x="136271" y="23875"/>
                </a:lnTo>
                <a:lnTo>
                  <a:pt x="136271" y="137795"/>
                </a:lnTo>
                <a:lnTo>
                  <a:pt x="23495" y="137795"/>
                </a:lnTo>
                <a:lnTo>
                  <a:pt x="0" y="161544"/>
                </a:lnTo>
                <a:lnTo>
                  <a:pt x="160020" y="161544"/>
                </a:lnTo>
                <a:lnTo>
                  <a:pt x="160020"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25" name="object 25"/>
          <p:cNvSpPr/>
          <p:nvPr/>
        </p:nvSpPr>
        <p:spPr>
          <a:xfrm>
            <a:off x="5662261" y="1555097"/>
            <a:ext cx="120036" cy="121465"/>
          </a:xfrm>
          <a:custGeom>
            <a:avLst/>
            <a:gdLst/>
            <a:ahLst/>
            <a:cxnLst/>
            <a:rect l="l" t="t" r="r" b="b"/>
            <a:pathLst>
              <a:path w="160020" h="161925">
                <a:moveTo>
                  <a:pt x="160020" y="161544"/>
                </a:moveTo>
                <a:lnTo>
                  <a:pt x="160020" y="0"/>
                </a:lnTo>
                <a:lnTo>
                  <a:pt x="136271" y="23875"/>
                </a:lnTo>
                <a:lnTo>
                  <a:pt x="136271" y="137795"/>
                </a:lnTo>
                <a:lnTo>
                  <a:pt x="23495" y="137795"/>
                </a:lnTo>
                <a:lnTo>
                  <a:pt x="0" y="161544"/>
                </a:lnTo>
                <a:lnTo>
                  <a:pt x="160020" y="161544"/>
                </a:lnTo>
                <a:close/>
              </a:path>
            </a:pathLst>
          </a:custGeom>
          <a:ln w="12700">
            <a:solidFill>
              <a:srgbClr val="121212"/>
            </a:solidFill>
          </a:ln>
        </p:spPr>
        <p:txBody>
          <a:bodyPr wrap="square" lIns="0" tIns="0" rIns="0" bIns="0" rtlCol="0"/>
          <a:lstStyle/>
          <a:p>
            <a:pPr defTabSz="685800"/>
            <a:endParaRPr sz="1350">
              <a:latin typeface="Calibri" panose="020F0502020204030204"/>
            </a:endParaRPr>
          </a:p>
        </p:txBody>
      </p:sp>
      <p:sp>
        <p:nvSpPr>
          <p:cNvPr id="26" name="object 26"/>
          <p:cNvSpPr txBox="1"/>
          <p:nvPr/>
        </p:nvSpPr>
        <p:spPr>
          <a:xfrm>
            <a:off x="539589" y="957205"/>
            <a:ext cx="2371184" cy="456215"/>
          </a:xfrm>
          <a:prstGeom prst="rect">
            <a:avLst/>
          </a:prstGeom>
        </p:spPr>
        <p:txBody>
          <a:bodyPr vert="horz" wrap="square" lIns="0" tIns="0" rIns="0" bIns="0" rtlCol="0">
            <a:spAutoFit/>
          </a:bodyPr>
          <a:lstStyle/>
          <a:p>
            <a:pPr marL="965200" marR="530860" indent="-335280" defTabSz="685800">
              <a:lnSpc>
                <a:spcPct val="150000"/>
              </a:lnSpc>
            </a:pPr>
            <a:r>
              <a:rPr sz="1050" b="1" dirty="0">
                <a:latin typeface="微软雅黑" panose="020B0503020204020204" pitchFamily="34" charset="-122"/>
                <a:cs typeface="微软雅黑" panose="020B0503020204020204" pitchFamily="34" charset="-122"/>
              </a:rPr>
              <a:t>全局监测、智能报表 统计分析</a:t>
            </a:r>
            <a:endParaRPr sz="1050">
              <a:latin typeface="微软雅黑" panose="020B0503020204020204" pitchFamily="34" charset="-122"/>
              <a:cs typeface="微软雅黑" panose="020B0503020204020204" pitchFamily="34" charset="-122"/>
            </a:endParaRPr>
          </a:p>
        </p:txBody>
      </p:sp>
      <p:sp>
        <p:nvSpPr>
          <p:cNvPr id="27" name="object 27"/>
          <p:cNvSpPr/>
          <p:nvPr/>
        </p:nvSpPr>
        <p:spPr>
          <a:xfrm>
            <a:off x="3055484" y="1080766"/>
            <a:ext cx="221495" cy="440608"/>
          </a:xfrm>
          <a:custGeom>
            <a:avLst/>
            <a:gdLst/>
            <a:ahLst/>
            <a:cxnLst/>
            <a:rect l="l" t="t" r="r" b="b"/>
            <a:pathLst>
              <a:path w="295275" h="587375">
                <a:moveTo>
                  <a:pt x="2412" y="0"/>
                </a:moveTo>
                <a:lnTo>
                  <a:pt x="0" y="587375"/>
                </a:lnTo>
                <a:lnTo>
                  <a:pt x="294893" y="294893"/>
                </a:lnTo>
                <a:lnTo>
                  <a:pt x="2412" y="0"/>
                </a:lnTo>
                <a:close/>
              </a:path>
            </a:pathLst>
          </a:custGeom>
          <a:solidFill>
            <a:srgbClr val="E9002E"/>
          </a:solidFill>
        </p:spPr>
        <p:txBody>
          <a:bodyPr wrap="square" lIns="0" tIns="0" rIns="0" bIns="0" rtlCol="0"/>
          <a:lstStyle/>
          <a:p>
            <a:pPr defTabSz="685800"/>
            <a:endParaRPr sz="1350">
              <a:latin typeface="Calibri" panose="020F0502020204030204"/>
            </a:endParaRPr>
          </a:p>
        </p:txBody>
      </p:sp>
      <p:sp>
        <p:nvSpPr>
          <p:cNvPr id="28" name="object 28"/>
          <p:cNvSpPr/>
          <p:nvPr/>
        </p:nvSpPr>
        <p:spPr>
          <a:xfrm>
            <a:off x="5842316" y="1086957"/>
            <a:ext cx="221495" cy="440608"/>
          </a:xfrm>
          <a:custGeom>
            <a:avLst/>
            <a:gdLst/>
            <a:ahLst/>
            <a:cxnLst/>
            <a:rect l="l" t="t" r="r" b="b"/>
            <a:pathLst>
              <a:path w="295275" h="587375">
                <a:moveTo>
                  <a:pt x="2413" y="0"/>
                </a:moveTo>
                <a:lnTo>
                  <a:pt x="0" y="587375"/>
                </a:lnTo>
                <a:lnTo>
                  <a:pt x="294894" y="294893"/>
                </a:lnTo>
                <a:lnTo>
                  <a:pt x="2413" y="0"/>
                </a:lnTo>
                <a:close/>
              </a:path>
            </a:pathLst>
          </a:custGeom>
          <a:solidFill>
            <a:srgbClr val="E9002E"/>
          </a:solidFill>
        </p:spPr>
        <p:txBody>
          <a:bodyPr wrap="square" lIns="0" tIns="0" rIns="0" bIns="0" rtlCol="0"/>
          <a:lstStyle/>
          <a:p>
            <a:pPr defTabSz="685800"/>
            <a:endParaRPr sz="1350">
              <a:latin typeface="Calibri" panose="020F0502020204030204"/>
            </a:endParaRPr>
          </a:p>
        </p:txBody>
      </p:sp>
      <p:sp>
        <p:nvSpPr>
          <p:cNvPr id="29" name="object 29"/>
          <p:cNvSpPr/>
          <p:nvPr/>
        </p:nvSpPr>
        <p:spPr>
          <a:xfrm>
            <a:off x="492719" y="908046"/>
            <a:ext cx="2515037" cy="781186"/>
          </a:xfrm>
          <a:custGeom>
            <a:avLst/>
            <a:gdLst/>
            <a:ahLst/>
            <a:cxnLst/>
            <a:rect l="l" t="t" r="r" b="b"/>
            <a:pathLst>
              <a:path w="3352800" h="1041400">
                <a:moveTo>
                  <a:pt x="0" y="1040891"/>
                </a:moveTo>
                <a:lnTo>
                  <a:pt x="3352800" y="1040891"/>
                </a:lnTo>
                <a:lnTo>
                  <a:pt x="3352800" y="0"/>
                </a:lnTo>
                <a:lnTo>
                  <a:pt x="0" y="0"/>
                </a:lnTo>
                <a:lnTo>
                  <a:pt x="0" y="1040891"/>
                </a:lnTo>
                <a:close/>
              </a:path>
            </a:pathLst>
          </a:custGeom>
          <a:ln w="3175">
            <a:solidFill>
              <a:srgbClr val="C4C4C4"/>
            </a:solidFill>
          </a:ln>
        </p:spPr>
        <p:txBody>
          <a:bodyPr wrap="square" lIns="0" tIns="0" rIns="0" bIns="0" rtlCol="0"/>
          <a:lstStyle/>
          <a:p>
            <a:pPr defTabSz="685800"/>
            <a:endParaRPr sz="1350">
              <a:latin typeface="Calibri" panose="020F0502020204030204"/>
            </a:endParaRPr>
          </a:p>
        </p:txBody>
      </p:sp>
      <p:sp>
        <p:nvSpPr>
          <p:cNvPr id="31" name="object 31"/>
          <p:cNvSpPr/>
          <p:nvPr/>
        </p:nvSpPr>
        <p:spPr>
          <a:xfrm>
            <a:off x="7482234" y="2374771"/>
            <a:ext cx="658768" cy="186722"/>
          </a:xfrm>
          <a:custGeom>
            <a:avLst/>
            <a:gdLst/>
            <a:ahLst/>
            <a:cxnLst/>
            <a:rect l="l" t="t" r="r" b="b"/>
            <a:pathLst>
              <a:path w="878204" h="248920">
                <a:moveTo>
                  <a:pt x="0" y="248412"/>
                </a:moveTo>
                <a:lnTo>
                  <a:pt x="877824" y="248412"/>
                </a:lnTo>
                <a:lnTo>
                  <a:pt x="877824" y="0"/>
                </a:lnTo>
                <a:lnTo>
                  <a:pt x="0" y="0"/>
                </a:lnTo>
                <a:lnTo>
                  <a:pt x="0" y="248412"/>
                </a:lnTo>
                <a:close/>
              </a:path>
            </a:pathLst>
          </a:custGeom>
          <a:solidFill>
            <a:srgbClr val="C60009"/>
          </a:solidFill>
        </p:spPr>
        <p:txBody>
          <a:bodyPr wrap="square" lIns="0" tIns="0" rIns="0" bIns="0" rtlCol="0"/>
          <a:lstStyle/>
          <a:p>
            <a:pPr defTabSz="685800"/>
            <a:endParaRPr sz="1350">
              <a:latin typeface="Calibri" panose="020F0502020204030204"/>
            </a:endParaRPr>
          </a:p>
        </p:txBody>
      </p:sp>
      <p:sp>
        <p:nvSpPr>
          <p:cNvPr id="32" name="object 32"/>
          <p:cNvSpPr txBox="1"/>
          <p:nvPr/>
        </p:nvSpPr>
        <p:spPr>
          <a:xfrm>
            <a:off x="7573785" y="2408491"/>
            <a:ext cx="47633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温度设定</a:t>
            </a:r>
            <a:endParaRPr sz="900">
              <a:latin typeface="微软雅黑" panose="020B0503020204020204" pitchFamily="34" charset="-122"/>
              <a:cs typeface="微软雅黑" panose="020B0503020204020204" pitchFamily="34" charset="-122"/>
            </a:endParaRPr>
          </a:p>
        </p:txBody>
      </p:sp>
      <p:sp>
        <p:nvSpPr>
          <p:cNvPr id="33" name="object 33"/>
          <p:cNvSpPr txBox="1"/>
          <p:nvPr/>
        </p:nvSpPr>
        <p:spPr>
          <a:xfrm>
            <a:off x="6193849" y="975496"/>
            <a:ext cx="2372137" cy="456215"/>
          </a:xfrm>
          <a:prstGeom prst="rect">
            <a:avLst/>
          </a:prstGeom>
        </p:spPr>
        <p:txBody>
          <a:bodyPr vert="horz" wrap="square" lIns="0" tIns="0" rIns="0" bIns="0" rtlCol="0">
            <a:spAutoFit/>
          </a:bodyPr>
          <a:lstStyle/>
          <a:p>
            <a:pPr marL="518795" marR="576580" indent="-66675" defTabSz="685800">
              <a:lnSpc>
                <a:spcPct val="150000"/>
              </a:lnSpc>
            </a:pPr>
            <a:r>
              <a:rPr sz="1050" b="1" dirty="0">
                <a:latin typeface="微软雅黑" panose="020B0503020204020204" pitchFamily="34" charset="-122"/>
                <a:cs typeface="微软雅黑" panose="020B0503020204020204" pitchFamily="34" charset="-122"/>
              </a:rPr>
              <a:t>大数据分析，优化建议 需量预测，动态调优</a:t>
            </a:r>
            <a:endParaRPr sz="1050">
              <a:latin typeface="微软雅黑" panose="020B0503020204020204" pitchFamily="34" charset="-122"/>
              <a:cs typeface="微软雅黑" panose="020B0503020204020204" pitchFamily="34" charset="-122"/>
            </a:endParaRPr>
          </a:p>
        </p:txBody>
      </p:sp>
      <p:sp>
        <p:nvSpPr>
          <p:cNvPr id="34" name="object 34"/>
          <p:cNvSpPr txBox="1"/>
          <p:nvPr/>
        </p:nvSpPr>
        <p:spPr>
          <a:xfrm>
            <a:off x="648041" y="4253586"/>
            <a:ext cx="2236858" cy="391004"/>
          </a:xfrm>
          <a:prstGeom prst="rect">
            <a:avLst/>
          </a:prstGeom>
        </p:spPr>
        <p:txBody>
          <a:bodyPr vert="horz" wrap="square" lIns="0" tIns="0" rIns="0" bIns="0" rtlCol="0">
            <a:spAutoFit/>
          </a:bodyPr>
          <a:lstStyle/>
          <a:p>
            <a:pPr marL="168910" marR="3810" indent="-160020" defTabSz="685800">
              <a:lnSpc>
                <a:spcPct val="150000"/>
              </a:lnSpc>
            </a:pPr>
            <a:r>
              <a:rPr sz="900" spc="-90" dirty="0">
                <a:latin typeface="Segoe UI Symbol" panose="020B0502040204020203"/>
                <a:cs typeface="Segoe UI Symbol" panose="020B0502040204020203"/>
              </a:rPr>
              <a:t>⚫ </a:t>
            </a:r>
            <a:r>
              <a:rPr sz="900" spc="94" dirty="0">
                <a:latin typeface="Segoe UI Symbol" panose="020B0502040204020203"/>
                <a:cs typeface="Segoe UI Symbol" panose="020B0502040204020203"/>
              </a:rPr>
              <a:t> </a:t>
            </a:r>
            <a:r>
              <a:rPr sz="900" b="1" dirty="0">
                <a:latin typeface="微软雅黑" panose="020B0503020204020204" pitchFamily="34" charset="-122"/>
                <a:cs typeface="微软雅黑" panose="020B0503020204020204" pitchFamily="34" charset="-122"/>
              </a:rPr>
              <a:t>涵盖电、水、照明、空调各类能源介质的 发、配、输、供、用各环节系统和设备</a:t>
            </a:r>
            <a:r>
              <a:rPr sz="900" b="1" spc="-4" dirty="0">
                <a:latin typeface="微软雅黑" panose="020B0503020204020204" pitchFamily="34" charset="-122"/>
                <a:cs typeface="微软雅黑" panose="020B0503020204020204" pitchFamily="34" charset="-122"/>
              </a:rPr>
              <a:t>;</a:t>
            </a:r>
            <a:endParaRPr sz="900">
              <a:latin typeface="微软雅黑" panose="020B0503020204020204" pitchFamily="34" charset="-122"/>
              <a:cs typeface="微软雅黑" panose="020B0503020204020204" pitchFamily="34" charset="-122"/>
            </a:endParaRPr>
          </a:p>
        </p:txBody>
      </p:sp>
      <p:sp>
        <p:nvSpPr>
          <p:cNvPr id="35" name="object 35"/>
          <p:cNvSpPr txBox="1"/>
          <p:nvPr/>
        </p:nvSpPr>
        <p:spPr>
          <a:xfrm>
            <a:off x="552165" y="2760028"/>
            <a:ext cx="377255" cy="380873"/>
          </a:xfrm>
          <a:prstGeom prst="rect">
            <a:avLst/>
          </a:prstGeom>
          <a:solidFill>
            <a:srgbClr val="C60009"/>
          </a:solidFill>
        </p:spPr>
        <p:txBody>
          <a:bodyPr vert="horz" wrap="square" lIns="0" tIns="0" rIns="0" bIns="0" rtlCol="0">
            <a:spAutoFit/>
          </a:bodyPr>
          <a:lstStyle/>
          <a:p>
            <a:pPr marL="67945" marR="92710" algn="just" defTabSz="685800"/>
            <a:r>
              <a:rPr sz="825" dirty="0">
                <a:latin typeface="微软雅黑" panose="020B0503020204020204" pitchFamily="34" charset="-122"/>
                <a:cs typeface="微软雅黑" panose="020B0503020204020204" pitchFamily="34" charset="-122"/>
              </a:rPr>
              <a:t>能耗 管理 平台</a:t>
            </a:r>
            <a:endParaRPr sz="825">
              <a:latin typeface="微软雅黑" panose="020B0503020204020204" pitchFamily="34" charset="-122"/>
              <a:cs typeface="微软雅黑" panose="020B0503020204020204" pitchFamily="34" charset="-122"/>
            </a:endParaRPr>
          </a:p>
        </p:txBody>
      </p:sp>
      <p:sp>
        <p:nvSpPr>
          <p:cNvPr id="36" name="object 36"/>
          <p:cNvSpPr txBox="1"/>
          <p:nvPr/>
        </p:nvSpPr>
        <p:spPr>
          <a:xfrm>
            <a:off x="548126" y="1819987"/>
            <a:ext cx="588747" cy="346249"/>
          </a:xfrm>
          <a:prstGeom prst="rect">
            <a:avLst/>
          </a:prstGeom>
        </p:spPr>
        <p:txBody>
          <a:bodyPr vert="horz" wrap="square" lIns="0" tIns="0" rIns="0" bIns="0" rtlCol="0">
            <a:spAutoFit/>
          </a:bodyPr>
          <a:lstStyle/>
          <a:p>
            <a:pPr marL="9525" marR="3810" algn="just" defTabSz="685800"/>
            <a:r>
              <a:rPr sz="750" spc="-4" dirty="0">
                <a:latin typeface="微软雅黑" panose="020B0503020204020204" pitchFamily="34" charset="-122"/>
                <a:cs typeface="微软雅黑" panose="020B0503020204020204" pitchFamily="34" charset="-122"/>
              </a:rPr>
              <a:t>对能源系统运 </a:t>
            </a:r>
            <a:r>
              <a:rPr sz="750" spc="-8" dirty="0">
                <a:latin typeface="微软雅黑" panose="020B0503020204020204" pitchFamily="34" charset="-122"/>
                <a:cs typeface="微软雅黑" panose="020B0503020204020204" pitchFamily="34" charset="-122"/>
              </a:rPr>
              <a:t>行状态和运行 </a:t>
            </a:r>
            <a:r>
              <a:rPr sz="750" spc="-4" dirty="0">
                <a:latin typeface="微软雅黑" panose="020B0503020204020204" pitchFamily="34" charset="-122"/>
                <a:cs typeface="微软雅黑" panose="020B0503020204020204" pitchFamily="34" charset="-122"/>
              </a:rPr>
              <a:t>参数进行监测</a:t>
            </a:r>
            <a:endParaRPr sz="750">
              <a:latin typeface="微软雅黑" panose="020B0503020204020204" pitchFamily="34" charset="-122"/>
              <a:cs typeface="微软雅黑" panose="020B0503020204020204" pitchFamily="34" charset="-122"/>
            </a:endParaRPr>
          </a:p>
        </p:txBody>
      </p:sp>
      <p:sp>
        <p:nvSpPr>
          <p:cNvPr id="37" name="object 37"/>
          <p:cNvSpPr/>
          <p:nvPr/>
        </p:nvSpPr>
        <p:spPr>
          <a:xfrm>
            <a:off x="567026" y="2221582"/>
            <a:ext cx="342960" cy="325811"/>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38" name="object 38"/>
          <p:cNvSpPr/>
          <p:nvPr/>
        </p:nvSpPr>
        <p:spPr>
          <a:xfrm>
            <a:off x="712213" y="2558825"/>
            <a:ext cx="56207" cy="177196"/>
          </a:xfrm>
          <a:custGeom>
            <a:avLst/>
            <a:gdLst/>
            <a:ahLst/>
            <a:cxnLst/>
            <a:rect l="l" t="t" r="r" b="b"/>
            <a:pathLst>
              <a:path w="74930" h="236220">
                <a:moveTo>
                  <a:pt x="74675" y="198881"/>
                </a:moveTo>
                <a:lnTo>
                  <a:pt x="0" y="198881"/>
                </a:lnTo>
                <a:lnTo>
                  <a:pt x="37337" y="236219"/>
                </a:lnTo>
                <a:lnTo>
                  <a:pt x="74675" y="198881"/>
                </a:lnTo>
                <a:close/>
              </a:path>
              <a:path w="74930" h="236220">
                <a:moveTo>
                  <a:pt x="56006" y="0"/>
                </a:moveTo>
                <a:lnTo>
                  <a:pt x="18668" y="0"/>
                </a:lnTo>
                <a:lnTo>
                  <a:pt x="18668" y="198881"/>
                </a:lnTo>
                <a:lnTo>
                  <a:pt x="56006" y="198881"/>
                </a:lnTo>
                <a:lnTo>
                  <a:pt x="56006" y="0"/>
                </a:lnTo>
                <a:close/>
              </a:path>
            </a:pathLst>
          </a:custGeom>
          <a:solidFill>
            <a:srgbClr val="00A9A7"/>
          </a:solidFill>
        </p:spPr>
        <p:txBody>
          <a:bodyPr wrap="square" lIns="0" tIns="0" rIns="0" bIns="0" rtlCol="0"/>
          <a:lstStyle/>
          <a:p>
            <a:pPr defTabSz="685800"/>
            <a:endParaRPr sz="1350">
              <a:latin typeface="Calibri" panose="020F0502020204030204"/>
            </a:endParaRPr>
          </a:p>
        </p:txBody>
      </p:sp>
      <p:sp>
        <p:nvSpPr>
          <p:cNvPr id="39" name="object 39"/>
          <p:cNvSpPr/>
          <p:nvPr/>
        </p:nvSpPr>
        <p:spPr>
          <a:xfrm>
            <a:off x="2149213" y="2712014"/>
            <a:ext cx="695065" cy="571599"/>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40" name="object 40"/>
          <p:cNvSpPr/>
          <p:nvPr/>
        </p:nvSpPr>
        <p:spPr>
          <a:xfrm>
            <a:off x="2193798" y="2758884"/>
            <a:ext cx="572742" cy="338387"/>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41" name="object 41"/>
          <p:cNvSpPr txBox="1"/>
          <p:nvPr/>
        </p:nvSpPr>
        <p:spPr>
          <a:xfrm>
            <a:off x="2153881" y="2502476"/>
            <a:ext cx="588747" cy="230832"/>
          </a:xfrm>
          <a:prstGeom prst="rect">
            <a:avLst/>
          </a:prstGeom>
        </p:spPr>
        <p:txBody>
          <a:bodyPr vert="horz" wrap="square" lIns="0" tIns="0" rIns="0" bIns="0" rtlCol="0">
            <a:spAutoFit/>
          </a:bodyPr>
          <a:lstStyle/>
          <a:p>
            <a:pPr marL="9525" marR="3810" defTabSz="685800"/>
            <a:r>
              <a:rPr sz="750" b="1" spc="-4" dirty="0">
                <a:latin typeface="微软雅黑" panose="020B0503020204020204" pitchFamily="34" charset="-122"/>
                <a:cs typeface="微软雅黑" panose="020B0503020204020204" pitchFamily="34" charset="-122"/>
              </a:rPr>
              <a:t>能效统计分析 和报表呈现</a:t>
            </a:r>
            <a:endParaRPr sz="750">
              <a:latin typeface="微软雅黑" panose="020B0503020204020204" pitchFamily="34" charset="-122"/>
              <a:cs typeface="微软雅黑" panose="020B0503020204020204" pitchFamily="34" charset="-122"/>
            </a:endParaRPr>
          </a:p>
        </p:txBody>
      </p:sp>
      <p:sp>
        <p:nvSpPr>
          <p:cNvPr id="42" name="object 42"/>
          <p:cNvSpPr/>
          <p:nvPr/>
        </p:nvSpPr>
        <p:spPr>
          <a:xfrm>
            <a:off x="2463593" y="3287043"/>
            <a:ext cx="55255" cy="123846"/>
          </a:xfrm>
          <a:custGeom>
            <a:avLst/>
            <a:gdLst/>
            <a:ahLst/>
            <a:cxnLst/>
            <a:rect l="l" t="t" r="r" b="b"/>
            <a:pathLst>
              <a:path w="73660" h="165100">
                <a:moveTo>
                  <a:pt x="54863" y="36575"/>
                </a:moveTo>
                <a:lnTo>
                  <a:pt x="18287" y="36575"/>
                </a:lnTo>
                <a:lnTo>
                  <a:pt x="18287" y="164592"/>
                </a:lnTo>
                <a:lnTo>
                  <a:pt x="54863" y="164592"/>
                </a:lnTo>
                <a:lnTo>
                  <a:pt x="54863" y="36575"/>
                </a:lnTo>
                <a:close/>
              </a:path>
              <a:path w="73660" h="165100">
                <a:moveTo>
                  <a:pt x="36575" y="0"/>
                </a:moveTo>
                <a:lnTo>
                  <a:pt x="0" y="36575"/>
                </a:lnTo>
                <a:lnTo>
                  <a:pt x="73151" y="36575"/>
                </a:lnTo>
                <a:lnTo>
                  <a:pt x="36575" y="0"/>
                </a:lnTo>
                <a:close/>
              </a:path>
            </a:pathLst>
          </a:custGeom>
          <a:solidFill>
            <a:srgbClr val="00A9A7"/>
          </a:solidFill>
        </p:spPr>
        <p:txBody>
          <a:bodyPr wrap="square" lIns="0" tIns="0" rIns="0" bIns="0" rtlCol="0"/>
          <a:lstStyle/>
          <a:p>
            <a:pPr defTabSz="685800"/>
            <a:endParaRPr sz="1350">
              <a:latin typeface="Calibri" panose="020F0502020204030204"/>
            </a:endParaRPr>
          </a:p>
        </p:txBody>
      </p:sp>
      <p:sp>
        <p:nvSpPr>
          <p:cNvPr id="43" name="object 43"/>
          <p:cNvSpPr/>
          <p:nvPr/>
        </p:nvSpPr>
        <p:spPr>
          <a:xfrm>
            <a:off x="2288684" y="3443662"/>
            <a:ext cx="384400" cy="208157"/>
          </a:xfrm>
          <a:custGeom>
            <a:avLst/>
            <a:gdLst/>
            <a:ahLst/>
            <a:cxnLst/>
            <a:rect l="l" t="t" r="r" b="b"/>
            <a:pathLst>
              <a:path w="512445" h="277495">
                <a:moveTo>
                  <a:pt x="512063" y="253873"/>
                </a:moveTo>
                <a:lnTo>
                  <a:pt x="157606" y="253873"/>
                </a:lnTo>
                <a:lnTo>
                  <a:pt x="157606" y="277368"/>
                </a:lnTo>
                <a:lnTo>
                  <a:pt x="512063" y="277368"/>
                </a:lnTo>
                <a:lnTo>
                  <a:pt x="512063" y="253873"/>
                </a:lnTo>
                <a:close/>
              </a:path>
              <a:path w="512445" h="277495">
                <a:moveTo>
                  <a:pt x="306324" y="124206"/>
                </a:moveTo>
                <a:lnTo>
                  <a:pt x="290702" y="124206"/>
                </a:lnTo>
                <a:lnTo>
                  <a:pt x="283972" y="126364"/>
                </a:lnTo>
                <a:lnTo>
                  <a:pt x="277240" y="128650"/>
                </a:lnTo>
                <a:lnTo>
                  <a:pt x="270510" y="133095"/>
                </a:lnTo>
                <a:lnTo>
                  <a:pt x="264922" y="136398"/>
                </a:lnTo>
                <a:lnTo>
                  <a:pt x="259334" y="141986"/>
                </a:lnTo>
                <a:lnTo>
                  <a:pt x="250443" y="153162"/>
                </a:lnTo>
                <a:lnTo>
                  <a:pt x="245999" y="159893"/>
                </a:lnTo>
                <a:lnTo>
                  <a:pt x="243712" y="165481"/>
                </a:lnTo>
                <a:lnTo>
                  <a:pt x="236981" y="178943"/>
                </a:lnTo>
                <a:lnTo>
                  <a:pt x="231393" y="187832"/>
                </a:lnTo>
                <a:lnTo>
                  <a:pt x="221361" y="201294"/>
                </a:lnTo>
                <a:lnTo>
                  <a:pt x="216915" y="204724"/>
                </a:lnTo>
                <a:lnTo>
                  <a:pt x="211327" y="206882"/>
                </a:lnTo>
                <a:lnTo>
                  <a:pt x="206882" y="209169"/>
                </a:lnTo>
                <a:lnTo>
                  <a:pt x="197865" y="212470"/>
                </a:lnTo>
                <a:lnTo>
                  <a:pt x="191134" y="218059"/>
                </a:lnTo>
                <a:lnTo>
                  <a:pt x="188975" y="221487"/>
                </a:lnTo>
                <a:lnTo>
                  <a:pt x="186689" y="224789"/>
                </a:lnTo>
                <a:lnTo>
                  <a:pt x="185546" y="228219"/>
                </a:lnTo>
                <a:lnTo>
                  <a:pt x="185546" y="235966"/>
                </a:lnTo>
                <a:lnTo>
                  <a:pt x="186689" y="239394"/>
                </a:lnTo>
                <a:lnTo>
                  <a:pt x="191134" y="245999"/>
                </a:lnTo>
                <a:lnTo>
                  <a:pt x="194563" y="245999"/>
                </a:lnTo>
                <a:lnTo>
                  <a:pt x="194563" y="241554"/>
                </a:lnTo>
                <a:lnTo>
                  <a:pt x="195706" y="237109"/>
                </a:lnTo>
                <a:lnTo>
                  <a:pt x="199008" y="233806"/>
                </a:lnTo>
                <a:lnTo>
                  <a:pt x="203453" y="231520"/>
                </a:lnTo>
                <a:lnTo>
                  <a:pt x="210185" y="230378"/>
                </a:lnTo>
                <a:lnTo>
                  <a:pt x="269970" y="230378"/>
                </a:lnTo>
                <a:lnTo>
                  <a:pt x="266064" y="173355"/>
                </a:lnTo>
                <a:lnTo>
                  <a:pt x="267207" y="170053"/>
                </a:lnTo>
                <a:lnTo>
                  <a:pt x="267207" y="166624"/>
                </a:lnTo>
                <a:lnTo>
                  <a:pt x="270510" y="162179"/>
                </a:lnTo>
                <a:lnTo>
                  <a:pt x="276098" y="158876"/>
                </a:lnTo>
                <a:lnTo>
                  <a:pt x="281813" y="157734"/>
                </a:lnTo>
                <a:lnTo>
                  <a:pt x="437522" y="157734"/>
                </a:lnTo>
                <a:lnTo>
                  <a:pt x="429387" y="145414"/>
                </a:lnTo>
                <a:lnTo>
                  <a:pt x="423672" y="139826"/>
                </a:lnTo>
                <a:lnTo>
                  <a:pt x="422321" y="138684"/>
                </a:lnTo>
                <a:lnTo>
                  <a:pt x="342138" y="138684"/>
                </a:lnTo>
                <a:lnTo>
                  <a:pt x="333121" y="137541"/>
                </a:lnTo>
                <a:lnTo>
                  <a:pt x="323088" y="135381"/>
                </a:lnTo>
                <a:lnTo>
                  <a:pt x="314198" y="130810"/>
                </a:lnTo>
                <a:lnTo>
                  <a:pt x="306324" y="124206"/>
                </a:lnTo>
                <a:close/>
              </a:path>
              <a:path w="512445" h="277495">
                <a:moveTo>
                  <a:pt x="269970" y="230378"/>
                </a:moveTo>
                <a:lnTo>
                  <a:pt x="210185" y="230378"/>
                </a:lnTo>
                <a:lnTo>
                  <a:pt x="215773" y="231520"/>
                </a:lnTo>
                <a:lnTo>
                  <a:pt x="221361" y="233806"/>
                </a:lnTo>
                <a:lnTo>
                  <a:pt x="224662" y="237109"/>
                </a:lnTo>
                <a:lnTo>
                  <a:pt x="225805" y="241554"/>
                </a:lnTo>
                <a:lnTo>
                  <a:pt x="225805" y="245999"/>
                </a:lnTo>
                <a:lnTo>
                  <a:pt x="273938" y="245999"/>
                </a:lnTo>
                <a:lnTo>
                  <a:pt x="271652" y="242697"/>
                </a:lnTo>
                <a:lnTo>
                  <a:pt x="270510" y="238251"/>
                </a:lnTo>
                <a:lnTo>
                  <a:pt x="269970" y="230378"/>
                </a:lnTo>
                <a:close/>
              </a:path>
              <a:path w="512445" h="277495">
                <a:moveTo>
                  <a:pt x="402463" y="164464"/>
                </a:moveTo>
                <a:lnTo>
                  <a:pt x="281813" y="164464"/>
                </a:lnTo>
                <a:lnTo>
                  <a:pt x="278384" y="165481"/>
                </a:lnTo>
                <a:lnTo>
                  <a:pt x="276098" y="166624"/>
                </a:lnTo>
                <a:lnTo>
                  <a:pt x="273938" y="170053"/>
                </a:lnTo>
                <a:lnTo>
                  <a:pt x="274015" y="173355"/>
                </a:lnTo>
                <a:lnTo>
                  <a:pt x="278307" y="237109"/>
                </a:lnTo>
                <a:lnTo>
                  <a:pt x="278384" y="241554"/>
                </a:lnTo>
                <a:lnTo>
                  <a:pt x="280669" y="243839"/>
                </a:lnTo>
                <a:lnTo>
                  <a:pt x="282828" y="244982"/>
                </a:lnTo>
                <a:lnTo>
                  <a:pt x="286257" y="245999"/>
                </a:lnTo>
                <a:lnTo>
                  <a:pt x="399161" y="245999"/>
                </a:lnTo>
                <a:lnTo>
                  <a:pt x="401319" y="244982"/>
                </a:lnTo>
                <a:lnTo>
                  <a:pt x="404749" y="243839"/>
                </a:lnTo>
                <a:lnTo>
                  <a:pt x="405891" y="241554"/>
                </a:lnTo>
                <a:lnTo>
                  <a:pt x="407035" y="238251"/>
                </a:lnTo>
                <a:lnTo>
                  <a:pt x="411479" y="172212"/>
                </a:lnTo>
                <a:lnTo>
                  <a:pt x="410337" y="170053"/>
                </a:lnTo>
                <a:lnTo>
                  <a:pt x="409193" y="166624"/>
                </a:lnTo>
                <a:lnTo>
                  <a:pt x="405891" y="165481"/>
                </a:lnTo>
                <a:lnTo>
                  <a:pt x="402463" y="164464"/>
                </a:lnTo>
                <a:close/>
              </a:path>
              <a:path w="512445" h="277495">
                <a:moveTo>
                  <a:pt x="437522" y="157734"/>
                </a:moveTo>
                <a:lnTo>
                  <a:pt x="402463" y="157734"/>
                </a:lnTo>
                <a:lnTo>
                  <a:pt x="409193" y="158876"/>
                </a:lnTo>
                <a:lnTo>
                  <a:pt x="413638" y="162179"/>
                </a:lnTo>
                <a:lnTo>
                  <a:pt x="417067" y="166624"/>
                </a:lnTo>
                <a:lnTo>
                  <a:pt x="418211" y="170053"/>
                </a:lnTo>
                <a:lnTo>
                  <a:pt x="418211" y="173355"/>
                </a:lnTo>
                <a:lnTo>
                  <a:pt x="413719" y="237109"/>
                </a:lnTo>
                <a:lnTo>
                  <a:pt x="413638" y="242697"/>
                </a:lnTo>
                <a:lnTo>
                  <a:pt x="411479" y="245999"/>
                </a:lnTo>
                <a:lnTo>
                  <a:pt x="461772" y="245999"/>
                </a:lnTo>
                <a:lnTo>
                  <a:pt x="466216" y="243839"/>
                </a:lnTo>
                <a:lnTo>
                  <a:pt x="469518" y="241554"/>
                </a:lnTo>
                <a:lnTo>
                  <a:pt x="471804" y="239394"/>
                </a:lnTo>
                <a:lnTo>
                  <a:pt x="472948" y="234823"/>
                </a:lnTo>
                <a:lnTo>
                  <a:pt x="472948" y="230378"/>
                </a:lnTo>
                <a:lnTo>
                  <a:pt x="453898" y="187832"/>
                </a:lnTo>
                <a:lnTo>
                  <a:pt x="439419" y="161036"/>
                </a:lnTo>
                <a:lnTo>
                  <a:pt x="438276" y="158876"/>
                </a:lnTo>
                <a:lnTo>
                  <a:pt x="437522" y="157734"/>
                </a:lnTo>
                <a:close/>
              </a:path>
              <a:path w="512445" h="277495">
                <a:moveTo>
                  <a:pt x="200151" y="200151"/>
                </a:moveTo>
                <a:lnTo>
                  <a:pt x="0" y="200151"/>
                </a:lnTo>
                <a:lnTo>
                  <a:pt x="0" y="219201"/>
                </a:lnTo>
                <a:lnTo>
                  <a:pt x="178943" y="219201"/>
                </a:lnTo>
                <a:lnTo>
                  <a:pt x="182244" y="212470"/>
                </a:lnTo>
                <a:lnTo>
                  <a:pt x="193420" y="203581"/>
                </a:lnTo>
                <a:lnTo>
                  <a:pt x="200151" y="200151"/>
                </a:lnTo>
                <a:close/>
              </a:path>
              <a:path w="512445" h="277495">
                <a:moveTo>
                  <a:pt x="110743" y="99568"/>
                </a:moveTo>
                <a:lnTo>
                  <a:pt x="97281" y="99568"/>
                </a:lnTo>
                <a:lnTo>
                  <a:pt x="91693" y="101726"/>
                </a:lnTo>
                <a:lnTo>
                  <a:pt x="84962" y="104012"/>
                </a:lnTo>
                <a:lnTo>
                  <a:pt x="39115" y="173355"/>
                </a:lnTo>
                <a:lnTo>
                  <a:pt x="36956" y="182244"/>
                </a:lnTo>
                <a:lnTo>
                  <a:pt x="36956" y="185674"/>
                </a:lnTo>
                <a:lnTo>
                  <a:pt x="37972" y="188975"/>
                </a:lnTo>
                <a:lnTo>
                  <a:pt x="39115" y="191262"/>
                </a:lnTo>
                <a:lnTo>
                  <a:pt x="42544" y="193548"/>
                </a:lnTo>
                <a:lnTo>
                  <a:pt x="45846" y="194563"/>
                </a:lnTo>
                <a:lnTo>
                  <a:pt x="84962" y="194563"/>
                </a:lnTo>
                <a:lnTo>
                  <a:pt x="83819" y="192405"/>
                </a:lnTo>
                <a:lnTo>
                  <a:pt x="82676" y="188975"/>
                </a:lnTo>
                <a:lnTo>
                  <a:pt x="79375" y="137541"/>
                </a:lnTo>
                <a:lnTo>
                  <a:pt x="80518" y="133095"/>
                </a:lnTo>
                <a:lnTo>
                  <a:pt x="82676" y="128650"/>
                </a:lnTo>
                <a:lnTo>
                  <a:pt x="87249" y="126364"/>
                </a:lnTo>
                <a:lnTo>
                  <a:pt x="91693" y="125222"/>
                </a:lnTo>
                <a:lnTo>
                  <a:pt x="212734" y="125222"/>
                </a:lnTo>
                <a:lnTo>
                  <a:pt x="206882" y="116331"/>
                </a:lnTo>
                <a:lnTo>
                  <a:pt x="202311" y="110743"/>
                </a:lnTo>
                <a:lnTo>
                  <a:pt x="138683" y="110743"/>
                </a:lnTo>
                <a:lnTo>
                  <a:pt x="131952" y="109600"/>
                </a:lnTo>
                <a:lnTo>
                  <a:pt x="124078" y="107314"/>
                </a:lnTo>
                <a:lnTo>
                  <a:pt x="117347" y="104012"/>
                </a:lnTo>
                <a:lnTo>
                  <a:pt x="110743" y="99568"/>
                </a:lnTo>
                <a:close/>
              </a:path>
              <a:path w="512445" h="277495">
                <a:moveTo>
                  <a:pt x="188975" y="130810"/>
                </a:moveTo>
                <a:lnTo>
                  <a:pt x="89407" y="130810"/>
                </a:lnTo>
                <a:lnTo>
                  <a:pt x="87249" y="133095"/>
                </a:lnTo>
                <a:lnTo>
                  <a:pt x="84962" y="135381"/>
                </a:lnTo>
                <a:lnTo>
                  <a:pt x="88391" y="187832"/>
                </a:lnTo>
                <a:lnTo>
                  <a:pt x="92837" y="194563"/>
                </a:lnTo>
                <a:lnTo>
                  <a:pt x="185546" y="194563"/>
                </a:lnTo>
                <a:lnTo>
                  <a:pt x="187832" y="192405"/>
                </a:lnTo>
                <a:lnTo>
                  <a:pt x="188975" y="191262"/>
                </a:lnTo>
                <a:lnTo>
                  <a:pt x="188975" y="187832"/>
                </a:lnTo>
                <a:lnTo>
                  <a:pt x="192202" y="138684"/>
                </a:lnTo>
                <a:lnTo>
                  <a:pt x="192277" y="135381"/>
                </a:lnTo>
                <a:lnTo>
                  <a:pt x="191134" y="133095"/>
                </a:lnTo>
                <a:lnTo>
                  <a:pt x="188975" y="130810"/>
                </a:lnTo>
                <a:close/>
              </a:path>
              <a:path w="512445" h="277495">
                <a:moveTo>
                  <a:pt x="212734" y="125222"/>
                </a:moveTo>
                <a:lnTo>
                  <a:pt x="186689" y="125222"/>
                </a:lnTo>
                <a:lnTo>
                  <a:pt x="191134" y="126364"/>
                </a:lnTo>
                <a:lnTo>
                  <a:pt x="194563" y="128650"/>
                </a:lnTo>
                <a:lnTo>
                  <a:pt x="197865" y="133095"/>
                </a:lnTo>
                <a:lnTo>
                  <a:pt x="197792" y="138684"/>
                </a:lnTo>
                <a:lnTo>
                  <a:pt x="194637" y="187832"/>
                </a:lnTo>
                <a:lnTo>
                  <a:pt x="194563" y="192405"/>
                </a:lnTo>
                <a:lnTo>
                  <a:pt x="193420" y="194563"/>
                </a:lnTo>
                <a:lnTo>
                  <a:pt x="212471" y="194563"/>
                </a:lnTo>
                <a:lnTo>
                  <a:pt x="219075" y="188975"/>
                </a:lnTo>
                <a:lnTo>
                  <a:pt x="224662" y="181229"/>
                </a:lnTo>
                <a:lnTo>
                  <a:pt x="228091" y="173355"/>
                </a:lnTo>
                <a:lnTo>
                  <a:pt x="232537" y="165481"/>
                </a:lnTo>
                <a:lnTo>
                  <a:pt x="232537" y="164464"/>
                </a:lnTo>
                <a:lnTo>
                  <a:pt x="233679" y="164464"/>
                </a:lnTo>
                <a:lnTo>
                  <a:pt x="233679" y="163322"/>
                </a:lnTo>
                <a:lnTo>
                  <a:pt x="222503" y="141986"/>
                </a:lnTo>
                <a:lnTo>
                  <a:pt x="214629" y="126364"/>
                </a:lnTo>
                <a:lnTo>
                  <a:pt x="213487" y="126364"/>
                </a:lnTo>
                <a:lnTo>
                  <a:pt x="212734" y="125222"/>
                </a:lnTo>
                <a:close/>
              </a:path>
              <a:path w="512445" h="277495">
                <a:moveTo>
                  <a:pt x="386841" y="124206"/>
                </a:moveTo>
                <a:lnTo>
                  <a:pt x="378967" y="124206"/>
                </a:lnTo>
                <a:lnTo>
                  <a:pt x="370077" y="130810"/>
                </a:lnTo>
                <a:lnTo>
                  <a:pt x="361061" y="135381"/>
                </a:lnTo>
                <a:lnTo>
                  <a:pt x="352171" y="137541"/>
                </a:lnTo>
                <a:lnTo>
                  <a:pt x="342138" y="138684"/>
                </a:lnTo>
                <a:lnTo>
                  <a:pt x="422321" y="138684"/>
                </a:lnTo>
                <a:lnTo>
                  <a:pt x="417067" y="134238"/>
                </a:lnTo>
                <a:lnTo>
                  <a:pt x="410337" y="129667"/>
                </a:lnTo>
                <a:lnTo>
                  <a:pt x="403605" y="126364"/>
                </a:lnTo>
                <a:lnTo>
                  <a:pt x="395731" y="125222"/>
                </a:lnTo>
                <a:lnTo>
                  <a:pt x="386841" y="124206"/>
                </a:lnTo>
                <a:close/>
              </a:path>
              <a:path w="512445" h="277495">
                <a:moveTo>
                  <a:pt x="342138" y="0"/>
                </a:moveTo>
                <a:lnTo>
                  <a:pt x="301878" y="21209"/>
                </a:lnTo>
                <a:lnTo>
                  <a:pt x="294004" y="48132"/>
                </a:lnTo>
                <a:lnTo>
                  <a:pt x="295148" y="66039"/>
                </a:lnTo>
                <a:lnTo>
                  <a:pt x="309752" y="106299"/>
                </a:lnTo>
                <a:lnTo>
                  <a:pt x="342138" y="124206"/>
                </a:lnTo>
                <a:lnTo>
                  <a:pt x="352171" y="123062"/>
                </a:lnTo>
                <a:lnTo>
                  <a:pt x="382397" y="95123"/>
                </a:lnTo>
                <a:lnTo>
                  <a:pt x="391287" y="48132"/>
                </a:lnTo>
                <a:lnTo>
                  <a:pt x="390143" y="39116"/>
                </a:lnTo>
                <a:lnTo>
                  <a:pt x="386841" y="30225"/>
                </a:lnTo>
                <a:lnTo>
                  <a:pt x="383539" y="21209"/>
                </a:lnTo>
                <a:lnTo>
                  <a:pt x="377951" y="14478"/>
                </a:lnTo>
                <a:lnTo>
                  <a:pt x="370077" y="7874"/>
                </a:lnTo>
                <a:lnTo>
                  <a:pt x="362203" y="3301"/>
                </a:lnTo>
                <a:lnTo>
                  <a:pt x="353313" y="1143"/>
                </a:lnTo>
                <a:lnTo>
                  <a:pt x="342138" y="0"/>
                </a:lnTo>
                <a:close/>
              </a:path>
              <a:path w="512445" h="277495">
                <a:moveTo>
                  <a:pt x="179958" y="99568"/>
                </a:moveTo>
                <a:lnTo>
                  <a:pt x="167639" y="99568"/>
                </a:lnTo>
                <a:lnTo>
                  <a:pt x="161035" y="104012"/>
                </a:lnTo>
                <a:lnTo>
                  <a:pt x="154304" y="107314"/>
                </a:lnTo>
                <a:lnTo>
                  <a:pt x="146431" y="109600"/>
                </a:lnTo>
                <a:lnTo>
                  <a:pt x="138683" y="110743"/>
                </a:lnTo>
                <a:lnTo>
                  <a:pt x="202311" y="110743"/>
                </a:lnTo>
                <a:lnTo>
                  <a:pt x="196722" y="107314"/>
                </a:lnTo>
                <a:lnTo>
                  <a:pt x="192277" y="104012"/>
                </a:lnTo>
                <a:lnTo>
                  <a:pt x="185546" y="101726"/>
                </a:lnTo>
                <a:lnTo>
                  <a:pt x="179958" y="99568"/>
                </a:lnTo>
                <a:close/>
              </a:path>
              <a:path w="512445" h="277495">
                <a:moveTo>
                  <a:pt x="138683" y="2286"/>
                </a:moveTo>
                <a:lnTo>
                  <a:pt x="104012" y="25781"/>
                </a:lnTo>
                <a:lnTo>
                  <a:pt x="101726" y="32385"/>
                </a:lnTo>
                <a:lnTo>
                  <a:pt x="101726" y="53720"/>
                </a:lnTo>
                <a:lnTo>
                  <a:pt x="118490" y="91693"/>
                </a:lnTo>
                <a:lnTo>
                  <a:pt x="138683" y="99568"/>
                </a:lnTo>
                <a:lnTo>
                  <a:pt x="146431" y="98425"/>
                </a:lnTo>
                <a:lnTo>
                  <a:pt x="173354" y="66039"/>
                </a:lnTo>
                <a:lnTo>
                  <a:pt x="176656" y="40259"/>
                </a:lnTo>
                <a:lnTo>
                  <a:pt x="175513" y="32385"/>
                </a:lnTo>
                <a:lnTo>
                  <a:pt x="147574" y="3301"/>
                </a:lnTo>
                <a:lnTo>
                  <a:pt x="138683" y="2286"/>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44" name="object 44"/>
          <p:cNvSpPr txBox="1"/>
          <p:nvPr/>
        </p:nvSpPr>
        <p:spPr>
          <a:xfrm>
            <a:off x="2153880" y="3749463"/>
            <a:ext cx="590653" cy="276999"/>
          </a:xfrm>
          <a:prstGeom prst="rect">
            <a:avLst/>
          </a:prstGeom>
        </p:spPr>
        <p:txBody>
          <a:bodyPr vert="horz" wrap="square" lIns="0" tIns="0" rIns="0" bIns="0" rtlCol="0">
            <a:spAutoFit/>
          </a:bodyPr>
          <a:lstStyle/>
          <a:p>
            <a:pPr marL="9525" marR="3810" defTabSz="685800"/>
            <a:r>
              <a:rPr sz="900" dirty="0">
                <a:latin typeface="微软雅黑" panose="020B0503020204020204" pitchFamily="34" charset="-122"/>
                <a:cs typeface="微软雅黑" panose="020B0503020204020204" pitchFamily="34" charset="-122"/>
              </a:rPr>
              <a:t>用户自定义 报表</a:t>
            </a:r>
            <a:endParaRPr sz="900">
              <a:latin typeface="微软雅黑" panose="020B0503020204020204" pitchFamily="34" charset="-122"/>
              <a:cs typeface="微软雅黑" panose="020B0503020204020204" pitchFamily="34" charset="-122"/>
            </a:endParaRPr>
          </a:p>
        </p:txBody>
      </p:sp>
      <p:sp>
        <p:nvSpPr>
          <p:cNvPr id="45" name="object 45"/>
          <p:cNvSpPr/>
          <p:nvPr/>
        </p:nvSpPr>
        <p:spPr>
          <a:xfrm>
            <a:off x="1037357" y="2124124"/>
            <a:ext cx="1151677" cy="1111855"/>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46" name="object 46"/>
          <p:cNvSpPr txBox="1"/>
          <p:nvPr/>
        </p:nvSpPr>
        <p:spPr>
          <a:xfrm>
            <a:off x="1022115" y="2870634"/>
            <a:ext cx="806431" cy="567976"/>
          </a:xfrm>
          <a:prstGeom prst="rect">
            <a:avLst/>
          </a:prstGeom>
        </p:spPr>
        <p:txBody>
          <a:bodyPr vert="horz" wrap="square" lIns="0" tIns="0" rIns="0" bIns="0" rtlCol="0">
            <a:spAutoFit/>
          </a:bodyPr>
          <a:lstStyle/>
          <a:p>
            <a:pPr marL="531495" marR="3810" defTabSz="685800"/>
            <a:r>
              <a:rPr sz="525" spc="-4" dirty="0">
                <a:latin typeface="微软雅黑" panose="020B0503020204020204" pitchFamily="34" charset="-122"/>
                <a:cs typeface="微软雅黑" panose="020B0503020204020204" pitchFamily="34" charset="-122"/>
              </a:rPr>
              <a:t>能效指标 体系和报</a:t>
            </a:r>
            <a:endParaRPr sz="525">
              <a:latin typeface="微软雅黑" panose="020B0503020204020204" pitchFamily="34" charset="-122"/>
              <a:cs typeface="微软雅黑" panose="020B0503020204020204" pitchFamily="34" charset="-122"/>
            </a:endParaRPr>
          </a:p>
          <a:p>
            <a:pPr marL="9525" defTabSz="685800">
              <a:lnSpc>
                <a:spcPts val="655"/>
              </a:lnSpc>
            </a:pPr>
            <a:r>
              <a:rPr sz="1015" spc="39" baseline="3000" dirty="0">
                <a:latin typeface="微软雅黑" panose="020B0503020204020204" pitchFamily="34" charset="-122"/>
                <a:cs typeface="微软雅黑" panose="020B0503020204020204" pitchFamily="34" charset="-122"/>
              </a:rPr>
              <a:t>数据采集、   </a:t>
            </a:r>
            <a:r>
              <a:rPr sz="525" spc="-4" dirty="0">
                <a:latin typeface="微软雅黑" panose="020B0503020204020204" pitchFamily="34" charset="-122"/>
                <a:cs typeface="微软雅黑" panose="020B0503020204020204" pitchFamily="34" charset="-122"/>
              </a:rPr>
              <a:t>表服务</a:t>
            </a:r>
            <a:endParaRPr sz="525">
              <a:latin typeface="微软雅黑" panose="020B0503020204020204" pitchFamily="34" charset="-122"/>
              <a:cs typeface="微软雅黑" panose="020B0503020204020204" pitchFamily="34" charset="-122"/>
            </a:endParaRPr>
          </a:p>
          <a:p>
            <a:pPr marL="9525" defTabSz="685800">
              <a:lnSpc>
                <a:spcPts val="805"/>
              </a:lnSpc>
            </a:pPr>
            <a:r>
              <a:rPr sz="675" spc="26" dirty="0">
                <a:latin typeface="微软雅黑" panose="020B0503020204020204" pitchFamily="34" charset="-122"/>
                <a:cs typeface="微软雅黑" panose="020B0503020204020204" pitchFamily="34" charset="-122"/>
              </a:rPr>
              <a:t>清洗、结</a:t>
            </a:r>
            <a:endParaRPr sz="675">
              <a:latin typeface="微软雅黑" panose="020B0503020204020204" pitchFamily="34" charset="-122"/>
              <a:cs typeface="微软雅黑" panose="020B0503020204020204" pitchFamily="34" charset="-122"/>
            </a:endParaRPr>
          </a:p>
          <a:p>
            <a:pPr marL="9525" marR="434340" defTabSz="685800">
              <a:lnSpc>
                <a:spcPct val="103000"/>
              </a:lnSpc>
              <a:spcBef>
                <a:spcPts val="10"/>
              </a:spcBef>
            </a:pPr>
            <a:r>
              <a:rPr sz="675" spc="23" dirty="0">
                <a:latin typeface="微软雅黑" panose="020B0503020204020204" pitchFamily="34" charset="-122"/>
                <a:cs typeface="微软雅黑" panose="020B0503020204020204" pitchFamily="34" charset="-122"/>
              </a:rPr>
              <a:t>构化、自 动上报</a:t>
            </a:r>
            <a:endParaRPr sz="675">
              <a:latin typeface="微软雅黑" panose="020B0503020204020204" pitchFamily="34" charset="-122"/>
              <a:cs typeface="微软雅黑" panose="020B0503020204020204" pitchFamily="34" charset="-122"/>
            </a:endParaRPr>
          </a:p>
        </p:txBody>
      </p:sp>
      <p:sp>
        <p:nvSpPr>
          <p:cNvPr id="47" name="object 47"/>
          <p:cNvSpPr/>
          <p:nvPr/>
        </p:nvSpPr>
        <p:spPr>
          <a:xfrm>
            <a:off x="2126349" y="1852329"/>
            <a:ext cx="688205" cy="565882"/>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48" name="object 48"/>
          <p:cNvSpPr/>
          <p:nvPr/>
        </p:nvSpPr>
        <p:spPr>
          <a:xfrm>
            <a:off x="2170934" y="1899200"/>
            <a:ext cx="567026" cy="333814"/>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49" name="object 49"/>
          <p:cNvSpPr txBox="1"/>
          <p:nvPr/>
        </p:nvSpPr>
        <p:spPr>
          <a:xfrm>
            <a:off x="2052994" y="1756243"/>
            <a:ext cx="823103" cy="121252"/>
          </a:xfrm>
          <a:prstGeom prst="rect">
            <a:avLst/>
          </a:prstGeom>
        </p:spPr>
        <p:txBody>
          <a:bodyPr vert="horz" wrap="square" lIns="0" tIns="0" rIns="0" bIns="0" rtlCol="0">
            <a:spAutoFit/>
          </a:bodyPr>
          <a:lstStyle/>
          <a:p>
            <a:pPr marL="9525" defTabSz="685800"/>
            <a:r>
              <a:rPr sz="790" b="1" spc="4" dirty="0">
                <a:latin typeface="微软雅黑" panose="020B0503020204020204" pitchFamily="34" charset="-122"/>
                <a:cs typeface="微软雅黑" panose="020B0503020204020204" pitchFamily="34" charset="-122"/>
              </a:rPr>
              <a:t>能效在线实时</a:t>
            </a:r>
            <a:r>
              <a:rPr sz="790" b="1" spc="-8" dirty="0">
                <a:latin typeface="微软雅黑" panose="020B0503020204020204" pitchFamily="34" charset="-122"/>
                <a:cs typeface="微软雅黑" panose="020B0503020204020204" pitchFamily="34" charset="-122"/>
              </a:rPr>
              <a:t>监</a:t>
            </a:r>
            <a:r>
              <a:rPr sz="790" b="1" spc="4" dirty="0">
                <a:latin typeface="微软雅黑" panose="020B0503020204020204" pitchFamily="34" charset="-122"/>
                <a:cs typeface="微软雅黑" panose="020B0503020204020204" pitchFamily="34" charset="-122"/>
              </a:rPr>
              <a:t>测</a:t>
            </a:r>
            <a:endParaRPr sz="790">
              <a:latin typeface="微软雅黑" panose="020B0503020204020204" pitchFamily="34" charset="-122"/>
              <a:cs typeface="微软雅黑" panose="020B0503020204020204" pitchFamily="34" charset="-122"/>
            </a:endParaRPr>
          </a:p>
        </p:txBody>
      </p:sp>
      <p:sp>
        <p:nvSpPr>
          <p:cNvPr id="50" name="object 50"/>
          <p:cNvSpPr txBox="1"/>
          <p:nvPr/>
        </p:nvSpPr>
        <p:spPr>
          <a:xfrm>
            <a:off x="3314894" y="4118687"/>
            <a:ext cx="2465498" cy="598754"/>
          </a:xfrm>
          <a:prstGeom prst="rect">
            <a:avLst/>
          </a:prstGeom>
        </p:spPr>
        <p:txBody>
          <a:bodyPr vert="horz" wrap="square" lIns="0" tIns="0" rIns="0" bIns="0" rtlCol="0">
            <a:spAutoFit/>
          </a:bodyPr>
          <a:lstStyle/>
          <a:p>
            <a:pPr marL="169545" marR="3810" indent="-160020" algn="just" defTabSz="685800">
              <a:lnSpc>
                <a:spcPct val="150000"/>
              </a:lnSpc>
            </a:pPr>
            <a:r>
              <a:rPr sz="900" spc="-90" dirty="0">
                <a:latin typeface="Segoe UI Symbol" panose="020B0502040204020203"/>
                <a:cs typeface="Segoe UI Symbol" panose="020B0502040204020203"/>
              </a:rPr>
              <a:t>⚫ </a:t>
            </a:r>
            <a:r>
              <a:rPr sz="900" spc="94" dirty="0">
                <a:latin typeface="Segoe UI Symbol" panose="020B0502040204020203"/>
                <a:cs typeface="Segoe UI Symbol" panose="020B0502040204020203"/>
              </a:rPr>
              <a:t> </a:t>
            </a:r>
            <a:r>
              <a:rPr sz="900" b="1" dirty="0">
                <a:latin typeface="微软雅黑" panose="020B0503020204020204" pitchFamily="34" charset="-122"/>
                <a:cs typeface="微软雅黑" panose="020B0503020204020204" pitchFamily="34" charset="-122"/>
              </a:rPr>
              <a:t>从多个角度和维度对园区能效系统日常运营过 程中的数据和业务进行分析，提供分析结果和 报表呈现</a:t>
            </a:r>
            <a:r>
              <a:rPr sz="900" b="1" spc="-4" dirty="0">
                <a:latin typeface="微软雅黑" panose="020B0503020204020204" pitchFamily="34" charset="-122"/>
                <a:cs typeface="微软雅黑" panose="020B0503020204020204" pitchFamily="34" charset="-122"/>
              </a:rPr>
              <a:t>;</a:t>
            </a:r>
            <a:endParaRPr sz="900">
              <a:latin typeface="微软雅黑" panose="020B0503020204020204" pitchFamily="34" charset="-122"/>
              <a:cs typeface="微软雅黑" panose="020B0503020204020204" pitchFamily="34" charset="-122"/>
            </a:endParaRPr>
          </a:p>
        </p:txBody>
      </p:sp>
      <p:sp>
        <p:nvSpPr>
          <p:cNvPr id="51" name="object 51"/>
          <p:cNvSpPr/>
          <p:nvPr/>
        </p:nvSpPr>
        <p:spPr>
          <a:xfrm>
            <a:off x="7482234" y="2460510"/>
            <a:ext cx="514916" cy="452992"/>
          </a:xfrm>
          <a:custGeom>
            <a:avLst/>
            <a:gdLst/>
            <a:ahLst/>
            <a:cxnLst/>
            <a:rect l="l" t="t" r="r" b="b"/>
            <a:pathLst>
              <a:path w="686434" h="603885">
                <a:moveTo>
                  <a:pt x="0" y="0"/>
                </a:moveTo>
                <a:lnTo>
                  <a:pt x="686435" y="603884"/>
                </a:lnTo>
              </a:path>
            </a:pathLst>
          </a:custGeom>
          <a:ln w="6350">
            <a:solidFill>
              <a:srgbClr val="C60009"/>
            </a:solidFill>
          </a:ln>
        </p:spPr>
        <p:txBody>
          <a:bodyPr wrap="square" lIns="0" tIns="0" rIns="0" bIns="0" rtlCol="0"/>
          <a:lstStyle/>
          <a:p>
            <a:pPr defTabSz="685800"/>
            <a:endParaRPr sz="1350">
              <a:latin typeface="Calibri" panose="020F0502020204030204"/>
            </a:endParaRPr>
          </a:p>
        </p:txBody>
      </p:sp>
      <p:sp>
        <p:nvSpPr>
          <p:cNvPr id="52" name="object 52"/>
          <p:cNvSpPr txBox="1"/>
          <p:nvPr/>
        </p:nvSpPr>
        <p:spPr>
          <a:xfrm>
            <a:off x="7794327" y="1960933"/>
            <a:ext cx="658768" cy="138499"/>
          </a:xfrm>
          <a:prstGeom prst="rect">
            <a:avLst/>
          </a:prstGeom>
          <a:solidFill>
            <a:srgbClr val="C60009"/>
          </a:solidFill>
        </p:spPr>
        <p:txBody>
          <a:bodyPr vert="horz" wrap="square" lIns="0" tIns="0" rIns="0" bIns="0" rtlCol="0">
            <a:spAutoFit/>
          </a:bodyPr>
          <a:lstStyle/>
          <a:p>
            <a:pPr marL="100330" defTabSz="685800"/>
            <a:r>
              <a:rPr sz="900" dirty="0">
                <a:latin typeface="微软雅黑" panose="020B0503020204020204" pitchFamily="34" charset="-122"/>
                <a:cs typeface="微软雅黑" panose="020B0503020204020204" pitchFamily="34" charset="-122"/>
              </a:rPr>
              <a:t>天气情况</a:t>
            </a:r>
            <a:endParaRPr sz="900">
              <a:latin typeface="微软雅黑" panose="020B0503020204020204" pitchFamily="34" charset="-122"/>
              <a:cs typeface="微软雅黑" panose="020B0503020204020204" pitchFamily="34" charset="-122"/>
            </a:endParaRPr>
          </a:p>
        </p:txBody>
      </p:sp>
      <p:sp>
        <p:nvSpPr>
          <p:cNvPr id="53" name="object 53"/>
          <p:cNvSpPr txBox="1"/>
          <p:nvPr/>
        </p:nvSpPr>
        <p:spPr>
          <a:xfrm>
            <a:off x="6332176" y="2176997"/>
            <a:ext cx="658768" cy="138499"/>
          </a:xfrm>
          <a:prstGeom prst="rect">
            <a:avLst/>
          </a:prstGeom>
          <a:solidFill>
            <a:srgbClr val="C60009"/>
          </a:solidFill>
        </p:spPr>
        <p:txBody>
          <a:bodyPr vert="horz" wrap="square" lIns="0" tIns="0" rIns="0" bIns="0" rtlCol="0">
            <a:spAutoFit/>
          </a:bodyPr>
          <a:lstStyle/>
          <a:p>
            <a:pPr marL="100330" defTabSz="685800"/>
            <a:r>
              <a:rPr sz="900" dirty="0">
                <a:latin typeface="微软雅黑" panose="020B0503020204020204" pitchFamily="34" charset="-122"/>
                <a:cs typeface="微软雅黑" panose="020B0503020204020204" pitchFamily="34" charset="-122"/>
              </a:rPr>
              <a:t>负载预测</a:t>
            </a:r>
            <a:endParaRPr sz="900">
              <a:latin typeface="微软雅黑" panose="020B0503020204020204" pitchFamily="34" charset="-122"/>
              <a:cs typeface="微软雅黑" panose="020B0503020204020204" pitchFamily="34" charset="-122"/>
            </a:endParaRPr>
          </a:p>
        </p:txBody>
      </p:sp>
      <p:sp>
        <p:nvSpPr>
          <p:cNvPr id="54" name="object 54"/>
          <p:cNvSpPr txBox="1"/>
          <p:nvPr/>
        </p:nvSpPr>
        <p:spPr>
          <a:xfrm>
            <a:off x="7613702" y="2920077"/>
            <a:ext cx="767372" cy="138499"/>
          </a:xfrm>
          <a:prstGeom prst="rect">
            <a:avLst/>
          </a:prstGeom>
          <a:solidFill>
            <a:srgbClr val="C60009"/>
          </a:solidFill>
        </p:spPr>
        <p:txBody>
          <a:bodyPr vert="horz" wrap="square" lIns="0" tIns="0" rIns="0" bIns="0" rtlCol="0">
            <a:spAutoFit/>
          </a:bodyPr>
          <a:lstStyle/>
          <a:p>
            <a:pPr marL="97790" defTabSz="685800"/>
            <a:r>
              <a:rPr sz="900" dirty="0">
                <a:latin typeface="微软雅黑" panose="020B0503020204020204" pitchFamily="34" charset="-122"/>
                <a:cs typeface="微软雅黑" panose="020B0503020204020204" pitchFamily="34" charset="-122"/>
              </a:rPr>
              <a:t>舒适度需求</a:t>
            </a:r>
            <a:endParaRPr sz="900">
              <a:latin typeface="微软雅黑" panose="020B0503020204020204" pitchFamily="34" charset="-122"/>
              <a:cs typeface="微软雅黑" panose="020B0503020204020204" pitchFamily="34" charset="-122"/>
            </a:endParaRPr>
          </a:p>
        </p:txBody>
      </p:sp>
      <p:sp>
        <p:nvSpPr>
          <p:cNvPr id="55" name="object 55"/>
          <p:cNvSpPr/>
          <p:nvPr/>
        </p:nvSpPr>
        <p:spPr>
          <a:xfrm>
            <a:off x="7811475" y="2140415"/>
            <a:ext cx="311522" cy="226258"/>
          </a:xfrm>
          <a:custGeom>
            <a:avLst/>
            <a:gdLst/>
            <a:ahLst/>
            <a:cxnLst/>
            <a:rect l="l" t="t" r="r" b="b"/>
            <a:pathLst>
              <a:path w="415290" h="301625">
                <a:moveTo>
                  <a:pt x="415289" y="0"/>
                </a:moveTo>
                <a:lnTo>
                  <a:pt x="0" y="301625"/>
                </a:lnTo>
              </a:path>
            </a:pathLst>
          </a:custGeom>
          <a:ln w="6350">
            <a:solidFill>
              <a:srgbClr val="C60009"/>
            </a:solidFill>
          </a:ln>
        </p:spPr>
        <p:txBody>
          <a:bodyPr wrap="square" lIns="0" tIns="0" rIns="0" bIns="0" rtlCol="0"/>
          <a:lstStyle/>
          <a:p>
            <a:pPr defTabSz="685800"/>
            <a:endParaRPr sz="1350">
              <a:latin typeface="Calibri" panose="020F0502020204030204"/>
            </a:endParaRPr>
          </a:p>
        </p:txBody>
      </p:sp>
      <p:sp>
        <p:nvSpPr>
          <p:cNvPr id="56" name="object 56"/>
          <p:cNvSpPr/>
          <p:nvPr/>
        </p:nvSpPr>
        <p:spPr>
          <a:xfrm>
            <a:off x="7319899" y="2460510"/>
            <a:ext cx="162906" cy="315332"/>
          </a:xfrm>
          <a:custGeom>
            <a:avLst/>
            <a:gdLst/>
            <a:ahLst/>
            <a:cxnLst/>
            <a:rect l="l" t="t" r="r" b="b"/>
            <a:pathLst>
              <a:path w="217170" h="420370">
                <a:moveTo>
                  <a:pt x="217170" y="0"/>
                </a:moveTo>
                <a:lnTo>
                  <a:pt x="0" y="420369"/>
                </a:lnTo>
              </a:path>
            </a:pathLst>
          </a:custGeom>
          <a:ln w="6350">
            <a:solidFill>
              <a:srgbClr val="C60009"/>
            </a:solidFill>
          </a:ln>
        </p:spPr>
        <p:txBody>
          <a:bodyPr wrap="square" lIns="0" tIns="0" rIns="0" bIns="0" rtlCol="0"/>
          <a:lstStyle/>
          <a:p>
            <a:pPr defTabSz="685800"/>
            <a:endParaRPr sz="1350">
              <a:latin typeface="Calibri" panose="020F0502020204030204"/>
            </a:endParaRPr>
          </a:p>
        </p:txBody>
      </p:sp>
      <p:sp>
        <p:nvSpPr>
          <p:cNvPr id="57" name="object 57"/>
          <p:cNvSpPr/>
          <p:nvPr/>
        </p:nvSpPr>
        <p:spPr>
          <a:xfrm>
            <a:off x="6990658" y="2868632"/>
            <a:ext cx="411075" cy="398214"/>
          </a:xfrm>
          <a:custGeom>
            <a:avLst/>
            <a:gdLst/>
            <a:ahLst/>
            <a:cxnLst/>
            <a:rect l="l" t="t" r="r" b="b"/>
            <a:pathLst>
              <a:path w="548004" h="530860">
                <a:moveTo>
                  <a:pt x="0" y="0"/>
                </a:moveTo>
                <a:lnTo>
                  <a:pt x="548005" y="530859"/>
                </a:lnTo>
              </a:path>
            </a:pathLst>
          </a:custGeom>
          <a:ln w="6350">
            <a:solidFill>
              <a:srgbClr val="C60009"/>
            </a:solidFill>
          </a:ln>
        </p:spPr>
        <p:txBody>
          <a:bodyPr wrap="square" lIns="0" tIns="0" rIns="0" bIns="0" rtlCol="0"/>
          <a:lstStyle/>
          <a:p>
            <a:pPr defTabSz="685800"/>
            <a:endParaRPr sz="1350">
              <a:latin typeface="Calibri" panose="020F0502020204030204"/>
            </a:endParaRPr>
          </a:p>
        </p:txBody>
      </p:sp>
      <p:sp>
        <p:nvSpPr>
          <p:cNvPr id="58" name="object 58"/>
          <p:cNvSpPr/>
          <p:nvPr/>
        </p:nvSpPr>
        <p:spPr>
          <a:xfrm>
            <a:off x="7354196" y="3552265"/>
            <a:ext cx="256267" cy="212921"/>
          </a:xfrm>
          <a:custGeom>
            <a:avLst/>
            <a:gdLst/>
            <a:ahLst/>
            <a:cxnLst/>
            <a:rect l="l" t="t" r="r" b="b"/>
            <a:pathLst>
              <a:path w="341629" h="283845">
                <a:moveTo>
                  <a:pt x="341375" y="141731"/>
                </a:moveTo>
                <a:lnTo>
                  <a:pt x="0" y="141731"/>
                </a:lnTo>
                <a:lnTo>
                  <a:pt x="170687" y="283463"/>
                </a:lnTo>
                <a:lnTo>
                  <a:pt x="341375" y="141731"/>
                </a:lnTo>
                <a:close/>
              </a:path>
              <a:path w="341629" h="283845">
                <a:moveTo>
                  <a:pt x="256031" y="0"/>
                </a:moveTo>
                <a:lnTo>
                  <a:pt x="85343" y="0"/>
                </a:lnTo>
                <a:lnTo>
                  <a:pt x="85343" y="141731"/>
                </a:lnTo>
                <a:lnTo>
                  <a:pt x="256031" y="141731"/>
                </a:lnTo>
                <a:lnTo>
                  <a:pt x="256031" y="0"/>
                </a:lnTo>
                <a:close/>
              </a:path>
            </a:pathLst>
          </a:custGeom>
          <a:solidFill>
            <a:srgbClr val="C60009"/>
          </a:solidFill>
        </p:spPr>
        <p:txBody>
          <a:bodyPr wrap="square" lIns="0" tIns="0" rIns="0" bIns="0" rtlCol="0"/>
          <a:lstStyle/>
          <a:p>
            <a:pPr defTabSz="685800"/>
            <a:endParaRPr sz="1350">
              <a:latin typeface="Calibri" panose="020F0502020204030204"/>
            </a:endParaRPr>
          </a:p>
        </p:txBody>
      </p:sp>
      <p:sp>
        <p:nvSpPr>
          <p:cNvPr id="60" name="object 60"/>
          <p:cNvSpPr/>
          <p:nvPr/>
        </p:nvSpPr>
        <p:spPr>
          <a:xfrm>
            <a:off x="6103536" y="902331"/>
            <a:ext cx="119083" cy="120036"/>
          </a:xfrm>
          <a:custGeom>
            <a:avLst/>
            <a:gdLst/>
            <a:ahLst/>
            <a:cxnLst/>
            <a:rect l="l" t="t" r="r" b="b"/>
            <a:pathLst>
              <a:path w="158750" h="160019">
                <a:moveTo>
                  <a:pt x="158496" y="0"/>
                </a:moveTo>
                <a:lnTo>
                  <a:pt x="0" y="0"/>
                </a:lnTo>
                <a:lnTo>
                  <a:pt x="0" y="160019"/>
                </a:lnTo>
                <a:lnTo>
                  <a:pt x="23495" y="136271"/>
                </a:lnTo>
                <a:lnTo>
                  <a:pt x="23495" y="23494"/>
                </a:lnTo>
                <a:lnTo>
                  <a:pt x="135255" y="23494"/>
                </a:lnTo>
                <a:lnTo>
                  <a:pt x="158496"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61" name="object 61"/>
          <p:cNvSpPr/>
          <p:nvPr/>
        </p:nvSpPr>
        <p:spPr>
          <a:xfrm>
            <a:off x="6103536" y="902331"/>
            <a:ext cx="119083" cy="120036"/>
          </a:xfrm>
          <a:custGeom>
            <a:avLst/>
            <a:gdLst/>
            <a:ahLst/>
            <a:cxnLst/>
            <a:rect l="l" t="t" r="r" b="b"/>
            <a:pathLst>
              <a:path w="158750" h="160019">
                <a:moveTo>
                  <a:pt x="0" y="0"/>
                </a:moveTo>
                <a:lnTo>
                  <a:pt x="158496" y="0"/>
                </a:lnTo>
                <a:lnTo>
                  <a:pt x="135255" y="23494"/>
                </a:lnTo>
                <a:lnTo>
                  <a:pt x="23495" y="23494"/>
                </a:lnTo>
                <a:lnTo>
                  <a:pt x="23495" y="136271"/>
                </a:lnTo>
                <a:lnTo>
                  <a:pt x="0" y="160019"/>
                </a:lnTo>
                <a:lnTo>
                  <a:pt x="0" y="0"/>
                </a:lnTo>
                <a:close/>
              </a:path>
            </a:pathLst>
          </a:custGeom>
          <a:ln w="12700">
            <a:solidFill>
              <a:srgbClr val="121212"/>
            </a:solidFill>
          </a:ln>
        </p:spPr>
        <p:txBody>
          <a:bodyPr wrap="square" lIns="0" tIns="0" rIns="0" bIns="0" rtlCol="0"/>
          <a:lstStyle/>
          <a:p>
            <a:pPr defTabSz="685800"/>
            <a:endParaRPr sz="1350">
              <a:latin typeface="Calibri" panose="020F0502020204030204"/>
            </a:endParaRPr>
          </a:p>
        </p:txBody>
      </p:sp>
      <p:sp>
        <p:nvSpPr>
          <p:cNvPr id="62" name="object 62"/>
          <p:cNvSpPr/>
          <p:nvPr/>
        </p:nvSpPr>
        <p:spPr>
          <a:xfrm>
            <a:off x="6103536" y="1561956"/>
            <a:ext cx="119083" cy="121465"/>
          </a:xfrm>
          <a:custGeom>
            <a:avLst/>
            <a:gdLst/>
            <a:ahLst/>
            <a:cxnLst/>
            <a:rect l="l" t="t" r="r" b="b"/>
            <a:pathLst>
              <a:path w="158750" h="161925">
                <a:moveTo>
                  <a:pt x="0" y="0"/>
                </a:moveTo>
                <a:lnTo>
                  <a:pt x="0" y="161543"/>
                </a:lnTo>
                <a:lnTo>
                  <a:pt x="158496" y="161543"/>
                </a:lnTo>
                <a:lnTo>
                  <a:pt x="135509" y="138049"/>
                </a:lnTo>
                <a:lnTo>
                  <a:pt x="23495" y="138049"/>
                </a:lnTo>
                <a:lnTo>
                  <a:pt x="23495" y="23875"/>
                </a:lnTo>
                <a:lnTo>
                  <a:pt x="0"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63" name="object 63"/>
          <p:cNvSpPr/>
          <p:nvPr/>
        </p:nvSpPr>
        <p:spPr>
          <a:xfrm>
            <a:off x="6103536" y="1561956"/>
            <a:ext cx="119083" cy="121465"/>
          </a:xfrm>
          <a:custGeom>
            <a:avLst/>
            <a:gdLst/>
            <a:ahLst/>
            <a:cxnLst/>
            <a:rect l="l" t="t" r="r" b="b"/>
            <a:pathLst>
              <a:path w="158750" h="161925">
                <a:moveTo>
                  <a:pt x="0" y="161543"/>
                </a:moveTo>
                <a:lnTo>
                  <a:pt x="0" y="0"/>
                </a:lnTo>
                <a:lnTo>
                  <a:pt x="23495" y="23875"/>
                </a:lnTo>
                <a:lnTo>
                  <a:pt x="23495" y="138049"/>
                </a:lnTo>
                <a:lnTo>
                  <a:pt x="135509" y="138049"/>
                </a:lnTo>
                <a:lnTo>
                  <a:pt x="158496" y="161543"/>
                </a:lnTo>
                <a:lnTo>
                  <a:pt x="0" y="161543"/>
                </a:lnTo>
                <a:close/>
              </a:path>
            </a:pathLst>
          </a:custGeom>
          <a:ln w="12700">
            <a:solidFill>
              <a:srgbClr val="121212"/>
            </a:solidFill>
          </a:ln>
        </p:spPr>
        <p:txBody>
          <a:bodyPr wrap="square" lIns="0" tIns="0" rIns="0" bIns="0" rtlCol="0"/>
          <a:lstStyle/>
          <a:p>
            <a:pPr defTabSz="685800"/>
            <a:endParaRPr sz="1350">
              <a:latin typeface="Calibri" panose="020F0502020204030204"/>
            </a:endParaRPr>
          </a:p>
        </p:txBody>
      </p:sp>
      <p:sp>
        <p:nvSpPr>
          <p:cNvPr id="64" name="object 64"/>
          <p:cNvSpPr/>
          <p:nvPr/>
        </p:nvSpPr>
        <p:spPr>
          <a:xfrm>
            <a:off x="8511113" y="902331"/>
            <a:ext cx="120036" cy="120036"/>
          </a:xfrm>
          <a:custGeom>
            <a:avLst/>
            <a:gdLst/>
            <a:ahLst/>
            <a:cxnLst/>
            <a:rect l="l" t="t" r="r" b="b"/>
            <a:pathLst>
              <a:path w="160020" h="160019">
                <a:moveTo>
                  <a:pt x="160020" y="0"/>
                </a:moveTo>
                <a:lnTo>
                  <a:pt x="0" y="0"/>
                </a:lnTo>
                <a:lnTo>
                  <a:pt x="23749" y="23749"/>
                </a:lnTo>
                <a:lnTo>
                  <a:pt x="136271" y="23749"/>
                </a:lnTo>
                <a:lnTo>
                  <a:pt x="136271" y="136271"/>
                </a:lnTo>
                <a:lnTo>
                  <a:pt x="160020" y="160019"/>
                </a:lnTo>
                <a:lnTo>
                  <a:pt x="160020"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65" name="object 65"/>
          <p:cNvSpPr/>
          <p:nvPr/>
        </p:nvSpPr>
        <p:spPr>
          <a:xfrm>
            <a:off x="8511113" y="902331"/>
            <a:ext cx="120036" cy="120036"/>
          </a:xfrm>
          <a:custGeom>
            <a:avLst/>
            <a:gdLst/>
            <a:ahLst/>
            <a:cxnLst/>
            <a:rect l="l" t="t" r="r" b="b"/>
            <a:pathLst>
              <a:path w="160020" h="160019">
                <a:moveTo>
                  <a:pt x="160020" y="0"/>
                </a:moveTo>
                <a:lnTo>
                  <a:pt x="0" y="0"/>
                </a:lnTo>
                <a:lnTo>
                  <a:pt x="23749" y="23749"/>
                </a:lnTo>
                <a:lnTo>
                  <a:pt x="136271" y="23749"/>
                </a:lnTo>
                <a:lnTo>
                  <a:pt x="136271" y="136271"/>
                </a:lnTo>
                <a:lnTo>
                  <a:pt x="160020" y="160019"/>
                </a:lnTo>
                <a:lnTo>
                  <a:pt x="160020" y="0"/>
                </a:lnTo>
                <a:close/>
              </a:path>
            </a:pathLst>
          </a:custGeom>
          <a:ln w="12700">
            <a:solidFill>
              <a:srgbClr val="121212"/>
            </a:solidFill>
          </a:ln>
        </p:spPr>
        <p:txBody>
          <a:bodyPr wrap="square" lIns="0" tIns="0" rIns="0" bIns="0" rtlCol="0"/>
          <a:lstStyle/>
          <a:p>
            <a:pPr defTabSz="685800"/>
            <a:endParaRPr sz="1350">
              <a:latin typeface="Calibri" panose="020F0502020204030204"/>
            </a:endParaRPr>
          </a:p>
        </p:txBody>
      </p:sp>
      <p:sp>
        <p:nvSpPr>
          <p:cNvPr id="66" name="object 66"/>
          <p:cNvSpPr/>
          <p:nvPr/>
        </p:nvSpPr>
        <p:spPr>
          <a:xfrm>
            <a:off x="8505396" y="1561956"/>
            <a:ext cx="120036" cy="121465"/>
          </a:xfrm>
          <a:custGeom>
            <a:avLst/>
            <a:gdLst/>
            <a:ahLst/>
            <a:cxnLst/>
            <a:rect l="l" t="t" r="r" b="b"/>
            <a:pathLst>
              <a:path w="160020" h="161925">
                <a:moveTo>
                  <a:pt x="160020" y="0"/>
                </a:moveTo>
                <a:lnTo>
                  <a:pt x="136271" y="23875"/>
                </a:lnTo>
                <a:lnTo>
                  <a:pt x="136271" y="137794"/>
                </a:lnTo>
                <a:lnTo>
                  <a:pt x="23495" y="137794"/>
                </a:lnTo>
                <a:lnTo>
                  <a:pt x="0" y="161543"/>
                </a:lnTo>
                <a:lnTo>
                  <a:pt x="160020" y="161543"/>
                </a:lnTo>
                <a:lnTo>
                  <a:pt x="160020"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67" name="object 67"/>
          <p:cNvSpPr/>
          <p:nvPr/>
        </p:nvSpPr>
        <p:spPr>
          <a:xfrm>
            <a:off x="8505396" y="1561956"/>
            <a:ext cx="120036" cy="121465"/>
          </a:xfrm>
          <a:custGeom>
            <a:avLst/>
            <a:gdLst/>
            <a:ahLst/>
            <a:cxnLst/>
            <a:rect l="l" t="t" r="r" b="b"/>
            <a:pathLst>
              <a:path w="160020" h="161925">
                <a:moveTo>
                  <a:pt x="160020" y="161543"/>
                </a:moveTo>
                <a:lnTo>
                  <a:pt x="160020" y="0"/>
                </a:lnTo>
                <a:lnTo>
                  <a:pt x="136271" y="23875"/>
                </a:lnTo>
                <a:lnTo>
                  <a:pt x="136271" y="137794"/>
                </a:lnTo>
                <a:lnTo>
                  <a:pt x="23495" y="137794"/>
                </a:lnTo>
                <a:lnTo>
                  <a:pt x="0" y="161543"/>
                </a:lnTo>
                <a:lnTo>
                  <a:pt x="160020" y="161543"/>
                </a:lnTo>
                <a:close/>
              </a:path>
            </a:pathLst>
          </a:custGeom>
          <a:ln w="12700">
            <a:solidFill>
              <a:srgbClr val="121212"/>
            </a:solidFill>
          </a:ln>
        </p:spPr>
        <p:txBody>
          <a:bodyPr wrap="square" lIns="0" tIns="0" rIns="0" bIns="0" rtlCol="0"/>
          <a:lstStyle/>
          <a:p>
            <a:pPr defTabSz="685800"/>
            <a:endParaRPr sz="1350">
              <a:latin typeface="Calibri" panose="020F0502020204030204"/>
            </a:endParaRPr>
          </a:p>
        </p:txBody>
      </p:sp>
      <p:sp>
        <p:nvSpPr>
          <p:cNvPr id="68" name="object 68"/>
          <p:cNvSpPr txBox="1"/>
          <p:nvPr/>
        </p:nvSpPr>
        <p:spPr>
          <a:xfrm>
            <a:off x="6661417" y="2689150"/>
            <a:ext cx="658768" cy="138499"/>
          </a:xfrm>
          <a:prstGeom prst="rect">
            <a:avLst/>
          </a:prstGeom>
          <a:solidFill>
            <a:srgbClr val="C60009"/>
          </a:solidFill>
        </p:spPr>
        <p:txBody>
          <a:bodyPr vert="horz" wrap="square" lIns="0" tIns="0" rIns="0" bIns="0" rtlCol="0">
            <a:spAutoFit/>
          </a:bodyPr>
          <a:lstStyle/>
          <a:p>
            <a:pPr marL="100330" defTabSz="685800"/>
            <a:r>
              <a:rPr sz="900" dirty="0">
                <a:latin typeface="微软雅黑" panose="020B0503020204020204" pitchFamily="34" charset="-122"/>
                <a:cs typeface="微软雅黑" panose="020B0503020204020204" pitchFamily="34" charset="-122"/>
              </a:rPr>
              <a:t>节能原则</a:t>
            </a:r>
            <a:endParaRPr sz="900">
              <a:latin typeface="微软雅黑" panose="020B0503020204020204" pitchFamily="34" charset="-122"/>
              <a:cs typeface="微软雅黑" panose="020B0503020204020204" pitchFamily="34" charset="-122"/>
            </a:endParaRPr>
          </a:p>
        </p:txBody>
      </p:sp>
      <p:sp>
        <p:nvSpPr>
          <p:cNvPr id="69" name="object 69"/>
          <p:cNvSpPr/>
          <p:nvPr/>
        </p:nvSpPr>
        <p:spPr>
          <a:xfrm>
            <a:off x="6661417" y="2046673"/>
            <a:ext cx="1132719" cy="122417"/>
          </a:xfrm>
          <a:custGeom>
            <a:avLst/>
            <a:gdLst/>
            <a:ahLst/>
            <a:cxnLst/>
            <a:rect l="l" t="t" r="r" b="b"/>
            <a:pathLst>
              <a:path w="1510029" h="163194">
                <a:moveTo>
                  <a:pt x="1510029" y="0"/>
                </a:moveTo>
                <a:lnTo>
                  <a:pt x="0" y="163194"/>
                </a:lnTo>
              </a:path>
            </a:pathLst>
          </a:custGeom>
          <a:ln w="6350">
            <a:solidFill>
              <a:srgbClr val="C60009"/>
            </a:solidFill>
          </a:ln>
        </p:spPr>
        <p:txBody>
          <a:bodyPr wrap="square" lIns="0" tIns="0" rIns="0" bIns="0" rtlCol="0"/>
          <a:lstStyle/>
          <a:p>
            <a:pPr defTabSz="685800"/>
            <a:endParaRPr sz="1350">
              <a:latin typeface="Calibri" panose="020F0502020204030204"/>
            </a:endParaRPr>
          </a:p>
        </p:txBody>
      </p:sp>
      <p:sp>
        <p:nvSpPr>
          <p:cNvPr id="70" name="object 70"/>
          <p:cNvSpPr/>
          <p:nvPr/>
        </p:nvSpPr>
        <p:spPr>
          <a:xfrm>
            <a:off x="6661417" y="2356479"/>
            <a:ext cx="329145" cy="325812"/>
          </a:xfrm>
          <a:custGeom>
            <a:avLst/>
            <a:gdLst/>
            <a:ahLst/>
            <a:cxnLst/>
            <a:rect l="l" t="t" r="r" b="b"/>
            <a:pathLst>
              <a:path w="438784" h="434339">
                <a:moveTo>
                  <a:pt x="0" y="0"/>
                </a:moveTo>
                <a:lnTo>
                  <a:pt x="438784" y="434339"/>
                </a:lnTo>
              </a:path>
            </a:pathLst>
          </a:custGeom>
          <a:ln w="6350">
            <a:solidFill>
              <a:srgbClr val="C60009"/>
            </a:solidFill>
          </a:ln>
        </p:spPr>
        <p:txBody>
          <a:bodyPr wrap="square" lIns="0" tIns="0" rIns="0" bIns="0" rtlCol="0"/>
          <a:lstStyle/>
          <a:p>
            <a:pPr defTabSz="685800"/>
            <a:endParaRPr sz="1350">
              <a:latin typeface="Calibri" panose="020F0502020204030204"/>
            </a:endParaRPr>
          </a:p>
        </p:txBody>
      </p:sp>
      <p:sp>
        <p:nvSpPr>
          <p:cNvPr id="71" name="object 71"/>
          <p:cNvSpPr/>
          <p:nvPr/>
        </p:nvSpPr>
        <p:spPr>
          <a:xfrm>
            <a:off x="6990658" y="2262736"/>
            <a:ext cx="492052" cy="197202"/>
          </a:xfrm>
          <a:custGeom>
            <a:avLst/>
            <a:gdLst/>
            <a:ahLst/>
            <a:cxnLst/>
            <a:rect l="l" t="t" r="r" b="b"/>
            <a:pathLst>
              <a:path w="655954" h="262889">
                <a:moveTo>
                  <a:pt x="0" y="0"/>
                </a:moveTo>
                <a:lnTo>
                  <a:pt x="655955" y="262889"/>
                </a:lnTo>
              </a:path>
            </a:pathLst>
          </a:custGeom>
          <a:ln w="6350">
            <a:solidFill>
              <a:srgbClr val="C60009"/>
            </a:solidFill>
          </a:ln>
        </p:spPr>
        <p:txBody>
          <a:bodyPr wrap="square" lIns="0" tIns="0" rIns="0" bIns="0" rtlCol="0"/>
          <a:lstStyle/>
          <a:p>
            <a:pPr defTabSz="685800"/>
            <a:endParaRPr sz="1350">
              <a:latin typeface="Calibri" panose="020F0502020204030204"/>
            </a:endParaRPr>
          </a:p>
        </p:txBody>
      </p:sp>
      <p:sp>
        <p:nvSpPr>
          <p:cNvPr id="72" name="object 72"/>
          <p:cNvSpPr/>
          <p:nvPr/>
        </p:nvSpPr>
        <p:spPr>
          <a:xfrm>
            <a:off x="6990658" y="2868632"/>
            <a:ext cx="623043" cy="132420"/>
          </a:xfrm>
          <a:custGeom>
            <a:avLst/>
            <a:gdLst/>
            <a:ahLst/>
            <a:cxnLst/>
            <a:rect l="l" t="t" r="r" b="b"/>
            <a:pathLst>
              <a:path w="830579" h="176529">
                <a:moveTo>
                  <a:pt x="830580" y="176529"/>
                </a:moveTo>
                <a:lnTo>
                  <a:pt x="0" y="0"/>
                </a:lnTo>
              </a:path>
            </a:pathLst>
          </a:custGeom>
          <a:ln w="6350">
            <a:solidFill>
              <a:srgbClr val="C60009"/>
            </a:solidFill>
          </a:ln>
        </p:spPr>
        <p:txBody>
          <a:bodyPr wrap="square" lIns="0" tIns="0" rIns="0" bIns="0" rtlCol="0"/>
          <a:lstStyle/>
          <a:p>
            <a:pPr defTabSz="685800"/>
            <a:endParaRPr sz="1350">
              <a:latin typeface="Calibri" panose="020F0502020204030204"/>
            </a:endParaRPr>
          </a:p>
        </p:txBody>
      </p:sp>
      <p:sp>
        <p:nvSpPr>
          <p:cNvPr id="73" name="object 73"/>
          <p:cNvSpPr/>
          <p:nvPr/>
        </p:nvSpPr>
        <p:spPr>
          <a:xfrm>
            <a:off x="7997816" y="2140415"/>
            <a:ext cx="125752" cy="772611"/>
          </a:xfrm>
          <a:custGeom>
            <a:avLst/>
            <a:gdLst/>
            <a:ahLst/>
            <a:cxnLst/>
            <a:rect l="l" t="t" r="r" b="b"/>
            <a:pathLst>
              <a:path w="167640" h="1029970">
                <a:moveTo>
                  <a:pt x="167640" y="0"/>
                </a:moveTo>
                <a:lnTo>
                  <a:pt x="0" y="1029970"/>
                </a:lnTo>
              </a:path>
            </a:pathLst>
          </a:custGeom>
          <a:ln w="6349">
            <a:solidFill>
              <a:srgbClr val="C60009"/>
            </a:solidFill>
          </a:ln>
        </p:spPr>
        <p:txBody>
          <a:bodyPr wrap="square" lIns="0" tIns="0" rIns="0" bIns="0" rtlCol="0"/>
          <a:lstStyle/>
          <a:p>
            <a:pPr defTabSz="685800"/>
            <a:endParaRPr sz="1350">
              <a:latin typeface="Calibri" panose="020F0502020204030204"/>
            </a:endParaRPr>
          </a:p>
        </p:txBody>
      </p:sp>
      <p:sp>
        <p:nvSpPr>
          <p:cNvPr id="74" name="object 74"/>
          <p:cNvSpPr/>
          <p:nvPr/>
        </p:nvSpPr>
        <p:spPr>
          <a:xfrm>
            <a:off x="7402211" y="3089269"/>
            <a:ext cx="595892" cy="177671"/>
          </a:xfrm>
          <a:custGeom>
            <a:avLst/>
            <a:gdLst/>
            <a:ahLst/>
            <a:cxnLst/>
            <a:rect l="l" t="t" r="r" b="b"/>
            <a:pathLst>
              <a:path w="794384" h="236854">
                <a:moveTo>
                  <a:pt x="794384" y="0"/>
                </a:moveTo>
                <a:lnTo>
                  <a:pt x="0" y="236854"/>
                </a:lnTo>
              </a:path>
            </a:pathLst>
          </a:custGeom>
          <a:ln w="6350">
            <a:solidFill>
              <a:srgbClr val="C60009"/>
            </a:solidFill>
          </a:ln>
        </p:spPr>
        <p:txBody>
          <a:bodyPr wrap="square" lIns="0" tIns="0" rIns="0" bIns="0" rtlCol="0"/>
          <a:lstStyle/>
          <a:p>
            <a:pPr defTabSz="685800"/>
            <a:endParaRPr sz="1350">
              <a:latin typeface="Calibri" panose="020F0502020204030204"/>
            </a:endParaRPr>
          </a:p>
        </p:txBody>
      </p:sp>
      <p:sp>
        <p:nvSpPr>
          <p:cNvPr id="75" name="object 75"/>
          <p:cNvSpPr txBox="1"/>
          <p:nvPr/>
        </p:nvSpPr>
        <p:spPr>
          <a:xfrm>
            <a:off x="6172129" y="3274468"/>
            <a:ext cx="2459305" cy="138499"/>
          </a:xfrm>
          <a:prstGeom prst="rect">
            <a:avLst/>
          </a:prstGeom>
          <a:solidFill>
            <a:srgbClr val="757575"/>
          </a:solidFill>
        </p:spPr>
        <p:txBody>
          <a:bodyPr vert="horz" wrap="square" lIns="0" tIns="0" rIns="0" bIns="0" rtlCol="0">
            <a:spAutoFit/>
          </a:bodyPr>
          <a:lstStyle/>
          <a:p>
            <a:pPr marL="1270" algn="ctr" defTabSz="685800"/>
            <a:r>
              <a:rPr sz="900" dirty="0">
                <a:latin typeface="微软雅黑" panose="020B0503020204020204" pitchFamily="34" charset="-122"/>
                <a:cs typeface="微软雅黑" panose="020B0503020204020204" pitchFamily="34" charset="-122"/>
              </a:rPr>
              <a:t>能效管理系统</a:t>
            </a:r>
            <a:endParaRPr sz="900">
              <a:latin typeface="微软雅黑" panose="020B0503020204020204" pitchFamily="34" charset="-122"/>
              <a:cs typeface="微软雅黑" panose="020B0503020204020204" pitchFamily="34" charset="-122"/>
            </a:endParaRPr>
          </a:p>
        </p:txBody>
      </p:sp>
      <p:sp>
        <p:nvSpPr>
          <p:cNvPr id="76" name="object 76"/>
          <p:cNvSpPr txBox="1"/>
          <p:nvPr/>
        </p:nvSpPr>
        <p:spPr>
          <a:xfrm>
            <a:off x="6491176" y="3819398"/>
            <a:ext cx="1416613" cy="746358"/>
          </a:xfrm>
          <a:prstGeom prst="rect">
            <a:avLst/>
          </a:prstGeom>
        </p:spPr>
        <p:txBody>
          <a:bodyPr vert="horz" wrap="square" lIns="0" tIns="0" rIns="0" bIns="0" rtlCol="0">
            <a:spAutoFit/>
          </a:bodyPr>
          <a:lstStyle/>
          <a:p>
            <a:pPr marL="9525" defTabSz="685800"/>
            <a:r>
              <a:rPr sz="900" spc="-90" dirty="0">
                <a:latin typeface="Segoe UI Symbol" panose="020B0502040204020203"/>
                <a:cs typeface="Segoe UI Symbol" panose="020B0502040204020203"/>
              </a:rPr>
              <a:t>⚫ </a:t>
            </a:r>
            <a:r>
              <a:rPr sz="900" spc="94" dirty="0">
                <a:latin typeface="Segoe UI Symbol" panose="020B0502040204020203"/>
                <a:cs typeface="Segoe UI Symbol" panose="020B0502040204020203"/>
              </a:rPr>
              <a:t> </a:t>
            </a:r>
            <a:r>
              <a:rPr sz="900" b="1" dirty="0">
                <a:latin typeface="微软雅黑" panose="020B0503020204020204" pitchFamily="34" charset="-122"/>
                <a:cs typeface="微软雅黑" panose="020B0503020204020204" pitchFamily="34" charset="-122"/>
              </a:rPr>
              <a:t>冷水机房优化运行策略</a:t>
            </a:r>
            <a:endParaRPr sz="900">
              <a:latin typeface="微软雅黑" panose="020B0503020204020204" pitchFamily="34" charset="-122"/>
              <a:cs typeface="微软雅黑" panose="020B0503020204020204" pitchFamily="34" charset="-122"/>
            </a:endParaRPr>
          </a:p>
          <a:p>
            <a:pPr marL="9525" defTabSz="685800">
              <a:spcBef>
                <a:spcPts val="540"/>
              </a:spcBef>
            </a:pPr>
            <a:r>
              <a:rPr sz="900" spc="-90" dirty="0">
                <a:latin typeface="Segoe UI Symbol" panose="020B0502040204020203"/>
                <a:cs typeface="Segoe UI Symbol" panose="020B0502040204020203"/>
              </a:rPr>
              <a:t>⚫ </a:t>
            </a:r>
            <a:r>
              <a:rPr sz="900" spc="94" dirty="0">
                <a:latin typeface="Segoe UI Symbol" panose="020B0502040204020203"/>
                <a:cs typeface="Segoe UI Symbol" panose="020B0502040204020203"/>
              </a:rPr>
              <a:t> </a:t>
            </a:r>
            <a:r>
              <a:rPr sz="900" b="1" dirty="0">
                <a:latin typeface="微软雅黑" panose="020B0503020204020204" pitchFamily="34" charset="-122"/>
                <a:cs typeface="微软雅黑" panose="020B0503020204020204" pitchFamily="34" charset="-122"/>
              </a:rPr>
              <a:t>A</a:t>
            </a:r>
            <a:r>
              <a:rPr sz="900" b="1" spc="-4" dirty="0">
                <a:latin typeface="微软雅黑" panose="020B0503020204020204" pitchFamily="34" charset="-122"/>
                <a:cs typeface="微软雅黑" panose="020B0503020204020204" pitchFamily="34" charset="-122"/>
              </a:rPr>
              <a:t>H</a:t>
            </a:r>
            <a:r>
              <a:rPr sz="900" b="1" dirty="0">
                <a:latin typeface="微软雅黑" panose="020B0503020204020204" pitchFamily="34" charset="-122"/>
                <a:cs typeface="微软雅黑" panose="020B0503020204020204" pitchFamily="34" charset="-122"/>
              </a:rPr>
              <a:t>U预</a:t>
            </a:r>
            <a:r>
              <a:rPr sz="900" b="1" spc="-4" dirty="0">
                <a:latin typeface="微软雅黑" panose="020B0503020204020204" pitchFamily="34" charset="-122"/>
                <a:cs typeface="微软雅黑" panose="020B0503020204020204" pitchFamily="34" charset="-122"/>
              </a:rPr>
              <a:t>冷</a:t>
            </a:r>
            <a:r>
              <a:rPr sz="900" b="1" spc="-8" dirty="0">
                <a:latin typeface="微软雅黑" panose="020B0503020204020204" pitchFamily="34" charset="-122"/>
                <a:cs typeface="微软雅黑" panose="020B0503020204020204" pitchFamily="34" charset="-122"/>
              </a:rPr>
              <a:t>/</a:t>
            </a:r>
            <a:r>
              <a:rPr sz="900" b="1" dirty="0">
                <a:latin typeface="微软雅黑" panose="020B0503020204020204" pitchFamily="34" charset="-122"/>
                <a:cs typeface="微软雅黑" panose="020B0503020204020204" pitchFamily="34" charset="-122"/>
              </a:rPr>
              <a:t>预热开机时间</a:t>
            </a:r>
            <a:endParaRPr sz="900">
              <a:latin typeface="微软雅黑" panose="020B0503020204020204" pitchFamily="34" charset="-122"/>
              <a:cs typeface="微软雅黑" panose="020B0503020204020204" pitchFamily="34" charset="-122"/>
            </a:endParaRPr>
          </a:p>
          <a:p>
            <a:pPr marL="9525" defTabSz="685800">
              <a:spcBef>
                <a:spcPts val="540"/>
              </a:spcBef>
            </a:pPr>
            <a:r>
              <a:rPr sz="900" spc="-90" dirty="0">
                <a:latin typeface="Segoe UI Symbol" panose="020B0502040204020203"/>
                <a:cs typeface="Segoe UI Symbol" panose="020B0502040204020203"/>
              </a:rPr>
              <a:t>⚫ </a:t>
            </a:r>
            <a:r>
              <a:rPr sz="900" spc="94" dirty="0">
                <a:latin typeface="Segoe UI Symbol" panose="020B0502040204020203"/>
                <a:cs typeface="Segoe UI Symbol" panose="020B0502040204020203"/>
              </a:rPr>
              <a:t> </a:t>
            </a:r>
            <a:r>
              <a:rPr sz="900" b="1" dirty="0">
                <a:latin typeface="微软雅黑" panose="020B0503020204020204" pitchFamily="34" charset="-122"/>
                <a:cs typeface="微软雅黑" panose="020B0503020204020204" pitchFamily="34" charset="-122"/>
              </a:rPr>
              <a:t>需量调控建议</a:t>
            </a:r>
            <a:endParaRPr sz="900">
              <a:latin typeface="微软雅黑" panose="020B0503020204020204" pitchFamily="34" charset="-122"/>
              <a:cs typeface="微软雅黑" panose="020B0503020204020204" pitchFamily="34" charset="-122"/>
            </a:endParaRPr>
          </a:p>
          <a:p>
            <a:pPr marL="9525" defTabSz="685800">
              <a:spcBef>
                <a:spcPts val="540"/>
              </a:spcBef>
            </a:pPr>
            <a:r>
              <a:rPr sz="900" spc="-90" dirty="0">
                <a:latin typeface="Segoe UI Symbol" panose="020B0502040204020203"/>
                <a:cs typeface="Segoe UI Symbol" panose="020B0502040204020203"/>
              </a:rPr>
              <a:t>⚫ </a:t>
            </a:r>
            <a:r>
              <a:rPr sz="900" spc="94" dirty="0">
                <a:latin typeface="Segoe UI Symbol" panose="020B0502040204020203"/>
                <a:cs typeface="Segoe UI Symbol" panose="020B0502040204020203"/>
              </a:rPr>
              <a:t> </a:t>
            </a:r>
            <a:r>
              <a:rPr sz="900" b="1" dirty="0">
                <a:latin typeface="微软雅黑" panose="020B0503020204020204" pitchFamily="34" charset="-122"/>
                <a:cs typeface="微软雅黑" panose="020B0503020204020204" pitchFamily="34" charset="-122"/>
              </a:rPr>
              <a:t>运行优化建议</a:t>
            </a:r>
            <a:endParaRPr sz="900">
              <a:latin typeface="微软雅黑" panose="020B0503020204020204" pitchFamily="34" charset="-122"/>
              <a:cs typeface="微软雅黑" panose="020B0503020204020204" pitchFamily="34" charset="-122"/>
            </a:endParaRPr>
          </a:p>
        </p:txBody>
      </p:sp>
      <p:sp>
        <p:nvSpPr>
          <p:cNvPr id="77" name="object 77"/>
          <p:cNvSpPr/>
          <p:nvPr/>
        </p:nvSpPr>
        <p:spPr>
          <a:xfrm>
            <a:off x="6043519" y="1730577"/>
            <a:ext cx="2554096" cy="3021855"/>
          </a:xfrm>
          <a:custGeom>
            <a:avLst/>
            <a:gdLst/>
            <a:ahLst/>
            <a:cxnLst/>
            <a:rect l="l" t="t" r="r" b="b"/>
            <a:pathLst>
              <a:path w="3404870" h="4028440">
                <a:moveTo>
                  <a:pt x="0" y="4027931"/>
                </a:moveTo>
                <a:lnTo>
                  <a:pt x="3404616" y="4027931"/>
                </a:lnTo>
                <a:lnTo>
                  <a:pt x="3404616" y="0"/>
                </a:lnTo>
                <a:lnTo>
                  <a:pt x="0" y="0"/>
                </a:lnTo>
                <a:lnTo>
                  <a:pt x="0" y="4027931"/>
                </a:lnTo>
                <a:close/>
              </a:path>
            </a:pathLst>
          </a:custGeom>
          <a:ln w="28574">
            <a:solidFill>
              <a:srgbClr val="D2D2D2"/>
            </a:solidFill>
            <a:prstDash val="lgDash"/>
          </a:ln>
        </p:spPr>
        <p:txBody>
          <a:bodyPr wrap="square" lIns="0" tIns="0" rIns="0" bIns="0" rtlCol="0"/>
          <a:lstStyle/>
          <a:p>
            <a:pPr defTabSz="685800"/>
            <a:endParaRPr sz="1350">
              <a:latin typeface="Calibri" panose="020F0502020204030204"/>
            </a:endParaRPr>
          </a:p>
        </p:txBody>
      </p:sp>
      <p:sp>
        <p:nvSpPr>
          <p:cNvPr id="78" name="object 78"/>
          <p:cNvSpPr txBox="1">
            <a:spLocks noGrp="1"/>
          </p:cNvSpPr>
          <p:nvPr>
            <p:ph type="title" idx="4294967295"/>
          </p:nvPr>
        </p:nvSpPr>
        <p:spPr>
          <a:xfrm>
            <a:off x="593964" y="142229"/>
            <a:ext cx="553402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能效管理微场景----能耗可视、可控</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graphicFrame>
        <p:nvGraphicFramePr>
          <p:cNvPr id="11" name="object 11"/>
          <p:cNvGraphicFramePr>
            <a:graphicFrameLocks noGrp="1"/>
          </p:cNvGraphicFramePr>
          <p:nvPr/>
        </p:nvGraphicFramePr>
        <p:xfrm>
          <a:off x="3279169" y="1814698"/>
          <a:ext cx="2519418" cy="2220639"/>
        </p:xfrm>
        <a:graphic>
          <a:graphicData uri="http://schemas.openxmlformats.org/drawingml/2006/table">
            <a:tbl>
              <a:tblPr firstRow="1" bandRow="1">
                <a:tableStyleId>{2D5ABB26-0587-4C30-8999-92F81FD0307C}</a:tableStyleId>
              </a:tblPr>
              <a:tblGrid>
                <a:gridCol w="595797"/>
                <a:gridCol w="1923621"/>
              </a:tblGrid>
              <a:tr h="360584">
                <a:tc>
                  <a:txBody>
                    <a:bodyPr/>
                    <a:lstStyle/>
                    <a:p>
                      <a:pPr marL="238125" marR="78105" indent="-152400">
                        <a:lnSpc>
                          <a:spcPct val="100000"/>
                        </a:lnSpc>
                      </a:pPr>
                      <a:r>
                        <a:rPr sz="900" b="1" dirty="0">
                          <a:solidFill>
                            <a:srgbClr val="F1F1F1"/>
                          </a:solidFill>
                          <a:latin typeface="微软雅黑" panose="020B0503020204020204" pitchFamily="34" charset="-122"/>
                          <a:cs typeface="微软雅黑" panose="020B0503020204020204" pitchFamily="34" charset="-122"/>
                        </a:rPr>
                        <a:t>统计分析 维度</a:t>
                      </a:r>
                      <a:endParaRPr sz="900">
                        <a:latin typeface="微软雅黑" panose="020B0503020204020204" pitchFamily="34" charset="-122"/>
                        <a:cs typeface="微软雅黑" panose="020B0503020204020204" pitchFamily="34" charset="-122"/>
                      </a:endParaRPr>
                    </a:p>
                  </a:txBody>
                  <a:tcPr marL="0" marR="0" marT="0" marB="0">
                    <a:lnL w="12700">
                      <a:solidFill>
                        <a:srgbClr val="F1F1F1"/>
                      </a:solidFill>
                      <a:prstDash val="solid"/>
                    </a:lnL>
                    <a:lnR w="12700">
                      <a:solidFill>
                        <a:srgbClr val="F1F1F1"/>
                      </a:solidFill>
                      <a:prstDash val="solid"/>
                    </a:lnR>
                    <a:lnT w="12700">
                      <a:solidFill>
                        <a:srgbClr val="F1F1F1"/>
                      </a:solidFill>
                      <a:prstDash val="solid"/>
                    </a:lnT>
                    <a:lnB w="12700">
                      <a:solidFill>
                        <a:srgbClr val="F1F1F1"/>
                      </a:solidFill>
                      <a:prstDash val="solid"/>
                    </a:lnB>
                    <a:solidFill>
                      <a:srgbClr val="006FC0"/>
                    </a:solidFill>
                  </a:tcPr>
                </a:tc>
                <a:tc>
                  <a:txBody>
                    <a:bodyPr/>
                    <a:lstStyle/>
                    <a:p>
                      <a:pPr marL="85725">
                        <a:lnSpc>
                          <a:spcPct val="100000"/>
                        </a:lnSpc>
                      </a:pPr>
                      <a:r>
                        <a:rPr sz="800" dirty="0">
                          <a:solidFill>
                            <a:srgbClr val="F1F1F1"/>
                          </a:solidFill>
                          <a:latin typeface="微软雅黑" panose="020B0503020204020204" pitchFamily="34" charset="-122"/>
                          <a:cs typeface="微软雅黑" panose="020B0503020204020204" pitchFamily="34" charset="-122"/>
                        </a:rPr>
                        <a:t>统计分析及报表内容</a:t>
                      </a:r>
                      <a:endParaRPr sz="800">
                        <a:latin typeface="微软雅黑" panose="020B0503020204020204" pitchFamily="34" charset="-122"/>
                        <a:cs typeface="微软雅黑" panose="020B0503020204020204" pitchFamily="34" charset="-122"/>
                      </a:endParaRPr>
                    </a:p>
                  </a:txBody>
                  <a:tcPr marL="0" marR="0" marT="0" marB="0">
                    <a:lnL w="12700">
                      <a:solidFill>
                        <a:srgbClr val="F1F1F1"/>
                      </a:solidFill>
                      <a:prstDash val="solid"/>
                    </a:lnL>
                    <a:lnR w="12700">
                      <a:solidFill>
                        <a:srgbClr val="F1F1F1"/>
                      </a:solidFill>
                      <a:prstDash val="solid"/>
                    </a:lnR>
                    <a:lnT w="12700">
                      <a:solidFill>
                        <a:srgbClr val="F1F1F1"/>
                      </a:solidFill>
                      <a:prstDash val="solid"/>
                    </a:lnT>
                    <a:lnB w="12700">
                      <a:solidFill>
                        <a:srgbClr val="F1F1F1"/>
                      </a:solidFill>
                      <a:prstDash val="solid"/>
                    </a:lnB>
                    <a:solidFill>
                      <a:srgbClr val="767070"/>
                    </a:solidFill>
                  </a:tcPr>
                </a:tc>
              </a:tr>
              <a:tr h="387925">
                <a:tc>
                  <a:txBody>
                    <a:bodyPr/>
                    <a:lstStyle/>
                    <a:p>
                      <a:pPr marL="238125" marR="78105" indent="-152400">
                        <a:lnSpc>
                          <a:spcPct val="100000"/>
                        </a:lnSpc>
                      </a:pPr>
                      <a:r>
                        <a:rPr sz="900" b="1" dirty="0">
                          <a:solidFill>
                            <a:srgbClr val="F1F1F1"/>
                          </a:solidFill>
                          <a:latin typeface="微软雅黑" panose="020B0503020204020204" pitchFamily="34" charset="-122"/>
                          <a:cs typeface="微软雅黑" panose="020B0503020204020204" pitchFamily="34" charset="-122"/>
                        </a:rPr>
                        <a:t>业务用能 统计</a:t>
                      </a:r>
                      <a:endParaRPr sz="900">
                        <a:latin typeface="微软雅黑" panose="020B0503020204020204" pitchFamily="34" charset="-122"/>
                        <a:cs typeface="微软雅黑" panose="020B0503020204020204" pitchFamily="34" charset="-122"/>
                      </a:endParaRPr>
                    </a:p>
                  </a:txBody>
                  <a:tcPr marL="0" marR="0" marT="0" marB="0">
                    <a:lnL w="12700">
                      <a:solidFill>
                        <a:srgbClr val="F1F1F1"/>
                      </a:solidFill>
                      <a:prstDash val="solid"/>
                    </a:lnL>
                    <a:lnR w="12700">
                      <a:solidFill>
                        <a:srgbClr val="F1F1F1"/>
                      </a:solidFill>
                      <a:prstDash val="solid"/>
                    </a:lnR>
                    <a:lnT w="12700">
                      <a:solidFill>
                        <a:srgbClr val="F1F1F1"/>
                      </a:solidFill>
                      <a:prstDash val="solid"/>
                    </a:lnT>
                    <a:lnB w="12700">
                      <a:solidFill>
                        <a:srgbClr val="F1F1F1"/>
                      </a:solidFill>
                      <a:prstDash val="solid"/>
                    </a:lnB>
                    <a:solidFill>
                      <a:srgbClr val="006FC0"/>
                    </a:solidFill>
                  </a:tcPr>
                </a:tc>
                <a:tc>
                  <a:txBody>
                    <a:bodyPr/>
                    <a:lstStyle/>
                    <a:p>
                      <a:pPr marL="85725" marR="156845">
                        <a:lnSpc>
                          <a:spcPct val="100000"/>
                        </a:lnSpc>
                      </a:pPr>
                      <a:r>
                        <a:rPr sz="800" dirty="0">
                          <a:solidFill>
                            <a:srgbClr val="F1F1F1"/>
                          </a:solidFill>
                          <a:latin typeface="微软雅黑" panose="020B0503020204020204" pitchFamily="34" charset="-122"/>
                          <a:cs typeface="微软雅黑" panose="020B0503020204020204" pitchFamily="34" charset="-122"/>
                        </a:rPr>
                        <a:t>按用能单位</a:t>
                      </a:r>
                      <a:r>
                        <a:rPr sz="800" spc="-5" dirty="0">
                          <a:solidFill>
                            <a:srgbClr val="F1F1F1"/>
                          </a:solidFill>
                          <a:latin typeface="微软雅黑" panose="020B0503020204020204" pitchFamily="34" charset="-122"/>
                          <a:cs typeface="微软雅黑" panose="020B0503020204020204" pitchFamily="34" charset="-122"/>
                        </a:rPr>
                        <a:t>/</a:t>
                      </a:r>
                      <a:r>
                        <a:rPr sz="800" dirty="0">
                          <a:solidFill>
                            <a:srgbClr val="F1F1F1"/>
                          </a:solidFill>
                          <a:latin typeface="微软雅黑" panose="020B0503020204020204" pitchFamily="34" charset="-122"/>
                          <a:cs typeface="微软雅黑" panose="020B0503020204020204" pitchFamily="34" charset="-122"/>
                        </a:rPr>
                        <a:t>部门统计；按时</a:t>
                      </a:r>
                      <a:r>
                        <a:rPr sz="800" spc="-15" dirty="0">
                          <a:solidFill>
                            <a:srgbClr val="F1F1F1"/>
                          </a:solidFill>
                          <a:latin typeface="微软雅黑" panose="020B0503020204020204" pitchFamily="34" charset="-122"/>
                          <a:cs typeface="微软雅黑" panose="020B0503020204020204" pitchFamily="34" charset="-122"/>
                        </a:rPr>
                        <a:t>间</a:t>
                      </a:r>
                      <a:r>
                        <a:rPr sz="800" dirty="0">
                          <a:solidFill>
                            <a:srgbClr val="F1F1F1"/>
                          </a:solidFill>
                          <a:latin typeface="微软雅黑" panose="020B0503020204020204" pitchFamily="34" charset="-122"/>
                          <a:cs typeface="微软雅黑" panose="020B0503020204020204" pitchFamily="34" charset="-122"/>
                        </a:rPr>
                        <a:t>维度统 计；按能源用途统计；</a:t>
                      </a:r>
                      <a:endParaRPr sz="800">
                        <a:latin typeface="微软雅黑" panose="020B0503020204020204" pitchFamily="34" charset="-122"/>
                        <a:cs typeface="微软雅黑" panose="020B0503020204020204" pitchFamily="34" charset="-122"/>
                      </a:endParaRPr>
                    </a:p>
                  </a:txBody>
                  <a:tcPr marL="0" marR="0" marT="0" marB="0">
                    <a:lnL w="12700">
                      <a:solidFill>
                        <a:srgbClr val="F1F1F1"/>
                      </a:solidFill>
                      <a:prstDash val="solid"/>
                    </a:lnL>
                    <a:lnR w="12700">
                      <a:solidFill>
                        <a:srgbClr val="F1F1F1"/>
                      </a:solidFill>
                      <a:prstDash val="solid"/>
                    </a:lnR>
                    <a:lnT w="12700">
                      <a:solidFill>
                        <a:srgbClr val="F1F1F1"/>
                      </a:solidFill>
                      <a:prstDash val="solid"/>
                    </a:lnT>
                    <a:lnB w="12700">
                      <a:solidFill>
                        <a:srgbClr val="F1F1F1"/>
                      </a:solidFill>
                      <a:prstDash val="solid"/>
                    </a:lnB>
                    <a:solidFill>
                      <a:srgbClr val="767070"/>
                    </a:solidFill>
                  </a:tcPr>
                </a:tc>
              </a:tr>
              <a:tr h="445847">
                <a:tc>
                  <a:txBody>
                    <a:bodyPr/>
                    <a:lstStyle/>
                    <a:p>
                      <a:pPr marL="238125" marR="78105" indent="-152400">
                        <a:lnSpc>
                          <a:spcPct val="100000"/>
                        </a:lnSpc>
                      </a:pPr>
                      <a:r>
                        <a:rPr sz="900" b="1" dirty="0">
                          <a:solidFill>
                            <a:srgbClr val="F1F1F1"/>
                          </a:solidFill>
                          <a:latin typeface="微软雅黑" panose="020B0503020204020204" pitchFamily="34" charset="-122"/>
                          <a:cs typeface="微软雅黑" panose="020B0503020204020204" pitchFamily="34" charset="-122"/>
                        </a:rPr>
                        <a:t>业务用能 分析</a:t>
                      </a:r>
                      <a:endParaRPr sz="900">
                        <a:latin typeface="微软雅黑" panose="020B0503020204020204" pitchFamily="34" charset="-122"/>
                        <a:cs typeface="微软雅黑" panose="020B0503020204020204" pitchFamily="34" charset="-122"/>
                      </a:endParaRPr>
                    </a:p>
                  </a:txBody>
                  <a:tcPr marL="0" marR="0" marT="0" marB="0">
                    <a:lnL w="12700">
                      <a:solidFill>
                        <a:srgbClr val="F1F1F1"/>
                      </a:solidFill>
                      <a:prstDash val="solid"/>
                    </a:lnL>
                    <a:lnR w="12700">
                      <a:solidFill>
                        <a:srgbClr val="F1F1F1"/>
                      </a:solidFill>
                      <a:prstDash val="solid"/>
                    </a:lnR>
                    <a:lnT w="12700">
                      <a:solidFill>
                        <a:srgbClr val="F1F1F1"/>
                      </a:solidFill>
                      <a:prstDash val="solid"/>
                    </a:lnT>
                    <a:lnB w="12700">
                      <a:solidFill>
                        <a:srgbClr val="F1F1F1"/>
                      </a:solidFill>
                      <a:prstDash val="solid"/>
                    </a:lnB>
                    <a:solidFill>
                      <a:srgbClr val="006FC0"/>
                    </a:solidFill>
                  </a:tcPr>
                </a:tc>
                <a:tc>
                  <a:txBody>
                    <a:bodyPr/>
                    <a:lstStyle/>
                    <a:p>
                      <a:pPr marL="85725" marR="20955">
                        <a:lnSpc>
                          <a:spcPct val="100000"/>
                        </a:lnSpc>
                      </a:pPr>
                      <a:r>
                        <a:rPr sz="800" dirty="0">
                          <a:solidFill>
                            <a:srgbClr val="F1F1F1"/>
                          </a:solidFill>
                          <a:latin typeface="微软雅黑" panose="020B0503020204020204" pitchFamily="34" charset="-122"/>
                          <a:cs typeface="微软雅黑" panose="020B0503020204020204" pitchFamily="34" charset="-122"/>
                        </a:rPr>
                        <a:t>能源实</a:t>
                      </a:r>
                      <a:r>
                        <a:rPr sz="800" spc="-15" dirty="0">
                          <a:solidFill>
                            <a:srgbClr val="F1F1F1"/>
                          </a:solidFill>
                          <a:latin typeface="微软雅黑" panose="020B0503020204020204" pitchFamily="34" charset="-122"/>
                          <a:cs typeface="微软雅黑" panose="020B0503020204020204" pitchFamily="34" charset="-122"/>
                        </a:rPr>
                        <a:t>绩</a:t>
                      </a:r>
                      <a:r>
                        <a:rPr sz="800" dirty="0">
                          <a:solidFill>
                            <a:srgbClr val="F1F1F1"/>
                          </a:solidFill>
                          <a:latin typeface="微软雅黑" panose="020B0503020204020204" pitchFamily="34" charset="-122"/>
                          <a:cs typeface="微软雅黑" panose="020B0503020204020204" pitchFamily="34" charset="-122"/>
                        </a:rPr>
                        <a:t>分析</a:t>
                      </a:r>
                      <a:r>
                        <a:rPr sz="800" spc="-15" dirty="0">
                          <a:solidFill>
                            <a:srgbClr val="F1F1F1"/>
                          </a:solidFill>
                          <a:latin typeface="微软雅黑" panose="020B0503020204020204" pitchFamily="34" charset="-122"/>
                          <a:cs typeface="微软雅黑" panose="020B0503020204020204" pitchFamily="34" charset="-122"/>
                        </a:rPr>
                        <a:t>；</a:t>
                      </a:r>
                      <a:r>
                        <a:rPr sz="800" dirty="0">
                          <a:solidFill>
                            <a:srgbClr val="F1F1F1"/>
                          </a:solidFill>
                          <a:latin typeface="微软雅黑" panose="020B0503020204020204" pitchFamily="34" charset="-122"/>
                          <a:cs typeface="微软雅黑" panose="020B0503020204020204" pitchFamily="34" charset="-122"/>
                        </a:rPr>
                        <a:t>能源</a:t>
                      </a:r>
                      <a:r>
                        <a:rPr sz="800" spc="-15" dirty="0">
                          <a:solidFill>
                            <a:srgbClr val="F1F1F1"/>
                          </a:solidFill>
                          <a:latin typeface="微软雅黑" panose="020B0503020204020204" pitchFamily="34" charset="-122"/>
                          <a:cs typeface="微软雅黑" panose="020B0503020204020204" pitchFamily="34" charset="-122"/>
                        </a:rPr>
                        <a:t>采购</a:t>
                      </a:r>
                      <a:r>
                        <a:rPr sz="800" dirty="0">
                          <a:solidFill>
                            <a:srgbClr val="F1F1F1"/>
                          </a:solidFill>
                          <a:latin typeface="微软雅黑" panose="020B0503020204020204" pitchFamily="34" charset="-122"/>
                          <a:cs typeface="微软雅黑" panose="020B0503020204020204" pitchFamily="34" charset="-122"/>
                        </a:rPr>
                        <a:t>（数量</a:t>
                      </a:r>
                      <a:r>
                        <a:rPr sz="800" spc="-5" dirty="0">
                          <a:solidFill>
                            <a:srgbClr val="F1F1F1"/>
                          </a:solidFill>
                          <a:latin typeface="微软雅黑" panose="020B0503020204020204" pitchFamily="34" charset="-122"/>
                          <a:cs typeface="微软雅黑" panose="020B0503020204020204" pitchFamily="34" charset="-122"/>
                        </a:rPr>
                        <a:t>/</a:t>
                      </a:r>
                      <a:r>
                        <a:rPr sz="800" dirty="0">
                          <a:solidFill>
                            <a:srgbClr val="F1F1F1"/>
                          </a:solidFill>
                          <a:latin typeface="微软雅黑" panose="020B0503020204020204" pitchFamily="34" charset="-122"/>
                          <a:cs typeface="微软雅黑" panose="020B0503020204020204" pitchFamily="34" charset="-122"/>
                        </a:rPr>
                        <a:t>费用） 分析；用能预测偏差分</a:t>
                      </a:r>
                      <a:r>
                        <a:rPr sz="800" spc="-15" dirty="0">
                          <a:solidFill>
                            <a:srgbClr val="F1F1F1"/>
                          </a:solidFill>
                          <a:latin typeface="微软雅黑" panose="020B0503020204020204" pitchFamily="34" charset="-122"/>
                          <a:cs typeface="微软雅黑" panose="020B0503020204020204" pitchFamily="34" charset="-122"/>
                        </a:rPr>
                        <a:t>析</a:t>
                      </a:r>
                      <a:r>
                        <a:rPr sz="800" dirty="0">
                          <a:solidFill>
                            <a:srgbClr val="F1F1F1"/>
                          </a:solidFill>
                          <a:latin typeface="微软雅黑" panose="020B0503020204020204" pitchFamily="34" charset="-122"/>
                          <a:cs typeface="微软雅黑" panose="020B0503020204020204" pitchFamily="34" charset="-122"/>
                        </a:rPr>
                        <a:t>；分</a:t>
                      </a:r>
                      <a:r>
                        <a:rPr sz="800" spc="-15" dirty="0">
                          <a:solidFill>
                            <a:srgbClr val="F1F1F1"/>
                          </a:solidFill>
                          <a:latin typeface="微软雅黑" panose="020B0503020204020204" pitchFamily="34" charset="-122"/>
                          <a:cs typeface="微软雅黑" panose="020B0503020204020204" pitchFamily="34" charset="-122"/>
                        </a:rPr>
                        <a:t>时</a:t>
                      </a:r>
                      <a:r>
                        <a:rPr sz="800" dirty="0">
                          <a:solidFill>
                            <a:srgbClr val="F1F1F1"/>
                          </a:solidFill>
                          <a:latin typeface="微软雅黑" panose="020B0503020204020204" pitchFamily="34" charset="-122"/>
                          <a:cs typeface="微软雅黑" panose="020B0503020204020204" pitchFamily="34" charset="-122"/>
                        </a:rPr>
                        <a:t>电能效 益分析；</a:t>
                      </a:r>
                      <a:endParaRPr sz="800">
                        <a:latin typeface="微软雅黑" panose="020B0503020204020204" pitchFamily="34" charset="-122"/>
                        <a:cs typeface="微软雅黑" panose="020B0503020204020204" pitchFamily="34" charset="-122"/>
                      </a:endParaRPr>
                    </a:p>
                  </a:txBody>
                  <a:tcPr marL="0" marR="0" marT="0" marB="0">
                    <a:lnL w="12700">
                      <a:solidFill>
                        <a:srgbClr val="F1F1F1"/>
                      </a:solidFill>
                      <a:prstDash val="solid"/>
                    </a:lnL>
                    <a:lnR w="12700">
                      <a:solidFill>
                        <a:srgbClr val="F1F1F1"/>
                      </a:solidFill>
                      <a:prstDash val="solid"/>
                    </a:lnR>
                    <a:lnT w="12700">
                      <a:solidFill>
                        <a:srgbClr val="F1F1F1"/>
                      </a:solidFill>
                      <a:prstDash val="solid"/>
                    </a:lnT>
                    <a:lnB w="12700">
                      <a:solidFill>
                        <a:srgbClr val="F1F1F1"/>
                      </a:solidFill>
                      <a:prstDash val="solid"/>
                    </a:lnB>
                    <a:solidFill>
                      <a:srgbClr val="767070"/>
                    </a:solidFill>
                  </a:tcPr>
                </a:tc>
              </a:tr>
              <a:tr h="387925">
                <a:tc>
                  <a:txBody>
                    <a:bodyPr/>
                    <a:lstStyle/>
                    <a:p>
                      <a:pPr marL="238125" marR="78105" indent="-152400">
                        <a:lnSpc>
                          <a:spcPct val="100000"/>
                        </a:lnSpc>
                      </a:pPr>
                      <a:r>
                        <a:rPr sz="900" b="1" dirty="0">
                          <a:solidFill>
                            <a:srgbClr val="F1F1F1"/>
                          </a:solidFill>
                          <a:latin typeface="微软雅黑" panose="020B0503020204020204" pitchFamily="34" charset="-122"/>
                          <a:cs typeface="微软雅黑" panose="020B0503020204020204" pitchFamily="34" charset="-122"/>
                        </a:rPr>
                        <a:t>节能分析 专题</a:t>
                      </a:r>
                      <a:endParaRPr sz="900">
                        <a:latin typeface="微软雅黑" panose="020B0503020204020204" pitchFamily="34" charset="-122"/>
                        <a:cs typeface="微软雅黑" panose="020B0503020204020204" pitchFamily="34" charset="-122"/>
                      </a:endParaRPr>
                    </a:p>
                  </a:txBody>
                  <a:tcPr marL="0" marR="0" marT="0" marB="0">
                    <a:lnL w="12700">
                      <a:solidFill>
                        <a:srgbClr val="F1F1F1"/>
                      </a:solidFill>
                      <a:prstDash val="solid"/>
                    </a:lnL>
                    <a:lnR w="12700">
                      <a:solidFill>
                        <a:srgbClr val="F1F1F1"/>
                      </a:solidFill>
                      <a:prstDash val="solid"/>
                    </a:lnR>
                    <a:lnT w="12700">
                      <a:solidFill>
                        <a:srgbClr val="F1F1F1"/>
                      </a:solidFill>
                      <a:prstDash val="solid"/>
                    </a:lnT>
                    <a:lnB w="12700">
                      <a:solidFill>
                        <a:srgbClr val="F1F1F1"/>
                      </a:solidFill>
                      <a:prstDash val="solid"/>
                    </a:lnB>
                    <a:solidFill>
                      <a:srgbClr val="006FC0"/>
                    </a:solidFill>
                  </a:tcPr>
                </a:tc>
                <a:tc>
                  <a:txBody>
                    <a:bodyPr/>
                    <a:lstStyle/>
                    <a:p>
                      <a:pPr marL="85725" marR="77470">
                        <a:lnSpc>
                          <a:spcPct val="100000"/>
                        </a:lnSpc>
                      </a:pPr>
                      <a:r>
                        <a:rPr sz="800" dirty="0">
                          <a:solidFill>
                            <a:srgbClr val="F1F1F1"/>
                          </a:solidFill>
                          <a:latin typeface="微软雅黑" panose="020B0503020204020204" pitchFamily="34" charset="-122"/>
                          <a:cs typeface="微软雅黑" panose="020B0503020204020204" pitchFamily="34" charset="-122"/>
                        </a:rPr>
                        <a:t>园区节能效益分析；最</a:t>
                      </a:r>
                      <a:r>
                        <a:rPr sz="800" spc="-15" dirty="0">
                          <a:solidFill>
                            <a:srgbClr val="F1F1F1"/>
                          </a:solidFill>
                          <a:latin typeface="微软雅黑" panose="020B0503020204020204" pitchFamily="34" charset="-122"/>
                          <a:cs typeface="微软雅黑" panose="020B0503020204020204" pitchFamily="34" charset="-122"/>
                        </a:rPr>
                        <a:t>大</a:t>
                      </a:r>
                      <a:r>
                        <a:rPr sz="800" dirty="0">
                          <a:solidFill>
                            <a:srgbClr val="F1F1F1"/>
                          </a:solidFill>
                          <a:latin typeface="微软雅黑" panose="020B0503020204020204" pitchFamily="34" charset="-122"/>
                          <a:cs typeface="微软雅黑" panose="020B0503020204020204" pitchFamily="34" charset="-122"/>
                        </a:rPr>
                        <a:t>需量</a:t>
                      </a:r>
                      <a:r>
                        <a:rPr sz="800" spc="-15" dirty="0">
                          <a:solidFill>
                            <a:srgbClr val="F1F1F1"/>
                          </a:solidFill>
                          <a:latin typeface="微软雅黑" panose="020B0503020204020204" pitchFamily="34" charset="-122"/>
                          <a:cs typeface="微软雅黑" panose="020B0503020204020204" pitchFamily="34" charset="-122"/>
                        </a:rPr>
                        <a:t>控</a:t>
                      </a:r>
                      <a:r>
                        <a:rPr sz="800" dirty="0">
                          <a:solidFill>
                            <a:srgbClr val="F1F1F1"/>
                          </a:solidFill>
                          <a:latin typeface="微软雅黑" panose="020B0503020204020204" pitchFamily="34" charset="-122"/>
                          <a:cs typeface="微软雅黑" panose="020B0503020204020204" pitchFamily="34" charset="-122"/>
                        </a:rPr>
                        <a:t>制效益 分析；冷机优化节能效</a:t>
                      </a:r>
                      <a:r>
                        <a:rPr sz="800" spc="-15" dirty="0">
                          <a:solidFill>
                            <a:srgbClr val="F1F1F1"/>
                          </a:solidFill>
                          <a:latin typeface="微软雅黑" panose="020B0503020204020204" pitchFamily="34" charset="-122"/>
                          <a:cs typeface="微软雅黑" panose="020B0503020204020204" pitchFamily="34" charset="-122"/>
                        </a:rPr>
                        <a:t>益</a:t>
                      </a:r>
                      <a:r>
                        <a:rPr sz="800" dirty="0">
                          <a:solidFill>
                            <a:srgbClr val="F1F1F1"/>
                          </a:solidFill>
                          <a:latin typeface="微软雅黑" panose="020B0503020204020204" pitchFamily="34" charset="-122"/>
                          <a:cs typeface="微软雅黑" panose="020B0503020204020204" pitchFamily="34" charset="-122"/>
                        </a:rPr>
                        <a:t>分析；</a:t>
                      </a:r>
                      <a:endParaRPr sz="800">
                        <a:latin typeface="微软雅黑" panose="020B0503020204020204" pitchFamily="34" charset="-122"/>
                        <a:cs typeface="微软雅黑" panose="020B0503020204020204" pitchFamily="34" charset="-122"/>
                      </a:endParaRPr>
                    </a:p>
                  </a:txBody>
                  <a:tcPr marL="0" marR="0" marT="0" marB="0">
                    <a:lnL w="12700">
                      <a:solidFill>
                        <a:srgbClr val="F1F1F1"/>
                      </a:solidFill>
                      <a:prstDash val="solid"/>
                    </a:lnL>
                    <a:lnR w="12700">
                      <a:solidFill>
                        <a:srgbClr val="F1F1F1"/>
                      </a:solidFill>
                      <a:prstDash val="solid"/>
                    </a:lnR>
                    <a:lnT w="12700">
                      <a:solidFill>
                        <a:srgbClr val="F1F1F1"/>
                      </a:solidFill>
                      <a:prstDash val="solid"/>
                    </a:lnT>
                    <a:lnB w="12700">
                      <a:solidFill>
                        <a:srgbClr val="F1F1F1"/>
                      </a:solidFill>
                      <a:prstDash val="solid"/>
                    </a:lnB>
                    <a:solidFill>
                      <a:srgbClr val="767070"/>
                    </a:solidFill>
                  </a:tcPr>
                </a:tc>
              </a:tr>
              <a:tr h="540352">
                <a:tc>
                  <a:txBody>
                    <a:bodyPr/>
                    <a:lstStyle/>
                    <a:p>
                      <a:pPr marL="161925" marR="78105" indent="-76200">
                        <a:lnSpc>
                          <a:spcPct val="100000"/>
                        </a:lnSpc>
                      </a:pPr>
                      <a:r>
                        <a:rPr sz="900" b="1" dirty="0">
                          <a:solidFill>
                            <a:srgbClr val="F1F1F1"/>
                          </a:solidFill>
                          <a:latin typeface="微软雅黑" panose="020B0503020204020204" pitchFamily="34" charset="-122"/>
                          <a:cs typeface="微软雅黑" panose="020B0503020204020204" pitchFamily="34" charset="-122"/>
                        </a:rPr>
                        <a:t>指标和报 表类型</a:t>
                      </a:r>
                      <a:endParaRPr sz="900">
                        <a:latin typeface="微软雅黑" panose="020B0503020204020204" pitchFamily="34" charset="-122"/>
                        <a:cs typeface="微软雅黑" panose="020B0503020204020204" pitchFamily="34" charset="-122"/>
                      </a:endParaRPr>
                    </a:p>
                  </a:txBody>
                  <a:tcPr marL="0" marR="0" marT="0" marB="0">
                    <a:lnL w="12700">
                      <a:solidFill>
                        <a:srgbClr val="F1F1F1"/>
                      </a:solidFill>
                      <a:prstDash val="solid"/>
                    </a:lnL>
                    <a:lnR w="12700">
                      <a:solidFill>
                        <a:srgbClr val="F1F1F1"/>
                      </a:solidFill>
                      <a:prstDash val="solid"/>
                    </a:lnR>
                    <a:lnT w="12700">
                      <a:solidFill>
                        <a:srgbClr val="F1F1F1"/>
                      </a:solidFill>
                      <a:prstDash val="solid"/>
                    </a:lnT>
                    <a:lnB w="12700">
                      <a:solidFill>
                        <a:srgbClr val="F1F1F1"/>
                      </a:solidFill>
                      <a:prstDash val="solid"/>
                    </a:lnB>
                    <a:solidFill>
                      <a:srgbClr val="006FC0"/>
                    </a:solidFill>
                  </a:tcPr>
                </a:tc>
                <a:tc>
                  <a:txBody>
                    <a:bodyPr/>
                    <a:lstStyle/>
                    <a:p>
                      <a:pPr marL="85725" marR="116840">
                        <a:lnSpc>
                          <a:spcPct val="100000"/>
                        </a:lnSpc>
                      </a:pPr>
                      <a:r>
                        <a:rPr sz="800" dirty="0">
                          <a:solidFill>
                            <a:srgbClr val="F1F1F1"/>
                          </a:solidFill>
                          <a:latin typeface="微软雅黑" panose="020B0503020204020204" pitchFamily="34" charset="-122"/>
                          <a:cs typeface="微软雅黑" panose="020B0503020204020204" pitchFamily="34" charset="-122"/>
                        </a:rPr>
                        <a:t>用能实绩</a:t>
                      </a:r>
                      <a:r>
                        <a:rPr sz="800" spc="-5" dirty="0">
                          <a:solidFill>
                            <a:srgbClr val="F1F1F1"/>
                          </a:solidFill>
                          <a:latin typeface="微软雅黑" panose="020B0503020204020204" pitchFamily="34" charset="-122"/>
                          <a:cs typeface="微软雅黑" panose="020B0503020204020204" pitchFamily="34" charset="-122"/>
                        </a:rPr>
                        <a:t>/</a:t>
                      </a:r>
                      <a:r>
                        <a:rPr sz="800" dirty="0">
                          <a:solidFill>
                            <a:srgbClr val="F1F1F1"/>
                          </a:solidFill>
                          <a:latin typeface="微软雅黑" panose="020B0503020204020204" pitchFamily="34" charset="-122"/>
                          <a:cs typeface="微软雅黑" panose="020B0503020204020204" pitchFamily="34" charset="-122"/>
                        </a:rPr>
                        <a:t>购电</a:t>
                      </a:r>
                      <a:r>
                        <a:rPr sz="800" spc="-5" dirty="0">
                          <a:solidFill>
                            <a:srgbClr val="F1F1F1"/>
                          </a:solidFill>
                          <a:latin typeface="微软雅黑" panose="020B0503020204020204" pitchFamily="34" charset="-122"/>
                          <a:cs typeface="微软雅黑" panose="020B0503020204020204" pitchFamily="34" charset="-122"/>
                        </a:rPr>
                        <a:t>/</a:t>
                      </a:r>
                      <a:r>
                        <a:rPr sz="800" dirty="0">
                          <a:solidFill>
                            <a:srgbClr val="F1F1F1"/>
                          </a:solidFill>
                          <a:latin typeface="微软雅黑" panose="020B0503020204020204" pitchFamily="34" charset="-122"/>
                          <a:cs typeface="微软雅黑" panose="020B0503020204020204" pitchFamily="34" charset="-122"/>
                        </a:rPr>
                        <a:t>能源计划</a:t>
                      </a:r>
                      <a:r>
                        <a:rPr sz="800" spc="-5" dirty="0">
                          <a:solidFill>
                            <a:srgbClr val="F1F1F1"/>
                          </a:solidFill>
                          <a:latin typeface="微软雅黑" panose="020B0503020204020204" pitchFamily="34" charset="-122"/>
                          <a:cs typeface="微软雅黑" panose="020B0503020204020204" pitchFamily="34" charset="-122"/>
                        </a:rPr>
                        <a:t>/</a:t>
                      </a:r>
                      <a:r>
                        <a:rPr sz="800" dirty="0">
                          <a:solidFill>
                            <a:srgbClr val="F1F1F1"/>
                          </a:solidFill>
                          <a:latin typeface="微软雅黑" panose="020B0503020204020204" pitchFamily="34" charset="-122"/>
                          <a:cs typeface="微软雅黑" panose="020B0503020204020204" pitchFamily="34" charset="-122"/>
                        </a:rPr>
                        <a:t>分时电能</a:t>
                      </a:r>
                      <a:r>
                        <a:rPr sz="800" spc="-5" dirty="0">
                          <a:solidFill>
                            <a:srgbClr val="F1F1F1"/>
                          </a:solidFill>
                          <a:latin typeface="微软雅黑" panose="020B0503020204020204" pitchFamily="34" charset="-122"/>
                          <a:cs typeface="微软雅黑" panose="020B0503020204020204" pitchFamily="34" charset="-122"/>
                        </a:rPr>
                        <a:t>/</a:t>
                      </a:r>
                      <a:r>
                        <a:rPr sz="800" dirty="0">
                          <a:solidFill>
                            <a:srgbClr val="F1F1F1"/>
                          </a:solidFill>
                          <a:latin typeface="微软雅黑" panose="020B0503020204020204" pitchFamily="34" charset="-122"/>
                          <a:cs typeface="微软雅黑" panose="020B0503020204020204" pitchFamily="34" charset="-122"/>
                        </a:rPr>
                        <a:t>最 大需量报表……</a:t>
                      </a:r>
                      <a:endParaRPr sz="800">
                        <a:latin typeface="微软雅黑" panose="020B0503020204020204" pitchFamily="34" charset="-122"/>
                        <a:cs typeface="微软雅黑" panose="020B0503020204020204" pitchFamily="34" charset="-122"/>
                      </a:endParaRPr>
                    </a:p>
                  </a:txBody>
                  <a:tcPr marL="0" marR="0" marT="0" marB="0">
                    <a:lnL w="12700">
                      <a:solidFill>
                        <a:srgbClr val="F1F1F1"/>
                      </a:solidFill>
                      <a:prstDash val="solid"/>
                    </a:lnL>
                    <a:lnR w="12700">
                      <a:solidFill>
                        <a:srgbClr val="F1F1F1"/>
                      </a:solidFill>
                      <a:prstDash val="solid"/>
                    </a:lnR>
                    <a:lnT w="12700">
                      <a:solidFill>
                        <a:srgbClr val="F1F1F1"/>
                      </a:solidFill>
                      <a:prstDash val="solid"/>
                    </a:lnT>
                    <a:lnB w="12700">
                      <a:solidFill>
                        <a:srgbClr val="F1F1F1"/>
                      </a:solidFill>
                      <a:prstDash val="solid"/>
                    </a:lnB>
                    <a:solidFill>
                      <a:srgbClr val="767070"/>
                    </a:solidFill>
                  </a:tcPr>
                </a:tc>
              </a:tr>
            </a:tbl>
          </a:graphicData>
        </a:graphic>
      </p:graphicFrame>
      <p:grpSp>
        <p:nvGrpSpPr>
          <p:cNvPr id="79" name="组合 20"/>
          <p:cNvGrpSpPr/>
          <p:nvPr/>
        </p:nvGrpSpPr>
        <p:grpSpPr bwMode="auto">
          <a:xfrm>
            <a:off x="596" y="114914"/>
            <a:ext cx="521498" cy="379813"/>
            <a:chOff x="0" y="0"/>
            <a:chExt cx="694944" cy="624651"/>
          </a:xfrm>
        </p:grpSpPr>
        <p:sp>
          <p:nvSpPr>
            <p:cNvPr id="80"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81"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89335" y="2817188"/>
            <a:ext cx="1639347" cy="883692"/>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3" name="object 3"/>
          <p:cNvSpPr txBox="1"/>
          <p:nvPr/>
        </p:nvSpPr>
        <p:spPr>
          <a:xfrm>
            <a:off x="6355715" y="2673985"/>
            <a:ext cx="1558290" cy="114935"/>
          </a:xfrm>
          <a:prstGeom prst="rect">
            <a:avLst/>
          </a:prstGeom>
        </p:spPr>
        <p:txBody>
          <a:bodyPr vert="horz" wrap="square" lIns="0" tIns="0" rIns="0" bIns="0" rtlCol="0">
            <a:spAutoFit/>
          </a:bodyPr>
          <a:lstStyle/>
          <a:p>
            <a:pPr marL="9525" defTabSz="685800"/>
            <a:r>
              <a:rPr sz="750" b="1" spc="-4" dirty="0">
                <a:latin typeface="微软雅黑" panose="020B0503020204020204" pitchFamily="34" charset="-122"/>
                <a:cs typeface="微软雅黑" panose="020B0503020204020204" pitchFamily="34" charset="-122"/>
              </a:rPr>
              <a:t>②最优CO</a:t>
            </a:r>
            <a:r>
              <a:rPr sz="750" b="1" dirty="0">
                <a:latin typeface="微软雅黑" panose="020B0503020204020204" pitchFamily="34" charset="-122"/>
                <a:cs typeface="微软雅黑" panose="020B0503020204020204" pitchFamily="34" charset="-122"/>
              </a:rPr>
              <a:t>P</a:t>
            </a:r>
            <a:r>
              <a:rPr sz="750" b="1" spc="-4" dirty="0">
                <a:latin typeface="微软雅黑" panose="020B0503020204020204" pitchFamily="34" charset="-122"/>
                <a:cs typeface="微软雅黑" panose="020B0503020204020204" pitchFamily="34" charset="-122"/>
              </a:rPr>
              <a:t>值冷机动态开关机调优</a:t>
            </a:r>
            <a:endParaRPr sz="750">
              <a:latin typeface="微软雅黑" panose="020B0503020204020204" pitchFamily="34" charset="-122"/>
              <a:cs typeface="微软雅黑" panose="020B0503020204020204" pitchFamily="34" charset="-122"/>
            </a:endParaRPr>
          </a:p>
        </p:txBody>
      </p:sp>
      <p:sp>
        <p:nvSpPr>
          <p:cNvPr id="4" name="object 4"/>
          <p:cNvSpPr txBox="1"/>
          <p:nvPr/>
        </p:nvSpPr>
        <p:spPr>
          <a:xfrm rot="10800000" flipV="1">
            <a:off x="6355715" y="2475865"/>
            <a:ext cx="1673225" cy="114935"/>
          </a:xfrm>
          <a:prstGeom prst="rect">
            <a:avLst/>
          </a:prstGeom>
        </p:spPr>
        <p:txBody>
          <a:bodyPr vert="horz" wrap="square" lIns="0" tIns="0" rIns="0" bIns="0" rtlCol="0">
            <a:spAutoFit/>
          </a:bodyPr>
          <a:lstStyle/>
          <a:p>
            <a:pPr marL="9525" defTabSz="685800"/>
            <a:r>
              <a:rPr sz="750" b="1" spc="-4" dirty="0">
                <a:latin typeface="微软雅黑" panose="020B0503020204020204" pitchFamily="34" charset="-122"/>
                <a:cs typeface="微软雅黑" panose="020B0503020204020204" pitchFamily="34" charset="-122"/>
              </a:rPr>
              <a:t>①最优开机，加减机，关机时间点</a:t>
            </a:r>
            <a:endParaRPr sz="750">
              <a:latin typeface="微软雅黑" panose="020B0503020204020204" pitchFamily="34" charset="-122"/>
              <a:cs typeface="微软雅黑" panose="020B0503020204020204" pitchFamily="34" charset="-122"/>
            </a:endParaRPr>
          </a:p>
        </p:txBody>
      </p:sp>
      <p:sp>
        <p:nvSpPr>
          <p:cNvPr id="5" name="object 5"/>
          <p:cNvSpPr txBox="1"/>
          <p:nvPr/>
        </p:nvSpPr>
        <p:spPr>
          <a:xfrm>
            <a:off x="764647" y="1234423"/>
            <a:ext cx="334862" cy="126958"/>
          </a:xfrm>
          <a:prstGeom prst="rect">
            <a:avLst/>
          </a:prstGeom>
        </p:spPr>
        <p:txBody>
          <a:bodyPr vert="horz" wrap="square" lIns="0" tIns="0" rIns="0" bIns="0" rtlCol="0">
            <a:spAutoFit/>
          </a:bodyPr>
          <a:lstStyle/>
          <a:p>
            <a:pPr marL="9525" defTabSz="685800"/>
            <a:r>
              <a:rPr sz="825" b="1" dirty="0">
                <a:latin typeface="微软雅黑" panose="020B0503020204020204" pitchFamily="34" charset="-122"/>
                <a:cs typeface="微软雅黑" panose="020B0503020204020204" pitchFamily="34" charset="-122"/>
              </a:rPr>
              <a:t>传感器</a:t>
            </a:r>
            <a:endParaRPr sz="825">
              <a:latin typeface="微软雅黑" panose="020B0503020204020204" pitchFamily="34" charset="-122"/>
              <a:cs typeface="微软雅黑" panose="020B0503020204020204" pitchFamily="34" charset="-122"/>
            </a:endParaRPr>
          </a:p>
        </p:txBody>
      </p:sp>
      <p:sp>
        <p:nvSpPr>
          <p:cNvPr id="6" name="object 6"/>
          <p:cNvSpPr/>
          <p:nvPr/>
        </p:nvSpPr>
        <p:spPr>
          <a:xfrm>
            <a:off x="946569" y="1971222"/>
            <a:ext cx="10479" cy="7145"/>
          </a:xfrm>
          <a:custGeom>
            <a:avLst/>
            <a:gdLst/>
            <a:ahLst/>
            <a:cxnLst/>
            <a:rect l="l" t="t" r="r" b="b"/>
            <a:pathLst>
              <a:path w="13969" h="9525">
                <a:moveTo>
                  <a:pt x="6858" y="0"/>
                </a:moveTo>
                <a:lnTo>
                  <a:pt x="3428" y="1143"/>
                </a:lnTo>
                <a:lnTo>
                  <a:pt x="1714" y="2286"/>
                </a:lnTo>
                <a:lnTo>
                  <a:pt x="0" y="4572"/>
                </a:lnTo>
                <a:lnTo>
                  <a:pt x="3428" y="9144"/>
                </a:lnTo>
                <a:lnTo>
                  <a:pt x="6858" y="9144"/>
                </a:lnTo>
                <a:lnTo>
                  <a:pt x="13715" y="6858"/>
                </a:lnTo>
                <a:lnTo>
                  <a:pt x="13715" y="4572"/>
                </a:lnTo>
                <a:lnTo>
                  <a:pt x="11937" y="2286"/>
                </a:lnTo>
                <a:lnTo>
                  <a:pt x="10287" y="1143"/>
                </a:lnTo>
                <a:lnTo>
                  <a:pt x="6858" y="0"/>
                </a:lnTo>
                <a:close/>
              </a:path>
            </a:pathLst>
          </a:custGeom>
          <a:solidFill>
            <a:srgbClr val="666666"/>
          </a:solidFill>
        </p:spPr>
        <p:txBody>
          <a:bodyPr wrap="square" lIns="0" tIns="0" rIns="0" bIns="0" rtlCol="0"/>
          <a:lstStyle/>
          <a:p>
            <a:pPr defTabSz="685800"/>
            <a:endParaRPr sz="1350">
              <a:latin typeface="Calibri" panose="020F0502020204030204"/>
            </a:endParaRPr>
          </a:p>
        </p:txBody>
      </p:sp>
      <p:sp>
        <p:nvSpPr>
          <p:cNvPr id="7" name="object 7"/>
          <p:cNvSpPr/>
          <p:nvPr/>
        </p:nvSpPr>
        <p:spPr>
          <a:xfrm>
            <a:off x="839108" y="1903773"/>
            <a:ext cx="184341" cy="172908"/>
          </a:xfrm>
          <a:custGeom>
            <a:avLst/>
            <a:gdLst/>
            <a:ahLst/>
            <a:cxnLst/>
            <a:rect l="l" t="t" r="r" b="b"/>
            <a:pathLst>
              <a:path w="245744" h="230505">
                <a:moveTo>
                  <a:pt x="157099" y="163449"/>
                </a:moveTo>
                <a:lnTo>
                  <a:pt x="139446" y="163449"/>
                </a:lnTo>
                <a:lnTo>
                  <a:pt x="142976" y="165480"/>
                </a:lnTo>
                <a:lnTo>
                  <a:pt x="146507" y="169544"/>
                </a:lnTo>
                <a:lnTo>
                  <a:pt x="146507" y="171576"/>
                </a:lnTo>
                <a:lnTo>
                  <a:pt x="148272" y="173609"/>
                </a:lnTo>
                <a:lnTo>
                  <a:pt x="150037" y="177673"/>
                </a:lnTo>
                <a:lnTo>
                  <a:pt x="153543" y="181737"/>
                </a:lnTo>
                <a:lnTo>
                  <a:pt x="157099" y="183641"/>
                </a:lnTo>
                <a:lnTo>
                  <a:pt x="163919" y="195536"/>
                </a:lnTo>
                <a:lnTo>
                  <a:pt x="175134" y="202522"/>
                </a:lnTo>
                <a:lnTo>
                  <a:pt x="234625" y="203830"/>
                </a:lnTo>
                <a:lnTo>
                  <a:pt x="234822" y="230122"/>
                </a:lnTo>
                <a:lnTo>
                  <a:pt x="245364" y="230124"/>
                </a:lnTo>
                <a:lnTo>
                  <a:pt x="245364" y="189737"/>
                </a:lnTo>
                <a:lnTo>
                  <a:pt x="178308" y="189737"/>
                </a:lnTo>
                <a:lnTo>
                  <a:pt x="174752" y="187705"/>
                </a:lnTo>
                <a:lnTo>
                  <a:pt x="172974" y="185674"/>
                </a:lnTo>
                <a:lnTo>
                  <a:pt x="176530" y="185674"/>
                </a:lnTo>
                <a:lnTo>
                  <a:pt x="178308" y="183641"/>
                </a:lnTo>
                <a:lnTo>
                  <a:pt x="181864" y="183641"/>
                </a:lnTo>
                <a:lnTo>
                  <a:pt x="188849" y="175640"/>
                </a:lnTo>
                <a:lnTo>
                  <a:pt x="189441" y="173609"/>
                </a:lnTo>
                <a:lnTo>
                  <a:pt x="164211" y="173609"/>
                </a:lnTo>
                <a:lnTo>
                  <a:pt x="160654" y="171576"/>
                </a:lnTo>
                <a:lnTo>
                  <a:pt x="157099" y="167512"/>
                </a:lnTo>
                <a:lnTo>
                  <a:pt x="157099" y="163449"/>
                </a:lnTo>
                <a:close/>
              </a:path>
              <a:path w="245744" h="230505">
                <a:moveTo>
                  <a:pt x="61785" y="153415"/>
                </a:moveTo>
                <a:lnTo>
                  <a:pt x="51193" y="161543"/>
                </a:lnTo>
                <a:lnTo>
                  <a:pt x="65321" y="185674"/>
                </a:lnTo>
                <a:lnTo>
                  <a:pt x="68846" y="189737"/>
                </a:lnTo>
                <a:lnTo>
                  <a:pt x="74142" y="189737"/>
                </a:lnTo>
                <a:lnTo>
                  <a:pt x="84734" y="181737"/>
                </a:lnTo>
                <a:lnTo>
                  <a:pt x="110513" y="181737"/>
                </a:lnTo>
                <a:lnTo>
                  <a:pt x="122587" y="173609"/>
                </a:lnTo>
                <a:lnTo>
                  <a:pt x="72377" y="173609"/>
                </a:lnTo>
                <a:lnTo>
                  <a:pt x="61785" y="153415"/>
                </a:lnTo>
                <a:close/>
              </a:path>
              <a:path w="245744" h="230505">
                <a:moveTo>
                  <a:pt x="245364" y="169544"/>
                </a:moveTo>
                <a:lnTo>
                  <a:pt x="233035" y="169544"/>
                </a:lnTo>
                <a:lnTo>
                  <a:pt x="233045" y="189737"/>
                </a:lnTo>
                <a:lnTo>
                  <a:pt x="245364" y="189737"/>
                </a:lnTo>
                <a:lnTo>
                  <a:pt x="245364" y="169544"/>
                </a:lnTo>
                <a:close/>
              </a:path>
              <a:path w="245744" h="230505">
                <a:moveTo>
                  <a:pt x="110513" y="181737"/>
                </a:moveTo>
                <a:lnTo>
                  <a:pt x="84734" y="181737"/>
                </a:lnTo>
                <a:lnTo>
                  <a:pt x="88265" y="185674"/>
                </a:lnTo>
                <a:lnTo>
                  <a:pt x="93560" y="187705"/>
                </a:lnTo>
                <a:lnTo>
                  <a:pt x="102387" y="187705"/>
                </a:lnTo>
                <a:lnTo>
                  <a:pt x="105934" y="185655"/>
                </a:lnTo>
                <a:lnTo>
                  <a:pt x="107683" y="183641"/>
                </a:lnTo>
                <a:lnTo>
                  <a:pt x="110513" y="181737"/>
                </a:lnTo>
                <a:close/>
              </a:path>
              <a:path w="245744" h="230505">
                <a:moveTo>
                  <a:pt x="77673" y="143382"/>
                </a:moveTo>
                <a:lnTo>
                  <a:pt x="67081" y="149351"/>
                </a:lnTo>
                <a:lnTo>
                  <a:pt x="77673" y="169544"/>
                </a:lnTo>
                <a:lnTo>
                  <a:pt x="72377" y="173609"/>
                </a:lnTo>
                <a:lnTo>
                  <a:pt x="93560" y="173609"/>
                </a:lnTo>
                <a:lnTo>
                  <a:pt x="93560" y="171576"/>
                </a:lnTo>
                <a:lnTo>
                  <a:pt x="91795" y="169544"/>
                </a:lnTo>
                <a:lnTo>
                  <a:pt x="88265" y="163449"/>
                </a:lnTo>
                <a:lnTo>
                  <a:pt x="77673" y="143382"/>
                </a:lnTo>
                <a:close/>
              </a:path>
              <a:path w="245744" h="230505">
                <a:moveTo>
                  <a:pt x="219422" y="78852"/>
                </a:moveTo>
                <a:lnTo>
                  <a:pt x="206342" y="78852"/>
                </a:lnTo>
                <a:lnTo>
                  <a:pt x="211836" y="86740"/>
                </a:lnTo>
                <a:lnTo>
                  <a:pt x="213614" y="90804"/>
                </a:lnTo>
                <a:lnTo>
                  <a:pt x="211836" y="96900"/>
                </a:lnTo>
                <a:lnTo>
                  <a:pt x="208280" y="98932"/>
                </a:lnTo>
                <a:lnTo>
                  <a:pt x="102387" y="171576"/>
                </a:lnTo>
                <a:lnTo>
                  <a:pt x="100622" y="173609"/>
                </a:lnTo>
                <a:lnTo>
                  <a:pt x="122587" y="173609"/>
                </a:lnTo>
                <a:lnTo>
                  <a:pt x="137680" y="163449"/>
                </a:lnTo>
                <a:lnTo>
                  <a:pt x="157099" y="163449"/>
                </a:lnTo>
                <a:lnTo>
                  <a:pt x="153543" y="159512"/>
                </a:lnTo>
                <a:lnTo>
                  <a:pt x="151764" y="157478"/>
                </a:lnTo>
                <a:lnTo>
                  <a:pt x="150037" y="155448"/>
                </a:lnTo>
                <a:lnTo>
                  <a:pt x="172954" y="139332"/>
                </a:lnTo>
                <a:lnTo>
                  <a:pt x="187071" y="139332"/>
                </a:lnTo>
                <a:lnTo>
                  <a:pt x="185293" y="137287"/>
                </a:lnTo>
                <a:lnTo>
                  <a:pt x="185293" y="131190"/>
                </a:lnTo>
                <a:lnTo>
                  <a:pt x="214585" y="111538"/>
                </a:lnTo>
                <a:lnTo>
                  <a:pt x="221957" y="101973"/>
                </a:lnTo>
                <a:lnTo>
                  <a:pt x="223368" y="89726"/>
                </a:lnTo>
                <a:lnTo>
                  <a:pt x="219422" y="78852"/>
                </a:lnTo>
                <a:close/>
              </a:path>
              <a:path w="245744" h="230505">
                <a:moveTo>
                  <a:pt x="187071" y="139332"/>
                </a:moveTo>
                <a:lnTo>
                  <a:pt x="172954" y="139332"/>
                </a:lnTo>
                <a:lnTo>
                  <a:pt x="176530" y="143382"/>
                </a:lnTo>
                <a:lnTo>
                  <a:pt x="178308" y="147319"/>
                </a:lnTo>
                <a:lnTo>
                  <a:pt x="178308" y="149351"/>
                </a:lnTo>
                <a:lnTo>
                  <a:pt x="180086" y="149351"/>
                </a:lnTo>
                <a:lnTo>
                  <a:pt x="180086" y="151384"/>
                </a:lnTo>
                <a:lnTo>
                  <a:pt x="181864" y="155448"/>
                </a:lnTo>
                <a:lnTo>
                  <a:pt x="181864" y="161543"/>
                </a:lnTo>
                <a:lnTo>
                  <a:pt x="180086" y="165480"/>
                </a:lnTo>
                <a:lnTo>
                  <a:pt x="178308" y="169544"/>
                </a:lnTo>
                <a:lnTo>
                  <a:pt x="174752" y="171576"/>
                </a:lnTo>
                <a:lnTo>
                  <a:pt x="172974" y="173609"/>
                </a:lnTo>
                <a:lnTo>
                  <a:pt x="189441" y="173609"/>
                </a:lnTo>
                <a:lnTo>
                  <a:pt x="190627" y="169544"/>
                </a:lnTo>
                <a:lnTo>
                  <a:pt x="245364" y="169544"/>
                </a:lnTo>
                <a:lnTo>
                  <a:pt x="245364" y="157479"/>
                </a:lnTo>
                <a:lnTo>
                  <a:pt x="194183" y="157479"/>
                </a:lnTo>
                <a:lnTo>
                  <a:pt x="194182" y="153415"/>
                </a:lnTo>
                <a:lnTo>
                  <a:pt x="192405" y="147319"/>
                </a:lnTo>
                <a:lnTo>
                  <a:pt x="190627" y="143382"/>
                </a:lnTo>
                <a:lnTo>
                  <a:pt x="188849" y="141350"/>
                </a:lnTo>
                <a:lnTo>
                  <a:pt x="187071" y="141350"/>
                </a:lnTo>
                <a:lnTo>
                  <a:pt x="187071" y="139332"/>
                </a:lnTo>
                <a:close/>
              </a:path>
              <a:path w="245744" h="230505">
                <a:moveTo>
                  <a:pt x="234822" y="131190"/>
                </a:moveTo>
                <a:lnTo>
                  <a:pt x="234822" y="157478"/>
                </a:lnTo>
                <a:lnTo>
                  <a:pt x="194183" y="157479"/>
                </a:lnTo>
                <a:lnTo>
                  <a:pt x="245364" y="157479"/>
                </a:lnTo>
                <a:lnTo>
                  <a:pt x="245364" y="131294"/>
                </a:lnTo>
                <a:lnTo>
                  <a:pt x="234822" y="131190"/>
                </a:lnTo>
                <a:close/>
              </a:path>
              <a:path w="245744" h="230505">
                <a:moveTo>
                  <a:pt x="180086" y="0"/>
                </a:moveTo>
                <a:lnTo>
                  <a:pt x="172974" y="2031"/>
                </a:lnTo>
                <a:lnTo>
                  <a:pt x="165989" y="6095"/>
                </a:lnTo>
                <a:lnTo>
                  <a:pt x="3539" y="119120"/>
                </a:lnTo>
                <a:lnTo>
                  <a:pt x="0" y="123189"/>
                </a:lnTo>
                <a:lnTo>
                  <a:pt x="0" y="127126"/>
                </a:lnTo>
                <a:lnTo>
                  <a:pt x="3530" y="131190"/>
                </a:lnTo>
                <a:lnTo>
                  <a:pt x="35305" y="153415"/>
                </a:lnTo>
                <a:lnTo>
                  <a:pt x="37071" y="155448"/>
                </a:lnTo>
                <a:lnTo>
                  <a:pt x="40601" y="155448"/>
                </a:lnTo>
                <a:lnTo>
                  <a:pt x="42367" y="153415"/>
                </a:lnTo>
                <a:lnTo>
                  <a:pt x="59987" y="141348"/>
                </a:lnTo>
                <a:lnTo>
                  <a:pt x="38840" y="141348"/>
                </a:lnTo>
                <a:lnTo>
                  <a:pt x="17655" y="125096"/>
                </a:lnTo>
                <a:lnTo>
                  <a:pt x="172982" y="16128"/>
                </a:lnTo>
                <a:lnTo>
                  <a:pt x="176530" y="14097"/>
                </a:lnTo>
                <a:lnTo>
                  <a:pt x="203853" y="14097"/>
                </a:lnTo>
                <a:lnTo>
                  <a:pt x="201295" y="8127"/>
                </a:lnTo>
                <a:lnTo>
                  <a:pt x="194183" y="4063"/>
                </a:lnTo>
                <a:lnTo>
                  <a:pt x="180086" y="0"/>
                </a:lnTo>
                <a:close/>
              </a:path>
              <a:path w="245744" h="230505">
                <a:moveTo>
                  <a:pt x="93224" y="107545"/>
                </a:moveTo>
                <a:lnTo>
                  <a:pt x="82065" y="110419"/>
                </a:lnTo>
                <a:lnTo>
                  <a:pt x="38840" y="141348"/>
                </a:lnTo>
                <a:lnTo>
                  <a:pt x="59987" y="141348"/>
                </a:lnTo>
                <a:lnTo>
                  <a:pt x="86494" y="123193"/>
                </a:lnTo>
                <a:lnTo>
                  <a:pt x="96876" y="122655"/>
                </a:lnTo>
                <a:lnTo>
                  <a:pt x="121215" y="122655"/>
                </a:lnTo>
                <a:lnTo>
                  <a:pt x="114646" y="116584"/>
                </a:lnTo>
                <a:lnTo>
                  <a:pt x="104604" y="110485"/>
                </a:lnTo>
                <a:lnTo>
                  <a:pt x="93224" y="107545"/>
                </a:lnTo>
                <a:close/>
              </a:path>
              <a:path w="245744" h="230505">
                <a:moveTo>
                  <a:pt x="121215" y="122655"/>
                </a:moveTo>
                <a:lnTo>
                  <a:pt x="96876" y="122655"/>
                </a:lnTo>
                <a:lnTo>
                  <a:pt x="108069" y="128776"/>
                </a:lnTo>
                <a:lnTo>
                  <a:pt x="116301" y="135093"/>
                </a:lnTo>
                <a:lnTo>
                  <a:pt x="118275" y="139318"/>
                </a:lnTo>
                <a:lnTo>
                  <a:pt x="121793" y="139318"/>
                </a:lnTo>
                <a:lnTo>
                  <a:pt x="123558" y="137287"/>
                </a:lnTo>
                <a:lnTo>
                  <a:pt x="143529" y="123189"/>
                </a:lnTo>
                <a:lnTo>
                  <a:pt x="121793" y="123189"/>
                </a:lnTo>
                <a:lnTo>
                  <a:pt x="121215" y="122655"/>
                </a:lnTo>
                <a:close/>
              </a:path>
              <a:path w="245744" h="230505">
                <a:moveTo>
                  <a:pt x="203853" y="14097"/>
                </a:moveTo>
                <a:lnTo>
                  <a:pt x="185293" y="14097"/>
                </a:lnTo>
                <a:lnTo>
                  <a:pt x="192405" y="18161"/>
                </a:lnTo>
                <a:lnTo>
                  <a:pt x="194183" y="22225"/>
                </a:lnTo>
                <a:lnTo>
                  <a:pt x="211835" y="56514"/>
                </a:lnTo>
                <a:lnTo>
                  <a:pt x="213614" y="58547"/>
                </a:lnTo>
                <a:lnTo>
                  <a:pt x="121793" y="123189"/>
                </a:lnTo>
                <a:lnTo>
                  <a:pt x="143529" y="123189"/>
                </a:lnTo>
                <a:lnTo>
                  <a:pt x="206342" y="78852"/>
                </a:lnTo>
                <a:lnTo>
                  <a:pt x="219422" y="78852"/>
                </a:lnTo>
                <a:lnTo>
                  <a:pt x="217170" y="72643"/>
                </a:lnTo>
                <a:lnTo>
                  <a:pt x="224155" y="66675"/>
                </a:lnTo>
                <a:lnTo>
                  <a:pt x="227711" y="64642"/>
                </a:lnTo>
                <a:lnTo>
                  <a:pt x="227711" y="58547"/>
                </a:lnTo>
                <a:lnTo>
                  <a:pt x="224155" y="52450"/>
                </a:lnTo>
                <a:lnTo>
                  <a:pt x="222377" y="50418"/>
                </a:lnTo>
                <a:lnTo>
                  <a:pt x="213614" y="34289"/>
                </a:lnTo>
                <a:lnTo>
                  <a:pt x="213614" y="32257"/>
                </a:lnTo>
                <a:lnTo>
                  <a:pt x="204724" y="16128"/>
                </a:lnTo>
                <a:lnTo>
                  <a:pt x="203853" y="14097"/>
                </a:lnTo>
                <a:close/>
              </a:path>
            </a:pathLst>
          </a:custGeom>
          <a:solidFill>
            <a:srgbClr val="666666"/>
          </a:solidFill>
        </p:spPr>
        <p:txBody>
          <a:bodyPr wrap="square" lIns="0" tIns="0" rIns="0" bIns="0" rtlCol="0"/>
          <a:lstStyle/>
          <a:p>
            <a:pPr defTabSz="685800"/>
            <a:endParaRPr sz="1350">
              <a:latin typeface="Calibri" panose="020F0502020204030204"/>
            </a:endParaRPr>
          </a:p>
        </p:txBody>
      </p:sp>
      <p:sp>
        <p:nvSpPr>
          <p:cNvPr id="8" name="object 8"/>
          <p:cNvSpPr/>
          <p:nvPr/>
        </p:nvSpPr>
        <p:spPr>
          <a:xfrm>
            <a:off x="842537" y="2115265"/>
            <a:ext cx="178339" cy="276654"/>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p:nvPr/>
        </p:nvSpPr>
        <p:spPr>
          <a:xfrm>
            <a:off x="853969" y="1574532"/>
            <a:ext cx="154332" cy="258363"/>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743079" y="1497937"/>
            <a:ext cx="376303" cy="1277048"/>
          </a:xfrm>
          <a:custGeom>
            <a:avLst/>
            <a:gdLst/>
            <a:ahLst/>
            <a:cxnLst/>
            <a:rect l="l" t="t" r="r" b="b"/>
            <a:pathLst>
              <a:path w="501650" h="1702435">
                <a:moveTo>
                  <a:pt x="0" y="1702307"/>
                </a:moveTo>
                <a:lnTo>
                  <a:pt x="501395" y="1702307"/>
                </a:lnTo>
                <a:lnTo>
                  <a:pt x="501395" y="0"/>
                </a:lnTo>
                <a:lnTo>
                  <a:pt x="0" y="0"/>
                </a:lnTo>
                <a:lnTo>
                  <a:pt x="0" y="1702307"/>
                </a:lnTo>
                <a:close/>
              </a:path>
            </a:pathLst>
          </a:custGeom>
          <a:ln w="12700">
            <a:solidFill>
              <a:srgbClr val="FF0000"/>
            </a:solidFill>
            <a:prstDash val="dash"/>
          </a:ln>
        </p:spPr>
        <p:txBody>
          <a:bodyPr wrap="square" lIns="0" tIns="0" rIns="0" bIns="0" rtlCol="0"/>
          <a:lstStyle/>
          <a:p>
            <a:pPr defTabSz="685800"/>
            <a:endParaRPr sz="1350">
              <a:latin typeface="Calibri" panose="020F0502020204030204"/>
            </a:endParaRPr>
          </a:p>
        </p:txBody>
      </p:sp>
      <p:sp>
        <p:nvSpPr>
          <p:cNvPr id="11" name="object 11"/>
          <p:cNvSpPr/>
          <p:nvPr/>
        </p:nvSpPr>
        <p:spPr>
          <a:xfrm>
            <a:off x="829963" y="2473085"/>
            <a:ext cx="202345" cy="250360"/>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txBox="1"/>
          <p:nvPr/>
        </p:nvSpPr>
        <p:spPr>
          <a:xfrm>
            <a:off x="764647" y="3055824"/>
            <a:ext cx="334862" cy="126958"/>
          </a:xfrm>
          <a:prstGeom prst="rect">
            <a:avLst/>
          </a:prstGeom>
        </p:spPr>
        <p:txBody>
          <a:bodyPr vert="horz" wrap="square" lIns="0" tIns="0" rIns="0" bIns="0" rtlCol="0">
            <a:spAutoFit/>
          </a:bodyPr>
          <a:lstStyle/>
          <a:p>
            <a:pPr marL="9525" defTabSz="685800"/>
            <a:r>
              <a:rPr sz="825" b="1" dirty="0">
                <a:latin typeface="微软雅黑" panose="020B0503020204020204" pitchFamily="34" charset="-122"/>
                <a:cs typeface="微软雅黑" panose="020B0503020204020204" pitchFamily="34" charset="-122"/>
              </a:rPr>
              <a:t>子系统</a:t>
            </a:r>
            <a:endParaRPr sz="825">
              <a:latin typeface="微软雅黑" panose="020B0503020204020204" pitchFamily="34" charset="-122"/>
              <a:cs typeface="微软雅黑" panose="020B0503020204020204" pitchFamily="34" charset="-122"/>
            </a:endParaRPr>
          </a:p>
        </p:txBody>
      </p:sp>
      <p:sp>
        <p:nvSpPr>
          <p:cNvPr id="13" name="object 13"/>
          <p:cNvSpPr/>
          <p:nvPr/>
        </p:nvSpPr>
        <p:spPr>
          <a:xfrm>
            <a:off x="791093" y="3444804"/>
            <a:ext cx="268652" cy="300661"/>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4" name="object 14"/>
          <p:cNvSpPr/>
          <p:nvPr/>
        </p:nvSpPr>
        <p:spPr>
          <a:xfrm>
            <a:off x="791093" y="3863216"/>
            <a:ext cx="268652" cy="300660"/>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5" name="object 15"/>
          <p:cNvSpPr/>
          <p:nvPr/>
        </p:nvSpPr>
        <p:spPr>
          <a:xfrm>
            <a:off x="791093" y="4280482"/>
            <a:ext cx="268652" cy="300661"/>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6" name="object 16"/>
          <p:cNvSpPr txBox="1"/>
          <p:nvPr/>
        </p:nvSpPr>
        <p:spPr>
          <a:xfrm>
            <a:off x="737363" y="3329341"/>
            <a:ext cx="376303" cy="981166"/>
          </a:xfrm>
          <a:prstGeom prst="rect">
            <a:avLst/>
          </a:prstGeom>
          <a:solidFill>
            <a:schemeClr val="bg1"/>
          </a:solidFill>
          <a:ln w="12700">
            <a:solidFill>
              <a:srgbClr val="FF0000"/>
            </a:solidFill>
          </a:ln>
        </p:spPr>
        <p:txBody>
          <a:bodyPr vert="horz" wrap="square" lIns="0" tIns="0" rIns="0" bIns="0" rtlCol="0">
            <a:spAutoFit/>
          </a:bodyPr>
          <a:lstStyle/>
          <a:p>
            <a:pPr algn="ctr" defTabSz="685800"/>
            <a:r>
              <a:rPr sz="825" dirty="0">
                <a:latin typeface="微软雅黑" panose="020B0503020204020204" pitchFamily="34" charset="-122"/>
                <a:cs typeface="微软雅黑" panose="020B0503020204020204" pitchFamily="34" charset="-122"/>
              </a:rPr>
              <a:t>BA</a:t>
            </a:r>
            <a:endParaRPr sz="825">
              <a:latin typeface="微软雅黑" panose="020B0503020204020204" pitchFamily="34" charset="-122"/>
              <a:cs typeface="微软雅黑" panose="020B0503020204020204" pitchFamily="34" charset="-122"/>
            </a:endParaRPr>
          </a:p>
          <a:p>
            <a:pPr defTabSz="685800"/>
            <a:endParaRPr sz="825">
              <a:latin typeface="Times New Roman" panose="02020603050405020304"/>
              <a:cs typeface="Times New Roman" panose="02020603050405020304"/>
            </a:endParaRPr>
          </a:p>
          <a:p>
            <a:pPr defTabSz="685800">
              <a:spcBef>
                <a:spcPts val="25"/>
              </a:spcBef>
            </a:pPr>
            <a:endParaRPr sz="1165">
              <a:latin typeface="Times New Roman" panose="02020603050405020304"/>
              <a:cs typeface="Times New Roman" panose="02020603050405020304"/>
            </a:endParaRPr>
          </a:p>
          <a:p>
            <a:pPr marL="1270" algn="ctr" defTabSz="685800"/>
            <a:r>
              <a:rPr sz="825" dirty="0">
                <a:latin typeface="微软雅黑" panose="020B0503020204020204" pitchFamily="34" charset="-122"/>
                <a:cs typeface="微软雅黑" panose="020B0503020204020204" pitchFamily="34" charset="-122"/>
              </a:rPr>
              <a:t>供配电</a:t>
            </a:r>
            <a:endParaRPr sz="825">
              <a:latin typeface="微软雅黑" panose="020B0503020204020204" pitchFamily="34" charset="-122"/>
              <a:cs typeface="微软雅黑" panose="020B0503020204020204" pitchFamily="34" charset="-122"/>
            </a:endParaRPr>
          </a:p>
          <a:p>
            <a:pPr defTabSz="685800"/>
            <a:endParaRPr sz="825">
              <a:latin typeface="Times New Roman" panose="02020603050405020304"/>
              <a:cs typeface="Times New Roman" panose="02020603050405020304"/>
            </a:endParaRPr>
          </a:p>
          <a:p>
            <a:pPr defTabSz="685800">
              <a:spcBef>
                <a:spcPts val="40"/>
              </a:spcBef>
            </a:pPr>
            <a:endParaRPr sz="1090">
              <a:latin typeface="Times New Roman" panose="02020603050405020304"/>
              <a:cs typeface="Times New Roman" panose="02020603050405020304"/>
            </a:endParaRPr>
          </a:p>
          <a:p>
            <a:pPr marL="1270" algn="ctr" defTabSz="685800"/>
            <a:r>
              <a:rPr sz="825" dirty="0">
                <a:latin typeface="微软雅黑" panose="020B0503020204020204" pitchFamily="34" charset="-122"/>
                <a:cs typeface="微软雅黑" panose="020B0503020204020204" pitchFamily="34" charset="-122"/>
              </a:rPr>
              <a:t>群控</a:t>
            </a:r>
            <a:endParaRPr sz="825">
              <a:latin typeface="微软雅黑" panose="020B0503020204020204" pitchFamily="34" charset="-122"/>
              <a:cs typeface="微软雅黑" panose="020B0503020204020204" pitchFamily="34" charset="-122"/>
            </a:endParaRPr>
          </a:p>
        </p:txBody>
      </p:sp>
      <p:sp>
        <p:nvSpPr>
          <p:cNvPr id="17" name="object 17"/>
          <p:cNvSpPr/>
          <p:nvPr/>
        </p:nvSpPr>
        <p:spPr>
          <a:xfrm>
            <a:off x="1154630" y="1935687"/>
            <a:ext cx="427747" cy="388211"/>
          </a:xfrm>
          <a:custGeom>
            <a:avLst/>
            <a:gdLst/>
            <a:ahLst/>
            <a:cxnLst/>
            <a:rect l="l" t="t" r="r" b="b"/>
            <a:pathLst>
              <a:path w="570230" h="517525">
                <a:moveTo>
                  <a:pt x="37337" y="0"/>
                </a:moveTo>
                <a:lnTo>
                  <a:pt x="0" y="41783"/>
                </a:lnTo>
                <a:lnTo>
                  <a:pt x="509397" y="496697"/>
                </a:lnTo>
                <a:lnTo>
                  <a:pt x="490728" y="517525"/>
                </a:lnTo>
                <a:lnTo>
                  <a:pt x="569722" y="513080"/>
                </a:lnTo>
                <a:lnTo>
                  <a:pt x="566448" y="454914"/>
                </a:lnTo>
                <a:lnTo>
                  <a:pt x="546608" y="454914"/>
                </a:lnTo>
                <a:lnTo>
                  <a:pt x="37337" y="0"/>
                </a:lnTo>
                <a:close/>
              </a:path>
              <a:path w="570230" h="517525">
                <a:moveTo>
                  <a:pt x="565277" y="434086"/>
                </a:moveTo>
                <a:lnTo>
                  <a:pt x="546608" y="454914"/>
                </a:lnTo>
                <a:lnTo>
                  <a:pt x="566448" y="454914"/>
                </a:lnTo>
                <a:lnTo>
                  <a:pt x="565277" y="434086"/>
                </a:lnTo>
                <a:close/>
              </a:path>
            </a:pathLst>
          </a:custGeom>
          <a:solidFill>
            <a:srgbClr val="00A9A7"/>
          </a:solidFill>
        </p:spPr>
        <p:txBody>
          <a:bodyPr wrap="square" lIns="0" tIns="0" rIns="0" bIns="0" rtlCol="0"/>
          <a:lstStyle/>
          <a:p>
            <a:pPr defTabSz="685800"/>
            <a:endParaRPr sz="1350">
              <a:latin typeface="Calibri" panose="020F0502020204030204"/>
            </a:endParaRPr>
          </a:p>
        </p:txBody>
      </p:sp>
      <p:sp>
        <p:nvSpPr>
          <p:cNvPr id="18" name="object 18"/>
          <p:cNvSpPr/>
          <p:nvPr/>
        </p:nvSpPr>
        <p:spPr>
          <a:xfrm>
            <a:off x="1195119" y="3572938"/>
            <a:ext cx="479667" cy="464901"/>
          </a:xfrm>
          <a:custGeom>
            <a:avLst/>
            <a:gdLst/>
            <a:ahLst/>
            <a:cxnLst/>
            <a:rect l="l" t="t" r="r" b="b"/>
            <a:pathLst>
              <a:path w="639444" h="619760">
                <a:moveTo>
                  <a:pt x="580897" y="0"/>
                </a:moveTo>
                <a:lnTo>
                  <a:pt x="595122" y="14859"/>
                </a:lnTo>
                <a:lnTo>
                  <a:pt x="0" y="589915"/>
                </a:lnTo>
                <a:lnTo>
                  <a:pt x="28701" y="619506"/>
                </a:lnTo>
                <a:lnTo>
                  <a:pt x="623823" y="44450"/>
                </a:lnTo>
                <a:lnTo>
                  <a:pt x="638306" y="44450"/>
                </a:lnTo>
                <a:lnTo>
                  <a:pt x="639064" y="1016"/>
                </a:lnTo>
                <a:lnTo>
                  <a:pt x="580897" y="0"/>
                </a:lnTo>
                <a:close/>
              </a:path>
              <a:path w="639444" h="619760">
                <a:moveTo>
                  <a:pt x="638306" y="44450"/>
                </a:moveTo>
                <a:lnTo>
                  <a:pt x="623823" y="44450"/>
                </a:lnTo>
                <a:lnTo>
                  <a:pt x="638047" y="59309"/>
                </a:lnTo>
                <a:lnTo>
                  <a:pt x="638306" y="44450"/>
                </a:lnTo>
                <a:close/>
              </a:path>
            </a:pathLst>
          </a:custGeom>
          <a:solidFill>
            <a:srgbClr val="00A9A7"/>
          </a:solidFill>
        </p:spPr>
        <p:txBody>
          <a:bodyPr wrap="square" lIns="0" tIns="0" rIns="0" bIns="0" rtlCol="0"/>
          <a:lstStyle/>
          <a:p>
            <a:pPr defTabSz="685800"/>
            <a:endParaRPr sz="1350">
              <a:latin typeface="Calibri" panose="020F0502020204030204"/>
            </a:endParaRPr>
          </a:p>
        </p:txBody>
      </p:sp>
      <p:sp>
        <p:nvSpPr>
          <p:cNvPr id="19" name="object 19"/>
          <p:cNvSpPr/>
          <p:nvPr/>
        </p:nvSpPr>
        <p:spPr>
          <a:xfrm>
            <a:off x="3266118" y="3035539"/>
            <a:ext cx="2585057" cy="1577614"/>
          </a:xfrm>
          <a:custGeom>
            <a:avLst/>
            <a:gdLst/>
            <a:ahLst/>
            <a:cxnLst/>
            <a:rect l="l" t="t" r="r" b="b"/>
            <a:pathLst>
              <a:path w="3446145" h="2103120">
                <a:moveTo>
                  <a:pt x="0" y="2103119"/>
                </a:moveTo>
                <a:lnTo>
                  <a:pt x="3445764" y="2103119"/>
                </a:lnTo>
                <a:lnTo>
                  <a:pt x="3445764" y="0"/>
                </a:lnTo>
                <a:lnTo>
                  <a:pt x="0" y="0"/>
                </a:lnTo>
                <a:lnTo>
                  <a:pt x="0" y="2103119"/>
                </a:lnTo>
                <a:close/>
              </a:path>
            </a:pathLst>
          </a:custGeom>
          <a:ln w="12700">
            <a:solidFill>
              <a:srgbClr val="FF0000"/>
            </a:solidFill>
            <a:prstDash val="dash"/>
          </a:ln>
        </p:spPr>
        <p:txBody>
          <a:bodyPr wrap="square" lIns="0" tIns="0" rIns="0" bIns="0" rtlCol="0"/>
          <a:lstStyle/>
          <a:p>
            <a:pPr defTabSz="685800"/>
            <a:endParaRPr sz="1350">
              <a:latin typeface="Calibri" panose="020F0502020204030204"/>
            </a:endParaRPr>
          </a:p>
        </p:txBody>
      </p:sp>
      <p:sp>
        <p:nvSpPr>
          <p:cNvPr id="20" name="object 20"/>
          <p:cNvSpPr/>
          <p:nvPr/>
        </p:nvSpPr>
        <p:spPr>
          <a:xfrm>
            <a:off x="5644923" y="2277694"/>
            <a:ext cx="542543" cy="263412"/>
          </a:xfrm>
          <a:custGeom>
            <a:avLst/>
            <a:gdLst/>
            <a:ahLst/>
            <a:cxnLst/>
            <a:rect l="l" t="t" r="r" b="b"/>
            <a:pathLst>
              <a:path w="723265" h="351154">
                <a:moveTo>
                  <a:pt x="19050" y="0"/>
                </a:moveTo>
                <a:lnTo>
                  <a:pt x="0" y="45085"/>
                </a:lnTo>
                <a:lnTo>
                  <a:pt x="668274" y="328549"/>
                </a:lnTo>
                <a:lnTo>
                  <a:pt x="658622" y="351154"/>
                </a:lnTo>
                <a:lnTo>
                  <a:pt x="722884" y="325119"/>
                </a:lnTo>
                <a:lnTo>
                  <a:pt x="705974" y="283463"/>
                </a:lnTo>
                <a:lnTo>
                  <a:pt x="687324" y="283463"/>
                </a:lnTo>
                <a:lnTo>
                  <a:pt x="19050" y="0"/>
                </a:lnTo>
                <a:close/>
              </a:path>
              <a:path w="723265" h="351154">
                <a:moveTo>
                  <a:pt x="696849" y="260985"/>
                </a:moveTo>
                <a:lnTo>
                  <a:pt x="687324" y="283463"/>
                </a:lnTo>
                <a:lnTo>
                  <a:pt x="705974" y="283463"/>
                </a:lnTo>
                <a:lnTo>
                  <a:pt x="696849" y="260985"/>
                </a:lnTo>
                <a:close/>
              </a:path>
            </a:pathLst>
          </a:custGeom>
          <a:solidFill>
            <a:srgbClr val="00A9A7"/>
          </a:solidFill>
        </p:spPr>
        <p:txBody>
          <a:bodyPr wrap="square" lIns="0" tIns="0" rIns="0" bIns="0" rtlCol="0"/>
          <a:lstStyle/>
          <a:p>
            <a:pPr defTabSz="685800"/>
            <a:endParaRPr sz="1350">
              <a:latin typeface="Calibri" panose="020F0502020204030204"/>
            </a:endParaRPr>
          </a:p>
        </p:txBody>
      </p:sp>
      <p:sp>
        <p:nvSpPr>
          <p:cNvPr id="21" name="object 21"/>
          <p:cNvSpPr/>
          <p:nvPr/>
        </p:nvSpPr>
        <p:spPr>
          <a:xfrm>
            <a:off x="5632730" y="3454521"/>
            <a:ext cx="533969" cy="281036"/>
          </a:xfrm>
          <a:custGeom>
            <a:avLst/>
            <a:gdLst/>
            <a:ahLst/>
            <a:cxnLst/>
            <a:rect l="l" t="t" r="r" b="b"/>
            <a:pathLst>
              <a:path w="711834" h="374650">
                <a:moveTo>
                  <a:pt x="646429" y="0"/>
                </a:moveTo>
                <a:lnTo>
                  <a:pt x="656844" y="22224"/>
                </a:lnTo>
                <a:lnTo>
                  <a:pt x="0" y="330072"/>
                </a:lnTo>
                <a:lnTo>
                  <a:pt x="20827" y="374395"/>
                </a:lnTo>
                <a:lnTo>
                  <a:pt x="677545" y="66547"/>
                </a:lnTo>
                <a:lnTo>
                  <a:pt x="695928" y="66547"/>
                </a:lnTo>
                <a:lnTo>
                  <a:pt x="711453" y="23494"/>
                </a:lnTo>
                <a:lnTo>
                  <a:pt x="646429" y="0"/>
                </a:lnTo>
                <a:close/>
              </a:path>
              <a:path w="711834" h="374650">
                <a:moveTo>
                  <a:pt x="695928" y="66547"/>
                </a:moveTo>
                <a:lnTo>
                  <a:pt x="677545" y="66547"/>
                </a:lnTo>
                <a:lnTo>
                  <a:pt x="687958" y="88645"/>
                </a:lnTo>
                <a:lnTo>
                  <a:pt x="695928" y="66547"/>
                </a:lnTo>
                <a:close/>
              </a:path>
            </a:pathLst>
          </a:custGeom>
          <a:solidFill>
            <a:srgbClr val="00A9A7"/>
          </a:solidFill>
        </p:spPr>
        <p:txBody>
          <a:bodyPr wrap="square" lIns="0" tIns="0" rIns="0" bIns="0" rtlCol="0"/>
          <a:lstStyle/>
          <a:p>
            <a:pPr defTabSz="685800"/>
            <a:endParaRPr sz="1350">
              <a:latin typeface="Calibri" panose="020F0502020204030204"/>
            </a:endParaRPr>
          </a:p>
        </p:txBody>
      </p:sp>
      <p:sp>
        <p:nvSpPr>
          <p:cNvPr id="22" name="object 22"/>
          <p:cNvSpPr txBox="1"/>
          <p:nvPr/>
        </p:nvSpPr>
        <p:spPr>
          <a:xfrm>
            <a:off x="1032309" y="4742334"/>
            <a:ext cx="7518911" cy="184666"/>
          </a:xfrm>
          <a:prstGeom prst="rect">
            <a:avLst/>
          </a:prstGeom>
          <a:solidFill>
            <a:schemeClr val="bg1"/>
          </a:solidFill>
        </p:spPr>
        <p:txBody>
          <a:bodyPr vert="horz" wrap="square" lIns="0" tIns="0" rIns="0" bIns="0" rtlCol="0">
            <a:spAutoFit/>
          </a:bodyPr>
          <a:lstStyle/>
          <a:p>
            <a:pPr marL="144145" defTabSz="685800"/>
            <a:r>
              <a:rPr sz="1200" spc="-4" dirty="0">
                <a:latin typeface="微软雅黑" panose="020B0503020204020204" pitchFamily="34" charset="-122"/>
                <a:cs typeface="微软雅黑" panose="020B0503020204020204" pitchFamily="34" charset="-122"/>
              </a:rPr>
              <a:t>冷机是多数园区中的最大的用电负</a:t>
            </a:r>
            <a:r>
              <a:rPr sz="1200" dirty="0">
                <a:latin typeface="微软雅黑" panose="020B0503020204020204" pitchFamily="34" charset="-122"/>
                <a:cs typeface="微软雅黑" panose="020B0503020204020204" pitchFamily="34" charset="-122"/>
              </a:rPr>
              <a:t>荷</a:t>
            </a:r>
            <a:r>
              <a:rPr sz="1200" spc="-4" dirty="0">
                <a:latin typeface="微软雅黑" panose="020B0503020204020204" pitchFamily="34" charset="-122"/>
                <a:cs typeface="微软雅黑" panose="020B0503020204020204" pitchFamily="34" charset="-122"/>
              </a:rPr>
              <a:t>，本</a:t>
            </a:r>
            <a:r>
              <a:rPr sz="1200" dirty="0">
                <a:latin typeface="微软雅黑" panose="020B0503020204020204" pitchFamily="34" charset="-122"/>
                <a:cs typeface="微软雅黑" panose="020B0503020204020204" pitchFamily="34" charset="-122"/>
              </a:rPr>
              <a:t>方</a:t>
            </a:r>
            <a:r>
              <a:rPr sz="1200" spc="-4" dirty="0">
                <a:latin typeface="微软雅黑" panose="020B0503020204020204" pitchFamily="34" charset="-122"/>
                <a:cs typeface="微软雅黑" panose="020B0503020204020204" pitchFamily="34" charset="-122"/>
              </a:rPr>
              <a:t>案可</a:t>
            </a:r>
            <a:r>
              <a:rPr sz="1200" spc="4" dirty="0">
                <a:latin typeface="微软雅黑" panose="020B0503020204020204" pitchFamily="34" charset="-122"/>
                <a:cs typeface="微软雅黑" panose="020B0503020204020204" pitchFamily="34" charset="-122"/>
              </a:rPr>
              <a:t>以</a:t>
            </a:r>
            <a:r>
              <a:rPr sz="1200" b="1" spc="-4" dirty="0">
                <a:latin typeface="微软雅黑" panose="020B0503020204020204" pitchFamily="34" charset="-122"/>
                <a:cs typeface="微软雅黑" panose="020B0503020204020204" pitchFamily="34" charset="-122"/>
              </a:rPr>
              <a:t>节能5%</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10%</a:t>
            </a:r>
            <a:r>
              <a:rPr sz="1200" dirty="0">
                <a:latin typeface="微软雅黑" panose="020B0503020204020204" pitchFamily="34" charset="-122"/>
                <a:cs typeface="微软雅黑" panose="020B0503020204020204" pitchFamily="34" charset="-122"/>
              </a:rPr>
              <a:t>以</a:t>
            </a:r>
            <a:r>
              <a:rPr sz="1200" spc="-4" dirty="0">
                <a:latin typeface="微软雅黑" panose="020B0503020204020204" pitchFamily="34" charset="-122"/>
                <a:cs typeface="微软雅黑" panose="020B0503020204020204" pitchFamily="34" charset="-122"/>
              </a:rPr>
              <a:t>上，</a:t>
            </a:r>
            <a:r>
              <a:rPr sz="1200" dirty="0">
                <a:latin typeface="微软雅黑" panose="020B0503020204020204" pitchFamily="34" charset="-122"/>
                <a:cs typeface="微软雅黑" panose="020B0503020204020204" pitchFamily="34" charset="-122"/>
              </a:rPr>
              <a:t>大</a:t>
            </a:r>
            <a:r>
              <a:rPr sz="1200" spc="-4" dirty="0">
                <a:latin typeface="微软雅黑" panose="020B0503020204020204" pitchFamily="34" charset="-122"/>
                <a:cs typeface="微软雅黑" panose="020B0503020204020204" pitchFamily="34" charset="-122"/>
              </a:rPr>
              <a:t>幅降</a:t>
            </a:r>
            <a:r>
              <a:rPr sz="1200" dirty="0">
                <a:latin typeface="微软雅黑" panose="020B0503020204020204" pitchFamily="34" charset="-122"/>
                <a:cs typeface="微软雅黑" panose="020B0503020204020204" pitchFamily="34" charset="-122"/>
              </a:rPr>
              <a:t>低</a:t>
            </a:r>
            <a:r>
              <a:rPr sz="1200" spc="-4" dirty="0">
                <a:latin typeface="微软雅黑" panose="020B0503020204020204" pitchFamily="34" charset="-122"/>
                <a:cs typeface="微软雅黑" panose="020B0503020204020204" pitchFamily="34" charset="-122"/>
              </a:rPr>
              <a:t>电能</a:t>
            </a:r>
            <a:r>
              <a:rPr sz="1200" dirty="0">
                <a:latin typeface="微软雅黑" panose="020B0503020204020204" pitchFamily="34" charset="-122"/>
                <a:cs typeface="微软雅黑" panose="020B0503020204020204" pitchFamily="34" charset="-122"/>
              </a:rPr>
              <a:t>浪</a:t>
            </a:r>
            <a:r>
              <a:rPr sz="1200" spc="-4" dirty="0">
                <a:latin typeface="微软雅黑" panose="020B0503020204020204" pitchFamily="34" charset="-122"/>
                <a:cs typeface="微软雅黑" panose="020B0503020204020204" pitchFamily="34" charset="-122"/>
              </a:rPr>
              <a:t>费，</a:t>
            </a:r>
            <a:r>
              <a:rPr sz="1200" dirty="0">
                <a:latin typeface="微软雅黑" panose="020B0503020204020204" pitchFamily="34" charset="-122"/>
                <a:cs typeface="微软雅黑" panose="020B0503020204020204" pitchFamily="34" charset="-122"/>
              </a:rPr>
              <a:t>节</a:t>
            </a:r>
            <a:r>
              <a:rPr sz="1200" spc="-4" dirty="0">
                <a:latin typeface="微软雅黑" panose="020B0503020204020204" pitchFamily="34" charset="-122"/>
                <a:cs typeface="微软雅黑" panose="020B0503020204020204" pitchFamily="34" charset="-122"/>
              </a:rPr>
              <a:t>省电</a:t>
            </a:r>
            <a:r>
              <a:rPr sz="1200" dirty="0">
                <a:latin typeface="微软雅黑" panose="020B0503020204020204" pitchFamily="34" charset="-122"/>
                <a:cs typeface="微软雅黑" panose="020B0503020204020204" pitchFamily="34" charset="-122"/>
              </a:rPr>
              <a:t>费</a:t>
            </a:r>
            <a:r>
              <a:rPr sz="1200" spc="-4" dirty="0">
                <a:latin typeface="微软雅黑" panose="020B0503020204020204" pitchFamily="34" charset="-122"/>
                <a:cs typeface="微软雅黑" panose="020B0503020204020204" pitchFamily="34" charset="-122"/>
              </a:rPr>
              <a:t>支出。</a:t>
            </a:r>
            <a:endParaRPr sz="1200">
              <a:latin typeface="微软雅黑" panose="020B0503020204020204" pitchFamily="34" charset="-122"/>
              <a:cs typeface="微软雅黑" panose="020B0503020204020204" pitchFamily="34" charset="-122"/>
            </a:endParaRPr>
          </a:p>
        </p:txBody>
      </p:sp>
      <p:sp>
        <p:nvSpPr>
          <p:cNvPr id="23" name="object 23"/>
          <p:cNvSpPr/>
          <p:nvPr/>
        </p:nvSpPr>
        <p:spPr>
          <a:xfrm>
            <a:off x="3055770" y="2825190"/>
            <a:ext cx="661150" cy="82406"/>
          </a:xfrm>
          <a:custGeom>
            <a:avLst/>
            <a:gdLst/>
            <a:ahLst/>
            <a:cxnLst/>
            <a:rect l="l" t="t" r="r" b="b"/>
            <a:pathLst>
              <a:path w="881379" h="109854">
                <a:moveTo>
                  <a:pt x="826008" y="0"/>
                </a:moveTo>
                <a:lnTo>
                  <a:pt x="826008" y="27432"/>
                </a:lnTo>
                <a:lnTo>
                  <a:pt x="0" y="27432"/>
                </a:lnTo>
                <a:lnTo>
                  <a:pt x="0" y="82296"/>
                </a:lnTo>
                <a:lnTo>
                  <a:pt x="826008" y="82296"/>
                </a:lnTo>
                <a:lnTo>
                  <a:pt x="826008" y="109728"/>
                </a:lnTo>
                <a:lnTo>
                  <a:pt x="880872" y="54864"/>
                </a:lnTo>
                <a:lnTo>
                  <a:pt x="826008" y="0"/>
                </a:lnTo>
                <a:close/>
              </a:path>
            </a:pathLst>
          </a:custGeom>
          <a:solidFill>
            <a:srgbClr val="00A9A7"/>
          </a:solidFill>
        </p:spPr>
        <p:txBody>
          <a:bodyPr wrap="square" lIns="0" tIns="0" rIns="0" bIns="0" rtlCol="0"/>
          <a:lstStyle/>
          <a:p>
            <a:pPr defTabSz="685800"/>
            <a:endParaRPr sz="1350">
              <a:latin typeface="Calibri" panose="020F0502020204030204"/>
            </a:endParaRPr>
          </a:p>
        </p:txBody>
      </p:sp>
      <p:sp>
        <p:nvSpPr>
          <p:cNvPr id="24" name="object 24"/>
          <p:cNvSpPr/>
          <p:nvPr/>
        </p:nvSpPr>
        <p:spPr>
          <a:xfrm>
            <a:off x="3601075" y="3129281"/>
            <a:ext cx="2012029" cy="988867"/>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25" name="object 25"/>
          <p:cNvSpPr txBox="1"/>
          <p:nvPr/>
        </p:nvSpPr>
        <p:spPr>
          <a:xfrm>
            <a:off x="4013770" y="3753467"/>
            <a:ext cx="1187974" cy="115416"/>
          </a:xfrm>
          <a:prstGeom prst="rect">
            <a:avLst/>
          </a:prstGeom>
          <a:solidFill>
            <a:srgbClr val="F1F1F1"/>
          </a:solidFill>
        </p:spPr>
        <p:txBody>
          <a:bodyPr vert="horz" wrap="square" lIns="0" tIns="0" rIns="0" bIns="0" rtlCol="0">
            <a:spAutoFit/>
          </a:bodyPr>
          <a:lstStyle/>
          <a:p>
            <a:pPr marL="1270" algn="ctr" defTabSz="685800"/>
            <a:r>
              <a:rPr sz="750" spc="-4" dirty="0">
                <a:latin typeface="微软雅黑" panose="020B0503020204020204" pitchFamily="34" charset="-122"/>
                <a:cs typeface="微软雅黑" panose="020B0503020204020204" pitchFamily="34" charset="-122"/>
              </a:rPr>
              <a:t>业务使能</a:t>
            </a:r>
            <a:endParaRPr sz="750">
              <a:latin typeface="微软雅黑" panose="020B0503020204020204" pitchFamily="34" charset="-122"/>
              <a:cs typeface="微软雅黑" panose="020B0503020204020204" pitchFamily="34" charset="-122"/>
            </a:endParaRPr>
          </a:p>
        </p:txBody>
      </p:sp>
      <p:sp>
        <p:nvSpPr>
          <p:cNvPr id="26" name="object 26"/>
          <p:cNvSpPr txBox="1"/>
          <p:nvPr/>
        </p:nvSpPr>
        <p:spPr>
          <a:xfrm>
            <a:off x="4008054" y="4280482"/>
            <a:ext cx="1080323" cy="242502"/>
          </a:xfrm>
          <a:prstGeom prst="rect">
            <a:avLst/>
          </a:prstGeom>
          <a:solidFill>
            <a:srgbClr val="006FC0"/>
          </a:solidFill>
        </p:spPr>
        <p:txBody>
          <a:bodyPr vert="horz" wrap="square" lIns="0" tIns="0" rIns="0" bIns="0" rtlCol="0">
            <a:spAutoFit/>
          </a:bodyPr>
          <a:lstStyle/>
          <a:p>
            <a:pPr defTabSz="685800"/>
            <a:r>
              <a:rPr sz="790" dirty="0">
                <a:latin typeface="Arial" panose="020B0704020202020204"/>
                <a:cs typeface="Arial" panose="020B0704020202020204"/>
              </a:rPr>
              <a:t>•  </a:t>
            </a:r>
            <a:r>
              <a:rPr sz="790" spc="83" dirty="0">
                <a:latin typeface="Arial" panose="020B0704020202020204"/>
                <a:cs typeface="Arial" panose="020B0704020202020204"/>
              </a:rPr>
              <a:t> </a:t>
            </a:r>
            <a:r>
              <a:rPr sz="790" b="1" spc="4" dirty="0">
                <a:latin typeface="微软雅黑" panose="020B0503020204020204" pitchFamily="34" charset="-122"/>
                <a:cs typeface="微软雅黑" panose="020B0503020204020204" pitchFamily="34" charset="-122"/>
              </a:rPr>
              <a:t>冷站总用功功</a:t>
            </a:r>
            <a:r>
              <a:rPr sz="790" b="1" spc="-8" dirty="0">
                <a:latin typeface="微软雅黑" panose="020B0503020204020204" pitchFamily="34" charset="-122"/>
                <a:cs typeface="微软雅黑" panose="020B0503020204020204" pitchFamily="34" charset="-122"/>
              </a:rPr>
              <a:t>率</a:t>
            </a:r>
            <a:r>
              <a:rPr sz="790" b="1" spc="4" dirty="0">
                <a:latin typeface="微软雅黑" panose="020B0503020204020204" pitchFamily="34" charset="-122"/>
                <a:cs typeface="微软雅黑" panose="020B0503020204020204" pitchFamily="34" charset="-122"/>
              </a:rPr>
              <a:t>预测</a:t>
            </a:r>
            <a:endParaRPr sz="790">
              <a:latin typeface="微软雅黑" panose="020B0503020204020204" pitchFamily="34" charset="-122"/>
              <a:cs typeface="微软雅黑" panose="020B0503020204020204" pitchFamily="34" charset="-122"/>
            </a:endParaRPr>
          </a:p>
          <a:p>
            <a:pPr defTabSz="685800"/>
            <a:r>
              <a:rPr sz="790" dirty="0">
                <a:latin typeface="Arial" panose="020B0704020202020204"/>
                <a:cs typeface="Arial" panose="020B0704020202020204"/>
              </a:rPr>
              <a:t>•  </a:t>
            </a:r>
            <a:r>
              <a:rPr sz="790" spc="83" dirty="0">
                <a:latin typeface="Arial" panose="020B0704020202020204"/>
                <a:cs typeface="Arial" panose="020B0704020202020204"/>
              </a:rPr>
              <a:t> </a:t>
            </a:r>
            <a:r>
              <a:rPr sz="790" b="1" spc="4" dirty="0">
                <a:latin typeface="微软雅黑" panose="020B0503020204020204" pitchFamily="34" charset="-122"/>
                <a:cs typeface="微软雅黑" panose="020B0503020204020204" pitchFamily="34" charset="-122"/>
              </a:rPr>
              <a:t>冷机动态调优</a:t>
            </a:r>
            <a:endParaRPr sz="790">
              <a:latin typeface="微软雅黑" panose="020B0503020204020204" pitchFamily="34" charset="-122"/>
              <a:cs typeface="微软雅黑" panose="020B0503020204020204" pitchFamily="34" charset="-122"/>
            </a:endParaRPr>
          </a:p>
        </p:txBody>
      </p:sp>
      <p:sp>
        <p:nvSpPr>
          <p:cNvPr id="27" name="object 27"/>
          <p:cNvSpPr/>
          <p:nvPr/>
        </p:nvSpPr>
        <p:spPr>
          <a:xfrm>
            <a:off x="1958395" y="2359147"/>
            <a:ext cx="924752" cy="1247991"/>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28" name="object 28"/>
          <p:cNvSpPr txBox="1"/>
          <p:nvPr/>
        </p:nvSpPr>
        <p:spPr>
          <a:xfrm>
            <a:off x="2078335" y="3656297"/>
            <a:ext cx="676869" cy="161583"/>
          </a:xfrm>
          <a:prstGeom prst="rect">
            <a:avLst/>
          </a:prstGeom>
          <a:solidFill>
            <a:schemeClr val="bg1"/>
          </a:solidFill>
        </p:spPr>
        <p:txBody>
          <a:bodyPr vert="horz" wrap="square" lIns="0" tIns="0" rIns="0" bIns="0" rtlCol="0">
            <a:spAutoFit/>
          </a:bodyPr>
          <a:lstStyle/>
          <a:p>
            <a:pPr marL="68580" defTabSz="685800"/>
            <a:r>
              <a:rPr sz="1050" b="1" dirty="0">
                <a:latin typeface="微软雅黑" panose="020B0503020204020204" pitchFamily="34" charset="-122"/>
                <a:cs typeface="微软雅黑" panose="020B0503020204020204" pitchFamily="34" charset="-122"/>
              </a:rPr>
              <a:t>数据使能</a:t>
            </a:r>
            <a:endParaRPr sz="1050">
              <a:latin typeface="微软雅黑" panose="020B0503020204020204" pitchFamily="34" charset="-122"/>
              <a:cs typeface="微软雅黑" panose="020B0503020204020204" pitchFamily="34" charset="-122"/>
            </a:endParaRPr>
          </a:p>
        </p:txBody>
      </p:sp>
      <p:sp>
        <p:nvSpPr>
          <p:cNvPr id="29" name="object 29"/>
          <p:cNvSpPr/>
          <p:nvPr/>
        </p:nvSpPr>
        <p:spPr>
          <a:xfrm>
            <a:off x="6057809" y="1226999"/>
            <a:ext cx="2888958" cy="231021"/>
          </a:xfrm>
          <a:custGeom>
            <a:avLst/>
            <a:gdLst/>
            <a:ahLst/>
            <a:cxnLst/>
            <a:rect l="l" t="t" r="r" b="b"/>
            <a:pathLst>
              <a:path w="3851275" h="307975">
                <a:moveTo>
                  <a:pt x="0" y="307848"/>
                </a:moveTo>
                <a:lnTo>
                  <a:pt x="3851148" y="307848"/>
                </a:lnTo>
                <a:lnTo>
                  <a:pt x="3851148" y="0"/>
                </a:lnTo>
                <a:lnTo>
                  <a:pt x="0" y="0"/>
                </a:lnTo>
                <a:lnTo>
                  <a:pt x="0" y="307848"/>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30" name="object 30"/>
          <p:cNvSpPr/>
          <p:nvPr/>
        </p:nvSpPr>
        <p:spPr>
          <a:xfrm>
            <a:off x="6057809" y="1226999"/>
            <a:ext cx="2888958" cy="231021"/>
          </a:xfrm>
          <a:custGeom>
            <a:avLst/>
            <a:gdLst/>
            <a:ahLst/>
            <a:cxnLst/>
            <a:rect l="l" t="t" r="r" b="b"/>
            <a:pathLst>
              <a:path w="3851275" h="307975">
                <a:moveTo>
                  <a:pt x="0" y="307848"/>
                </a:moveTo>
                <a:lnTo>
                  <a:pt x="3851148" y="307848"/>
                </a:lnTo>
                <a:lnTo>
                  <a:pt x="3851148" y="0"/>
                </a:lnTo>
                <a:lnTo>
                  <a:pt x="0" y="0"/>
                </a:lnTo>
                <a:lnTo>
                  <a:pt x="0" y="307848"/>
                </a:lnTo>
                <a:close/>
              </a:path>
            </a:pathLst>
          </a:custGeom>
          <a:ln w="12699">
            <a:solidFill>
              <a:srgbClr val="D2DEEE"/>
            </a:solidFill>
          </a:ln>
        </p:spPr>
        <p:txBody>
          <a:bodyPr wrap="square" lIns="0" tIns="0" rIns="0" bIns="0" rtlCol="0"/>
          <a:lstStyle/>
          <a:p>
            <a:pPr defTabSz="685800"/>
            <a:endParaRPr sz="1350">
              <a:latin typeface="Calibri" panose="020F0502020204030204"/>
            </a:endParaRPr>
          </a:p>
        </p:txBody>
      </p:sp>
      <p:sp>
        <p:nvSpPr>
          <p:cNvPr id="31" name="object 31"/>
          <p:cNvSpPr txBox="1"/>
          <p:nvPr/>
        </p:nvSpPr>
        <p:spPr>
          <a:xfrm>
            <a:off x="7092213" y="1273910"/>
            <a:ext cx="821674"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运行优化指导</a:t>
            </a:r>
            <a:endParaRPr sz="1050">
              <a:latin typeface="微软雅黑" panose="020B0503020204020204" pitchFamily="34" charset="-122"/>
              <a:cs typeface="微软雅黑" panose="020B0503020204020204" pitchFamily="34" charset="-122"/>
            </a:endParaRPr>
          </a:p>
        </p:txBody>
      </p:sp>
      <p:sp>
        <p:nvSpPr>
          <p:cNvPr id="32" name="object 32"/>
          <p:cNvSpPr/>
          <p:nvPr/>
        </p:nvSpPr>
        <p:spPr>
          <a:xfrm>
            <a:off x="6063524" y="1484218"/>
            <a:ext cx="2888004" cy="542067"/>
          </a:xfrm>
          <a:custGeom>
            <a:avLst/>
            <a:gdLst/>
            <a:ahLst/>
            <a:cxnLst/>
            <a:rect l="l" t="t" r="r" b="b"/>
            <a:pathLst>
              <a:path w="3850004" h="722630">
                <a:moveTo>
                  <a:pt x="0" y="722376"/>
                </a:moveTo>
                <a:lnTo>
                  <a:pt x="3849624" y="722376"/>
                </a:lnTo>
                <a:lnTo>
                  <a:pt x="3849624" y="0"/>
                </a:lnTo>
                <a:lnTo>
                  <a:pt x="0" y="0"/>
                </a:lnTo>
                <a:lnTo>
                  <a:pt x="0" y="722376"/>
                </a:lnTo>
                <a:close/>
              </a:path>
            </a:pathLst>
          </a:custGeom>
          <a:solidFill>
            <a:srgbClr val="DFDFDF"/>
          </a:solidFill>
        </p:spPr>
        <p:txBody>
          <a:bodyPr wrap="square" lIns="0" tIns="0" rIns="0" bIns="0" rtlCol="0"/>
          <a:lstStyle/>
          <a:p>
            <a:pPr defTabSz="685800"/>
            <a:endParaRPr sz="1350">
              <a:latin typeface="Calibri" panose="020F0502020204030204"/>
            </a:endParaRPr>
          </a:p>
        </p:txBody>
      </p:sp>
      <p:sp>
        <p:nvSpPr>
          <p:cNvPr id="33" name="object 33"/>
          <p:cNvSpPr/>
          <p:nvPr/>
        </p:nvSpPr>
        <p:spPr>
          <a:xfrm>
            <a:off x="6063524" y="1484218"/>
            <a:ext cx="2888004" cy="542067"/>
          </a:xfrm>
          <a:custGeom>
            <a:avLst/>
            <a:gdLst/>
            <a:ahLst/>
            <a:cxnLst/>
            <a:rect l="l" t="t" r="r" b="b"/>
            <a:pathLst>
              <a:path w="3850004" h="722630">
                <a:moveTo>
                  <a:pt x="0" y="722376"/>
                </a:moveTo>
                <a:lnTo>
                  <a:pt x="3849624" y="722376"/>
                </a:lnTo>
                <a:lnTo>
                  <a:pt x="3849624" y="0"/>
                </a:lnTo>
                <a:lnTo>
                  <a:pt x="0" y="0"/>
                </a:lnTo>
                <a:lnTo>
                  <a:pt x="0" y="722376"/>
                </a:lnTo>
                <a:close/>
              </a:path>
            </a:pathLst>
          </a:custGeom>
          <a:ln w="12700">
            <a:solidFill>
              <a:srgbClr val="D2DEEE"/>
            </a:solidFill>
          </a:ln>
        </p:spPr>
        <p:txBody>
          <a:bodyPr wrap="square" lIns="0" tIns="0" rIns="0" bIns="0" rtlCol="0"/>
          <a:lstStyle/>
          <a:p>
            <a:pPr defTabSz="685800"/>
            <a:endParaRPr sz="1350">
              <a:latin typeface="Calibri" panose="020F0502020204030204"/>
            </a:endParaRPr>
          </a:p>
        </p:txBody>
      </p:sp>
      <p:sp>
        <p:nvSpPr>
          <p:cNvPr id="34" name="object 34"/>
          <p:cNvSpPr txBox="1"/>
          <p:nvPr/>
        </p:nvSpPr>
        <p:spPr>
          <a:xfrm>
            <a:off x="6123257" y="1529053"/>
            <a:ext cx="2749392" cy="479618"/>
          </a:xfrm>
          <a:prstGeom prst="rect">
            <a:avLst/>
          </a:prstGeom>
        </p:spPr>
        <p:txBody>
          <a:bodyPr vert="horz" wrap="square" lIns="0" tIns="0" rIns="0" bIns="0" rtlCol="0">
            <a:spAutoFit/>
          </a:bodyPr>
          <a:lstStyle/>
          <a:p>
            <a:pPr marL="224155" marR="3810" indent="-215265" defTabSz="685800">
              <a:tabLst>
                <a:tab pos="224155" algn="l"/>
              </a:tabLst>
            </a:pPr>
            <a:r>
              <a:rPr sz="900" dirty="0">
                <a:latin typeface="Arial" panose="020B0704020202020204"/>
                <a:cs typeface="Arial" panose="020B0704020202020204"/>
              </a:rPr>
              <a:t>•	</a:t>
            </a:r>
            <a:r>
              <a:rPr sz="900" dirty="0">
                <a:latin typeface="微软雅黑" panose="020B0503020204020204" pitchFamily="34" charset="-122"/>
                <a:cs typeface="微软雅黑" panose="020B0503020204020204" pitchFamily="34" charset="-122"/>
              </a:rPr>
              <a:t>结合室外天气参数，进行天气、负荷、设备运行参 数等预测</a:t>
            </a:r>
            <a:endParaRPr sz="900">
              <a:latin typeface="微软雅黑" panose="020B0503020204020204" pitchFamily="34" charset="-122"/>
              <a:cs typeface="微软雅黑" panose="020B0503020204020204" pitchFamily="34" charset="-122"/>
            </a:endParaRPr>
          </a:p>
          <a:p>
            <a:pPr marL="9525" defTabSz="685800">
              <a:spcBef>
                <a:spcPts val="450"/>
              </a:spcBef>
              <a:tabLst>
                <a:tab pos="224155" algn="l"/>
              </a:tabLst>
            </a:pPr>
            <a:r>
              <a:rPr sz="900" dirty="0">
                <a:latin typeface="Arial" panose="020B0704020202020204"/>
                <a:cs typeface="Arial" panose="020B0704020202020204"/>
              </a:rPr>
              <a:t>•	</a:t>
            </a:r>
            <a:r>
              <a:rPr sz="900" dirty="0">
                <a:latin typeface="微软雅黑" panose="020B0503020204020204" pitchFamily="34" charset="-122"/>
                <a:cs typeface="微软雅黑" panose="020B0503020204020204" pitchFamily="34" charset="-122"/>
              </a:rPr>
              <a:t>提供未来运行建议优化</a:t>
            </a:r>
            <a:endParaRPr sz="900">
              <a:latin typeface="微软雅黑" panose="020B0503020204020204" pitchFamily="34" charset="-122"/>
              <a:cs typeface="微软雅黑" panose="020B0503020204020204" pitchFamily="34" charset="-122"/>
            </a:endParaRPr>
          </a:p>
        </p:txBody>
      </p:sp>
      <p:sp>
        <p:nvSpPr>
          <p:cNvPr id="35" name="object 35"/>
          <p:cNvSpPr/>
          <p:nvPr/>
        </p:nvSpPr>
        <p:spPr>
          <a:xfrm>
            <a:off x="3266118" y="1289876"/>
            <a:ext cx="2585057" cy="1433761"/>
          </a:xfrm>
          <a:custGeom>
            <a:avLst/>
            <a:gdLst/>
            <a:ahLst/>
            <a:cxnLst/>
            <a:rect l="l" t="t" r="r" b="b"/>
            <a:pathLst>
              <a:path w="3446145" h="1911350">
                <a:moveTo>
                  <a:pt x="0" y="1911095"/>
                </a:moveTo>
                <a:lnTo>
                  <a:pt x="3445764" y="1911095"/>
                </a:lnTo>
                <a:lnTo>
                  <a:pt x="3445764" y="0"/>
                </a:lnTo>
                <a:lnTo>
                  <a:pt x="0" y="0"/>
                </a:lnTo>
                <a:lnTo>
                  <a:pt x="0" y="1911095"/>
                </a:lnTo>
                <a:close/>
              </a:path>
            </a:pathLst>
          </a:custGeom>
          <a:ln w="12699">
            <a:solidFill>
              <a:srgbClr val="FF0000"/>
            </a:solidFill>
            <a:prstDash val="dash"/>
          </a:ln>
        </p:spPr>
        <p:txBody>
          <a:bodyPr wrap="square" lIns="0" tIns="0" rIns="0" bIns="0" rtlCol="0"/>
          <a:lstStyle/>
          <a:p>
            <a:pPr defTabSz="685800"/>
            <a:endParaRPr sz="1350">
              <a:latin typeface="Calibri" panose="020F0502020204030204"/>
            </a:endParaRPr>
          </a:p>
        </p:txBody>
      </p:sp>
      <p:sp>
        <p:nvSpPr>
          <p:cNvPr id="36" name="object 36"/>
          <p:cNvSpPr/>
          <p:nvPr/>
        </p:nvSpPr>
        <p:spPr>
          <a:xfrm>
            <a:off x="3566779" y="1353895"/>
            <a:ext cx="1896566" cy="1095183"/>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37" name="object 37"/>
          <p:cNvSpPr txBox="1"/>
          <p:nvPr/>
        </p:nvSpPr>
        <p:spPr>
          <a:xfrm>
            <a:off x="3974900" y="2425071"/>
            <a:ext cx="1080323" cy="242502"/>
          </a:xfrm>
          <a:prstGeom prst="rect">
            <a:avLst/>
          </a:prstGeom>
          <a:solidFill>
            <a:srgbClr val="006FC0"/>
          </a:solidFill>
        </p:spPr>
        <p:txBody>
          <a:bodyPr vert="horz" wrap="square" lIns="0" tIns="0" rIns="0" bIns="0" rtlCol="0">
            <a:spAutoFit/>
          </a:bodyPr>
          <a:lstStyle/>
          <a:p>
            <a:pPr defTabSz="685800"/>
            <a:r>
              <a:rPr sz="790" dirty="0">
                <a:latin typeface="Arial" panose="020B0704020202020204"/>
                <a:cs typeface="Arial" panose="020B0704020202020204"/>
              </a:rPr>
              <a:t>•  </a:t>
            </a:r>
            <a:r>
              <a:rPr sz="790" spc="83" dirty="0">
                <a:latin typeface="Arial" panose="020B0704020202020204"/>
                <a:cs typeface="Arial" panose="020B0704020202020204"/>
              </a:rPr>
              <a:t> </a:t>
            </a:r>
            <a:r>
              <a:rPr sz="790" b="1" spc="4" dirty="0">
                <a:latin typeface="微软雅黑" panose="020B0503020204020204" pitchFamily="34" charset="-122"/>
                <a:cs typeface="微软雅黑" panose="020B0503020204020204" pitchFamily="34" charset="-122"/>
              </a:rPr>
              <a:t>冷机在线清洗</a:t>
            </a:r>
            <a:r>
              <a:rPr sz="790" b="1" spc="-8" dirty="0">
                <a:latin typeface="微软雅黑" panose="020B0503020204020204" pitchFamily="34" charset="-122"/>
                <a:cs typeface="微软雅黑" panose="020B0503020204020204" pitchFamily="34" charset="-122"/>
              </a:rPr>
              <a:t>系</a:t>
            </a:r>
            <a:r>
              <a:rPr sz="790" b="1" spc="4" dirty="0">
                <a:latin typeface="微软雅黑" panose="020B0503020204020204" pitchFamily="34" charset="-122"/>
                <a:cs typeface="微软雅黑" panose="020B0503020204020204" pitchFamily="34" charset="-122"/>
              </a:rPr>
              <a:t>统</a:t>
            </a:r>
            <a:endParaRPr sz="790">
              <a:latin typeface="微软雅黑" panose="020B0503020204020204" pitchFamily="34" charset="-122"/>
              <a:cs typeface="微软雅黑" panose="020B0503020204020204" pitchFamily="34" charset="-122"/>
            </a:endParaRPr>
          </a:p>
          <a:p>
            <a:pPr defTabSz="685800"/>
            <a:r>
              <a:rPr sz="790" dirty="0">
                <a:latin typeface="Arial" panose="020B0704020202020204"/>
                <a:cs typeface="Arial" panose="020B0704020202020204"/>
              </a:rPr>
              <a:t>•  </a:t>
            </a:r>
            <a:r>
              <a:rPr sz="790" spc="83" dirty="0">
                <a:latin typeface="Arial" panose="020B0704020202020204"/>
                <a:cs typeface="Arial" panose="020B0704020202020204"/>
              </a:rPr>
              <a:t> </a:t>
            </a:r>
            <a:r>
              <a:rPr sz="790" b="1" spc="4" dirty="0">
                <a:latin typeface="微软雅黑" panose="020B0503020204020204" pitchFamily="34" charset="-122"/>
                <a:cs typeface="微软雅黑" panose="020B0503020204020204" pitchFamily="34" charset="-122"/>
              </a:rPr>
              <a:t>抑制结垢</a:t>
            </a:r>
            <a:endParaRPr sz="790">
              <a:latin typeface="微软雅黑" panose="020B0503020204020204" pitchFamily="34" charset="-122"/>
              <a:cs typeface="微软雅黑" panose="020B0503020204020204" pitchFamily="34" charset="-122"/>
            </a:endParaRPr>
          </a:p>
        </p:txBody>
      </p:sp>
      <p:sp>
        <p:nvSpPr>
          <p:cNvPr id="38" name="object 38"/>
          <p:cNvSpPr/>
          <p:nvPr/>
        </p:nvSpPr>
        <p:spPr>
          <a:xfrm>
            <a:off x="1937721" y="2355336"/>
            <a:ext cx="941233" cy="1223222"/>
          </a:xfrm>
          <a:custGeom>
            <a:avLst/>
            <a:gdLst/>
            <a:ahLst/>
            <a:cxnLst/>
            <a:rect l="l" t="t" r="r" b="b"/>
            <a:pathLst>
              <a:path w="1254760" h="1630679">
                <a:moveTo>
                  <a:pt x="0" y="1630680"/>
                </a:moveTo>
                <a:lnTo>
                  <a:pt x="1254252" y="1630680"/>
                </a:lnTo>
                <a:lnTo>
                  <a:pt x="1254252" y="0"/>
                </a:lnTo>
                <a:lnTo>
                  <a:pt x="0" y="0"/>
                </a:lnTo>
                <a:lnTo>
                  <a:pt x="0" y="1630680"/>
                </a:lnTo>
                <a:close/>
              </a:path>
            </a:pathLst>
          </a:custGeom>
          <a:solidFill>
            <a:schemeClr val="bg1"/>
          </a:solidFill>
        </p:spPr>
        <p:txBody>
          <a:bodyPr wrap="square" lIns="0" tIns="0" rIns="0" bIns="0" rtlCol="0"/>
          <a:lstStyle/>
          <a:p>
            <a:pPr defTabSz="685800"/>
            <a:endParaRPr sz="1350">
              <a:latin typeface="Calibri" panose="020F0502020204030204"/>
            </a:endParaRPr>
          </a:p>
        </p:txBody>
      </p:sp>
      <p:sp>
        <p:nvSpPr>
          <p:cNvPr id="39" name="object 39"/>
          <p:cNvSpPr txBox="1"/>
          <p:nvPr/>
        </p:nvSpPr>
        <p:spPr>
          <a:xfrm>
            <a:off x="1996977" y="2438881"/>
            <a:ext cx="819292" cy="969496"/>
          </a:xfrm>
          <a:prstGeom prst="rect">
            <a:avLst/>
          </a:prstGeom>
        </p:spPr>
        <p:txBody>
          <a:bodyPr vert="horz" wrap="square" lIns="0" tIns="0" rIns="0" bIns="0" rtlCol="0">
            <a:spAutoFit/>
          </a:bodyPr>
          <a:lstStyle/>
          <a:p>
            <a:pPr marL="9525" marR="3810" defTabSz="685800"/>
            <a:r>
              <a:rPr sz="900" b="1" dirty="0">
                <a:latin typeface="微软雅黑" panose="020B0503020204020204" pitchFamily="34" charset="-122"/>
                <a:cs typeface="微软雅黑" panose="020B0503020204020204" pitchFamily="34" charset="-122"/>
              </a:rPr>
              <a:t>温度、电度表、 </a:t>
            </a:r>
            <a:r>
              <a:rPr sz="900" b="1" spc="-4" dirty="0">
                <a:latin typeface="微软雅黑" panose="020B0503020204020204" pitchFamily="34" charset="-122"/>
                <a:cs typeface="微软雅黑" panose="020B0503020204020204" pitchFamily="34" charset="-122"/>
              </a:rPr>
              <a:t>热力； </a:t>
            </a:r>
            <a:r>
              <a:rPr sz="900" b="1" dirty="0">
                <a:latin typeface="微软雅黑" panose="020B0503020204020204" pitchFamily="34" charset="-122"/>
                <a:cs typeface="微软雅黑" panose="020B0503020204020204" pitchFamily="34" charset="-122"/>
              </a:rPr>
              <a:t>冷机、水泵、冷 却塔运行状态和 参数； 冷站总用功功率 和制冷量数据；</a:t>
            </a:r>
            <a:endParaRPr sz="900">
              <a:latin typeface="微软雅黑" panose="020B0503020204020204" pitchFamily="34" charset="-122"/>
              <a:cs typeface="微软雅黑" panose="020B0503020204020204" pitchFamily="34" charset="-122"/>
            </a:endParaRPr>
          </a:p>
        </p:txBody>
      </p:sp>
      <p:sp>
        <p:nvSpPr>
          <p:cNvPr id="40" name="object 40"/>
          <p:cNvSpPr txBox="1"/>
          <p:nvPr/>
        </p:nvSpPr>
        <p:spPr>
          <a:xfrm>
            <a:off x="1996977" y="3399454"/>
            <a:ext cx="933612" cy="138499"/>
          </a:xfrm>
          <a:prstGeom prst="rect">
            <a:avLst/>
          </a:prstGeom>
        </p:spPr>
        <p:txBody>
          <a:bodyPr vert="horz" wrap="square" lIns="0" tIns="0" rIns="0" bIns="0" rtlCol="0">
            <a:spAutoFit/>
          </a:bodyPr>
          <a:lstStyle/>
          <a:p>
            <a:pPr marL="9525" defTabSz="685800"/>
            <a:r>
              <a:rPr sz="900" b="1" dirty="0">
                <a:latin typeface="微软雅黑" panose="020B0503020204020204" pitchFamily="34" charset="-122"/>
                <a:cs typeface="微软雅黑" panose="020B0503020204020204" pitchFamily="34" charset="-122"/>
              </a:rPr>
              <a:t>月度用电量申报；</a:t>
            </a:r>
            <a:endParaRPr sz="900">
              <a:latin typeface="微软雅黑" panose="020B0503020204020204" pitchFamily="34" charset="-122"/>
              <a:cs typeface="微软雅黑" panose="020B0503020204020204" pitchFamily="34" charset="-122"/>
            </a:endParaRPr>
          </a:p>
        </p:txBody>
      </p:sp>
      <p:sp>
        <p:nvSpPr>
          <p:cNvPr id="41" name="object 41"/>
          <p:cNvSpPr txBox="1">
            <a:spLocks noGrp="1"/>
          </p:cNvSpPr>
          <p:nvPr>
            <p:ph type="title" idx="4294967295"/>
          </p:nvPr>
        </p:nvSpPr>
        <p:spPr>
          <a:xfrm>
            <a:off x="569719" y="152589"/>
            <a:ext cx="4648200"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能效管理微场景----节能优化</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42" name="object 42"/>
          <p:cNvSpPr txBox="1"/>
          <p:nvPr/>
        </p:nvSpPr>
        <p:spPr>
          <a:xfrm>
            <a:off x="281532" y="778516"/>
            <a:ext cx="8459668" cy="179536"/>
          </a:xfrm>
          <a:prstGeom prst="rect">
            <a:avLst/>
          </a:prstGeom>
        </p:spPr>
        <p:txBody>
          <a:bodyPr vert="horz" wrap="square" lIns="0" tIns="0" rIns="0" bIns="0" rtlCol="0">
            <a:spAutoFit/>
          </a:bodyPr>
          <a:lstStyle/>
          <a:p>
            <a:pPr marL="9525" defTabSz="685800">
              <a:lnSpc>
                <a:spcPts val="1435"/>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结合历</a:t>
            </a:r>
            <a:r>
              <a:rPr sz="1200" spc="-8" dirty="0">
                <a:latin typeface="微软雅黑" panose="020B0503020204020204" pitchFamily="34" charset="-122"/>
                <a:cs typeface="微软雅黑" panose="020B0503020204020204" pitchFamily="34" charset="-122"/>
              </a:rPr>
              <a:t>史</a:t>
            </a:r>
            <a:r>
              <a:rPr sz="1200" spc="-4" dirty="0">
                <a:latin typeface="微软雅黑" panose="020B0503020204020204" pitchFamily="34" charset="-122"/>
                <a:cs typeface="微软雅黑" panose="020B0503020204020204" pitchFamily="34" charset="-122"/>
              </a:rPr>
              <a:t>、实时和预测数据，针对</a:t>
            </a:r>
            <a:r>
              <a:rPr sz="1200" dirty="0">
                <a:latin typeface="微软雅黑" panose="020B0503020204020204" pitchFamily="34" charset="-122"/>
                <a:cs typeface="微软雅黑" panose="020B0503020204020204" pitchFamily="34" charset="-122"/>
              </a:rPr>
              <a:t>用</a:t>
            </a:r>
            <a:r>
              <a:rPr sz="1200" spc="-4" dirty="0">
                <a:latin typeface="微软雅黑" panose="020B0503020204020204" pitchFamily="34" charset="-122"/>
                <a:cs typeface="微软雅黑" panose="020B0503020204020204" pitchFamily="34" charset="-122"/>
              </a:rPr>
              <a:t>能需</a:t>
            </a:r>
            <a:r>
              <a:rPr sz="1200" dirty="0">
                <a:latin typeface="微软雅黑" panose="020B0503020204020204" pitchFamily="34" charset="-122"/>
                <a:cs typeface="微软雅黑" panose="020B0503020204020204" pitchFamily="34" charset="-122"/>
              </a:rPr>
              <a:t>量</a:t>
            </a:r>
            <a:r>
              <a:rPr sz="1200" spc="-4" dirty="0">
                <a:latin typeface="微软雅黑" panose="020B0503020204020204" pitchFamily="34" charset="-122"/>
                <a:cs typeface="微软雅黑" panose="020B0503020204020204" pitchFamily="34" charset="-122"/>
              </a:rPr>
              <a:t>预测</a:t>
            </a:r>
            <a:r>
              <a:rPr sz="1200" dirty="0">
                <a:latin typeface="微软雅黑" panose="020B0503020204020204" pitchFamily="34" charset="-122"/>
                <a:cs typeface="微软雅黑" panose="020B0503020204020204" pitchFamily="34" charset="-122"/>
              </a:rPr>
              <a:t>和</a:t>
            </a:r>
            <a:r>
              <a:rPr sz="1200" spc="-4" dirty="0">
                <a:latin typeface="微软雅黑" panose="020B0503020204020204" pitchFamily="34" charset="-122"/>
                <a:cs typeface="微软雅黑" panose="020B0503020204020204" pitchFamily="34" charset="-122"/>
              </a:rPr>
              <a:t>冷水</a:t>
            </a:r>
            <a:r>
              <a:rPr sz="1200" dirty="0">
                <a:latin typeface="微软雅黑" panose="020B0503020204020204" pitchFamily="34" charset="-122"/>
                <a:cs typeface="微软雅黑" panose="020B0503020204020204" pitchFamily="34" charset="-122"/>
              </a:rPr>
              <a:t>机组</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制</a:t>
            </a:r>
            <a:r>
              <a:rPr sz="1200" spc="-4" dirty="0">
                <a:latin typeface="微软雅黑" panose="020B0503020204020204" pitchFamily="34" charset="-122"/>
                <a:cs typeface="微软雅黑" panose="020B0503020204020204" pitchFamily="34" charset="-122"/>
              </a:rPr>
              <a:t>定相</a:t>
            </a:r>
            <a:r>
              <a:rPr sz="1200" dirty="0">
                <a:latin typeface="微软雅黑" panose="020B0503020204020204" pitchFamily="34" charset="-122"/>
                <a:cs typeface="微软雅黑" panose="020B0503020204020204" pitchFamily="34" charset="-122"/>
              </a:rPr>
              <a:t>对</a:t>
            </a:r>
            <a:r>
              <a:rPr sz="1200" spc="-4" dirty="0">
                <a:latin typeface="微软雅黑" panose="020B0503020204020204" pitchFamily="34" charset="-122"/>
                <a:cs typeface="微软雅黑" panose="020B0503020204020204" pitchFamily="34" charset="-122"/>
              </a:rPr>
              <a:t>较优</a:t>
            </a:r>
            <a:r>
              <a:rPr sz="1200" dirty="0">
                <a:latin typeface="微软雅黑" panose="020B0503020204020204" pitchFamily="34" charset="-122"/>
                <a:cs typeface="微软雅黑" panose="020B0503020204020204" pitchFamily="34" charset="-122"/>
              </a:rPr>
              <a:t>的</a:t>
            </a:r>
            <a:r>
              <a:rPr sz="1200" spc="-4" dirty="0">
                <a:latin typeface="微软雅黑" panose="020B0503020204020204" pitchFamily="34" charset="-122"/>
                <a:cs typeface="微软雅黑" panose="020B0503020204020204" pitchFamily="34" charset="-122"/>
              </a:rPr>
              <a:t>控制</a:t>
            </a:r>
            <a:r>
              <a:rPr sz="1200" dirty="0">
                <a:latin typeface="微软雅黑" panose="020B0503020204020204" pitchFamily="34" charset="-122"/>
                <a:cs typeface="微软雅黑" panose="020B0503020204020204" pitchFamily="34" charset="-122"/>
              </a:rPr>
              <a:t>策略</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提</a:t>
            </a:r>
            <a:r>
              <a:rPr sz="1200" spc="-4" dirty="0">
                <a:latin typeface="微软雅黑" panose="020B0503020204020204" pitchFamily="34" charset="-122"/>
                <a:cs typeface="微软雅黑" panose="020B0503020204020204" pitchFamily="34" charset="-122"/>
              </a:rPr>
              <a:t>升设</a:t>
            </a:r>
            <a:r>
              <a:rPr sz="1200" dirty="0">
                <a:latin typeface="微软雅黑" panose="020B0503020204020204" pitchFamily="34" charset="-122"/>
                <a:cs typeface="微软雅黑" panose="020B0503020204020204" pitchFamily="34" charset="-122"/>
              </a:rPr>
              <a:t>备</a:t>
            </a:r>
            <a:r>
              <a:rPr sz="1200" spc="-4" dirty="0">
                <a:latin typeface="微软雅黑" panose="020B0503020204020204" pitchFamily="34" charset="-122"/>
                <a:cs typeface="微软雅黑" panose="020B0503020204020204" pitchFamily="34" charset="-122"/>
              </a:rPr>
              <a:t>运行</a:t>
            </a:r>
            <a:r>
              <a:rPr sz="1200" dirty="0">
                <a:latin typeface="微软雅黑" panose="020B0503020204020204" pitchFamily="34" charset="-122"/>
                <a:cs typeface="微软雅黑" panose="020B0503020204020204" pitchFamily="34" charset="-122"/>
              </a:rPr>
              <a:t>协</a:t>
            </a:r>
            <a:r>
              <a:rPr sz="1200" spc="-4" dirty="0">
                <a:latin typeface="微软雅黑" panose="020B0503020204020204" pitchFamily="34" charset="-122"/>
                <a:cs typeface="微软雅黑" panose="020B0503020204020204" pitchFamily="34" charset="-122"/>
              </a:rPr>
              <a:t>同能</a:t>
            </a:r>
            <a:r>
              <a:rPr sz="1200" dirty="0">
                <a:latin typeface="微软雅黑" panose="020B0503020204020204" pitchFamily="34" charset="-122"/>
                <a:cs typeface="微软雅黑" panose="020B0503020204020204" pitchFamily="34" charset="-122"/>
              </a:rPr>
              <a:t>力</a:t>
            </a:r>
            <a:r>
              <a:rPr sz="1200" spc="-4" dirty="0">
                <a:latin typeface="微软雅黑" panose="020B0503020204020204" pitchFamily="34" charset="-122"/>
                <a:cs typeface="微软雅黑" panose="020B0503020204020204" pitchFamily="34" charset="-122"/>
              </a:rPr>
              <a:t>和运</a:t>
            </a:r>
            <a:r>
              <a:rPr sz="1200" dirty="0">
                <a:latin typeface="微软雅黑" panose="020B0503020204020204" pitchFamily="34" charset="-122"/>
                <a:cs typeface="微软雅黑" panose="020B0503020204020204" pitchFamily="34" charset="-122"/>
              </a:rPr>
              <a:t>行</a:t>
            </a:r>
            <a:r>
              <a:rPr sz="1200" spc="-4" dirty="0">
                <a:latin typeface="微软雅黑" panose="020B0503020204020204" pitchFamily="34" charset="-122"/>
                <a:cs typeface="微软雅黑" panose="020B0503020204020204" pitchFamily="34" charset="-122"/>
              </a:rPr>
              <a:t>效率</a:t>
            </a:r>
            <a:endParaRPr sz="1200">
              <a:latin typeface="微软雅黑" panose="020B0503020204020204" pitchFamily="34" charset="-122"/>
              <a:cs typeface="微软雅黑" panose="020B0503020204020204" pitchFamily="34" charset="-122"/>
            </a:endParaRPr>
          </a:p>
        </p:txBody>
      </p:sp>
      <p:grpSp>
        <p:nvGrpSpPr>
          <p:cNvPr id="43" name="组合 20"/>
          <p:cNvGrpSpPr/>
          <p:nvPr/>
        </p:nvGrpSpPr>
        <p:grpSpPr bwMode="auto">
          <a:xfrm>
            <a:off x="596" y="114914"/>
            <a:ext cx="521498" cy="379813"/>
            <a:chOff x="0" y="0"/>
            <a:chExt cx="694944" cy="624651"/>
          </a:xfrm>
        </p:grpSpPr>
        <p:sp>
          <p:nvSpPr>
            <p:cNvPr id="44"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45"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35927" y="125995"/>
            <a:ext cx="4648200"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能效管理微场景----新风系统</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p:nvPr/>
        </p:nvSpPr>
        <p:spPr>
          <a:xfrm>
            <a:off x="388687" y="1225856"/>
            <a:ext cx="2557430" cy="1607623"/>
          </a:xfrm>
          <a:custGeom>
            <a:avLst/>
            <a:gdLst/>
            <a:ahLst/>
            <a:cxnLst/>
            <a:rect l="l" t="t" r="r" b="b"/>
            <a:pathLst>
              <a:path w="3409315" h="2143125">
                <a:moveTo>
                  <a:pt x="0" y="2142744"/>
                </a:moveTo>
                <a:lnTo>
                  <a:pt x="3409188" y="2142744"/>
                </a:lnTo>
                <a:lnTo>
                  <a:pt x="3409188" y="0"/>
                </a:lnTo>
                <a:lnTo>
                  <a:pt x="0" y="0"/>
                </a:lnTo>
                <a:lnTo>
                  <a:pt x="0" y="2142744"/>
                </a:lnTo>
                <a:close/>
              </a:path>
            </a:pathLst>
          </a:custGeom>
          <a:ln w="3175">
            <a:solidFill>
              <a:srgbClr val="C4C4C4"/>
            </a:solidFill>
          </a:ln>
        </p:spPr>
        <p:txBody>
          <a:bodyPr wrap="square" lIns="0" tIns="0" rIns="0" bIns="0" rtlCol="0"/>
          <a:lstStyle/>
          <a:p>
            <a:pPr defTabSz="685800"/>
            <a:endParaRPr sz="1350">
              <a:latin typeface="Calibri" panose="020F0502020204030204"/>
            </a:endParaRPr>
          </a:p>
        </p:txBody>
      </p:sp>
      <p:sp>
        <p:nvSpPr>
          <p:cNvPr id="4" name="object 4"/>
          <p:cNvSpPr/>
          <p:nvPr/>
        </p:nvSpPr>
        <p:spPr>
          <a:xfrm>
            <a:off x="441274" y="1249864"/>
            <a:ext cx="2452160" cy="1559512"/>
          </a:xfrm>
          <a:custGeom>
            <a:avLst/>
            <a:gdLst/>
            <a:ahLst/>
            <a:cxnLst/>
            <a:rect l="l" t="t" r="r" b="b"/>
            <a:pathLst>
              <a:path w="3268979" h="2078989">
                <a:moveTo>
                  <a:pt x="0" y="2078736"/>
                </a:moveTo>
                <a:lnTo>
                  <a:pt x="3268979" y="2078736"/>
                </a:lnTo>
                <a:lnTo>
                  <a:pt x="3268979" y="0"/>
                </a:lnTo>
                <a:lnTo>
                  <a:pt x="0" y="0"/>
                </a:lnTo>
                <a:lnTo>
                  <a:pt x="0" y="2078736"/>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5" name="object 5"/>
          <p:cNvSpPr/>
          <p:nvPr/>
        </p:nvSpPr>
        <p:spPr>
          <a:xfrm>
            <a:off x="388687" y="1216711"/>
            <a:ext cx="203870" cy="80024"/>
          </a:xfrm>
          <a:custGeom>
            <a:avLst/>
            <a:gdLst/>
            <a:ahLst/>
            <a:cxnLst/>
            <a:rect l="l" t="t" r="r" b="b"/>
            <a:pathLst>
              <a:path w="271780" h="106680">
                <a:moveTo>
                  <a:pt x="271272" y="0"/>
                </a:moveTo>
                <a:lnTo>
                  <a:pt x="0" y="0"/>
                </a:lnTo>
                <a:lnTo>
                  <a:pt x="0" y="106679"/>
                </a:lnTo>
                <a:lnTo>
                  <a:pt x="15798" y="100456"/>
                </a:lnTo>
                <a:lnTo>
                  <a:pt x="15798" y="15748"/>
                </a:lnTo>
                <a:lnTo>
                  <a:pt x="231089" y="15748"/>
                </a:lnTo>
                <a:lnTo>
                  <a:pt x="271272"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6" name="object 6"/>
          <p:cNvSpPr/>
          <p:nvPr/>
        </p:nvSpPr>
        <p:spPr>
          <a:xfrm>
            <a:off x="388687" y="2763458"/>
            <a:ext cx="203870" cy="79071"/>
          </a:xfrm>
          <a:custGeom>
            <a:avLst/>
            <a:gdLst/>
            <a:ahLst/>
            <a:cxnLst/>
            <a:rect l="l" t="t" r="r" b="b"/>
            <a:pathLst>
              <a:path w="271780" h="105410">
                <a:moveTo>
                  <a:pt x="0" y="0"/>
                </a:moveTo>
                <a:lnTo>
                  <a:pt x="0" y="105156"/>
                </a:lnTo>
                <a:lnTo>
                  <a:pt x="271272" y="105156"/>
                </a:lnTo>
                <a:lnTo>
                  <a:pt x="231089" y="89535"/>
                </a:lnTo>
                <a:lnTo>
                  <a:pt x="15582" y="89535"/>
                </a:lnTo>
                <a:lnTo>
                  <a:pt x="15582" y="6096"/>
                </a:lnTo>
                <a:lnTo>
                  <a:pt x="0"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7" name="object 7"/>
          <p:cNvSpPr/>
          <p:nvPr/>
        </p:nvSpPr>
        <p:spPr>
          <a:xfrm>
            <a:off x="2761968" y="1216711"/>
            <a:ext cx="203870" cy="80024"/>
          </a:xfrm>
          <a:custGeom>
            <a:avLst/>
            <a:gdLst/>
            <a:ahLst/>
            <a:cxnLst/>
            <a:rect l="l" t="t" r="r" b="b"/>
            <a:pathLst>
              <a:path w="271779" h="106680">
                <a:moveTo>
                  <a:pt x="271271" y="0"/>
                </a:moveTo>
                <a:lnTo>
                  <a:pt x="0" y="0"/>
                </a:lnTo>
                <a:lnTo>
                  <a:pt x="40131" y="15748"/>
                </a:lnTo>
                <a:lnTo>
                  <a:pt x="255524" y="15748"/>
                </a:lnTo>
                <a:lnTo>
                  <a:pt x="255524" y="100456"/>
                </a:lnTo>
                <a:lnTo>
                  <a:pt x="271271" y="106679"/>
                </a:lnTo>
                <a:lnTo>
                  <a:pt x="271271"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8" name="object 8"/>
          <p:cNvSpPr/>
          <p:nvPr/>
        </p:nvSpPr>
        <p:spPr>
          <a:xfrm>
            <a:off x="2774543" y="2763458"/>
            <a:ext cx="202441" cy="79071"/>
          </a:xfrm>
          <a:custGeom>
            <a:avLst/>
            <a:gdLst/>
            <a:ahLst/>
            <a:cxnLst/>
            <a:rect l="l" t="t" r="r" b="b"/>
            <a:pathLst>
              <a:path w="269875" h="105410">
                <a:moveTo>
                  <a:pt x="269748" y="0"/>
                </a:moveTo>
                <a:lnTo>
                  <a:pt x="254126" y="6096"/>
                </a:lnTo>
                <a:lnTo>
                  <a:pt x="254126" y="89535"/>
                </a:lnTo>
                <a:lnTo>
                  <a:pt x="40004" y="89535"/>
                </a:lnTo>
                <a:lnTo>
                  <a:pt x="0" y="105156"/>
                </a:lnTo>
                <a:lnTo>
                  <a:pt x="269748" y="105156"/>
                </a:lnTo>
                <a:lnTo>
                  <a:pt x="269748"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9" name="object 9"/>
          <p:cNvSpPr/>
          <p:nvPr/>
        </p:nvSpPr>
        <p:spPr>
          <a:xfrm>
            <a:off x="608182" y="1359610"/>
            <a:ext cx="852826" cy="521298"/>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1785677" y="1344748"/>
            <a:ext cx="921417" cy="521298"/>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p:nvPr/>
        </p:nvSpPr>
        <p:spPr>
          <a:xfrm>
            <a:off x="1594761" y="1491078"/>
            <a:ext cx="102888" cy="258649"/>
          </a:xfrm>
          <a:custGeom>
            <a:avLst/>
            <a:gdLst/>
            <a:ahLst/>
            <a:cxnLst/>
            <a:rect l="l" t="t" r="r" b="b"/>
            <a:pathLst>
              <a:path w="137160" h="344805">
                <a:moveTo>
                  <a:pt x="68580" y="0"/>
                </a:moveTo>
                <a:lnTo>
                  <a:pt x="68580" y="86105"/>
                </a:lnTo>
                <a:lnTo>
                  <a:pt x="0" y="86105"/>
                </a:lnTo>
                <a:lnTo>
                  <a:pt x="0" y="258317"/>
                </a:lnTo>
                <a:lnTo>
                  <a:pt x="68580" y="258317"/>
                </a:lnTo>
                <a:lnTo>
                  <a:pt x="68580" y="344424"/>
                </a:lnTo>
                <a:lnTo>
                  <a:pt x="137159" y="172212"/>
                </a:lnTo>
                <a:lnTo>
                  <a:pt x="68580" y="0"/>
                </a:lnTo>
                <a:close/>
              </a:path>
            </a:pathLst>
          </a:custGeom>
          <a:solidFill>
            <a:srgbClr val="FF0000"/>
          </a:solidFill>
        </p:spPr>
        <p:txBody>
          <a:bodyPr wrap="square" lIns="0" tIns="0" rIns="0" bIns="0" rtlCol="0"/>
          <a:lstStyle/>
          <a:p>
            <a:pPr defTabSz="685800"/>
            <a:endParaRPr sz="1350">
              <a:latin typeface="Calibri" panose="020F0502020204030204"/>
            </a:endParaRPr>
          </a:p>
        </p:txBody>
      </p:sp>
      <p:sp>
        <p:nvSpPr>
          <p:cNvPr id="12" name="object 12"/>
          <p:cNvSpPr/>
          <p:nvPr/>
        </p:nvSpPr>
        <p:spPr>
          <a:xfrm>
            <a:off x="3508476" y="1217854"/>
            <a:ext cx="2556478" cy="1608575"/>
          </a:xfrm>
          <a:custGeom>
            <a:avLst/>
            <a:gdLst/>
            <a:ahLst/>
            <a:cxnLst/>
            <a:rect l="l" t="t" r="r" b="b"/>
            <a:pathLst>
              <a:path w="3408045" h="2144395">
                <a:moveTo>
                  <a:pt x="0" y="2144268"/>
                </a:moveTo>
                <a:lnTo>
                  <a:pt x="3407663" y="2144268"/>
                </a:lnTo>
                <a:lnTo>
                  <a:pt x="3407663" y="0"/>
                </a:lnTo>
                <a:lnTo>
                  <a:pt x="0" y="0"/>
                </a:lnTo>
                <a:lnTo>
                  <a:pt x="0" y="2144268"/>
                </a:lnTo>
                <a:close/>
              </a:path>
            </a:pathLst>
          </a:custGeom>
          <a:ln w="3175">
            <a:solidFill>
              <a:srgbClr val="C4C4C4"/>
            </a:solidFill>
          </a:ln>
        </p:spPr>
        <p:txBody>
          <a:bodyPr wrap="square" lIns="0" tIns="0" rIns="0" bIns="0" rtlCol="0"/>
          <a:lstStyle/>
          <a:p>
            <a:pPr defTabSz="685800"/>
            <a:endParaRPr sz="1350">
              <a:latin typeface="Calibri" panose="020F0502020204030204"/>
            </a:endParaRPr>
          </a:p>
        </p:txBody>
      </p:sp>
      <p:sp>
        <p:nvSpPr>
          <p:cNvPr id="13" name="object 13"/>
          <p:cNvSpPr/>
          <p:nvPr/>
        </p:nvSpPr>
        <p:spPr>
          <a:xfrm>
            <a:off x="3559920" y="1243004"/>
            <a:ext cx="2452160" cy="1558561"/>
          </a:xfrm>
          <a:custGeom>
            <a:avLst/>
            <a:gdLst/>
            <a:ahLst/>
            <a:cxnLst/>
            <a:rect l="l" t="t" r="r" b="b"/>
            <a:pathLst>
              <a:path w="3268979" h="2077720">
                <a:moveTo>
                  <a:pt x="0" y="2077212"/>
                </a:moveTo>
                <a:lnTo>
                  <a:pt x="3268979" y="2077212"/>
                </a:lnTo>
                <a:lnTo>
                  <a:pt x="3268979" y="0"/>
                </a:lnTo>
                <a:lnTo>
                  <a:pt x="0" y="0"/>
                </a:lnTo>
                <a:lnTo>
                  <a:pt x="0" y="2077212"/>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14" name="object 14"/>
          <p:cNvSpPr/>
          <p:nvPr/>
        </p:nvSpPr>
        <p:spPr>
          <a:xfrm>
            <a:off x="3508476" y="1209851"/>
            <a:ext cx="202441" cy="79071"/>
          </a:xfrm>
          <a:custGeom>
            <a:avLst/>
            <a:gdLst/>
            <a:ahLst/>
            <a:cxnLst/>
            <a:rect l="l" t="t" r="r" b="b"/>
            <a:pathLst>
              <a:path w="269875" h="105410">
                <a:moveTo>
                  <a:pt x="269748" y="0"/>
                </a:moveTo>
                <a:lnTo>
                  <a:pt x="0" y="0"/>
                </a:lnTo>
                <a:lnTo>
                  <a:pt x="0" y="105156"/>
                </a:lnTo>
                <a:lnTo>
                  <a:pt x="15621" y="99060"/>
                </a:lnTo>
                <a:lnTo>
                  <a:pt x="15621" y="15621"/>
                </a:lnTo>
                <a:lnTo>
                  <a:pt x="229743" y="15621"/>
                </a:lnTo>
                <a:lnTo>
                  <a:pt x="269748"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5" name="object 15"/>
          <p:cNvSpPr/>
          <p:nvPr/>
        </p:nvSpPr>
        <p:spPr>
          <a:xfrm>
            <a:off x="3508476" y="2755456"/>
            <a:ext cx="202441" cy="80024"/>
          </a:xfrm>
          <a:custGeom>
            <a:avLst/>
            <a:gdLst/>
            <a:ahLst/>
            <a:cxnLst/>
            <a:rect l="l" t="t" r="r" b="b"/>
            <a:pathLst>
              <a:path w="269875" h="106679">
                <a:moveTo>
                  <a:pt x="0" y="0"/>
                </a:moveTo>
                <a:lnTo>
                  <a:pt x="0" y="106680"/>
                </a:lnTo>
                <a:lnTo>
                  <a:pt x="269748" y="106680"/>
                </a:lnTo>
                <a:lnTo>
                  <a:pt x="229743" y="90932"/>
                </a:lnTo>
                <a:lnTo>
                  <a:pt x="15748" y="90932"/>
                </a:lnTo>
                <a:lnTo>
                  <a:pt x="15748" y="6223"/>
                </a:lnTo>
                <a:lnTo>
                  <a:pt x="0"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6" name="object 16"/>
          <p:cNvSpPr/>
          <p:nvPr/>
        </p:nvSpPr>
        <p:spPr>
          <a:xfrm>
            <a:off x="5880613" y="1209851"/>
            <a:ext cx="203870" cy="79071"/>
          </a:xfrm>
          <a:custGeom>
            <a:avLst/>
            <a:gdLst/>
            <a:ahLst/>
            <a:cxnLst/>
            <a:rect l="l" t="t" r="r" b="b"/>
            <a:pathLst>
              <a:path w="271779" h="105410">
                <a:moveTo>
                  <a:pt x="271272" y="0"/>
                </a:moveTo>
                <a:lnTo>
                  <a:pt x="0" y="0"/>
                </a:lnTo>
                <a:lnTo>
                  <a:pt x="40132" y="15621"/>
                </a:lnTo>
                <a:lnTo>
                  <a:pt x="255650" y="15621"/>
                </a:lnTo>
                <a:lnTo>
                  <a:pt x="255650" y="99060"/>
                </a:lnTo>
                <a:lnTo>
                  <a:pt x="271272" y="105156"/>
                </a:lnTo>
                <a:lnTo>
                  <a:pt x="271272"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7" name="object 17"/>
          <p:cNvSpPr/>
          <p:nvPr/>
        </p:nvSpPr>
        <p:spPr>
          <a:xfrm>
            <a:off x="5893188" y="2755456"/>
            <a:ext cx="203870" cy="80024"/>
          </a:xfrm>
          <a:custGeom>
            <a:avLst/>
            <a:gdLst/>
            <a:ahLst/>
            <a:cxnLst/>
            <a:rect l="l" t="t" r="r" b="b"/>
            <a:pathLst>
              <a:path w="271779" h="106679">
                <a:moveTo>
                  <a:pt x="271272" y="0"/>
                </a:moveTo>
                <a:lnTo>
                  <a:pt x="255524" y="6223"/>
                </a:lnTo>
                <a:lnTo>
                  <a:pt x="255524" y="90932"/>
                </a:lnTo>
                <a:lnTo>
                  <a:pt x="40131" y="90932"/>
                </a:lnTo>
                <a:lnTo>
                  <a:pt x="0" y="106680"/>
                </a:lnTo>
                <a:lnTo>
                  <a:pt x="271272" y="106680"/>
                </a:lnTo>
                <a:lnTo>
                  <a:pt x="271272"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8" name="object 18"/>
          <p:cNvSpPr/>
          <p:nvPr/>
        </p:nvSpPr>
        <p:spPr>
          <a:xfrm>
            <a:off x="4735128" y="1359610"/>
            <a:ext cx="984294" cy="537303"/>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9" name="object 19"/>
          <p:cNvSpPr/>
          <p:nvPr/>
        </p:nvSpPr>
        <p:spPr>
          <a:xfrm>
            <a:off x="3920012" y="1429689"/>
            <a:ext cx="457756" cy="379160"/>
          </a:xfrm>
          <a:custGeom>
            <a:avLst/>
            <a:gdLst/>
            <a:ahLst/>
            <a:cxnLst/>
            <a:rect l="l" t="t" r="r" b="b"/>
            <a:pathLst>
              <a:path w="610235" h="505460">
                <a:moveTo>
                  <a:pt x="160197" y="0"/>
                </a:moveTo>
                <a:lnTo>
                  <a:pt x="21102" y="0"/>
                </a:lnTo>
                <a:lnTo>
                  <a:pt x="14153" y="1270"/>
                </a:lnTo>
                <a:lnTo>
                  <a:pt x="4879" y="11430"/>
                </a:lnTo>
                <a:lnTo>
                  <a:pt x="2687" y="24130"/>
                </a:lnTo>
                <a:lnTo>
                  <a:pt x="1925" y="27939"/>
                </a:lnTo>
                <a:lnTo>
                  <a:pt x="1894" y="31750"/>
                </a:lnTo>
                <a:lnTo>
                  <a:pt x="1431" y="50800"/>
                </a:lnTo>
                <a:lnTo>
                  <a:pt x="971" y="74930"/>
                </a:lnTo>
                <a:lnTo>
                  <a:pt x="358" y="119380"/>
                </a:lnTo>
                <a:lnTo>
                  <a:pt x="0" y="207010"/>
                </a:lnTo>
                <a:lnTo>
                  <a:pt x="124" y="238760"/>
                </a:lnTo>
                <a:lnTo>
                  <a:pt x="497" y="284480"/>
                </a:lnTo>
                <a:lnTo>
                  <a:pt x="1919" y="374650"/>
                </a:lnTo>
                <a:lnTo>
                  <a:pt x="2951" y="421639"/>
                </a:lnTo>
                <a:lnTo>
                  <a:pt x="4098" y="466089"/>
                </a:lnTo>
                <a:lnTo>
                  <a:pt x="74526" y="492760"/>
                </a:lnTo>
                <a:lnTo>
                  <a:pt x="159614" y="500380"/>
                </a:lnTo>
                <a:lnTo>
                  <a:pt x="273327" y="505460"/>
                </a:lnTo>
                <a:lnTo>
                  <a:pt x="501131" y="505460"/>
                </a:lnTo>
                <a:lnTo>
                  <a:pt x="529599" y="504189"/>
                </a:lnTo>
                <a:lnTo>
                  <a:pt x="591332" y="504189"/>
                </a:lnTo>
                <a:lnTo>
                  <a:pt x="595015" y="502920"/>
                </a:lnTo>
                <a:lnTo>
                  <a:pt x="598063" y="500380"/>
                </a:lnTo>
                <a:lnTo>
                  <a:pt x="604667" y="497839"/>
                </a:lnTo>
                <a:lnTo>
                  <a:pt x="610001" y="491489"/>
                </a:lnTo>
                <a:lnTo>
                  <a:pt x="608983" y="464820"/>
                </a:lnTo>
                <a:lnTo>
                  <a:pt x="306630" y="464820"/>
                </a:lnTo>
                <a:lnTo>
                  <a:pt x="280251" y="463550"/>
                </a:lnTo>
                <a:lnTo>
                  <a:pt x="253884" y="463550"/>
                </a:lnTo>
                <a:lnTo>
                  <a:pt x="148592" y="458470"/>
                </a:lnTo>
                <a:lnTo>
                  <a:pt x="96088" y="453389"/>
                </a:lnTo>
                <a:lnTo>
                  <a:pt x="69882" y="449580"/>
                </a:lnTo>
                <a:lnTo>
                  <a:pt x="43708" y="447039"/>
                </a:lnTo>
                <a:lnTo>
                  <a:pt x="42214" y="403860"/>
                </a:lnTo>
                <a:lnTo>
                  <a:pt x="41063" y="364489"/>
                </a:lnTo>
                <a:lnTo>
                  <a:pt x="40099" y="323850"/>
                </a:lnTo>
                <a:lnTo>
                  <a:pt x="39332" y="280670"/>
                </a:lnTo>
                <a:lnTo>
                  <a:pt x="38862" y="242570"/>
                </a:lnTo>
                <a:lnTo>
                  <a:pt x="38762" y="229870"/>
                </a:lnTo>
                <a:lnTo>
                  <a:pt x="38864" y="123189"/>
                </a:lnTo>
                <a:lnTo>
                  <a:pt x="39072" y="104139"/>
                </a:lnTo>
                <a:lnTo>
                  <a:pt x="39374" y="82550"/>
                </a:lnTo>
                <a:lnTo>
                  <a:pt x="39729" y="62230"/>
                </a:lnTo>
                <a:lnTo>
                  <a:pt x="40152" y="41910"/>
                </a:lnTo>
                <a:lnTo>
                  <a:pt x="599983" y="41910"/>
                </a:lnTo>
                <a:lnTo>
                  <a:pt x="599968" y="36830"/>
                </a:lnTo>
                <a:lnTo>
                  <a:pt x="597174" y="31750"/>
                </a:lnTo>
                <a:lnTo>
                  <a:pt x="592983" y="29210"/>
                </a:lnTo>
                <a:lnTo>
                  <a:pt x="590189" y="22860"/>
                </a:lnTo>
                <a:lnTo>
                  <a:pt x="584855" y="17780"/>
                </a:lnTo>
                <a:lnTo>
                  <a:pt x="576981" y="17780"/>
                </a:lnTo>
                <a:lnTo>
                  <a:pt x="549206" y="15239"/>
                </a:lnTo>
                <a:lnTo>
                  <a:pt x="521431" y="13970"/>
                </a:lnTo>
                <a:lnTo>
                  <a:pt x="493655" y="11430"/>
                </a:lnTo>
                <a:lnTo>
                  <a:pt x="326972" y="3810"/>
                </a:lnTo>
                <a:lnTo>
                  <a:pt x="299185" y="3810"/>
                </a:lnTo>
                <a:lnTo>
                  <a:pt x="271394" y="2539"/>
                </a:lnTo>
                <a:lnTo>
                  <a:pt x="243600" y="2539"/>
                </a:lnTo>
                <a:lnTo>
                  <a:pt x="215803" y="1270"/>
                </a:lnTo>
                <a:lnTo>
                  <a:pt x="188002" y="1270"/>
                </a:lnTo>
                <a:lnTo>
                  <a:pt x="160197" y="0"/>
                </a:lnTo>
                <a:close/>
              </a:path>
              <a:path w="610235" h="505460">
                <a:moveTo>
                  <a:pt x="599983" y="41910"/>
                </a:moveTo>
                <a:lnTo>
                  <a:pt x="144481" y="41910"/>
                </a:lnTo>
                <a:lnTo>
                  <a:pt x="170565" y="43180"/>
                </a:lnTo>
                <a:lnTo>
                  <a:pt x="222733" y="43180"/>
                </a:lnTo>
                <a:lnTo>
                  <a:pt x="248816" y="44450"/>
                </a:lnTo>
                <a:lnTo>
                  <a:pt x="274898" y="44450"/>
                </a:lnTo>
                <a:lnTo>
                  <a:pt x="327057" y="46989"/>
                </a:lnTo>
                <a:lnTo>
                  <a:pt x="353133" y="46989"/>
                </a:lnTo>
                <a:lnTo>
                  <a:pt x="509521" y="54610"/>
                </a:lnTo>
                <a:lnTo>
                  <a:pt x="535570" y="57150"/>
                </a:lnTo>
                <a:lnTo>
                  <a:pt x="561614" y="58420"/>
                </a:lnTo>
                <a:lnTo>
                  <a:pt x="562026" y="123189"/>
                </a:lnTo>
                <a:lnTo>
                  <a:pt x="562742" y="179070"/>
                </a:lnTo>
                <a:lnTo>
                  <a:pt x="563422" y="218439"/>
                </a:lnTo>
                <a:lnTo>
                  <a:pt x="564717" y="278130"/>
                </a:lnTo>
                <a:lnTo>
                  <a:pt x="566988" y="360680"/>
                </a:lnTo>
                <a:lnTo>
                  <a:pt x="570036" y="449580"/>
                </a:lnTo>
                <a:lnTo>
                  <a:pt x="570504" y="462280"/>
                </a:lnTo>
                <a:lnTo>
                  <a:pt x="544150" y="462280"/>
                </a:lnTo>
                <a:lnTo>
                  <a:pt x="517781" y="463550"/>
                </a:lnTo>
                <a:lnTo>
                  <a:pt x="412215" y="463550"/>
                </a:lnTo>
                <a:lnTo>
                  <a:pt x="385814" y="464820"/>
                </a:lnTo>
                <a:lnTo>
                  <a:pt x="608983" y="464820"/>
                </a:lnTo>
                <a:lnTo>
                  <a:pt x="607965" y="438150"/>
                </a:lnTo>
                <a:lnTo>
                  <a:pt x="605001" y="349250"/>
                </a:lnTo>
                <a:lnTo>
                  <a:pt x="603791" y="307339"/>
                </a:lnTo>
                <a:lnTo>
                  <a:pt x="602163" y="238760"/>
                </a:lnTo>
                <a:lnTo>
                  <a:pt x="601402" y="199389"/>
                </a:lnTo>
                <a:lnTo>
                  <a:pt x="600726" y="153670"/>
                </a:lnTo>
                <a:lnTo>
                  <a:pt x="600232" y="105410"/>
                </a:lnTo>
                <a:lnTo>
                  <a:pt x="600112" y="87630"/>
                </a:lnTo>
                <a:lnTo>
                  <a:pt x="599983" y="41910"/>
                </a:lnTo>
                <a:close/>
              </a:path>
              <a:path w="610235" h="505460">
                <a:moveTo>
                  <a:pt x="535833" y="403860"/>
                </a:moveTo>
                <a:lnTo>
                  <a:pt x="532708" y="403860"/>
                </a:lnTo>
                <a:lnTo>
                  <a:pt x="522494" y="408939"/>
                </a:lnTo>
                <a:lnTo>
                  <a:pt x="517812" y="420370"/>
                </a:lnTo>
                <a:lnTo>
                  <a:pt x="518744" y="431800"/>
                </a:lnTo>
                <a:lnTo>
                  <a:pt x="525370" y="441960"/>
                </a:lnTo>
                <a:lnTo>
                  <a:pt x="537772" y="445770"/>
                </a:lnTo>
                <a:lnTo>
                  <a:pt x="548703" y="440689"/>
                </a:lnTo>
                <a:lnTo>
                  <a:pt x="553975" y="430530"/>
                </a:lnTo>
                <a:lnTo>
                  <a:pt x="553588" y="417830"/>
                </a:lnTo>
                <a:lnTo>
                  <a:pt x="547540" y="407670"/>
                </a:lnTo>
                <a:lnTo>
                  <a:pt x="535833" y="403860"/>
                </a:lnTo>
                <a:close/>
              </a:path>
              <a:path w="610235" h="505460">
                <a:moveTo>
                  <a:pt x="84602" y="389889"/>
                </a:moveTo>
                <a:lnTo>
                  <a:pt x="81279" y="389889"/>
                </a:lnTo>
                <a:lnTo>
                  <a:pt x="71108" y="394970"/>
                </a:lnTo>
                <a:lnTo>
                  <a:pt x="66456" y="406400"/>
                </a:lnTo>
                <a:lnTo>
                  <a:pt x="67393" y="417830"/>
                </a:lnTo>
                <a:lnTo>
                  <a:pt x="73993" y="427989"/>
                </a:lnTo>
                <a:lnTo>
                  <a:pt x="86327" y="431800"/>
                </a:lnTo>
                <a:lnTo>
                  <a:pt x="97310" y="426720"/>
                </a:lnTo>
                <a:lnTo>
                  <a:pt x="102630" y="416560"/>
                </a:lnTo>
                <a:lnTo>
                  <a:pt x="102285" y="403860"/>
                </a:lnTo>
                <a:lnTo>
                  <a:pt x="96276" y="393700"/>
                </a:lnTo>
                <a:lnTo>
                  <a:pt x="84602" y="389889"/>
                </a:lnTo>
                <a:close/>
              </a:path>
              <a:path w="610235" h="505460">
                <a:moveTo>
                  <a:pt x="157119" y="306070"/>
                </a:moveTo>
                <a:lnTo>
                  <a:pt x="148737" y="306070"/>
                </a:lnTo>
                <a:lnTo>
                  <a:pt x="145054" y="308610"/>
                </a:lnTo>
                <a:lnTo>
                  <a:pt x="142133" y="311150"/>
                </a:lnTo>
                <a:lnTo>
                  <a:pt x="140228" y="313689"/>
                </a:lnTo>
                <a:lnTo>
                  <a:pt x="139720" y="313689"/>
                </a:lnTo>
                <a:lnTo>
                  <a:pt x="137353" y="316230"/>
                </a:lnTo>
                <a:lnTo>
                  <a:pt x="130335" y="326389"/>
                </a:lnTo>
                <a:lnTo>
                  <a:pt x="119527" y="345439"/>
                </a:lnTo>
                <a:lnTo>
                  <a:pt x="115717" y="351789"/>
                </a:lnTo>
                <a:lnTo>
                  <a:pt x="110376" y="359410"/>
                </a:lnTo>
                <a:lnTo>
                  <a:pt x="106692" y="369570"/>
                </a:lnTo>
                <a:lnTo>
                  <a:pt x="111145" y="381000"/>
                </a:lnTo>
                <a:lnTo>
                  <a:pt x="114066" y="384810"/>
                </a:lnTo>
                <a:lnTo>
                  <a:pt x="118765" y="386080"/>
                </a:lnTo>
                <a:lnTo>
                  <a:pt x="130576" y="386080"/>
                </a:lnTo>
                <a:lnTo>
                  <a:pt x="136672" y="377189"/>
                </a:lnTo>
                <a:lnTo>
                  <a:pt x="139720" y="372110"/>
                </a:lnTo>
                <a:lnTo>
                  <a:pt x="142514" y="365760"/>
                </a:lnTo>
                <a:lnTo>
                  <a:pt x="145689" y="359410"/>
                </a:lnTo>
                <a:lnTo>
                  <a:pt x="148737" y="353060"/>
                </a:lnTo>
                <a:lnTo>
                  <a:pt x="152166" y="349250"/>
                </a:lnTo>
                <a:lnTo>
                  <a:pt x="154452" y="345439"/>
                </a:lnTo>
                <a:lnTo>
                  <a:pt x="298569" y="345439"/>
                </a:lnTo>
                <a:lnTo>
                  <a:pt x="298950" y="344170"/>
                </a:lnTo>
                <a:lnTo>
                  <a:pt x="197124" y="344170"/>
                </a:lnTo>
                <a:lnTo>
                  <a:pt x="183189" y="328930"/>
                </a:lnTo>
                <a:lnTo>
                  <a:pt x="174289" y="320039"/>
                </a:lnTo>
                <a:lnTo>
                  <a:pt x="164993" y="311150"/>
                </a:lnTo>
                <a:lnTo>
                  <a:pt x="161437" y="308610"/>
                </a:lnTo>
                <a:lnTo>
                  <a:pt x="157119" y="306070"/>
                </a:lnTo>
                <a:close/>
              </a:path>
              <a:path w="610235" h="505460">
                <a:moveTo>
                  <a:pt x="297461" y="349250"/>
                </a:moveTo>
                <a:lnTo>
                  <a:pt x="239669" y="349250"/>
                </a:lnTo>
                <a:lnTo>
                  <a:pt x="241447" y="351789"/>
                </a:lnTo>
                <a:lnTo>
                  <a:pt x="244495" y="354330"/>
                </a:lnTo>
                <a:lnTo>
                  <a:pt x="247543" y="359410"/>
                </a:lnTo>
                <a:lnTo>
                  <a:pt x="250337" y="363220"/>
                </a:lnTo>
                <a:lnTo>
                  <a:pt x="252877" y="368300"/>
                </a:lnTo>
                <a:lnTo>
                  <a:pt x="255544" y="372110"/>
                </a:lnTo>
                <a:lnTo>
                  <a:pt x="257830" y="374650"/>
                </a:lnTo>
                <a:lnTo>
                  <a:pt x="258465" y="374650"/>
                </a:lnTo>
                <a:lnTo>
                  <a:pt x="260751" y="382270"/>
                </a:lnTo>
                <a:lnTo>
                  <a:pt x="267228" y="386080"/>
                </a:lnTo>
                <a:lnTo>
                  <a:pt x="281960" y="386080"/>
                </a:lnTo>
                <a:lnTo>
                  <a:pt x="287802" y="382270"/>
                </a:lnTo>
                <a:lnTo>
                  <a:pt x="290939" y="372110"/>
                </a:lnTo>
                <a:lnTo>
                  <a:pt x="294367" y="360680"/>
                </a:lnTo>
                <a:lnTo>
                  <a:pt x="297461" y="349250"/>
                </a:lnTo>
                <a:close/>
              </a:path>
              <a:path w="610235" h="505460">
                <a:moveTo>
                  <a:pt x="298569" y="345439"/>
                </a:moveTo>
                <a:lnTo>
                  <a:pt x="154452" y="345439"/>
                </a:lnTo>
                <a:lnTo>
                  <a:pt x="156992" y="347980"/>
                </a:lnTo>
                <a:lnTo>
                  <a:pt x="165374" y="356870"/>
                </a:lnTo>
                <a:lnTo>
                  <a:pt x="169438" y="361950"/>
                </a:lnTo>
                <a:lnTo>
                  <a:pt x="176804" y="369570"/>
                </a:lnTo>
                <a:lnTo>
                  <a:pt x="177312" y="372110"/>
                </a:lnTo>
                <a:lnTo>
                  <a:pt x="177693" y="372110"/>
                </a:lnTo>
                <a:lnTo>
                  <a:pt x="181122" y="378460"/>
                </a:lnTo>
                <a:lnTo>
                  <a:pt x="186075" y="381000"/>
                </a:lnTo>
                <a:lnTo>
                  <a:pt x="197632" y="381000"/>
                </a:lnTo>
                <a:lnTo>
                  <a:pt x="200426" y="379730"/>
                </a:lnTo>
                <a:lnTo>
                  <a:pt x="207157" y="375920"/>
                </a:lnTo>
                <a:lnTo>
                  <a:pt x="220746" y="364489"/>
                </a:lnTo>
                <a:lnTo>
                  <a:pt x="226334" y="359410"/>
                </a:lnTo>
                <a:lnTo>
                  <a:pt x="232049" y="354330"/>
                </a:lnTo>
                <a:lnTo>
                  <a:pt x="237637" y="350520"/>
                </a:lnTo>
                <a:lnTo>
                  <a:pt x="239669" y="349250"/>
                </a:lnTo>
                <a:lnTo>
                  <a:pt x="297461" y="349250"/>
                </a:lnTo>
                <a:lnTo>
                  <a:pt x="297805" y="347980"/>
                </a:lnTo>
                <a:lnTo>
                  <a:pt x="298569" y="345439"/>
                </a:lnTo>
                <a:close/>
              </a:path>
              <a:path w="610235" h="505460">
                <a:moveTo>
                  <a:pt x="361026" y="242570"/>
                </a:moveTo>
                <a:lnTo>
                  <a:pt x="327299" y="242570"/>
                </a:lnTo>
                <a:lnTo>
                  <a:pt x="331962" y="250189"/>
                </a:lnTo>
                <a:lnTo>
                  <a:pt x="336797" y="257810"/>
                </a:lnTo>
                <a:lnTo>
                  <a:pt x="342129" y="267970"/>
                </a:lnTo>
                <a:lnTo>
                  <a:pt x="348418" y="280670"/>
                </a:lnTo>
                <a:lnTo>
                  <a:pt x="356120" y="294639"/>
                </a:lnTo>
                <a:lnTo>
                  <a:pt x="362322" y="307339"/>
                </a:lnTo>
                <a:lnTo>
                  <a:pt x="368615" y="318770"/>
                </a:lnTo>
                <a:lnTo>
                  <a:pt x="375013" y="328930"/>
                </a:lnTo>
                <a:lnTo>
                  <a:pt x="381528" y="337820"/>
                </a:lnTo>
                <a:lnTo>
                  <a:pt x="382290" y="339089"/>
                </a:lnTo>
                <a:lnTo>
                  <a:pt x="384068" y="341630"/>
                </a:lnTo>
                <a:lnTo>
                  <a:pt x="384703" y="341630"/>
                </a:lnTo>
                <a:lnTo>
                  <a:pt x="386100" y="344170"/>
                </a:lnTo>
                <a:lnTo>
                  <a:pt x="387751" y="345439"/>
                </a:lnTo>
                <a:lnTo>
                  <a:pt x="390037" y="346710"/>
                </a:lnTo>
                <a:lnTo>
                  <a:pt x="392323" y="349250"/>
                </a:lnTo>
                <a:lnTo>
                  <a:pt x="402991" y="349250"/>
                </a:lnTo>
                <a:lnTo>
                  <a:pt x="409468" y="347980"/>
                </a:lnTo>
                <a:lnTo>
                  <a:pt x="413976" y="336550"/>
                </a:lnTo>
                <a:lnTo>
                  <a:pt x="418570" y="325120"/>
                </a:lnTo>
                <a:lnTo>
                  <a:pt x="423082" y="313689"/>
                </a:lnTo>
                <a:lnTo>
                  <a:pt x="427526" y="302260"/>
                </a:lnTo>
                <a:lnTo>
                  <a:pt x="427965" y="300989"/>
                </a:lnTo>
                <a:lnTo>
                  <a:pt x="394101" y="300989"/>
                </a:lnTo>
                <a:lnTo>
                  <a:pt x="385361" y="288289"/>
                </a:lnTo>
                <a:lnTo>
                  <a:pt x="379729" y="278130"/>
                </a:lnTo>
                <a:lnTo>
                  <a:pt x="373977" y="267970"/>
                </a:lnTo>
                <a:lnTo>
                  <a:pt x="367989" y="256539"/>
                </a:lnTo>
                <a:lnTo>
                  <a:pt x="361026" y="242570"/>
                </a:lnTo>
                <a:close/>
              </a:path>
              <a:path w="610235" h="505460">
                <a:moveTo>
                  <a:pt x="238526" y="313689"/>
                </a:moveTo>
                <a:lnTo>
                  <a:pt x="234335" y="314960"/>
                </a:lnTo>
                <a:lnTo>
                  <a:pt x="230398" y="317500"/>
                </a:lnTo>
                <a:lnTo>
                  <a:pt x="226207" y="320039"/>
                </a:lnTo>
                <a:lnTo>
                  <a:pt x="222016" y="323850"/>
                </a:lnTo>
                <a:lnTo>
                  <a:pt x="217444" y="328930"/>
                </a:lnTo>
                <a:lnTo>
                  <a:pt x="211602" y="334010"/>
                </a:lnTo>
                <a:lnTo>
                  <a:pt x="205506" y="339089"/>
                </a:lnTo>
                <a:lnTo>
                  <a:pt x="199156" y="342900"/>
                </a:lnTo>
                <a:lnTo>
                  <a:pt x="197124" y="344170"/>
                </a:lnTo>
                <a:lnTo>
                  <a:pt x="298950" y="344170"/>
                </a:lnTo>
                <a:lnTo>
                  <a:pt x="300477" y="339089"/>
                </a:lnTo>
                <a:lnTo>
                  <a:pt x="267736" y="339089"/>
                </a:lnTo>
                <a:lnTo>
                  <a:pt x="263926" y="335280"/>
                </a:lnTo>
                <a:lnTo>
                  <a:pt x="262021" y="334010"/>
                </a:lnTo>
                <a:lnTo>
                  <a:pt x="260370" y="330200"/>
                </a:lnTo>
                <a:lnTo>
                  <a:pt x="255925" y="321310"/>
                </a:lnTo>
                <a:lnTo>
                  <a:pt x="255036" y="320039"/>
                </a:lnTo>
                <a:lnTo>
                  <a:pt x="251988" y="316230"/>
                </a:lnTo>
                <a:lnTo>
                  <a:pt x="247924" y="314960"/>
                </a:lnTo>
                <a:lnTo>
                  <a:pt x="242336" y="314960"/>
                </a:lnTo>
                <a:lnTo>
                  <a:pt x="238526" y="313689"/>
                </a:lnTo>
                <a:close/>
              </a:path>
              <a:path w="610235" h="505460">
                <a:moveTo>
                  <a:pt x="328315" y="187960"/>
                </a:moveTo>
                <a:lnTo>
                  <a:pt x="317139" y="187960"/>
                </a:lnTo>
                <a:lnTo>
                  <a:pt x="309773" y="194310"/>
                </a:lnTo>
                <a:lnTo>
                  <a:pt x="307741" y="200660"/>
                </a:lnTo>
                <a:lnTo>
                  <a:pt x="307360" y="201930"/>
                </a:lnTo>
                <a:lnTo>
                  <a:pt x="306471" y="203200"/>
                </a:lnTo>
                <a:lnTo>
                  <a:pt x="305836" y="204470"/>
                </a:lnTo>
                <a:lnTo>
                  <a:pt x="303583" y="210820"/>
                </a:lnTo>
                <a:lnTo>
                  <a:pt x="296790" y="233680"/>
                </a:lnTo>
                <a:lnTo>
                  <a:pt x="293364" y="246380"/>
                </a:lnTo>
                <a:lnTo>
                  <a:pt x="289907" y="259080"/>
                </a:lnTo>
                <a:lnTo>
                  <a:pt x="283047" y="285750"/>
                </a:lnTo>
                <a:lnTo>
                  <a:pt x="279639" y="298450"/>
                </a:lnTo>
                <a:lnTo>
                  <a:pt x="276198" y="311150"/>
                </a:lnTo>
                <a:lnTo>
                  <a:pt x="267736" y="339089"/>
                </a:lnTo>
                <a:lnTo>
                  <a:pt x="300477" y="339089"/>
                </a:lnTo>
                <a:lnTo>
                  <a:pt x="301240" y="336550"/>
                </a:lnTo>
                <a:lnTo>
                  <a:pt x="304658" y="322580"/>
                </a:lnTo>
                <a:lnTo>
                  <a:pt x="311417" y="297180"/>
                </a:lnTo>
                <a:lnTo>
                  <a:pt x="318267" y="271780"/>
                </a:lnTo>
                <a:lnTo>
                  <a:pt x="325140" y="248920"/>
                </a:lnTo>
                <a:lnTo>
                  <a:pt x="327299" y="242570"/>
                </a:lnTo>
                <a:lnTo>
                  <a:pt x="361026" y="242570"/>
                </a:lnTo>
                <a:lnTo>
                  <a:pt x="354829" y="229870"/>
                </a:lnTo>
                <a:lnTo>
                  <a:pt x="348932" y="217170"/>
                </a:lnTo>
                <a:lnTo>
                  <a:pt x="343163" y="207010"/>
                </a:lnTo>
                <a:lnTo>
                  <a:pt x="337459" y="196850"/>
                </a:lnTo>
                <a:lnTo>
                  <a:pt x="333522" y="189230"/>
                </a:lnTo>
                <a:lnTo>
                  <a:pt x="328315" y="187960"/>
                </a:lnTo>
                <a:close/>
              </a:path>
              <a:path w="610235" h="505460">
                <a:moveTo>
                  <a:pt x="509417" y="181610"/>
                </a:moveTo>
                <a:lnTo>
                  <a:pt x="500654" y="181610"/>
                </a:lnTo>
                <a:lnTo>
                  <a:pt x="490028" y="184150"/>
                </a:lnTo>
                <a:lnTo>
                  <a:pt x="465094" y="186689"/>
                </a:lnTo>
                <a:lnTo>
                  <a:pt x="455696" y="186689"/>
                </a:lnTo>
                <a:lnTo>
                  <a:pt x="451124" y="193039"/>
                </a:lnTo>
                <a:lnTo>
                  <a:pt x="446928" y="233680"/>
                </a:lnTo>
                <a:lnTo>
                  <a:pt x="446806" y="238760"/>
                </a:lnTo>
                <a:lnTo>
                  <a:pt x="443965" y="238760"/>
                </a:lnTo>
                <a:lnTo>
                  <a:pt x="432130" y="242570"/>
                </a:lnTo>
                <a:lnTo>
                  <a:pt x="412643" y="247650"/>
                </a:lnTo>
                <a:lnTo>
                  <a:pt x="408579" y="254000"/>
                </a:lnTo>
                <a:lnTo>
                  <a:pt x="408071" y="260350"/>
                </a:lnTo>
                <a:lnTo>
                  <a:pt x="404537" y="271780"/>
                </a:lnTo>
                <a:lnTo>
                  <a:pt x="400441" y="283210"/>
                </a:lnTo>
                <a:lnTo>
                  <a:pt x="396387" y="294639"/>
                </a:lnTo>
                <a:lnTo>
                  <a:pt x="394101" y="300989"/>
                </a:lnTo>
                <a:lnTo>
                  <a:pt x="427965" y="300989"/>
                </a:lnTo>
                <a:lnTo>
                  <a:pt x="431915" y="289560"/>
                </a:lnTo>
                <a:lnTo>
                  <a:pt x="436265" y="276860"/>
                </a:lnTo>
                <a:lnTo>
                  <a:pt x="437027" y="275589"/>
                </a:lnTo>
                <a:lnTo>
                  <a:pt x="439875" y="274320"/>
                </a:lnTo>
                <a:lnTo>
                  <a:pt x="452429" y="270510"/>
                </a:lnTo>
                <a:lnTo>
                  <a:pt x="463951" y="266700"/>
                </a:lnTo>
                <a:lnTo>
                  <a:pt x="465094" y="266700"/>
                </a:lnTo>
                <a:lnTo>
                  <a:pt x="471571" y="265430"/>
                </a:lnTo>
                <a:lnTo>
                  <a:pt x="478556" y="260350"/>
                </a:lnTo>
                <a:lnTo>
                  <a:pt x="478659" y="233680"/>
                </a:lnTo>
                <a:lnTo>
                  <a:pt x="479191" y="220980"/>
                </a:lnTo>
                <a:lnTo>
                  <a:pt x="479572" y="218439"/>
                </a:lnTo>
                <a:lnTo>
                  <a:pt x="483318" y="217170"/>
                </a:lnTo>
                <a:lnTo>
                  <a:pt x="496426" y="215900"/>
                </a:lnTo>
                <a:lnTo>
                  <a:pt x="508274" y="213360"/>
                </a:lnTo>
                <a:lnTo>
                  <a:pt x="520339" y="196850"/>
                </a:lnTo>
                <a:lnTo>
                  <a:pt x="519196" y="193039"/>
                </a:lnTo>
                <a:lnTo>
                  <a:pt x="516910" y="184150"/>
                </a:lnTo>
                <a:lnTo>
                  <a:pt x="509417" y="181610"/>
                </a:lnTo>
                <a:close/>
              </a:path>
              <a:path w="610235" h="505460">
                <a:moveTo>
                  <a:pt x="528213" y="67310"/>
                </a:moveTo>
                <a:lnTo>
                  <a:pt x="525212" y="67310"/>
                </a:lnTo>
                <a:lnTo>
                  <a:pt x="514864" y="73660"/>
                </a:lnTo>
                <a:lnTo>
                  <a:pt x="510072" y="83820"/>
                </a:lnTo>
                <a:lnTo>
                  <a:pt x="510896" y="95250"/>
                </a:lnTo>
                <a:lnTo>
                  <a:pt x="517397" y="105410"/>
                </a:lnTo>
                <a:lnTo>
                  <a:pt x="529635" y="109220"/>
                </a:lnTo>
                <a:lnTo>
                  <a:pt x="540717" y="104139"/>
                </a:lnTo>
                <a:lnTo>
                  <a:pt x="546116" y="93980"/>
                </a:lnTo>
                <a:lnTo>
                  <a:pt x="545832" y="82550"/>
                </a:lnTo>
                <a:lnTo>
                  <a:pt x="539864" y="72389"/>
                </a:lnTo>
                <a:lnTo>
                  <a:pt x="528213" y="67310"/>
                </a:lnTo>
                <a:close/>
              </a:path>
              <a:path w="610235" h="505460">
                <a:moveTo>
                  <a:pt x="76855" y="59689"/>
                </a:moveTo>
                <a:lnTo>
                  <a:pt x="73889" y="59689"/>
                </a:lnTo>
                <a:lnTo>
                  <a:pt x="63586" y="64770"/>
                </a:lnTo>
                <a:lnTo>
                  <a:pt x="58825" y="74930"/>
                </a:lnTo>
                <a:lnTo>
                  <a:pt x="59677" y="87630"/>
                </a:lnTo>
                <a:lnTo>
                  <a:pt x="66209" y="97789"/>
                </a:lnTo>
                <a:lnTo>
                  <a:pt x="78492" y="101600"/>
                </a:lnTo>
                <a:lnTo>
                  <a:pt x="89522" y="96520"/>
                </a:lnTo>
                <a:lnTo>
                  <a:pt x="94873" y="85089"/>
                </a:lnTo>
                <a:lnTo>
                  <a:pt x="94546" y="73660"/>
                </a:lnTo>
                <a:lnTo>
                  <a:pt x="88540" y="63500"/>
                </a:lnTo>
                <a:lnTo>
                  <a:pt x="76855" y="59689"/>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20" name="object 20"/>
          <p:cNvSpPr/>
          <p:nvPr/>
        </p:nvSpPr>
        <p:spPr>
          <a:xfrm>
            <a:off x="4499629" y="1497937"/>
            <a:ext cx="102888" cy="257220"/>
          </a:xfrm>
          <a:custGeom>
            <a:avLst/>
            <a:gdLst/>
            <a:ahLst/>
            <a:cxnLst/>
            <a:rect l="l" t="t" r="r" b="b"/>
            <a:pathLst>
              <a:path w="137160" h="342900">
                <a:moveTo>
                  <a:pt x="68580" y="0"/>
                </a:moveTo>
                <a:lnTo>
                  <a:pt x="68580" y="85725"/>
                </a:lnTo>
                <a:lnTo>
                  <a:pt x="0" y="85725"/>
                </a:lnTo>
                <a:lnTo>
                  <a:pt x="0" y="257175"/>
                </a:lnTo>
                <a:lnTo>
                  <a:pt x="68580" y="257175"/>
                </a:lnTo>
                <a:lnTo>
                  <a:pt x="68580" y="342900"/>
                </a:lnTo>
                <a:lnTo>
                  <a:pt x="137160" y="171450"/>
                </a:lnTo>
                <a:lnTo>
                  <a:pt x="68580" y="0"/>
                </a:lnTo>
                <a:close/>
              </a:path>
            </a:pathLst>
          </a:custGeom>
          <a:solidFill>
            <a:srgbClr val="FF0000"/>
          </a:solidFill>
        </p:spPr>
        <p:txBody>
          <a:bodyPr wrap="square" lIns="0" tIns="0" rIns="0" bIns="0" rtlCol="0"/>
          <a:lstStyle/>
          <a:p>
            <a:pPr defTabSz="685800"/>
            <a:endParaRPr sz="1350">
              <a:latin typeface="Calibri" panose="020F0502020204030204"/>
            </a:endParaRPr>
          </a:p>
        </p:txBody>
      </p:sp>
      <p:sp>
        <p:nvSpPr>
          <p:cNvPr id="21" name="object 21"/>
          <p:cNvSpPr/>
          <p:nvPr/>
        </p:nvSpPr>
        <p:spPr>
          <a:xfrm>
            <a:off x="403549" y="3138427"/>
            <a:ext cx="2556478" cy="1608575"/>
          </a:xfrm>
          <a:custGeom>
            <a:avLst/>
            <a:gdLst/>
            <a:ahLst/>
            <a:cxnLst/>
            <a:rect l="l" t="t" r="r" b="b"/>
            <a:pathLst>
              <a:path w="3408045" h="2144395">
                <a:moveTo>
                  <a:pt x="0" y="2144268"/>
                </a:moveTo>
                <a:lnTo>
                  <a:pt x="3407664" y="2144268"/>
                </a:lnTo>
                <a:lnTo>
                  <a:pt x="3407664" y="0"/>
                </a:lnTo>
                <a:lnTo>
                  <a:pt x="0" y="0"/>
                </a:lnTo>
                <a:lnTo>
                  <a:pt x="0" y="2144268"/>
                </a:lnTo>
                <a:close/>
              </a:path>
            </a:pathLst>
          </a:custGeom>
          <a:ln w="3175">
            <a:solidFill>
              <a:srgbClr val="C4C4C4"/>
            </a:solidFill>
          </a:ln>
        </p:spPr>
        <p:txBody>
          <a:bodyPr wrap="square" lIns="0" tIns="0" rIns="0" bIns="0" rtlCol="0"/>
          <a:lstStyle/>
          <a:p>
            <a:pPr defTabSz="685800"/>
            <a:endParaRPr sz="1350">
              <a:latin typeface="Calibri" panose="020F0502020204030204"/>
            </a:endParaRPr>
          </a:p>
        </p:txBody>
      </p:sp>
      <p:sp>
        <p:nvSpPr>
          <p:cNvPr id="22" name="object 22"/>
          <p:cNvSpPr/>
          <p:nvPr/>
        </p:nvSpPr>
        <p:spPr>
          <a:xfrm>
            <a:off x="456137" y="3163577"/>
            <a:ext cx="2452160" cy="1558561"/>
          </a:xfrm>
          <a:custGeom>
            <a:avLst/>
            <a:gdLst/>
            <a:ahLst/>
            <a:cxnLst/>
            <a:rect l="l" t="t" r="r" b="b"/>
            <a:pathLst>
              <a:path w="3268979" h="2077720">
                <a:moveTo>
                  <a:pt x="0" y="2077212"/>
                </a:moveTo>
                <a:lnTo>
                  <a:pt x="3268979" y="2077212"/>
                </a:lnTo>
                <a:lnTo>
                  <a:pt x="3268979" y="0"/>
                </a:lnTo>
                <a:lnTo>
                  <a:pt x="0" y="0"/>
                </a:lnTo>
                <a:lnTo>
                  <a:pt x="0" y="2077212"/>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23" name="object 23"/>
          <p:cNvSpPr/>
          <p:nvPr/>
        </p:nvSpPr>
        <p:spPr>
          <a:xfrm>
            <a:off x="403549" y="3129282"/>
            <a:ext cx="203870" cy="80024"/>
          </a:xfrm>
          <a:custGeom>
            <a:avLst/>
            <a:gdLst/>
            <a:ahLst/>
            <a:cxnLst/>
            <a:rect l="l" t="t" r="r" b="b"/>
            <a:pathLst>
              <a:path w="271780" h="106679">
                <a:moveTo>
                  <a:pt x="271272" y="0"/>
                </a:moveTo>
                <a:lnTo>
                  <a:pt x="0" y="0"/>
                </a:lnTo>
                <a:lnTo>
                  <a:pt x="0" y="106680"/>
                </a:lnTo>
                <a:lnTo>
                  <a:pt x="15798" y="100456"/>
                </a:lnTo>
                <a:lnTo>
                  <a:pt x="15798" y="15748"/>
                </a:lnTo>
                <a:lnTo>
                  <a:pt x="231089" y="15748"/>
                </a:lnTo>
                <a:lnTo>
                  <a:pt x="271272"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24" name="object 24"/>
          <p:cNvSpPr/>
          <p:nvPr/>
        </p:nvSpPr>
        <p:spPr>
          <a:xfrm>
            <a:off x="403549" y="4676028"/>
            <a:ext cx="203870" cy="80024"/>
          </a:xfrm>
          <a:custGeom>
            <a:avLst/>
            <a:gdLst/>
            <a:ahLst/>
            <a:cxnLst/>
            <a:rect l="l" t="t" r="r" b="b"/>
            <a:pathLst>
              <a:path w="271780" h="106679">
                <a:moveTo>
                  <a:pt x="0" y="0"/>
                </a:moveTo>
                <a:lnTo>
                  <a:pt x="0" y="106679"/>
                </a:lnTo>
                <a:lnTo>
                  <a:pt x="271272" y="106679"/>
                </a:lnTo>
                <a:lnTo>
                  <a:pt x="231089" y="90881"/>
                </a:lnTo>
                <a:lnTo>
                  <a:pt x="15798" y="90881"/>
                </a:lnTo>
                <a:lnTo>
                  <a:pt x="15798" y="6210"/>
                </a:lnTo>
                <a:lnTo>
                  <a:pt x="0"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25" name="object 25"/>
          <p:cNvSpPr/>
          <p:nvPr/>
        </p:nvSpPr>
        <p:spPr>
          <a:xfrm>
            <a:off x="2776830" y="3129282"/>
            <a:ext cx="202441" cy="80024"/>
          </a:xfrm>
          <a:custGeom>
            <a:avLst/>
            <a:gdLst/>
            <a:ahLst/>
            <a:cxnLst/>
            <a:rect l="l" t="t" r="r" b="b"/>
            <a:pathLst>
              <a:path w="269875" h="106679">
                <a:moveTo>
                  <a:pt x="269748" y="0"/>
                </a:moveTo>
                <a:lnTo>
                  <a:pt x="0" y="0"/>
                </a:lnTo>
                <a:lnTo>
                  <a:pt x="40004" y="15748"/>
                </a:lnTo>
                <a:lnTo>
                  <a:pt x="254000" y="15748"/>
                </a:lnTo>
                <a:lnTo>
                  <a:pt x="254000" y="100456"/>
                </a:lnTo>
                <a:lnTo>
                  <a:pt x="269748" y="106680"/>
                </a:lnTo>
                <a:lnTo>
                  <a:pt x="269748"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26" name="object 26"/>
          <p:cNvSpPr/>
          <p:nvPr/>
        </p:nvSpPr>
        <p:spPr>
          <a:xfrm>
            <a:off x="2789404" y="4676028"/>
            <a:ext cx="202441" cy="80024"/>
          </a:xfrm>
          <a:custGeom>
            <a:avLst/>
            <a:gdLst/>
            <a:ahLst/>
            <a:cxnLst/>
            <a:rect l="l" t="t" r="r" b="b"/>
            <a:pathLst>
              <a:path w="269875" h="106679">
                <a:moveTo>
                  <a:pt x="269748" y="0"/>
                </a:moveTo>
                <a:lnTo>
                  <a:pt x="254000" y="6248"/>
                </a:lnTo>
                <a:lnTo>
                  <a:pt x="254000" y="90881"/>
                </a:lnTo>
                <a:lnTo>
                  <a:pt x="40004" y="90881"/>
                </a:lnTo>
                <a:lnTo>
                  <a:pt x="0" y="106679"/>
                </a:lnTo>
                <a:lnTo>
                  <a:pt x="269748" y="106679"/>
                </a:lnTo>
                <a:lnTo>
                  <a:pt x="269748"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27" name="object 27"/>
          <p:cNvSpPr/>
          <p:nvPr/>
        </p:nvSpPr>
        <p:spPr>
          <a:xfrm>
            <a:off x="573886" y="3392217"/>
            <a:ext cx="837964" cy="541876"/>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28" name="object 28"/>
          <p:cNvSpPr/>
          <p:nvPr/>
        </p:nvSpPr>
        <p:spPr>
          <a:xfrm>
            <a:off x="1765098" y="3392217"/>
            <a:ext cx="983151" cy="537303"/>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29" name="object 29"/>
          <p:cNvSpPr/>
          <p:nvPr/>
        </p:nvSpPr>
        <p:spPr>
          <a:xfrm>
            <a:off x="1531886" y="3528258"/>
            <a:ext cx="102888" cy="257220"/>
          </a:xfrm>
          <a:custGeom>
            <a:avLst/>
            <a:gdLst/>
            <a:ahLst/>
            <a:cxnLst/>
            <a:rect l="l" t="t" r="r" b="b"/>
            <a:pathLst>
              <a:path w="137160" h="342900">
                <a:moveTo>
                  <a:pt x="68579" y="0"/>
                </a:moveTo>
                <a:lnTo>
                  <a:pt x="68579" y="85725"/>
                </a:lnTo>
                <a:lnTo>
                  <a:pt x="0" y="85725"/>
                </a:lnTo>
                <a:lnTo>
                  <a:pt x="0" y="257175"/>
                </a:lnTo>
                <a:lnTo>
                  <a:pt x="68579" y="257175"/>
                </a:lnTo>
                <a:lnTo>
                  <a:pt x="68579" y="342900"/>
                </a:lnTo>
                <a:lnTo>
                  <a:pt x="137159" y="171450"/>
                </a:lnTo>
                <a:lnTo>
                  <a:pt x="68579" y="0"/>
                </a:lnTo>
                <a:close/>
              </a:path>
            </a:pathLst>
          </a:custGeom>
          <a:solidFill>
            <a:srgbClr val="FF0000"/>
          </a:solidFill>
        </p:spPr>
        <p:txBody>
          <a:bodyPr wrap="square" lIns="0" tIns="0" rIns="0" bIns="0" rtlCol="0"/>
          <a:lstStyle/>
          <a:p>
            <a:pPr defTabSz="685800"/>
            <a:endParaRPr sz="1350">
              <a:latin typeface="Calibri" panose="020F0502020204030204"/>
            </a:endParaRPr>
          </a:p>
        </p:txBody>
      </p:sp>
      <p:sp>
        <p:nvSpPr>
          <p:cNvPr id="30" name="object 30"/>
          <p:cNvSpPr/>
          <p:nvPr/>
        </p:nvSpPr>
        <p:spPr>
          <a:xfrm>
            <a:off x="3505047" y="3143001"/>
            <a:ext cx="2556478" cy="1608575"/>
          </a:xfrm>
          <a:custGeom>
            <a:avLst/>
            <a:gdLst/>
            <a:ahLst/>
            <a:cxnLst/>
            <a:rect l="l" t="t" r="r" b="b"/>
            <a:pathLst>
              <a:path w="3408045" h="2144395">
                <a:moveTo>
                  <a:pt x="0" y="2144268"/>
                </a:moveTo>
                <a:lnTo>
                  <a:pt x="3407664" y="2144268"/>
                </a:lnTo>
                <a:lnTo>
                  <a:pt x="3407664" y="0"/>
                </a:lnTo>
                <a:lnTo>
                  <a:pt x="0" y="0"/>
                </a:lnTo>
                <a:lnTo>
                  <a:pt x="0" y="2144268"/>
                </a:lnTo>
                <a:close/>
              </a:path>
            </a:pathLst>
          </a:custGeom>
          <a:ln w="3175">
            <a:solidFill>
              <a:srgbClr val="C4C4C4"/>
            </a:solidFill>
          </a:ln>
        </p:spPr>
        <p:txBody>
          <a:bodyPr wrap="square" lIns="0" tIns="0" rIns="0" bIns="0" rtlCol="0"/>
          <a:lstStyle/>
          <a:p>
            <a:pPr defTabSz="685800"/>
            <a:endParaRPr sz="1350">
              <a:latin typeface="Calibri" panose="020F0502020204030204"/>
            </a:endParaRPr>
          </a:p>
        </p:txBody>
      </p:sp>
      <p:sp>
        <p:nvSpPr>
          <p:cNvPr id="31" name="object 31"/>
          <p:cNvSpPr/>
          <p:nvPr/>
        </p:nvSpPr>
        <p:spPr>
          <a:xfrm>
            <a:off x="3556491" y="3167007"/>
            <a:ext cx="2452160" cy="1559512"/>
          </a:xfrm>
          <a:custGeom>
            <a:avLst/>
            <a:gdLst/>
            <a:ahLst/>
            <a:cxnLst/>
            <a:rect l="l" t="t" r="r" b="b"/>
            <a:pathLst>
              <a:path w="3268979" h="2078989">
                <a:moveTo>
                  <a:pt x="0" y="2078736"/>
                </a:moveTo>
                <a:lnTo>
                  <a:pt x="3268980" y="2078736"/>
                </a:lnTo>
                <a:lnTo>
                  <a:pt x="3268980" y="0"/>
                </a:lnTo>
                <a:lnTo>
                  <a:pt x="0" y="0"/>
                </a:lnTo>
                <a:lnTo>
                  <a:pt x="0" y="2078736"/>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32" name="object 32"/>
          <p:cNvSpPr/>
          <p:nvPr/>
        </p:nvSpPr>
        <p:spPr>
          <a:xfrm>
            <a:off x="3505047" y="3133854"/>
            <a:ext cx="202441" cy="80024"/>
          </a:xfrm>
          <a:custGeom>
            <a:avLst/>
            <a:gdLst/>
            <a:ahLst/>
            <a:cxnLst/>
            <a:rect l="l" t="t" r="r" b="b"/>
            <a:pathLst>
              <a:path w="269875" h="106679">
                <a:moveTo>
                  <a:pt x="269748" y="0"/>
                </a:moveTo>
                <a:lnTo>
                  <a:pt x="0" y="0"/>
                </a:lnTo>
                <a:lnTo>
                  <a:pt x="0" y="106680"/>
                </a:lnTo>
                <a:lnTo>
                  <a:pt x="15748" y="100457"/>
                </a:lnTo>
                <a:lnTo>
                  <a:pt x="15748" y="15748"/>
                </a:lnTo>
                <a:lnTo>
                  <a:pt x="229742" y="15748"/>
                </a:lnTo>
                <a:lnTo>
                  <a:pt x="269748"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33" name="object 33"/>
          <p:cNvSpPr/>
          <p:nvPr/>
        </p:nvSpPr>
        <p:spPr>
          <a:xfrm>
            <a:off x="3505047" y="4680601"/>
            <a:ext cx="202441" cy="80024"/>
          </a:xfrm>
          <a:custGeom>
            <a:avLst/>
            <a:gdLst/>
            <a:ahLst/>
            <a:cxnLst/>
            <a:rect l="l" t="t" r="r" b="b"/>
            <a:pathLst>
              <a:path w="269875" h="106679">
                <a:moveTo>
                  <a:pt x="0" y="0"/>
                </a:moveTo>
                <a:lnTo>
                  <a:pt x="0" y="106680"/>
                </a:lnTo>
                <a:lnTo>
                  <a:pt x="269748" y="106680"/>
                </a:lnTo>
                <a:lnTo>
                  <a:pt x="229742" y="90881"/>
                </a:lnTo>
                <a:lnTo>
                  <a:pt x="15748" y="90881"/>
                </a:lnTo>
                <a:lnTo>
                  <a:pt x="15748" y="6248"/>
                </a:lnTo>
                <a:lnTo>
                  <a:pt x="0"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34" name="object 34"/>
          <p:cNvSpPr/>
          <p:nvPr/>
        </p:nvSpPr>
        <p:spPr>
          <a:xfrm>
            <a:off x="5877183" y="3133854"/>
            <a:ext cx="203870" cy="80024"/>
          </a:xfrm>
          <a:custGeom>
            <a:avLst/>
            <a:gdLst/>
            <a:ahLst/>
            <a:cxnLst/>
            <a:rect l="l" t="t" r="r" b="b"/>
            <a:pathLst>
              <a:path w="271779" h="106679">
                <a:moveTo>
                  <a:pt x="271272" y="0"/>
                </a:moveTo>
                <a:lnTo>
                  <a:pt x="0" y="0"/>
                </a:lnTo>
                <a:lnTo>
                  <a:pt x="40132" y="15748"/>
                </a:lnTo>
                <a:lnTo>
                  <a:pt x="255524" y="15748"/>
                </a:lnTo>
                <a:lnTo>
                  <a:pt x="255524" y="100457"/>
                </a:lnTo>
                <a:lnTo>
                  <a:pt x="271272" y="106680"/>
                </a:lnTo>
                <a:lnTo>
                  <a:pt x="271272"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35" name="object 35"/>
          <p:cNvSpPr/>
          <p:nvPr/>
        </p:nvSpPr>
        <p:spPr>
          <a:xfrm>
            <a:off x="5889758" y="4680601"/>
            <a:ext cx="203870" cy="80024"/>
          </a:xfrm>
          <a:custGeom>
            <a:avLst/>
            <a:gdLst/>
            <a:ahLst/>
            <a:cxnLst/>
            <a:rect l="l" t="t" r="r" b="b"/>
            <a:pathLst>
              <a:path w="271779" h="106679">
                <a:moveTo>
                  <a:pt x="271272" y="0"/>
                </a:moveTo>
                <a:lnTo>
                  <a:pt x="255524" y="6210"/>
                </a:lnTo>
                <a:lnTo>
                  <a:pt x="255524" y="90881"/>
                </a:lnTo>
                <a:lnTo>
                  <a:pt x="40131" y="90881"/>
                </a:lnTo>
                <a:lnTo>
                  <a:pt x="0" y="106680"/>
                </a:lnTo>
                <a:lnTo>
                  <a:pt x="271272" y="106680"/>
                </a:lnTo>
                <a:lnTo>
                  <a:pt x="271272"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36" name="object 36"/>
          <p:cNvSpPr/>
          <p:nvPr/>
        </p:nvSpPr>
        <p:spPr>
          <a:xfrm>
            <a:off x="3669667" y="3392217"/>
            <a:ext cx="888265" cy="537303"/>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37" name="object 37"/>
          <p:cNvSpPr/>
          <p:nvPr/>
        </p:nvSpPr>
        <p:spPr>
          <a:xfrm>
            <a:off x="4939761" y="3392218"/>
            <a:ext cx="853968" cy="521298"/>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38" name="object 38"/>
          <p:cNvSpPr/>
          <p:nvPr/>
        </p:nvSpPr>
        <p:spPr>
          <a:xfrm>
            <a:off x="4684827" y="3551122"/>
            <a:ext cx="102888" cy="257220"/>
          </a:xfrm>
          <a:custGeom>
            <a:avLst/>
            <a:gdLst/>
            <a:ahLst/>
            <a:cxnLst/>
            <a:rect l="l" t="t" r="r" b="b"/>
            <a:pathLst>
              <a:path w="137160" h="342900">
                <a:moveTo>
                  <a:pt x="68580" y="0"/>
                </a:moveTo>
                <a:lnTo>
                  <a:pt x="68580" y="85724"/>
                </a:lnTo>
                <a:lnTo>
                  <a:pt x="0" y="85724"/>
                </a:lnTo>
                <a:lnTo>
                  <a:pt x="0" y="257174"/>
                </a:lnTo>
                <a:lnTo>
                  <a:pt x="68580" y="257174"/>
                </a:lnTo>
                <a:lnTo>
                  <a:pt x="68580" y="342899"/>
                </a:lnTo>
                <a:lnTo>
                  <a:pt x="137160" y="171449"/>
                </a:lnTo>
                <a:lnTo>
                  <a:pt x="68580" y="0"/>
                </a:lnTo>
                <a:close/>
              </a:path>
            </a:pathLst>
          </a:custGeom>
          <a:solidFill>
            <a:srgbClr val="FF0000"/>
          </a:solidFill>
        </p:spPr>
        <p:txBody>
          <a:bodyPr wrap="square" lIns="0" tIns="0" rIns="0" bIns="0" rtlCol="0"/>
          <a:lstStyle/>
          <a:p>
            <a:pPr defTabSz="685800"/>
            <a:endParaRPr sz="1350">
              <a:latin typeface="Calibri" panose="020F0502020204030204"/>
            </a:endParaRPr>
          </a:p>
        </p:txBody>
      </p:sp>
      <p:sp>
        <p:nvSpPr>
          <p:cNvPr id="39" name="object 39"/>
          <p:cNvSpPr/>
          <p:nvPr/>
        </p:nvSpPr>
        <p:spPr>
          <a:xfrm>
            <a:off x="7078684" y="1208708"/>
            <a:ext cx="1552845" cy="658768"/>
          </a:xfrm>
          <a:custGeom>
            <a:avLst/>
            <a:gdLst/>
            <a:ahLst/>
            <a:cxnLst/>
            <a:rect l="l" t="t" r="r" b="b"/>
            <a:pathLst>
              <a:path w="2070100" h="878205">
                <a:moveTo>
                  <a:pt x="0" y="877824"/>
                </a:moveTo>
                <a:lnTo>
                  <a:pt x="2069592" y="877824"/>
                </a:lnTo>
                <a:lnTo>
                  <a:pt x="2069592" y="0"/>
                </a:lnTo>
                <a:lnTo>
                  <a:pt x="0" y="0"/>
                </a:lnTo>
                <a:lnTo>
                  <a:pt x="0" y="877824"/>
                </a:lnTo>
                <a:close/>
              </a:path>
            </a:pathLst>
          </a:custGeom>
          <a:solidFill>
            <a:schemeClr val="bg1"/>
          </a:solidFill>
        </p:spPr>
        <p:txBody>
          <a:bodyPr wrap="square" lIns="0" tIns="0" rIns="0" bIns="0" rtlCol="0"/>
          <a:lstStyle/>
          <a:p>
            <a:pPr defTabSz="685800"/>
            <a:endParaRPr sz="1350">
              <a:latin typeface="Calibri" panose="020F0502020204030204"/>
            </a:endParaRPr>
          </a:p>
        </p:txBody>
      </p:sp>
      <p:sp>
        <p:nvSpPr>
          <p:cNvPr id="40" name="object 40"/>
          <p:cNvSpPr txBox="1"/>
          <p:nvPr/>
        </p:nvSpPr>
        <p:spPr>
          <a:xfrm>
            <a:off x="96747" y="702951"/>
            <a:ext cx="8104324" cy="1092200"/>
          </a:xfrm>
          <a:prstGeom prst="rect">
            <a:avLst/>
          </a:prstGeom>
        </p:spPr>
        <p:txBody>
          <a:bodyPr vert="horz" wrap="square" lIns="0" tIns="0" rIns="0" bIns="0" rtlCol="0">
            <a:spAutoFit/>
          </a:bodyPr>
          <a:lstStyle/>
          <a:p>
            <a:pPr marL="9525" defTabSz="685800"/>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b="1" spc="-4" dirty="0">
                <a:latin typeface="微软雅黑" panose="020B0503020204020204" pitchFamily="34" charset="-122"/>
                <a:cs typeface="微软雅黑" panose="020B0503020204020204" pitchFamily="34" charset="-122"/>
              </a:rPr>
              <a:t>环境指数智能调</a:t>
            </a:r>
            <a:r>
              <a:rPr sz="1200" b="1" spc="-8" dirty="0">
                <a:latin typeface="微软雅黑" panose="020B0503020204020204" pitchFamily="34" charset="-122"/>
                <a:cs typeface="微软雅黑" panose="020B0503020204020204" pitchFamily="34" charset="-122"/>
              </a:rPr>
              <a:t>节</a:t>
            </a:r>
            <a:r>
              <a:rPr sz="1200" b="1" spc="-4" dirty="0">
                <a:latin typeface="微软雅黑" panose="020B0503020204020204" pitchFamily="34" charset="-122"/>
                <a:cs typeface="微软雅黑" panose="020B0503020204020204" pitchFamily="34" charset="-122"/>
              </a:rPr>
              <a:t>、新风系统及空</a:t>
            </a:r>
            <a:r>
              <a:rPr sz="1200" b="1" dirty="0">
                <a:latin typeface="微软雅黑" panose="020B0503020204020204" pitchFamily="34" charset="-122"/>
                <a:cs typeface="微软雅黑" panose="020B0503020204020204" pitchFamily="34" charset="-122"/>
              </a:rPr>
              <a:t>气</a:t>
            </a:r>
            <a:r>
              <a:rPr sz="1200" b="1" spc="-4" dirty="0">
                <a:latin typeface="微软雅黑" panose="020B0503020204020204" pitchFamily="34" charset="-122"/>
                <a:cs typeface="微软雅黑" panose="020B0503020204020204" pitchFamily="34" charset="-122"/>
              </a:rPr>
              <a:t>质量</a:t>
            </a:r>
            <a:r>
              <a:rPr sz="1200" b="1" dirty="0">
                <a:latin typeface="微软雅黑" panose="020B0503020204020204" pitchFamily="34" charset="-122"/>
                <a:cs typeface="微软雅黑" panose="020B0503020204020204" pitchFamily="34" charset="-122"/>
              </a:rPr>
              <a:t>监</a:t>
            </a:r>
            <a:r>
              <a:rPr sz="1200" b="1" spc="-4" dirty="0">
                <a:latin typeface="微软雅黑" panose="020B0503020204020204" pitchFamily="34" charset="-122"/>
                <a:cs typeface="微软雅黑" panose="020B0503020204020204" pitchFamily="34" charset="-122"/>
              </a:rPr>
              <a:t>测</a:t>
            </a:r>
            <a:endParaRPr sz="1200">
              <a:latin typeface="微软雅黑" panose="020B0503020204020204" pitchFamily="34" charset="-122"/>
              <a:cs typeface="微软雅黑" panose="020B0503020204020204" pitchFamily="34" charset="-122"/>
            </a:endParaRPr>
          </a:p>
          <a:p>
            <a:pPr defTabSz="685800"/>
            <a:endParaRPr sz="1200">
              <a:latin typeface="Times New Roman" panose="02020603050405020304"/>
              <a:cs typeface="Times New Roman" panose="02020603050405020304"/>
            </a:endParaRPr>
          </a:p>
          <a:p>
            <a:pPr marR="159385" algn="r" defTabSz="685800">
              <a:spcBef>
                <a:spcPts val="1035"/>
              </a:spcBef>
            </a:pPr>
            <a:r>
              <a:rPr sz="1200" b="1" spc="4" dirty="0">
                <a:latin typeface="微软雅黑" panose="020B0503020204020204" pitchFamily="34" charset="-122"/>
                <a:cs typeface="微软雅黑" panose="020B0503020204020204" pitchFamily="34" charset="-122"/>
              </a:rPr>
              <a:t>空气</a:t>
            </a:r>
            <a:endParaRPr sz="1200">
              <a:latin typeface="微软雅黑" panose="020B0503020204020204" pitchFamily="34" charset="-122"/>
              <a:cs typeface="微软雅黑" panose="020B0503020204020204" pitchFamily="34" charset="-122"/>
            </a:endParaRPr>
          </a:p>
          <a:p>
            <a:pPr marR="3810" algn="r" defTabSz="685800">
              <a:spcBef>
                <a:spcPts val="645"/>
              </a:spcBef>
            </a:pPr>
            <a:r>
              <a:rPr sz="1050" dirty="0">
                <a:latin typeface="Arial" panose="020B0704020202020204"/>
                <a:cs typeface="Arial" panose="020B0704020202020204"/>
              </a:rPr>
              <a:t>•</a:t>
            </a:r>
            <a:r>
              <a:rPr sz="1050" spc="-23" dirty="0">
                <a:latin typeface="Arial" panose="020B0704020202020204"/>
                <a:cs typeface="Arial" panose="020B0704020202020204"/>
              </a:rPr>
              <a:t> </a:t>
            </a:r>
            <a:r>
              <a:rPr sz="1050" b="1" dirty="0">
                <a:latin typeface="微软雅黑" panose="020B0503020204020204" pitchFamily="34" charset="-122"/>
                <a:cs typeface="微软雅黑" panose="020B0503020204020204" pitchFamily="34" charset="-122"/>
              </a:rPr>
              <a:t>气体浓度</a:t>
            </a:r>
            <a:endParaRPr sz="1050">
              <a:latin typeface="微软雅黑" panose="020B0503020204020204" pitchFamily="34" charset="-122"/>
              <a:cs typeface="微软雅黑" panose="020B0503020204020204" pitchFamily="34" charset="-122"/>
            </a:endParaRPr>
          </a:p>
          <a:p>
            <a:pPr marR="3810" algn="r" defTabSz="685800"/>
            <a:r>
              <a:rPr sz="1050" dirty="0">
                <a:latin typeface="Arial" panose="020B0704020202020204"/>
                <a:cs typeface="Arial" panose="020B0704020202020204"/>
              </a:rPr>
              <a:t>•</a:t>
            </a:r>
            <a:r>
              <a:rPr sz="1050" spc="-23" dirty="0">
                <a:latin typeface="Arial" panose="020B0704020202020204"/>
                <a:cs typeface="Arial" panose="020B0704020202020204"/>
              </a:rPr>
              <a:t> </a:t>
            </a:r>
            <a:r>
              <a:rPr sz="1050" b="1" dirty="0">
                <a:latin typeface="微软雅黑" panose="020B0503020204020204" pitchFamily="34" charset="-122"/>
                <a:cs typeface="微软雅黑" panose="020B0503020204020204" pitchFamily="34" charset="-122"/>
              </a:rPr>
              <a:t>环境控制</a:t>
            </a:r>
            <a:endParaRPr sz="1050">
              <a:latin typeface="微软雅黑" panose="020B0503020204020204" pitchFamily="34" charset="-122"/>
              <a:cs typeface="微软雅黑" panose="020B0503020204020204" pitchFamily="34" charset="-122"/>
            </a:endParaRPr>
          </a:p>
        </p:txBody>
      </p:sp>
      <p:sp>
        <p:nvSpPr>
          <p:cNvPr id="41" name="object 41"/>
          <p:cNvSpPr txBox="1"/>
          <p:nvPr/>
        </p:nvSpPr>
        <p:spPr>
          <a:xfrm>
            <a:off x="636152" y="2023201"/>
            <a:ext cx="2008695" cy="657872"/>
          </a:xfrm>
          <a:prstGeom prst="rect">
            <a:avLst/>
          </a:prstGeom>
        </p:spPr>
        <p:txBody>
          <a:bodyPr vert="horz" wrap="square" lIns="0" tIns="0" rIns="0" bIns="0" rtlCol="0">
            <a:spAutoFit/>
          </a:bodyPr>
          <a:lstStyle/>
          <a:p>
            <a:pPr marL="9525" defTabSz="685800">
              <a:tabLst>
                <a:tab pos="224155" algn="l"/>
              </a:tabLst>
            </a:pPr>
            <a:r>
              <a:rPr sz="900" dirty="0">
                <a:latin typeface="Arial" panose="020B0704020202020204"/>
                <a:cs typeface="Arial" panose="020B0704020202020204"/>
              </a:rPr>
              <a:t>•	</a:t>
            </a:r>
            <a:r>
              <a:rPr sz="900" spc="206" dirty="0">
                <a:latin typeface="微软雅黑" panose="020B0503020204020204" pitchFamily="34" charset="-122"/>
                <a:cs typeface="微软雅黑" panose="020B0503020204020204" pitchFamily="34" charset="-122"/>
              </a:rPr>
              <a:t>监</a:t>
            </a:r>
            <a:r>
              <a:rPr sz="900" dirty="0">
                <a:latin typeface="微软雅黑" panose="020B0503020204020204" pitchFamily="34" charset="-122"/>
                <a:cs typeface="微软雅黑" panose="020B0503020204020204" pitchFamily="34" charset="-122"/>
              </a:rPr>
              <a:t>测</a:t>
            </a:r>
            <a:r>
              <a:rPr sz="900" spc="-60" dirty="0">
                <a:latin typeface="微软雅黑" panose="020B0503020204020204" pitchFamily="34" charset="-122"/>
                <a:cs typeface="微软雅黑" panose="020B0503020204020204" pitchFamily="34" charset="-122"/>
              </a:rPr>
              <a:t> </a:t>
            </a:r>
            <a:r>
              <a:rPr sz="900" spc="206" dirty="0">
                <a:latin typeface="微软雅黑" panose="020B0503020204020204" pitchFamily="34" charset="-122"/>
                <a:cs typeface="微软雅黑" panose="020B0503020204020204" pitchFamily="34" charset="-122"/>
              </a:rPr>
              <a:t>园</a:t>
            </a:r>
            <a:r>
              <a:rPr sz="900" dirty="0">
                <a:latin typeface="微软雅黑" panose="020B0503020204020204" pitchFamily="34" charset="-122"/>
                <a:cs typeface="微软雅黑" panose="020B0503020204020204" pitchFamily="34" charset="-122"/>
              </a:rPr>
              <a:t>区</a:t>
            </a:r>
            <a:r>
              <a:rPr sz="900" spc="-60"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大</a:t>
            </a:r>
            <a:r>
              <a:rPr sz="900" spc="-64"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堂</a:t>
            </a:r>
            <a:r>
              <a:rPr sz="900" spc="-64"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室</a:t>
            </a:r>
            <a:r>
              <a:rPr sz="900" spc="-64"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内</a:t>
            </a:r>
            <a:r>
              <a:rPr sz="900" spc="-71"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空</a:t>
            </a:r>
            <a:r>
              <a:rPr sz="900" spc="-64"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气</a:t>
            </a:r>
            <a:r>
              <a:rPr sz="900" spc="-64"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品</a:t>
            </a:r>
            <a:r>
              <a:rPr sz="900" spc="-64"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质</a:t>
            </a:r>
            <a:endParaRPr sz="900">
              <a:latin typeface="微软雅黑" panose="020B0503020204020204" pitchFamily="34" charset="-122"/>
              <a:cs typeface="微软雅黑" panose="020B0503020204020204" pitchFamily="34" charset="-122"/>
            </a:endParaRPr>
          </a:p>
          <a:p>
            <a:pPr marL="224155" marR="3810" algn="just" defTabSz="685800">
              <a:lnSpc>
                <a:spcPct val="125000"/>
              </a:lnSpc>
            </a:pPr>
            <a:r>
              <a:rPr sz="900" dirty="0">
                <a:latin typeface="微软雅黑" panose="020B0503020204020204" pitchFamily="34" charset="-122"/>
                <a:cs typeface="微软雅黑" panose="020B0503020204020204" pitchFamily="34" charset="-122"/>
              </a:rPr>
              <a:t>（</a:t>
            </a:r>
            <a:r>
              <a:rPr sz="900" spc="-188" dirty="0">
                <a:latin typeface="微软雅黑" panose="020B0503020204020204" pitchFamily="34" charset="-122"/>
                <a:cs typeface="微软雅黑" panose="020B0503020204020204" pitchFamily="34" charset="-122"/>
              </a:rPr>
              <a:t> </a:t>
            </a:r>
            <a:r>
              <a:rPr sz="900" spc="11" dirty="0">
                <a:latin typeface="微软雅黑" panose="020B0503020204020204" pitchFamily="34" charset="-122"/>
                <a:cs typeface="微软雅黑" panose="020B0503020204020204" pitchFamily="34" charset="-122"/>
              </a:rPr>
              <a:t>T</a:t>
            </a:r>
            <a:r>
              <a:rPr sz="900" spc="-8" dirty="0">
                <a:latin typeface="微软雅黑" panose="020B0503020204020204" pitchFamily="34" charset="-122"/>
                <a:cs typeface="微软雅黑" panose="020B0503020204020204" pitchFamily="34" charset="-122"/>
              </a:rPr>
              <a:t>VO</a:t>
            </a:r>
            <a:r>
              <a:rPr sz="900" spc="83" dirty="0">
                <a:latin typeface="微软雅黑" panose="020B0503020204020204" pitchFamily="34" charset="-122"/>
                <a:cs typeface="微软雅黑" panose="020B0503020204020204" pitchFamily="34" charset="-122"/>
              </a:rPr>
              <a:t>S</a:t>
            </a:r>
            <a:r>
              <a:rPr sz="900" dirty="0">
                <a:latin typeface="微软雅黑" panose="020B0503020204020204" pitchFamily="34" charset="-122"/>
                <a:cs typeface="微软雅黑" panose="020B0503020204020204" pitchFamily="34" charset="-122"/>
              </a:rPr>
              <a:t>、</a:t>
            </a:r>
            <a:r>
              <a:rPr sz="900" spc="-188" dirty="0">
                <a:latin typeface="微软雅黑" panose="020B0503020204020204" pitchFamily="34" charset="-122"/>
                <a:cs typeface="微软雅黑" panose="020B0503020204020204" pitchFamily="34" charset="-122"/>
              </a:rPr>
              <a:t> </a:t>
            </a:r>
            <a:r>
              <a:rPr sz="900" spc="-4" dirty="0">
                <a:latin typeface="微软雅黑" panose="020B0503020204020204" pitchFamily="34" charset="-122"/>
                <a:cs typeface="微软雅黑" panose="020B0503020204020204" pitchFamily="34" charset="-122"/>
              </a:rPr>
              <a:t>P</a:t>
            </a:r>
            <a:r>
              <a:rPr sz="900" dirty="0">
                <a:latin typeface="微软雅黑" panose="020B0503020204020204" pitchFamily="34" charset="-122"/>
                <a:cs typeface="微软雅黑" panose="020B0503020204020204" pitchFamily="34" charset="-122"/>
              </a:rPr>
              <a:t>M2</a:t>
            </a:r>
            <a:r>
              <a:rPr sz="900" spc="-8" dirty="0">
                <a:latin typeface="微软雅黑" panose="020B0503020204020204" pitchFamily="34" charset="-122"/>
                <a:cs typeface="微软雅黑" panose="020B0503020204020204" pitchFamily="34" charset="-122"/>
              </a:rPr>
              <a:t>.</a:t>
            </a:r>
            <a:r>
              <a:rPr sz="900" dirty="0">
                <a:latin typeface="微软雅黑" panose="020B0503020204020204" pitchFamily="34" charset="-122"/>
                <a:cs typeface="微软雅黑" panose="020B0503020204020204" pitchFamily="34" charset="-122"/>
              </a:rPr>
              <a:t>5</a:t>
            </a:r>
            <a:r>
              <a:rPr sz="900" spc="-184"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a:t>
            </a:r>
            <a:r>
              <a:rPr sz="900" spc="-188" dirty="0">
                <a:latin typeface="微软雅黑" panose="020B0503020204020204" pitchFamily="34" charset="-122"/>
                <a:cs typeface="微软雅黑" panose="020B0503020204020204" pitchFamily="34" charset="-122"/>
              </a:rPr>
              <a:t> </a:t>
            </a:r>
            <a:r>
              <a:rPr sz="900" spc="71" dirty="0">
                <a:latin typeface="微软雅黑" panose="020B0503020204020204" pitchFamily="34" charset="-122"/>
                <a:cs typeface="微软雅黑" panose="020B0503020204020204" pitchFamily="34" charset="-122"/>
              </a:rPr>
              <a:t>甲</a:t>
            </a:r>
            <a:r>
              <a:rPr sz="900" spc="79" dirty="0">
                <a:latin typeface="微软雅黑" panose="020B0503020204020204" pitchFamily="34" charset="-122"/>
                <a:cs typeface="微软雅黑" panose="020B0503020204020204" pitchFamily="34" charset="-122"/>
              </a:rPr>
              <a:t>醛</a:t>
            </a:r>
            <a:r>
              <a:rPr sz="900" dirty="0">
                <a:latin typeface="微软雅黑" panose="020B0503020204020204" pitchFamily="34" charset="-122"/>
                <a:cs typeface="微软雅黑" panose="020B0503020204020204" pitchFamily="34" charset="-122"/>
              </a:rPr>
              <a:t>、</a:t>
            </a:r>
            <a:r>
              <a:rPr sz="900" spc="-188" dirty="0">
                <a:latin typeface="微软雅黑" panose="020B0503020204020204" pitchFamily="34" charset="-122"/>
                <a:cs typeface="微软雅黑" panose="020B0503020204020204" pitchFamily="34" charset="-122"/>
              </a:rPr>
              <a:t> </a:t>
            </a:r>
            <a:r>
              <a:rPr sz="900" spc="-11" dirty="0">
                <a:latin typeface="微软雅黑" panose="020B0503020204020204" pitchFamily="34" charset="-122"/>
                <a:cs typeface="微软雅黑" panose="020B0503020204020204" pitchFamily="34" charset="-122"/>
              </a:rPr>
              <a:t>C</a:t>
            </a:r>
            <a:r>
              <a:rPr sz="900" spc="-8" dirty="0">
                <a:latin typeface="微软雅黑" panose="020B0503020204020204" pitchFamily="34" charset="-122"/>
                <a:cs typeface="微软雅黑" panose="020B0503020204020204" pitchFamily="34" charset="-122"/>
              </a:rPr>
              <a:t>O</a:t>
            </a:r>
            <a:r>
              <a:rPr sz="900" dirty="0">
                <a:latin typeface="微软雅黑" panose="020B0503020204020204" pitchFamily="34" charset="-122"/>
                <a:cs typeface="微软雅黑" panose="020B0503020204020204" pitchFamily="34" charset="-122"/>
              </a:rPr>
              <a:t>2</a:t>
            </a:r>
            <a:r>
              <a:rPr sz="900" spc="-184"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 </a:t>
            </a:r>
            <a:r>
              <a:rPr sz="900" spc="34" dirty="0">
                <a:latin typeface="微软雅黑" panose="020B0503020204020204" pitchFamily="34" charset="-122"/>
                <a:cs typeface="微软雅黑" panose="020B0503020204020204" pitchFamily="34" charset="-122"/>
              </a:rPr>
              <a:t>燃气等</a:t>
            </a:r>
            <a:r>
              <a:rPr sz="900" spc="26" dirty="0">
                <a:latin typeface="微软雅黑" panose="020B0503020204020204" pitchFamily="34" charset="-122"/>
                <a:cs typeface="微软雅黑" panose="020B0503020204020204" pitchFamily="34" charset="-122"/>
              </a:rPr>
              <a:t>）</a:t>
            </a:r>
            <a:r>
              <a:rPr sz="900" spc="34" dirty="0">
                <a:latin typeface="微软雅黑" panose="020B0503020204020204" pitchFamily="34" charset="-122"/>
                <a:cs typeface="微软雅黑" panose="020B0503020204020204" pitchFamily="34" charset="-122"/>
              </a:rPr>
              <a:t>联动</a:t>
            </a:r>
            <a:r>
              <a:rPr sz="900" spc="26" dirty="0">
                <a:latin typeface="微软雅黑" panose="020B0503020204020204" pitchFamily="34" charset="-122"/>
                <a:cs typeface="微软雅黑" panose="020B0503020204020204" pitchFamily="34" charset="-122"/>
              </a:rPr>
              <a:t>园</a:t>
            </a:r>
            <a:r>
              <a:rPr sz="900" spc="34" dirty="0">
                <a:latin typeface="微软雅黑" panose="020B0503020204020204" pitchFamily="34" charset="-122"/>
                <a:cs typeface="微软雅黑" panose="020B0503020204020204" pitchFamily="34" charset="-122"/>
              </a:rPr>
              <a:t>区</a:t>
            </a:r>
            <a:r>
              <a:rPr sz="900" spc="23" dirty="0">
                <a:latin typeface="微软雅黑" panose="020B0503020204020204" pitchFamily="34" charset="-122"/>
                <a:cs typeface="微软雅黑" panose="020B0503020204020204" pitchFamily="34" charset="-122"/>
              </a:rPr>
              <a:t>内</a:t>
            </a:r>
            <a:r>
              <a:rPr sz="900" spc="34" dirty="0">
                <a:latin typeface="微软雅黑" panose="020B0503020204020204" pitchFamily="34" charset="-122"/>
                <a:cs typeface="微软雅黑" panose="020B0503020204020204" pitchFamily="34" charset="-122"/>
              </a:rPr>
              <a:t>送排</a:t>
            </a:r>
            <a:r>
              <a:rPr sz="900" spc="23" dirty="0">
                <a:latin typeface="微软雅黑" panose="020B0503020204020204" pitchFamily="34" charset="-122"/>
                <a:cs typeface="微软雅黑" panose="020B0503020204020204" pitchFamily="34" charset="-122"/>
              </a:rPr>
              <a:t>风</a:t>
            </a:r>
            <a:r>
              <a:rPr sz="900" spc="34" dirty="0">
                <a:latin typeface="微软雅黑" panose="020B0503020204020204" pitchFamily="34" charset="-122"/>
                <a:cs typeface="微软雅黑" panose="020B0503020204020204" pitchFamily="34" charset="-122"/>
              </a:rPr>
              <a:t>系</a:t>
            </a:r>
            <a:r>
              <a:rPr sz="900" spc="38" dirty="0">
                <a:latin typeface="微软雅黑" panose="020B0503020204020204" pitchFamily="34" charset="-122"/>
                <a:cs typeface="微软雅黑" panose="020B0503020204020204" pitchFamily="34" charset="-122"/>
              </a:rPr>
              <a:t>统</a:t>
            </a:r>
            <a:r>
              <a:rPr sz="900" dirty="0">
                <a:latin typeface="微软雅黑" panose="020B0503020204020204" pitchFamily="34" charset="-122"/>
                <a:cs typeface="微软雅黑" panose="020B0503020204020204" pitchFamily="34" charset="-122"/>
              </a:rPr>
              <a:t>， </a:t>
            </a:r>
            <a:r>
              <a:rPr sz="900" spc="-4" dirty="0">
                <a:latin typeface="微软雅黑" panose="020B0503020204020204" pitchFamily="34" charset="-122"/>
                <a:cs typeface="微软雅黑" panose="020B0503020204020204" pitchFamily="34" charset="-122"/>
              </a:rPr>
              <a:t>保障园区内空气清晰、健康</a:t>
            </a:r>
            <a:endParaRPr sz="900">
              <a:latin typeface="微软雅黑" panose="020B0503020204020204" pitchFamily="34" charset="-122"/>
              <a:cs typeface="微软雅黑" panose="020B0503020204020204" pitchFamily="34" charset="-122"/>
            </a:endParaRPr>
          </a:p>
        </p:txBody>
      </p:sp>
      <p:sp>
        <p:nvSpPr>
          <p:cNvPr id="42" name="object 42"/>
          <p:cNvSpPr txBox="1"/>
          <p:nvPr/>
        </p:nvSpPr>
        <p:spPr>
          <a:xfrm>
            <a:off x="3654233" y="2037301"/>
            <a:ext cx="2191130" cy="692497"/>
          </a:xfrm>
          <a:prstGeom prst="rect">
            <a:avLst/>
          </a:prstGeom>
        </p:spPr>
        <p:txBody>
          <a:bodyPr vert="horz" wrap="square" lIns="0" tIns="0" rIns="0" bIns="0" rtlCol="0">
            <a:spAutoFit/>
          </a:bodyPr>
          <a:lstStyle/>
          <a:p>
            <a:pPr marL="224155" marR="3810" indent="-215265" defTabSz="685800">
              <a:lnSpc>
                <a:spcPct val="125000"/>
              </a:lnSpc>
              <a:tabLst>
                <a:tab pos="224155" algn="l"/>
              </a:tabLst>
            </a:pPr>
            <a:r>
              <a:rPr sz="900" dirty="0">
                <a:latin typeface="Arial" panose="020B0704020202020204"/>
                <a:cs typeface="Arial" panose="020B0704020202020204"/>
              </a:rPr>
              <a:t>•	</a:t>
            </a:r>
            <a:r>
              <a:rPr sz="900" spc="8" dirty="0">
                <a:latin typeface="微软雅黑" panose="020B0503020204020204" pitchFamily="34" charset="-122"/>
                <a:cs typeface="微软雅黑" panose="020B0503020204020204" pitchFamily="34" charset="-122"/>
              </a:rPr>
              <a:t>联动园区</a:t>
            </a:r>
            <a:r>
              <a:rPr sz="900" dirty="0">
                <a:latin typeface="微软雅黑" panose="020B0503020204020204" pitchFamily="34" charset="-122"/>
                <a:cs typeface="微软雅黑" panose="020B0503020204020204" pitchFamily="34" charset="-122"/>
              </a:rPr>
              <a:t>内</a:t>
            </a:r>
            <a:r>
              <a:rPr sz="900" spc="8" dirty="0">
                <a:latin typeface="微软雅黑" panose="020B0503020204020204" pitchFamily="34" charset="-122"/>
                <a:cs typeface="微软雅黑" panose="020B0503020204020204" pitchFamily="34" charset="-122"/>
              </a:rPr>
              <a:t>暖通</a:t>
            </a:r>
            <a:r>
              <a:rPr sz="900" dirty="0">
                <a:latin typeface="微软雅黑" panose="020B0503020204020204" pitchFamily="34" charset="-122"/>
                <a:cs typeface="微软雅黑" panose="020B0503020204020204" pitchFamily="34" charset="-122"/>
              </a:rPr>
              <a:t>空</a:t>
            </a:r>
            <a:r>
              <a:rPr sz="900" spc="8" dirty="0">
                <a:latin typeface="微软雅黑" panose="020B0503020204020204" pitchFamily="34" charset="-122"/>
                <a:cs typeface="微软雅黑" panose="020B0503020204020204" pitchFamily="34" charset="-122"/>
              </a:rPr>
              <a:t>调</a:t>
            </a:r>
            <a:r>
              <a:rPr sz="900" dirty="0">
                <a:latin typeface="微软雅黑" panose="020B0503020204020204" pitchFamily="34" charset="-122"/>
                <a:cs typeface="微软雅黑" panose="020B0503020204020204" pitchFamily="34" charset="-122"/>
              </a:rPr>
              <a:t>系</a:t>
            </a:r>
            <a:r>
              <a:rPr sz="900" spc="11" dirty="0">
                <a:latin typeface="微软雅黑" panose="020B0503020204020204" pitchFamily="34" charset="-122"/>
                <a:cs typeface="微软雅黑" panose="020B0503020204020204" pitchFamily="34" charset="-122"/>
              </a:rPr>
              <a:t>统</a:t>
            </a:r>
            <a:r>
              <a:rPr sz="900" spc="8" dirty="0">
                <a:latin typeface="微软雅黑" panose="020B0503020204020204" pitchFamily="34" charset="-122"/>
                <a:cs typeface="微软雅黑" panose="020B0503020204020204" pitchFamily="34" charset="-122"/>
              </a:rPr>
              <a:t>，开启</a:t>
            </a:r>
            <a:r>
              <a:rPr sz="900" dirty="0">
                <a:latin typeface="微软雅黑" panose="020B0503020204020204" pitchFamily="34" charset="-122"/>
                <a:cs typeface="微软雅黑" panose="020B0503020204020204" pitchFamily="34" charset="-122"/>
              </a:rPr>
              <a:t>合</a:t>
            </a:r>
            <a:r>
              <a:rPr sz="900" spc="8" dirty="0">
                <a:latin typeface="微软雅黑" panose="020B0503020204020204" pitchFamily="34" charset="-122"/>
                <a:cs typeface="微软雅黑" panose="020B0503020204020204" pitchFamily="34" charset="-122"/>
              </a:rPr>
              <a:t>适</a:t>
            </a:r>
            <a:r>
              <a:rPr sz="900" dirty="0">
                <a:latin typeface="微软雅黑" panose="020B0503020204020204" pitchFamily="34" charset="-122"/>
                <a:cs typeface="微软雅黑" panose="020B0503020204020204" pitchFamily="34" charset="-122"/>
              </a:rPr>
              <a:t>的 供冷模式，保障室内温湿度在舒适范围</a:t>
            </a:r>
            <a:endParaRPr sz="900">
              <a:latin typeface="微软雅黑" panose="020B0503020204020204" pitchFamily="34" charset="-122"/>
              <a:cs typeface="微软雅黑" panose="020B0503020204020204" pitchFamily="34" charset="-122"/>
            </a:endParaRPr>
          </a:p>
          <a:p>
            <a:pPr marL="224155" marR="3810" indent="-215265" defTabSz="685800">
              <a:lnSpc>
                <a:spcPct val="125000"/>
              </a:lnSpc>
              <a:tabLst>
                <a:tab pos="224155" algn="l"/>
              </a:tabLst>
            </a:pPr>
            <a:r>
              <a:rPr sz="900" dirty="0">
                <a:latin typeface="Arial" panose="020B0704020202020204"/>
                <a:cs typeface="Arial" panose="020B0704020202020204"/>
              </a:rPr>
              <a:t>•	</a:t>
            </a:r>
            <a:r>
              <a:rPr sz="900" spc="8" dirty="0">
                <a:latin typeface="微软雅黑" panose="020B0503020204020204" pitchFamily="34" charset="-122"/>
                <a:cs typeface="微软雅黑" panose="020B0503020204020204" pitchFamily="34" charset="-122"/>
              </a:rPr>
              <a:t>联动物业</a:t>
            </a:r>
            <a:r>
              <a:rPr sz="900" dirty="0">
                <a:latin typeface="微软雅黑" panose="020B0503020204020204" pitchFamily="34" charset="-122"/>
                <a:cs typeface="微软雅黑" panose="020B0503020204020204" pitchFamily="34" charset="-122"/>
              </a:rPr>
              <a:t>服</a:t>
            </a:r>
            <a:r>
              <a:rPr sz="900" spc="8" dirty="0">
                <a:latin typeface="微软雅黑" panose="020B0503020204020204" pitchFamily="34" charset="-122"/>
                <a:cs typeface="微软雅黑" panose="020B0503020204020204" pitchFamily="34" charset="-122"/>
              </a:rPr>
              <a:t>务系</a:t>
            </a:r>
            <a:r>
              <a:rPr sz="900" spc="4" dirty="0">
                <a:latin typeface="微软雅黑" panose="020B0503020204020204" pitchFamily="34" charset="-122"/>
                <a:cs typeface="微软雅黑" panose="020B0503020204020204" pitchFamily="34" charset="-122"/>
              </a:rPr>
              <a:t>统</a:t>
            </a:r>
            <a:r>
              <a:rPr sz="900" spc="8" dirty="0">
                <a:latin typeface="微软雅黑" panose="020B0503020204020204" pitchFamily="34" charset="-122"/>
                <a:cs typeface="微软雅黑" panose="020B0503020204020204" pitchFamily="34" charset="-122"/>
              </a:rPr>
              <a:t>，</a:t>
            </a:r>
            <a:r>
              <a:rPr sz="900" dirty="0">
                <a:latin typeface="微软雅黑" panose="020B0503020204020204" pitchFamily="34" charset="-122"/>
                <a:cs typeface="微软雅黑" panose="020B0503020204020204" pitchFamily="34" charset="-122"/>
              </a:rPr>
              <a:t>产</a:t>
            </a:r>
            <a:r>
              <a:rPr sz="900" spc="8" dirty="0">
                <a:latin typeface="微软雅黑" panose="020B0503020204020204" pitchFamily="34" charset="-122"/>
                <a:cs typeface="微软雅黑" panose="020B0503020204020204" pitchFamily="34" charset="-122"/>
              </a:rPr>
              <a:t>生舒适度</a:t>
            </a:r>
            <a:r>
              <a:rPr sz="900" dirty="0">
                <a:latin typeface="微软雅黑" panose="020B0503020204020204" pitchFamily="34" charset="-122"/>
                <a:cs typeface="微软雅黑" panose="020B0503020204020204" pitchFamily="34" charset="-122"/>
              </a:rPr>
              <a:t>相</a:t>
            </a:r>
            <a:r>
              <a:rPr sz="900" spc="8" dirty="0">
                <a:latin typeface="微软雅黑" panose="020B0503020204020204" pitchFamily="34" charset="-122"/>
                <a:cs typeface="微软雅黑" panose="020B0503020204020204" pitchFamily="34" charset="-122"/>
              </a:rPr>
              <a:t>关</a:t>
            </a:r>
            <a:r>
              <a:rPr sz="900" dirty="0">
                <a:latin typeface="微软雅黑" panose="020B0503020204020204" pitchFamily="34" charset="-122"/>
                <a:cs typeface="微软雅黑" panose="020B0503020204020204" pitchFamily="34" charset="-122"/>
              </a:rPr>
              <a:t>工 单信息，由物业人员及时调整到舒适度</a:t>
            </a:r>
            <a:endParaRPr sz="900">
              <a:latin typeface="微软雅黑" panose="020B0503020204020204" pitchFamily="34" charset="-122"/>
              <a:cs typeface="微软雅黑" panose="020B0503020204020204" pitchFamily="34" charset="-122"/>
            </a:endParaRPr>
          </a:p>
        </p:txBody>
      </p:sp>
      <p:sp>
        <p:nvSpPr>
          <p:cNvPr id="43" name="object 43"/>
          <p:cNvSpPr txBox="1"/>
          <p:nvPr/>
        </p:nvSpPr>
        <p:spPr>
          <a:xfrm>
            <a:off x="617632" y="4105385"/>
            <a:ext cx="2063473" cy="415498"/>
          </a:xfrm>
          <a:prstGeom prst="rect">
            <a:avLst/>
          </a:prstGeom>
        </p:spPr>
        <p:txBody>
          <a:bodyPr vert="horz" wrap="square" lIns="0" tIns="0" rIns="0" bIns="0" rtlCol="0">
            <a:spAutoFit/>
          </a:bodyPr>
          <a:lstStyle/>
          <a:p>
            <a:pPr marL="224155" marR="3810" indent="-215265" algn="just" defTabSz="685800"/>
            <a:r>
              <a:rPr sz="900" dirty="0">
                <a:latin typeface="Arial" panose="020B0704020202020204"/>
                <a:cs typeface="Arial" panose="020B0704020202020204"/>
              </a:rPr>
              <a:t>•     </a:t>
            </a:r>
            <a:r>
              <a:rPr sz="900" spc="-128" dirty="0">
                <a:latin typeface="Arial" panose="020B0704020202020204"/>
                <a:cs typeface="Arial" panose="020B0704020202020204"/>
              </a:rPr>
              <a:t> </a:t>
            </a:r>
            <a:r>
              <a:rPr sz="900" dirty="0">
                <a:latin typeface="微软雅黑" panose="020B0503020204020204" pitchFamily="34" charset="-122"/>
                <a:cs typeface="微软雅黑" panose="020B0503020204020204" pitchFamily="34" charset="-122"/>
              </a:rPr>
              <a:t>监</a:t>
            </a:r>
            <a:r>
              <a:rPr sz="900" spc="-4" dirty="0">
                <a:latin typeface="微软雅黑" panose="020B0503020204020204" pitchFamily="34" charset="-122"/>
                <a:cs typeface="微软雅黑" panose="020B0503020204020204" pitchFamily="34" charset="-122"/>
              </a:rPr>
              <a:t>测</a:t>
            </a:r>
            <a:r>
              <a:rPr sz="900" dirty="0">
                <a:latin typeface="微软雅黑" panose="020B0503020204020204" pitchFamily="34" charset="-122"/>
                <a:cs typeface="微软雅黑" panose="020B0503020204020204" pitchFamily="34" charset="-122"/>
              </a:rPr>
              <a:t>园区声音环境标准，噪音出现后 及时响</a:t>
            </a:r>
            <a:r>
              <a:rPr sz="900" spc="-4" dirty="0">
                <a:latin typeface="微软雅黑" panose="020B0503020204020204" pitchFamily="34" charset="-122"/>
                <a:cs typeface="微软雅黑" panose="020B0503020204020204" pitchFamily="34" charset="-122"/>
              </a:rPr>
              <a:t>应</a:t>
            </a:r>
            <a:r>
              <a:rPr sz="900" dirty="0">
                <a:latin typeface="微软雅黑" panose="020B0503020204020204" pitchFamily="34" charset="-122"/>
                <a:cs typeface="微软雅黑" panose="020B0503020204020204" pitchFamily="34" charset="-122"/>
              </a:rPr>
              <a:t>，联动物业服务，触发服务 单信息</a:t>
            </a:r>
            <a:endParaRPr sz="900">
              <a:latin typeface="微软雅黑" panose="020B0503020204020204" pitchFamily="34" charset="-122"/>
              <a:cs typeface="微软雅黑" panose="020B0503020204020204" pitchFamily="34" charset="-122"/>
            </a:endParaRPr>
          </a:p>
        </p:txBody>
      </p:sp>
      <p:sp>
        <p:nvSpPr>
          <p:cNvPr id="44" name="object 44"/>
          <p:cNvSpPr txBox="1"/>
          <p:nvPr/>
        </p:nvSpPr>
        <p:spPr>
          <a:xfrm>
            <a:off x="3641182" y="4080957"/>
            <a:ext cx="2179698" cy="553998"/>
          </a:xfrm>
          <a:prstGeom prst="rect">
            <a:avLst/>
          </a:prstGeom>
        </p:spPr>
        <p:txBody>
          <a:bodyPr vert="horz" wrap="square" lIns="0" tIns="0" rIns="0" bIns="0" rtlCol="0">
            <a:spAutoFit/>
          </a:bodyPr>
          <a:lstStyle/>
          <a:p>
            <a:pPr marL="224155" marR="3810" indent="-215265" algn="just" defTabSz="685800"/>
            <a:r>
              <a:rPr sz="900" dirty="0">
                <a:latin typeface="Arial" panose="020B0704020202020204"/>
                <a:cs typeface="Arial" panose="020B0704020202020204"/>
              </a:rPr>
              <a:t>•     </a:t>
            </a:r>
            <a:r>
              <a:rPr sz="900" spc="-128" dirty="0">
                <a:latin typeface="Arial" panose="020B0704020202020204"/>
                <a:cs typeface="Arial" panose="020B0704020202020204"/>
              </a:rPr>
              <a:t> </a:t>
            </a:r>
            <a:r>
              <a:rPr sz="900" dirty="0">
                <a:latin typeface="微软雅黑" panose="020B0503020204020204" pitchFamily="34" charset="-122"/>
                <a:cs typeface="微软雅黑" panose="020B0503020204020204" pitchFamily="34" charset="-122"/>
              </a:rPr>
              <a:t>监测园区光照环境，其中包含室外自然 光和室内照明，根据光照亮度，自动联 动照明系统、窗帘系统，提供更舒适的 光照环境</a:t>
            </a:r>
            <a:endParaRPr sz="900">
              <a:latin typeface="微软雅黑" panose="020B0503020204020204" pitchFamily="34" charset="-122"/>
              <a:cs typeface="微软雅黑" panose="020B0503020204020204" pitchFamily="34" charset="-122"/>
            </a:endParaRPr>
          </a:p>
        </p:txBody>
      </p:sp>
      <p:sp>
        <p:nvSpPr>
          <p:cNvPr id="45" name="object 45"/>
          <p:cNvSpPr/>
          <p:nvPr/>
        </p:nvSpPr>
        <p:spPr>
          <a:xfrm>
            <a:off x="6679708" y="1181271"/>
            <a:ext cx="739745" cy="729741"/>
          </a:xfrm>
          <a:custGeom>
            <a:avLst/>
            <a:gdLst/>
            <a:ahLst/>
            <a:cxnLst/>
            <a:rect l="l" t="t" r="r" b="b"/>
            <a:pathLst>
              <a:path w="986154" h="972819">
                <a:moveTo>
                  <a:pt x="493014" y="0"/>
                </a:moveTo>
                <a:lnTo>
                  <a:pt x="452578" y="1611"/>
                </a:lnTo>
                <a:lnTo>
                  <a:pt x="413043" y="6363"/>
                </a:lnTo>
                <a:lnTo>
                  <a:pt x="374535" y="14130"/>
                </a:lnTo>
                <a:lnTo>
                  <a:pt x="337181" y="24786"/>
                </a:lnTo>
                <a:lnTo>
                  <a:pt x="301109" y="38207"/>
                </a:lnTo>
                <a:lnTo>
                  <a:pt x="266443" y="54267"/>
                </a:lnTo>
                <a:lnTo>
                  <a:pt x="201844" y="93805"/>
                </a:lnTo>
                <a:lnTo>
                  <a:pt x="144399" y="142398"/>
                </a:lnTo>
                <a:lnTo>
                  <a:pt x="95121" y="199046"/>
                </a:lnTo>
                <a:lnTo>
                  <a:pt x="55028" y="262747"/>
                </a:lnTo>
                <a:lnTo>
                  <a:pt x="25133" y="332500"/>
                </a:lnTo>
                <a:lnTo>
                  <a:pt x="14328" y="369333"/>
                </a:lnTo>
                <a:lnTo>
                  <a:pt x="6452" y="407303"/>
                </a:lnTo>
                <a:lnTo>
                  <a:pt x="1634" y="446286"/>
                </a:lnTo>
                <a:lnTo>
                  <a:pt x="0" y="486156"/>
                </a:lnTo>
                <a:lnTo>
                  <a:pt x="1634" y="526025"/>
                </a:lnTo>
                <a:lnTo>
                  <a:pt x="6452" y="565008"/>
                </a:lnTo>
                <a:lnTo>
                  <a:pt x="14328" y="602978"/>
                </a:lnTo>
                <a:lnTo>
                  <a:pt x="25133" y="639811"/>
                </a:lnTo>
                <a:lnTo>
                  <a:pt x="55028" y="709564"/>
                </a:lnTo>
                <a:lnTo>
                  <a:pt x="95121" y="773265"/>
                </a:lnTo>
                <a:lnTo>
                  <a:pt x="144399" y="829913"/>
                </a:lnTo>
                <a:lnTo>
                  <a:pt x="201844" y="878506"/>
                </a:lnTo>
                <a:lnTo>
                  <a:pt x="266443" y="918044"/>
                </a:lnTo>
                <a:lnTo>
                  <a:pt x="301109" y="934104"/>
                </a:lnTo>
                <a:lnTo>
                  <a:pt x="337181" y="947525"/>
                </a:lnTo>
                <a:lnTo>
                  <a:pt x="374535" y="958181"/>
                </a:lnTo>
                <a:lnTo>
                  <a:pt x="413043" y="965948"/>
                </a:lnTo>
                <a:lnTo>
                  <a:pt x="452578" y="970700"/>
                </a:lnTo>
                <a:lnTo>
                  <a:pt x="493014" y="972312"/>
                </a:lnTo>
                <a:lnTo>
                  <a:pt x="533449" y="970700"/>
                </a:lnTo>
                <a:lnTo>
                  <a:pt x="572984" y="965948"/>
                </a:lnTo>
                <a:lnTo>
                  <a:pt x="611492" y="958181"/>
                </a:lnTo>
                <a:lnTo>
                  <a:pt x="648846" y="947525"/>
                </a:lnTo>
                <a:lnTo>
                  <a:pt x="684918" y="934104"/>
                </a:lnTo>
                <a:lnTo>
                  <a:pt x="719584" y="918044"/>
                </a:lnTo>
                <a:lnTo>
                  <a:pt x="784183" y="878506"/>
                </a:lnTo>
                <a:lnTo>
                  <a:pt x="841628" y="829913"/>
                </a:lnTo>
                <a:lnTo>
                  <a:pt x="890906" y="773265"/>
                </a:lnTo>
                <a:lnTo>
                  <a:pt x="930999" y="709564"/>
                </a:lnTo>
                <a:lnTo>
                  <a:pt x="960894" y="639811"/>
                </a:lnTo>
                <a:lnTo>
                  <a:pt x="971699" y="602978"/>
                </a:lnTo>
                <a:lnTo>
                  <a:pt x="979575" y="565008"/>
                </a:lnTo>
                <a:lnTo>
                  <a:pt x="984393" y="526025"/>
                </a:lnTo>
                <a:lnTo>
                  <a:pt x="986027" y="486156"/>
                </a:lnTo>
                <a:lnTo>
                  <a:pt x="984393" y="446286"/>
                </a:lnTo>
                <a:lnTo>
                  <a:pt x="979575" y="407303"/>
                </a:lnTo>
                <a:lnTo>
                  <a:pt x="971699" y="369333"/>
                </a:lnTo>
                <a:lnTo>
                  <a:pt x="960894" y="332500"/>
                </a:lnTo>
                <a:lnTo>
                  <a:pt x="930999" y="262747"/>
                </a:lnTo>
                <a:lnTo>
                  <a:pt x="890906" y="199046"/>
                </a:lnTo>
                <a:lnTo>
                  <a:pt x="841628" y="142398"/>
                </a:lnTo>
                <a:lnTo>
                  <a:pt x="784183" y="93805"/>
                </a:lnTo>
                <a:lnTo>
                  <a:pt x="719584" y="54267"/>
                </a:lnTo>
                <a:lnTo>
                  <a:pt x="684918" y="38207"/>
                </a:lnTo>
                <a:lnTo>
                  <a:pt x="648846" y="24786"/>
                </a:lnTo>
                <a:lnTo>
                  <a:pt x="611492" y="14130"/>
                </a:lnTo>
                <a:lnTo>
                  <a:pt x="572984" y="6363"/>
                </a:lnTo>
                <a:lnTo>
                  <a:pt x="533449" y="1611"/>
                </a:lnTo>
                <a:lnTo>
                  <a:pt x="493014" y="0"/>
                </a:lnTo>
                <a:close/>
              </a:path>
            </a:pathLst>
          </a:custGeom>
          <a:solidFill>
            <a:srgbClr val="E9002E"/>
          </a:solidFill>
        </p:spPr>
        <p:txBody>
          <a:bodyPr wrap="square" lIns="0" tIns="0" rIns="0" bIns="0" rtlCol="0"/>
          <a:lstStyle/>
          <a:p>
            <a:pPr defTabSz="685800"/>
            <a:endParaRPr sz="1350">
              <a:latin typeface="Calibri" panose="020F0502020204030204"/>
            </a:endParaRPr>
          </a:p>
        </p:txBody>
      </p:sp>
      <p:sp>
        <p:nvSpPr>
          <p:cNvPr id="46" name="object 46"/>
          <p:cNvSpPr/>
          <p:nvPr/>
        </p:nvSpPr>
        <p:spPr>
          <a:xfrm>
            <a:off x="6679708" y="1181271"/>
            <a:ext cx="739649" cy="729361"/>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47" name="object 47"/>
          <p:cNvSpPr/>
          <p:nvPr/>
        </p:nvSpPr>
        <p:spPr>
          <a:xfrm>
            <a:off x="6676089" y="1177651"/>
            <a:ext cx="747366" cy="736886"/>
          </a:xfrm>
          <a:custGeom>
            <a:avLst/>
            <a:gdLst/>
            <a:ahLst/>
            <a:cxnLst/>
            <a:rect l="l" t="t" r="r" b="b"/>
            <a:pathLst>
              <a:path w="996315" h="982344">
                <a:moveTo>
                  <a:pt x="498094" y="0"/>
                </a:moveTo>
                <a:lnTo>
                  <a:pt x="549021" y="2412"/>
                </a:lnTo>
                <a:lnTo>
                  <a:pt x="598297" y="10033"/>
                </a:lnTo>
                <a:lnTo>
                  <a:pt x="645922" y="22098"/>
                </a:lnTo>
                <a:lnTo>
                  <a:pt x="691642" y="38481"/>
                </a:lnTo>
                <a:lnTo>
                  <a:pt x="735329" y="59309"/>
                </a:lnTo>
                <a:lnTo>
                  <a:pt x="776224" y="83820"/>
                </a:lnTo>
                <a:lnTo>
                  <a:pt x="814704" y="112268"/>
                </a:lnTo>
                <a:lnTo>
                  <a:pt x="850011" y="143891"/>
                </a:lnTo>
                <a:lnTo>
                  <a:pt x="882015" y="178816"/>
                </a:lnTo>
                <a:lnTo>
                  <a:pt x="910844" y="216408"/>
                </a:lnTo>
                <a:lnTo>
                  <a:pt x="935736" y="256921"/>
                </a:lnTo>
                <a:lnTo>
                  <a:pt x="956564" y="299847"/>
                </a:lnTo>
                <a:lnTo>
                  <a:pt x="973327" y="345059"/>
                </a:lnTo>
                <a:lnTo>
                  <a:pt x="985774" y="392049"/>
                </a:lnTo>
                <a:lnTo>
                  <a:pt x="993394" y="440944"/>
                </a:lnTo>
                <a:lnTo>
                  <a:pt x="995807" y="490982"/>
                </a:lnTo>
                <a:lnTo>
                  <a:pt x="993394" y="541147"/>
                </a:lnTo>
                <a:lnTo>
                  <a:pt x="985774" y="590042"/>
                </a:lnTo>
                <a:lnTo>
                  <a:pt x="973327" y="636905"/>
                </a:lnTo>
                <a:lnTo>
                  <a:pt x="956564" y="682244"/>
                </a:lnTo>
                <a:lnTo>
                  <a:pt x="935736" y="725043"/>
                </a:lnTo>
                <a:lnTo>
                  <a:pt x="910844" y="765556"/>
                </a:lnTo>
                <a:lnTo>
                  <a:pt x="882015" y="803275"/>
                </a:lnTo>
                <a:lnTo>
                  <a:pt x="850011" y="838073"/>
                </a:lnTo>
                <a:lnTo>
                  <a:pt x="814704" y="869696"/>
                </a:lnTo>
                <a:lnTo>
                  <a:pt x="776224" y="898144"/>
                </a:lnTo>
                <a:lnTo>
                  <a:pt x="735329" y="922655"/>
                </a:lnTo>
                <a:lnTo>
                  <a:pt x="691642" y="943483"/>
                </a:lnTo>
                <a:lnTo>
                  <a:pt x="645922" y="959866"/>
                </a:lnTo>
                <a:lnTo>
                  <a:pt x="598297" y="971931"/>
                </a:lnTo>
                <a:lnTo>
                  <a:pt x="549021" y="979551"/>
                </a:lnTo>
                <a:lnTo>
                  <a:pt x="498094" y="981963"/>
                </a:lnTo>
                <a:lnTo>
                  <a:pt x="447294" y="979551"/>
                </a:lnTo>
                <a:lnTo>
                  <a:pt x="398018" y="971931"/>
                </a:lnTo>
                <a:lnTo>
                  <a:pt x="350266" y="959866"/>
                </a:lnTo>
                <a:lnTo>
                  <a:pt x="304165" y="943483"/>
                </a:lnTo>
                <a:lnTo>
                  <a:pt x="260985" y="922655"/>
                </a:lnTo>
                <a:lnTo>
                  <a:pt x="219710" y="898144"/>
                </a:lnTo>
                <a:lnTo>
                  <a:pt x="181610" y="869696"/>
                </a:lnTo>
                <a:lnTo>
                  <a:pt x="145923" y="838073"/>
                </a:lnTo>
                <a:lnTo>
                  <a:pt x="113919" y="803275"/>
                </a:lnTo>
                <a:lnTo>
                  <a:pt x="85090" y="765556"/>
                </a:lnTo>
                <a:lnTo>
                  <a:pt x="60198" y="725043"/>
                </a:lnTo>
                <a:lnTo>
                  <a:pt x="39370" y="682244"/>
                </a:lnTo>
                <a:lnTo>
                  <a:pt x="22478" y="636905"/>
                </a:lnTo>
                <a:lnTo>
                  <a:pt x="10033" y="590042"/>
                </a:lnTo>
                <a:lnTo>
                  <a:pt x="2413" y="541147"/>
                </a:lnTo>
                <a:lnTo>
                  <a:pt x="0" y="490982"/>
                </a:lnTo>
                <a:lnTo>
                  <a:pt x="2413" y="440944"/>
                </a:lnTo>
                <a:lnTo>
                  <a:pt x="10033" y="392049"/>
                </a:lnTo>
                <a:lnTo>
                  <a:pt x="22478" y="345059"/>
                </a:lnTo>
                <a:lnTo>
                  <a:pt x="39370" y="299847"/>
                </a:lnTo>
                <a:lnTo>
                  <a:pt x="60198" y="256921"/>
                </a:lnTo>
                <a:lnTo>
                  <a:pt x="85090" y="216408"/>
                </a:lnTo>
                <a:lnTo>
                  <a:pt x="113919" y="178816"/>
                </a:lnTo>
                <a:lnTo>
                  <a:pt x="145923" y="143891"/>
                </a:lnTo>
                <a:lnTo>
                  <a:pt x="181610" y="112268"/>
                </a:lnTo>
                <a:lnTo>
                  <a:pt x="219710" y="83820"/>
                </a:lnTo>
                <a:lnTo>
                  <a:pt x="260985" y="59309"/>
                </a:lnTo>
                <a:lnTo>
                  <a:pt x="304165" y="38481"/>
                </a:lnTo>
                <a:lnTo>
                  <a:pt x="350266" y="22098"/>
                </a:lnTo>
                <a:lnTo>
                  <a:pt x="398018" y="10033"/>
                </a:lnTo>
                <a:lnTo>
                  <a:pt x="447294" y="2412"/>
                </a:lnTo>
                <a:lnTo>
                  <a:pt x="498094" y="0"/>
                </a:lnTo>
                <a:close/>
              </a:path>
            </a:pathLst>
          </a:custGeom>
          <a:ln w="9525">
            <a:solidFill>
              <a:srgbClr val="FFFFFF"/>
            </a:solidFill>
          </a:ln>
        </p:spPr>
        <p:txBody>
          <a:bodyPr wrap="square" lIns="0" tIns="0" rIns="0" bIns="0" rtlCol="0"/>
          <a:lstStyle/>
          <a:p>
            <a:pPr defTabSz="685800"/>
            <a:endParaRPr sz="1350">
              <a:latin typeface="Calibri" panose="020F0502020204030204"/>
            </a:endParaRPr>
          </a:p>
        </p:txBody>
      </p:sp>
      <p:sp>
        <p:nvSpPr>
          <p:cNvPr id="48" name="object 48"/>
          <p:cNvSpPr/>
          <p:nvPr/>
        </p:nvSpPr>
        <p:spPr>
          <a:xfrm>
            <a:off x="7070683" y="2176997"/>
            <a:ext cx="1553797" cy="658768"/>
          </a:xfrm>
          <a:custGeom>
            <a:avLst/>
            <a:gdLst/>
            <a:ahLst/>
            <a:cxnLst/>
            <a:rect l="l" t="t" r="r" b="b"/>
            <a:pathLst>
              <a:path w="2071370" h="878204">
                <a:moveTo>
                  <a:pt x="0" y="877823"/>
                </a:moveTo>
                <a:lnTo>
                  <a:pt x="2071116" y="877823"/>
                </a:lnTo>
                <a:lnTo>
                  <a:pt x="2071116" y="0"/>
                </a:lnTo>
                <a:lnTo>
                  <a:pt x="0" y="0"/>
                </a:lnTo>
                <a:lnTo>
                  <a:pt x="0" y="877823"/>
                </a:lnTo>
                <a:close/>
              </a:path>
            </a:pathLst>
          </a:custGeom>
          <a:solidFill>
            <a:schemeClr val="bg1"/>
          </a:solidFill>
        </p:spPr>
        <p:txBody>
          <a:bodyPr wrap="square" lIns="0" tIns="0" rIns="0" bIns="0" rtlCol="0"/>
          <a:lstStyle/>
          <a:p>
            <a:pPr defTabSz="685800"/>
            <a:endParaRPr sz="1350">
              <a:latin typeface="Calibri" panose="020F0502020204030204"/>
            </a:endParaRPr>
          </a:p>
        </p:txBody>
      </p:sp>
      <p:sp>
        <p:nvSpPr>
          <p:cNvPr id="49" name="object 49"/>
          <p:cNvSpPr/>
          <p:nvPr/>
        </p:nvSpPr>
        <p:spPr>
          <a:xfrm>
            <a:off x="6659131" y="2149561"/>
            <a:ext cx="739745" cy="728313"/>
          </a:xfrm>
          <a:custGeom>
            <a:avLst/>
            <a:gdLst/>
            <a:ahLst/>
            <a:cxnLst/>
            <a:rect l="l" t="t" r="r" b="b"/>
            <a:pathLst>
              <a:path w="986154" h="970914">
                <a:moveTo>
                  <a:pt x="493014" y="0"/>
                </a:moveTo>
                <a:lnTo>
                  <a:pt x="452578" y="1608"/>
                </a:lnTo>
                <a:lnTo>
                  <a:pt x="413043" y="6352"/>
                </a:lnTo>
                <a:lnTo>
                  <a:pt x="374535" y="14105"/>
                </a:lnTo>
                <a:lnTo>
                  <a:pt x="337181" y="24743"/>
                </a:lnTo>
                <a:lnTo>
                  <a:pt x="301109" y="38141"/>
                </a:lnTo>
                <a:lnTo>
                  <a:pt x="266443" y="54174"/>
                </a:lnTo>
                <a:lnTo>
                  <a:pt x="201844" y="93646"/>
                </a:lnTo>
                <a:lnTo>
                  <a:pt x="144398" y="142160"/>
                </a:lnTo>
                <a:lnTo>
                  <a:pt x="95121" y="198717"/>
                </a:lnTo>
                <a:lnTo>
                  <a:pt x="55028" y="262318"/>
                </a:lnTo>
                <a:lnTo>
                  <a:pt x="25133" y="331963"/>
                </a:lnTo>
                <a:lnTo>
                  <a:pt x="14328" y="368741"/>
                </a:lnTo>
                <a:lnTo>
                  <a:pt x="6452" y="406655"/>
                </a:lnTo>
                <a:lnTo>
                  <a:pt x="1634" y="445581"/>
                </a:lnTo>
                <a:lnTo>
                  <a:pt x="0" y="485393"/>
                </a:lnTo>
                <a:lnTo>
                  <a:pt x="1634" y="525206"/>
                </a:lnTo>
                <a:lnTo>
                  <a:pt x="6452" y="564132"/>
                </a:lnTo>
                <a:lnTo>
                  <a:pt x="14328" y="602046"/>
                </a:lnTo>
                <a:lnTo>
                  <a:pt x="25133" y="638824"/>
                </a:lnTo>
                <a:lnTo>
                  <a:pt x="55028" y="708469"/>
                </a:lnTo>
                <a:lnTo>
                  <a:pt x="95121" y="772070"/>
                </a:lnTo>
                <a:lnTo>
                  <a:pt x="144399" y="828627"/>
                </a:lnTo>
                <a:lnTo>
                  <a:pt x="201844" y="877141"/>
                </a:lnTo>
                <a:lnTo>
                  <a:pt x="266443" y="916613"/>
                </a:lnTo>
                <a:lnTo>
                  <a:pt x="301109" y="932646"/>
                </a:lnTo>
                <a:lnTo>
                  <a:pt x="337181" y="946044"/>
                </a:lnTo>
                <a:lnTo>
                  <a:pt x="374535" y="956682"/>
                </a:lnTo>
                <a:lnTo>
                  <a:pt x="413043" y="964435"/>
                </a:lnTo>
                <a:lnTo>
                  <a:pt x="452578" y="969179"/>
                </a:lnTo>
                <a:lnTo>
                  <a:pt x="493014" y="970787"/>
                </a:lnTo>
                <a:lnTo>
                  <a:pt x="533449" y="969179"/>
                </a:lnTo>
                <a:lnTo>
                  <a:pt x="572984" y="964435"/>
                </a:lnTo>
                <a:lnTo>
                  <a:pt x="611492" y="956682"/>
                </a:lnTo>
                <a:lnTo>
                  <a:pt x="648846" y="946044"/>
                </a:lnTo>
                <a:lnTo>
                  <a:pt x="684918" y="932646"/>
                </a:lnTo>
                <a:lnTo>
                  <a:pt x="719584" y="916613"/>
                </a:lnTo>
                <a:lnTo>
                  <a:pt x="784183" y="877141"/>
                </a:lnTo>
                <a:lnTo>
                  <a:pt x="841628" y="828627"/>
                </a:lnTo>
                <a:lnTo>
                  <a:pt x="890906" y="772070"/>
                </a:lnTo>
                <a:lnTo>
                  <a:pt x="930999" y="708469"/>
                </a:lnTo>
                <a:lnTo>
                  <a:pt x="960894" y="638824"/>
                </a:lnTo>
                <a:lnTo>
                  <a:pt x="971699" y="602046"/>
                </a:lnTo>
                <a:lnTo>
                  <a:pt x="979575" y="564132"/>
                </a:lnTo>
                <a:lnTo>
                  <a:pt x="984393" y="525206"/>
                </a:lnTo>
                <a:lnTo>
                  <a:pt x="986027" y="485393"/>
                </a:lnTo>
                <a:lnTo>
                  <a:pt x="984393" y="445581"/>
                </a:lnTo>
                <a:lnTo>
                  <a:pt x="979575" y="406655"/>
                </a:lnTo>
                <a:lnTo>
                  <a:pt x="971699" y="368741"/>
                </a:lnTo>
                <a:lnTo>
                  <a:pt x="960894" y="331963"/>
                </a:lnTo>
                <a:lnTo>
                  <a:pt x="930999" y="262318"/>
                </a:lnTo>
                <a:lnTo>
                  <a:pt x="890906" y="198717"/>
                </a:lnTo>
                <a:lnTo>
                  <a:pt x="841629" y="142160"/>
                </a:lnTo>
                <a:lnTo>
                  <a:pt x="784183" y="93646"/>
                </a:lnTo>
                <a:lnTo>
                  <a:pt x="719584" y="54174"/>
                </a:lnTo>
                <a:lnTo>
                  <a:pt x="684918" y="38141"/>
                </a:lnTo>
                <a:lnTo>
                  <a:pt x="648846" y="24743"/>
                </a:lnTo>
                <a:lnTo>
                  <a:pt x="611492" y="14105"/>
                </a:lnTo>
                <a:lnTo>
                  <a:pt x="572984" y="6352"/>
                </a:lnTo>
                <a:lnTo>
                  <a:pt x="533449" y="1608"/>
                </a:lnTo>
                <a:lnTo>
                  <a:pt x="493014" y="0"/>
                </a:lnTo>
                <a:close/>
              </a:path>
            </a:pathLst>
          </a:custGeom>
          <a:solidFill>
            <a:srgbClr val="7E7E7E"/>
          </a:solidFill>
        </p:spPr>
        <p:txBody>
          <a:bodyPr wrap="square" lIns="0" tIns="0" rIns="0" bIns="0" rtlCol="0"/>
          <a:lstStyle/>
          <a:p>
            <a:pPr defTabSz="685800"/>
            <a:endParaRPr sz="1350">
              <a:latin typeface="Calibri" panose="020F0502020204030204"/>
            </a:endParaRPr>
          </a:p>
        </p:txBody>
      </p:sp>
      <p:sp>
        <p:nvSpPr>
          <p:cNvPr id="50" name="object 50"/>
          <p:cNvSpPr/>
          <p:nvPr/>
        </p:nvSpPr>
        <p:spPr>
          <a:xfrm>
            <a:off x="6659131" y="2149561"/>
            <a:ext cx="739745" cy="728313"/>
          </a:xfrm>
          <a:custGeom>
            <a:avLst/>
            <a:gdLst/>
            <a:ahLst/>
            <a:cxnLst/>
            <a:rect l="l" t="t" r="r" b="b"/>
            <a:pathLst>
              <a:path w="986154" h="970914">
                <a:moveTo>
                  <a:pt x="0" y="485393"/>
                </a:moveTo>
                <a:lnTo>
                  <a:pt x="1634" y="445581"/>
                </a:lnTo>
                <a:lnTo>
                  <a:pt x="6452" y="406655"/>
                </a:lnTo>
                <a:lnTo>
                  <a:pt x="14328" y="368741"/>
                </a:lnTo>
                <a:lnTo>
                  <a:pt x="25133" y="331963"/>
                </a:lnTo>
                <a:lnTo>
                  <a:pt x="55028" y="262318"/>
                </a:lnTo>
                <a:lnTo>
                  <a:pt x="95121" y="198717"/>
                </a:lnTo>
                <a:lnTo>
                  <a:pt x="144398" y="142160"/>
                </a:lnTo>
                <a:lnTo>
                  <a:pt x="201844" y="93646"/>
                </a:lnTo>
                <a:lnTo>
                  <a:pt x="266443" y="54174"/>
                </a:lnTo>
                <a:lnTo>
                  <a:pt x="301109" y="38141"/>
                </a:lnTo>
                <a:lnTo>
                  <a:pt x="337181" y="24743"/>
                </a:lnTo>
                <a:lnTo>
                  <a:pt x="374535" y="14105"/>
                </a:lnTo>
                <a:lnTo>
                  <a:pt x="413043" y="6352"/>
                </a:lnTo>
                <a:lnTo>
                  <a:pt x="452578" y="1608"/>
                </a:lnTo>
                <a:lnTo>
                  <a:pt x="493014" y="0"/>
                </a:lnTo>
                <a:lnTo>
                  <a:pt x="533449" y="1608"/>
                </a:lnTo>
                <a:lnTo>
                  <a:pt x="572984" y="6352"/>
                </a:lnTo>
                <a:lnTo>
                  <a:pt x="611492" y="14105"/>
                </a:lnTo>
                <a:lnTo>
                  <a:pt x="648846" y="24743"/>
                </a:lnTo>
                <a:lnTo>
                  <a:pt x="684918" y="38141"/>
                </a:lnTo>
                <a:lnTo>
                  <a:pt x="719584" y="54174"/>
                </a:lnTo>
                <a:lnTo>
                  <a:pt x="784183" y="93646"/>
                </a:lnTo>
                <a:lnTo>
                  <a:pt x="841629" y="142160"/>
                </a:lnTo>
                <a:lnTo>
                  <a:pt x="890906" y="198717"/>
                </a:lnTo>
                <a:lnTo>
                  <a:pt x="930999" y="262318"/>
                </a:lnTo>
                <a:lnTo>
                  <a:pt x="960894" y="331963"/>
                </a:lnTo>
                <a:lnTo>
                  <a:pt x="971699" y="368741"/>
                </a:lnTo>
                <a:lnTo>
                  <a:pt x="979575" y="406655"/>
                </a:lnTo>
                <a:lnTo>
                  <a:pt x="984393" y="445581"/>
                </a:lnTo>
                <a:lnTo>
                  <a:pt x="986027" y="485393"/>
                </a:lnTo>
                <a:lnTo>
                  <a:pt x="984393" y="525206"/>
                </a:lnTo>
                <a:lnTo>
                  <a:pt x="979575" y="564132"/>
                </a:lnTo>
                <a:lnTo>
                  <a:pt x="971699" y="602046"/>
                </a:lnTo>
                <a:lnTo>
                  <a:pt x="960894" y="638824"/>
                </a:lnTo>
                <a:lnTo>
                  <a:pt x="930999" y="708469"/>
                </a:lnTo>
                <a:lnTo>
                  <a:pt x="890906" y="772070"/>
                </a:lnTo>
                <a:lnTo>
                  <a:pt x="841628" y="828627"/>
                </a:lnTo>
                <a:lnTo>
                  <a:pt x="784183" y="877141"/>
                </a:lnTo>
                <a:lnTo>
                  <a:pt x="719584" y="916613"/>
                </a:lnTo>
                <a:lnTo>
                  <a:pt x="684918" y="932646"/>
                </a:lnTo>
                <a:lnTo>
                  <a:pt x="648846" y="946044"/>
                </a:lnTo>
                <a:lnTo>
                  <a:pt x="611492" y="956682"/>
                </a:lnTo>
                <a:lnTo>
                  <a:pt x="572984" y="964435"/>
                </a:lnTo>
                <a:lnTo>
                  <a:pt x="533449" y="969179"/>
                </a:lnTo>
                <a:lnTo>
                  <a:pt x="493014" y="970787"/>
                </a:lnTo>
                <a:lnTo>
                  <a:pt x="452578" y="969179"/>
                </a:lnTo>
                <a:lnTo>
                  <a:pt x="413043" y="964435"/>
                </a:lnTo>
                <a:lnTo>
                  <a:pt x="374535" y="956682"/>
                </a:lnTo>
                <a:lnTo>
                  <a:pt x="337181" y="946044"/>
                </a:lnTo>
                <a:lnTo>
                  <a:pt x="301109" y="932646"/>
                </a:lnTo>
                <a:lnTo>
                  <a:pt x="266443" y="916613"/>
                </a:lnTo>
                <a:lnTo>
                  <a:pt x="201844" y="877141"/>
                </a:lnTo>
                <a:lnTo>
                  <a:pt x="144399" y="828627"/>
                </a:lnTo>
                <a:lnTo>
                  <a:pt x="95121" y="772070"/>
                </a:lnTo>
                <a:lnTo>
                  <a:pt x="55028" y="708469"/>
                </a:lnTo>
                <a:lnTo>
                  <a:pt x="25133" y="638824"/>
                </a:lnTo>
                <a:lnTo>
                  <a:pt x="14328" y="602046"/>
                </a:lnTo>
                <a:lnTo>
                  <a:pt x="6452" y="564132"/>
                </a:lnTo>
                <a:lnTo>
                  <a:pt x="1634" y="525206"/>
                </a:lnTo>
                <a:lnTo>
                  <a:pt x="0" y="485393"/>
                </a:lnTo>
                <a:close/>
              </a:path>
            </a:pathLst>
          </a:custGeom>
          <a:ln w="3175">
            <a:solidFill>
              <a:srgbClr val="F1F1F1"/>
            </a:solidFill>
          </a:ln>
        </p:spPr>
        <p:txBody>
          <a:bodyPr wrap="square" lIns="0" tIns="0" rIns="0" bIns="0" rtlCol="0"/>
          <a:lstStyle/>
          <a:p>
            <a:pPr defTabSz="685800"/>
            <a:endParaRPr sz="1350">
              <a:latin typeface="Calibri" panose="020F0502020204030204"/>
            </a:endParaRPr>
          </a:p>
        </p:txBody>
      </p:sp>
      <p:sp>
        <p:nvSpPr>
          <p:cNvPr id="51" name="object 51"/>
          <p:cNvSpPr/>
          <p:nvPr/>
        </p:nvSpPr>
        <p:spPr>
          <a:xfrm>
            <a:off x="6762018" y="2247875"/>
            <a:ext cx="547592" cy="549878"/>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52" name="object 52"/>
          <p:cNvSpPr/>
          <p:nvPr/>
        </p:nvSpPr>
        <p:spPr>
          <a:xfrm>
            <a:off x="6751253" y="2237110"/>
            <a:ext cx="569694" cy="572076"/>
          </a:xfrm>
          <a:custGeom>
            <a:avLst/>
            <a:gdLst/>
            <a:ahLst/>
            <a:cxnLst/>
            <a:rect l="l" t="t" r="r" b="b"/>
            <a:pathLst>
              <a:path w="759459" h="762635">
                <a:moveTo>
                  <a:pt x="379475" y="0"/>
                </a:moveTo>
                <a:lnTo>
                  <a:pt x="418211" y="2158"/>
                </a:lnTo>
                <a:lnTo>
                  <a:pt x="492506" y="17399"/>
                </a:lnTo>
                <a:lnTo>
                  <a:pt x="560197" y="46227"/>
                </a:lnTo>
                <a:lnTo>
                  <a:pt x="620776" y="86994"/>
                </a:lnTo>
                <a:lnTo>
                  <a:pt x="672338" y="138683"/>
                </a:lnTo>
                <a:lnTo>
                  <a:pt x="713105" y="199643"/>
                </a:lnTo>
                <a:lnTo>
                  <a:pt x="742061" y="267715"/>
                </a:lnTo>
                <a:lnTo>
                  <a:pt x="756793" y="342264"/>
                </a:lnTo>
                <a:lnTo>
                  <a:pt x="758951" y="381000"/>
                </a:lnTo>
                <a:lnTo>
                  <a:pt x="756793" y="419862"/>
                </a:lnTo>
                <a:lnTo>
                  <a:pt x="751077" y="457707"/>
                </a:lnTo>
                <a:lnTo>
                  <a:pt x="729234" y="529589"/>
                </a:lnTo>
                <a:lnTo>
                  <a:pt x="694182" y="593851"/>
                </a:lnTo>
                <a:lnTo>
                  <a:pt x="647954" y="650366"/>
                </a:lnTo>
                <a:lnTo>
                  <a:pt x="591439" y="696975"/>
                </a:lnTo>
                <a:lnTo>
                  <a:pt x="527176" y="731900"/>
                </a:lnTo>
                <a:lnTo>
                  <a:pt x="455802" y="754252"/>
                </a:lnTo>
                <a:lnTo>
                  <a:pt x="379475" y="762126"/>
                </a:lnTo>
                <a:lnTo>
                  <a:pt x="340741" y="759967"/>
                </a:lnTo>
                <a:lnTo>
                  <a:pt x="266446" y="744727"/>
                </a:lnTo>
                <a:lnTo>
                  <a:pt x="198755" y="715898"/>
                </a:lnTo>
                <a:lnTo>
                  <a:pt x="138175" y="675004"/>
                </a:lnTo>
                <a:lnTo>
                  <a:pt x="86614" y="623569"/>
                </a:lnTo>
                <a:lnTo>
                  <a:pt x="45847" y="562482"/>
                </a:lnTo>
                <a:lnTo>
                  <a:pt x="16891" y="494411"/>
                </a:lnTo>
                <a:lnTo>
                  <a:pt x="2159" y="419862"/>
                </a:lnTo>
                <a:lnTo>
                  <a:pt x="0" y="381000"/>
                </a:lnTo>
                <a:lnTo>
                  <a:pt x="2159" y="342264"/>
                </a:lnTo>
                <a:lnTo>
                  <a:pt x="7874" y="304418"/>
                </a:lnTo>
                <a:lnTo>
                  <a:pt x="29718" y="232537"/>
                </a:lnTo>
                <a:lnTo>
                  <a:pt x="64770" y="168275"/>
                </a:lnTo>
                <a:lnTo>
                  <a:pt x="111379" y="111759"/>
                </a:lnTo>
                <a:lnTo>
                  <a:pt x="167513" y="65150"/>
                </a:lnTo>
                <a:lnTo>
                  <a:pt x="231775" y="30225"/>
                </a:lnTo>
                <a:lnTo>
                  <a:pt x="303149" y="7874"/>
                </a:lnTo>
                <a:lnTo>
                  <a:pt x="379475" y="0"/>
                </a:lnTo>
                <a:close/>
              </a:path>
            </a:pathLst>
          </a:custGeom>
          <a:ln w="28575">
            <a:solidFill>
              <a:srgbClr val="F1F1F1"/>
            </a:solidFill>
          </a:ln>
        </p:spPr>
        <p:txBody>
          <a:bodyPr wrap="square" lIns="0" tIns="0" rIns="0" bIns="0" rtlCol="0"/>
          <a:lstStyle/>
          <a:p>
            <a:pPr defTabSz="685800"/>
            <a:endParaRPr sz="1350">
              <a:latin typeface="Calibri" panose="020F0502020204030204"/>
            </a:endParaRPr>
          </a:p>
        </p:txBody>
      </p:sp>
      <p:sp>
        <p:nvSpPr>
          <p:cNvPr id="53" name="object 53"/>
          <p:cNvSpPr txBox="1"/>
          <p:nvPr/>
        </p:nvSpPr>
        <p:spPr>
          <a:xfrm>
            <a:off x="7768605" y="2241106"/>
            <a:ext cx="635428" cy="597599"/>
          </a:xfrm>
          <a:prstGeom prst="rect">
            <a:avLst/>
          </a:prstGeom>
        </p:spPr>
        <p:txBody>
          <a:bodyPr vert="horz" wrap="square" lIns="0" tIns="0" rIns="0" bIns="0" rtlCol="0">
            <a:spAutoFit/>
          </a:bodyPr>
          <a:lstStyle/>
          <a:p>
            <a:pPr marR="35560" algn="ctr" defTabSz="685800"/>
            <a:r>
              <a:rPr sz="1200" b="1" spc="4" dirty="0">
                <a:latin typeface="微软雅黑" panose="020B0503020204020204" pitchFamily="34" charset="-122"/>
                <a:cs typeface="微软雅黑" panose="020B0503020204020204" pitchFamily="34" charset="-122"/>
              </a:rPr>
              <a:t>温湿度</a:t>
            </a:r>
            <a:endParaRPr sz="1200">
              <a:latin typeface="微软雅黑" panose="020B0503020204020204" pitchFamily="34" charset="-122"/>
              <a:cs typeface="微软雅黑" panose="020B0503020204020204" pitchFamily="34" charset="-122"/>
            </a:endParaRPr>
          </a:p>
          <a:p>
            <a:pPr algn="ctr" defTabSz="685800">
              <a:spcBef>
                <a:spcPts val="665"/>
              </a:spcBef>
            </a:pPr>
            <a:r>
              <a:rPr sz="1050" dirty="0">
                <a:latin typeface="Arial" panose="020B0704020202020204"/>
                <a:cs typeface="Arial" panose="020B0704020202020204"/>
              </a:rPr>
              <a:t>•</a:t>
            </a:r>
            <a:r>
              <a:rPr sz="1050" spc="-23" dirty="0">
                <a:latin typeface="Arial" panose="020B0704020202020204"/>
                <a:cs typeface="Arial" panose="020B0704020202020204"/>
              </a:rPr>
              <a:t> </a:t>
            </a:r>
            <a:r>
              <a:rPr sz="1050" b="1" dirty="0">
                <a:latin typeface="微软雅黑" panose="020B0503020204020204" pitchFamily="34" charset="-122"/>
                <a:cs typeface="微软雅黑" panose="020B0503020204020204" pitchFamily="34" charset="-122"/>
              </a:rPr>
              <a:t>温度控制</a:t>
            </a:r>
            <a:endParaRPr sz="1050">
              <a:latin typeface="微软雅黑" panose="020B0503020204020204" pitchFamily="34" charset="-122"/>
              <a:cs typeface="微软雅黑" panose="020B0503020204020204" pitchFamily="34" charset="-122"/>
            </a:endParaRPr>
          </a:p>
          <a:p>
            <a:pPr algn="ctr" defTabSz="685800"/>
            <a:r>
              <a:rPr sz="1050" dirty="0">
                <a:latin typeface="Arial" panose="020B0704020202020204"/>
                <a:cs typeface="Arial" panose="020B0704020202020204"/>
              </a:rPr>
              <a:t>•</a:t>
            </a:r>
            <a:r>
              <a:rPr sz="1050" spc="-23" dirty="0">
                <a:latin typeface="Arial" panose="020B0704020202020204"/>
                <a:cs typeface="Arial" panose="020B0704020202020204"/>
              </a:rPr>
              <a:t> </a:t>
            </a:r>
            <a:r>
              <a:rPr sz="1050" b="1" dirty="0">
                <a:latin typeface="微软雅黑" panose="020B0503020204020204" pitchFamily="34" charset="-122"/>
                <a:cs typeface="微软雅黑" panose="020B0503020204020204" pitchFamily="34" charset="-122"/>
              </a:rPr>
              <a:t>湿度控制</a:t>
            </a:r>
            <a:endParaRPr sz="1050">
              <a:latin typeface="微软雅黑" panose="020B0503020204020204" pitchFamily="34" charset="-122"/>
              <a:cs typeface="微软雅黑" panose="020B0503020204020204" pitchFamily="34" charset="-122"/>
            </a:endParaRPr>
          </a:p>
        </p:txBody>
      </p:sp>
      <p:sp>
        <p:nvSpPr>
          <p:cNvPr id="54" name="object 54"/>
          <p:cNvSpPr/>
          <p:nvPr/>
        </p:nvSpPr>
        <p:spPr>
          <a:xfrm>
            <a:off x="7119839" y="3137284"/>
            <a:ext cx="1553797" cy="658768"/>
          </a:xfrm>
          <a:custGeom>
            <a:avLst/>
            <a:gdLst/>
            <a:ahLst/>
            <a:cxnLst/>
            <a:rect l="l" t="t" r="r" b="b"/>
            <a:pathLst>
              <a:path w="2071370" h="878204">
                <a:moveTo>
                  <a:pt x="0" y="877824"/>
                </a:moveTo>
                <a:lnTo>
                  <a:pt x="2071116" y="877824"/>
                </a:lnTo>
                <a:lnTo>
                  <a:pt x="2071116" y="0"/>
                </a:lnTo>
                <a:lnTo>
                  <a:pt x="0" y="0"/>
                </a:lnTo>
                <a:lnTo>
                  <a:pt x="0" y="877824"/>
                </a:lnTo>
                <a:close/>
              </a:path>
            </a:pathLst>
          </a:custGeom>
          <a:solidFill>
            <a:schemeClr val="bg1"/>
          </a:solidFill>
        </p:spPr>
        <p:txBody>
          <a:bodyPr wrap="square" lIns="0" tIns="0" rIns="0" bIns="0" rtlCol="0"/>
          <a:lstStyle/>
          <a:p>
            <a:pPr defTabSz="685800"/>
            <a:endParaRPr sz="1350">
              <a:latin typeface="Calibri" panose="020F0502020204030204"/>
            </a:endParaRPr>
          </a:p>
        </p:txBody>
      </p:sp>
      <p:sp>
        <p:nvSpPr>
          <p:cNvPr id="55" name="object 55"/>
          <p:cNvSpPr txBox="1"/>
          <p:nvPr/>
        </p:nvSpPr>
        <p:spPr>
          <a:xfrm>
            <a:off x="7119839" y="3137284"/>
            <a:ext cx="1553797" cy="571951"/>
          </a:xfrm>
          <a:prstGeom prst="rect">
            <a:avLst/>
          </a:prstGeom>
        </p:spPr>
        <p:txBody>
          <a:bodyPr vert="horz" wrap="square" lIns="0" tIns="0" rIns="0" bIns="0" rtlCol="0">
            <a:spAutoFit/>
          </a:bodyPr>
          <a:lstStyle/>
          <a:p>
            <a:pPr marL="323850" algn="ctr" defTabSz="685800"/>
            <a:r>
              <a:rPr sz="1200" b="1" spc="4" dirty="0">
                <a:latin typeface="微软雅黑" panose="020B0503020204020204" pitchFamily="34" charset="-122"/>
                <a:cs typeface="微软雅黑" panose="020B0503020204020204" pitchFamily="34" charset="-122"/>
              </a:rPr>
              <a:t>噪声</a:t>
            </a:r>
            <a:endParaRPr sz="1200">
              <a:latin typeface="微软雅黑" panose="020B0503020204020204" pitchFamily="34" charset="-122"/>
              <a:cs typeface="微软雅黑" panose="020B0503020204020204" pitchFamily="34" charset="-122"/>
            </a:endParaRPr>
          </a:p>
          <a:p>
            <a:pPr marL="412115" algn="ctr" defTabSz="685800">
              <a:spcBef>
                <a:spcPts val="490"/>
              </a:spcBef>
            </a:pPr>
            <a:r>
              <a:rPr sz="1050" dirty="0">
                <a:latin typeface="Arial" panose="020B0704020202020204"/>
                <a:cs typeface="Arial" panose="020B0704020202020204"/>
              </a:rPr>
              <a:t>•</a:t>
            </a:r>
            <a:r>
              <a:rPr sz="1050" spc="-23" dirty="0">
                <a:latin typeface="Arial" panose="020B0704020202020204"/>
                <a:cs typeface="Arial" panose="020B0704020202020204"/>
              </a:rPr>
              <a:t> </a:t>
            </a:r>
            <a:r>
              <a:rPr sz="1050" b="1" dirty="0">
                <a:latin typeface="微软雅黑" panose="020B0503020204020204" pitchFamily="34" charset="-122"/>
                <a:cs typeface="微软雅黑" panose="020B0503020204020204" pitchFamily="34" charset="-122"/>
              </a:rPr>
              <a:t>交通设施</a:t>
            </a:r>
            <a:endParaRPr sz="1050">
              <a:latin typeface="微软雅黑" panose="020B0503020204020204" pitchFamily="34" charset="-122"/>
              <a:cs typeface="微软雅黑" panose="020B0503020204020204" pitchFamily="34" charset="-122"/>
            </a:endParaRPr>
          </a:p>
          <a:p>
            <a:pPr marL="412115" algn="ctr" defTabSz="685800"/>
            <a:r>
              <a:rPr sz="1050" dirty="0">
                <a:latin typeface="Arial" panose="020B0704020202020204"/>
                <a:cs typeface="Arial" panose="020B0704020202020204"/>
              </a:rPr>
              <a:t>•</a:t>
            </a:r>
            <a:r>
              <a:rPr sz="1050" spc="-23" dirty="0">
                <a:latin typeface="Arial" panose="020B0704020202020204"/>
                <a:cs typeface="Arial" panose="020B0704020202020204"/>
              </a:rPr>
              <a:t> </a:t>
            </a:r>
            <a:r>
              <a:rPr sz="1050" b="1" spc="4" dirty="0">
                <a:latin typeface="微软雅黑" panose="020B0503020204020204" pitchFamily="34" charset="-122"/>
                <a:cs typeface="微软雅黑" panose="020B0503020204020204" pitchFamily="34" charset="-122"/>
              </a:rPr>
              <a:t>噪声控制</a:t>
            </a:r>
            <a:endParaRPr sz="1050">
              <a:latin typeface="微软雅黑" panose="020B0503020204020204" pitchFamily="34" charset="-122"/>
              <a:cs typeface="微软雅黑" panose="020B0503020204020204" pitchFamily="34" charset="-122"/>
            </a:endParaRPr>
          </a:p>
        </p:txBody>
      </p:sp>
      <p:sp>
        <p:nvSpPr>
          <p:cNvPr id="56" name="object 56"/>
          <p:cNvSpPr/>
          <p:nvPr/>
        </p:nvSpPr>
        <p:spPr>
          <a:xfrm>
            <a:off x="6744871" y="3187584"/>
            <a:ext cx="555594" cy="559024"/>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57" name="object 57"/>
          <p:cNvSpPr/>
          <p:nvPr/>
        </p:nvSpPr>
        <p:spPr>
          <a:xfrm>
            <a:off x="7112981" y="4097570"/>
            <a:ext cx="1553797" cy="658768"/>
          </a:xfrm>
          <a:custGeom>
            <a:avLst/>
            <a:gdLst/>
            <a:ahLst/>
            <a:cxnLst/>
            <a:rect l="l" t="t" r="r" b="b"/>
            <a:pathLst>
              <a:path w="2071370" h="878204">
                <a:moveTo>
                  <a:pt x="0" y="877824"/>
                </a:moveTo>
                <a:lnTo>
                  <a:pt x="2071116" y="877824"/>
                </a:lnTo>
                <a:lnTo>
                  <a:pt x="2071116" y="0"/>
                </a:lnTo>
                <a:lnTo>
                  <a:pt x="0" y="0"/>
                </a:lnTo>
                <a:lnTo>
                  <a:pt x="0" y="877824"/>
                </a:lnTo>
                <a:close/>
              </a:path>
            </a:pathLst>
          </a:custGeom>
          <a:solidFill>
            <a:schemeClr val="bg1"/>
          </a:solidFill>
        </p:spPr>
        <p:txBody>
          <a:bodyPr wrap="square" lIns="0" tIns="0" rIns="0" bIns="0" rtlCol="0"/>
          <a:lstStyle/>
          <a:p>
            <a:pPr defTabSz="685800"/>
            <a:endParaRPr sz="1350">
              <a:latin typeface="Calibri" panose="020F0502020204030204"/>
            </a:endParaRPr>
          </a:p>
        </p:txBody>
      </p:sp>
      <p:sp>
        <p:nvSpPr>
          <p:cNvPr id="58" name="object 58"/>
          <p:cNvSpPr/>
          <p:nvPr/>
        </p:nvSpPr>
        <p:spPr>
          <a:xfrm>
            <a:off x="6638554" y="4049557"/>
            <a:ext cx="739745" cy="728313"/>
          </a:xfrm>
          <a:custGeom>
            <a:avLst/>
            <a:gdLst/>
            <a:ahLst/>
            <a:cxnLst/>
            <a:rect l="l" t="t" r="r" b="b"/>
            <a:pathLst>
              <a:path w="986154" h="970914">
                <a:moveTo>
                  <a:pt x="493013" y="0"/>
                </a:moveTo>
                <a:lnTo>
                  <a:pt x="452578" y="1609"/>
                </a:lnTo>
                <a:lnTo>
                  <a:pt x="413043" y="6353"/>
                </a:lnTo>
                <a:lnTo>
                  <a:pt x="374535" y="14107"/>
                </a:lnTo>
                <a:lnTo>
                  <a:pt x="337181" y="24746"/>
                </a:lnTo>
                <a:lnTo>
                  <a:pt x="301109" y="38145"/>
                </a:lnTo>
                <a:lnTo>
                  <a:pt x="266443" y="54179"/>
                </a:lnTo>
                <a:lnTo>
                  <a:pt x="201844" y="93654"/>
                </a:lnTo>
                <a:lnTo>
                  <a:pt x="144399" y="142170"/>
                </a:lnTo>
                <a:lnTo>
                  <a:pt x="95121" y="198728"/>
                </a:lnTo>
                <a:lnTo>
                  <a:pt x="55028" y="262329"/>
                </a:lnTo>
                <a:lnTo>
                  <a:pt x="25133" y="331973"/>
                </a:lnTo>
                <a:lnTo>
                  <a:pt x="14328" y="368749"/>
                </a:lnTo>
                <a:lnTo>
                  <a:pt x="6452" y="406661"/>
                </a:lnTo>
                <a:lnTo>
                  <a:pt x="1634" y="445584"/>
                </a:lnTo>
                <a:lnTo>
                  <a:pt x="0" y="485393"/>
                </a:lnTo>
                <a:lnTo>
                  <a:pt x="1634" y="525203"/>
                </a:lnTo>
                <a:lnTo>
                  <a:pt x="6452" y="564126"/>
                </a:lnTo>
                <a:lnTo>
                  <a:pt x="14328" y="602038"/>
                </a:lnTo>
                <a:lnTo>
                  <a:pt x="25133" y="638814"/>
                </a:lnTo>
                <a:lnTo>
                  <a:pt x="55028" y="708458"/>
                </a:lnTo>
                <a:lnTo>
                  <a:pt x="95121" y="772059"/>
                </a:lnTo>
                <a:lnTo>
                  <a:pt x="144399" y="828617"/>
                </a:lnTo>
                <a:lnTo>
                  <a:pt x="201844" y="877133"/>
                </a:lnTo>
                <a:lnTo>
                  <a:pt x="266443" y="916608"/>
                </a:lnTo>
                <a:lnTo>
                  <a:pt x="301109" y="932642"/>
                </a:lnTo>
                <a:lnTo>
                  <a:pt x="337181" y="946041"/>
                </a:lnTo>
                <a:lnTo>
                  <a:pt x="374535" y="956680"/>
                </a:lnTo>
                <a:lnTo>
                  <a:pt x="413043" y="964434"/>
                </a:lnTo>
                <a:lnTo>
                  <a:pt x="452578" y="969178"/>
                </a:lnTo>
                <a:lnTo>
                  <a:pt x="493013" y="970787"/>
                </a:lnTo>
                <a:lnTo>
                  <a:pt x="533449" y="969178"/>
                </a:lnTo>
                <a:lnTo>
                  <a:pt x="572984" y="964434"/>
                </a:lnTo>
                <a:lnTo>
                  <a:pt x="611492" y="956680"/>
                </a:lnTo>
                <a:lnTo>
                  <a:pt x="648846" y="946041"/>
                </a:lnTo>
                <a:lnTo>
                  <a:pt x="684918" y="932642"/>
                </a:lnTo>
                <a:lnTo>
                  <a:pt x="719584" y="916608"/>
                </a:lnTo>
                <a:lnTo>
                  <a:pt x="784183" y="877133"/>
                </a:lnTo>
                <a:lnTo>
                  <a:pt x="841628" y="828617"/>
                </a:lnTo>
                <a:lnTo>
                  <a:pt x="890906" y="772059"/>
                </a:lnTo>
                <a:lnTo>
                  <a:pt x="930999" y="708458"/>
                </a:lnTo>
                <a:lnTo>
                  <a:pt x="960894" y="638814"/>
                </a:lnTo>
                <a:lnTo>
                  <a:pt x="971699" y="602038"/>
                </a:lnTo>
                <a:lnTo>
                  <a:pt x="979575" y="564126"/>
                </a:lnTo>
                <a:lnTo>
                  <a:pt x="984393" y="525203"/>
                </a:lnTo>
                <a:lnTo>
                  <a:pt x="986027" y="485393"/>
                </a:lnTo>
                <a:lnTo>
                  <a:pt x="984393" y="445584"/>
                </a:lnTo>
                <a:lnTo>
                  <a:pt x="979575" y="406661"/>
                </a:lnTo>
                <a:lnTo>
                  <a:pt x="971699" y="368749"/>
                </a:lnTo>
                <a:lnTo>
                  <a:pt x="960894" y="331973"/>
                </a:lnTo>
                <a:lnTo>
                  <a:pt x="930999" y="262329"/>
                </a:lnTo>
                <a:lnTo>
                  <a:pt x="890906" y="198728"/>
                </a:lnTo>
                <a:lnTo>
                  <a:pt x="841628" y="142170"/>
                </a:lnTo>
                <a:lnTo>
                  <a:pt x="784183" y="93654"/>
                </a:lnTo>
                <a:lnTo>
                  <a:pt x="719584" y="54179"/>
                </a:lnTo>
                <a:lnTo>
                  <a:pt x="684918" y="38145"/>
                </a:lnTo>
                <a:lnTo>
                  <a:pt x="648846" y="24746"/>
                </a:lnTo>
                <a:lnTo>
                  <a:pt x="611492" y="14107"/>
                </a:lnTo>
                <a:lnTo>
                  <a:pt x="572984" y="6353"/>
                </a:lnTo>
                <a:lnTo>
                  <a:pt x="533449" y="1609"/>
                </a:lnTo>
                <a:lnTo>
                  <a:pt x="493013" y="0"/>
                </a:lnTo>
                <a:close/>
              </a:path>
            </a:pathLst>
          </a:custGeom>
          <a:solidFill>
            <a:srgbClr val="7E7E7E"/>
          </a:solidFill>
        </p:spPr>
        <p:txBody>
          <a:bodyPr wrap="square" lIns="0" tIns="0" rIns="0" bIns="0" rtlCol="0"/>
          <a:lstStyle/>
          <a:p>
            <a:pPr defTabSz="685800"/>
            <a:endParaRPr sz="1350">
              <a:latin typeface="Calibri" panose="020F0502020204030204"/>
            </a:endParaRPr>
          </a:p>
        </p:txBody>
      </p:sp>
      <p:sp>
        <p:nvSpPr>
          <p:cNvPr id="59" name="object 59"/>
          <p:cNvSpPr/>
          <p:nvPr/>
        </p:nvSpPr>
        <p:spPr>
          <a:xfrm>
            <a:off x="6638554" y="4049557"/>
            <a:ext cx="739745" cy="728313"/>
          </a:xfrm>
          <a:custGeom>
            <a:avLst/>
            <a:gdLst/>
            <a:ahLst/>
            <a:cxnLst/>
            <a:rect l="l" t="t" r="r" b="b"/>
            <a:pathLst>
              <a:path w="986154" h="970914">
                <a:moveTo>
                  <a:pt x="0" y="485393"/>
                </a:moveTo>
                <a:lnTo>
                  <a:pt x="1634" y="445584"/>
                </a:lnTo>
                <a:lnTo>
                  <a:pt x="6452" y="406661"/>
                </a:lnTo>
                <a:lnTo>
                  <a:pt x="14328" y="368749"/>
                </a:lnTo>
                <a:lnTo>
                  <a:pt x="25133" y="331973"/>
                </a:lnTo>
                <a:lnTo>
                  <a:pt x="55028" y="262329"/>
                </a:lnTo>
                <a:lnTo>
                  <a:pt x="95121" y="198728"/>
                </a:lnTo>
                <a:lnTo>
                  <a:pt x="144399" y="142170"/>
                </a:lnTo>
                <a:lnTo>
                  <a:pt x="201844" y="93654"/>
                </a:lnTo>
                <a:lnTo>
                  <a:pt x="266443" y="54179"/>
                </a:lnTo>
                <a:lnTo>
                  <a:pt x="301109" y="38145"/>
                </a:lnTo>
                <a:lnTo>
                  <a:pt x="337181" y="24746"/>
                </a:lnTo>
                <a:lnTo>
                  <a:pt x="374535" y="14107"/>
                </a:lnTo>
                <a:lnTo>
                  <a:pt x="413043" y="6353"/>
                </a:lnTo>
                <a:lnTo>
                  <a:pt x="452578" y="1609"/>
                </a:lnTo>
                <a:lnTo>
                  <a:pt x="493013" y="0"/>
                </a:lnTo>
                <a:lnTo>
                  <a:pt x="533449" y="1609"/>
                </a:lnTo>
                <a:lnTo>
                  <a:pt x="572984" y="6353"/>
                </a:lnTo>
                <a:lnTo>
                  <a:pt x="611492" y="14107"/>
                </a:lnTo>
                <a:lnTo>
                  <a:pt x="648846" y="24746"/>
                </a:lnTo>
                <a:lnTo>
                  <a:pt x="684918" y="38145"/>
                </a:lnTo>
                <a:lnTo>
                  <a:pt x="719584" y="54179"/>
                </a:lnTo>
                <a:lnTo>
                  <a:pt x="784183" y="93654"/>
                </a:lnTo>
                <a:lnTo>
                  <a:pt x="841628" y="142170"/>
                </a:lnTo>
                <a:lnTo>
                  <a:pt x="890906" y="198728"/>
                </a:lnTo>
                <a:lnTo>
                  <a:pt x="930999" y="262329"/>
                </a:lnTo>
                <a:lnTo>
                  <a:pt x="960894" y="331973"/>
                </a:lnTo>
                <a:lnTo>
                  <a:pt x="971699" y="368749"/>
                </a:lnTo>
                <a:lnTo>
                  <a:pt x="979575" y="406661"/>
                </a:lnTo>
                <a:lnTo>
                  <a:pt x="984393" y="445584"/>
                </a:lnTo>
                <a:lnTo>
                  <a:pt x="986027" y="485393"/>
                </a:lnTo>
                <a:lnTo>
                  <a:pt x="984393" y="525203"/>
                </a:lnTo>
                <a:lnTo>
                  <a:pt x="979575" y="564126"/>
                </a:lnTo>
                <a:lnTo>
                  <a:pt x="971699" y="602038"/>
                </a:lnTo>
                <a:lnTo>
                  <a:pt x="960894" y="638814"/>
                </a:lnTo>
                <a:lnTo>
                  <a:pt x="930999" y="708458"/>
                </a:lnTo>
                <a:lnTo>
                  <a:pt x="890906" y="772059"/>
                </a:lnTo>
                <a:lnTo>
                  <a:pt x="841628" y="828617"/>
                </a:lnTo>
                <a:lnTo>
                  <a:pt x="784183" y="877133"/>
                </a:lnTo>
                <a:lnTo>
                  <a:pt x="719584" y="916608"/>
                </a:lnTo>
                <a:lnTo>
                  <a:pt x="684918" y="932642"/>
                </a:lnTo>
                <a:lnTo>
                  <a:pt x="648846" y="946041"/>
                </a:lnTo>
                <a:lnTo>
                  <a:pt x="611492" y="956680"/>
                </a:lnTo>
                <a:lnTo>
                  <a:pt x="572984" y="964434"/>
                </a:lnTo>
                <a:lnTo>
                  <a:pt x="533449" y="969178"/>
                </a:lnTo>
                <a:lnTo>
                  <a:pt x="493013" y="970787"/>
                </a:lnTo>
                <a:lnTo>
                  <a:pt x="452578" y="969178"/>
                </a:lnTo>
                <a:lnTo>
                  <a:pt x="413043" y="964434"/>
                </a:lnTo>
                <a:lnTo>
                  <a:pt x="374535" y="956680"/>
                </a:lnTo>
                <a:lnTo>
                  <a:pt x="337181" y="946041"/>
                </a:lnTo>
                <a:lnTo>
                  <a:pt x="301109" y="932642"/>
                </a:lnTo>
                <a:lnTo>
                  <a:pt x="266443" y="916608"/>
                </a:lnTo>
                <a:lnTo>
                  <a:pt x="201844" y="877133"/>
                </a:lnTo>
                <a:lnTo>
                  <a:pt x="144399" y="828617"/>
                </a:lnTo>
                <a:lnTo>
                  <a:pt x="95121" y="772059"/>
                </a:lnTo>
                <a:lnTo>
                  <a:pt x="55028" y="708458"/>
                </a:lnTo>
                <a:lnTo>
                  <a:pt x="25133" y="638814"/>
                </a:lnTo>
                <a:lnTo>
                  <a:pt x="14328" y="602038"/>
                </a:lnTo>
                <a:lnTo>
                  <a:pt x="6452" y="564126"/>
                </a:lnTo>
                <a:lnTo>
                  <a:pt x="1634" y="525203"/>
                </a:lnTo>
                <a:lnTo>
                  <a:pt x="0" y="485393"/>
                </a:lnTo>
                <a:close/>
              </a:path>
            </a:pathLst>
          </a:custGeom>
          <a:ln w="3175">
            <a:solidFill>
              <a:srgbClr val="F1F1F1"/>
            </a:solidFill>
          </a:ln>
        </p:spPr>
        <p:txBody>
          <a:bodyPr wrap="square" lIns="0" tIns="0" rIns="0" bIns="0" rtlCol="0"/>
          <a:lstStyle/>
          <a:p>
            <a:pPr defTabSz="685800"/>
            <a:endParaRPr sz="1350">
              <a:latin typeface="Calibri" panose="020F0502020204030204"/>
            </a:endParaRPr>
          </a:p>
        </p:txBody>
      </p:sp>
      <p:sp>
        <p:nvSpPr>
          <p:cNvPr id="60" name="object 60"/>
          <p:cNvSpPr txBox="1"/>
          <p:nvPr/>
        </p:nvSpPr>
        <p:spPr>
          <a:xfrm>
            <a:off x="7787087" y="4134655"/>
            <a:ext cx="635428" cy="584775"/>
          </a:xfrm>
          <a:prstGeom prst="rect">
            <a:avLst/>
          </a:prstGeom>
        </p:spPr>
        <p:txBody>
          <a:bodyPr vert="horz" wrap="square" lIns="0" tIns="0" rIns="0" bIns="0" rtlCol="0">
            <a:spAutoFit/>
          </a:bodyPr>
          <a:lstStyle/>
          <a:p>
            <a:pPr marR="3175" algn="ctr" defTabSz="685800"/>
            <a:r>
              <a:rPr sz="1200" b="1" spc="4" dirty="0">
                <a:latin typeface="微软雅黑" panose="020B0503020204020204" pitchFamily="34" charset="-122"/>
                <a:cs typeface="微软雅黑" panose="020B0503020204020204" pitchFamily="34" charset="-122"/>
              </a:rPr>
              <a:t>光照</a:t>
            </a:r>
            <a:endParaRPr sz="1200">
              <a:latin typeface="微软雅黑" panose="020B0503020204020204" pitchFamily="34" charset="-122"/>
              <a:cs typeface="微软雅黑" panose="020B0503020204020204" pitchFamily="34" charset="-122"/>
            </a:endParaRPr>
          </a:p>
          <a:p>
            <a:pPr algn="ctr" defTabSz="685800">
              <a:spcBef>
                <a:spcPts val="640"/>
              </a:spcBef>
            </a:pPr>
            <a:r>
              <a:rPr sz="1050" dirty="0">
                <a:latin typeface="Arial" panose="020B0704020202020204"/>
                <a:cs typeface="Arial" panose="020B0704020202020204"/>
              </a:rPr>
              <a:t>•</a:t>
            </a:r>
            <a:r>
              <a:rPr sz="1050" spc="-23" dirty="0">
                <a:latin typeface="Arial" panose="020B0704020202020204"/>
                <a:cs typeface="Arial" panose="020B0704020202020204"/>
              </a:rPr>
              <a:t> </a:t>
            </a:r>
            <a:r>
              <a:rPr sz="1050" b="1" dirty="0">
                <a:latin typeface="微软雅黑" panose="020B0503020204020204" pitchFamily="34" charset="-122"/>
                <a:cs typeface="微软雅黑" panose="020B0503020204020204" pitchFamily="34" charset="-122"/>
              </a:rPr>
              <a:t>阳光变化</a:t>
            </a:r>
            <a:endParaRPr sz="1050">
              <a:latin typeface="微软雅黑" panose="020B0503020204020204" pitchFamily="34" charset="-122"/>
              <a:cs typeface="微软雅黑" panose="020B0503020204020204" pitchFamily="34" charset="-122"/>
            </a:endParaRPr>
          </a:p>
          <a:p>
            <a:pPr algn="ctr" defTabSz="685800"/>
            <a:r>
              <a:rPr sz="1050" dirty="0">
                <a:latin typeface="Arial" panose="020B0704020202020204"/>
                <a:cs typeface="Arial" panose="020B0704020202020204"/>
              </a:rPr>
              <a:t>•</a:t>
            </a:r>
            <a:r>
              <a:rPr sz="1050" spc="-23" dirty="0">
                <a:latin typeface="Arial" panose="020B0704020202020204"/>
                <a:cs typeface="Arial" panose="020B0704020202020204"/>
              </a:rPr>
              <a:t> </a:t>
            </a:r>
            <a:r>
              <a:rPr sz="1050" b="1" dirty="0">
                <a:latin typeface="微软雅黑" panose="020B0503020204020204" pitchFamily="34" charset="-122"/>
                <a:cs typeface="微软雅黑" panose="020B0503020204020204" pitchFamily="34" charset="-122"/>
              </a:rPr>
              <a:t>照明环境</a:t>
            </a:r>
            <a:endParaRPr sz="1050">
              <a:latin typeface="微软雅黑" panose="020B0503020204020204" pitchFamily="34" charset="-122"/>
              <a:cs typeface="微软雅黑" panose="020B0503020204020204" pitchFamily="34" charset="-122"/>
            </a:endParaRPr>
          </a:p>
        </p:txBody>
      </p:sp>
      <p:sp>
        <p:nvSpPr>
          <p:cNvPr id="61" name="object 61"/>
          <p:cNvSpPr/>
          <p:nvPr/>
        </p:nvSpPr>
        <p:spPr>
          <a:xfrm>
            <a:off x="6751730" y="4157017"/>
            <a:ext cx="539589" cy="539590"/>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62" name="object 62"/>
          <p:cNvSpPr/>
          <p:nvPr/>
        </p:nvSpPr>
        <p:spPr>
          <a:xfrm>
            <a:off x="6748111" y="4153397"/>
            <a:ext cx="547306" cy="547306"/>
          </a:xfrm>
          <a:custGeom>
            <a:avLst/>
            <a:gdLst/>
            <a:ahLst/>
            <a:cxnLst/>
            <a:rect l="l" t="t" r="r" b="b"/>
            <a:pathLst>
              <a:path w="729615" h="729614">
                <a:moveTo>
                  <a:pt x="364743" y="0"/>
                </a:moveTo>
                <a:lnTo>
                  <a:pt x="438023" y="7239"/>
                </a:lnTo>
                <a:lnTo>
                  <a:pt x="506729" y="28575"/>
                </a:lnTo>
                <a:lnTo>
                  <a:pt x="568325" y="62395"/>
                </a:lnTo>
                <a:lnTo>
                  <a:pt x="622553" y="107022"/>
                </a:lnTo>
                <a:lnTo>
                  <a:pt x="666750" y="160909"/>
                </a:lnTo>
                <a:lnTo>
                  <a:pt x="700531" y="222846"/>
                </a:lnTo>
                <a:lnTo>
                  <a:pt x="721867" y="291211"/>
                </a:lnTo>
                <a:lnTo>
                  <a:pt x="729106" y="364794"/>
                </a:lnTo>
                <a:lnTo>
                  <a:pt x="727075" y="402170"/>
                </a:lnTo>
                <a:lnTo>
                  <a:pt x="712597" y="472960"/>
                </a:lnTo>
                <a:lnTo>
                  <a:pt x="685291" y="538543"/>
                </a:lnTo>
                <a:lnTo>
                  <a:pt x="645922" y="596404"/>
                </a:lnTo>
                <a:lnTo>
                  <a:pt x="596391" y="645896"/>
                </a:lnTo>
                <a:lnTo>
                  <a:pt x="538479" y="685279"/>
                </a:lnTo>
                <a:lnTo>
                  <a:pt x="472948" y="712635"/>
                </a:lnTo>
                <a:lnTo>
                  <a:pt x="402208" y="727125"/>
                </a:lnTo>
                <a:lnTo>
                  <a:pt x="364743" y="729132"/>
                </a:lnTo>
                <a:lnTo>
                  <a:pt x="327405" y="727125"/>
                </a:lnTo>
                <a:lnTo>
                  <a:pt x="256158" y="712635"/>
                </a:lnTo>
                <a:lnTo>
                  <a:pt x="191007" y="685292"/>
                </a:lnTo>
                <a:lnTo>
                  <a:pt x="132714" y="645896"/>
                </a:lnTo>
                <a:lnTo>
                  <a:pt x="83311" y="596417"/>
                </a:lnTo>
                <a:lnTo>
                  <a:pt x="43941" y="538543"/>
                </a:lnTo>
                <a:lnTo>
                  <a:pt x="16509" y="472960"/>
                </a:lnTo>
                <a:lnTo>
                  <a:pt x="2031" y="402170"/>
                </a:lnTo>
                <a:lnTo>
                  <a:pt x="0" y="364794"/>
                </a:lnTo>
                <a:lnTo>
                  <a:pt x="2031" y="327418"/>
                </a:lnTo>
                <a:lnTo>
                  <a:pt x="16509" y="256209"/>
                </a:lnTo>
                <a:lnTo>
                  <a:pt x="43941" y="191058"/>
                </a:lnTo>
                <a:lnTo>
                  <a:pt x="83311" y="132753"/>
                </a:lnTo>
                <a:lnTo>
                  <a:pt x="132714" y="83312"/>
                </a:lnTo>
                <a:lnTo>
                  <a:pt x="191007" y="43942"/>
                </a:lnTo>
                <a:lnTo>
                  <a:pt x="256158" y="16509"/>
                </a:lnTo>
                <a:lnTo>
                  <a:pt x="327405" y="2031"/>
                </a:lnTo>
                <a:lnTo>
                  <a:pt x="364743" y="0"/>
                </a:lnTo>
                <a:close/>
              </a:path>
            </a:pathLst>
          </a:custGeom>
          <a:ln w="9525">
            <a:solidFill>
              <a:srgbClr val="FFFFFF"/>
            </a:solidFill>
          </a:ln>
        </p:spPr>
        <p:txBody>
          <a:bodyPr wrap="square" lIns="0" tIns="0" rIns="0" bIns="0" rtlCol="0"/>
          <a:lstStyle/>
          <a:p>
            <a:pPr defTabSz="685800"/>
            <a:endParaRPr sz="1350">
              <a:latin typeface="Calibri" panose="020F0502020204030204"/>
            </a:endParaRPr>
          </a:p>
        </p:txBody>
      </p:sp>
      <p:grpSp>
        <p:nvGrpSpPr>
          <p:cNvPr id="63" name="组合 20"/>
          <p:cNvGrpSpPr/>
          <p:nvPr/>
        </p:nvGrpSpPr>
        <p:grpSpPr bwMode="auto">
          <a:xfrm>
            <a:off x="596" y="114914"/>
            <a:ext cx="521498" cy="379813"/>
            <a:chOff x="0" y="0"/>
            <a:chExt cx="694944" cy="624651"/>
          </a:xfrm>
        </p:grpSpPr>
        <p:sp>
          <p:nvSpPr>
            <p:cNvPr id="64"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65"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71747" y="158937"/>
            <a:ext cx="4699000"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能效管理微场景—园区灯联网</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txBox="1"/>
          <p:nvPr/>
        </p:nvSpPr>
        <p:spPr>
          <a:xfrm>
            <a:off x="281532" y="722499"/>
            <a:ext cx="8531595" cy="603820"/>
          </a:xfrm>
          <a:prstGeom prst="rect">
            <a:avLst/>
          </a:prstGeom>
        </p:spPr>
        <p:txBody>
          <a:bodyPr vert="horz" wrap="square" lIns="0" tIns="0" rIns="0" bIns="0" rtlCol="0">
            <a:spAutoFit/>
          </a:bodyPr>
          <a:lstStyle/>
          <a:p>
            <a:pPr marL="224155" marR="3810" indent="-215265" algn="just" defTabSz="685800">
              <a:lnSpc>
                <a:spcPct val="109000"/>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b="1" dirty="0">
                <a:latin typeface="微软雅黑" panose="020B0503020204020204" pitchFamily="34" charset="-122"/>
                <a:cs typeface="微软雅黑" panose="020B0503020204020204" pitchFamily="34" charset="-122"/>
              </a:rPr>
              <a:t>使用</a:t>
            </a:r>
            <a:r>
              <a:rPr sz="1200" b="1" spc="8" dirty="0">
                <a:latin typeface="微软雅黑" panose="020B0503020204020204" pitchFamily="34" charset="-122"/>
                <a:cs typeface="微软雅黑" panose="020B0503020204020204" pitchFamily="34" charset="-122"/>
              </a:rPr>
              <a:t>一</a:t>
            </a:r>
            <a:r>
              <a:rPr sz="1200" b="1" dirty="0">
                <a:latin typeface="微软雅黑" panose="020B0503020204020204" pitchFamily="34" charset="-122"/>
                <a:cs typeface="微软雅黑" panose="020B0503020204020204" pitchFamily="34" charset="-122"/>
              </a:rPr>
              <a:t>体</a:t>
            </a:r>
            <a:r>
              <a:rPr sz="1200" b="1" spc="8" dirty="0">
                <a:latin typeface="微软雅黑" panose="020B0503020204020204" pitchFamily="34" charset="-122"/>
                <a:cs typeface="微软雅黑" panose="020B0503020204020204" pitchFamily="34" charset="-122"/>
              </a:rPr>
              <a:t>化</a:t>
            </a:r>
            <a:r>
              <a:rPr sz="1200" b="1" dirty="0">
                <a:latin typeface="微软雅黑" panose="020B0503020204020204" pitchFamily="34" charset="-122"/>
                <a:cs typeface="微软雅黑" panose="020B0503020204020204" pitchFamily="34" charset="-122"/>
              </a:rPr>
              <a:t>路</a:t>
            </a:r>
            <a:r>
              <a:rPr sz="1200" b="1" spc="8" dirty="0">
                <a:latin typeface="微软雅黑" panose="020B0503020204020204" pitchFamily="34" charset="-122"/>
                <a:cs typeface="微软雅黑" panose="020B0503020204020204" pitchFamily="34" charset="-122"/>
              </a:rPr>
              <a:t>灯</a:t>
            </a:r>
            <a:r>
              <a:rPr sz="1200" b="1" dirty="0">
                <a:latin typeface="微软雅黑" panose="020B0503020204020204" pitchFamily="34" charset="-122"/>
                <a:cs typeface="微软雅黑" panose="020B0503020204020204" pitchFamily="34" charset="-122"/>
              </a:rPr>
              <a:t>完美</a:t>
            </a:r>
            <a:r>
              <a:rPr sz="1200" b="1" spc="8" dirty="0">
                <a:latin typeface="微软雅黑" panose="020B0503020204020204" pitchFamily="34" charset="-122"/>
                <a:cs typeface="微软雅黑" panose="020B0503020204020204" pitchFamily="34" charset="-122"/>
              </a:rPr>
              <a:t>的</a:t>
            </a:r>
            <a:r>
              <a:rPr sz="1200" b="1" dirty="0">
                <a:latin typeface="微软雅黑" panose="020B0503020204020204" pitchFamily="34" charset="-122"/>
                <a:cs typeface="微软雅黑" panose="020B0503020204020204" pitchFamily="34" charset="-122"/>
              </a:rPr>
              <a:t>结</a:t>
            </a:r>
            <a:r>
              <a:rPr sz="1200" b="1" spc="8" dirty="0">
                <a:latin typeface="微软雅黑" panose="020B0503020204020204" pitchFamily="34" charset="-122"/>
                <a:cs typeface="微软雅黑" panose="020B0503020204020204" pitchFamily="34" charset="-122"/>
              </a:rPr>
              <a:t>合</a:t>
            </a:r>
            <a:r>
              <a:rPr sz="1200" b="1" dirty="0">
                <a:latin typeface="微软雅黑" panose="020B0503020204020204" pitchFamily="34" charset="-122"/>
                <a:cs typeface="微软雅黑" panose="020B0503020204020204" pitchFamily="34" charset="-122"/>
              </a:rPr>
              <a:t>了</a:t>
            </a:r>
            <a:r>
              <a:rPr sz="1200" b="1" spc="8" dirty="0">
                <a:latin typeface="微软雅黑" panose="020B0503020204020204" pitchFamily="34" charset="-122"/>
                <a:cs typeface="微软雅黑" panose="020B0503020204020204" pitchFamily="34" charset="-122"/>
              </a:rPr>
              <a:t>低</a:t>
            </a:r>
            <a:r>
              <a:rPr sz="1200" b="1" dirty="0">
                <a:latin typeface="微软雅黑" panose="020B0503020204020204" pitchFamily="34" charset="-122"/>
                <a:cs typeface="微软雅黑" panose="020B0503020204020204" pitchFamily="34" charset="-122"/>
              </a:rPr>
              <a:t>功耗</a:t>
            </a:r>
            <a:r>
              <a:rPr sz="1200" b="1" spc="8" dirty="0">
                <a:latin typeface="微软雅黑" panose="020B0503020204020204" pitchFamily="34" charset="-122"/>
                <a:cs typeface="微软雅黑" panose="020B0503020204020204" pitchFamily="34" charset="-122"/>
              </a:rPr>
              <a:t>高</a:t>
            </a:r>
            <a:r>
              <a:rPr sz="1200" b="1" dirty="0">
                <a:latin typeface="微软雅黑" panose="020B0503020204020204" pitchFamily="34" charset="-122"/>
                <a:cs typeface="微软雅黑" panose="020B0503020204020204" pitchFamily="34" charset="-122"/>
              </a:rPr>
              <a:t>亮</a:t>
            </a:r>
            <a:r>
              <a:rPr sz="1200" b="1" spc="26" dirty="0">
                <a:latin typeface="微软雅黑" panose="020B0503020204020204" pitchFamily="34" charset="-122"/>
                <a:cs typeface="微软雅黑" panose="020B0503020204020204" pitchFamily="34" charset="-122"/>
              </a:rPr>
              <a:t>度</a:t>
            </a:r>
            <a:r>
              <a:rPr sz="1200" b="1" dirty="0">
                <a:latin typeface="微软雅黑" panose="020B0503020204020204" pitchFamily="34" charset="-122"/>
                <a:cs typeface="微软雅黑" panose="020B0503020204020204" pitchFamily="34" charset="-122"/>
              </a:rPr>
              <a:t>、</a:t>
            </a:r>
            <a:r>
              <a:rPr sz="1200" b="1" spc="8" dirty="0">
                <a:latin typeface="微软雅黑" panose="020B0503020204020204" pitchFamily="34" charset="-122"/>
                <a:cs typeface="微软雅黑" panose="020B0503020204020204" pitchFamily="34" charset="-122"/>
              </a:rPr>
              <a:t>使</a:t>
            </a:r>
            <a:r>
              <a:rPr sz="1200" b="1" dirty="0">
                <a:latin typeface="微软雅黑" panose="020B0503020204020204" pitchFamily="34" charset="-122"/>
                <a:cs typeface="微软雅黑" panose="020B0503020204020204" pitchFamily="34" charset="-122"/>
              </a:rPr>
              <a:t>用寿</a:t>
            </a:r>
            <a:r>
              <a:rPr sz="1200" b="1" spc="8" dirty="0">
                <a:latin typeface="微软雅黑" panose="020B0503020204020204" pitchFamily="34" charset="-122"/>
                <a:cs typeface="微软雅黑" panose="020B0503020204020204" pitchFamily="34" charset="-122"/>
              </a:rPr>
              <a:t>命</a:t>
            </a:r>
            <a:r>
              <a:rPr sz="1200" b="1" dirty="0">
                <a:latin typeface="微软雅黑" panose="020B0503020204020204" pitchFamily="34" charset="-122"/>
                <a:cs typeface="微软雅黑" panose="020B0503020204020204" pitchFamily="34" charset="-122"/>
              </a:rPr>
              <a:t>长</a:t>
            </a:r>
            <a:r>
              <a:rPr sz="1200" b="1" spc="8" dirty="0">
                <a:latin typeface="微软雅黑" panose="020B0503020204020204" pitchFamily="34" charset="-122"/>
                <a:cs typeface="微软雅黑" panose="020B0503020204020204" pitchFamily="34" charset="-122"/>
              </a:rPr>
              <a:t>和</a:t>
            </a:r>
            <a:r>
              <a:rPr sz="1200" b="1" dirty="0">
                <a:latin typeface="微软雅黑" panose="020B0503020204020204" pitchFamily="34" charset="-122"/>
                <a:cs typeface="微软雅黑" panose="020B0503020204020204" pitchFamily="34" charset="-122"/>
              </a:rPr>
              <a:t>优</a:t>
            </a:r>
            <a:r>
              <a:rPr sz="1200" b="1" spc="8" dirty="0">
                <a:latin typeface="微软雅黑" panose="020B0503020204020204" pitchFamily="34" charset="-122"/>
                <a:cs typeface="微软雅黑" panose="020B0503020204020204" pitchFamily="34" charset="-122"/>
              </a:rPr>
              <a:t>异</a:t>
            </a:r>
            <a:r>
              <a:rPr sz="1200" b="1" dirty="0">
                <a:latin typeface="微软雅黑" panose="020B0503020204020204" pitchFamily="34" charset="-122"/>
                <a:cs typeface="微软雅黑" panose="020B0503020204020204" pitchFamily="34" charset="-122"/>
              </a:rPr>
              <a:t>的防</a:t>
            </a:r>
            <a:r>
              <a:rPr sz="1200" b="1" spc="8" dirty="0">
                <a:latin typeface="微软雅黑" panose="020B0503020204020204" pitchFamily="34" charset="-122"/>
                <a:cs typeface="微软雅黑" panose="020B0503020204020204" pitchFamily="34" charset="-122"/>
              </a:rPr>
              <a:t>水</a:t>
            </a:r>
            <a:r>
              <a:rPr sz="1200" b="1" dirty="0">
                <a:latin typeface="微软雅黑" panose="020B0503020204020204" pitchFamily="34" charset="-122"/>
                <a:cs typeface="微软雅黑" panose="020B0503020204020204" pitchFamily="34" charset="-122"/>
              </a:rPr>
              <a:t>散</a:t>
            </a:r>
            <a:r>
              <a:rPr sz="1200" b="1" spc="8" dirty="0">
                <a:latin typeface="微软雅黑" panose="020B0503020204020204" pitchFamily="34" charset="-122"/>
                <a:cs typeface="微软雅黑" panose="020B0503020204020204" pitchFamily="34" charset="-122"/>
              </a:rPr>
              <a:t>热</a:t>
            </a:r>
            <a:r>
              <a:rPr sz="1200" b="1" dirty="0">
                <a:latin typeface="微软雅黑" panose="020B0503020204020204" pitchFamily="34" charset="-122"/>
                <a:cs typeface="微软雅黑" panose="020B0503020204020204" pitchFamily="34" charset="-122"/>
              </a:rPr>
              <a:t>特</a:t>
            </a:r>
            <a:r>
              <a:rPr sz="1200" b="1" spc="8" dirty="0">
                <a:latin typeface="微软雅黑" panose="020B0503020204020204" pitchFamily="34" charset="-122"/>
                <a:cs typeface="微软雅黑" panose="020B0503020204020204" pitchFamily="34" charset="-122"/>
              </a:rPr>
              <a:t>性</a:t>
            </a:r>
            <a:r>
              <a:rPr sz="1200" b="1" dirty="0">
                <a:latin typeface="微软雅黑" panose="020B0503020204020204" pitchFamily="34" charset="-122"/>
                <a:cs typeface="微软雅黑" panose="020B0503020204020204" pitchFamily="34" charset="-122"/>
              </a:rPr>
              <a:t>等多</a:t>
            </a:r>
            <a:r>
              <a:rPr sz="1200" b="1" spc="8" dirty="0">
                <a:latin typeface="微软雅黑" panose="020B0503020204020204" pitchFamily="34" charset="-122"/>
                <a:cs typeface="微软雅黑" panose="020B0503020204020204" pitchFamily="34" charset="-122"/>
              </a:rPr>
              <a:t>种</a:t>
            </a:r>
            <a:r>
              <a:rPr sz="1200" b="1" dirty="0">
                <a:latin typeface="微软雅黑" panose="020B0503020204020204" pitchFamily="34" charset="-122"/>
                <a:cs typeface="微软雅黑" panose="020B0503020204020204" pitchFamily="34" charset="-122"/>
              </a:rPr>
              <a:t>功</a:t>
            </a:r>
            <a:r>
              <a:rPr sz="1200" b="1" spc="8" dirty="0">
                <a:latin typeface="微软雅黑" panose="020B0503020204020204" pitchFamily="34" charset="-122"/>
                <a:cs typeface="微软雅黑" panose="020B0503020204020204" pitchFamily="34" charset="-122"/>
              </a:rPr>
              <a:t>用</a:t>
            </a:r>
            <a:r>
              <a:rPr sz="1200" b="1" dirty="0">
                <a:latin typeface="微软雅黑" panose="020B0503020204020204" pitchFamily="34" charset="-122"/>
                <a:cs typeface="微软雅黑" panose="020B0503020204020204" pitchFamily="34" charset="-122"/>
              </a:rPr>
              <a:t>要</a:t>
            </a:r>
            <a:r>
              <a:rPr sz="1200" b="1" spc="34" dirty="0">
                <a:latin typeface="微软雅黑" panose="020B0503020204020204" pitchFamily="34" charset="-122"/>
                <a:cs typeface="微软雅黑" panose="020B0503020204020204" pitchFamily="34" charset="-122"/>
              </a:rPr>
              <a:t>求</a:t>
            </a:r>
            <a:r>
              <a:rPr sz="1200" b="1" spc="4" dirty="0">
                <a:latin typeface="微软雅黑" panose="020B0503020204020204" pitchFamily="34" charset="-122"/>
                <a:cs typeface="微软雅黑" panose="020B0503020204020204" pitchFamily="34" charset="-122"/>
              </a:rPr>
              <a:t>，</a:t>
            </a:r>
            <a:r>
              <a:rPr sz="1200" b="1" dirty="0">
                <a:latin typeface="微软雅黑" panose="020B0503020204020204" pitchFamily="34" charset="-122"/>
                <a:cs typeface="微软雅黑" panose="020B0503020204020204" pitchFamily="34" charset="-122"/>
              </a:rPr>
              <a:t>同</a:t>
            </a:r>
            <a:r>
              <a:rPr sz="1200" b="1" spc="8" dirty="0">
                <a:latin typeface="微软雅黑" panose="020B0503020204020204" pitchFamily="34" charset="-122"/>
                <a:cs typeface="微软雅黑" panose="020B0503020204020204" pitchFamily="34" charset="-122"/>
              </a:rPr>
              <a:t>时</a:t>
            </a:r>
            <a:r>
              <a:rPr sz="1200" b="1" dirty="0">
                <a:latin typeface="微软雅黑" panose="020B0503020204020204" pitchFamily="34" charset="-122"/>
                <a:cs typeface="微软雅黑" panose="020B0503020204020204" pitchFamily="34" charset="-122"/>
              </a:rPr>
              <a:t>可</a:t>
            </a:r>
            <a:r>
              <a:rPr sz="1200" b="1" spc="8" dirty="0">
                <a:latin typeface="微软雅黑" panose="020B0503020204020204" pitchFamily="34" charset="-122"/>
                <a:cs typeface="微软雅黑" panose="020B0503020204020204" pitchFamily="34" charset="-122"/>
              </a:rPr>
              <a:t>以</a:t>
            </a:r>
            <a:r>
              <a:rPr sz="1200" b="1" dirty="0">
                <a:latin typeface="微软雅黑" panose="020B0503020204020204" pitchFamily="34" charset="-122"/>
                <a:cs typeface="微软雅黑" panose="020B0503020204020204" pitchFamily="34" charset="-122"/>
              </a:rPr>
              <a:t>按</a:t>
            </a:r>
            <a:r>
              <a:rPr sz="1200" b="1" spc="8" dirty="0">
                <a:latin typeface="微软雅黑" panose="020B0503020204020204" pitchFamily="34" charset="-122"/>
                <a:cs typeface="微软雅黑" panose="020B0503020204020204" pitchFamily="34" charset="-122"/>
              </a:rPr>
              <a:t>需</a:t>
            </a:r>
            <a:r>
              <a:rPr sz="1200" b="1" dirty="0">
                <a:latin typeface="微软雅黑" panose="020B0503020204020204" pitchFamily="34" charset="-122"/>
                <a:cs typeface="微软雅黑" panose="020B0503020204020204" pitchFamily="34" charset="-122"/>
              </a:rPr>
              <a:t>集成</a:t>
            </a:r>
            <a:r>
              <a:rPr sz="1200" b="1" spc="8" dirty="0">
                <a:latin typeface="微软雅黑" panose="020B0503020204020204" pitchFamily="34" charset="-122"/>
                <a:cs typeface="微软雅黑" panose="020B0503020204020204" pitchFamily="34" charset="-122"/>
              </a:rPr>
              <a:t>相</a:t>
            </a:r>
            <a:r>
              <a:rPr sz="1200" b="1" dirty="0">
                <a:latin typeface="微软雅黑" panose="020B0503020204020204" pitchFamily="34" charset="-122"/>
                <a:cs typeface="微软雅黑" panose="020B0503020204020204" pitchFamily="34" charset="-122"/>
              </a:rPr>
              <a:t>应</a:t>
            </a:r>
            <a:r>
              <a:rPr sz="1200" b="1" spc="-4" dirty="0">
                <a:latin typeface="微软雅黑" panose="020B0503020204020204" pitchFamily="34" charset="-122"/>
                <a:cs typeface="微软雅黑" panose="020B0503020204020204" pitchFamily="34" charset="-122"/>
              </a:rPr>
              <a:t>的 </a:t>
            </a:r>
            <a:r>
              <a:rPr sz="1200" b="1" spc="26" dirty="0">
                <a:latin typeface="微软雅黑" panose="020B0503020204020204" pitchFamily="34" charset="-122"/>
                <a:cs typeface="微软雅黑" panose="020B0503020204020204" pitchFamily="34" charset="-122"/>
              </a:rPr>
              <a:t>接口。以物联网技术为基</a:t>
            </a:r>
            <a:r>
              <a:rPr sz="1200" b="1" spc="34" dirty="0">
                <a:latin typeface="微软雅黑" panose="020B0503020204020204" pitchFamily="34" charset="-122"/>
                <a:cs typeface="微软雅黑" panose="020B0503020204020204" pitchFamily="34" charset="-122"/>
              </a:rPr>
              <a:t>础</a:t>
            </a:r>
            <a:r>
              <a:rPr sz="1200" b="1" spc="26" dirty="0">
                <a:latin typeface="微软雅黑" panose="020B0503020204020204" pitchFamily="34" charset="-122"/>
                <a:cs typeface="微软雅黑" panose="020B0503020204020204" pitchFamily="34" charset="-122"/>
              </a:rPr>
              <a:t>，运用数字平</a:t>
            </a:r>
            <a:r>
              <a:rPr sz="1200" b="1" spc="34" dirty="0">
                <a:latin typeface="微软雅黑" panose="020B0503020204020204" pitchFamily="34" charset="-122"/>
                <a:cs typeface="微软雅黑" panose="020B0503020204020204" pitchFamily="34" charset="-122"/>
              </a:rPr>
              <a:t>台</a:t>
            </a:r>
            <a:r>
              <a:rPr sz="1200" b="1" spc="26" dirty="0">
                <a:latin typeface="微软雅黑" panose="020B0503020204020204" pitchFamily="34" charset="-122"/>
                <a:cs typeface="微软雅黑" panose="020B0503020204020204" pitchFamily="34" charset="-122"/>
              </a:rPr>
              <a:t>解决了园区路灯管理的盲</a:t>
            </a:r>
            <a:r>
              <a:rPr sz="1200" b="1" spc="34" dirty="0">
                <a:latin typeface="微软雅黑" panose="020B0503020204020204" pitchFamily="34" charset="-122"/>
                <a:cs typeface="微软雅黑" panose="020B0503020204020204" pitchFamily="34" charset="-122"/>
              </a:rPr>
              <a:t>区</a:t>
            </a:r>
            <a:r>
              <a:rPr sz="1200" b="1" spc="26" dirty="0">
                <a:latin typeface="微软雅黑" panose="020B0503020204020204" pitchFamily="34" charset="-122"/>
                <a:cs typeface="微软雅黑" panose="020B0503020204020204" pitchFamily="34" charset="-122"/>
              </a:rPr>
              <a:t>（路灯点对点实时监测</a:t>
            </a:r>
            <a:r>
              <a:rPr sz="1200" b="1" spc="34" dirty="0">
                <a:latin typeface="微软雅黑" panose="020B0503020204020204" pitchFamily="34" charset="-122"/>
                <a:cs typeface="微软雅黑" panose="020B0503020204020204" pitchFamily="34" charset="-122"/>
              </a:rPr>
              <a:t>）</a:t>
            </a:r>
            <a:r>
              <a:rPr sz="1200" b="1" spc="26" dirty="0">
                <a:latin typeface="微软雅黑" panose="020B0503020204020204" pitchFamily="34" charset="-122"/>
                <a:cs typeface="微软雅黑" panose="020B0503020204020204" pitchFamily="34" charset="-122"/>
              </a:rPr>
              <a:t>，实现了实现园区照</a:t>
            </a:r>
            <a:r>
              <a:rPr sz="1200" b="1" spc="38" dirty="0">
                <a:latin typeface="微软雅黑" panose="020B0503020204020204" pitchFamily="34" charset="-122"/>
                <a:cs typeface="微软雅黑" panose="020B0503020204020204" pitchFamily="34" charset="-122"/>
              </a:rPr>
              <a:t>明</a:t>
            </a:r>
            <a:r>
              <a:rPr sz="1200" b="1" spc="-4" dirty="0">
                <a:latin typeface="微软雅黑" panose="020B0503020204020204" pitchFamily="34" charset="-122"/>
                <a:cs typeface="微软雅黑" panose="020B0503020204020204" pitchFamily="34" charset="-122"/>
              </a:rPr>
              <a:t>的 “节能降</a:t>
            </a:r>
            <a:r>
              <a:rPr sz="1200" b="1" spc="-8" dirty="0">
                <a:latin typeface="微软雅黑" panose="020B0503020204020204" pitchFamily="34" charset="-122"/>
                <a:cs typeface="微软雅黑" panose="020B0503020204020204" pitchFamily="34" charset="-122"/>
              </a:rPr>
              <a:t>耗</a:t>
            </a:r>
            <a:r>
              <a:rPr sz="1200" b="1" spc="-4" dirty="0">
                <a:latin typeface="微软雅黑" panose="020B0503020204020204" pitchFamily="34" charset="-122"/>
                <a:cs typeface="微软雅黑" panose="020B0503020204020204" pitchFamily="34" charset="-122"/>
              </a:rPr>
              <a:t>、智慧管控、智慧运维</a:t>
            </a:r>
            <a:r>
              <a:rPr sz="1200" b="1"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数据</a:t>
            </a:r>
            <a:r>
              <a:rPr sz="1200" b="1" dirty="0">
                <a:latin typeface="微软雅黑" panose="020B0503020204020204" pitchFamily="34" charset="-122"/>
                <a:cs typeface="微软雅黑" panose="020B0503020204020204" pitchFamily="34" charset="-122"/>
              </a:rPr>
              <a:t>管</a:t>
            </a:r>
            <a:r>
              <a:rPr sz="1200" b="1" spc="-4" dirty="0">
                <a:latin typeface="微软雅黑" panose="020B0503020204020204" pitchFamily="34" charset="-122"/>
                <a:cs typeface="微软雅黑" panose="020B0503020204020204" pitchFamily="34" charset="-122"/>
              </a:rPr>
              <a:t>理、</a:t>
            </a:r>
            <a:r>
              <a:rPr sz="1200" b="1" dirty="0">
                <a:latin typeface="微软雅黑" panose="020B0503020204020204" pitchFamily="34" charset="-122"/>
                <a:cs typeface="微软雅黑" panose="020B0503020204020204" pitchFamily="34" charset="-122"/>
              </a:rPr>
              <a:t>资</a:t>
            </a:r>
            <a:r>
              <a:rPr sz="1200" b="1" spc="-4" dirty="0">
                <a:latin typeface="微软雅黑" panose="020B0503020204020204" pitchFamily="34" charset="-122"/>
                <a:cs typeface="微软雅黑" panose="020B0503020204020204" pitchFamily="34" charset="-122"/>
              </a:rPr>
              <a:t>产管</a:t>
            </a:r>
            <a:r>
              <a:rPr sz="1200" b="1" dirty="0">
                <a:latin typeface="微软雅黑" panose="020B0503020204020204" pitchFamily="34" charset="-122"/>
                <a:cs typeface="微软雅黑" panose="020B0503020204020204" pitchFamily="34" charset="-122"/>
              </a:rPr>
              <a:t>理</a:t>
            </a:r>
            <a:r>
              <a:rPr sz="1200" b="1" spc="-4" dirty="0">
                <a:latin typeface="微软雅黑" panose="020B0503020204020204" pitchFamily="34" charset="-122"/>
                <a:cs typeface="微软雅黑" panose="020B0503020204020204" pitchFamily="34" charset="-122"/>
              </a:rPr>
              <a:t>、安</a:t>
            </a:r>
            <a:r>
              <a:rPr sz="1200" b="1" dirty="0">
                <a:latin typeface="微软雅黑" panose="020B0503020204020204" pitchFamily="34" charset="-122"/>
                <a:cs typeface="微软雅黑" panose="020B0503020204020204" pitchFamily="34" charset="-122"/>
              </a:rPr>
              <a:t>全</a:t>
            </a:r>
            <a:r>
              <a:rPr sz="1200" b="1" spc="-4" dirty="0">
                <a:latin typeface="微软雅黑" panose="020B0503020204020204" pitchFamily="34" charset="-122"/>
                <a:cs typeface="微软雅黑" panose="020B0503020204020204" pitchFamily="34" charset="-122"/>
              </a:rPr>
              <a:t>管理”</a:t>
            </a:r>
            <a:r>
              <a:rPr sz="1200" b="1" spc="49" dirty="0">
                <a:latin typeface="微软雅黑" panose="020B0503020204020204" pitchFamily="34" charset="-122"/>
                <a:cs typeface="微软雅黑" panose="020B0503020204020204" pitchFamily="34" charset="-122"/>
              </a:rPr>
              <a:t> </a:t>
            </a:r>
            <a:r>
              <a:rPr sz="1200" b="1" spc="-4" dirty="0">
                <a:latin typeface="微软雅黑" panose="020B0503020204020204" pitchFamily="34" charset="-122"/>
                <a:cs typeface="微软雅黑" panose="020B0503020204020204" pitchFamily="34" charset="-122"/>
              </a:rPr>
              <a:t>等数字化管理模式。</a:t>
            </a:r>
            <a:endParaRPr sz="1200">
              <a:latin typeface="微软雅黑" panose="020B0503020204020204" pitchFamily="34" charset="-122"/>
              <a:cs typeface="微软雅黑" panose="020B0503020204020204" pitchFamily="34" charset="-122"/>
            </a:endParaRPr>
          </a:p>
        </p:txBody>
      </p:sp>
      <p:sp>
        <p:nvSpPr>
          <p:cNvPr id="4" name="object 4"/>
          <p:cNvSpPr/>
          <p:nvPr/>
        </p:nvSpPr>
        <p:spPr>
          <a:xfrm>
            <a:off x="222923" y="1495651"/>
            <a:ext cx="2142354" cy="3087779"/>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5" name="object 5"/>
          <p:cNvSpPr/>
          <p:nvPr/>
        </p:nvSpPr>
        <p:spPr>
          <a:xfrm>
            <a:off x="2495601" y="1494507"/>
            <a:ext cx="2330982" cy="3087779"/>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6" name="object 6"/>
          <p:cNvSpPr/>
          <p:nvPr/>
        </p:nvSpPr>
        <p:spPr>
          <a:xfrm>
            <a:off x="777375" y="4807497"/>
            <a:ext cx="1133195" cy="298661"/>
          </a:xfrm>
          <a:custGeom>
            <a:avLst/>
            <a:gdLst/>
            <a:ahLst/>
            <a:cxnLst/>
            <a:rect l="l" t="t" r="r" b="b"/>
            <a:pathLst>
              <a:path w="1510664" h="398145">
                <a:moveTo>
                  <a:pt x="1267333" y="0"/>
                </a:moveTo>
                <a:lnTo>
                  <a:pt x="242951" y="0"/>
                </a:lnTo>
                <a:lnTo>
                  <a:pt x="223027" y="659"/>
                </a:lnTo>
                <a:lnTo>
                  <a:pt x="184572" y="5779"/>
                </a:lnTo>
                <a:lnTo>
                  <a:pt x="131307" y="22198"/>
                </a:lnTo>
                <a:lnTo>
                  <a:pt x="84847" y="47873"/>
                </a:lnTo>
                <a:lnTo>
                  <a:pt x="46879" y="81423"/>
                </a:lnTo>
                <a:lnTo>
                  <a:pt x="19094" y="121466"/>
                </a:lnTo>
                <a:lnTo>
                  <a:pt x="3180" y="166621"/>
                </a:lnTo>
                <a:lnTo>
                  <a:pt x="0" y="198881"/>
                </a:lnTo>
                <a:lnTo>
                  <a:pt x="805" y="215193"/>
                </a:lnTo>
                <a:lnTo>
                  <a:pt x="12387" y="261745"/>
                </a:lnTo>
                <a:lnTo>
                  <a:pt x="36403" y="303645"/>
                </a:lnTo>
                <a:lnTo>
                  <a:pt x="71164" y="339513"/>
                </a:lnTo>
                <a:lnTo>
                  <a:pt x="114981" y="367967"/>
                </a:lnTo>
                <a:lnTo>
                  <a:pt x="166165" y="387625"/>
                </a:lnTo>
                <a:lnTo>
                  <a:pt x="203546" y="395161"/>
                </a:lnTo>
                <a:lnTo>
                  <a:pt x="242951" y="397763"/>
                </a:lnTo>
                <a:lnTo>
                  <a:pt x="1267333" y="397763"/>
                </a:lnTo>
                <a:lnTo>
                  <a:pt x="1306724" y="395161"/>
                </a:lnTo>
                <a:lnTo>
                  <a:pt x="1344098" y="387625"/>
                </a:lnTo>
                <a:lnTo>
                  <a:pt x="1395279" y="367967"/>
                </a:lnTo>
                <a:lnTo>
                  <a:pt x="1439100" y="339513"/>
                </a:lnTo>
                <a:lnTo>
                  <a:pt x="1473868" y="303645"/>
                </a:lnTo>
                <a:lnTo>
                  <a:pt x="1497891" y="261745"/>
                </a:lnTo>
                <a:lnTo>
                  <a:pt x="1509478" y="215193"/>
                </a:lnTo>
                <a:lnTo>
                  <a:pt x="1510284" y="198881"/>
                </a:lnTo>
                <a:lnTo>
                  <a:pt x="1509478" y="182570"/>
                </a:lnTo>
                <a:lnTo>
                  <a:pt x="1497891" y="136018"/>
                </a:lnTo>
                <a:lnTo>
                  <a:pt x="1473868" y="94118"/>
                </a:lnTo>
                <a:lnTo>
                  <a:pt x="1439100" y="58250"/>
                </a:lnTo>
                <a:lnTo>
                  <a:pt x="1395279" y="29796"/>
                </a:lnTo>
                <a:lnTo>
                  <a:pt x="1344098" y="10138"/>
                </a:lnTo>
                <a:lnTo>
                  <a:pt x="1306724" y="2602"/>
                </a:lnTo>
                <a:lnTo>
                  <a:pt x="1267333" y="0"/>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7" name="object 7"/>
          <p:cNvSpPr/>
          <p:nvPr/>
        </p:nvSpPr>
        <p:spPr>
          <a:xfrm>
            <a:off x="777375" y="4807497"/>
            <a:ext cx="1133195" cy="298661"/>
          </a:xfrm>
          <a:custGeom>
            <a:avLst/>
            <a:gdLst/>
            <a:ahLst/>
            <a:cxnLst/>
            <a:rect l="l" t="t" r="r" b="b"/>
            <a:pathLst>
              <a:path w="1510664" h="398145">
                <a:moveTo>
                  <a:pt x="242951" y="0"/>
                </a:moveTo>
                <a:lnTo>
                  <a:pt x="1267333" y="0"/>
                </a:lnTo>
                <a:lnTo>
                  <a:pt x="1287249" y="659"/>
                </a:lnTo>
                <a:lnTo>
                  <a:pt x="1325695" y="5779"/>
                </a:lnTo>
                <a:lnTo>
                  <a:pt x="1378953" y="22198"/>
                </a:lnTo>
                <a:lnTo>
                  <a:pt x="1425415" y="47873"/>
                </a:lnTo>
                <a:lnTo>
                  <a:pt x="1463389" y="81423"/>
                </a:lnTo>
                <a:lnTo>
                  <a:pt x="1491182" y="121466"/>
                </a:lnTo>
                <a:lnTo>
                  <a:pt x="1507102" y="166621"/>
                </a:lnTo>
                <a:lnTo>
                  <a:pt x="1510284" y="198881"/>
                </a:lnTo>
                <a:lnTo>
                  <a:pt x="1509478" y="215193"/>
                </a:lnTo>
                <a:lnTo>
                  <a:pt x="1497891" y="261745"/>
                </a:lnTo>
                <a:lnTo>
                  <a:pt x="1473868" y="303645"/>
                </a:lnTo>
                <a:lnTo>
                  <a:pt x="1439100" y="339513"/>
                </a:lnTo>
                <a:lnTo>
                  <a:pt x="1395279" y="367967"/>
                </a:lnTo>
                <a:lnTo>
                  <a:pt x="1344098" y="387625"/>
                </a:lnTo>
                <a:lnTo>
                  <a:pt x="1306724" y="395161"/>
                </a:lnTo>
                <a:lnTo>
                  <a:pt x="1267333" y="397763"/>
                </a:lnTo>
                <a:lnTo>
                  <a:pt x="242951" y="397763"/>
                </a:lnTo>
                <a:lnTo>
                  <a:pt x="203546" y="395161"/>
                </a:lnTo>
                <a:lnTo>
                  <a:pt x="166165" y="387625"/>
                </a:lnTo>
                <a:lnTo>
                  <a:pt x="114981" y="367967"/>
                </a:lnTo>
                <a:lnTo>
                  <a:pt x="71164" y="339513"/>
                </a:lnTo>
                <a:lnTo>
                  <a:pt x="36403" y="303645"/>
                </a:lnTo>
                <a:lnTo>
                  <a:pt x="12387" y="261745"/>
                </a:lnTo>
                <a:lnTo>
                  <a:pt x="805" y="215193"/>
                </a:lnTo>
                <a:lnTo>
                  <a:pt x="0" y="198881"/>
                </a:lnTo>
                <a:lnTo>
                  <a:pt x="805" y="182570"/>
                </a:lnTo>
                <a:lnTo>
                  <a:pt x="12387" y="136018"/>
                </a:lnTo>
                <a:lnTo>
                  <a:pt x="36403" y="94118"/>
                </a:lnTo>
                <a:lnTo>
                  <a:pt x="71164" y="58250"/>
                </a:lnTo>
                <a:lnTo>
                  <a:pt x="114981" y="29796"/>
                </a:lnTo>
                <a:lnTo>
                  <a:pt x="166165" y="10138"/>
                </a:lnTo>
                <a:lnTo>
                  <a:pt x="203546" y="2602"/>
                </a:lnTo>
                <a:lnTo>
                  <a:pt x="242951" y="0"/>
                </a:lnTo>
                <a:close/>
              </a:path>
            </a:pathLst>
          </a:custGeom>
          <a:ln w="12700">
            <a:solidFill>
              <a:srgbClr val="991718"/>
            </a:solidFill>
          </a:ln>
        </p:spPr>
        <p:txBody>
          <a:bodyPr wrap="square" lIns="0" tIns="0" rIns="0" bIns="0" rtlCol="0"/>
          <a:lstStyle/>
          <a:p>
            <a:pPr defTabSz="685800"/>
            <a:endParaRPr sz="1350">
              <a:latin typeface="Calibri" panose="020F0502020204030204"/>
            </a:endParaRPr>
          </a:p>
        </p:txBody>
      </p:sp>
      <p:sp>
        <p:nvSpPr>
          <p:cNvPr id="8" name="object 8"/>
          <p:cNvSpPr txBox="1"/>
          <p:nvPr/>
        </p:nvSpPr>
        <p:spPr>
          <a:xfrm>
            <a:off x="1010016" y="4877931"/>
            <a:ext cx="704972" cy="207749"/>
          </a:xfrm>
          <a:prstGeom prst="rect">
            <a:avLst/>
          </a:prstGeom>
        </p:spPr>
        <p:txBody>
          <a:bodyPr vert="horz" wrap="square" lIns="0" tIns="0" rIns="0" bIns="0" rtlCol="0">
            <a:spAutoFit/>
          </a:bodyPr>
          <a:lstStyle/>
          <a:p>
            <a:pPr marL="9525" defTabSz="685800"/>
            <a:r>
              <a:rPr sz="1350" dirty="0">
                <a:latin typeface="微软雅黑" panose="020B0503020204020204" pitchFamily="34" charset="-122"/>
                <a:cs typeface="微软雅黑" panose="020B0503020204020204" pitchFamily="34" charset="-122"/>
              </a:rPr>
              <a:t>多杆合一</a:t>
            </a:r>
            <a:endParaRPr sz="1350">
              <a:latin typeface="微软雅黑" panose="020B0503020204020204" pitchFamily="34" charset="-122"/>
              <a:cs typeface="微软雅黑" panose="020B0503020204020204" pitchFamily="34" charset="-122"/>
            </a:endParaRPr>
          </a:p>
        </p:txBody>
      </p:sp>
      <p:sp>
        <p:nvSpPr>
          <p:cNvPr id="9" name="object 9"/>
          <p:cNvSpPr/>
          <p:nvPr/>
        </p:nvSpPr>
        <p:spPr>
          <a:xfrm>
            <a:off x="3027190" y="4807497"/>
            <a:ext cx="1133195" cy="298661"/>
          </a:xfrm>
          <a:custGeom>
            <a:avLst/>
            <a:gdLst/>
            <a:ahLst/>
            <a:cxnLst/>
            <a:rect l="l" t="t" r="r" b="b"/>
            <a:pathLst>
              <a:path w="1510664" h="398145">
                <a:moveTo>
                  <a:pt x="1267333" y="0"/>
                </a:moveTo>
                <a:lnTo>
                  <a:pt x="242950" y="0"/>
                </a:lnTo>
                <a:lnTo>
                  <a:pt x="223034" y="659"/>
                </a:lnTo>
                <a:lnTo>
                  <a:pt x="184588" y="5779"/>
                </a:lnTo>
                <a:lnTo>
                  <a:pt x="131330" y="22198"/>
                </a:lnTo>
                <a:lnTo>
                  <a:pt x="84868" y="47873"/>
                </a:lnTo>
                <a:lnTo>
                  <a:pt x="46894" y="81423"/>
                </a:lnTo>
                <a:lnTo>
                  <a:pt x="19101" y="121466"/>
                </a:lnTo>
                <a:lnTo>
                  <a:pt x="3181" y="166621"/>
                </a:lnTo>
                <a:lnTo>
                  <a:pt x="0" y="198881"/>
                </a:lnTo>
                <a:lnTo>
                  <a:pt x="805" y="215193"/>
                </a:lnTo>
                <a:lnTo>
                  <a:pt x="12392" y="261745"/>
                </a:lnTo>
                <a:lnTo>
                  <a:pt x="36415" y="303645"/>
                </a:lnTo>
                <a:lnTo>
                  <a:pt x="71183" y="339513"/>
                </a:lnTo>
                <a:lnTo>
                  <a:pt x="115004" y="367967"/>
                </a:lnTo>
                <a:lnTo>
                  <a:pt x="166185" y="387625"/>
                </a:lnTo>
                <a:lnTo>
                  <a:pt x="203559" y="395161"/>
                </a:lnTo>
                <a:lnTo>
                  <a:pt x="242950" y="397763"/>
                </a:lnTo>
                <a:lnTo>
                  <a:pt x="1267333" y="397763"/>
                </a:lnTo>
                <a:lnTo>
                  <a:pt x="1306724" y="395161"/>
                </a:lnTo>
                <a:lnTo>
                  <a:pt x="1344098" y="387625"/>
                </a:lnTo>
                <a:lnTo>
                  <a:pt x="1395279" y="367967"/>
                </a:lnTo>
                <a:lnTo>
                  <a:pt x="1439100" y="339513"/>
                </a:lnTo>
                <a:lnTo>
                  <a:pt x="1473868" y="303645"/>
                </a:lnTo>
                <a:lnTo>
                  <a:pt x="1497891" y="261745"/>
                </a:lnTo>
                <a:lnTo>
                  <a:pt x="1509478" y="215193"/>
                </a:lnTo>
                <a:lnTo>
                  <a:pt x="1510284" y="198881"/>
                </a:lnTo>
                <a:lnTo>
                  <a:pt x="1509478" y="182570"/>
                </a:lnTo>
                <a:lnTo>
                  <a:pt x="1497891" y="136018"/>
                </a:lnTo>
                <a:lnTo>
                  <a:pt x="1473868" y="94118"/>
                </a:lnTo>
                <a:lnTo>
                  <a:pt x="1439100" y="58250"/>
                </a:lnTo>
                <a:lnTo>
                  <a:pt x="1395279" y="29796"/>
                </a:lnTo>
                <a:lnTo>
                  <a:pt x="1344098" y="10138"/>
                </a:lnTo>
                <a:lnTo>
                  <a:pt x="1306724" y="2602"/>
                </a:lnTo>
                <a:lnTo>
                  <a:pt x="1267333" y="0"/>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10" name="object 10"/>
          <p:cNvSpPr/>
          <p:nvPr/>
        </p:nvSpPr>
        <p:spPr>
          <a:xfrm>
            <a:off x="3027190" y="4807497"/>
            <a:ext cx="1133195" cy="298661"/>
          </a:xfrm>
          <a:custGeom>
            <a:avLst/>
            <a:gdLst/>
            <a:ahLst/>
            <a:cxnLst/>
            <a:rect l="l" t="t" r="r" b="b"/>
            <a:pathLst>
              <a:path w="1510664" h="398145">
                <a:moveTo>
                  <a:pt x="242950" y="0"/>
                </a:moveTo>
                <a:lnTo>
                  <a:pt x="1267333" y="0"/>
                </a:lnTo>
                <a:lnTo>
                  <a:pt x="1287249" y="659"/>
                </a:lnTo>
                <a:lnTo>
                  <a:pt x="1325695" y="5779"/>
                </a:lnTo>
                <a:lnTo>
                  <a:pt x="1378953" y="22198"/>
                </a:lnTo>
                <a:lnTo>
                  <a:pt x="1425415" y="47873"/>
                </a:lnTo>
                <a:lnTo>
                  <a:pt x="1463389" y="81423"/>
                </a:lnTo>
                <a:lnTo>
                  <a:pt x="1491182" y="121466"/>
                </a:lnTo>
                <a:lnTo>
                  <a:pt x="1507102" y="166621"/>
                </a:lnTo>
                <a:lnTo>
                  <a:pt x="1510284" y="198881"/>
                </a:lnTo>
                <a:lnTo>
                  <a:pt x="1509478" y="215193"/>
                </a:lnTo>
                <a:lnTo>
                  <a:pt x="1497891" y="261745"/>
                </a:lnTo>
                <a:lnTo>
                  <a:pt x="1473868" y="303645"/>
                </a:lnTo>
                <a:lnTo>
                  <a:pt x="1439100" y="339513"/>
                </a:lnTo>
                <a:lnTo>
                  <a:pt x="1395279" y="367967"/>
                </a:lnTo>
                <a:lnTo>
                  <a:pt x="1344098" y="387625"/>
                </a:lnTo>
                <a:lnTo>
                  <a:pt x="1306724" y="395161"/>
                </a:lnTo>
                <a:lnTo>
                  <a:pt x="1267333" y="397763"/>
                </a:lnTo>
                <a:lnTo>
                  <a:pt x="242950" y="397763"/>
                </a:lnTo>
                <a:lnTo>
                  <a:pt x="203559" y="395161"/>
                </a:lnTo>
                <a:lnTo>
                  <a:pt x="166185" y="387625"/>
                </a:lnTo>
                <a:lnTo>
                  <a:pt x="115004" y="367967"/>
                </a:lnTo>
                <a:lnTo>
                  <a:pt x="71183" y="339513"/>
                </a:lnTo>
                <a:lnTo>
                  <a:pt x="36415" y="303645"/>
                </a:lnTo>
                <a:lnTo>
                  <a:pt x="12392" y="261745"/>
                </a:lnTo>
                <a:lnTo>
                  <a:pt x="805" y="215193"/>
                </a:lnTo>
                <a:lnTo>
                  <a:pt x="0" y="198881"/>
                </a:lnTo>
                <a:lnTo>
                  <a:pt x="805" y="182570"/>
                </a:lnTo>
                <a:lnTo>
                  <a:pt x="12392" y="136018"/>
                </a:lnTo>
                <a:lnTo>
                  <a:pt x="36415" y="94118"/>
                </a:lnTo>
                <a:lnTo>
                  <a:pt x="71183" y="58250"/>
                </a:lnTo>
                <a:lnTo>
                  <a:pt x="115004" y="29796"/>
                </a:lnTo>
                <a:lnTo>
                  <a:pt x="166185" y="10138"/>
                </a:lnTo>
                <a:lnTo>
                  <a:pt x="203559" y="2602"/>
                </a:lnTo>
                <a:lnTo>
                  <a:pt x="242950" y="0"/>
                </a:lnTo>
                <a:close/>
              </a:path>
            </a:pathLst>
          </a:custGeom>
          <a:ln w="12700">
            <a:solidFill>
              <a:srgbClr val="991718"/>
            </a:solidFill>
          </a:ln>
        </p:spPr>
        <p:txBody>
          <a:bodyPr wrap="square" lIns="0" tIns="0" rIns="0" bIns="0" rtlCol="0"/>
          <a:lstStyle/>
          <a:p>
            <a:pPr defTabSz="685800"/>
            <a:endParaRPr sz="1350">
              <a:latin typeface="Calibri" panose="020F0502020204030204"/>
            </a:endParaRPr>
          </a:p>
        </p:txBody>
      </p:sp>
      <p:sp>
        <p:nvSpPr>
          <p:cNvPr id="11" name="object 11"/>
          <p:cNvSpPr txBox="1"/>
          <p:nvPr/>
        </p:nvSpPr>
        <p:spPr>
          <a:xfrm>
            <a:off x="3227344" y="4856210"/>
            <a:ext cx="704972" cy="207749"/>
          </a:xfrm>
          <a:prstGeom prst="rect">
            <a:avLst/>
          </a:prstGeom>
        </p:spPr>
        <p:txBody>
          <a:bodyPr vert="horz" wrap="square" lIns="0" tIns="0" rIns="0" bIns="0" rtlCol="0">
            <a:spAutoFit/>
          </a:bodyPr>
          <a:lstStyle/>
          <a:p>
            <a:pPr marL="9525" defTabSz="685800"/>
            <a:r>
              <a:rPr sz="1350" dirty="0">
                <a:latin typeface="微软雅黑" panose="020B0503020204020204" pitchFamily="34" charset="-122"/>
                <a:cs typeface="微软雅黑" panose="020B0503020204020204" pitchFamily="34" charset="-122"/>
              </a:rPr>
              <a:t>物理架构</a:t>
            </a:r>
            <a:endParaRPr sz="1350">
              <a:latin typeface="微软雅黑" panose="020B0503020204020204" pitchFamily="34" charset="-122"/>
              <a:cs typeface="微软雅黑" panose="020B0503020204020204" pitchFamily="34" charset="-122"/>
            </a:endParaRPr>
          </a:p>
        </p:txBody>
      </p:sp>
      <p:sp>
        <p:nvSpPr>
          <p:cNvPr id="12" name="object 12"/>
          <p:cNvSpPr/>
          <p:nvPr/>
        </p:nvSpPr>
        <p:spPr>
          <a:xfrm>
            <a:off x="4906607" y="1494507"/>
            <a:ext cx="2095483" cy="3087779"/>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txBox="1"/>
          <p:nvPr/>
        </p:nvSpPr>
        <p:spPr>
          <a:xfrm>
            <a:off x="6183561" y="1547095"/>
            <a:ext cx="818816" cy="69250"/>
          </a:xfrm>
          <a:prstGeom prst="rect">
            <a:avLst/>
          </a:prstGeom>
          <a:solidFill>
            <a:srgbClr val="767070"/>
          </a:solidFill>
        </p:spPr>
        <p:txBody>
          <a:bodyPr vert="horz" wrap="square" lIns="0" tIns="0" rIns="0" bIns="0" rtlCol="0">
            <a:spAutoFit/>
          </a:bodyPr>
          <a:lstStyle/>
          <a:p>
            <a:pPr marL="69850" defTabSz="685800"/>
            <a:r>
              <a:rPr sz="450" dirty="0">
                <a:latin typeface="Calibri" panose="020F0502020204030204"/>
                <a:cs typeface="Calibri" panose="020F0502020204030204"/>
              </a:rPr>
              <a:t>**</a:t>
            </a:r>
            <a:r>
              <a:rPr sz="450" dirty="0">
                <a:latin typeface="微软雅黑" panose="020B0503020204020204" pitchFamily="34" charset="-122"/>
                <a:cs typeface="微软雅黑" panose="020B0503020204020204" pitchFamily="34" charset="-122"/>
              </a:rPr>
              <a:t>智能物联服务联盟</a:t>
            </a:r>
            <a:endParaRPr sz="450">
              <a:latin typeface="微软雅黑" panose="020B0503020204020204" pitchFamily="34" charset="-122"/>
              <a:cs typeface="微软雅黑" panose="020B0503020204020204" pitchFamily="34" charset="-122"/>
            </a:endParaRPr>
          </a:p>
        </p:txBody>
      </p:sp>
      <p:sp>
        <p:nvSpPr>
          <p:cNvPr id="14" name="object 14"/>
          <p:cNvSpPr/>
          <p:nvPr/>
        </p:nvSpPr>
        <p:spPr>
          <a:xfrm>
            <a:off x="5370747" y="4796064"/>
            <a:ext cx="1133195" cy="298661"/>
          </a:xfrm>
          <a:custGeom>
            <a:avLst/>
            <a:gdLst/>
            <a:ahLst/>
            <a:cxnLst/>
            <a:rect l="l" t="t" r="r" b="b"/>
            <a:pathLst>
              <a:path w="1510665" h="398145">
                <a:moveTo>
                  <a:pt x="1267332" y="0"/>
                </a:moveTo>
                <a:lnTo>
                  <a:pt x="242950" y="0"/>
                </a:lnTo>
                <a:lnTo>
                  <a:pt x="223034" y="659"/>
                </a:lnTo>
                <a:lnTo>
                  <a:pt x="184588" y="5779"/>
                </a:lnTo>
                <a:lnTo>
                  <a:pt x="131330" y="22198"/>
                </a:lnTo>
                <a:lnTo>
                  <a:pt x="84868" y="47873"/>
                </a:lnTo>
                <a:lnTo>
                  <a:pt x="46894" y="81423"/>
                </a:lnTo>
                <a:lnTo>
                  <a:pt x="19101" y="121466"/>
                </a:lnTo>
                <a:lnTo>
                  <a:pt x="3181" y="166621"/>
                </a:lnTo>
                <a:lnTo>
                  <a:pt x="0" y="198882"/>
                </a:lnTo>
                <a:lnTo>
                  <a:pt x="805" y="215193"/>
                </a:lnTo>
                <a:lnTo>
                  <a:pt x="12392" y="261745"/>
                </a:lnTo>
                <a:lnTo>
                  <a:pt x="36415" y="303645"/>
                </a:lnTo>
                <a:lnTo>
                  <a:pt x="71183" y="339513"/>
                </a:lnTo>
                <a:lnTo>
                  <a:pt x="115004" y="367967"/>
                </a:lnTo>
                <a:lnTo>
                  <a:pt x="166185" y="387625"/>
                </a:lnTo>
                <a:lnTo>
                  <a:pt x="203559" y="395161"/>
                </a:lnTo>
                <a:lnTo>
                  <a:pt x="242950" y="397764"/>
                </a:lnTo>
                <a:lnTo>
                  <a:pt x="1267332" y="397764"/>
                </a:lnTo>
                <a:lnTo>
                  <a:pt x="1306724" y="395161"/>
                </a:lnTo>
                <a:lnTo>
                  <a:pt x="1344098" y="387625"/>
                </a:lnTo>
                <a:lnTo>
                  <a:pt x="1395279" y="367967"/>
                </a:lnTo>
                <a:lnTo>
                  <a:pt x="1439100" y="339513"/>
                </a:lnTo>
                <a:lnTo>
                  <a:pt x="1473868" y="303645"/>
                </a:lnTo>
                <a:lnTo>
                  <a:pt x="1497891" y="261745"/>
                </a:lnTo>
                <a:lnTo>
                  <a:pt x="1509478" y="215193"/>
                </a:lnTo>
                <a:lnTo>
                  <a:pt x="1510283" y="198882"/>
                </a:lnTo>
                <a:lnTo>
                  <a:pt x="1509478" y="182570"/>
                </a:lnTo>
                <a:lnTo>
                  <a:pt x="1497891" y="136018"/>
                </a:lnTo>
                <a:lnTo>
                  <a:pt x="1473868" y="94118"/>
                </a:lnTo>
                <a:lnTo>
                  <a:pt x="1439100" y="58250"/>
                </a:lnTo>
                <a:lnTo>
                  <a:pt x="1395279" y="29796"/>
                </a:lnTo>
                <a:lnTo>
                  <a:pt x="1344098" y="10138"/>
                </a:lnTo>
                <a:lnTo>
                  <a:pt x="1306724" y="2602"/>
                </a:lnTo>
                <a:lnTo>
                  <a:pt x="1267332" y="0"/>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15" name="object 15"/>
          <p:cNvSpPr/>
          <p:nvPr/>
        </p:nvSpPr>
        <p:spPr>
          <a:xfrm>
            <a:off x="5370747" y="4796064"/>
            <a:ext cx="1133195" cy="298661"/>
          </a:xfrm>
          <a:custGeom>
            <a:avLst/>
            <a:gdLst/>
            <a:ahLst/>
            <a:cxnLst/>
            <a:rect l="l" t="t" r="r" b="b"/>
            <a:pathLst>
              <a:path w="1510665" h="398145">
                <a:moveTo>
                  <a:pt x="242950" y="0"/>
                </a:moveTo>
                <a:lnTo>
                  <a:pt x="1267332" y="0"/>
                </a:lnTo>
                <a:lnTo>
                  <a:pt x="1287249" y="659"/>
                </a:lnTo>
                <a:lnTo>
                  <a:pt x="1325695" y="5779"/>
                </a:lnTo>
                <a:lnTo>
                  <a:pt x="1378953" y="22198"/>
                </a:lnTo>
                <a:lnTo>
                  <a:pt x="1425415" y="47873"/>
                </a:lnTo>
                <a:lnTo>
                  <a:pt x="1463389" y="81423"/>
                </a:lnTo>
                <a:lnTo>
                  <a:pt x="1491182" y="121466"/>
                </a:lnTo>
                <a:lnTo>
                  <a:pt x="1507102" y="166621"/>
                </a:lnTo>
                <a:lnTo>
                  <a:pt x="1510283" y="198882"/>
                </a:lnTo>
                <a:lnTo>
                  <a:pt x="1509478" y="215193"/>
                </a:lnTo>
                <a:lnTo>
                  <a:pt x="1497891" y="261745"/>
                </a:lnTo>
                <a:lnTo>
                  <a:pt x="1473868" y="303645"/>
                </a:lnTo>
                <a:lnTo>
                  <a:pt x="1439100" y="339513"/>
                </a:lnTo>
                <a:lnTo>
                  <a:pt x="1395279" y="367967"/>
                </a:lnTo>
                <a:lnTo>
                  <a:pt x="1344098" y="387625"/>
                </a:lnTo>
                <a:lnTo>
                  <a:pt x="1306724" y="395161"/>
                </a:lnTo>
                <a:lnTo>
                  <a:pt x="1267332" y="397764"/>
                </a:lnTo>
                <a:lnTo>
                  <a:pt x="242950" y="397764"/>
                </a:lnTo>
                <a:lnTo>
                  <a:pt x="203559" y="395161"/>
                </a:lnTo>
                <a:lnTo>
                  <a:pt x="166185" y="387625"/>
                </a:lnTo>
                <a:lnTo>
                  <a:pt x="115004" y="367967"/>
                </a:lnTo>
                <a:lnTo>
                  <a:pt x="71183" y="339513"/>
                </a:lnTo>
                <a:lnTo>
                  <a:pt x="36415" y="303645"/>
                </a:lnTo>
                <a:lnTo>
                  <a:pt x="12392" y="261745"/>
                </a:lnTo>
                <a:lnTo>
                  <a:pt x="805" y="215193"/>
                </a:lnTo>
                <a:lnTo>
                  <a:pt x="0" y="198882"/>
                </a:lnTo>
                <a:lnTo>
                  <a:pt x="805" y="182570"/>
                </a:lnTo>
                <a:lnTo>
                  <a:pt x="12392" y="136018"/>
                </a:lnTo>
                <a:lnTo>
                  <a:pt x="36415" y="94118"/>
                </a:lnTo>
                <a:lnTo>
                  <a:pt x="71183" y="58250"/>
                </a:lnTo>
                <a:lnTo>
                  <a:pt x="115004" y="29796"/>
                </a:lnTo>
                <a:lnTo>
                  <a:pt x="166185" y="10138"/>
                </a:lnTo>
                <a:lnTo>
                  <a:pt x="203559" y="2602"/>
                </a:lnTo>
                <a:lnTo>
                  <a:pt x="242950" y="0"/>
                </a:lnTo>
                <a:close/>
              </a:path>
            </a:pathLst>
          </a:custGeom>
          <a:ln w="12700">
            <a:solidFill>
              <a:srgbClr val="991718"/>
            </a:solidFill>
          </a:ln>
        </p:spPr>
        <p:txBody>
          <a:bodyPr wrap="square" lIns="0" tIns="0" rIns="0" bIns="0" rtlCol="0"/>
          <a:lstStyle/>
          <a:p>
            <a:pPr defTabSz="685800"/>
            <a:endParaRPr sz="1350">
              <a:latin typeface="Calibri" panose="020F0502020204030204"/>
            </a:endParaRPr>
          </a:p>
        </p:txBody>
      </p:sp>
      <p:sp>
        <p:nvSpPr>
          <p:cNvPr id="16" name="object 16"/>
          <p:cNvSpPr txBox="1"/>
          <p:nvPr/>
        </p:nvSpPr>
        <p:spPr>
          <a:xfrm>
            <a:off x="5571378" y="4845464"/>
            <a:ext cx="704972" cy="207749"/>
          </a:xfrm>
          <a:prstGeom prst="rect">
            <a:avLst/>
          </a:prstGeom>
        </p:spPr>
        <p:txBody>
          <a:bodyPr vert="horz" wrap="square" lIns="0" tIns="0" rIns="0" bIns="0" rtlCol="0">
            <a:spAutoFit/>
          </a:bodyPr>
          <a:lstStyle/>
          <a:p>
            <a:pPr marL="9525" defTabSz="685800"/>
            <a:r>
              <a:rPr sz="1350" dirty="0">
                <a:latin typeface="微软雅黑" panose="020B0503020204020204" pitchFamily="34" charset="-122"/>
                <a:cs typeface="微软雅黑" panose="020B0503020204020204" pitchFamily="34" charset="-122"/>
              </a:rPr>
              <a:t>平台展示</a:t>
            </a:r>
            <a:endParaRPr sz="1350">
              <a:latin typeface="微软雅黑" panose="020B0503020204020204" pitchFamily="34" charset="-122"/>
              <a:cs typeface="微软雅黑" panose="020B0503020204020204" pitchFamily="34" charset="-122"/>
            </a:endParaRPr>
          </a:p>
        </p:txBody>
      </p:sp>
      <p:sp>
        <p:nvSpPr>
          <p:cNvPr id="17" name="object 17"/>
          <p:cNvSpPr/>
          <p:nvPr/>
        </p:nvSpPr>
        <p:spPr>
          <a:xfrm>
            <a:off x="7181573" y="1456782"/>
            <a:ext cx="1187782" cy="2017745"/>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8" name="object 18"/>
          <p:cNvSpPr/>
          <p:nvPr/>
        </p:nvSpPr>
        <p:spPr>
          <a:xfrm>
            <a:off x="7220441" y="1495651"/>
            <a:ext cx="1059745" cy="1889707"/>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9" name="object 19"/>
          <p:cNvSpPr/>
          <p:nvPr/>
        </p:nvSpPr>
        <p:spPr>
          <a:xfrm>
            <a:off x="7209676" y="1484886"/>
            <a:ext cx="1081275" cy="1911523"/>
          </a:xfrm>
          <a:custGeom>
            <a:avLst/>
            <a:gdLst/>
            <a:ahLst/>
            <a:cxnLst/>
            <a:rect l="l" t="t" r="r" b="b"/>
            <a:pathLst>
              <a:path w="1441450" h="2548254">
                <a:moveTo>
                  <a:pt x="0" y="2547747"/>
                </a:moveTo>
                <a:lnTo>
                  <a:pt x="1441323" y="2547747"/>
                </a:lnTo>
                <a:lnTo>
                  <a:pt x="1441323" y="0"/>
                </a:lnTo>
                <a:lnTo>
                  <a:pt x="0" y="0"/>
                </a:lnTo>
                <a:lnTo>
                  <a:pt x="0" y="2547747"/>
                </a:lnTo>
                <a:close/>
              </a:path>
            </a:pathLst>
          </a:custGeom>
          <a:ln w="28575">
            <a:solidFill>
              <a:srgbClr val="9D1B1D"/>
            </a:solidFill>
          </a:ln>
        </p:spPr>
        <p:txBody>
          <a:bodyPr wrap="square" lIns="0" tIns="0" rIns="0" bIns="0" rtlCol="0"/>
          <a:lstStyle/>
          <a:p>
            <a:pPr defTabSz="685800"/>
            <a:endParaRPr sz="1350">
              <a:latin typeface="Calibri" panose="020F0502020204030204"/>
            </a:endParaRPr>
          </a:p>
        </p:txBody>
      </p:sp>
      <p:sp>
        <p:nvSpPr>
          <p:cNvPr id="20" name="object 20"/>
          <p:cNvSpPr txBox="1"/>
          <p:nvPr/>
        </p:nvSpPr>
        <p:spPr>
          <a:xfrm>
            <a:off x="8315245" y="1607475"/>
            <a:ext cx="87644" cy="92333"/>
          </a:xfrm>
          <a:prstGeom prst="rect">
            <a:avLst/>
          </a:prstGeom>
        </p:spPr>
        <p:txBody>
          <a:bodyPr vert="horz" wrap="square" lIns="0" tIns="0" rIns="0" bIns="0" rtlCol="0">
            <a:spAutoFit/>
          </a:bodyPr>
          <a:lstStyle/>
          <a:p>
            <a:pPr marL="9525" defTabSz="685800"/>
            <a:r>
              <a:rPr sz="600" spc="-64" dirty="0">
                <a:latin typeface="Segoe UI Symbol" panose="020B0502040204020203"/>
                <a:cs typeface="Segoe UI Symbol" panose="020B0502040204020203"/>
              </a:rPr>
              <a:t></a:t>
            </a:r>
            <a:endParaRPr sz="600">
              <a:latin typeface="Segoe UI Symbol" panose="020B0502040204020203"/>
              <a:cs typeface="Segoe UI Symbol" panose="020B0502040204020203"/>
            </a:endParaRPr>
          </a:p>
        </p:txBody>
      </p:sp>
      <p:sp>
        <p:nvSpPr>
          <p:cNvPr id="21" name="object 21"/>
          <p:cNvSpPr txBox="1"/>
          <p:nvPr/>
        </p:nvSpPr>
        <p:spPr>
          <a:xfrm>
            <a:off x="8530166" y="1608106"/>
            <a:ext cx="402025" cy="692497"/>
          </a:xfrm>
          <a:prstGeom prst="rect">
            <a:avLst/>
          </a:prstGeom>
        </p:spPr>
        <p:txBody>
          <a:bodyPr vert="horz" wrap="square" lIns="0" tIns="0" rIns="0" bIns="0" rtlCol="0">
            <a:spAutoFit/>
          </a:bodyPr>
          <a:lstStyle/>
          <a:p>
            <a:pPr marL="9525" marR="3810" defTabSz="685800">
              <a:lnSpc>
                <a:spcPct val="150000"/>
              </a:lnSpc>
            </a:pPr>
            <a:r>
              <a:rPr sz="600" b="1" dirty="0">
                <a:latin typeface="微软雅黑" panose="020B0503020204020204" pitchFamily="34" charset="-122"/>
                <a:cs typeface="微软雅黑" panose="020B0503020204020204" pitchFamily="34" charset="-122"/>
              </a:rPr>
              <a:t>实时能耗监 控 节能率、亮 灯率统计 用电费用参</a:t>
            </a:r>
            <a:endParaRPr sz="600">
              <a:latin typeface="微软雅黑" panose="020B0503020204020204" pitchFamily="34" charset="-122"/>
              <a:cs typeface="微软雅黑" panose="020B0503020204020204" pitchFamily="34" charset="-122"/>
            </a:endParaRPr>
          </a:p>
        </p:txBody>
      </p:sp>
      <p:sp>
        <p:nvSpPr>
          <p:cNvPr id="22" name="object 22"/>
          <p:cNvSpPr txBox="1"/>
          <p:nvPr/>
        </p:nvSpPr>
        <p:spPr>
          <a:xfrm>
            <a:off x="8315245" y="1881843"/>
            <a:ext cx="87644" cy="92333"/>
          </a:xfrm>
          <a:prstGeom prst="rect">
            <a:avLst/>
          </a:prstGeom>
        </p:spPr>
        <p:txBody>
          <a:bodyPr vert="horz" wrap="square" lIns="0" tIns="0" rIns="0" bIns="0" rtlCol="0">
            <a:spAutoFit/>
          </a:bodyPr>
          <a:lstStyle/>
          <a:p>
            <a:pPr marL="9525" defTabSz="685800"/>
            <a:r>
              <a:rPr sz="600" spc="-64" dirty="0">
                <a:latin typeface="Segoe UI Symbol" panose="020B0502040204020203"/>
                <a:cs typeface="Segoe UI Symbol" panose="020B0502040204020203"/>
              </a:rPr>
              <a:t></a:t>
            </a:r>
            <a:endParaRPr sz="600">
              <a:latin typeface="Segoe UI Symbol" panose="020B0502040204020203"/>
              <a:cs typeface="Segoe UI Symbol" panose="020B0502040204020203"/>
            </a:endParaRPr>
          </a:p>
        </p:txBody>
      </p:sp>
      <p:sp>
        <p:nvSpPr>
          <p:cNvPr id="23" name="object 23"/>
          <p:cNvSpPr txBox="1"/>
          <p:nvPr/>
        </p:nvSpPr>
        <p:spPr>
          <a:xfrm>
            <a:off x="8315245" y="2156211"/>
            <a:ext cx="87644" cy="92333"/>
          </a:xfrm>
          <a:prstGeom prst="rect">
            <a:avLst/>
          </a:prstGeom>
        </p:spPr>
        <p:txBody>
          <a:bodyPr vert="horz" wrap="square" lIns="0" tIns="0" rIns="0" bIns="0" rtlCol="0">
            <a:spAutoFit/>
          </a:bodyPr>
          <a:lstStyle/>
          <a:p>
            <a:pPr marL="9525" defTabSz="685800"/>
            <a:r>
              <a:rPr sz="600" spc="-64" dirty="0">
                <a:latin typeface="Segoe UI Symbol" panose="020B0502040204020203"/>
                <a:cs typeface="Segoe UI Symbol" panose="020B0502040204020203"/>
              </a:rPr>
              <a:t></a:t>
            </a:r>
            <a:endParaRPr sz="600">
              <a:latin typeface="Segoe UI Symbol" panose="020B0502040204020203"/>
              <a:cs typeface="Segoe UI Symbol" panose="020B0502040204020203"/>
            </a:endParaRPr>
          </a:p>
        </p:txBody>
      </p:sp>
      <p:sp>
        <p:nvSpPr>
          <p:cNvPr id="24" name="object 24"/>
          <p:cNvSpPr txBox="1"/>
          <p:nvPr/>
        </p:nvSpPr>
        <p:spPr>
          <a:xfrm>
            <a:off x="8280186" y="2303369"/>
            <a:ext cx="630188" cy="92333"/>
          </a:xfrm>
          <a:prstGeom prst="rect">
            <a:avLst/>
          </a:prstGeom>
        </p:spPr>
        <p:txBody>
          <a:bodyPr vert="horz" wrap="square" lIns="0" tIns="0" rIns="0" bIns="0" rtlCol="0">
            <a:spAutoFit/>
          </a:bodyPr>
          <a:lstStyle/>
          <a:p>
            <a:pPr marR="27940" algn="ctr" defTabSz="685800"/>
            <a:r>
              <a:rPr sz="600" b="1" spc="4" dirty="0">
                <a:latin typeface="微软雅黑" panose="020B0503020204020204" pitchFamily="34" charset="-122"/>
                <a:cs typeface="微软雅黑" panose="020B0503020204020204" pitchFamily="34" charset="-122"/>
              </a:rPr>
              <a:t>考</a:t>
            </a:r>
            <a:endParaRPr sz="600">
              <a:latin typeface="微软雅黑" panose="020B0503020204020204" pitchFamily="34" charset="-122"/>
              <a:cs typeface="微软雅黑" panose="020B0503020204020204" pitchFamily="34" charset="-122"/>
            </a:endParaRPr>
          </a:p>
        </p:txBody>
      </p:sp>
      <p:sp>
        <p:nvSpPr>
          <p:cNvPr id="25" name="object 25"/>
          <p:cNvSpPr txBox="1"/>
          <p:nvPr/>
        </p:nvSpPr>
        <p:spPr>
          <a:xfrm>
            <a:off x="7185955" y="3569204"/>
            <a:ext cx="87644" cy="379591"/>
          </a:xfrm>
          <a:prstGeom prst="rect">
            <a:avLst/>
          </a:prstGeom>
        </p:spPr>
        <p:txBody>
          <a:bodyPr vert="horz" wrap="square" lIns="0" tIns="0" rIns="0" bIns="0" rtlCol="0">
            <a:spAutoFit/>
          </a:bodyPr>
          <a:lstStyle/>
          <a:p>
            <a:pPr marL="9525" defTabSz="685800"/>
            <a:r>
              <a:rPr sz="600" spc="-64" dirty="0">
                <a:latin typeface="Segoe UI Symbol" panose="020B0502040204020203"/>
                <a:cs typeface="Segoe UI Symbol" panose="020B0502040204020203"/>
              </a:rPr>
              <a:t></a:t>
            </a:r>
            <a:endParaRPr sz="600">
              <a:latin typeface="Segoe UI Symbol" panose="020B0502040204020203"/>
              <a:cs typeface="Segoe UI Symbol" panose="020B0502040204020203"/>
            </a:endParaRPr>
          </a:p>
          <a:p>
            <a:pPr marL="9525" defTabSz="685800">
              <a:spcBef>
                <a:spcPts val="360"/>
              </a:spcBef>
            </a:pPr>
            <a:r>
              <a:rPr sz="600" spc="-64" dirty="0">
                <a:latin typeface="Segoe UI Symbol" panose="020B0502040204020203"/>
                <a:cs typeface="Segoe UI Symbol" panose="020B0502040204020203"/>
              </a:rPr>
              <a:t></a:t>
            </a:r>
            <a:endParaRPr sz="600">
              <a:latin typeface="Segoe UI Symbol" panose="020B0502040204020203"/>
              <a:cs typeface="Segoe UI Symbol" panose="020B0502040204020203"/>
            </a:endParaRPr>
          </a:p>
          <a:p>
            <a:pPr marL="9525" defTabSz="685800">
              <a:spcBef>
                <a:spcPts val="360"/>
              </a:spcBef>
            </a:pPr>
            <a:r>
              <a:rPr sz="600" spc="-64" dirty="0">
                <a:latin typeface="Segoe UI Symbol" panose="020B0502040204020203"/>
                <a:cs typeface="Segoe UI Symbol" panose="020B0502040204020203"/>
              </a:rPr>
              <a:t></a:t>
            </a:r>
            <a:endParaRPr sz="600">
              <a:latin typeface="Segoe UI Symbol" panose="020B0502040204020203"/>
              <a:cs typeface="Segoe UI Symbol" panose="020B0502040204020203"/>
            </a:endParaRPr>
          </a:p>
        </p:txBody>
      </p:sp>
      <p:sp>
        <p:nvSpPr>
          <p:cNvPr id="26" name="object 26"/>
          <p:cNvSpPr txBox="1"/>
          <p:nvPr/>
        </p:nvSpPr>
        <p:spPr>
          <a:xfrm>
            <a:off x="7410403" y="2768031"/>
            <a:ext cx="1180829" cy="1057021"/>
          </a:xfrm>
          <a:prstGeom prst="rect">
            <a:avLst/>
          </a:prstGeom>
        </p:spPr>
        <p:txBody>
          <a:bodyPr vert="horz" wrap="square" lIns="0" tIns="0" rIns="0" bIns="0" rtlCol="0">
            <a:spAutoFit/>
          </a:bodyPr>
          <a:lstStyle/>
          <a:p>
            <a:pPr marR="638810" algn="just" defTabSz="685800">
              <a:lnSpc>
                <a:spcPct val="300000"/>
              </a:lnSpc>
            </a:pPr>
            <a:r>
              <a:rPr sz="600" b="1" dirty="0">
                <a:latin typeface="微软雅黑" panose="020B0503020204020204" pitchFamily="34" charset="-122"/>
                <a:cs typeface="微软雅黑" panose="020B0503020204020204" pitchFamily="34" charset="-122"/>
              </a:rPr>
              <a:t>年月日数据统计 设备损耗情况统 专家分析数据预 数据记录可保存</a:t>
            </a:r>
            <a:endParaRPr sz="600">
              <a:latin typeface="微软雅黑" panose="020B0503020204020204" pitchFamily="34" charset="-122"/>
              <a:cs typeface="微软雅黑" panose="020B0503020204020204" pitchFamily="34" charset="-122"/>
            </a:endParaRPr>
          </a:p>
        </p:txBody>
      </p:sp>
      <p:sp>
        <p:nvSpPr>
          <p:cNvPr id="27" name="object 27"/>
          <p:cNvSpPr txBox="1"/>
          <p:nvPr/>
        </p:nvSpPr>
        <p:spPr>
          <a:xfrm>
            <a:off x="7400876" y="3707019"/>
            <a:ext cx="478714" cy="92333"/>
          </a:xfrm>
          <a:prstGeom prst="rect">
            <a:avLst/>
          </a:prstGeom>
        </p:spPr>
        <p:txBody>
          <a:bodyPr vert="horz" wrap="square" lIns="0" tIns="0" rIns="0" bIns="0" rtlCol="0">
            <a:spAutoFit/>
          </a:bodyPr>
          <a:lstStyle/>
          <a:p>
            <a:pPr marL="9525" defTabSz="685800"/>
            <a:r>
              <a:rPr sz="600" b="1" dirty="0">
                <a:latin typeface="微软雅黑" panose="020B0503020204020204" pitchFamily="34" charset="-122"/>
                <a:cs typeface="微软雅黑" panose="020B0503020204020204" pitchFamily="34" charset="-122"/>
              </a:rPr>
              <a:t>支持数据导出</a:t>
            </a:r>
            <a:endParaRPr sz="600">
              <a:latin typeface="微软雅黑" panose="020B0503020204020204" pitchFamily="34" charset="-122"/>
              <a:cs typeface="微软雅黑" panose="020B0503020204020204" pitchFamily="34" charset="-122"/>
            </a:endParaRPr>
          </a:p>
        </p:txBody>
      </p:sp>
      <p:sp>
        <p:nvSpPr>
          <p:cNvPr id="28" name="object 28"/>
          <p:cNvSpPr txBox="1"/>
          <p:nvPr/>
        </p:nvSpPr>
        <p:spPr>
          <a:xfrm>
            <a:off x="7185955" y="3981577"/>
            <a:ext cx="557786" cy="666849"/>
          </a:xfrm>
          <a:prstGeom prst="rect">
            <a:avLst/>
          </a:prstGeom>
        </p:spPr>
        <p:txBody>
          <a:bodyPr vert="horz" wrap="square" lIns="0" tIns="0" rIns="0" bIns="0" rtlCol="0">
            <a:spAutoFit/>
          </a:bodyPr>
          <a:lstStyle/>
          <a:p>
            <a:pPr marR="26035" algn="ctr" defTabSz="685800"/>
            <a:r>
              <a:rPr sz="600" b="1" dirty="0">
                <a:latin typeface="微软雅黑" panose="020B0503020204020204" pitchFamily="34" charset="-122"/>
                <a:cs typeface="微软雅黑" panose="020B0503020204020204" pitchFamily="34" charset="-122"/>
              </a:rPr>
              <a:t>计</a:t>
            </a:r>
            <a:endParaRPr sz="600">
              <a:latin typeface="微软雅黑" panose="020B0503020204020204" pitchFamily="34" charset="-122"/>
              <a:cs typeface="微软雅黑" panose="020B0503020204020204" pitchFamily="34" charset="-122"/>
            </a:endParaRPr>
          </a:p>
          <a:p>
            <a:pPr marL="9525" defTabSz="685800">
              <a:spcBef>
                <a:spcPts val="360"/>
              </a:spcBef>
            </a:pPr>
            <a:r>
              <a:rPr sz="600" spc="-64" dirty="0">
                <a:latin typeface="Segoe UI Symbol" panose="020B0502040204020203"/>
                <a:cs typeface="Segoe UI Symbol" panose="020B0502040204020203"/>
              </a:rPr>
              <a:t></a:t>
            </a:r>
            <a:endParaRPr sz="600">
              <a:latin typeface="Segoe UI Symbol" panose="020B0502040204020203"/>
              <a:cs typeface="Segoe UI Symbol" panose="020B0502040204020203"/>
            </a:endParaRPr>
          </a:p>
          <a:p>
            <a:pPr marR="26035" algn="ctr" defTabSz="685800">
              <a:spcBef>
                <a:spcPts val="360"/>
              </a:spcBef>
            </a:pPr>
            <a:r>
              <a:rPr sz="600" b="1" dirty="0">
                <a:latin typeface="微软雅黑" panose="020B0503020204020204" pitchFamily="34" charset="-122"/>
                <a:cs typeface="微软雅黑" panose="020B0503020204020204" pitchFamily="34" charset="-122"/>
              </a:rPr>
              <a:t>测</a:t>
            </a:r>
            <a:endParaRPr sz="600">
              <a:latin typeface="微软雅黑" panose="020B0503020204020204" pitchFamily="34" charset="-122"/>
              <a:cs typeface="微软雅黑" panose="020B0503020204020204" pitchFamily="34" charset="-122"/>
            </a:endParaRPr>
          </a:p>
          <a:p>
            <a:pPr marL="9525" defTabSz="685800">
              <a:spcBef>
                <a:spcPts val="360"/>
              </a:spcBef>
            </a:pPr>
            <a:r>
              <a:rPr sz="600" spc="-64" dirty="0">
                <a:latin typeface="Segoe UI Symbol" panose="020B0502040204020203"/>
                <a:cs typeface="Segoe UI Symbol" panose="020B0502040204020203"/>
              </a:rPr>
              <a:t></a:t>
            </a:r>
            <a:endParaRPr sz="600">
              <a:latin typeface="Segoe UI Symbol" panose="020B0502040204020203"/>
              <a:cs typeface="Segoe UI Symbol" panose="020B0502040204020203"/>
            </a:endParaRPr>
          </a:p>
          <a:p>
            <a:pPr marL="224155" defTabSz="685800">
              <a:spcBef>
                <a:spcPts val="360"/>
              </a:spcBef>
            </a:pPr>
            <a:r>
              <a:rPr sz="600" b="1" spc="-4" dirty="0">
                <a:latin typeface="微软雅黑" panose="020B0503020204020204" pitchFamily="34" charset="-122"/>
                <a:cs typeface="微软雅黑" panose="020B0503020204020204" pitchFamily="34" charset="-122"/>
              </a:rPr>
              <a:t>30</a:t>
            </a:r>
            <a:r>
              <a:rPr sz="600" b="1" dirty="0">
                <a:latin typeface="微软雅黑" panose="020B0503020204020204" pitchFamily="34" charset="-122"/>
                <a:cs typeface="微软雅黑" panose="020B0503020204020204" pitchFamily="34" charset="-122"/>
              </a:rPr>
              <a:t>年以上</a:t>
            </a:r>
            <a:endParaRPr sz="600">
              <a:latin typeface="微软雅黑" panose="020B0503020204020204" pitchFamily="34" charset="-122"/>
              <a:cs typeface="微软雅黑" panose="020B0503020204020204" pitchFamily="34" charset="-122"/>
            </a:endParaRPr>
          </a:p>
        </p:txBody>
      </p:sp>
      <p:sp>
        <p:nvSpPr>
          <p:cNvPr id="29" name="object 29"/>
          <p:cNvSpPr/>
          <p:nvPr/>
        </p:nvSpPr>
        <p:spPr>
          <a:xfrm>
            <a:off x="8280186" y="2316467"/>
            <a:ext cx="629902" cy="1843979"/>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30" name="object 30"/>
          <p:cNvSpPr/>
          <p:nvPr/>
        </p:nvSpPr>
        <p:spPr>
          <a:xfrm>
            <a:off x="8269421" y="2305703"/>
            <a:ext cx="651623" cy="1865795"/>
          </a:xfrm>
          <a:custGeom>
            <a:avLst/>
            <a:gdLst/>
            <a:ahLst/>
            <a:cxnLst/>
            <a:rect l="l" t="t" r="r" b="b"/>
            <a:pathLst>
              <a:path w="868679" h="2487295">
                <a:moveTo>
                  <a:pt x="0" y="2486787"/>
                </a:moveTo>
                <a:lnTo>
                  <a:pt x="868299" y="2486787"/>
                </a:lnTo>
                <a:lnTo>
                  <a:pt x="868299" y="0"/>
                </a:lnTo>
                <a:lnTo>
                  <a:pt x="0" y="0"/>
                </a:lnTo>
                <a:lnTo>
                  <a:pt x="0" y="2486787"/>
                </a:lnTo>
                <a:close/>
              </a:path>
            </a:pathLst>
          </a:custGeom>
          <a:ln w="28574">
            <a:solidFill>
              <a:srgbClr val="9D1B1D"/>
            </a:solidFill>
          </a:ln>
        </p:spPr>
        <p:txBody>
          <a:bodyPr wrap="square" lIns="0" tIns="0" rIns="0" bIns="0" rtlCol="0"/>
          <a:lstStyle/>
          <a:p>
            <a:pPr defTabSz="685800"/>
            <a:endParaRPr sz="1350">
              <a:latin typeface="Calibri" panose="020F0502020204030204"/>
            </a:endParaRPr>
          </a:p>
        </p:txBody>
      </p:sp>
      <p:sp>
        <p:nvSpPr>
          <p:cNvPr id="31" name="object 31"/>
          <p:cNvSpPr/>
          <p:nvPr/>
        </p:nvSpPr>
        <p:spPr>
          <a:xfrm>
            <a:off x="7918935" y="2768030"/>
            <a:ext cx="672200" cy="1778817"/>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32" name="object 32"/>
          <p:cNvSpPr/>
          <p:nvPr/>
        </p:nvSpPr>
        <p:spPr>
          <a:xfrm>
            <a:off x="7908170" y="2757313"/>
            <a:ext cx="694016" cy="1800538"/>
          </a:xfrm>
          <a:custGeom>
            <a:avLst/>
            <a:gdLst/>
            <a:ahLst/>
            <a:cxnLst/>
            <a:rect l="l" t="t" r="r" b="b"/>
            <a:pathLst>
              <a:path w="925195" h="2400300">
                <a:moveTo>
                  <a:pt x="0" y="2399919"/>
                </a:moveTo>
                <a:lnTo>
                  <a:pt x="924687" y="2399919"/>
                </a:lnTo>
                <a:lnTo>
                  <a:pt x="924687" y="0"/>
                </a:lnTo>
                <a:lnTo>
                  <a:pt x="0" y="0"/>
                </a:lnTo>
                <a:lnTo>
                  <a:pt x="0" y="2399919"/>
                </a:lnTo>
                <a:close/>
              </a:path>
            </a:pathLst>
          </a:custGeom>
          <a:ln w="28575">
            <a:solidFill>
              <a:srgbClr val="9D1B1D"/>
            </a:solidFill>
          </a:ln>
        </p:spPr>
        <p:txBody>
          <a:bodyPr wrap="square" lIns="0" tIns="0" rIns="0" bIns="0" rtlCol="0"/>
          <a:lstStyle/>
          <a:p>
            <a:pPr defTabSz="685800"/>
            <a:endParaRPr sz="1350">
              <a:latin typeface="Calibri" panose="020F0502020204030204"/>
            </a:endParaRPr>
          </a:p>
        </p:txBody>
      </p:sp>
      <p:sp>
        <p:nvSpPr>
          <p:cNvPr id="33" name="object 33"/>
          <p:cNvSpPr/>
          <p:nvPr/>
        </p:nvSpPr>
        <p:spPr>
          <a:xfrm>
            <a:off x="7557685" y="4785776"/>
            <a:ext cx="1131766" cy="298661"/>
          </a:xfrm>
          <a:custGeom>
            <a:avLst/>
            <a:gdLst/>
            <a:ahLst/>
            <a:cxnLst/>
            <a:rect l="l" t="t" r="r" b="b"/>
            <a:pathLst>
              <a:path w="1508759" h="398145">
                <a:moveTo>
                  <a:pt x="1266062" y="0"/>
                </a:moveTo>
                <a:lnTo>
                  <a:pt x="242696" y="0"/>
                </a:lnTo>
                <a:lnTo>
                  <a:pt x="222799" y="659"/>
                </a:lnTo>
                <a:lnTo>
                  <a:pt x="184391" y="5779"/>
                </a:lnTo>
                <a:lnTo>
                  <a:pt x="131187" y="22198"/>
                </a:lnTo>
                <a:lnTo>
                  <a:pt x="84773" y="47873"/>
                </a:lnTo>
                <a:lnTo>
                  <a:pt x="46841" y="81423"/>
                </a:lnTo>
                <a:lnTo>
                  <a:pt x="19079" y="121466"/>
                </a:lnTo>
                <a:lnTo>
                  <a:pt x="3177" y="166621"/>
                </a:lnTo>
                <a:lnTo>
                  <a:pt x="0" y="198882"/>
                </a:lnTo>
                <a:lnTo>
                  <a:pt x="804" y="215193"/>
                </a:lnTo>
                <a:lnTo>
                  <a:pt x="12377" y="261745"/>
                </a:lnTo>
                <a:lnTo>
                  <a:pt x="36374" y="303645"/>
                </a:lnTo>
                <a:lnTo>
                  <a:pt x="71104" y="339513"/>
                </a:lnTo>
                <a:lnTo>
                  <a:pt x="114878" y="367967"/>
                </a:lnTo>
                <a:lnTo>
                  <a:pt x="166006" y="387625"/>
                </a:lnTo>
                <a:lnTo>
                  <a:pt x="222799" y="397104"/>
                </a:lnTo>
                <a:lnTo>
                  <a:pt x="242696" y="397764"/>
                </a:lnTo>
                <a:lnTo>
                  <a:pt x="1266062" y="397764"/>
                </a:lnTo>
                <a:lnTo>
                  <a:pt x="1305416" y="395161"/>
                </a:lnTo>
                <a:lnTo>
                  <a:pt x="1360509" y="382135"/>
                </a:lnTo>
                <a:lnTo>
                  <a:pt x="1409373" y="359392"/>
                </a:lnTo>
                <a:lnTo>
                  <a:pt x="1450320" y="328313"/>
                </a:lnTo>
                <a:lnTo>
                  <a:pt x="1481660" y="290280"/>
                </a:lnTo>
                <a:lnTo>
                  <a:pt x="1501703" y="246676"/>
                </a:lnTo>
                <a:lnTo>
                  <a:pt x="1508759" y="198882"/>
                </a:lnTo>
                <a:lnTo>
                  <a:pt x="1507955" y="182570"/>
                </a:lnTo>
                <a:lnTo>
                  <a:pt x="1496382" y="136018"/>
                </a:lnTo>
                <a:lnTo>
                  <a:pt x="1472385" y="94118"/>
                </a:lnTo>
                <a:lnTo>
                  <a:pt x="1437655" y="58250"/>
                </a:lnTo>
                <a:lnTo>
                  <a:pt x="1393881" y="29796"/>
                </a:lnTo>
                <a:lnTo>
                  <a:pt x="1342753" y="10138"/>
                </a:lnTo>
                <a:lnTo>
                  <a:pt x="1285960" y="659"/>
                </a:lnTo>
                <a:lnTo>
                  <a:pt x="1266062" y="0"/>
                </a:lnTo>
                <a:close/>
              </a:path>
            </a:pathLst>
          </a:custGeom>
          <a:solidFill>
            <a:srgbClr val="D12325"/>
          </a:solidFill>
        </p:spPr>
        <p:txBody>
          <a:bodyPr wrap="square" lIns="0" tIns="0" rIns="0" bIns="0" rtlCol="0"/>
          <a:lstStyle/>
          <a:p>
            <a:pPr defTabSz="685800"/>
            <a:endParaRPr sz="1350">
              <a:latin typeface="Calibri" panose="020F0502020204030204"/>
            </a:endParaRPr>
          </a:p>
        </p:txBody>
      </p:sp>
      <p:sp>
        <p:nvSpPr>
          <p:cNvPr id="34" name="object 34"/>
          <p:cNvSpPr/>
          <p:nvPr/>
        </p:nvSpPr>
        <p:spPr>
          <a:xfrm>
            <a:off x="7557685" y="4785776"/>
            <a:ext cx="1131766" cy="298661"/>
          </a:xfrm>
          <a:custGeom>
            <a:avLst/>
            <a:gdLst/>
            <a:ahLst/>
            <a:cxnLst/>
            <a:rect l="l" t="t" r="r" b="b"/>
            <a:pathLst>
              <a:path w="1508759" h="398145">
                <a:moveTo>
                  <a:pt x="242696" y="0"/>
                </a:moveTo>
                <a:lnTo>
                  <a:pt x="1266062" y="0"/>
                </a:lnTo>
                <a:lnTo>
                  <a:pt x="1285960" y="659"/>
                </a:lnTo>
                <a:lnTo>
                  <a:pt x="1324368" y="5779"/>
                </a:lnTo>
                <a:lnTo>
                  <a:pt x="1377572" y="22198"/>
                </a:lnTo>
                <a:lnTo>
                  <a:pt x="1423986" y="47873"/>
                </a:lnTo>
                <a:lnTo>
                  <a:pt x="1461918" y="81423"/>
                </a:lnTo>
                <a:lnTo>
                  <a:pt x="1489680" y="121466"/>
                </a:lnTo>
                <a:lnTo>
                  <a:pt x="1505582" y="166621"/>
                </a:lnTo>
                <a:lnTo>
                  <a:pt x="1508759" y="198882"/>
                </a:lnTo>
                <a:lnTo>
                  <a:pt x="1507955" y="215193"/>
                </a:lnTo>
                <a:lnTo>
                  <a:pt x="1496382" y="261745"/>
                </a:lnTo>
                <a:lnTo>
                  <a:pt x="1472385" y="303645"/>
                </a:lnTo>
                <a:lnTo>
                  <a:pt x="1437655" y="339513"/>
                </a:lnTo>
                <a:lnTo>
                  <a:pt x="1393881" y="367967"/>
                </a:lnTo>
                <a:lnTo>
                  <a:pt x="1342753" y="387625"/>
                </a:lnTo>
                <a:lnTo>
                  <a:pt x="1285960" y="397104"/>
                </a:lnTo>
                <a:lnTo>
                  <a:pt x="1266062" y="397764"/>
                </a:lnTo>
                <a:lnTo>
                  <a:pt x="242696" y="397764"/>
                </a:lnTo>
                <a:lnTo>
                  <a:pt x="203343" y="395161"/>
                </a:lnTo>
                <a:lnTo>
                  <a:pt x="148250" y="382135"/>
                </a:lnTo>
                <a:lnTo>
                  <a:pt x="99386" y="359392"/>
                </a:lnTo>
                <a:lnTo>
                  <a:pt x="58439" y="328313"/>
                </a:lnTo>
                <a:lnTo>
                  <a:pt x="27099" y="290280"/>
                </a:lnTo>
                <a:lnTo>
                  <a:pt x="7056" y="246676"/>
                </a:lnTo>
                <a:lnTo>
                  <a:pt x="0" y="198882"/>
                </a:lnTo>
                <a:lnTo>
                  <a:pt x="804" y="182570"/>
                </a:lnTo>
                <a:lnTo>
                  <a:pt x="12377" y="136018"/>
                </a:lnTo>
                <a:lnTo>
                  <a:pt x="36374" y="94118"/>
                </a:lnTo>
                <a:lnTo>
                  <a:pt x="71104" y="58250"/>
                </a:lnTo>
                <a:lnTo>
                  <a:pt x="114878" y="29796"/>
                </a:lnTo>
                <a:lnTo>
                  <a:pt x="166006" y="10138"/>
                </a:lnTo>
                <a:lnTo>
                  <a:pt x="222799" y="659"/>
                </a:lnTo>
                <a:lnTo>
                  <a:pt x="242696" y="0"/>
                </a:lnTo>
                <a:close/>
              </a:path>
            </a:pathLst>
          </a:custGeom>
          <a:ln w="12700">
            <a:solidFill>
              <a:srgbClr val="991718"/>
            </a:solidFill>
          </a:ln>
        </p:spPr>
        <p:txBody>
          <a:bodyPr wrap="square" lIns="0" tIns="0" rIns="0" bIns="0" rtlCol="0"/>
          <a:lstStyle/>
          <a:p>
            <a:pPr defTabSz="685800"/>
            <a:endParaRPr sz="1350">
              <a:latin typeface="Calibri" panose="020F0502020204030204"/>
            </a:endParaRPr>
          </a:p>
        </p:txBody>
      </p:sp>
      <p:sp>
        <p:nvSpPr>
          <p:cNvPr id="35" name="object 35"/>
          <p:cNvSpPr txBox="1"/>
          <p:nvPr/>
        </p:nvSpPr>
        <p:spPr>
          <a:xfrm>
            <a:off x="7758030" y="4834489"/>
            <a:ext cx="704972" cy="207749"/>
          </a:xfrm>
          <a:prstGeom prst="rect">
            <a:avLst/>
          </a:prstGeom>
        </p:spPr>
        <p:txBody>
          <a:bodyPr vert="horz" wrap="square" lIns="0" tIns="0" rIns="0" bIns="0" rtlCol="0">
            <a:spAutoFit/>
          </a:bodyPr>
          <a:lstStyle/>
          <a:p>
            <a:pPr marL="9525" defTabSz="685800"/>
            <a:r>
              <a:rPr sz="1350" dirty="0">
                <a:latin typeface="微软雅黑" panose="020B0503020204020204" pitchFamily="34" charset="-122"/>
                <a:cs typeface="微软雅黑" panose="020B0503020204020204" pitchFamily="34" charset="-122"/>
              </a:rPr>
              <a:t>报表统计</a:t>
            </a:r>
            <a:endParaRPr sz="1350">
              <a:latin typeface="微软雅黑" panose="020B0503020204020204" pitchFamily="34" charset="-122"/>
              <a:cs typeface="微软雅黑" panose="020B0503020204020204" pitchFamily="34" charset="-122"/>
            </a:endParaRPr>
          </a:p>
        </p:txBody>
      </p:sp>
      <p:grpSp>
        <p:nvGrpSpPr>
          <p:cNvPr id="36" name="组合 20"/>
          <p:cNvGrpSpPr/>
          <p:nvPr/>
        </p:nvGrpSpPr>
        <p:grpSpPr bwMode="auto">
          <a:xfrm>
            <a:off x="596" y="114914"/>
            <a:ext cx="521498" cy="379813"/>
            <a:chOff x="0" y="0"/>
            <a:chExt cx="694944" cy="624651"/>
          </a:xfrm>
        </p:grpSpPr>
        <p:sp>
          <p:nvSpPr>
            <p:cNvPr id="37"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38"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69719" y="146782"/>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环境空间微场景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txBox="1">
            <a:spLocks noGrp="1"/>
          </p:cNvSpPr>
          <p:nvPr>
            <p:ph type="body" idx="4294967295"/>
          </p:nvPr>
        </p:nvSpPr>
        <p:spPr>
          <a:xfrm>
            <a:off x="0" y="650875"/>
            <a:ext cx="8009594" cy="2085827"/>
          </a:xfrm>
          <a:prstGeom prst="rect">
            <a:avLst/>
          </a:prstGeom>
        </p:spPr>
        <p:txBody>
          <a:bodyPr vert="horz" wrap="square" lIns="0" tIns="0" rIns="0" bIns="0" rtlCol="0">
            <a:spAutoFit/>
          </a:bodyPr>
          <a:lstStyle/>
          <a:p>
            <a:pPr marL="224155" marR="3810" indent="-215265" algn="just">
              <a:lnSpc>
                <a:spcPct val="150000"/>
              </a:lnSpc>
            </a:pPr>
            <a:r>
              <a:rPr sz="1200" spc="-135" dirty="0">
                <a:solidFill>
                  <a:srgbClr val="C00000"/>
                </a:solidFill>
                <a:latin typeface="Segoe UI Symbol" panose="020B0502040204020203"/>
                <a:cs typeface="Segoe UI Symbol" panose="020B0502040204020203"/>
              </a:rPr>
              <a:t> </a:t>
            </a:r>
            <a:r>
              <a:rPr sz="1200" spc="-34" dirty="0">
                <a:solidFill>
                  <a:srgbClr val="C00000"/>
                </a:solidFill>
                <a:latin typeface="Segoe UI Symbol" panose="020B0502040204020203"/>
                <a:cs typeface="Segoe UI Symbol" panose="020B0502040204020203"/>
              </a:rPr>
              <a:t> </a:t>
            </a:r>
            <a:r>
              <a:rPr sz="1200" dirty="0"/>
              <a:t>基于</a:t>
            </a:r>
            <a:r>
              <a:rPr sz="1200" dirty="0">
                <a:latin typeface="Calibri" panose="020F0502020204030204"/>
                <a:cs typeface="Calibri" panose="020F0502020204030204"/>
              </a:rPr>
              <a:t>5</a:t>
            </a:r>
            <a:r>
              <a:rPr sz="1200" dirty="0">
                <a:latin typeface="Calibri" panose="020F0502020204030204"/>
                <a:cs typeface="Calibri" panose="020F0502020204030204"/>
              </a:rPr>
              <a:t>G</a:t>
            </a:r>
            <a:r>
              <a:rPr sz="1200" dirty="0"/>
              <a:t>、利用高空全景监控、物联感知设备和无人机自动巡</a:t>
            </a:r>
            <a:r>
              <a:rPr sz="1200" spc="4" dirty="0"/>
              <a:t>航</a:t>
            </a:r>
            <a:r>
              <a:rPr sz="1200" dirty="0"/>
              <a:t>，对现代园区整体生态环境进行全面感</a:t>
            </a:r>
            <a:r>
              <a:rPr sz="1200" spc="4" dirty="0"/>
              <a:t>知</a:t>
            </a:r>
            <a:r>
              <a:rPr sz="1200" dirty="0"/>
              <a:t>，实时监测、自动 </a:t>
            </a:r>
            <a:r>
              <a:rPr sz="1200" spc="-4" dirty="0"/>
              <a:t>分</a:t>
            </a:r>
            <a:r>
              <a:rPr sz="1200" spc="-8" dirty="0"/>
              <a:t>析</a:t>
            </a:r>
            <a:r>
              <a:rPr sz="1200" spc="-4" dirty="0"/>
              <a:t>园</a:t>
            </a:r>
            <a:r>
              <a:rPr sz="1200" dirty="0"/>
              <a:t>区</a:t>
            </a:r>
            <a:r>
              <a:rPr sz="1200" spc="-4" dirty="0"/>
              <a:t>空</a:t>
            </a:r>
            <a:r>
              <a:rPr sz="1200" spc="-8" dirty="0"/>
              <a:t>气</a:t>
            </a:r>
            <a:r>
              <a:rPr sz="1200" dirty="0"/>
              <a:t>质</a:t>
            </a:r>
            <a:r>
              <a:rPr sz="1200" spc="-4" dirty="0"/>
              <a:t>量</a:t>
            </a:r>
            <a:r>
              <a:rPr sz="1200" spc="-8" dirty="0"/>
              <a:t>、</a:t>
            </a:r>
            <a:r>
              <a:rPr sz="1200" dirty="0">
                <a:latin typeface="Calibri" panose="020F0502020204030204"/>
                <a:cs typeface="Calibri" panose="020F0502020204030204"/>
              </a:rPr>
              <a:t>T</a:t>
            </a:r>
            <a:r>
              <a:rPr sz="1200" spc="-30" dirty="0">
                <a:latin typeface="Calibri" panose="020F0502020204030204"/>
                <a:cs typeface="Calibri" panose="020F0502020204030204"/>
              </a:rPr>
              <a:t>V</a:t>
            </a:r>
            <a:r>
              <a:rPr sz="1200" spc="-8" dirty="0">
                <a:latin typeface="Calibri" panose="020F0502020204030204"/>
                <a:cs typeface="Calibri" panose="020F0502020204030204"/>
              </a:rPr>
              <a:t>O</a:t>
            </a:r>
            <a:r>
              <a:rPr sz="1200" spc="-4" dirty="0">
                <a:latin typeface="Calibri" panose="020F0502020204030204"/>
                <a:cs typeface="Calibri" panose="020F0502020204030204"/>
              </a:rPr>
              <a:t>C</a:t>
            </a:r>
            <a:r>
              <a:rPr sz="1200" dirty="0">
                <a:latin typeface="Calibri" panose="020F0502020204030204"/>
                <a:cs typeface="Calibri" panose="020F0502020204030204"/>
              </a:rPr>
              <a:t> </a:t>
            </a:r>
            <a:r>
              <a:rPr sz="1200" spc="23" dirty="0">
                <a:latin typeface="Calibri" panose="020F0502020204030204"/>
                <a:cs typeface="Calibri" panose="020F0502020204030204"/>
              </a:rPr>
              <a:t> </a:t>
            </a:r>
            <a:r>
              <a:rPr sz="1200" spc="-8" dirty="0"/>
              <a:t>、</a:t>
            </a:r>
            <a:r>
              <a:rPr sz="1200" dirty="0"/>
              <a:t>大</a:t>
            </a:r>
            <a:r>
              <a:rPr sz="1200" spc="-4" dirty="0"/>
              <a:t>气</a:t>
            </a:r>
            <a:r>
              <a:rPr sz="1200" spc="-8" dirty="0"/>
              <a:t>颗</a:t>
            </a:r>
            <a:r>
              <a:rPr sz="1200" spc="-4" dirty="0"/>
              <a:t>粒</a:t>
            </a:r>
            <a:r>
              <a:rPr sz="1200" dirty="0"/>
              <a:t>物</a:t>
            </a:r>
            <a:r>
              <a:rPr sz="1200" spc="-8" dirty="0"/>
              <a:t>、</a:t>
            </a:r>
            <a:r>
              <a:rPr sz="1200" spc="-4" dirty="0"/>
              <a:t>特</a:t>
            </a:r>
            <a:r>
              <a:rPr sz="1200" dirty="0"/>
              <a:t>征</a:t>
            </a:r>
            <a:r>
              <a:rPr sz="1200" spc="-4" dirty="0"/>
              <a:t>气</a:t>
            </a:r>
            <a:r>
              <a:rPr sz="1200" spc="-8" dirty="0"/>
              <a:t>体、</a:t>
            </a:r>
            <a:r>
              <a:rPr sz="1200" dirty="0"/>
              <a:t>温</a:t>
            </a:r>
            <a:r>
              <a:rPr sz="1200" spc="-4" dirty="0"/>
              <a:t>湿</a:t>
            </a:r>
            <a:r>
              <a:rPr sz="1200" spc="-8" dirty="0"/>
              <a:t>度</a:t>
            </a:r>
            <a:r>
              <a:rPr sz="1200" dirty="0"/>
              <a:t>、</a:t>
            </a:r>
            <a:r>
              <a:rPr sz="1200" spc="-8" dirty="0"/>
              <a:t>噪音、</a:t>
            </a:r>
            <a:r>
              <a:rPr sz="1200" spc="-15" dirty="0">
                <a:latin typeface="Calibri" panose="020F0502020204030204"/>
                <a:cs typeface="Calibri" panose="020F0502020204030204"/>
              </a:rPr>
              <a:t>C</a:t>
            </a:r>
            <a:r>
              <a:rPr sz="1200" dirty="0">
                <a:latin typeface="Calibri" panose="020F0502020204030204"/>
                <a:cs typeface="Calibri" panose="020F0502020204030204"/>
              </a:rPr>
              <a:t>O</a:t>
            </a:r>
            <a:r>
              <a:rPr sz="1200" spc="-11" dirty="0">
                <a:latin typeface="Calibri" panose="020F0502020204030204"/>
                <a:cs typeface="Calibri" panose="020F0502020204030204"/>
              </a:rPr>
              <a:t>2</a:t>
            </a:r>
            <a:r>
              <a:rPr sz="1200" dirty="0"/>
              <a:t>浓</a:t>
            </a:r>
            <a:r>
              <a:rPr sz="1200" dirty="0"/>
              <a:t>度</a:t>
            </a:r>
            <a:r>
              <a:rPr sz="1200" spc="-8" dirty="0"/>
              <a:t>、</a:t>
            </a:r>
            <a:r>
              <a:rPr sz="1200" spc="-4" dirty="0"/>
              <a:t>室</a:t>
            </a:r>
            <a:r>
              <a:rPr sz="1200" spc="-8" dirty="0"/>
              <a:t>内</a:t>
            </a:r>
            <a:r>
              <a:rPr sz="1200" dirty="0"/>
              <a:t>光</a:t>
            </a:r>
            <a:r>
              <a:rPr sz="1200" spc="-4" dirty="0"/>
              <a:t>强</a:t>
            </a:r>
            <a:r>
              <a:rPr sz="1200" spc="-8" dirty="0"/>
              <a:t>等</a:t>
            </a:r>
            <a:r>
              <a:rPr sz="1200" dirty="0"/>
              <a:t>环</a:t>
            </a:r>
            <a:r>
              <a:rPr sz="1200" spc="-4" dirty="0"/>
              <a:t>境</a:t>
            </a:r>
            <a:r>
              <a:rPr sz="1200" spc="-8" dirty="0"/>
              <a:t>情</a:t>
            </a:r>
            <a:r>
              <a:rPr sz="1200" spc="-4" dirty="0"/>
              <a:t>况</a:t>
            </a:r>
            <a:r>
              <a:rPr sz="1200" dirty="0"/>
              <a:t>，</a:t>
            </a:r>
            <a:r>
              <a:rPr sz="1200" spc="-4" dirty="0"/>
              <a:t>对</a:t>
            </a:r>
            <a:r>
              <a:rPr sz="1200" spc="-8" dirty="0"/>
              <a:t>异</a:t>
            </a:r>
            <a:r>
              <a:rPr sz="1200" dirty="0"/>
              <a:t>常</a:t>
            </a:r>
            <a:r>
              <a:rPr sz="1200" spc="-4" dirty="0"/>
              <a:t>问</a:t>
            </a:r>
            <a:r>
              <a:rPr sz="1200" spc="-8" dirty="0"/>
              <a:t>题</a:t>
            </a:r>
            <a:r>
              <a:rPr sz="1200" spc="-4" dirty="0"/>
              <a:t>及</a:t>
            </a:r>
            <a:r>
              <a:rPr sz="1200" dirty="0"/>
              <a:t>时</a:t>
            </a:r>
            <a:r>
              <a:rPr sz="1200" spc="-4" dirty="0"/>
              <a:t>预 警发现。</a:t>
            </a:r>
            <a:endParaRPr sz="1200" spc="-4" dirty="0"/>
          </a:p>
          <a:p>
            <a:pPr marL="4895850">
              <a:spcBef>
                <a:spcPts val="420"/>
              </a:spcBef>
            </a:pPr>
            <a:r>
              <a:rPr spc="-203" dirty="0">
                <a:latin typeface="Segoe UI Symbol" panose="020B0502040204020203"/>
                <a:cs typeface="Segoe UI Symbol" panose="020B0502040204020203"/>
              </a:rPr>
              <a:t>➢ </a:t>
            </a:r>
            <a:r>
              <a:rPr spc="83" dirty="0">
                <a:latin typeface="Segoe UI Symbol" panose="020B0502040204020203"/>
                <a:cs typeface="Segoe UI Symbol" panose="020B0502040204020203"/>
              </a:rPr>
              <a:t> </a:t>
            </a:r>
            <a:r>
              <a:rPr spc="-4" dirty="0"/>
              <a:t>客户价值</a:t>
            </a:r>
            <a:endParaRPr spc="-4" dirty="0"/>
          </a:p>
          <a:p>
            <a:pPr marL="4895850">
              <a:spcBef>
                <a:spcPts val="570"/>
              </a:spcBef>
              <a:tabLst>
                <a:tab pos="5110480" algn="l"/>
              </a:tabLst>
            </a:pPr>
            <a:r>
              <a:rPr sz="1050" dirty="0">
                <a:latin typeface="Arial" panose="020B0704020202020204"/>
                <a:cs typeface="Arial" panose="020B0704020202020204"/>
              </a:rPr>
              <a:t>•	</a:t>
            </a:r>
            <a:r>
              <a:rPr sz="1050" dirty="0"/>
              <a:t>优化环境：通过环境实</a:t>
            </a:r>
            <a:r>
              <a:rPr sz="1050" spc="-11" dirty="0"/>
              <a:t>时</a:t>
            </a:r>
            <a:r>
              <a:rPr sz="1050" dirty="0"/>
              <a:t>监控</a:t>
            </a:r>
            <a:r>
              <a:rPr sz="1050" spc="-11" dirty="0"/>
              <a:t>、</a:t>
            </a:r>
            <a:r>
              <a:rPr sz="1050" dirty="0"/>
              <a:t>预警</a:t>
            </a:r>
            <a:r>
              <a:rPr sz="1050" spc="-11" dirty="0"/>
              <a:t>处</a:t>
            </a:r>
            <a:r>
              <a:rPr sz="1050" dirty="0"/>
              <a:t>置，提</a:t>
            </a:r>
            <a:endParaRPr sz="1050" dirty="0">
              <a:latin typeface="Arial" panose="020B0704020202020204"/>
              <a:cs typeface="Arial" panose="020B0704020202020204"/>
            </a:endParaRPr>
          </a:p>
          <a:p>
            <a:pPr marL="5111115"/>
            <a:r>
              <a:rPr sz="1050" dirty="0"/>
              <a:t>高园区舒适度</a:t>
            </a:r>
            <a:endParaRPr sz="1050" dirty="0"/>
          </a:p>
          <a:p>
            <a:pPr marL="4895850">
              <a:tabLst>
                <a:tab pos="5110480" algn="l"/>
              </a:tabLst>
            </a:pPr>
            <a:r>
              <a:rPr sz="1050" dirty="0">
                <a:latin typeface="Arial" panose="020B0704020202020204"/>
                <a:cs typeface="Arial" panose="020B0704020202020204"/>
              </a:rPr>
              <a:t>•	</a:t>
            </a:r>
            <a:r>
              <a:rPr sz="1050" dirty="0"/>
              <a:t>提升园区人员工作、生</a:t>
            </a:r>
            <a:r>
              <a:rPr sz="1050" spc="-11" dirty="0"/>
              <a:t>活</a:t>
            </a:r>
            <a:r>
              <a:rPr sz="1050" dirty="0"/>
              <a:t>满意度</a:t>
            </a:r>
            <a:endParaRPr sz="1050" dirty="0">
              <a:latin typeface="Arial" panose="020B0704020202020204"/>
              <a:cs typeface="Arial" panose="020B0704020202020204"/>
            </a:endParaRPr>
          </a:p>
          <a:p>
            <a:pPr marL="4895850">
              <a:tabLst>
                <a:tab pos="5110480" algn="l"/>
              </a:tabLst>
            </a:pPr>
            <a:r>
              <a:rPr sz="1050" dirty="0">
                <a:latin typeface="Arial" panose="020B0704020202020204"/>
                <a:cs typeface="Arial" panose="020B0704020202020204"/>
              </a:rPr>
              <a:t>•	</a:t>
            </a:r>
            <a:r>
              <a:rPr sz="1050" dirty="0"/>
              <a:t>精细化管理：事前预防</a:t>
            </a:r>
            <a:r>
              <a:rPr sz="1050" spc="-11" dirty="0"/>
              <a:t>、</a:t>
            </a:r>
            <a:r>
              <a:rPr sz="1050" dirty="0"/>
              <a:t>事中</a:t>
            </a:r>
            <a:r>
              <a:rPr sz="1050" spc="-11" dirty="0"/>
              <a:t>处</a:t>
            </a:r>
            <a:r>
              <a:rPr sz="1050" dirty="0"/>
              <a:t>置、</a:t>
            </a:r>
            <a:r>
              <a:rPr sz="1050" spc="-11" dirty="0"/>
              <a:t>事</a:t>
            </a:r>
            <a:r>
              <a:rPr sz="1050" dirty="0"/>
              <a:t>后追溯</a:t>
            </a:r>
            <a:endParaRPr sz="1050" dirty="0">
              <a:latin typeface="Arial" panose="020B0704020202020204"/>
              <a:cs typeface="Arial" panose="020B0704020202020204"/>
            </a:endParaRPr>
          </a:p>
        </p:txBody>
      </p:sp>
      <p:sp>
        <p:nvSpPr>
          <p:cNvPr id="4" name="object 4"/>
          <p:cNvSpPr txBox="1"/>
          <p:nvPr/>
        </p:nvSpPr>
        <p:spPr>
          <a:xfrm>
            <a:off x="522518" y="3633178"/>
            <a:ext cx="1304199" cy="933589"/>
          </a:xfrm>
          <a:prstGeom prst="rect">
            <a:avLst/>
          </a:prstGeom>
        </p:spPr>
        <p:txBody>
          <a:bodyPr vert="horz" wrap="square" lIns="0" tIns="0" rIns="0" bIns="0" rtlCol="0">
            <a:spAutoFit/>
          </a:bodyPr>
          <a:lstStyle/>
          <a:p>
            <a:pPr marL="9525" defTabSz="685800"/>
            <a:r>
              <a:rPr sz="1200" spc="-203" dirty="0">
                <a:solidFill>
                  <a:schemeClr val="tx1"/>
                </a:solidFill>
                <a:latin typeface="Segoe UI Symbol" panose="020B0502040204020203"/>
                <a:cs typeface="Segoe UI Symbol" panose="020B0502040204020203"/>
              </a:rPr>
              <a:t>➢ </a:t>
            </a:r>
            <a:r>
              <a:rPr sz="1200" spc="83" dirty="0">
                <a:solidFill>
                  <a:schemeClr val="tx1"/>
                </a:solidFill>
                <a:latin typeface="Segoe UI Symbol" panose="020B0502040204020203"/>
                <a:cs typeface="Segoe UI Symbol" panose="020B0502040204020203"/>
              </a:rPr>
              <a:t> </a:t>
            </a:r>
            <a:r>
              <a:rPr sz="1200" spc="-4" dirty="0">
                <a:solidFill>
                  <a:schemeClr val="tx1"/>
                </a:solidFill>
                <a:latin typeface="微软雅黑" panose="020B0503020204020204" pitchFamily="34" charset="-122"/>
                <a:cs typeface="微软雅黑" panose="020B0503020204020204" pitchFamily="34" charset="-122"/>
              </a:rPr>
              <a:t>应用场景</a:t>
            </a:r>
            <a:endParaRPr sz="1200">
              <a:solidFill>
                <a:schemeClr val="tx1"/>
              </a:solidFill>
              <a:latin typeface="微软雅黑" panose="020B0503020204020204" pitchFamily="34" charset="-122"/>
              <a:cs typeface="微软雅黑" panose="020B0503020204020204" pitchFamily="34" charset="-122"/>
            </a:endParaRPr>
          </a:p>
          <a:p>
            <a:pPr marL="9525" defTabSz="685800">
              <a:spcBef>
                <a:spcPts val="760"/>
              </a:spcBef>
              <a:tabLst>
                <a:tab pos="224155" algn="l"/>
              </a:tabLst>
            </a:pPr>
            <a:r>
              <a:rPr sz="1050" dirty="0">
                <a:solidFill>
                  <a:schemeClr val="tx1"/>
                </a:solidFill>
                <a:latin typeface="Arial" panose="020B0704020202020204"/>
                <a:cs typeface="Arial" panose="020B0704020202020204"/>
              </a:rPr>
              <a:t>•	</a:t>
            </a:r>
            <a:r>
              <a:rPr sz="1050" dirty="0">
                <a:solidFill>
                  <a:schemeClr val="tx1"/>
                </a:solidFill>
                <a:latin typeface="微软雅黑" panose="020B0503020204020204" pitchFamily="34" charset="-122"/>
                <a:cs typeface="微软雅黑" panose="020B0503020204020204" pitchFamily="34" charset="-122"/>
              </a:rPr>
              <a:t>环境指标实时监测</a:t>
            </a:r>
            <a:endParaRPr sz="1050">
              <a:solidFill>
                <a:schemeClr val="tx1"/>
              </a:solidFill>
              <a:latin typeface="微软雅黑" panose="020B0503020204020204" pitchFamily="34" charset="-122"/>
              <a:cs typeface="微软雅黑" panose="020B0503020204020204" pitchFamily="34" charset="-122"/>
            </a:endParaRPr>
          </a:p>
          <a:p>
            <a:pPr marL="9525" defTabSz="685800">
              <a:tabLst>
                <a:tab pos="224155" algn="l"/>
              </a:tabLst>
            </a:pPr>
            <a:r>
              <a:rPr sz="1050" dirty="0">
                <a:solidFill>
                  <a:schemeClr val="tx1"/>
                </a:solidFill>
                <a:latin typeface="Arial" panose="020B0704020202020204"/>
                <a:cs typeface="Arial" panose="020B0704020202020204"/>
              </a:rPr>
              <a:t>•	</a:t>
            </a:r>
            <a:r>
              <a:rPr sz="1050" dirty="0">
                <a:solidFill>
                  <a:schemeClr val="tx1"/>
                </a:solidFill>
                <a:latin typeface="微软雅黑" panose="020B0503020204020204" pitchFamily="34" charset="-122"/>
                <a:cs typeface="微软雅黑" panose="020B0503020204020204" pitchFamily="34" charset="-122"/>
              </a:rPr>
              <a:t>环境异常告警</a:t>
            </a:r>
            <a:endParaRPr sz="1050">
              <a:solidFill>
                <a:schemeClr val="tx1"/>
              </a:solidFill>
              <a:latin typeface="微软雅黑" panose="020B0503020204020204" pitchFamily="34" charset="-122"/>
              <a:cs typeface="微软雅黑" panose="020B0503020204020204" pitchFamily="34" charset="-122"/>
            </a:endParaRPr>
          </a:p>
          <a:p>
            <a:pPr marL="9525" defTabSz="685800">
              <a:tabLst>
                <a:tab pos="224155" algn="l"/>
              </a:tabLst>
            </a:pPr>
            <a:r>
              <a:rPr sz="1050" dirty="0">
                <a:solidFill>
                  <a:schemeClr val="tx1"/>
                </a:solidFill>
                <a:latin typeface="Arial" panose="020B0704020202020204"/>
                <a:cs typeface="Arial" panose="020B0704020202020204"/>
              </a:rPr>
              <a:t>•	</a:t>
            </a:r>
            <a:r>
              <a:rPr sz="1050" dirty="0">
                <a:solidFill>
                  <a:schemeClr val="tx1"/>
                </a:solidFill>
                <a:latin typeface="微软雅黑" panose="020B0503020204020204" pitchFamily="34" charset="-122"/>
                <a:cs typeface="微软雅黑" panose="020B0503020204020204" pitchFamily="34" charset="-122"/>
              </a:rPr>
              <a:t>污染物监管</a:t>
            </a:r>
            <a:endParaRPr sz="1050">
              <a:solidFill>
                <a:schemeClr val="tx1"/>
              </a:solidFill>
              <a:latin typeface="微软雅黑" panose="020B0503020204020204" pitchFamily="34" charset="-122"/>
              <a:cs typeface="微软雅黑" panose="020B0503020204020204" pitchFamily="34" charset="-122"/>
            </a:endParaRPr>
          </a:p>
          <a:p>
            <a:pPr marL="9525" defTabSz="685800">
              <a:tabLst>
                <a:tab pos="224155" algn="l"/>
              </a:tabLst>
            </a:pPr>
            <a:r>
              <a:rPr sz="1050" dirty="0">
                <a:solidFill>
                  <a:schemeClr val="tx1"/>
                </a:solidFill>
                <a:latin typeface="Arial" panose="020B0704020202020204"/>
                <a:cs typeface="Arial" panose="020B0704020202020204"/>
              </a:rPr>
              <a:t>•	</a:t>
            </a:r>
            <a:r>
              <a:rPr sz="1050" dirty="0">
                <a:solidFill>
                  <a:schemeClr val="tx1"/>
                </a:solidFill>
                <a:latin typeface="微软雅黑" panose="020B0503020204020204" pitchFamily="34" charset="-122"/>
                <a:cs typeface="微软雅黑" panose="020B0503020204020204" pitchFamily="34" charset="-122"/>
              </a:rPr>
              <a:t>污染物扩散分析</a:t>
            </a:r>
            <a:endParaRPr sz="1050" dirty="0">
              <a:solidFill>
                <a:schemeClr val="tx1"/>
              </a:solidFill>
              <a:latin typeface="微软雅黑" panose="020B0503020204020204" pitchFamily="34" charset="-122"/>
              <a:cs typeface="微软雅黑" panose="020B0503020204020204" pitchFamily="34" charset="-122"/>
            </a:endParaRPr>
          </a:p>
        </p:txBody>
      </p:sp>
      <p:sp>
        <p:nvSpPr>
          <p:cNvPr id="5" name="object 5"/>
          <p:cNvSpPr/>
          <p:nvPr/>
        </p:nvSpPr>
        <p:spPr>
          <a:xfrm>
            <a:off x="180625" y="1475074"/>
            <a:ext cx="4499629" cy="2214375"/>
          </a:xfrm>
          <a:prstGeom prst="rect">
            <a:avLst/>
          </a:prstGeom>
          <a:blipFill>
            <a:blip r:embed="rId1"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6" name="object 6"/>
          <p:cNvSpPr/>
          <p:nvPr/>
        </p:nvSpPr>
        <p:spPr>
          <a:xfrm>
            <a:off x="326954" y="1621403"/>
            <a:ext cx="4072073" cy="1786819"/>
          </a:xfrm>
          <a:prstGeom prst="rect">
            <a:avLst/>
          </a:prstGeom>
          <a:blipFill>
            <a:blip r:embed="rId2"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7" name="object 7"/>
          <p:cNvSpPr/>
          <p:nvPr/>
        </p:nvSpPr>
        <p:spPr>
          <a:xfrm>
            <a:off x="4667679" y="2646889"/>
            <a:ext cx="4477908" cy="2497848"/>
          </a:xfrm>
          <a:prstGeom prst="rect">
            <a:avLst/>
          </a:prstGeom>
          <a:blipFill>
            <a:blip r:embed="rId3"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8" name="object 8"/>
          <p:cNvSpPr/>
          <p:nvPr/>
        </p:nvSpPr>
        <p:spPr>
          <a:xfrm>
            <a:off x="4814009" y="2793181"/>
            <a:ext cx="4203540" cy="2239526"/>
          </a:xfrm>
          <a:prstGeom prst="rect">
            <a:avLst/>
          </a:prstGeom>
          <a:blipFill>
            <a:blip r:embed="rId4"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9" name="object 9"/>
          <p:cNvSpPr txBox="1"/>
          <p:nvPr/>
        </p:nvSpPr>
        <p:spPr>
          <a:xfrm>
            <a:off x="6344752" y="2827478"/>
            <a:ext cx="1288480" cy="138499"/>
          </a:xfrm>
          <a:prstGeom prst="rect">
            <a:avLst/>
          </a:prstGeom>
          <a:solidFill>
            <a:srgbClr val="091F2D"/>
          </a:solidFill>
        </p:spPr>
        <p:txBody>
          <a:bodyPr vert="horz" wrap="square" lIns="0" tIns="0" rIns="0" bIns="0" rtlCol="0">
            <a:spAutoFit/>
          </a:bodyPr>
          <a:lstStyle/>
          <a:p>
            <a:pPr marL="69215" defTabSz="685800"/>
            <a:r>
              <a:rPr sz="900" b="1" dirty="0">
                <a:solidFill>
                  <a:srgbClr val="FFC000"/>
                </a:solidFill>
                <a:latin typeface="微软雅黑" panose="020B0503020204020204" pitchFamily="34" charset="-122"/>
                <a:cs typeface="微软雅黑" panose="020B0503020204020204" pitchFamily="34" charset="-122"/>
              </a:rPr>
              <a:t>园区生态环境一张图</a:t>
            </a:r>
            <a:endParaRPr sz="900">
              <a:solidFill>
                <a:prstClr val="black"/>
              </a:solidFill>
              <a:latin typeface="微软雅黑" panose="020B0503020204020204" pitchFamily="34" charset="-122"/>
              <a:cs typeface="微软雅黑" panose="020B0503020204020204" pitchFamily="34" charset="-122"/>
            </a:endParaRPr>
          </a:p>
        </p:txBody>
      </p:sp>
      <p:sp>
        <p:nvSpPr>
          <p:cNvPr id="10" name="object 10"/>
          <p:cNvSpPr/>
          <p:nvPr/>
        </p:nvSpPr>
        <p:spPr>
          <a:xfrm>
            <a:off x="2814555" y="3497391"/>
            <a:ext cx="1758239" cy="1461008"/>
          </a:xfrm>
          <a:prstGeom prst="rect">
            <a:avLst/>
          </a:prstGeom>
          <a:blipFill>
            <a:blip r:embed="rId5"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11" name="object 11"/>
          <p:cNvSpPr/>
          <p:nvPr/>
        </p:nvSpPr>
        <p:spPr>
          <a:xfrm>
            <a:off x="2810934" y="3493819"/>
            <a:ext cx="1765765" cy="1468534"/>
          </a:xfrm>
          <a:custGeom>
            <a:avLst/>
            <a:gdLst/>
            <a:ahLst/>
            <a:cxnLst/>
            <a:rect l="l" t="t" r="r" b="b"/>
            <a:pathLst>
              <a:path w="2353945" h="1957704">
                <a:moveTo>
                  <a:pt x="0" y="1957197"/>
                </a:moveTo>
                <a:lnTo>
                  <a:pt x="2353437" y="1957197"/>
                </a:lnTo>
                <a:lnTo>
                  <a:pt x="2353437" y="0"/>
                </a:lnTo>
                <a:lnTo>
                  <a:pt x="0" y="0"/>
                </a:lnTo>
                <a:lnTo>
                  <a:pt x="0" y="1957197"/>
                </a:lnTo>
                <a:close/>
              </a:path>
            </a:pathLst>
          </a:custGeom>
          <a:ln w="9525">
            <a:solidFill>
              <a:srgbClr val="001F5F"/>
            </a:solidFill>
          </a:ln>
        </p:spPr>
        <p:txBody>
          <a:bodyPr wrap="square" lIns="0" tIns="0" rIns="0" bIns="0" rtlCol="0"/>
          <a:lstStyle/>
          <a:p>
            <a:pPr defTabSz="685800"/>
            <a:endParaRPr sz="1350">
              <a:solidFill>
                <a:prstClr val="black"/>
              </a:solidFill>
              <a:latin typeface="Calibri" panose="020F0502020204030204"/>
            </a:endParaRPr>
          </a:p>
        </p:txBody>
      </p:sp>
      <p:sp>
        <p:nvSpPr>
          <p:cNvPr id="12" name="object 12"/>
          <p:cNvSpPr/>
          <p:nvPr/>
        </p:nvSpPr>
        <p:spPr>
          <a:xfrm>
            <a:off x="2853423" y="3513396"/>
            <a:ext cx="1680502" cy="352486"/>
          </a:xfrm>
          <a:custGeom>
            <a:avLst/>
            <a:gdLst/>
            <a:ahLst/>
            <a:cxnLst/>
            <a:rect l="l" t="t" r="r" b="b"/>
            <a:pathLst>
              <a:path w="2240279" h="469900">
                <a:moveTo>
                  <a:pt x="0" y="469392"/>
                </a:moveTo>
                <a:lnTo>
                  <a:pt x="2240279" y="469392"/>
                </a:lnTo>
                <a:lnTo>
                  <a:pt x="2240279" y="0"/>
                </a:lnTo>
                <a:lnTo>
                  <a:pt x="0" y="0"/>
                </a:lnTo>
                <a:lnTo>
                  <a:pt x="0" y="469392"/>
                </a:lnTo>
                <a:close/>
              </a:path>
            </a:pathLst>
          </a:custGeom>
          <a:solidFill>
            <a:srgbClr val="767070"/>
          </a:solidFill>
        </p:spPr>
        <p:txBody>
          <a:bodyPr wrap="square" lIns="0" tIns="0" rIns="0" bIns="0" rtlCol="0"/>
          <a:lstStyle/>
          <a:p>
            <a:pPr defTabSz="685800"/>
            <a:endParaRPr sz="1350">
              <a:solidFill>
                <a:prstClr val="black"/>
              </a:solidFill>
              <a:latin typeface="Calibri" panose="020F0502020204030204"/>
            </a:endParaRPr>
          </a:p>
        </p:txBody>
      </p:sp>
      <p:sp>
        <p:nvSpPr>
          <p:cNvPr id="13" name="object 13"/>
          <p:cNvSpPr txBox="1"/>
          <p:nvPr/>
        </p:nvSpPr>
        <p:spPr>
          <a:xfrm>
            <a:off x="2847708" y="3513397"/>
            <a:ext cx="1670499" cy="161583"/>
          </a:xfrm>
          <a:prstGeom prst="rect">
            <a:avLst/>
          </a:prstGeom>
        </p:spPr>
        <p:txBody>
          <a:bodyPr vert="horz" wrap="square" lIns="0" tIns="0" rIns="0" bIns="0" rtlCol="0">
            <a:spAutoFit/>
          </a:bodyPr>
          <a:lstStyle/>
          <a:p>
            <a:pPr marL="74295" defTabSz="685800"/>
            <a:r>
              <a:rPr sz="1050" b="1" dirty="0">
                <a:solidFill>
                  <a:srgbClr val="1D1D1A"/>
                </a:solidFill>
                <a:latin typeface="微软雅黑" panose="020B0503020204020204" pitchFamily="34" charset="-122"/>
                <a:cs typeface="微软雅黑" panose="020B0503020204020204" pitchFamily="34" charset="-122"/>
              </a:rPr>
              <a:t>室外发布</a:t>
            </a:r>
            <a:endParaRPr sz="1050">
              <a:solidFill>
                <a:prstClr val="black"/>
              </a:solidFill>
              <a:latin typeface="微软雅黑" panose="020B0503020204020204" pitchFamily="34" charset="-122"/>
              <a:cs typeface="微软雅黑" panose="020B0503020204020204" pitchFamily="34" charset="-122"/>
            </a:endParaRPr>
          </a:p>
        </p:txBody>
      </p:sp>
      <p:sp>
        <p:nvSpPr>
          <p:cNvPr id="14" name="object 14"/>
          <p:cNvSpPr/>
          <p:nvPr/>
        </p:nvSpPr>
        <p:spPr>
          <a:xfrm>
            <a:off x="2847708" y="3783191"/>
            <a:ext cx="1691933" cy="1081465"/>
          </a:xfrm>
          <a:prstGeom prst="rect">
            <a:avLst/>
          </a:prstGeom>
          <a:blipFill>
            <a:blip r:embed="rId6"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15" name="object 15"/>
          <p:cNvSpPr/>
          <p:nvPr/>
        </p:nvSpPr>
        <p:spPr>
          <a:xfrm>
            <a:off x="2844088" y="3779618"/>
            <a:ext cx="1699079" cy="1088897"/>
          </a:xfrm>
          <a:custGeom>
            <a:avLst/>
            <a:gdLst/>
            <a:ahLst/>
            <a:cxnLst/>
            <a:rect l="l" t="t" r="r" b="b"/>
            <a:pathLst>
              <a:path w="2265045" h="1451610">
                <a:moveTo>
                  <a:pt x="0" y="1451228"/>
                </a:moveTo>
                <a:lnTo>
                  <a:pt x="2265044" y="1451228"/>
                </a:lnTo>
                <a:lnTo>
                  <a:pt x="2265044" y="0"/>
                </a:lnTo>
                <a:lnTo>
                  <a:pt x="0" y="0"/>
                </a:lnTo>
                <a:lnTo>
                  <a:pt x="0" y="1451228"/>
                </a:lnTo>
                <a:close/>
              </a:path>
            </a:pathLst>
          </a:custGeom>
          <a:ln w="9524">
            <a:solidFill>
              <a:srgbClr val="001F5F"/>
            </a:solidFill>
          </a:ln>
        </p:spPr>
        <p:txBody>
          <a:bodyPr wrap="square" lIns="0" tIns="0" rIns="0" bIns="0" rtlCol="0"/>
          <a:lstStyle/>
          <a:p>
            <a:pPr defTabSz="685800"/>
            <a:endParaRPr sz="1350">
              <a:solidFill>
                <a:prstClr val="black"/>
              </a:solidFill>
              <a:latin typeface="Calibri" panose="020F0502020204030204"/>
            </a:endParaRPr>
          </a:p>
        </p:txBody>
      </p:sp>
      <p:sp>
        <p:nvSpPr>
          <p:cNvPr id="16" name="object 16"/>
          <p:cNvSpPr/>
          <p:nvPr/>
        </p:nvSpPr>
        <p:spPr>
          <a:xfrm>
            <a:off x="2847708" y="3513397"/>
            <a:ext cx="1670499" cy="230069"/>
          </a:xfrm>
          <a:custGeom>
            <a:avLst/>
            <a:gdLst/>
            <a:ahLst/>
            <a:cxnLst/>
            <a:rect l="l" t="t" r="r" b="b"/>
            <a:pathLst>
              <a:path w="2226945" h="306704">
                <a:moveTo>
                  <a:pt x="0" y="306324"/>
                </a:moveTo>
                <a:lnTo>
                  <a:pt x="2226564" y="306324"/>
                </a:lnTo>
                <a:lnTo>
                  <a:pt x="2226564" y="0"/>
                </a:lnTo>
                <a:lnTo>
                  <a:pt x="0" y="0"/>
                </a:lnTo>
                <a:lnTo>
                  <a:pt x="0" y="306324"/>
                </a:lnTo>
                <a:close/>
              </a:path>
            </a:pathLst>
          </a:custGeom>
          <a:solidFill>
            <a:srgbClr val="767070"/>
          </a:solidFill>
        </p:spPr>
        <p:txBody>
          <a:bodyPr wrap="square" lIns="0" tIns="0" rIns="0" bIns="0" rtlCol="0"/>
          <a:lstStyle/>
          <a:p>
            <a:pPr defTabSz="685800"/>
            <a:endParaRPr sz="1350">
              <a:solidFill>
                <a:prstClr val="black"/>
              </a:solidFill>
              <a:latin typeface="Calibri" panose="020F0502020204030204"/>
            </a:endParaRPr>
          </a:p>
        </p:txBody>
      </p:sp>
      <p:sp>
        <p:nvSpPr>
          <p:cNvPr id="17" name="object 17"/>
          <p:cNvSpPr txBox="1"/>
          <p:nvPr/>
        </p:nvSpPr>
        <p:spPr>
          <a:xfrm>
            <a:off x="3340045" y="3559164"/>
            <a:ext cx="687824" cy="161583"/>
          </a:xfrm>
          <a:prstGeom prst="rect">
            <a:avLst/>
          </a:prstGeom>
        </p:spPr>
        <p:txBody>
          <a:bodyPr vert="horz" wrap="square" lIns="0" tIns="0" rIns="0" bIns="0" rtlCol="0">
            <a:spAutoFit/>
          </a:bodyPr>
          <a:lstStyle/>
          <a:p>
            <a:pPr marL="9525" defTabSz="685800"/>
            <a:r>
              <a:rPr sz="1050" b="1" dirty="0">
                <a:solidFill>
                  <a:srgbClr val="F1F1F1"/>
                </a:solidFill>
                <a:latin typeface="微软雅黑" panose="020B0503020204020204" pitchFamily="34" charset="-122"/>
                <a:cs typeface="微软雅黑" panose="020B0503020204020204" pitchFamily="34" charset="-122"/>
              </a:rPr>
              <a:t>移动端发布</a:t>
            </a:r>
            <a:endParaRPr sz="1050">
              <a:solidFill>
                <a:prstClr val="black"/>
              </a:solidFill>
              <a:latin typeface="微软雅黑" panose="020B0503020204020204" pitchFamily="34" charset="-122"/>
              <a:cs typeface="微软雅黑" panose="020B0503020204020204" pitchFamily="34" charset="-122"/>
            </a:endParaRPr>
          </a:p>
        </p:txBody>
      </p:sp>
      <p:grpSp>
        <p:nvGrpSpPr>
          <p:cNvPr id="18" name="组合 20"/>
          <p:cNvGrpSpPr/>
          <p:nvPr/>
        </p:nvGrpSpPr>
        <p:grpSpPr bwMode="auto">
          <a:xfrm>
            <a:off x="596" y="114914"/>
            <a:ext cx="521498" cy="379813"/>
            <a:chOff x="0" y="0"/>
            <a:chExt cx="694944" cy="624651"/>
          </a:xfrm>
        </p:grpSpPr>
        <p:sp>
          <p:nvSpPr>
            <p:cNvPr id="19"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0"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2561" y="1397335"/>
            <a:ext cx="1545700" cy="422031"/>
          </a:xfrm>
          <a:custGeom>
            <a:avLst/>
            <a:gdLst/>
            <a:ahLst/>
            <a:cxnLst/>
            <a:rect l="l" t="t" r="r" b="b"/>
            <a:pathLst>
              <a:path w="2060575" h="562610">
                <a:moveTo>
                  <a:pt x="0" y="562356"/>
                </a:moveTo>
                <a:lnTo>
                  <a:pt x="2060448" y="562356"/>
                </a:lnTo>
                <a:lnTo>
                  <a:pt x="2060448" y="0"/>
                </a:lnTo>
                <a:lnTo>
                  <a:pt x="0" y="0"/>
                </a:lnTo>
                <a:lnTo>
                  <a:pt x="0" y="562356"/>
                </a:lnTo>
                <a:close/>
              </a:path>
            </a:pathLst>
          </a:custGeom>
          <a:solidFill>
            <a:srgbClr val="C4C4C4"/>
          </a:solidFill>
        </p:spPr>
        <p:txBody>
          <a:bodyPr wrap="square" lIns="0" tIns="0" rIns="0" bIns="0" rtlCol="0"/>
          <a:lstStyle/>
          <a:p>
            <a:pPr defTabSz="685800"/>
            <a:endParaRPr sz="1350">
              <a:latin typeface="Calibri" panose="020F0502020204030204"/>
            </a:endParaRPr>
          </a:p>
        </p:txBody>
      </p:sp>
      <p:sp>
        <p:nvSpPr>
          <p:cNvPr id="3" name="object 3"/>
          <p:cNvSpPr txBox="1">
            <a:spLocks noGrp="1"/>
          </p:cNvSpPr>
          <p:nvPr>
            <p:ph type="title" idx="4294967295"/>
          </p:nvPr>
        </p:nvSpPr>
        <p:spPr>
          <a:xfrm>
            <a:off x="639365" y="151941"/>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高效办公微场景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4" name="object 4"/>
          <p:cNvSpPr txBox="1"/>
          <p:nvPr/>
        </p:nvSpPr>
        <p:spPr>
          <a:xfrm>
            <a:off x="386477" y="877762"/>
            <a:ext cx="3320991" cy="205184"/>
          </a:xfrm>
          <a:prstGeom prst="rect">
            <a:avLst/>
          </a:prstGeom>
        </p:spPr>
        <p:txBody>
          <a:bodyPr vert="horz" wrap="square" lIns="0" tIns="0" rIns="0" bIns="0" rtlCol="0">
            <a:spAutoFit/>
          </a:bodyPr>
          <a:lstStyle/>
          <a:p>
            <a:pPr marL="9525" defTabSz="685800">
              <a:lnSpc>
                <a:spcPts val="1615"/>
              </a:lnSpc>
            </a:pPr>
            <a:r>
              <a:rPr sz="1350" spc="-150" dirty="0">
                <a:latin typeface="Segoe UI Symbol" panose="020B0502040204020203"/>
                <a:cs typeface="Segoe UI Symbol" panose="020B0502040204020203"/>
              </a:rPr>
              <a:t></a:t>
            </a:r>
            <a:r>
              <a:rPr sz="1350" spc="116" dirty="0">
                <a:latin typeface="Segoe UI Symbol" panose="020B0502040204020203"/>
                <a:cs typeface="Segoe UI Symbol" panose="020B0502040204020203"/>
              </a:rPr>
              <a:t> </a:t>
            </a:r>
            <a:r>
              <a:rPr sz="1350" dirty="0">
                <a:latin typeface="微软雅黑" panose="020B0503020204020204" pitchFamily="34" charset="-122"/>
                <a:cs typeface="微软雅黑" panose="020B0503020204020204" pitchFamily="34" charset="-122"/>
              </a:rPr>
              <a:t>无线全覆盖，构建高品质、移动办公网络</a:t>
            </a:r>
            <a:endParaRPr sz="1350">
              <a:latin typeface="微软雅黑" panose="020B0503020204020204" pitchFamily="34" charset="-122"/>
              <a:cs typeface="微软雅黑" panose="020B0503020204020204" pitchFamily="34" charset="-122"/>
            </a:endParaRPr>
          </a:p>
        </p:txBody>
      </p:sp>
      <p:sp>
        <p:nvSpPr>
          <p:cNvPr id="5" name="object 5"/>
          <p:cNvSpPr/>
          <p:nvPr/>
        </p:nvSpPr>
        <p:spPr>
          <a:xfrm>
            <a:off x="3465035" y="2765744"/>
            <a:ext cx="636161" cy="241786"/>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6" name="object 6"/>
          <p:cNvSpPr/>
          <p:nvPr/>
        </p:nvSpPr>
        <p:spPr>
          <a:xfrm>
            <a:off x="3516478" y="2252448"/>
            <a:ext cx="458423" cy="564740"/>
          </a:xfrm>
          <a:prstGeom prst="rect">
            <a:avLst/>
          </a:prstGeom>
          <a:solidFill>
            <a:schemeClr val="bg2"/>
          </a:solidFill>
        </p:spPr>
        <p:txBody>
          <a:bodyPr wrap="square" lIns="0" tIns="0" rIns="0" bIns="0" rtlCol="0"/>
          <a:lstStyle/>
          <a:p>
            <a:pPr defTabSz="685800"/>
            <a:endParaRPr sz="1350">
              <a:latin typeface="Calibri" panose="020F0502020204030204"/>
            </a:endParaRPr>
          </a:p>
        </p:txBody>
      </p:sp>
      <p:sp>
        <p:nvSpPr>
          <p:cNvPr id="7" name="object 7"/>
          <p:cNvSpPr/>
          <p:nvPr/>
        </p:nvSpPr>
        <p:spPr>
          <a:xfrm>
            <a:off x="557881" y="2765725"/>
            <a:ext cx="3151226" cy="240662"/>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p:nvPr/>
        </p:nvSpPr>
        <p:spPr>
          <a:xfrm>
            <a:off x="609324" y="2255877"/>
            <a:ext cx="2907154" cy="561310"/>
          </a:xfrm>
          <a:prstGeom prst="rect">
            <a:avLst/>
          </a:prstGeom>
          <a:solidFill>
            <a:schemeClr val="bg2"/>
          </a:solidFill>
        </p:spPr>
        <p:txBody>
          <a:bodyPr wrap="square" lIns="0" tIns="0" rIns="0" bIns="0" rtlCol="0"/>
          <a:lstStyle/>
          <a:p>
            <a:pPr defTabSz="685800"/>
            <a:endParaRPr sz="1350">
              <a:latin typeface="Calibri" panose="020F0502020204030204"/>
            </a:endParaRPr>
          </a:p>
        </p:txBody>
      </p:sp>
      <p:sp>
        <p:nvSpPr>
          <p:cNvPr id="9" name="object 9"/>
          <p:cNvSpPr txBox="1"/>
          <p:nvPr/>
        </p:nvSpPr>
        <p:spPr>
          <a:xfrm>
            <a:off x="1053172" y="2253492"/>
            <a:ext cx="476333" cy="138499"/>
          </a:xfrm>
          <a:prstGeom prst="rect">
            <a:avLst/>
          </a:prstGeom>
        </p:spPr>
        <p:txBody>
          <a:bodyPr vert="horz" wrap="square" lIns="0" tIns="0" rIns="0" bIns="0" rtlCol="0">
            <a:spAutoFit/>
          </a:bodyPr>
          <a:lstStyle/>
          <a:p>
            <a:pPr marL="9525" defTabSz="685800"/>
            <a:r>
              <a:rPr sz="900" b="1" dirty="0">
                <a:latin typeface="微软雅黑" panose="020B0503020204020204" pitchFamily="34" charset="-122"/>
                <a:cs typeface="微软雅黑" panose="020B0503020204020204" pitchFamily="34" charset="-122"/>
              </a:rPr>
              <a:t>超宽接入</a:t>
            </a:r>
            <a:endParaRPr sz="900">
              <a:latin typeface="微软雅黑" panose="020B0503020204020204" pitchFamily="34" charset="-122"/>
              <a:cs typeface="微软雅黑" panose="020B0503020204020204" pitchFamily="34" charset="-122"/>
            </a:endParaRPr>
          </a:p>
        </p:txBody>
      </p:sp>
      <p:sp>
        <p:nvSpPr>
          <p:cNvPr id="10" name="object 10"/>
          <p:cNvSpPr txBox="1"/>
          <p:nvPr/>
        </p:nvSpPr>
        <p:spPr>
          <a:xfrm>
            <a:off x="1053172" y="2451325"/>
            <a:ext cx="2495507" cy="306622"/>
          </a:xfrm>
          <a:prstGeom prst="rect">
            <a:avLst/>
          </a:prstGeom>
        </p:spPr>
        <p:txBody>
          <a:bodyPr vert="horz" wrap="square" lIns="0" tIns="0" rIns="0" bIns="0" rtlCol="0">
            <a:spAutoFit/>
          </a:bodyPr>
          <a:lstStyle/>
          <a:p>
            <a:pPr marL="9525" defTabSz="685800">
              <a:tabLst>
                <a:tab pos="224790" algn="l"/>
              </a:tabLst>
            </a:pPr>
            <a:r>
              <a:rPr sz="790" spc="4" dirty="0">
                <a:latin typeface="Arial" panose="020B0704020202020204"/>
                <a:cs typeface="Arial" panose="020B0704020202020204"/>
              </a:rPr>
              <a:t>•	</a:t>
            </a:r>
            <a:r>
              <a:rPr sz="790" spc="11" dirty="0">
                <a:latin typeface="微软雅黑" panose="020B0503020204020204" pitchFamily="34" charset="-122"/>
                <a:cs typeface="微软雅黑" panose="020B0503020204020204" pitchFamily="34" charset="-122"/>
              </a:rPr>
              <a:t>并发用户提升</a:t>
            </a:r>
            <a:r>
              <a:rPr sz="790" b="1" spc="8" dirty="0">
                <a:latin typeface="微软雅黑" panose="020B0503020204020204" pitchFamily="34" charset="-122"/>
                <a:cs typeface="微软雅黑" panose="020B0503020204020204" pitchFamily="34" charset="-122"/>
              </a:rPr>
              <a:t>4</a:t>
            </a:r>
            <a:r>
              <a:rPr sz="790" b="1" spc="11" dirty="0">
                <a:latin typeface="微软雅黑" panose="020B0503020204020204" pitchFamily="34" charset="-122"/>
                <a:cs typeface="微软雅黑" panose="020B0503020204020204" pitchFamily="34" charset="-122"/>
              </a:rPr>
              <a:t>倍，</a:t>
            </a:r>
            <a:r>
              <a:rPr sz="790" dirty="0">
                <a:latin typeface="微软雅黑" panose="020B0503020204020204" pitchFamily="34" charset="-122"/>
                <a:cs typeface="微软雅黑" panose="020B0503020204020204" pitchFamily="34" charset="-122"/>
              </a:rPr>
              <a:t>从</a:t>
            </a:r>
            <a:r>
              <a:rPr sz="790" spc="4" dirty="0">
                <a:latin typeface="微软雅黑" panose="020B0503020204020204" pitchFamily="34" charset="-122"/>
                <a:cs typeface="微软雅黑" panose="020B0503020204020204" pitchFamily="34" charset="-122"/>
              </a:rPr>
              <a:t>10</a:t>
            </a:r>
            <a:r>
              <a:rPr sz="790" spc="8" dirty="0">
                <a:latin typeface="微软雅黑" panose="020B0503020204020204" pitchFamily="34" charset="-122"/>
                <a:cs typeface="微软雅黑" panose="020B0503020204020204" pitchFamily="34" charset="-122"/>
              </a:rPr>
              <a:t>0</a:t>
            </a:r>
            <a:r>
              <a:rPr sz="790" spc="-26" dirty="0">
                <a:latin typeface="微软雅黑" panose="020B0503020204020204" pitchFamily="34" charset="-122"/>
                <a:cs typeface="微软雅黑" panose="020B0503020204020204" pitchFamily="34" charset="-122"/>
              </a:rPr>
              <a:t> </a:t>
            </a:r>
            <a:r>
              <a:rPr sz="790" spc="8" dirty="0">
                <a:latin typeface="微软雅黑" panose="020B0503020204020204" pitchFamily="34" charset="-122"/>
                <a:cs typeface="微软雅黑" panose="020B0503020204020204" pitchFamily="34" charset="-122"/>
              </a:rPr>
              <a:t>-&gt;</a:t>
            </a:r>
            <a:r>
              <a:rPr sz="790" dirty="0">
                <a:latin typeface="微软雅黑" panose="020B0503020204020204" pitchFamily="34" charset="-122"/>
                <a:cs typeface="微软雅黑" panose="020B0503020204020204" pitchFamily="34" charset="-122"/>
              </a:rPr>
              <a:t> </a:t>
            </a:r>
            <a:r>
              <a:rPr sz="790" spc="4" dirty="0">
                <a:latin typeface="微软雅黑" panose="020B0503020204020204" pitchFamily="34" charset="-122"/>
                <a:cs typeface="微软雅黑" panose="020B0503020204020204" pitchFamily="34" charset="-122"/>
              </a:rPr>
              <a:t>400</a:t>
            </a:r>
            <a:r>
              <a:rPr sz="790" spc="11" dirty="0">
                <a:latin typeface="微软雅黑" panose="020B0503020204020204" pitchFamily="34" charset="-122"/>
                <a:cs typeface="微软雅黑" panose="020B0503020204020204" pitchFamily="34" charset="-122"/>
              </a:rPr>
              <a:t>（相比</a:t>
            </a:r>
            <a:r>
              <a:rPr sz="790" spc="15" dirty="0">
                <a:latin typeface="微软雅黑" panose="020B0503020204020204" pitchFamily="34" charset="-122"/>
                <a:cs typeface="微软雅黑" panose="020B0503020204020204" pitchFamily="34" charset="-122"/>
              </a:rPr>
              <a:t>W</a:t>
            </a:r>
            <a:r>
              <a:rPr sz="790" dirty="0">
                <a:latin typeface="微软雅黑" panose="020B0503020204020204" pitchFamily="34" charset="-122"/>
                <a:cs typeface="微软雅黑" panose="020B0503020204020204" pitchFamily="34" charset="-122"/>
              </a:rPr>
              <a:t>i</a:t>
            </a:r>
            <a:r>
              <a:rPr sz="790" spc="8" dirty="0">
                <a:latin typeface="微软雅黑" panose="020B0503020204020204" pitchFamily="34" charset="-122"/>
                <a:cs typeface="微软雅黑" panose="020B0503020204020204" pitchFamily="34" charset="-122"/>
              </a:rPr>
              <a:t>-</a:t>
            </a:r>
            <a:r>
              <a:rPr sz="790" dirty="0">
                <a:latin typeface="微软雅黑" panose="020B0503020204020204" pitchFamily="34" charset="-122"/>
                <a:cs typeface="微软雅黑" panose="020B0503020204020204" pitchFamily="34" charset="-122"/>
              </a:rPr>
              <a:t>F</a:t>
            </a:r>
            <a:r>
              <a:rPr sz="790" spc="4" dirty="0">
                <a:latin typeface="微软雅黑" panose="020B0503020204020204" pitchFamily="34" charset="-122"/>
                <a:cs typeface="微软雅黑" panose="020B0503020204020204" pitchFamily="34" charset="-122"/>
              </a:rPr>
              <a:t>i</a:t>
            </a:r>
            <a:r>
              <a:rPr sz="790" spc="-26" dirty="0">
                <a:latin typeface="微软雅黑" panose="020B0503020204020204" pitchFamily="34" charset="-122"/>
                <a:cs typeface="微软雅黑" panose="020B0503020204020204" pitchFamily="34" charset="-122"/>
              </a:rPr>
              <a:t> </a:t>
            </a:r>
            <a:r>
              <a:rPr sz="790" spc="4" dirty="0">
                <a:latin typeface="微软雅黑" panose="020B0503020204020204" pitchFamily="34" charset="-122"/>
                <a:cs typeface="微软雅黑" panose="020B0503020204020204" pitchFamily="34" charset="-122"/>
              </a:rPr>
              <a:t>5</a:t>
            </a:r>
            <a:r>
              <a:rPr sz="790" spc="11" dirty="0">
                <a:latin typeface="微软雅黑" panose="020B0503020204020204" pitchFamily="34" charset="-122"/>
                <a:cs typeface="微软雅黑" panose="020B0503020204020204" pitchFamily="34" charset="-122"/>
              </a:rPr>
              <a:t>）</a:t>
            </a:r>
            <a:endParaRPr sz="790">
              <a:latin typeface="微软雅黑" panose="020B0503020204020204" pitchFamily="34" charset="-122"/>
              <a:cs typeface="微软雅黑" panose="020B0503020204020204" pitchFamily="34" charset="-122"/>
            </a:endParaRPr>
          </a:p>
          <a:p>
            <a:pPr marL="9525" defTabSz="685800">
              <a:spcBef>
                <a:spcPts val="495"/>
              </a:spcBef>
            </a:pPr>
            <a:r>
              <a:rPr sz="790" spc="4" dirty="0">
                <a:latin typeface="Arial" panose="020B0704020202020204"/>
                <a:cs typeface="Arial" panose="020B0704020202020204"/>
              </a:rPr>
              <a:t>•</a:t>
            </a:r>
            <a:endParaRPr sz="790">
              <a:latin typeface="Arial" panose="020B0704020202020204"/>
              <a:cs typeface="Arial" panose="020B0704020202020204"/>
            </a:endParaRPr>
          </a:p>
        </p:txBody>
      </p:sp>
      <p:sp>
        <p:nvSpPr>
          <p:cNvPr id="11" name="object 11"/>
          <p:cNvSpPr txBox="1"/>
          <p:nvPr/>
        </p:nvSpPr>
        <p:spPr>
          <a:xfrm>
            <a:off x="1269236" y="2635113"/>
            <a:ext cx="2239716" cy="121252"/>
          </a:xfrm>
          <a:prstGeom prst="rect">
            <a:avLst/>
          </a:prstGeom>
        </p:spPr>
        <p:txBody>
          <a:bodyPr vert="horz" wrap="square" lIns="0" tIns="0" rIns="0" bIns="0" rtlCol="0">
            <a:spAutoFit/>
          </a:bodyPr>
          <a:lstStyle/>
          <a:p>
            <a:pPr marL="9525" defTabSz="685800"/>
            <a:r>
              <a:rPr sz="790" spc="11" dirty="0">
                <a:latin typeface="微软雅黑" panose="020B0503020204020204" pitchFamily="34" charset="-122"/>
                <a:cs typeface="微软雅黑" panose="020B0503020204020204" pitchFamily="34" charset="-122"/>
              </a:rPr>
              <a:t>用户带宽提升</a:t>
            </a:r>
            <a:r>
              <a:rPr sz="790" b="1" spc="8" dirty="0">
                <a:latin typeface="微软雅黑" panose="020B0503020204020204" pitchFamily="34" charset="-122"/>
                <a:cs typeface="微软雅黑" panose="020B0503020204020204" pitchFamily="34" charset="-122"/>
              </a:rPr>
              <a:t>4</a:t>
            </a:r>
            <a:r>
              <a:rPr sz="790" b="1" spc="11" dirty="0">
                <a:latin typeface="微软雅黑" panose="020B0503020204020204" pitchFamily="34" charset="-122"/>
                <a:cs typeface="微软雅黑" panose="020B0503020204020204" pitchFamily="34" charset="-122"/>
              </a:rPr>
              <a:t>倍，</a:t>
            </a:r>
            <a:r>
              <a:rPr sz="790" dirty="0">
                <a:latin typeface="微软雅黑" panose="020B0503020204020204" pitchFamily="34" charset="-122"/>
                <a:cs typeface="微软雅黑" panose="020B0503020204020204" pitchFamily="34" charset="-122"/>
              </a:rPr>
              <a:t>从</a:t>
            </a:r>
            <a:r>
              <a:rPr sz="790" spc="4" dirty="0">
                <a:latin typeface="微软雅黑" panose="020B0503020204020204" pitchFamily="34" charset="-122"/>
                <a:cs typeface="微软雅黑" panose="020B0503020204020204" pitchFamily="34" charset="-122"/>
              </a:rPr>
              <a:t>2</a:t>
            </a:r>
            <a:r>
              <a:rPr sz="790" spc="11" dirty="0">
                <a:latin typeface="微软雅黑" panose="020B0503020204020204" pitchFamily="34" charset="-122"/>
                <a:cs typeface="微软雅黑" panose="020B0503020204020204" pitchFamily="34" charset="-122"/>
              </a:rPr>
              <a:t>M</a:t>
            </a:r>
            <a:r>
              <a:rPr sz="790" spc="-26" dirty="0">
                <a:latin typeface="微软雅黑" panose="020B0503020204020204" pitchFamily="34" charset="-122"/>
                <a:cs typeface="微软雅黑" panose="020B0503020204020204" pitchFamily="34" charset="-122"/>
              </a:rPr>
              <a:t> </a:t>
            </a:r>
            <a:r>
              <a:rPr sz="790" spc="8" dirty="0">
                <a:latin typeface="微软雅黑" panose="020B0503020204020204" pitchFamily="34" charset="-122"/>
                <a:cs typeface="微软雅黑" panose="020B0503020204020204" pitchFamily="34" charset="-122"/>
              </a:rPr>
              <a:t>-&gt;</a:t>
            </a:r>
            <a:r>
              <a:rPr sz="790" spc="-11" dirty="0">
                <a:latin typeface="微软雅黑" panose="020B0503020204020204" pitchFamily="34" charset="-122"/>
                <a:cs typeface="微软雅黑" panose="020B0503020204020204" pitchFamily="34" charset="-122"/>
              </a:rPr>
              <a:t> </a:t>
            </a:r>
            <a:r>
              <a:rPr sz="790" spc="4" dirty="0">
                <a:latin typeface="微软雅黑" panose="020B0503020204020204" pitchFamily="34" charset="-122"/>
                <a:cs typeface="微软雅黑" panose="020B0503020204020204" pitchFamily="34" charset="-122"/>
              </a:rPr>
              <a:t>8M</a:t>
            </a:r>
            <a:r>
              <a:rPr sz="790" spc="11" dirty="0">
                <a:latin typeface="微软雅黑" panose="020B0503020204020204" pitchFamily="34" charset="-122"/>
                <a:cs typeface="微软雅黑" panose="020B0503020204020204" pitchFamily="34" charset="-122"/>
              </a:rPr>
              <a:t>（相比</a:t>
            </a:r>
            <a:r>
              <a:rPr sz="790" spc="15" dirty="0">
                <a:latin typeface="微软雅黑" panose="020B0503020204020204" pitchFamily="34" charset="-122"/>
                <a:cs typeface="微软雅黑" panose="020B0503020204020204" pitchFamily="34" charset="-122"/>
              </a:rPr>
              <a:t>W</a:t>
            </a:r>
            <a:r>
              <a:rPr sz="790" dirty="0">
                <a:latin typeface="微软雅黑" panose="020B0503020204020204" pitchFamily="34" charset="-122"/>
                <a:cs typeface="微软雅黑" panose="020B0503020204020204" pitchFamily="34" charset="-122"/>
              </a:rPr>
              <a:t>i</a:t>
            </a:r>
            <a:r>
              <a:rPr sz="790" spc="8" dirty="0">
                <a:latin typeface="微软雅黑" panose="020B0503020204020204" pitchFamily="34" charset="-122"/>
                <a:cs typeface="微软雅黑" panose="020B0503020204020204" pitchFamily="34" charset="-122"/>
              </a:rPr>
              <a:t>-</a:t>
            </a:r>
            <a:r>
              <a:rPr sz="790" dirty="0">
                <a:latin typeface="微软雅黑" panose="020B0503020204020204" pitchFamily="34" charset="-122"/>
                <a:cs typeface="微软雅黑" panose="020B0503020204020204" pitchFamily="34" charset="-122"/>
              </a:rPr>
              <a:t>F</a:t>
            </a:r>
            <a:r>
              <a:rPr sz="790" spc="4" dirty="0">
                <a:latin typeface="微软雅黑" panose="020B0503020204020204" pitchFamily="34" charset="-122"/>
                <a:cs typeface="微软雅黑" panose="020B0503020204020204" pitchFamily="34" charset="-122"/>
              </a:rPr>
              <a:t>i</a:t>
            </a:r>
            <a:r>
              <a:rPr sz="790" spc="-26" dirty="0">
                <a:latin typeface="微软雅黑" panose="020B0503020204020204" pitchFamily="34" charset="-122"/>
                <a:cs typeface="微软雅黑" panose="020B0503020204020204" pitchFamily="34" charset="-122"/>
              </a:rPr>
              <a:t> </a:t>
            </a:r>
            <a:r>
              <a:rPr sz="790" spc="4" dirty="0">
                <a:latin typeface="微软雅黑" panose="020B0503020204020204" pitchFamily="34" charset="-122"/>
                <a:cs typeface="微软雅黑" panose="020B0503020204020204" pitchFamily="34" charset="-122"/>
              </a:rPr>
              <a:t>5</a:t>
            </a:r>
            <a:r>
              <a:rPr sz="790" spc="11" dirty="0">
                <a:latin typeface="微软雅黑" panose="020B0503020204020204" pitchFamily="34" charset="-122"/>
                <a:cs typeface="微软雅黑" panose="020B0503020204020204" pitchFamily="34" charset="-122"/>
              </a:rPr>
              <a:t>）</a:t>
            </a:r>
            <a:endParaRPr sz="790">
              <a:latin typeface="微软雅黑" panose="020B0503020204020204" pitchFamily="34" charset="-122"/>
              <a:cs typeface="微软雅黑" panose="020B0503020204020204" pitchFamily="34" charset="-122"/>
            </a:endParaRPr>
          </a:p>
        </p:txBody>
      </p:sp>
      <p:sp>
        <p:nvSpPr>
          <p:cNvPr id="12" name="object 12"/>
          <p:cNvSpPr/>
          <p:nvPr/>
        </p:nvSpPr>
        <p:spPr>
          <a:xfrm>
            <a:off x="664199" y="2329723"/>
            <a:ext cx="290563" cy="387735"/>
          </a:xfrm>
          <a:custGeom>
            <a:avLst/>
            <a:gdLst/>
            <a:ahLst/>
            <a:cxnLst/>
            <a:rect l="l" t="t" r="r" b="b"/>
            <a:pathLst>
              <a:path w="387350" h="516889">
                <a:moveTo>
                  <a:pt x="174057" y="485140"/>
                </a:moveTo>
                <a:lnTo>
                  <a:pt x="103516" y="485140"/>
                </a:lnTo>
                <a:lnTo>
                  <a:pt x="116261" y="486410"/>
                </a:lnTo>
                <a:lnTo>
                  <a:pt x="127138" y="491490"/>
                </a:lnTo>
                <a:lnTo>
                  <a:pt x="156784" y="514350"/>
                </a:lnTo>
                <a:lnTo>
                  <a:pt x="167951" y="516890"/>
                </a:lnTo>
                <a:lnTo>
                  <a:pt x="173010" y="508000"/>
                </a:lnTo>
                <a:lnTo>
                  <a:pt x="174057" y="485140"/>
                </a:lnTo>
                <a:close/>
              </a:path>
              <a:path w="387350" h="516889">
                <a:moveTo>
                  <a:pt x="292746" y="311150"/>
                </a:moveTo>
                <a:lnTo>
                  <a:pt x="208367" y="311150"/>
                </a:lnTo>
                <a:lnTo>
                  <a:pt x="217259" y="508000"/>
                </a:lnTo>
                <a:lnTo>
                  <a:pt x="222628" y="516890"/>
                </a:lnTo>
                <a:lnTo>
                  <a:pt x="233932" y="514350"/>
                </a:lnTo>
                <a:lnTo>
                  <a:pt x="273002" y="486410"/>
                </a:lnTo>
                <a:lnTo>
                  <a:pt x="285725" y="485140"/>
                </a:lnTo>
                <a:lnTo>
                  <a:pt x="344642" y="485140"/>
                </a:lnTo>
                <a:lnTo>
                  <a:pt x="290943" y="312420"/>
                </a:lnTo>
                <a:lnTo>
                  <a:pt x="292746" y="311150"/>
                </a:lnTo>
                <a:close/>
              </a:path>
              <a:path w="387350" h="516889">
                <a:moveTo>
                  <a:pt x="169629" y="273050"/>
                </a:moveTo>
                <a:lnTo>
                  <a:pt x="93597" y="273050"/>
                </a:lnTo>
                <a:lnTo>
                  <a:pt x="96302" y="275590"/>
                </a:lnTo>
                <a:lnTo>
                  <a:pt x="102017" y="279400"/>
                </a:lnTo>
                <a:lnTo>
                  <a:pt x="100062" y="280670"/>
                </a:lnTo>
                <a:lnTo>
                  <a:pt x="98411" y="283210"/>
                </a:lnTo>
                <a:lnTo>
                  <a:pt x="97801" y="287020"/>
                </a:lnTo>
                <a:lnTo>
                  <a:pt x="94347" y="303530"/>
                </a:lnTo>
                <a:lnTo>
                  <a:pt x="93140" y="309880"/>
                </a:lnTo>
                <a:lnTo>
                  <a:pt x="95096" y="313690"/>
                </a:lnTo>
                <a:lnTo>
                  <a:pt x="99160" y="313690"/>
                </a:lnTo>
                <a:lnTo>
                  <a:pt x="42051" y="496570"/>
                </a:lnTo>
                <a:lnTo>
                  <a:pt x="44444" y="505460"/>
                </a:lnTo>
                <a:lnTo>
                  <a:pt x="55688" y="504190"/>
                </a:lnTo>
                <a:lnTo>
                  <a:pt x="103516" y="485140"/>
                </a:lnTo>
                <a:lnTo>
                  <a:pt x="174057" y="485140"/>
                </a:lnTo>
                <a:lnTo>
                  <a:pt x="181735" y="317500"/>
                </a:lnTo>
                <a:lnTo>
                  <a:pt x="205493" y="317500"/>
                </a:lnTo>
                <a:lnTo>
                  <a:pt x="208215" y="311150"/>
                </a:lnTo>
                <a:lnTo>
                  <a:pt x="292746" y="311150"/>
                </a:lnTo>
                <a:lnTo>
                  <a:pt x="293495" y="307340"/>
                </a:lnTo>
                <a:lnTo>
                  <a:pt x="292594" y="303530"/>
                </a:lnTo>
                <a:lnTo>
                  <a:pt x="289584" y="285750"/>
                </a:lnTo>
                <a:lnTo>
                  <a:pt x="288987" y="283210"/>
                </a:lnTo>
                <a:lnTo>
                  <a:pt x="287628" y="280670"/>
                </a:lnTo>
                <a:lnTo>
                  <a:pt x="285824" y="278130"/>
                </a:lnTo>
                <a:lnTo>
                  <a:pt x="291539" y="275590"/>
                </a:lnTo>
                <a:lnTo>
                  <a:pt x="292892" y="274320"/>
                </a:lnTo>
                <a:lnTo>
                  <a:pt x="184161" y="274320"/>
                </a:lnTo>
                <a:lnTo>
                  <a:pt x="169629" y="273050"/>
                </a:lnTo>
                <a:close/>
              </a:path>
              <a:path w="387350" h="516889">
                <a:moveTo>
                  <a:pt x="344642" y="485140"/>
                </a:moveTo>
                <a:lnTo>
                  <a:pt x="285725" y="485140"/>
                </a:lnTo>
                <a:lnTo>
                  <a:pt x="297712" y="487680"/>
                </a:lnTo>
                <a:lnTo>
                  <a:pt x="336404" y="505460"/>
                </a:lnTo>
                <a:lnTo>
                  <a:pt x="346679" y="505460"/>
                </a:lnTo>
                <a:lnTo>
                  <a:pt x="347800" y="495300"/>
                </a:lnTo>
                <a:lnTo>
                  <a:pt x="344642" y="485140"/>
                </a:lnTo>
                <a:close/>
              </a:path>
              <a:path w="387350" h="516889">
                <a:moveTo>
                  <a:pt x="205493" y="317500"/>
                </a:moveTo>
                <a:lnTo>
                  <a:pt x="181735" y="317500"/>
                </a:lnTo>
                <a:lnTo>
                  <a:pt x="186104" y="327660"/>
                </a:lnTo>
                <a:lnTo>
                  <a:pt x="190016" y="337820"/>
                </a:lnTo>
                <a:lnTo>
                  <a:pt x="196785" y="337820"/>
                </a:lnTo>
                <a:lnTo>
                  <a:pt x="205493" y="317500"/>
                </a:lnTo>
                <a:close/>
              </a:path>
              <a:path w="387350" h="516889">
                <a:moveTo>
                  <a:pt x="113097" y="247650"/>
                </a:moveTo>
                <a:lnTo>
                  <a:pt x="65162" y="247650"/>
                </a:lnTo>
                <a:lnTo>
                  <a:pt x="69378" y="252730"/>
                </a:lnTo>
                <a:lnTo>
                  <a:pt x="71639" y="255270"/>
                </a:lnTo>
                <a:lnTo>
                  <a:pt x="69226" y="256540"/>
                </a:lnTo>
                <a:lnTo>
                  <a:pt x="67118" y="257810"/>
                </a:lnTo>
                <a:lnTo>
                  <a:pt x="56475" y="278130"/>
                </a:lnTo>
                <a:lnTo>
                  <a:pt x="56865" y="285750"/>
                </a:lnTo>
                <a:lnTo>
                  <a:pt x="67727" y="285750"/>
                </a:lnTo>
                <a:lnTo>
                  <a:pt x="86079" y="278130"/>
                </a:lnTo>
                <a:lnTo>
                  <a:pt x="89533" y="276860"/>
                </a:lnTo>
                <a:lnTo>
                  <a:pt x="91946" y="275590"/>
                </a:lnTo>
                <a:lnTo>
                  <a:pt x="93597" y="273050"/>
                </a:lnTo>
                <a:lnTo>
                  <a:pt x="169629" y="273050"/>
                </a:lnTo>
                <a:lnTo>
                  <a:pt x="155683" y="269240"/>
                </a:lnTo>
                <a:lnTo>
                  <a:pt x="142424" y="265430"/>
                </a:lnTo>
                <a:lnTo>
                  <a:pt x="129958" y="259080"/>
                </a:lnTo>
                <a:lnTo>
                  <a:pt x="118385" y="251460"/>
                </a:lnTo>
                <a:lnTo>
                  <a:pt x="113097" y="247650"/>
                </a:lnTo>
                <a:close/>
              </a:path>
              <a:path w="387350" h="516889">
                <a:moveTo>
                  <a:pt x="327999" y="273050"/>
                </a:moveTo>
                <a:lnTo>
                  <a:pt x="294245" y="273050"/>
                </a:lnTo>
                <a:lnTo>
                  <a:pt x="295756" y="275590"/>
                </a:lnTo>
                <a:lnTo>
                  <a:pt x="298156" y="276860"/>
                </a:lnTo>
                <a:lnTo>
                  <a:pt x="301318" y="278130"/>
                </a:lnTo>
                <a:lnTo>
                  <a:pt x="320952" y="285750"/>
                </a:lnTo>
                <a:lnTo>
                  <a:pt x="330671" y="285750"/>
                </a:lnTo>
                <a:lnTo>
                  <a:pt x="329893" y="276860"/>
                </a:lnTo>
                <a:lnTo>
                  <a:pt x="327999" y="273050"/>
                </a:lnTo>
                <a:close/>
              </a:path>
              <a:path w="387350" h="516889">
                <a:moveTo>
                  <a:pt x="330191" y="48260"/>
                </a:moveTo>
                <a:lnTo>
                  <a:pt x="295756" y="59690"/>
                </a:lnTo>
                <a:lnTo>
                  <a:pt x="197822" y="59690"/>
                </a:lnTo>
                <a:lnTo>
                  <a:pt x="241277" y="68580"/>
                </a:lnTo>
                <a:lnTo>
                  <a:pt x="277499" y="88900"/>
                </a:lnTo>
                <a:lnTo>
                  <a:pt x="303541" y="120650"/>
                </a:lnTo>
                <a:lnTo>
                  <a:pt x="316455" y="160020"/>
                </a:lnTo>
                <a:lnTo>
                  <a:pt x="317333" y="173990"/>
                </a:lnTo>
                <a:lnTo>
                  <a:pt x="315547" y="186690"/>
                </a:lnTo>
                <a:lnTo>
                  <a:pt x="300278" y="222250"/>
                </a:lnTo>
                <a:lnTo>
                  <a:pt x="271838" y="250190"/>
                </a:lnTo>
                <a:lnTo>
                  <a:pt x="232407" y="267970"/>
                </a:lnTo>
                <a:lnTo>
                  <a:pt x="201088" y="274320"/>
                </a:lnTo>
                <a:lnTo>
                  <a:pt x="292892" y="274320"/>
                </a:lnTo>
                <a:lnTo>
                  <a:pt x="294245" y="273050"/>
                </a:lnTo>
                <a:lnTo>
                  <a:pt x="327999" y="273050"/>
                </a:lnTo>
                <a:lnTo>
                  <a:pt x="320419" y="257810"/>
                </a:lnTo>
                <a:lnTo>
                  <a:pt x="318463" y="255270"/>
                </a:lnTo>
                <a:lnTo>
                  <a:pt x="316216" y="254000"/>
                </a:lnTo>
                <a:lnTo>
                  <a:pt x="320572" y="250190"/>
                </a:lnTo>
                <a:lnTo>
                  <a:pt x="322680" y="247650"/>
                </a:lnTo>
                <a:lnTo>
                  <a:pt x="359795" y="247650"/>
                </a:lnTo>
                <a:lnTo>
                  <a:pt x="357732" y="242570"/>
                </a:lnTo>
                <a:lnTo>
                  <a:pt x="345095" y="228600"/>
                </a:lnTo>
                <a:lnTo>
                  <a:pt x="343140" y="226060"/>
                </a:lnTo>
                <a:lnTo>
                  <a:pt x="338326" y="223520"/>
                </a:lnTo>
                <a:lnTo>
                  <a:pt x="339825" y="220980"/>
                </a:lnTo>
                <a:lnTo>
                  <a:pt x="342530" y="215900"/>
                </a:lnTo>
                <a:lnTo>
                  <a:pt x="371509" y="215900"/>
                </a:lnTo>
                <a:lnTo>
                  <a:pt x="380551" y="210820"/>
                </a:lnTo>
                <a:lnTo>
                  <a:pt x="374572" y="203200"/>
                </a:lnTo>
                <a:lnTo>
                  <a:pt x="355776" y="190500"/>
                </a:lnTo>
                <a:lnTo>
                  <a:pt x="353211" y="190500"/>
                </a:lnTo>
                <a:lnTo>
                  <a:pt x="350810" y="189230"/>
                </a:lnTo>
                <a:lnTo>
                  <a:pt x="352004" y="184150"/>
                </a:lnTo>
                <a:lnTo>
                  <a:pt x="352461" y="180340"/>
                </a:lnTo>
                <a:lnTo>
                  <a:pt x="357427" y="180340"/>
                </a:lnTo>
                <a:lnTo>
                  <a:pt x="379021" y="173990"/>
                </a:lnTo>
                <a:lnTo>
                  <a:pt x="387083" y="167640"/>
                </a:lnTo>
                <a:lnTo>
                  <a:pt x="378928" y="161290"/>
                </a:lnTo>
                <a:lnTo>
                  <a:pt x="360132" y="154940"/>
                </a:lnTo>
                <a:lnTo>
                  <a:pt x="357427" y="153670"/>
                </a:lnTo>
                <a:lnTo>
                  <a:pt x="352614" y="153670"/>
                </a:lnTo>
                <a:lnTo>
                  <a:pt x="351864" y="147320"/>
                </a:lnTo>
                <a:lnTo>
                  <a:pt x="351255" y="144780"/>
                </a:lnTo>
                <a:lnTo>
                  <a:pt x="353668" y="144780"/>
                </a:lnTo>
                <a:lnTo>
                  <a:pt x="355916" y="143510"/>
                </a:lnTo>
                <a:lnTo>
                  <a:pt x="358329" y="142240"/>
                </a:lnTo>
                <a:lnTo>
                  <a:pt x="375233" y="132080"/>
                </a:lnTo>
                <a:lnTo>
                  <a:pt x="380485" y="124460"/>
                </a:lnTo>
                <a:lnTo>
                  <a:pt x="370660" y="119380"/>
                </a:lnTo>
                <a:lnTo>
                  <a:pt x="350658" y="118110"/>
                </a:lnTo>
                <a:lnTo>
                  <a:pt x="343432" y="118110"/>
                </a:lnTo>
                <a:lnTo>
                  <a:pt x="341031" y="113030"/>
                </a:lnTo>
                <a:lnTo>
                  <a:pt x="339672" y="110490"/>
                </a:lnTo>
                <a:lnTo>
                  <a:pt x="341476" y="109220"/>
                </a:lnTo>
                <a:lnTo>
                  <a:pt x="343432" y="107950"/>
                </a:lnTo>
                <a:lnTo>
                  <a:pt x="345095" y="105410"/>
                </a:lnTo>
                <a:lnTo>
                  <a:pt x="358696" y="91440"/>
                </a:lnTo>
                <a:lnTo>
                  <a:pt x="360276" y="86360"/>
                </a:lnTo>
                <a:lnTo>
                  <a:pt x="324178" y="86360"/>
                </a:lnTo>
                <a:lnTo>
                  <a:pt x="319975" y="81280"/>
                </a:lnTo>
                <a:lnTo>
                  <a:pt x="317714" y="78740"/>
                </a:lnTo>
                <a:lnTo>
                  <a:pt x="319213" y="77470"/>
                </a:lnTo>
                <a:lnTo>
                  <a:pt x="320572" y="76200"/>
                </a:lnTo>
                <a:lnTo>
                  <a:pt x="321626" y="73660"/>
                </a:lnTo>
                <a:lnTo>
                  <a:pt x="330685" y="57150"/>
                </a:lnTo>
                <a:lnTo>
                  <a:pt x="330191" y="48260"/>
                </a:lnTo>
                <a:close/>
              </a:path>
              <a:path w="387350" h="516889">
                <a:moveTo>
                  <a:pt x="85419" y="215900"/>
                </a:moveTo>
                <a:lnTo>
                  <a:pt x="45312" y="215900"/>
                </a:lnTo>
                <a:lnTo>
                  <a:pt x="48017" y="222250"/>
                </a:lnTo>
                <a:lnTo>
                  <a:pt x="49528" y="224790"/>
                </a:lnTo>
                <a:lnTo>
                  <a:pt x="46810" y="224790"/>
                </a:lnTo>
                <a:lnTo>
                  <a:pt x="44258" y="226060"/>
                </a:lnTo>
                <a:lnTo>
                  <a:pt x="41997" y="228600"/>
                </a:lnTo>
                <a:lnTo>
                  <a:pt x="28488" y="242570"/>
                </a:lnTo>
                <a:lnTo>
                  <a:pt x="25983" y="251460"/>
                </a:lnTo>
                <a:lnTo>
                  <a:pt x="36587" y="254000"/>
                </a:lnTo>
                <a:lnTo>
                  <a:pt x="56589" y="250190"/>
                </a:lnTo>
                <a:lnTo>
                  <a:pt x="60196" y="250190"/>
                </a:lnTo>
                <a:lnTo>
                  <a:pt x="63066" y="248920"/>
                </a:lnTo>
                <a:lnTo>
                  <a:pt x="65162" y="247650"/>
                </a:lnTo>
                <a:lnTo>
                  <a:pt x="113097" y="247650"/>
                </a:lnTo>
                <a:lnTo>
                  <a:pt x="107810" y="243840"/>
                </a:lnTo>
                <a:lnTo>
                  <a:pt x="98335" y="233680"/>
                </a:lnTo>
                <a:lnTo>
                  <a:pt x="90063" y="223520"/>
                </a:lnTo>
                <a:lnTo>
                  <a:pt x="85419" y="215900"/>
                </a:lnTo>
                <a:close/>
              </a:path>
              <a:path w="387350" h="516889">
                <a:moveTo>
                  <a:pt x="193432" y="80010"/>
                </a:moveTo>
                <a:lnTo>
                  <a:pt x="183696" y="81280"/>
                </a:lnTo>
                <a:lnTo>
                  <a:pt x="168814" y="82550"/>
                </a:lnTo>
                <a:lnTo>
                  <a:pt x="154766" y="87630"/>
                </a:lnTo>
                <a:lnTo>
                  <a:pt x="119352" y="109220"/>
                </a:lnTo>
                <a:lnTo>
                  <a:pt x="97672" y="143510"/>
                </a:lnTo>
                <a:lnTo>
                  <a:pt x="93158" y="170180"/>
                </a:lnTo>
                <a:lnTo>
                  <a:pt x="94736" y="182880"/>
                </a:lnTo>
                <a:lnTo>
                  <a:pt x="120253" y="226060"/>
                </a:lnTo>
                <a:lnTo>
                  <a:pt x="156946" y="246380"/>
                </a:lnTo>
                <a:lnTo>
                  <a:pt x="205891" y="254000"/>
                </a:lnTo>
                <a:lnTo>
                  <a:pt x="220417" y="251460"/>
                </a:lnTo>
                <a:lnTo>
                  <a:pt x="258301" y="233680"/>
                </a:lnTo>
                <a:lnTo>
                  <a:pt x="282086" y="205740"/>
                </a:lnTo>
                <a:lnTo>
                  <a:pt x="173125" y="205740"/>
                </a:lnTo>
                <a:lnTo>
                  <a:pt x="172820" y="204470"/>
                </a:lnTo>
                <a:lnTo>
                  <a:pt x="172972" y="204470"/>
                </a:lnTo>
                <a:lnTo>
                  <a:pt x="173125" y="203200"/>
                </a:lnTo>
                <a:lnTo>
                  <a:pt x="173582" y="203200"/>
                </a:lnTo>
                <a:lnTo>
                  <a:pt x="177036" y="199390"/>
                </a:lnTo>
                <a:lnTo>
                  <a:pt x="178992" y="196850"/>
                </a:lnTo>
                <a:lnTo>
                  <a:pt x="179195" y="175260"/>
                </a:lnTo>
                <a:lnTo>
                  <a:pt x="179449" y="168910"/>
                </a:lnTo>
                <a:lnTo>
                  <a:pt x="180046" y="162560"/>
                </a:lnTo>
                <a:lnTo>
                  <a:pt x="180199" y="158750"/>
                </a:lnTo>
                <a:lnTo>
                  <a:pt x="180503" y="156210"/>
                </a:lnTo>
                <a:lnTo>
                  <a:pt x="180643" y="153670"/>
                </a:lnTo>
                <a:lnTo>
                  <a:pt x="181100" y="149860"/>
                </a:lnTo>
                <a:lnTo>
                  <a:pt x="181100" y="148590"/>
                </a:lnTo>
                <a:lnTo>
                  <a:pt x="171626" y="148590"/>
                </a:lnTo>
                <a:lnTo>
                  <a:pt x="170115" y="147320"/>
                </a:lnTo>
                <a:lnTo>
                  <a:pt x="168769" y="146050"/>
                </a:lnTo>
                <a:lnTo>
                  <a:pt x="167410" y="146050"/>
                </a:lnTo>
                <a:lnTo>
                  <a:pt x="166660" y="144780"/>
                </a:lnTo>
                <a:lnTo>
                  <a:pt x="166508" y="143510"/>
                </a:lnTo>
                <a:lnTo>
                  <a:pt x="166660" y="143510"/>
                </a:lnTo>
                <a:lnTo>
                  <a:pt x="166203" y="142240"/>
                </a:lnTo>
                <a:lnTo>
                  <a:pt x="173734" y="135890"/>
                </a:lnTo>
                <a:lnTo>
                  <a:pt x="175982" y="134620"/>
                </a:lnTo>
                <a:lnTo>
                  <a:pt x="178548" y="133350"/>
                </a:lnTo>
                <a:lnTo>
                  <a:pt x="183958" y="130810"/>
                </a:lnTo>
                <a:lnTo>
                  <a:pt x="188771" y="129540"/>
                </a:lnTo>
                <a:lnTo>
                  <a:pt x="189825" y="128270"/>
                </a:lnTo>
                <a:lnTo>
                  <a:pt x="282550" y="128270"/>
                </a:lnTo>
                <a:lnTo>
                  <a:pt x="280381" y="124460"/>
                </a:lnTo>
                <a:lnTo>
                  <a:pt x="250548" y="96520"/>
                </a:lnTo>
                <a:lnTo>
                  <a:pt x="209028" y="81280"/>
                </a:lnTo>
                <a:lnTo>
                  <a:pt x="193432" y="80010"/>
                </a:lnTo>
                <a:close/>
              </a:path>
              <a:path w="387350" h="516889">
                <a:moveTo>
                  <a:pt x="359795" y="247650"/>
                </a:moveTo>
                <a:lnTo>
                  <a:pt x="322680" y="247650"/>
                </a:lnTo>
                <a:lnTo>
                  <a:pt x="324788" y="248920"/>
                </a:lnTo>
                <a:lnTo>
                  <a:pt x="327493" y="250190"/>
                </a:lnTo>
                <a:lnTo>
                  <a:pt x="352119" y="254000"/>
                </a:lnTo>
                <a:lnTo>
                  <a:pt x="361343" y="251460"/>
                </a:lnTo>
                <a:lnTo>
                  <a:pt x="359795" y="247650"/>
                </a:lnTo>
                <a:close/>
              </a:path>
              <a:path w="387350" h="516889">
                <a:moveTo>
                  <a:pt x="41705" y="118110"/>
                </a:moveTo>
                <a:lnTo>
                  <a:pt x="36130" y="118110"/>
                </a:lnTo>
                <a:lnTo>
                  <a:pt x="15659" y="119380"/>
                </a:lnTo>
                <a:lnTo>
                  <a:pt x="6546" y="124460"/>
                </a:lnTo>
                <a:lnTo>
                  <a:pt x="12520" y="132080"/>
                </a:lnTo>
                <a:lnTo>
                  <a:pt x="28916" y="142240"/>
                </a:lnTo>
                <a:lnTo>
                  <a:pt x="31316" y="143510"/>
                </a:lnTo>
                <a:lnTo>
                  <a:pt x="33882" y="144780"/>
                </a:lnTo>
                <a:lnTo>
                  <a:pt x="36282" y="144780"/>
                </a:lnTo>
                <a:lnTo>
                  <a:pt x="35380" y="151130"/>
                </a:lnTo>
                <a:lnTo>
                  <a:pt x="35088" y="153670"/>
                </a:lnTo>
                <a:lnTo>
                  <a:pt x="29818" y="153670"/>
                </a:lnTo>
                <a:lnTo>
                  <a:pt x="26808" y="154940"/>
                </a:lnTo>
                <a:lnTo>
                  <a:pt x="8016" y="161290"/>
                </a:lnTo>
                <a:lnTo>
                  <a:pt x="0" y="167640"/>
                </a:lnTo>
                <a:lnTo>
                  <a:pt x="8164" y="173990"/>
                </a:lnTo>
                <a:lnTo>
                  <a:pt x="26960" y="180340"/>
                </a:lnTo>
                <a:lnTo>
                  <a:pt x="29970" y="181610"/>
                </a:lnTo>
                <a:lnTo>
                  <a:pt x="35380" y="181610"/>
                </a:lnTo>
                <a:lnTo>
                  <a:pt x="35685" y="184150"/>
                </a:lnTo>
                <a:lnTo>
                  <a:pt x="36282" y="186690"/>
                </a:lnTo>
                <a:lnTo>
                  <a:pt x="36892" y="190500"/>
                </a:lnTo>
                <a:lnTo>
                  <a:pt x="34326" y="190500"/>
                </a:lnTo>
                <a:lnTo>
                  <a:pt x="31469" y="191770"/>
                </a:lnTo>
                <a:lnTo>
                  <a:pt x="28764" y="193040"/>
                </a:lnTo>
                <a:lnTo>
                  <a:pt x="11933" y="203200"/>
                </a:lnTo>
                <a:lnTo>
                  <a:pt x="6581" y="210820"/>
                </a:lnTo>
                <a:lnTo>
                  <a:pt x="16280" y="215900"/>
                </a:lnTo>
                <a:lnTo>
                  <a:pt x="36435" y="217170"/>
                </a:lnTo>
                <a:lnTo>
                  <a:pt x="42899" y="217170"/>
                </a:lnTo>
                <a:lnTo>
                  <a:pt x="45312" y="215900"/>
                </a:lnTo>
                <a:lnTo>
                  <a:pt x="85419" y="215900"/>
                </a:lnTo>
                <a:lnTo>
                  <a:pt x="71064" y="170180"/>
                </a:lnTo>
                <a:lnTo>
                  <a:pt x="70352" y="154940"/>
                </a:lnTo>
                <a:lnTo>
                  <a:pt x="73054" y="142240"/>
                </a:lnTo>
                <a:lnTo>
                  <a:pt x="77525" y="129540"/>
                </a:lnTo>
                <a:lnTo>
                  <a:pt x="82967" y="119380"/>
                </a:lnTo>
                <a:lnTo>
                  <a:pt x="43953" y="119380"/>
                </a:lnTo>
                <a:lnTo>
                  <a:pt x="41705" y="118110"/>
                </a:lnTo>
                <a:close/>
              </a:path>
              <a:path w="387350" h="516889">
                <a:moveTo>
                  <a:pt x="371509" y="215900"/>
                </a:moveTo>
                <a:lnTo>
                  <a:pt x="342530" y="215900"/>
                </a:lnTo>
                <a:lnTo>
                  <a:pt x="344943" y="217170"/>
                </a:lnTo>
                <a:lnTo>
                  <a:pt x="350963" y="217170"/>
                </a:lnTo>
                <a:lnTo>
                  <a:pt x="371509" y="215900"/>
                </a:lnTo>
                <a:close/>
              </a:path>
              <a:path w="387350" h="516889">
                <a:moveTo>
                  <a:pt x="282550" y="128270"/>
                </a:moveTo>
                <a:lnTo>
                  <a:pt x="192987" y="128270"/>
                </a:lnTo>
                <a:lnTo>
                  <a:pt x="193889" y="129540"/>
                </a:lnTo>
                <a:lnTo>
                  <a:pt x="195235" y="129540"/>
                </a:lnTo>
                <a:lnTo>
                  <a:pt x="195845" y="130810"/>
                </a:lnTo>
                <a:lnTo>
                  <a:pt x="196150" y="132080"/>
                </a:lnTo>
                <a:lnTo>
                  <a:pt x="197344" y="132080"/>
                </a:lnTo>
                <a:lnTo>
                  <a:pt x="197953" y="133350"/>
                </a:lnTo>
                <a:lnTo>
                  <a:pt x="198550" y="135890"/>
                </a:lnTo>
                <a:lnTo>
                  <a:pt x="198550" y="142240"/>
                </a:lnTo>
                <a:lnTo>
                  <a:pt x="198245" y="144780"/>
                </a:lnTo>
                <a:lnTo>
                  <a:pt x="198245" y="146050"/>
                </a:lnTo>
                <a:lnTo>
                  <a:pt x="198106" y="146050"/>
                </a:lnTo>
                <a:lnTo>
                  <a:pt x="197801" y="149860"/>
                </a:lnTo>
                <a:lnTo>
                  <a:pt x="197648" y="152400"/>
                </a:lnTo>
                <a:lnTo>
                  <a:pt x="197051" y="158750"/>
                </a:lnTo>
                <a:lnTo>
                  <a:pt x="196899" y="161290"/>
                </a:lnTo>
                <a:lnTo>
                  <a:pt x="196594" y="163830"/>
                </a:lnTo>
                <a:lnTo>
                  <a:pt x="195997" y="175260"/>
                </a:lnTo>
                <a:lnTo>
                  <a:pt x="195901" y="184150"/>
                </a:lnTo>
                <a:lnTo>
                  <a:pt x="196289" y="193040"/>
                </a:lnTo>
                <a:lnTo>
                  <a:pt x="196899" y="198120"/>
                </a:lnTo>
                <a:lnTo>
                  <a:pt x="197648" y="198120"/>
                </a:lnTo>
                <a:lnTo>
                  <a:pt x="197801" y="199390"/>
                </a:lnTo>
                <a:lnTo>
                  <a:pt x="199757" y="199390"/>
                </a:lnTo>
                <a:lnTo>
                  <a:pt x="199909" y="200660"/>
                </a:lnTo>
                <a:lnTo>
                  <a:pt x="199909" y="203200"/>
                </a:lnTo>
                <a:lnTo>
                  <a:pt x="199604" y="203200"/>
                </a:lnTo>
                <a:lnTo>
                  <a:pt x="199007" y="204470"/>
                </a:lnTo>
                <a:lnTo>
                  <a:pt x="198550" y="204470"/>
                </a:lnTo>
                <a:lnTo>
                  <a:pt x="197801" y="205740"/>
                </a:lnTo>
                <a:lnTo>
                  <a:pt x="282086" y="205740"/>
                </a:lnTo>
                <a:lnTo>
                  <a:pt x="284193" y="201930"/>
                </a:lnTo>
                <a:lnTo>
                  <a:pt x="289393" y="189230"/>
                </a:lnTo>
                <a:lnTo>
                  <a:pt x="292605" y="175260"/>
                </a:lnTo>
                <a:lnTo>
                  <a:pt x="293663" y="161290"/>
                </a:lnTo>
                <a:lnTo>
                  <a:pt x="291374" y="147320"/>
                </a:lnTo>
                <a:lnTo>
                  <a:pt x="286887" y="135890"/>
                </a:lnTo>
                <a:lnTo>
                  <a:pt x="282550" y="128270"/>
                </a:lnTo>
                <a:close/>
              </a:path>
              <a:path w="387350" h="516889">
                <a:moveTo>
                  <a:pt x="357427" y="180340"/>
                </a:moveTo>
                <a:lnTo>
                  <a:pt x="352461" y="180340"/>
                </a:lnTo>
                <a:lnTo>
                  <a:pt x="354862" y="181610"/>
                </a:lnTo>
                <a:lnTo>
                  <a:pt x="357427" y="180340"/>
                </a:lnTo>
                <a:close/>
              </a:path>
              <a:path w="387350" h="516889">
                <a:moveTo>
                  <a:pt x="181100" y="146050"/>
                </a:moveTo>
                <a:lnTo>
                  <a:pt x="179741" y="146050"/>
                </a:lnTo>
                <a:lnTo>
                  <a:pt x="178395" y="147320"/>
                </a:lnTo>
                <a:lnTo>
                  <a:pt x="175830" y="147320"/>
                </a:lnTo>
                <a:lnTo>
                  <a:pt x="174928" y="148590"/>
                </a:lnTo>
                <a:lnTo>
                  <a:pt x="181100" y="148590"/>
                </a:lnTo>
                <a:lnTo>
                  <a:pt x="181100" y="146050"/>
                </a:lnTo>
                <a:close/>
              </a:path>
              <a:path w="387350" h="516889">
                <a:moveTo>
                  <a:pt x="35183" y="81280"/>
                </a:moveTo>
                <a:lnTo>
                  <a:pt x="25831" y="83820"/>
                </a:lnTo>
                <a:lnTo>
                  <a:pt x="29361" y="92710"/>
                </a:lnTo>
                <a:lnTo>
                  <a:pt x="41997" y="106680"/>
                </a:lnTo>
                <a:lnTo>
                  <a:pt x="43801" y="107950"/>
                </a:lnTo>
                <a:lnTo>
                  <a:pt x="47712" y="110490"/>
                </a:lnTo>
                <a:lnTo>
                  <a:pt x="46366" y="113030"/>
                </a:lnTo>
                <a:lnTo>
                  <a:pt x="43953" y="119380"/>
                </a:lnTo>
                <a:lnTo>
                  <a:pt x="82967" y="119380"/>
                </a:lnTo>
                <a:lnTo>
                  <a:pt x="83647" y="118110"/>
                </a:lnTo>
                <a:lnTo>
                  <a:pt x="91301" y="106680"/>
                </a:lnTo>
                <a:lnTo>
                  <a:pt x="100369" y="96520"/>
                </a:lnTo>
                <a:lnTo>
                  <a:pt x="110732" y="87630"/>
                </a:lnTo>
                <a:lnTo>
                  <a:pt x="112655" y="86360"/>
                </a:lnTo>
                <a:lnTo>
                  <a:pt x="61250" y="86360"/>
                </a:lnTo>
                <a:lnTo>
                  <a:pt x="59002" y="85090"/>
                </a:lnTo>
                <a:lnTo>
                  <a:pt x="35183" y="81280"/>
                </a:lnTo>
                <a:close/>
              </a:path>
              <a:path w="387350" h="516889">
                <a:moveTo>
                  <a:pt x="66206" y="48260"/>
                </a:moveTo>
                <a:lnTo>
                  <a:pt x="56534" y="49530"/>
                </a:lnTo>
                <a:lnTo>
                  <a:pt x="57199" y="58420"/>
                </a:lnTo>
                <a:lnTo>
                  <a:pt x="65467" y="74930"/>
                </a:lnTo>
                <a:lnTo>
                  <a:pt x="66521" y="76200"/>
                </a:lnTo>
                <a:lnTo>
                  <a:pt x="67880" y="77470"/>
                </a:lnTo>
                <a:lnTo>
                  <a:pt x="69531" y="80010"/>
                </a:lnTo>
                <a:lnTo>
                  <a:pt x="67270" y="81280"/>
                </a:lnTo>
                <a:lnTo>
                  <a:pt x="63066" y="86360"/>
                </a:lnTo>
                <a:lnTo>
                  <a:pt x="112655" y="86360"/>
                </a:lnTo>
                <a:lnTo>
                  <a:pt x="122271" y="80010"/>
                </a:lnTo>
                <a:lnTo>
                  <a:pt x="134869" y="72390"/>
                </a:lnTo>
                <a:lnTo>
                  <a:pt x="148406" y="67310"/>
                </a:lnTo>
                <a:lnTo>
                  <a:pt x="162765" y="63500"/>
                </a:lnTo>
                <a:lnTo>
                  <a:pt x="177825" y="60960"/>
                </a:lnTo>
                <a:lnTo>
                  <a:pt x="193470" y="59690"/>
                </a:lnTo>
                <a:lnTo>
                  <a:pt x="91337" y="59690"/>
                </a:lnTo>
                <a:lnTo>
                  <a:pt x="89838" y="58420"/>
                </a:lnTo>
                <a:lnTo>
                  <a:pt x="88035" y="57150"/>
                </a:lnTo>
                <a:lnTo>
                  <a:pt x="85774" y="57150"/>
                </a:lnTo>
                <a:lnTo>
                  <a:pt x="66206" y="48260"/>
                </a:lnTo>
                <a:close/>
              </a:path>
              <a:path w="387350" h="516889">
                <a:moveTo>
                  <a:pt x="350353" y="81280"/>
                </a:moveTo>
                <a:lnTo>
                  <a:pt x="330503" y="83820"/>
                </a:lnTo>
                <a:lnTo>
                  <a:pt x="327938" y="85090"/>
                </a:lnTo>
                <a:lnTo>
                  <a:pt x="325982" y="85090"/>
                </a:lnTo>
                <a:lnTo>
                  <a:pt x="324178" y="86360"/>
                </a:lnTo>
                <a:lnTo>
                  <a:pt x="360276" y="86360"/>
                </a:lnTo>
                <a:lnTo>
                  <a:pt x="361067" y="83820"/>
                </a:lnTo>
                <a:lnTo>
                  <a:pt x="350353" y="81280"/>
                </a:lnTo>
                <a:close/>
              </a:path>
              <a:path w="387350" h="516889">
                <a:moveTo>
                  <a:pt x="96931" y="21590"/>
                </a:moveTo>
                <a:lnTo>
                  <a:pt x="94499" y="31750"/>
                </a:lnTo>
                <a:lnTo>
                  <a:pt x="97661" y="48260"/>
                </a:lnTo>
                <a:lnTo>
                  <a:pt x="97953" y="50800"/>
                </a:lnTo>
                <a:lnTo>
                  <a:pt x="98855" y="53340"/>
                </a:lnTo>
                <a:lnTo>
                  <a:pt x="99909" y="54610"/>
                </a:lnTo>
                <a:lnTo>
                  <a:pt x="96899" y="55880"/>
                </a:lnTo>
                <a:lnTo>
                  <a:pt x="94042" y="58420"/>
                </a:lnTo>
                <a:lnTo>
                  <a:pt x="91337" y="59690"/>
                </a:lnTo>
                <a:lnTo>
                  <a:pt x="295756" y="59690"/>
                </a:lnTo>
                <a:lnTo>
                  <a:pt x="292898" y="57150"/>
                </a:lnTo>
                <a:lnTo>
                  <a:pt x="290041" y="55880"/>
                </a:lnTo>
                <a:lnTo>
                  <a:pt x="287031" y="53340"/>
                </a:lnTo>
                <a:lnTo>
                  <a:pt x="288085" y="52070"/>
                </a:lnTo>
                <a:lnTo>
                  <a:pt x="288834" y="50800"/>
                </a:lnTo>
                <a:lnTo>
                  <a:pt x="289292" y="48260"/>
                </a:lnTo>
                <a:lnTo>
                  <a:pt x="290918" y="40640"/>
                </a:lnTo>
                <a:lnTo>
                  <a:pt x="126833" y="40640"/>
                </a:lnTo>
                <a:lnTo>
                  <a:pt x="125779" y="39370"/>
                </a:lnTo>
                <a:lnTo>
                  <a:pt x="124433" y="38100"/>
                </a:lnTo>
                <a:lnTo>
                  <a:pt x="122629" y="35560"/>
                </a:lnTo>
                <a:lnTo>
                  <a:pt x="107309" y="25400"/>
                </a:lnTo>
                <a:lnTo>
                  <a:pt x="96931" y="21590"/>
                </a:lnTo>
                <a:close/>
              </a:path>
              <a:path w="387350" h="516889">
                <a:moveTo>
                  <a:pt x="146239" y="2540"/>
                </a:moveTo>
                <a:lnTo>
                  <a:pt x="139774" y="3810"/>
                </a:lnTo>
                <a:lnTo>
                  <a:pt x="138416" y="13970"/>
                </a:lnTo>
                <a:lnTo>
                  <a:pt x="136307" y="31750"/>
                </a:lnTo>
                <a:lnTo>
                  <a:pt x="136015" y="33020"/>
                </a:lnTo>
                <a:lnTo>
                  <a:pt x="136307" y="35560"/>
                </a:lnTo>
                <a:lnTo>
                  <a:pt x="136765" y="36830"/>
                </a:lnTo>
                <a:lnTo>
                  <a:pt x="126833" y="40640"/>
                </a:lnTo>
                <a:lnTo>
                  <a:pt x="260107" y="40640"/>
                </a:lnTo>
                <a:lnTo>
                  <a:pt x="256792" y="39370"/>
                </a:lnTo>
                <a:lnTo>
                  <a:pt x="253338" y="38100"/>
                </a:lnTo>
                <a:lnTo>
                  <a:pt x="250023" y="36830"/>
                </a:lnTo>
                <a:lnTo>
                  <a:pt x="250480" y="34290"/>
                </a:lnTo>
                <a:lnTo>
                  <a:pt x="250785" y="33020"/>
                </a:lnTo>
                <a:lnTo>
                  <a:pt x="250480" y="31750"/>
                </a:lnTo>
                <a:lnTo>
                  <a:pt x="250244" y="29210"/>
                </a:lnTo>
                <a:lnTo>
                  <a:pt x="166851" y="29210"/>
                </a:lnTo>
                <a:lnTo>
                  <a:pt x="166394" y="27940"/>
                </a:lnTo>
                <a:lnTo>
                  <a:pt x="165492" y="26670"/>
                </a:lnTo>
                <a:lnTo>
                  <a:pt x="164146" y="24130"/>
                </a:lnTo>
                <a:lnTo>
                  <a:pt x="146239" y="2540"/>
                </a:lnTo>
                <a:close/>
              </a:path>
              <a:path w="387350" h="516889">
                <a:moveTo>
                  <a:pt x="290364" y="22860"/>
                </a:moveTo>
                <a:lnTo>
                  <a:pt x="279805" y="25400"/>
                </a:lnTo>
                <a:lnTo>
                  <a:pt x="264171" y="36830"/>
                </a:lnTo>
                <a:lnTo>
                  <a:pt x="262368" y="36830"/>
                </a:lnTo>
                <a:lnTo>
                  <a:pt x="261009" y="39370"/>
                </a:lnTo>
                <a:lnTo>
                  <a:pt x="260107" y="40640"/>
                </a:lnTo>
                <a:lnTo>
                  <a:pt x="290918" y="40640"/>
                </a:lnTo>
                <a:lnTo>
                  <a:pt x="292816" y="31750"/>
                </a:lnTo>
                <a:lnTo>
                  <a:pt x="290364" y="22860"/>
                </a:lnTo>
                <a:close/>
              </a:path>
              <a:path w="387350" h="516889">
                <a:moveTo>
                  <a:pt x="196442" y="0"/>
                </a:moveTo>
                <a:lnTo>
                  <a:pt x="191070" y="0"/>
                </a:lnTo>
                <a:lnTo>
                  <a:pt x="188352" y="2540"/>
                </a:lnTo>
                <a:lnTo>
                  <a:pt x="177684" y="27940"/>
                </a:lnTo>
                <a:lnTo>
                  <a:pt x="174064" y="29210"/>
                </a:lnTo>
                <a:lnTo>
                  <a:pt x="219797" y="29210"/>
                </a:lnTo>
                <a:lnTo>
                  <a:pt x="212571" y="27940"/>
                </a:lnTo>
                <a:lnTo>
                  <a:pt x="208964" y="27940"/>
                </a:lnTo>
                <a:lnTo>
                  <a:pt x="208964" y="26670"/>
                </a:lnTo>
                <a:lnTo>
                  <a:pt x="208659" y="25400"/>
                </a:lnTo>
                <a:lnTo>
                  <a:pt x="207910" y="22860"/>
                </a:lnTo>
                <a:lnTo>
                  <a:pt x="199109" y="2540"/>
                </a:lnTo>
                <a:lnTo>
                  <a:pt x="196442" y="0"/>
                </a:lnTo>
                <a:close/>
              </a:path>
              <a:path w="387350" h="516889">
                <a:moveTo>
                  <a:pt x="241298" y="2540"/>
                </a:moveTo>
                <a:lnTo>
                  <a:pt x="234389" y="10160"/>
                </a:lnTo>
                <a:lnTo>
                  <a:pt x="222502" y="24130"/>
                </a:lnTo>
                <a:lnTo>
                  <a:pt x="221143" y="26670"/>
                </a:lnTo>
                <a:lnTo>
                  <a:pt x="220394" y="27940"/>
                </a:lnTo>
                <a:lnTo>
                  <a:pt x="219797" y="29210"/>
                </a:lnTo>
                <a:lnTo>
                  <a:pt x="250244" y="29210"/>
                </a:lnTo>
                <a:lnTo>
                  <a:pt x="248829" y="13970"/>
                </a:lnTo>
                <a:lnTo>
                  <a:pt x="247775" y="3810"/>
                </a:lnTo>
                <a:lnTo>
                  <a:pt x="241298" y="2540"/>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13" name="object 13"/>
          <p:cNvSpPr/>
          <p:nvPr/>
        </p:nvSpPr>
        <p:spPr>
          <a:xfrm>
            <a:off x="5127246" y="2745148"/>
            <a:ext cx="637295" cy="240662"/>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4" name="object 14"/>
          <p:cNvSpPr/>
          <p:nvPr/>
        </p:nvSpPr>
        <p:spPr>
          <a:xfrm>
            <a:off x="5112383" y="2233014"/>
            <a:ext cx="458423" cy="563597"/>
          </a:xfrm>
          <a:prstGeom prst="rect">
            <a:avLst/>
          </a:prstGeom>
          <a:solidFill>
            <a:schemeClr val="bg2"/>
          </a:solidFill>
        </p:spPr>
        <p:txBody>
          <a:bodyPr wrap="square" lIns="0" tIns="0" rIns="0" bIns="0" rtlCol="0"/>
          <a:lstStyle/>
          <a:p>
            <a:pPr defTabSz="685800"/>
            <a:endParaRPr sz="1350">
              <a:latin typeface="Calibri" panose="020F0502020204030204"/>
            </a:endParaRPr>
          </a:p>
        </p:txBody>
      </p:sp>
      <p:sp>
        <p:nvSpPr>
          <p:cNvPr id="15" name="object 15"/>
          <p:cNvSpPr/>
          <p:nvPr/>
        </p:nvSpPr>
        <p:spPr>
          <a:xfrm>
            <a:off x="5519362" y="2745148"/>
            <a:ext cx="3151226" cy="240662"/>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6" name="object 16"/>
          <p:cNvSpPr/>
          <p:nvPr/>
        </p:nvSpPr>
        <p:spPr>
          <a:xfrm>
            <a:off x="5570806" y="2236444"/>
            <a:ext cx="2907154" cy="560166"/>
          </a:xfrm>
          <a:prstGeom prst="rect">
            <a:avLst/>
          </a:prstGeom>
          <a:solidFill>
            <a:schemeClr val="bg2"/>
          </a:solidFill>
        </p:spPr>
        <p:txBody>
          <a:bodyPr wrap="square" lIns="0" tIns="0" rIns="0" bIns="0" rtlCol="0"/>
          <a:lstStyle/>
          <a:p>
            <a:pPr defTabSz="685800"/>
            <a:endParaRPr sz="1350">
              <a:latin typeface="Calibri" panose="020F0502020204030204"/>
            </a:endParaRPr>
          </a:p>
        </p:txBody>
      </p:sp>
      <p:sp>
        <p:nvSpPr>
          <p:cNvPr id="17" name="object 17"/>
          <p:cNvSpPr/>
          <p:nvPr/>
        </p:nvSpPr>
        <p:spPr>
          <a:xfrm>
            <a:off x="5644019" y="2309607"/>
            <a:ext cx="291516" cy="251504"/>
          </a:xfrm>
          <a:custGeom>
            <a:avLst/>
            <a:gdLst/>
            <a:ahLst/>
            <a:cxnLst/>
            <a:rect l="l" t="t" r="r" b="b"/>
            <a:pathLst>
              <a:path w="388620" h="335279">
                <a:moveTo>
                  <a:pt x="194245" y="0"/>
                </a:moveTo>
                <a:lnTo>
                  <a:pt x="147591" y="5079"/>
                </a:lnTo>
                <a:lnTo>
                  <a:pt x="105004" y="19050"/>
                </a:lnTo>
                <a:lnTo>
                  <a:pt x="67842" y="40639"/>
                </a:lnTo>
                <a:lnTo>
                  <a:pt x="37462" y="69850"/>
                </a:lnTo>
                <a:lnTo>
                  <a:pt x="15223" y="102869"/>
                </a:lnTo>
                <a:lnTo>
                  <a:pt x="2482" y="140969"/>
                </a:lnTo>
                <a:lnTo>
                  <a:pt x="0" y="170179"/>
                </a:lnTo>
                <a:lnTo>
                  <a:pt x="580" y="181609"/>
                </a:lnTo>
                <a:lnTo>
                  <a:pt x="9853" y="220979"/>
                </a:lnTo>
                <a:lnTo>
                  <a:pt x="29077" y="256539"/>
                </a:lnTo>
                <a:lnTo>
                  <a:pt x="56894" y="287019"/>
                </a:lnTo>
                <a:lnTo>
                  <a:pt x="91947" y="311150"/>
                </a:lnTo>
                <a:lnTo>
                  <a:pt x="132877" y="327659"/>
                </a:lnTo>
                <a:lnTo>
                  <a:pt x="178326" y="335279"/>
                </a:lnTo>
                <a:lnTo>
                  <a:pt x="210164" y="335279"/>
                </a:lnTo>
                <a:lnTo>
                  <a:pt x="255613" y="327659"/>
                </a:lnTo>
                <a:lnTo>
                  <a:pt x="296543" y="311150"/>
                </a:lnTo>
                <a:lnTo>
                  <a:pt x="312848" y="300989"/>
                </a:lnTo>
                <a:lnTo>
                  <a:pt x="177905" y="300989"/>
                </a:lnTo>
                <a:lnTo>
                  <a:pt x="162665" y="298450"/>
                </a:lnTo>
                <a:lnTo>
                  <a:pt x="120448" y="284479"/>
                </a:lnTo>
                <a:lnTo>
                  <a:pt x="85100" y="261619"/>
                </a:lnTo>
                <a:lnTo>
                  <a:pt x="58696" y="231139"/>
                </a:lnTo>
                <a:lnTo>
                  <a:pt x="43308" y="194309"/>
                </a:lnTo>
                <a:lnTo>
                  <a:pt x="40266" y="168909"/>
                </a:lnTo>
                <a:lnTo>
                  <a:pt x="40277" y="166369"/>
                </a:lnTo>
                <a:lnTo>
                  <a:pt x="47206" y="128269"/>
                </a:lnTo>
                <a:lnTo>
                  <a:pt x="66624" y="93979"/>
                </a:lnTo>
                <a:lnTo>
                  <a:pt x="96368" y="66039"/>
                </a:lnTo>
                <a:lnTo>
                  <a:pt x="134359" y="45719"/>
                </a:lnTo>
                <a:lnTo>
                  <a:pt x="178515" y="35559"/>
                </a:lnTo>
                <a:lnTo>
                  <a:pt x="312848" y="35559"/>
                </a:lnTo>
                <a:lnTo>
                  <a:pt x="308947" y="33019"/>
                </a:lnTo>
                <a:lnTo>
                  <a:pt x="269826" y="13969"/>
                </a:lnTo>
                <a:lnTo>
                  <a:pt x="225732" y="2539"/>
                </a:lnTo>
                <a:lnTo>
                  <a:pt x="194245" y="0"/>
                </a:lnTo>
                <a:close/>
              </a:path>
              <a:path w="388620" h="335279">
                <a:moveTo>
                  <a:pt x="312848" y="35559"/>
                </a:moveTo>
                <a:lnTo>
                  <a:pt x="210978" y="35559"/>
                </a:lnTo>
                <a:lnTo>
                  <a:pt x="226181" y="38100"/>
                </a:lnTo>
                <a:lnTo>
                  <a:pt x="240850" y="41909"/>
                </a:lnTo>
                <a:lnTo>
                  <a:pt x="280898" y="58419"/>
                </a:lnTo>
                <a:lnTo>
                  <a:pt x="313398" y="83819"/>
                </a:lnTo>
                <a:lnTo>
                  <a:pt x="336288" y="116839"/>
                </a:lnTo>
                <a:lnTo>
                  <a:pt x="347505" y="154939"/>
                </a:lnTo>
                <a:lnTo>
                  <a:pt x="348212" y="170179"/>
                </a:lnTo>
                <a:lnTo>
                  <a:pt x="347407" y="182879"/>
                </a:lnTo>
                <a:lnTo>
                  <a:pt x="335908" y="220979"/>
                </a:lnTo>
                <a:lnTo>
                  <a:pt x="312739" y="252729"/>
                </a:lnTo>
                <a:lnTo>
                  <a:pt x="279937" y="278129"/>
                </a:lnTo>
                <a:lnTo>
                  <a:pt x="239545" y="295909"/>
                </a:lnTo>
                <a:lnTo>
                  <a:pt x="209407" y="300989"/>
                </a:lnTo>
                <a:lnTo>
                  <a:pt x="312848" y="300989"/>
                </a:lnTo>
                <a:lnTo>
                  <a:pt x="351028" y="266700"/>
                </a:lnTo>
                <a:lnTo>
                  <a:pt x="373267" y="233679"/>
                </a:lnTo>
                <a:lnTo>
                  <a:pt x="386008" y="195579"/>
                </a:lnTo>
                <a:lnTo>
                  <a:pt x="388490" y="170179"/>
                </a:lnTo>
                <a:lnTo>
                  <a:pt x="388438" y="166369"/>
                </a:lnTo>
                <a:lnTo>
                  <a:pt x="382901" y="128269"/>
                </a:lnTo>
                <a:lnTo>
                  <a:pt x="366843" y="91439"/>
                </a:lnTo>
                <a:lnTo>
                  <a:pt x="341739" y="59689"/>
                </a:lnTo>
                <a:lnTo>
                  <a:pt x="320648" y="40639"/>
                </a:lnTo>
                <a:lnTo>
                  <a:pt x="312848" y="35559"/>
                </a:lnTo>
                <a:close/>
              </a:path>
              <a:path w="388620" h="335279">
                <a:moveTo>
                  <a:pt x="200976" y="250189"/>
                </a:moveTo>
                <a:lnTo>
                  <a:pt x="180910" y="250189"/>
                </a:lnTo>
                <a:lnTo>
                  <a:pt x="180910" y="284479"/>
                </a:lnTo>
                <a:lnTo>
                  <a:pt x="200976" y="284479"/>
                </a:lnTo>
                <a:lnTo>
                  <a:pt x="200976" y="250189"/>
                </a:lnTo>
                <a:close/>
              </a:path>
              <a:path w="388620" h="335279">
                <a:moveTo>
                  <a:pt x="128078" y="248919"/>
                </a:moveTo>
                <a:lnTo>
                  <a:pt x="116267" y="248919"/>
                </a:lnTo>
                <a:lnTo>
                  <a:pt x="111441" y="252729"/>
                </a:lnTo>
                <a:lnTo>
                  <a:pt x="111441" y="262889"/>
                </a:lnTo>
                <a:lnTo>
                  <a:pt x="116267" y="266700"/>
                </a:lnTo>
                <a:lnTo>
                  <a:pt x="128078" y="266700"/>
                </a:lnTo>
                <a:lnTo>
                  <a:pt x="132904" y="262889"/>
                </a:lnTo>
                <a:lnTo>
                  <a:pt x="132904" y="252729"/>
                </a:lnTo>
                <a:lnTo>
                  <a:pt x="128078" y="248919"/>
                </a:lnTo>
                <a:close/>
              </a:path>
              <a:path w="388620" h="335279">
                <a:moveTo>
                  <a:pt x="258761" y="245109"/>
                </a:moveTo>
                <a:lnTo>
                  <a:pt x="246950" y="245109"/>
                </a:lnTo>
                <a:lnTo>
                  <a:pt x="242124" y="250189"/>
                </a:lnTo>
                <a:lnTo>
                  <a:pt x="242124" y="260350"/>
                </a:lnTo>
                <a:lnTo>
                  <a:pt x="246950" y="264159"/>
                </a:lnTo>
                <a:lnTo>
                  <a:pt x="258761" y="264159"/>
                </a:lnTo>
                <a:lnTo>
                  <a:pt x="263587" y="260350"/>
                </a:lnTo>
                <a:lnTo>
                  <a:pt x="263587" y="250189"/>
                </a:lnTo>
                <a:lnTo>
                  <a:pt x="258761" y="245109"/>
                </a:lnTo>
                <a:close/>
              </a:path>
              <a:path w="388620" h="335279">
                <a:moveTo>
                  <a:pt x="299020" y="217169"/>
                </a:moveTo>
                <a:lnTo>
                  <a:pt x="287209" y="217169"/>
                </a:lnTo>
                <a:lnTo>
                  <a:pt x="282383" y="220979"/>
                </a:lnTo>
                <a:lnTo>
                  <a:pt x="282383" y="231139"/>
                </a:lnTo>
                <a:lnTo>
                  <a:pt x="287209" y="234950"/>
                </a:lnTo>
                <a:lnTo>
                  <a:pt x="299020" y="234950"/>
                </a:lnTo>
                <a:lnTo>
                  <a:pt x="303846" y="231139"/>
                </a:lnTo>
                <a:lnTo>
                  <a:pt x="303846" y="220979"/>
                </a:lnTo>
                <a:lnTo>
                  <a:pt x="299020" y="217169"/>
                </a:lnTo>
                <a:close/>
              </a:path>
              <a:path w="388620" h="335279">
                <a:moveTo>
                  <a:pt x="94677" y="213359"/>
                </a:moveTo>
                <a:lnTo>
                  <a:pt x="82739" y="213359"/>
                </a:lnTo>
                <a:lnTo>
                  <a:pt x="78040" y="218439"/>
                </a:lnTo>
                <a:lnTo>
                  <a:pt x="78040" y="228600"/>
                </a:lnTo>
                <a:lnTo>
                  <a:pt x="82739" y="232409"/>
                </a:lnTo>
                <a:lnTo>
                  <a:pt x="94677" y="232409"/>
                </a:lnTo>
                <a:lnTo>
                  <a:pt x="99376" y="228600"/>
                </a:lnTo>
                <a:lnTo>
                  <a:pt x="99376" y="218439"/>
                </a:lnTo>
                <a:lnTo>
                  <a:pt x="94677" y="213359"/>
                </a:lnTo>
                <a:close/>
              </a:path>
              <a:path w="388620" h="335279">
                <a:moveTo>
                  <a:pt x="196658" y="92709"/>
                </a:moveTo>
                <a:lnTo>
                  <a:pt x="185228" y="92709"/>
                </a:lnTo>
                <a:lnTo>
                  <a:pt x="180783" y="96519"/>
                </a:lnTo>
                <a:lnTo>
                  <a:pt x="180783" y="179069"/>
                </a:lnTo>
                <a:lnTo>
                  <a:pt x="185228" y="182879"/>
                </a:lnTo>
                <a:lnTo>
                  <a:pt x="247839" y="182879"/>
                </a:lnTo>
                <a:lnTo>
                  <a:pt x="252157" y="179069"/>
                </a:lnTo>
                <a:lnTo>
                  <a:pt x="252157" y="170179"/>
                </a:lnTo>
                <a:lnTo>
                  <a:pt x="247839" y="166369"/>
                </a:lnTo>
                <a:lnTo>
                  <a:pt x="200976" y="166369"/>
                </a:lnTo>
                <a:lnTo>
                  <a:pt x="200976" y="96519"/>
                </a:lnTo>
                <a:lnTo>
                  <a:pt x="196658" y="92709"/>
                </a:lnTo>
                <a:close/>
              </a:path>
              <a:path w="388620" h="335279">
                <a:moveTo>
                  <a:pt x="93788" y="157479"/>
                </a:moveTo>
                <a:lnTo>
                  <a:pt x="53529" y="157479"/>
                </a:lnTo>
                <a:lnTo>
                  <a:pt x="53529" y="175259"/>
                </a:lnTo>
                <a:lnTo>
                  <a:pt x="93788" y="175259"/>
                </a:lnTo>
                <a:lnTo>
                  <a:pt x="93788" y="157479"/>
                </a:lnTo>
                <a:close/>
              </a:path>
              <a:path w="388620" h="335279">
                <a:moveTo>
                  <a:pt x="328230" y="157479"/>
                </a:moveTo>
                <a:lnTo>
                  <a:pt x="288098" y="157479"/>
                </a:lnTo>
                <a:lnTo>
                  <a:pt x="288098" y="175259"/>
                </a:lnTo>
                <a:lnTo>
                  <a:pt x="328230" y="175259"/>
                </a:lnTo>
                <a:lnTo>
                  <a:pt x="328230" y="157479"/>
                </a:lnTo>
                <a:close/>
              </a:path>
              <a:path w="388620" h="335279">
                <a:moveTo>
                  <a:pt x="302322" y="109219"/>
                </a:moveTo>
                <a:lnTo>
                  <a:pt x="290511" y="109219"/>
                </a:lnTo>
                <a:lnTo>
                  <a:pt x="285685" y="114300"/>
                </a:lnTo>
                <a:lnTo>
                  <a:pt x="285685" y="124459"/>
                </a:lnTo>
                <a:lnTo>
                  <a:pt x="290511" y="128269"/>
                </a:lnTo>
                <a:lnTo>
                  <a:pt x="302322" y="128269"/>
                </a:lnTo>
                <a:lnTo>
                  <a:pt x="307148" y="124459"/>
                </a:lnTo>
                <a:lnTo>
                  <a:pt x="307148" y="114300"/>
                </a:lnTo>
                <a:lnTo>
                  <a:pt x="302322" y="109219"/>
                </a:lnTo>
                <a:close/>
              </a:path>
              <a:path w="388620" h="335279">
                <a:moveTo>
                  <a:pt x="97979" y="101600"/>
                </a:moveTo>
                <a:lnTo>
                  <a:pt x="86168" y="101600"/>
                </a:lnTo>
                <a:lnTo>
                  <a:pt x="81342" y="105409"/>
                </a:lnTo>
                <a:lnTo>
                  <a:pt x="81342" y="115569"/>
                </a:lnTo>
                <a:lnTo>
                  <a:pt x="86168" y="119379"/>
                </a:lnTo>
                <a:lnTo>
                  <a:pt x="97979" y="119379"/>
                </a:lnTo>
                <a:lnTo>
                  <a:pt x="102805" y="115569"/>
                </a:lnTo>
                <a:lnTo>
                  <a:pt x="102805" y="105409"/>
                </a:lnTo>
                <a:lnTo>
                  <a:pt x="97979" y="101600"/>
                </a:lnTo>
                <a:close/>
              </a:path>
              <a:path w="388620" h="335279">
                <a:moveTo>
                  <a:pt x="268794" y="74929"/>
                </a:moveTo>
                <a:lnTo>
                  <a:pt x="256983" y="74929"/>
                </a:lnTo>
                <a:lnTo>
                  <a:pt x="252157" y="80009"/>
                </a:lnTo>
                <a:lnTo>
                  <a:pt x="252157" y="88900"/>
                </a:lnTo>
                <a:lnTo>
                  <a:pt x="256983" y="93979"/>
                </a:lnTo>
                <a:lnTo>
                  <a:pt x="268794" y="93979"/>
                </a:lnTo>
                <a:lnTo>
                  <a:pt x="273620" y="88900"/>
                </a:lnTo>
                <a:lnTo>
                  <a:pt x="273620" y="80009"/>
                </a:lnTo>
                <a:lnTo>
                  <a:pt x="268794" y="74929"/>
                </a:lnTo>
                <a:close/>
              </a:path>
              <a:path w="388620" h="335279">
                <a:moveTo>
                  <a:pt x="138238" y="72389"/>
                </a:moveTo>
                <a:lnTo>
                  <a:pt x="126300" y="72389"/>
                </a:lnTo>
                <a:lnTo>
                  <a:pt x="121601" y="76200"/>
                </a:lnTo>
                <a:lnTo>
                  <a:pt x="121601" y="86359"/>
                </a:lnTo>
                <a:lnTo>
                  <a:pt x="126300" y="90169"/>
                </a:lnTo>
                <a:lnTo>
                  <a:pt x="138238" y="90169"/>
                </a:lnTo>
                <a:lnTo>
                  <a:pt x="142937" y="86359"/>
                </a:lnTo>
                <a:lnTo>
                  <a:pt x="142937" y="76200"/>
                </a:lnTo>
                <a:lnTo>
                  <a:pt x="138238" y="72389"/>
                </a:lnTo>
                <a:close/>
              </a:path>
              <a:path w="388620" h="335279">
                <a:moveTo>
                  <a:pt x="200976" y="46989"/>
                </a:moveTo>
                <a:lnTo>
                  <a:pt x="180910" y="46989"/>
                </a:lnTo>
                <a:lnTo>
                  <a:pt x="180910" y="82550"/>
                </a:lnTo>
                <a:lnTo>
                  <a:pt x="200976" y="82550"/>
                </a:lnTo>
                <a:lnTo>
                  <a:pt x="200976" y="46989"/>
                </a:lnTo>
                <a:close/>
              </a:path>
            </a:pathLst>
          </a:custGeom>
          <a:solidFill>
            <a:srgbClr val="C00000"/>
          </a:solidFill>
        </p:spPr>
        <p:txBody>
          <a:bodyPr wrap="square" lIns="0" tIns="0" rIns="0" bIns="0" rtlCol="0"/>
          <a:lstStyle/>
          <a:p>
            <a:pPr defTabSz="685800"/>
            <a:endParaRPr sz="1350">
              <a:latin typeface="Calibri" panose="020F0502020204030204"/>
            </a:endParaRPr>
          </a:p>
        </p:txBody>
      </p:sp>
      <p:sp>
        <p:nvSpPr>
          <p:cNvPr id="18" name="object 18"/>
          <p:cNvSpPr txBox="1"/>
          <p:nvPr/>
        </p:nvSpPr>
        <p:spPr>
          <a:xfrm>
            <a:off x="6034087" y="2210535"/>
            <a:ext cx="476333" cy="138499"/>
          </a:xfrm>
          <a:prstGeom prst="rect">
            <a:avLst/>
          </a:prstGeom>
        </p:spPr>
        <p:txBody>
          <a:bodyPr vert="horz" wrap="square" lIns="0" tIns="0" rIns="0" bIns="0" rtlCol="0">
            <a:spAutoFit/>
          </a:bodyPr>
          <a:lstStyle/>
          <a:p>
            <a:pPr marL="9525" defTabSz="685800"/>
            <a:r>
              <a:rPr sz="900" b="1" spc="-4" dirty="0">
                <a:latin typeface="微软雅黑" panose="020B0503020204020204" pitchFamily="34" charset="-122"/>
                <a:cs typeface="微软雅黑" panose="020B0503020204020204" pitchFamily="34" charset="-122"/>
              </a:rPr>
              <a:t>智能联接</a:t>
            </a:r>
            <a:endParaRPr sz="900">
              <a:latin typeface="微软雅黑" panose="020B0503020204020204" pitchFamily="34" charset="-122"/>
              <a:cs typeface="微软雅黑" panose="020B0503020204020204" pitchFamily="34" charset="-122"/>
            </a:endParaRPr>
          </a:p>
        </p:txBody>
      </p:sp>
      <p:sp>
        <p:nvSpPr>
          <p:cNvPr id="19" name="object 19"/>
          <p:cNvSpPr txBox="1"/>
          <p:nvPr/>
        </p:nvSpPr>
        <p:spPr>
          <a:xfrm>
            <a:off x="6034088" y="2408741"/>
            <a:ext cx="1705747" cy="306622"/>
          </a:xfrm>
          <a:prstGeom prst="rect">
            <a:avLst/>
          </a:prstGeom>
        </p:spPr>
        <p:txBody>
          <a:bodyPr vert="horz" wrap="square" lIns="0" tIns="0" rIns="0" bIns="0" rtlCol="0">
            <a:spAutoFit/>
          </a:bodyPr>
          <a:lstStyle/>
          <a:p>
            <a:pPr marL="9525" defTabSz="685800">
              <a:tabLst>
                <a:tab pos="224790" algn="l"/>
              </a:tabLst>
            </a:pPr>
            <a:r>
              <a:rPr sz="790" spc="4" dirty="0">
                <a:latin typeface="Arial" panose="020B0704020202020204"/>
                <a:cs typeface="Arial" panose="020B0704020202020204"/>
              </a:rPr>
              <a:t>•	</a:t>
            </a:r>
            <a:r>
              <a:rPr sz="790" spc="11" dirty="0">
                <a:latin typeface="微软雅黑" panose="020B0503020204020204" pitchFamily="34" charset="-122"/>
                <a:cs typeface="微软雅黑" panose="020B0503020204020204" pitchFamily="34" charset="-122"/>
              </a:rPr>
              <a:t>智能应用加速，</a:t>
            </a:r>
            <a:r>
              <a:rPr sz="790" dirty="0">
                <a:latin typeface="微软雅黑" panose="020B0503020204020204" pitchFamily="34" charset="-122"/>
                <a:cs typeface="微软雅黑" panose="020B0503020204020204" pitchFamily="34" charset="-122"/>
              </a:rPr>
              <a:t>业</a:t>
            </a:r>
            <a:r>
              <a:rPr sz="790" spc="11" dirty="0">
                <a:latin typeface="微软雅黑" panose="020B0503020204020204" pitchFamily="34" charset="-122"/>
                <a:cs typeface="微软雅黑" panose="020B0503020204020204" pitchFamily="34" charset="-122"/>
              </a:rPr>
              <a:t>务</a:t>
            </a:r>
            <a:r>
              <a:rPr sz="790" dirty="0">
                <a:latin typeface="微软雅黑" panose="020B0503020204020204" pitchFamily="34" charset="-122"/>
                <a:cs typeface="微软雅黑" panose="020B0503020204020204" pitchFamily="34" charset="-122"/>
              </a:rPr>
              <a:t>时</a:t>
            </a:r>
            <a:r>
              <a:rPr sz="790" spc="11" dirty="0">
                <a:latin typeface="微软雅黑" panose="020B0503020204020204" pitchFamily="34" charset="-122"/>
                <a:cs typeface="微软雅黑" panose="020B0503020204020204" pitchFamily="34" charset="-122"/>
              </a:rPr>
              <a:t>延</a:t>
            </a:r>
            <a:r>
              <a:rPr sz="790" b="1" spc="8" dirty="0">
                <a:latin typeface="微软雅黑" panose="020B0503020204020204" pitchFamily="34" charset="-122"/>
                <a:cs typeface="微软雅黑" panose="020B0503020204020204" pitchFamily="34" charset="-122"/>
              </a:rPr>
              <a:t>&lt;10ms</a:t>
            </a:r>
            <a:endParaRPr sz="790">
              <a:latin typeface="微软雅黑" panose="020B0503020204020204" pitchFamily="34" charset="-122"/>
              <a:cs typeface="微软雅黑" panose="020B0503020204020204" pitchFamily="34" charset="-122"/>
            </a:endParaRPr>
          </a:p>
          <a:p>
            <a:pPr marL="9525" defTabSz="685800">
              <a:spcBef>
                <a:spcPts val="495"/>
              </a:spcBef>
              <a:tabLst>
                <a:tab pos="224790" algn="l"/>
              </a:tabLst>
            </a:pPr>
            <a:r>
              <a:rPr sz="790" spc="4" dirty="0">
                <a:latin typeface="Arial" panose="020B0704020202020204"/>
                <a:cs typeface="Arial" panose="020B0704020202020204"/>
              </a:rPr>
              <a:t>•	</a:t>
            </a:r>
            <a:r>
              <a:rPr sz="790" spc="11" dirty="0">
                <a:latin typeface="微软雅黑" panose="020B0503020204020204" pitchFamily="34" charset="-122"/>
                <a:cs typeface="微软雅黑" panose="020B0503020204020204" pitchFamily="34" charset="-122"/>
              </a:rPr>
              <a:t>智能无损漫游，</a:t>
            </a:r>
            <a:r>
              <a:rPr sz="790" dirty="0">
                <a:latin typeface="微软雅黑" panose="020B0503020204020204" pitchFamily="34" charset="-122"/>
                <a:cs typeface="微软雅黑" panose="020B0503020204020204" pitchFamily="34" charset="-122"/>
              </a:rPr>
              <a:t>数</a:t>
            </a:r>
            <a:r>
              <a:rPr sz="790" spc="11" dirty="0">
                <a:latin typeface="微软雅黑" panose="020B0503020204020204" pitchFamily="34" charset="-122"/>
                <a:cs typeface="微软雅黑" panose="020B0503020204020204" pitchFamily="34" charset="-122"/>
              </a:rPr>
              <a:t>据</a:t>
            </a:r>
            <a:r>
              <a:rPr sz="790" b="1" dirty="0">
                <a:latin typeface="微软雅黑" panose="020B0503020204020204" pitchFamily="34" charset="-122"/>
                <a:cs typeface="微软雅黑" panose="020B0503020204020204" pitchFamily="34" charset="-122"/>
              </a:rPr>
              <a:t>“</a:t>
            </a:r>
            <a:r>
              <a:rPr sz="790" b="1" spc="11" dirty="0">
                <a:latin typeface="微软雅黑" panose="020B0503020204020204" pitchFamily="34" charset="-122"/>
                <a:cs typeface="微软雅黑" panose="020B0503020204020204" pitchFamily="34" charset="-122"/>
              </a:rPr>
              <a:t>零”</a:t>
            </a:r>
            <a:r>
              <a:rPr sz="790" dirty="0">
                <a:latin typeface="微软雅黑" panose="020B0503020204020204" pitchFamily="34" charset="-122"/>
                <a:cs typeface="微软雅黑" panose="020B0503020204020204" pitchFamily="34" charset="-122"/>
              </a:rPr>
              <a:t>丢包</a:t>
            </a:r>
            <a:endParaRPr sz="790">
              <a:latin typeface="微软雅黑" panose="020B0503020204020204" pitchFamily="34" charset="-122"/>
              <a:cs typeface="微软雅黑" panose="020B0503020204020204" pitchFamily="34" charset="-122"/>
            </a:endParaRPr>
          </a:p>
        </p:txBody>
      </p:sp>
      <p:sp>
        <p:nvSpPr>
          <p:cNvPr id="20" name="object 20"/>
          <p:cNvSpPr/>
          <p:nvPr/>
        </p:nvSpPr>
        <p:spPr>
          <a:xfrm>
            <a:off x="2498524" y="2825190"/>
            <a:ext cx="3830857" cy="2173220"/>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21" name="object 21"/>
          <p:cNvSpPr/>
          <p:nvPr/>
        </p:nvSpPr>
        <p:spPr>
          <a:xfrm>
            <a:off x="3182664" y="4407377"/>
            <a:ext cx="184617" cy="261230"/>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22" name="object 22"/>
          <p:cNvSpPr/>
          <p:nvPr/>
        </p:nvSpPr>
        <p:spPr>
          <a:xfrm>
            <a:off x="3194096" y="4175307"/>
            <a:ext cx="163858" cy="240072"/>
          </a:xfrm>
          <a:custGeom>
            <a:avLst/>
            <a:gdLst/>
            <a:ahLst/>
            <a:cxnLst/>
            <a:rect l="l" t="t" r="r" b="b"/>
            <a:pathLst>
              <a:path w="218439" h="320039">
                <a:moveTo>
                  <a:pt x="199263" y="0"/>
                </a:moveTo>
                <a:lnTo>
                  <a:pt x="17506" y="35"/>
                </a:lnTo>
                <a:lnTo>
                  <a:pt x="5097" y="5867"/>
                </a:lnTo>
                <a:lnTo>
                  <a:pt x="0" y="18668"/>
                </a:lnTo>
                <a:lnTo>
                  <a:pt x="39" y="302527"/>
                </a:lnTo>
                <a:lnTo>
                  <a:pt x="5884" y="314951"/>
                </a:lnTo>
                <a:lnTo>
                  <a:pt x="18669" y="320039"/>
                </a:lnTo>
                <a:lnTo>
                  <a:pt x="200475" y="320000"/>
                </a:lnTo>
                <a:lnTo>
                  <a:pt x="212850" y="314146"/>
                </a:lnTo>
                <a:lnTo>
                  <a:pt x="217932" y="301307"/>
                </a:lnTo>
                <a:lnTo>
                  <a:pt x="217896" y="17506"/>
                </a:lnTo>
                <a:lnTo>
                  <a:pt x="212064" y="5097"/>
                </a:lnTo>
                <a:lnTo>
                  <a:pt x="199263" y="0"/>
                </a:lnTo>
                <a:close/>
              </a:path>
            </a:pathLst>
          </a:custGeom>
          <a:solidFill>
            <a:srgbClr val="ECECEC"/>
          </a:solidFill>
        </p:spPr>
        <p:txBody>
          <a:bodyPr wrap="square" lIns="0" tIns="0" rIns="0" bIns="0" rtlCol="0"/>
          <a:lstStyle/>
          <a:p>
            <a:pPr defTabSz="685800"/>
            <a:endParaRPr sz="1350">
              <a:latin typeface="Calibri" panose="020F0502020204030204"/>
            </a:endParaRPr>
          </a:p>
        </p:txBody>
      </p:sp>
      <p:sp>
        <p:nvSpPr>
          <p:cNvPr id="23" name="object 23"/>
          <p:cNvSpPr/>
          <p:nvPr/>
        </p:nvSpPr>
        <p:spPr>
          <a:xfrm>
            <a:off x="3194096" y="4175307"/>
            <a:ext cx="163477" cy="240072"/>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24" name="object 24"/>
          <p:cNvSpPr/>
          <p:nvPr/>
        </p:nvSpPr>
        <p:spPr>
          <a:xfrm>
            <a:off x="3071774" y="2578260"/>
            <a:ext cx="2555049" cy="1594761"/>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25" name="object 25"/>
          <p:cNvSpPr/>
          <p:nvPr/>
        </p:nvSpPr>
        <p:spPr>
          <a:xfrm>
            <a:off x="5388465" y="3458047"/>
            <a:ext cx="187675" cy="141471"/>
          </a:xfrm>
          <a:custGeom>
            <a:avLst/>
            <a:gdLst/>
            <a:ahLst/>
            <a:cxnLst/>
            <a:rect l="l" t="t" r="r" b="b"/>
            <a:pathLst>
              <a:path w="250190" h="188595">
                <a:moveTo>
                  <a:pt x="250190" y="0"/>
                </a:moveTo>
                <a:lnTo>
                  <a:pt x="212725" y="12318"/>
                </a:lnTo>
                <a:lnTo>
                  <a:pt x="176783" y="26670"/>
                </a:lnTo>
                <a:lnTo>
                  <a:pt x="138937" y="45466"/>
                </a:lnTo>
                <a:lnTo>
                  <a:pt x="104140" y="68199"/>
                </a:lnTo>
                <a:lnTo>
                  <a:pt x="72262" y="94996"/>
                </a:lnTo>
                <a:lnTo>
                  <a:pt x="0" y="185801"/>
                </a:lnTo>
                <a:lnTo>
                  <a:pt x="17399" y="188341"/>
                </a:lnTo>
                <a:lnTo>
                  <a:pt x="36702" y="158496"/>
                </a:lnTo>
                <a:lnTo>
                  <a:pt x="57403" y="130683"/>
                </a:lnTo>
                <a:lnTo>
                  <a:pt x="113029" y="80137"/>
                </a:lnTo>
                <a:lnTo>
                  <a:pt x="177546" y="41529"/>
                </a:lnTo>
                <a:lnTo>
                  <a:pt x="213486" y="27305"/>
                </a:lnTo>
                <a:lnTo>
                  <a:pt x="249047" y="19431"/>
                </a:lnTo>
                <a:lnTo>
                  <a:pt x="250190"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26" name="object 26"/>
          <p:cNvSpPr/>
          <p:nvPr/>
        </p:nvSpPr>
        <p:spPr>
          <a:xfrm>
            <a:off x="5388465" y="3458047"/>
            <a:ext cx="187675" cy="141471"/>
          </a:xfrm>
          <a:custGeom>
            <a:avLst/>
            <a:gdLst/>
            <a:ahLst/>
            <a:cxnLst/>
            <a:rect l="l" t="t" r="r" b="b"/>
            <a:pathLst>
              <a:path w="250190" h="188595">
                <a:moveTo>
                  <a:pt x="249047" y="19431"/>
                </a:moveTo>
                <a:lnTo>
                  <a:pt x="213486" y="27305"/>
                </a:lnTo>
                <a:lnTo>
                  <a:pt x="177546" y="41529"/>
                </a:lnTo>
                <a:lnTo>
                  <a:pt x="113029" y="80137"/>
                </a:lnTo>
                <a:lnTo>
                  <a:pt x="57403" y="130683"/>
                </a:lnTo>
                <a:lnTo>
                  <a:pt x="17399" y="188341"/>
                </a:lnTo>
                <a:lnTo>
                  <a:pt x="0" y="185801"/>
                </a:lnTo>
                <a:lnTo>
                  <a:pt x="22605" y="153543"/>
                </a:lnTo>
                <a:lnTo>
                  <a:pt x="45211" y="121158"/>
                </a:lnTo>
                <a:lnTo>
                  <a:pt x="104140" y="68199"/>
                </a:lnTo>
                <a:lnTo>
                  <a:pt x="138937" y="45466"/>
                </a:lnTo>
                <a:lnTo>
                  <a:pt x="176783" y="26670"/>
                </a:lnTo>
                <a:lnTo>
                  <a:pt x="212725" y="12318"/>
                </a:lnTo>
                <a:lnTo>
                  <a:pt x="250190" y="0"/>
                </a:lnTo>
                <a:lnTo>
                  <a:pt x="249047" y="19431"/>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27" name="object 27"/>
          <p:cNvSpPr/>
          <p:nvPr/>
        </p:nvSpPr>
        <p:spPr>
          <a:xfrm>
            <a:off x="5428763" y="3498725"/>
            <a:ext cx="142900" cy="108128"/>
          </a:xfrm>
          <a:custGeom>
            <a:avLst/>
            <a:gdLst/>
            <a:ahLst/>
            <a:cxnLst/>
            <a:rect l="l" t="t" r="r" b="b"/>
            <a:pathLst>
              <a:path w="190500" h="144145">
                <a:moveTo>
                  <a:pt x="190119" y="0"/>
                </a:moveTo>
                <a:lnTo>
                  <a:pt x="131572" y="18795"/>
                </a:lnTo>
                <a:lnTo>
                  <a:pt x="77088" y="49910"/>
                </a:lnTo>
                <a:lnTo>
                  <a:pt x="31496" y="92963"/>
                </a:lnTo>
                <a:lnTo>
                  <a:pt x="0" y="141223"/>
                </a:lnTo>
                <a:lnTo>
                  <a:pt x="17399" y="143763"/>
                </a:lnTo>
                <a:lnTo>
                  <a:pt x="45593" y="98043"/>
                </a:lnTo>
                <a:lnTo>
                  <a:pt x="64134" y="81152"/>
                </a:lnTo>
                <a:lnTo>
                  <a:pt x="110744" y="46481"/>
                </a:lnTo>
                <a:lnTo>
                  <a:pt x="161544" y="24383"/>
                </a:lnTo>
                <a:lnTo>
                  <a:pt x="184150" y="19938"/>
                </a:lnTo>
                <a:lnTo>
                  <a:pt x="190119"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28" name="object 28"/>
          <p:cNvSpPr/>
          <p:nvPr/>
        </p:nvSpPr>
        <p:spPr>
          <a:xfrm>
            <a:off x="5428763" y="3498725"/>
            <a:ext cx="142900" cy="108128"/>
          </a:xfrm>
          <a:custGeom>
            <a:avLst/>
            <a:gdLst/>
            <a:ahLst/>
            <a:cxnLst/>
            <a:rect l="l" t="t" r="r" b="b"/>
            <a:pathLst>
              <a:path w="190500" h="144145">
                <a:moveTo>
                  <a:pt x="0" y="141223"/>
                </a:moveTo>
                <a:lnTo>
                  <a:pt x="12573" y="116331"/>
                </a:lnTo>
                <a:lnTo>
                  <a:pt x="31496" y="92963"/>
                </a:lnTo>
                <a:lnTo>
                  <a:pt x="77088" y="49910"/>
                </a:lnTo>
                <a:lnTo>
                  <a:pt x="131572" y="18795"/>
                </a:lnTo>
                <a:lnTo>
                  <a:pt x="190119" y="0"/>
                </a:lnTo>
                <a:lnTo>
                  <a:pt x="184150" y="19938"/>
                </a:lnTo>
                <a:lnTo>
                  <a:pt x="161544" y="24383"/>
                </a:lnTo>
                <a:lnTo>
                  <a:pt x="137159" y="33146"/>
                </a:lnTo>
                <a:lnTo>
                  <a:pt x="85978" y="61848"/>
                </a:lnTo>
                <a:lnTo>
                  <a:pt x="45593" y="98043"/>
                </a:lnTo>
                <a:lnTo>
                  <a:pt x="31496" y="120903"/>
                </a:lnTo>
                <a:lnTo>
                  <a:pt x="17399" y="143763"/>
                </a:lnTo>
                <a:lnTo>
                  <a:pt x="0" y="141223"/>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29" name="object 29"/>
          <p:cNvSpPr/>
          <p:nvPr/>
        </p:nvSpPr>
        <p:spPr>
          <a:xfrm>
            <a:off x="5469061" y="3541309"/>
            <a:ext cx="95267" cy="72403"/>
          </a:xfrm>
          <a:custGeom>
            <a:avLst/>
            <a:gdLst/>
            <a:ahLst/>
            <a:cxnLst/>
            <a:rect l="l" t="t" r="r" b="b"/>
            <a:pathLst>
              <a:path w="127000" h="96520">
                <a:moveTo>
                  <a:pt x="126745" y="0"/>
                </a:moveTo>
                <a:lnTo>
                  <a:pt x="81533" y="8762"/>
                </a:lnTo>
                <a:lnTo>
                  <a:pt x="36702" y="38988"/>
                </a:lnTo>
                <a:lnTo>
                  <a:pt x="3682" y="85089"/>
                </a:lnTo>
                <a:lnTo>
                  <a:pt x="0" y="94106"/>
                </a:lnTo>
                <a:lnTo>
                  <a:pt x="22225" y="96138"/>
                </a:lnTo>
                <a:lnTo>
                  <a:pt x="26288" y="80772"/>
                </a:lnTo>
                <a:lnTo>
                  <a:pt x="29972" y="71755"/>
                </a:lnTo>
                <a:lnTo>
                  <a:pt x="72262" y="31114"/>
                </a:lnTo>
                <a:lnTo>
                  <a:pt x="109727" y="18795"/>
                </a:lnTo>
                <a:lnTo>
                  <a:pt x="125640" y="18795"/>
                </a:lnTo>
                <a:lnTo>
                  <a:pt x="126745" y="0"/>
                </a:lnTo>
                <a:close/>
              </a:path>
              <a:path w="127000" h="96520">
                <a:moveTo>
                  <a:pt x="125640" y="18795"/>
                </a:moveTo>
                <a:lnTo>
                  <a:pt x="109727" y="18795"/>
                </a:lnTo>
                <a:lnTo>
                  <a:pt x="125602" y="19431"/>
                </a:lnTo>
                <a:lnTo>
                  <a:pt x="125640" y="18795"/>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30" name="object 30"/>
          <p:cNvSpPr/>
          <p:nvPr/>
        </p:nvSpPr>
        <p:spPr>
          <a:xfrm>
            <a:off x="5469061" y="3541309"/>
            <a:ext cx="95267" cy="72403"/>
          </a:xfrm>
          <a:custGeom>
            <a:avLst/>
            <a:gdLst/>
            <a:ahLst/>
            <a:cxnLst/>
            <a:rect l="l" t="t" r="r" b="b"/>
            <a:pathLst>
              <a:path w="127000" h="96520">
                <a:moveTo>
                  <a:pt x="3682" y="85089"/>
                </a:moveTo>
                <a:lnTo>
                  <a:pt x="12573" y="69214"/>
                </a:lnTo>
                <a:lnTo>
                  <a:pt x="21462" y="53339"/>
                </a:lnTo>
                <a:lnTo>
                  <a:pt x="36702" y="38988"/>
                </a:lnTo>
                <a:lnTo>
                  <a:pt x="50037" y="29082"/>
                </a:lnTo>
                <a:lnTo>
                  <a:pt x="66675" y="16637"/>
                </a:lnTo>
                <a:lnTo>
                  <a:pt x="81533" y="8762"/>
                </a:lnTo>
                <a:lnTo>
                  <a:pt x="99313" y="4825"/>
                </a:lnTo>
                <a:lnTo>
                  <a:pt x="117093" y="888"/>
                </a:lnTo>
                <a:lnTo>
                  <a:pt x="126745" y="0"/>
                </a:lnTo>
                <a:lnTo>
                  <a:pt x="125602" y="19431"/>
                </a:lnTo>
                <a:lnTo>
                  <a:pt x="109727" y="18795"/>
                </a:lnTo>
                <a:lnTo>
                  <a:pt x="96774" y="22225"/>
                </a:lnTo>
                <a:lnTo>
                  <a:pt x="58927" y="41020"/>
                </a:lnTo>
                <a:lnTo>
                  <a:pt x="29972" y="71755"/>
                </a:lnTo>
                <a:lnTo>
                  <a:pt x="22225" y="96138"/>
                </a:lnTo>
                <a:lnTo>
                  <a:pt x="0" y="94106"/>
                </a:lnTo>
                <a:lnTo>
                  <a:pt x="3682" y="85089"/>
                </a:lnTo>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31" name="object 31"/>
          <p:cNvSpPr/>
          <p:nvPr/>
        </p:nvSpPr>
        <p:spPr>
          <a:xfrm>
            <a:off x="5533843" y="3602851"/>
            <a:ext cx="30009" cy="34772"/>
          </a:xfrm>
          <a:custGeom>
            <a:avLst/>
            <a:gdLst/>
            <a:ahLst/>
            <a:cxnLst/>
            <a:rect l="l" t="t" r="r" b="b"/>
            <a:pathLst>
              <a:path w="40004" h="46354">
                <a:moveTo>
                  <a:pt x="13334" y="0"/>
                </a:moveTo>
                <a:lnTo>
                  <a:pt x="0" y="9906"/>
                </a:lnTo>
                <a:lnTo>
                  <a:pt x="26670" y="45847"/>
                </a:lnTo>
                <a:lnTo>
                  <a:pt x="40004" y="35941"/>
                </a:lnTo>
                <a:lnTo>
                  <a:pt x="13334"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32" name="object 32"/>
          <p:cNvSpPr/>
          <p:nvPr/>
        </p:nvSpPr>
        <p:spPr>
          <a:xfrm>
            <a:off x="5533843" y="3602851"/>
            <a:ext cx="30009" cy="34772"/>
          </a:xfrm>
          <a:custGeom>
            <a:avLst/>
            <a:gdLst/>
            <a:ahLst/>
            <a:cxnLst/>
            <a:rect l="l" t="t" r="r" b="b"/>
            <a:pathLst>
              <a:path w="40004" h="46354">
                <a:moveTo>
                  <a:pt x="13334" y="0"/>
                </a:moveTo>
                <a:lnTo>
                  <a:pt x="0" y="9906"/>
                </a:lnTo>
                <a:lnTo>
                  <a:pt x="26670" y="45847"/>
                </a:lnTo>
                <a:lnTo>
                  <a:pt x="40004" y="35941"/>
                </a:lnTo>
                <a:lnTo>
                  <a:pt x="13334" y="0"/>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33" name="object 33"/>
          <p:cNvSpPr/>
          <p:nvPr/>
        </p:nvSpPr>
        <p:spPr>
          <a:xfrm>
            <a:off x="5514885" y="3581512"/>
            <a:ext cx="39536" cy="34296"/>
          </a:xfrm>
          <a:custGeom>
            <a:avLst/>
            <a:gdLst/>
            <a:ahLst/>
            <a:cxnLst/>
            <a:rect l="l" t="t" r="r" b="b"/>
            <a:pathLst>
              <a:path w="52704" h="45720">
                <a:moveTo>
                  <a:pt x="43433" y="0"/>
                </a:moveTo>
                <a:lnTo>
                  <a:pt x="33781" y="1016"/>
                </a:lnTo>
                <a:lnTo>
                  <a:pt x="24129" y="1905"/>
                </a:lnTo>
                <a:lnTo>
                  <a:pt x="14097" y="9398"/>
                </a:lnTo>
                <a:lnTo>
                  <a:pt x="4064" y="16764"/>
                </a:lnTo>
                <a:lnTo>
                  <a:pt x="380" y="25781"/>
                </a:lnTo>
                <a:lnTo>
                  <a:pt x="0" y="32258"/>
                </a:lnTo>
                <a:lnTo>
                  <a:pt x="1143" y="40640"/>
                </a:lnTo>
                <a:lnTo>
                  <a:pt x="8890" y="44196"/>
                </a:lnTo>
                <a:lnTo>
                  <a:pt x="15240" y="45720"/>
                </a:lnTo>
                <a:lnTo>
                  <a:pt x="23368" y="42799"/>
                </a:lnTo>
                <a:lnTo>
                  <a:pt x="34925" y="37338"/>
                </a:lnTo>
                <a:lnTo>
                  <a:pt x="43433" y="27940"/>
                </a:lnTo>
                <a:lnTo>
                  <a:pt x="48641" y="20955"/>
                </a:lnTo>
                <a:lnTo>
                  <a:pt x="52324" y="12065"/>
                </a:lnTo>
                <a:lnTo>
                  <a:pt x="47878" y="6096"/>
                </a:lnTo>
                <a:lnTo>
                  <a:pt x="43433"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34" name="object 34"/>
          <p:cNvSpPr/>
          <p:nvPr/>
        </p:nvSpPr>
        <p:spPr>
          <a:xfrm>
            <a:off x="5514885" y="3581512"/>
            <a:ext cx="39536" cy="34296"/>
          </a:xfrm>
          <a:custGeom>
            <a:avLst/>
            <a:gdLst/>
            <a:ahLst/>
            <a:cxnLst/>
            <a:rect l="l" t="t" r="r" b="b"/>
            <a:pathLst>
              <a:path w="52704" h="45720">
                <a:moveTo>
                  <a:pt x="14097" y="9398"/>
                </a:moveTo>
                <a:lnTo>
                  <a:pt x="24129" y="1905"/>
                </a:lnTo>
                <a:lnTo>
                  <a:pt x="33781" y="1016"/>
                </a:lnTo>
                <a:lnTo>
                  <a:pt x="43433" y="0"/>
                </a:lnTo>
                <a:lnTo>
                  <a:pt x="47878" y="6096"/>
                </a:lnTo>
                <a:lnTo>
                  <a:pt x="52324" y="12065"/>
                </a:lnTo>
                <a:lnTo>
                  <a:pt x="48641" y="20955"/>
                </a:lnTo>
                <a:lnTo>
                  <a:pt x="43433" y="27940"/>
                </a:lnTo>
                <a:lnTo>
                  <a:pt x="34925" y="37338"/>
                </a:lnTo>
                <a:lnTo>
                  <a:pt x="23368" y="42799"/>
                </a:lnTo>
                <a:lnTo>
                  <a:pt x="15240" y="45720"/>
                </a:lnTo>
                <a:lnTo>
                  <a:pt x="8890" y="44196"/>
                </a:lnTo>
                <a:lnTo>
                  <a:pt x="1143" y="40640"/>
                </a:lnTo>
                <a:lnTo>
                  <a:pt x="0" y="32258"/>
                </a:lnTo>
                <a:lnTo>
                  <a:pt x="380" y="25781"/>
                </a:lnTo>
                <a:lnTo>
                  <a:pt x="4064" y="16764"/>
                </a:lnTo>
                <a:lnTo>
                  <a:pt x="14097" y="9398"/>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35" name="object 35"/>
          <p:cNvSpPr/>
          <p:nvPr/>
        </p:nvSpPr>
        <p:spPr>
          <a:xfrm>
            <a:off x="3055007" y="4031361"/>
            <a:ext cx="177196" cy="133849"/>
          </a:xfrm>
          <a:custGeom>
            <a:avLst/>
            <a:gdLst/>
            <a:ahLst/>
            <a:cxnLst/>
            <a:rect l="l" t="t" r="r" b="b"/>
            <a:pathLst>
              <a:path w="236220" h="178435">
                <a:moveTo>
                  <a:pt x="235838" y="0"/>
                </a:moveTo>
                <a:lnTo>
                  <a:pt x="166115" y="24257"/>
                </a:lnTo>
                <a:lnTo>
                  <a:pt x="130175" y="41656"/>
                </a:lnTo>
                <a:lnTo>
                  <a:pt x="97281" y="62992"/>
                </a:lnTo>
                <a:lnTo>
                  <a:pt x="67310" y="88392"/>
                </a:lnTo>
                <a:lnTo>
                  <a:pt x="0" y="175133"/>
                </a:lnTo>
                <a:lnTo>
                  <a:pt x="16763" y="177927"/>
                </a:lnTo>
                <a:lnTo>
                  <a:pt x="34543" y="149352"/>
                </a:lnTo>
                <a:lnTo>
                  <a:pt x="53848" y="122809"/>
                </a:lnTo>
                <a:lnTo>
                  <a:pt x="106044" y="74930"/>
                </a:lnTo>
                <a:lnTo>
                  <a:pt x="167131" y="38735"/>
                </a:lnTo>
                <a:lnTo>
                  <a:pt x="235203" y="18923"/>
                </a:lnTo>
                <a:lnTo>
                  <a:pt x="235838"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36" name="object 36"/>
          <p:cNvSpPr/>
          <p:nvPr/>
        </p:nvSpPr>
        <p:spPr>
          <a:xfrm>
            <a:off x="3055007" y="4031361"/>
            <a:ext cx="177196" cy="133849"/>
          </a:xfrm>
          <a:custGeom>
            <a:avLst/>
            <a:gdLst/>
            <a:ahLst/>
            <a:cxnLst/>
            <a:rect l="l" t="t" r="r" b="b"/>
            <a:pathLst>
              <a:path w="236220" h="178435">
                <a:moveTo>
                  <a:pt x="235203" y="18923"/>
                </a:moveTo>
                <a:lnTo>
                  <a:pt x="201294" y="25654"/>
                </a:lnTo>
                <a:lnTo>
                  <a:pt x="167131" y="38735"/>
                </a:lnTo>
                <a:lnTo>
                  <a:pt x="106044" y="74930"/>
                </a:lnTo>
                <a:lnTo>
                  <a:pt x="53848" y="122809"/>
                </a:lnTo>
                <a:lnTo>
                  <a:pt x="16763" y="177927"/>
                </a:lnTo>
                <a:lnTo>
                  <a:pt x="0" y="175133"/>
                </a:lnTo>
                <a:lnTo>
                  <a:pt x="20954" y="144145"/>
                </a:lnTo>
                <a:lnTo>
                  <a:pt x="41910" y="113284"/>
                </a:lnTo>
                <a:lnTo>
                  <a:pt x="97281" y="62992"/>
                </a:lnTo>
                <a:lnTo>
                  <a:pt x="130175" y="41656"/>
                </a:lnTo>
                <a:lnTo>
                  <a:pt x="166115" y="24257"/>
                </a:lnTo>
                <a:lnTo>
                  <a:pt x="235838" y="0"/>
                </a:lnTo>
                <a:lnTo>
                  <a:pt x="235203" y="18923"/>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37" name="object 37"/>
          <p:cNvSpPr/>
          <p:nvPr/>
        </p:nvSpPr>
        <p:spPr>
          <a:xfrm>
            <a:off x="3093877" y="4070800"/>
            <a:ext cx="134802" cy="102412"/>
          </a:xfrm>
          <a:custGeom>
            <a:avLst/>
            <a:gdLst/>
            <a:ahLst/>
            <a:cxnLst/>
            <a:rect l="l" t="t" r="r" b="b"/>
            <a:pathLst>
              <a:path w="179704" h="136525">
                <a:moveTo>
                  <a:pt x="179197" y="0"/>
                </a:moveTo>
                <a:lnTo>
                  <a:pt x="123444" y="16891"/>
                </a:lnTo>
                <a:lnTo>
                  <a:pt x="71882" y="45974"/>
                </a:lnTo>
                <a:lnTo>
                  <a:pt x="29083" y="86995"/>
                </a:lnTo>
                <a:lnTo>
                  <a:pt x="0" y="133096"/>
                </a:lnTo>
                <a:lnTo>
                  <a:pt x="16763" y="136017"/>
                </a:lnTo>
                <a:lnTo>
                  <a:pt x="42672" y="92202"/>
                </a:lnTo>
                <a:lnTo>
                  <a:pt x="60071" y="76200"/>
                </a:lnTo>
                <a:lnTo>
                  <a:pt x="104139" y="43561"/>
                </a:lnTo>
                <a:lnTo>
                  <a:pt x="152400" y="22987"/>
                </a:lnTo>
                <a:lnTo>
                  <a:pt x="173989" y="19304"/>
                </a:lnTo>
                <a:lnTo>
                  <a:pt x="179197"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38" name="object 38"/>
          <p:cNvSpPr/>
          <p:nvPr/>
        </p:nvSpPr>
        <p:spPr>
          <a:xfrm>
            <a:off x="3093877" y="4070800"/>
            <a:ext cx="134802" cy="102412"/>
          </a:xfrm>
          <a:custGeom>
            <a:avLst/>
            <a:gdLst/>
            <a:ahLst/>
            <a:cxnLst/>
            <a:rect l="l" t="t" r="r" b="b"/>
            <a:pathLst>
              <a:path w="179704" h="136525">
                <a:moveTo>
                  <a:pt x="0" y="133096"/>
                </a:moveTo>
                <a:lnTo>
                  <a:pt x="11430" y="109220"/>
                </a:lnTo>
                <a:lnTo>
                  <a:pt x="29083" y="86995"/>
                </a:lnTo>
                <a:lnTo>
                  <a:pt x="71882" y="45974"/>
                </a:lnTo>
                <a:lnTo>
                  <a:pt x="123444" y="16891"/>
                </a:lnTo>
                <a:lnTo>
                  <a:pt x="179197" y="0"/>
                </a:lnTo>
                <a:lnTo>
                  <a:pt x="173989" y="19304"/>
                </a:lnTo>
                <a:lnTo>
                  <a:pt x="152400" y="22987"/>
                </a:lnTo>
                <a:lnTo>
                  <a:pt x="129159" y="31115"/>
                </a:lnTo>
                <a:lnTo>
                  <a:pt x="80645" y="57912"/>
                </a:lnTo>
                <a:lnTo>
                  <a:pt x="42672" y="92202"/>
                </a:lnTo>
                <a:lnTo>
                  <a:pt x="16763" y="136017"/>
                </a:lnTo>
                <a:lnTo>
                  <a:pt x="0" y="133096"/>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39" name="object 39"/>
          <p:cNvSpPr/>
          <p:nvPr/>
        </p:nvSpPr>
        <p:spPr>
          <a:xfrm>
            <a:off x="3132649" y="4112051"/>
            <a:ext cx="90026" cy="68592"/>
          </a:xfrm>
          <a:custGeom>
            <a:avLst/>
            <a:gdLst/>
            <a:ahLst/>
            <a:cxnLst/>
            <a:rect l="l" t="t" r="r" b="b"/>
            <a:pathLst>
              <a:path w="120014" h="91439">
                <a:moveTo>
                  <a:pt x="119507" y="0"/>
                </a:moveTo>
                <a:lnTo>
                  <a:pt x="76326" y="7492"/>
                </a:lnTo>
                <a:lnTo>
                  <a:pt x="34036" y="35940"/>
                </a:lnTo>
                <a:lnTo>
                  <a:pt x="3429" y="80136"/>
                </a:lnTo>
                <a:lnTo>
                  <a:pt x="0" y="88772"/>
                </a:lnTo>
                <a:lnTo>
                  <a:pt x="21462" y="91185"/>
                </a:lnTo>
                <a:lnTo>
                  <a:pt x="25019" y="76326"/>
                </a:lnTo>
                <a:lnTo>
                  <a:pt x="28321" y="67690"/>
                </a:lnTo>
                <a:lnTo>
                  <a:pt x="67945" y="29082"/>
                </a:lnTo>
                <a:lnTo>
                  <a:pt x="103632" y="18033"/>
                </a:lnTo>
                <a:lnTo>
                  <a:pt x="118901" y="18033"/>
                </a:lnTo>
                <a:lnTo>
                  <a:pt x="119507" y="0"/>
                </a:lnTo>
                <a:close/>
              </a:path>
              <a:path w="120014" h="91439">
                <a:moveTo>
                  <a:pt x="118901" y="18033"/>
                </a:moveTo>
                <a:lnTo>
                  <a:pt x="103632" y="18033"/>
                </a:lnTo>
                <a:lnTo>
                  <a:pt x="118872" y="18922"/>
                </a:lnTo>
                <a:lnTo>
                  <a:pt x="118901" y="18033"/>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40" name="object 40"/>
          <p:cNvSpPr/>
          <p:nvPr/>
        </p:nvSpPr>
        <p:spPr>
          <a:xfrm>
            <a:off x="3132649" y="4112051"/>
            <a:ext cx="90026" cy="68592"/>
          </a:xfrm>
          <a:custGeom>
            <a:avLst/>
            <a:gdLst/>
            <a:ahLst/>
            <a:cxnLst/>
            <a:rect l="l" t="t" r="r" b="b"/>
            <a:pathLst>
              <a:path w="120014" h="91439">
                <a:moveTo>
                  <a:pt x="3429" y="80136"/>
                </a:moveTo>
                <a:lnTo>
                  <a:pt x="11557" y="64769"/>
                </a:lnTo>
                <a:lnTo>
                  <a:pt x="19812" y="49529"/>
                </a:lnTo>
                <a:lnTo>
                  <a:pt x="62357" y="14858"/>
                </a:lnTo>
                <a:lnTo>
                  <a:pt x="93345" y="4190"/>
                </a:lnTo>
                <a:lnTo>
                  <a:pt x="110362" y="761"/>
                </a:lnTo>
                <a:lnTo>
                  <a:pt x="119507" y="0"/>
                </a:lnTo>
                <a:lnTo>
                  <a:pt x="118872" y="18922"/>
                </a:lnTo>
                <a:lnTo>
                  <a:pt x="103632" y="18033"/>
                </a:lnTo>
                <a:lnTo>
                  <a:pt x="91186" y="21081"/>
                </a:lnTo>
                <a:lnTo>
                  <a:pt x="78867" y="24129"/>
                </a:lnTo>
                <a:lnTo>
                  <a:pt x="67945" y="29082"/>
                </a:lnTo>
                <a:lnTo>
                  <a:pt x="55372" y="38480"/>
                </a:lnTo>
                <a:lnTo>
                  <a:pt x="45974" y="45465"/>
                </a:lnTo>
                <a:lnTo>
                  <a:pt x="34798" y="56768"/>
                </a:lnTo>
                <a:lnTo>
                  <a:pt x="28321" y="67690"/>
                </a:lnTo>
                <a:lnTo>
                  <a:pt x="25019" y="76326"/>
                </a:lnTo>
                <a:lnTo>
                  <a:pt x="21462" y="91185"/>
                </a:lnTo>
                <a:lnTo>
                  <a:pt x="0" y="88772"/>
                </a:lnTo>
                <a:lnTo>
                  <a:pt x="3429" y="80136"/>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41" name="object 41"/>
          <p:cNvSpPr/>
          <p:nvPr/>
        </p:nvSpPr>
        <p:spPr>
          <a:xfrm>
            <a:off x="3194763" y="4171497"/>
            <a:ext cx="29533" cy="33820"/>
          </a:xfrm>
          <a:custGeom>
            <a:avLst/>
            <a:gdLst/>
            <a:ahLst/>
            <a:cxnLst/>
            <a:rect l="l" t="t" r="r" b="b"/>
            <a:pathLst>
              <a:path w="39370" h="45085">
                <a:moveTo>
                  <a:pt x="12572" y="0"/>
                </a:moveTo>
                <a:lnTo>
                  <a:pt x="0" y="9270"/>
                </a:lnTo>
                <a:lnTo>
                  <a:pt x="26415" y="44869"/>
                </a:lnTo>
                <a:lnTo>
                  <a:pt x="38988" y="35534"/>
                </a:lnTo>
                <a:lnTo>
                  <a:pt x="12572"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42" name="object 42"/>
          <p:cNvSpPr/>
          <p:nvPr/>
        </p:nvSpPr>
        <p:spPr>
          <a:xfrm>
            <a:off x="3194763" y="4171497"/>
            <a:ext cx="29533" cy="33820"/>
          </a:xfrm>
          <a:custGeom>
            <a:avLst/>
            <a:gdLst/>
            <a:ahLst/>
            <a:cxnLst/>
            <a:rect l="l" t="t" r="r" b="b"/>
            <a:pathLst>
              <a:path w="39370" h="45085">
                <a:moveTo>
                  <a:pt x="12572" y="0"/>
                </a:moveTo>
                <a:lnTo>
                  <a:pt x="0" y="9270"/>
                </a:lnTo>
                <a:lnTo>
                  <a:pt x="26415" y="44869"/>
                </a:lnTo>
                <a:lnTo>
                  <a:pt x="38988" y="35534"/>
                </a:lnTo>
                <a:lnTo>
                  <a:pt x="12572" y="0"/>
                </a:lnTo>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43" name="object 43"/>
          <p:cNvSpPr/>
          <p:nvPr/>
        </p:nvSpPr>
        <p:spPr>
          <a:xfrm>
            <a:off x="3176568" y="4150825"/>
            <a:ext cx="37630" cy="32867"/>
          </a:xfrm>
          <a:custGeom>
            <a:avLst/>
            <a:gdLst/>
            <a:ahLst/>
            <a:cxnLst/>
            <a:rect l="l" t="t" r="r" b="b"/>
            <a:pathLst>
              <a:path w="50164" h="43814">
                <a:moveTo>
                  <a:pt x="40894" y="0"/>
                </a:moveTo>
                <a:lnTo>
                  <a:pt x="22351" y="1523"/>
                </a:lnTo>
                <a:lnTo>
                  <a:pt x="3556" y="15493"/>
                </a:lnTo>
                <a:lnTo>
                  <a:pt x="126" y="24129"/>
                </a:lnTo>
                <a:lnTo>
                  <a:pt x="0" y="30352"/>
                </a:lnTo>
                <a:lnTo>
                  <a:pt x="1270" y="38607"/>
                </a:lnTo>
                <a:lnTo>
                  <a:pt x="8762" y="42290"/>
                </a:lnTo>
                <a:lnTo>
                  <a:pt x="14859" y="43814"/>
                </a:lnTo>
                <a:lnTo>
                  <a:pt x="22606" y="41147"/>
                </a:lnTo>
                <a:lnTo>
                  <a:pt x="33527" y="36194"/>
                </a:lnTo>
                <a:lnTo>
                  <a:pt x="41528" y="27177"/>
                </a:lnTo>
                <a:lnTo>
                  <a:pt x="46354" y="20573"/>
                </a:lnTo>
                <a:lnTo>
                  <a:pt x="49657" y="11937"/>
                </a:lnTo>
                <a:lnTo>
                  <a:pt x="45212" y="5968"/>
                </a:lnTo>
                <a:lnTo>
                  <a:pt x="40894"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44" name="object 44"/>
          <p:cNvSpPr/>
          <p:nvPr/>
        </p:nvSpPr>
        <p:spPr>
          <a:xfrm>
            <a:off x="3176568" y="4150825"/>
            <a:ext cx="37630" cy="32867"/>
          </a:xfrm>
          <a:custGeom>
            <a:avLst/>
            <a:gdLst/>
            <a:ahLst/>
            <a:cxnLst/>
            <a:rect l="l" t="t" r="r" b="b"/>
            <a:pathLst>
              <a:path w="50164" h="43814">
                <a:moveTo>
                  <a:pt x="12953" y="8508"/>
                </a:moveTo>
                <a:lnTo>
                  <a:pt x="22351" y="1523"/>
                </a:lnTo>
                <a:lnTo>
                  <a:pt x="31623" y="761"/>
                </a:lnTo>
                <a:lnTo>
                  <a:pt x="40894" y="0"/>
                </a:lnTo>
                <a:lnTo>
                  <a:pt x="45212" y="5968"/>
                </a:lnTo>
                <a:lnTo>
                  <a:pt x="49657" y="11937"/>
                </a:lnTo>
                <a:lnTo>
                  <a:pt x="46354" y="20573"/>
                </a:lnTo>
                <a:lnTo>
                  <a:pt x="41528" y="27177"/>
                </a:lnTo>
                <a:lnTo>
                  <a:pt x="33527" y="36194"/>
                </a:lnTo>
                <a:lnTo>
                  <a:pt x="22606" y="41147"/>
                </a:lnTo>
                <a:lnTo>
                  <a:pt x="14859" y="43814"/>
                </a:lnTo>
                <a:lnTo>
                  <a:pt x="8762" y="42290"/>
                </a:lnTo>
                <a:lnTo>
                  <a:pt x="1270" y="38607"/>
                </a:lnTo>
                <a:lnTo>
                  <a:pt x="0" y="30352"/>
                </a:lnTo>
                <a:lnTo>
                  <a:pt x="126" y="24129"/>
                </a:lnTo>
                <a:lnTo>
                  <a:pt x="3556" y="15493"/>
                </a:lnTo>
                <a:lnTo>
                  <a:pt x="12953" y="8508"/>
                </a:lnTo>
                <a:close/>
              </a:path>
            </a:pathLst>
          </a:custGeom>
          <a:ln w="9524">
            <a:solidFill>
              <a:srgbClr val="00CCFF"/>
            </a:solidFill>
          </a:ln>
        </p:spPr>
        <p:txBody>
          <a:bodyPr wrap="square" lIns="0" tIns="0" rIns="0" bIns="0" rtlCol="0"/>
          <a:lstStyle/>
          <a:p>
            <a:pPr defTabSz="685800"/>
            <a:endParaRPr sz="1350">
              <a:latin typeface="Calibri" panose="020F0502020204030204"/>
            </a:endParaRPr>
          </a:p>
        </p:txBody>
      </p:sp>
      <p:sp>
        <p:nvSpPr>
          <p:cNvPr id="45" name="object 45"/>
          <p:cNvSpPr/>
          <p:nvPr/>
        </p:nvSpPr>
        <p:spPr>
          <a:xfrm>
            <a:off x="4555741" y="3085459"/>
            <a:ext cx="187675" cy="141471"/>
          </a:xfrm>
          <a:custGeom>
            <a:avLst/>
            <a:gdLst/>
            <a:ahLst/>
            <a:cxnLst/>
            <a:rect l="l" t="t" r="r" b="b"/>
            <a:pathLst>
              <a:path w="250189" h="188595">
                <a:moveTo>
                  <a:pt x="250190" y="0"/>
                </a:moveTo>
                <a:lnTo>
                  <a:pt x="212725" y="12191"/>
                </a:lnTo>
                <a:lnTo>
                  <a:pt x="176784" y="26542"/>
                </a:lnTo>
                <a:lnTo>
                  <a:pt x="139065" y="45338"/>
                </a:lnTo>
                <a:lnTo>
                  <a:pt x="104140" y="68071"/>
                </a:lnTo>
                <a:lnTo>
                  <a:pt x="72262" y="94868"/>
                </a:lnTo>
                <a:lnTo>
                  <a:pt x="0" y="185673"/>
                </a:lnTo>
                <a:lnTo>
                  <a:pt x="17399" y="188213"/>
                </a:lnTo>
                <a:lnTo>
                  <a:pt x="36703" y="158368"/>
                </a:lnTo>
                <a:lnTo>
                  <a:pt x="57531" y="130555"/>
                </a:lnTo>
                <a:lnTo>
                  <a:pt x="113030" y="80009"/>
                </a:lnTo>
                <a:lnTo>
                  <a:pt x="177546" y="41528"/>
                </a:lnTo>
                <a:lnTo>
                  <a:pt x="213487" y="27177"/>
                </a:lnTo>
                <a:lnTo>
                  <a:pt x="249047" y="19303"/>
                </a:lnTo>
                <a:lnTo>
                  <a:pt x="250190"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46" name="object 46"/>
          <p:cNvSpPr/>
          <p:nvPr/>
        </p:nvSpPr>
        <p:spPr>
          <a:xfrm>
            <a:off x="4555741" y="3085459"/>
            <a:ext cx="187675" cy="141471"/>
          </a:xfrm>
          <a:custGeom>
            <a:avLst/>
            <a:gdLst/>
            <a:ahLst/>
            <a:cxnLst/>
            <a:rect l="l" t="t" r="r" b="b"/>
            <a:pathLst>
              <a:path w="250189" h="188595">
                <a:moveTo>
                  <a:pt x="249047" y="19303"/>
                </a:moveTo>
                <a:lnTo>
                  <a:pt x="213487" y="27177"/>
                </a:lnTo>
                <a:lnTo>
                  <a:pt x="177546" y="41528"/>
                </a:lnTo>
                <a:lnTo>
                  <a:pt x="113030" y="80009"/>
                </a:lnTo>
                <a:lnTo>
                  <a:pt x="57531" y="130555"/>
                </a:lnTo>
                <a:lnTo>
                  <a:pt x="17399" y="188213"/>
                </a:lnTo>
                <a:lnTo>
                  <a:pt x="0" y="185673"/>
                </a:lnTo>
                <a:lnTo>
                  <a:pt x="22606" y="153415"/>
                </a:lnTo>
                <a:lnTo>
                  <a:pt x="45212" y="121157"/>
                </a:lnTo>
                <a:lnTo>
                  <a:pt x="104140" y="68071"/>
                </a:lnTo>
                <a:lnTo>
                  <a:pt x="139065" y="45338"/>
                </a:lnTo>
                <a:lnTo>
                  <a:pt x="176784" y="26542"/>
                </a:lnTo>
                <a:lnTo>
                  <a:pt x="212725" y="12191"/>
                </a:lnTo>
                <a:lnTo>
                  <a:pt x="250190" y="0"/>
                </a:lnTo>
                <a:lnTo>
                  <a:pt x="249047" y="19303"/>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47" name="object 47"/>
          <p:cNvSpPr/>
          <p:nvPr/>
        </p:nvSpPr>
        <p:spPr>
          <a:xfrm>
            <a:off x="4596039" y="3126043"/>
            <a:ext cx="142900" cy="108128"/>
          </a:xfrm>
          <a:custGeom>
            <a:avLst/>
            <a:gdLst/>
            <a:ahLst/>
            <a:cxnLst/>
            <a:rect l="l" t="t" r="r" b="b"/>
            <a:pathLst>
              <a:path w="190500" h="144145">
                <a:moveTo>
                  <a:pt x="190119" y="0"/>
                </a:moveTo>
                <a:lnTo>
                  <a:pt x="131572" y="18795"/>
                </a:lnTo>
                <a:lnTo>
                  <a:pt x="77088" y="49910"/>
                </a:lnTo>
                <a:lnTo>
                  <a:pt x="31496" y="93090"/>
                </a:lnTo>
                <a:lnTo>
                  <a:pt x="0" y="141223"/>
                </a:lnTo>
                <a:lnTo>
                  <a:pt x="17399" y="143763"/>
                </a:lnTo>
                <a:lnTo>
                  <a:pt x="45592" y="98043"/>
                </a:lnTo>
                <a:lnTo>
                  <a:pt x="64135" y="81152"/>
                </a:lnTo>
                <a:lnTo>
                  <a:pt x="110871" y="46608"/>
                </a:lnTo>
                <a:lnTo>
                  <a:pt x="161671" y="24383"/>
                </a:lnTo>
                <a:lnTo>
                  <a:pt x="184276" y="19938"/>
                </a:lnTo>
                <a:lnTo>
                  <a:pt x="190119"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48" name="object 48"/>
          <p:cNvSpPr/>
          <p:nvPr/>
        </p:nvSpPr>
        <p:spPr>
          <a:xfrm>
            <a:off x="4596039" y="3126043"/>
            <a:ext cx="142900" cy="108128"/>
          </a:xfrm>
          <a:custGeom>
            <a:avLst/>
            <a:gdLst/>
            <a:ahLst/>
            <a:cxnLst/>
            <a:rect l="l" t="t" r="r" b="b"/>
            <a:pathLst>
              <a:path w="190500" h="144145">
                <a:moveTo>
                  <a:pt x="0" y="141223"/>
                </a:moveTo>
                <a:lnTo>
                  <a:pt x="12700" y="116331"/>
                </a:lnTo>
                <a:lnTo>
                  <a:pt x="31496" y="93090"/>
                </a:lnTo>
                <a:lnTo>
                  <a:pt x="77088" y="49910"/>
                </a:lnTo>
                <a:lnTo>
                  <a:pt x="131572" y="18795"/>
                </a:lnTo>
                <a:lnTo>
                  <a:pt x="190119" y="0"/>
                </a:lnTo>
                <a:lnTo>
                  <a:pt x="184276" y="19938"/>
                </a:lnTo>
                <a:lnTo>
                  <a:pt x="161671" y="24383"/>
                </a:lnTo>
                <a:lnTo>
                  <a:pt x="137160" y="33146"/>
                </a:lnTo>
                <a:lnTo>
                  <a:pt x="85978" y="61848"/>
                </a:lnTo>
                <a:lnTo>
                  <a:pt x="45592" y="98043"/>
                </a:lnTo>
                <a:lnTo>
                  <a:pt x="31496" y="120903"/>
                </a:lnTo>
                <a:lnTo>
                  <a:pt x="17399" y="143763"/>
                </a:lnTo>
                <a:lnTo>
                  <a:pt x="0" y="141223"/>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49" name="object 49"/>
          <p:cNvSpPr/>
          <p:nvPr/>
        </p:nvSpPr>
        <p:spPr>
          <a:xfrm>
            <a:off x="4636337" y="3168627"/>
            <a:ext cx="95267" cy="72403"/>
          </a:xfrm>
          <a:custGeom>
            <a:avLst/>
            <a:gdLst/>
            <a:ahLst/>
            <a:cxnLst/>
            <a:rect l="l" t="t" r="r" b="b"/>
            <a:pathLst>
              <a:path w="127000" h="96520">
                <a:moveTo>
                  <a:pt x="126745" y="0"/>
                </a:moveTo>
                <a:lnTo>
                  <a:pt x="81533" y="8762"/>
                </a:lnTo>
                <a:lnTo>
                  <a:pt x="36702" y="38988"/>
                </a:lnTo>
                <a:lnTo>
                  <a:pt x="3810" y="85090"/>
                </a:lnTo>
                <a:lnTo>
                  <a:pt x="0" y="94106"/>
                </a:lnTo>
                <a:lnTo>
                  <a:pt x="22225" y="96138"/>
                </a:lnTo>
                <a:lnTo>
                  <a:pt x="26415" y="80772"/>
                </a:lnTo>
                <a:lnTo>
                  <a:pt x="30099" y="71755"/>
                </a:lnTo>
                <a:lnTo>
                  <a:pt x="58927" y="41021"/>
                </a:lnTo>
                <a:lnTo>
                  <a:pt x="109727" y="18796"/>
                </a:lnTo>
                <a:lnTo>
                  <a:pt x="125763" y="18796"/>
                </a:lnTo>
                <a:lnTo>
                  <a:pt x="126745" y="0"/>
                </a:lnTo>
                <a:close/>
              </a:path>
              <a:path w="127000" h="96520">
                <a:moveTo>
                  <a:pt x="125763" y="18796"/>
                </a:moveTo>
                <a:lnTo>
                  <a:pt x="109727" y="18796"/>
                </a:lnTo>
                <a:lnTo>
                  <a:pt x="125729" y="19431"/>
                </a:lnTo>
                <a:lnTo>
                  <a:pt x="125763" y="18796"/>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50" name="object 50"/>
          <p:cNvSpPr/>
          <p:nvPr/>
        </p:nvSpPr>
        <p:spPr>
          <a:xfrm>
            <a:off x="4636337" y="3168627"/>
            <a:ext cx="95267" cy="72403"/>
          </a:xfrm>
          <a:custGeom>
            <a:avLst/>
            <a:gdLst/>
            <a:ahLst/>
            <a:cxnLst/>
            <a:rect l="l" t="t" r="r" b="b"/>
            <a:pathLst>
              <a:path w="127000" h="96520">
                <a:moveTo>
                  <a:pt x="3810" y="85090"/>
                </a:moveTo>
                <a:lnTo>
                  <a:pt x="12700" y="69215"/>
                </a:lnTo>
                <a:lnTo>
                  <a:pt x="21589" y="53340"/>
                </a:lnTo>
                <a:lnTo>
                  <a:pt x="36702" y="38988"/>
                </a:lnTo>
                <a:lnTo>
                  <a:pt x="81533" y="8762"/>
                </a:lnTo>
                <a:lnTo>
                  <a:pt x="117220" y="1016"/>
                </a:lnTo>
                <a:lnTo>
                  <a:pt x="126745" y="0"/>
                </a:lnTo>
                <a:lnTo>
                  <a:pt x="125729" y="19431"/>
                </a:lnTo>
                <a:lnTo>
                  <a:pt x="109727" y="18796"/>
                </a:lnTo>
                <a:lnTo>
                  <a:pt x="96774" y="22225"/>
                </a:lnTo>
                <a:lnTo>
                  <a:pt x="83819" y="25654"/>
                </a:lnTo>
                <a:lnTo>
                  <a:pt x="49021" y="48513"/>
                </a:lnTo>
                <a:lnTo>
                  <a:pt x="26415" y="80772"/>
                </a:lnTo>
                <a:lnTo>
                  <a:pt x="22225" y="96138"/>
                </a:lnTo>
                <a:lnTo>
                  <a:pt x="0" y="94106"/>
                </a:lnTo>
                <a:lnTo>
                  <a:pt x="3810" y="85090"/>
                </a:lnTo>
                <a:close/>
              </a:path>
            </a:pathLst>
          </a:custGeom>
          <a:ln w="9524">
            <a:solidFill>
              <a:srgbClr val="00CCFF"/>
            </a:solidFill>
          </a:ln>
        </p:spPr>
        <p:txBody>
          <a:bodyPr wrap="square" lIns="0" tIns="0" rIns="0" bIns="0" rtlCol="0"/>
          <a:lstStyle/>
          <a:p>
            <a:pPr defTabSz="685800"/>
            <a:endParaRPr sz="1350">
              <a:latin typeface="Calibri" panose="020F0502020204030204"/>
            </a:endParaRPr>
          </a:p>
        </p:txBody>
      </p:sp>
      <p:sp>
        <p:nvSpPr>
          <p:cNvPr id="51" name="object 51"/>
          <p:cNvSpPr/>
          <p:nvPr/>
        </p:nvSpPr>
        <p:spPr>
          <a:xfrm>
            <a:off x="4701118" y="3230169"/>
            <a:ext cx="30009" cy="34772"/>
          </a:xfrm>
          <a:custGeom>
            <a:avLst/>
            <a:gdLst/>
            <a:ahLst/>
            <a:cxnLst/>
            <a:rect l="l" t="t" r="r" b="b"/>
            <a:pathLst>
              <a:path w="40004" h="46354">
                <a:moveTo>
                  <a:pt x="13334" y="0"/>
                </a:moveTo>
                <a:lnTo>
                  <a:pt x="0" y="9906"/>
                </a:lnTo>
                <a:lnTo>
                  <a:pt x="26669" y="45847"/>
                </a:lnTo>
                <a:lnTo>
                  <a:pt x="40004" y="35941"/>
                </a:lnTo>
                <a:lnTo>
                  <a:pt x="13334"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52" name="object 52"/>
          <p:cNvSpPr/>
          <p:nvPr/>
        </p:nvSpPr>
        <p:spPr>
          <a:xfrm>
            <a:off x="4701118" y="3230169"/>
            <a:ext cx="30009" cy="34772"/>
          </a:xfrm>
          <a:custGeom>
            <a:avLst/>
            <a:gdLst/>
            <a:ahLst/>
            <a:cxnLst/>
            <a:rect l="l" t="t" r="r" b="b"/>
            <a:pathLst>
              <a:path w="40004" h="46354">
                <a:moveTo>
                  <a:pt x="13334" y="0"/>
                </a:moveTo>
                <a:lnTo>
                  <a:pt x="0" y="9906"/>
                </a:lnTo>
                <a:lnTo>
                  <a:pt x="26669" y="45847"/>
                </a:lnTo>
                <a:lnTo>
                  <a:pt x="40004" y="35941"/>
                </a:lnTo>
                <a:lnTo>
                  <a:pt x="13334" y="0"/>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53" name="object 53"/>
          <p:cNvSpPr/>
          <p:nvPr/>
        </p:nvSpPr>
        <p:spPr>
          <a:xfrm>
            <a:off x="4682255" y="3208924"/>
            <a:ext cx="39536" cy="34296"/>
          </a:xfrm>
          <a:custGeom>
            <a:avLst/>
            <a:gdLst/>
            <a:ahLst/>
            <a:cxnLst/>
            <a:rect l="l" t="t" r="r" b="b"/>
            <a:pathLst>
              <a:path w="52704" h="45720">
                <a:moveTo>
                  <a:pt x="43306" y="0"/>
                </a:moveTo>
                <a:lnTo>
                  <a:pt x="4063" y="16763"/>
                </a:lnTo>
                <a:lnTo>
                  <a:pt x="0" y="32131"/>
                </a:lnTo>
                <a:lnTo>
                  <a:pt x="1142" y="40639"/>
                </a:lnTo>
                <a:lnTo>
                  <a:pt x="8889" y="44068"/>
                </a:lnTo>
                <a:lnTo>
                  <a:pt x="15112" y="45592"/>
                </a:lnTo>
                <a:lnTo>
                  <a:pt x="23367" y="42671"/>
                </a:lnTo>
                <a:lnTo>
                  <a:pt x="34798" y="37210"/>
                </a:lnTo>
                <a:lnTo>
                  <a:pt x="43306" y="27812"/>
                </a:lnTo>
                <a:lnTo>
                  <a:pt x="48513" y="20827"/>
                </a:lnTo>
                <a:lnTo>
                  <a:pt x="52197" y="11937"/>
                </a:lnTo>
                <a:lnTo>
                  <a:pt x="43306"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54" name="object 54"/>
          <p:cNvSpPr/>
          <p:nvPr/>
        </p:nvSpPr>
        <p:spPr>
          <a:xfrm>
            <a:off x="4682255" y="3208924"/>
            <a:ext cx="39536" cy="34296"/>
          </a:xfrm>
          <a:custGeom>
            <a:avLst/>
            <a:gdLst/>
            <a:ahLst/>
            <a:cxnLst/>
            <a:rect l="l" t="t" r="r" b="b"/>
            <a:pathLst>
              <a:path w="52704" h="45720">
                <a:moveTo>
                  <a:pt x="14097" y="9270"/>
                </a:moveTo>
                <a:lnTo>
                  <a:pt x="24129" y="1904"/>
                </a:lnTo>
                <a:lnTo>
                  <a:pt x="33654" y="888"/>
                </a:lnTo>
                <a:lnTo>
                  <a:pt x="43306" y="0"/>
                </a:lnTo>
                <a:lnTo>
                  <a:pt x="47751" y="5968"/>
                </a:lnTo>
                <a:lnTo>
                  <a:pt x="52197" y="11937"/>
                </a:lnTo>
                <a:lnTo>
                  <a:pt x="48513" y="20827"/>
                </a:lnTo>
                <a:lnTo>
                  <a:pt x="43306" y="27812"/>
                </a:lnTo>
                <a:lnTo>
                  <a:pt x="34798" y="37210"/>
                </a:lnTo>
                <a:lnTo>
                  <a:pt x="23367" y="42671"/>
                </a:lnTo>
                <a:lnTo>
                  <a:pt x="15112" y="45592"/>
                </a:lnTo>
                <a:lnTo>
                  <a:pt x="8889" y="44068"/>
                </a:lnTo>
                <a:lnTo>
                  <a:pt x="1142" y="40639"/>
                </a:lnTo>
                <a:lnTo>
                  <a:pt x="0" y="32131"/>
                </a:lnTo>
                <a:lnTo>
                  <a:pt x="380" y="25653"/>
                </a:lnTo>
                <a:lnTo>
                  <a:pt x="4063" y="16763"/>
                </a:lnTo>
                <a:lnTo>
                  <a:pt x="14097" y="9270"/>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55" name="object 55"/>
          <p:cNvSpPr/>
          <p:nvPr/>
        </p:nvSpPr>
        <p:spPr>
          <a:xfrm>
            <a:off x="3769983" y="3234456"/>
            <a:ext cx="187675" cy="141471"/>
          </a:xfrm>
          <a:custGeom>
            <a:avLst/>
            <a:gdLst/>
            <a:ahLst/>
            <a:cxnLst/>
            <a:rect l="l" t="t" r="r" b="b"/>
            <a:pathLst>
              <a:path w="250189" h="188595">
                <a:moveTo>
                  <a:pt x="250189" y="0"/>
                </a:moveTo>
                <a:lnTo>
                  <a:pt x="212725" y="12191"/>
                </a:lnTo>
                <a:lnTo>
                  <a:pt x="176783" y="26542"/>
                </a:lnTo>
                <a:lnTo>
                  <a:pt x="138937" y="45338"/>
                </a:lnTo>
                <a:lnTo>
                  <a:pt x="104139" y="68071"/>
                </a:lnTo>
                <a:lnTo>
                  <a:pt x="72262" y="94868"/>
                </a:lnTo>
                <a:lnTo>
                  <a:pt x="0" y="185673"/>
                </a:lnTo>
                <a:lnTo>
                  <a:pt x="17399" y="188213"/>
                </a:lnTo>
                <a:lnTo>
                  <a:pt x="36702" y="158368"/>
                </a:lnTo>
                <a:lnTo>
                  <a:pt x="57403" y="130555"/>
                </a:lnTo>
                <a:lnTo>
                  <a:pt x="113029" y="80009"/>
                </a:lnTo>
                <a:lnTo>
                  <a:pt x="177545" y="41528"/>
                </a:lnTo>
                <a:lnTo>
                  <a:pt x="213487" y="27177"/>
                </a:lnTo>
                <a:lnTo>
                  <a:pt x="249046" y="19303"/>
                </a:lnTo>
                <a:lnTo>
                  <a:pt x="250189"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56" name="object 56"/>
          <p:cNvSpPr/>
          <p:nvPr/>
        </p:nvSpPr>
        <p:spPr>
          <a:xfrm>
            <a:off x="3769983" y="3234456"/>
            <a:ext cx="187675" cy="141471"/>
          </a:xfrm>
          <a:custGeom>
            <a:avLst/>
            <a:gdLst/>
            <a:ahLst/>
            <a:cxnLst/>
            <a:rect l="l" t="t" r="r" b="b"/>
            <a:pathLst>
              <a:path w="250189" h="188595">
                <a:moveTo>
                  <a:pt x="249046" y="19303"/>
                </a:moveTo>
                <a:lnTo>
                  <a:pt x="177545" y="41528"/>
                </a:lnTo>
                <a:lnTo>
                  <a:pt x="113029" y="80009"/>
                </a:lnTo>
                <a:lnTo>
                  <a:pt x="57403" y="130555"/>
                </a:lnTo>
                <a:lnTo>
                  <a:pt x="17399" y="188213"/>
                </a:lnTo>
                <a:lnTo>
                  <a:pt x="0" y="185673"/>
                </a:lnTo>
                <a:lnTo>
                  <a:pt x="22605" y="153415"/>
                </a:lnTo>
                <a:lnTo>
                  <a:pt x="45212" y="121157"/>
                </a:lnTo>
                <a:lnTo>
                  <a:pt x="104139" y="68071"/>
                </a:lnTo>
                <a:lnTo>
                  <a:pt x="138937" y="45338"/>
                </a:lnTo>
                <a:lnTo>
                  <a:pt x="176783" y="26542"/>
                </a:lnTo>
                <a:lnTo>
                  <a:pt x="212725" y="12191"/>
                </a:lnTo>
                <a:lnTo>
                  <a:pt x="250189" y="0"/>
                </a:lnTo>
                <a:lnTo>
                  <a:pt x="249046" y="19303"/>
                </a:lnTo>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57" name="object 57"/>
          <p:cNvSpPr/>
          <p:nvPr/>
        </p:nvSpPr>
        <p:spPr>
          <a:xfrm>
            <a:off x="3810280" y="3275135"/>
            <a:ext cx="142900" cy="108128"/>
          </a:xfrm>
          <a:custGeom>
            <a:avLst/>
            <a:gdLst/>
            <a:ahLst/>
            <a:cxnLst/>
            <a:rect l="l" t="t" r="r" b="b"/>
            <a:pathLst>
              <a:path w="190500" h="144145">
                <a:moveTo>
                  <a:pt x="190119" y="0"/>
                </a:moveTo>
                <a:lnTo>
                  <a:pt x="131572" y="18668"/>
                </a:lnTo>
                <a:lnTo>
                  <a:pt x="77088" y="49783"/>
                </a:lnTo>
                <a:lnTo>
                  <a:pt x="31496" y="92963"/>
                </a:lnTo>
                <a:lnTo>
                  <a:pt x="0" y="141097"/>
                </a:lnTo>
                <a:lnTo>
                  <a:pt x="17399" y="143637"/>
                </a:lnTo>
                <a:lnTo>
                  <a:pt x="45593" y="97917"/>
                </a:lnTo>
                <a:lnTo>
                  <a:pt x="64135" y="81152"/>
                </a:lnTo>
                <a:lnTo>
                  <a:pt x="110871" y="46481"/>
                </a:lnTo>
                <a:lnTo>
                  <a:pt x="161544" y="24256"/>
                </a:lnTo>
                <a:lnTo>
                  <a:pt x="184150" y="19812"/>
                </a:lnTo>
                <a:lnTo>
                  <a:pt x="190119"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58" name="object 58"/>
          <p:cNvSpPr/>
          <p:nvPr/>
        </p:nvSpPr>
        <p:spPr>
          <a:xfrm>
            <a:off x="3810280" y="3275135"/>
            <a:ext cx="142900" cy="108128"/>
          </a:xfrm>
          <a:custGeom>
            <a:avLst/>
            <a:gdLst/>
            <a:ahLst/>
            <a:cxnLst/>
            <a:rect l="l" t="t" r="r" b="b"/>
            <a:pathLst>
              <a:path w="190500" h="144145">
                <a:moveTo>
                  <a:pt x="0" y="141097"/>
                </a:moveTo>
                <a:lnTo>
                  <a:pt x="12573" y="116205"/>
                </a:lnTo>
                <a:lnTo>
                  <a:pt x="31496" y="92963"/>
                </a:lnTo>
                <a:lnTo>
                  <a:pt x="77088" y="49783"/>
                </a:lnTo>
                <a:lnTo>
                  <a:pt x="131572" y="18668"/>
                </a:lnTo>
                <a:lnTo>
                  <a:pt x="190119" y="0"/>
                </a:lnTo>
                <a:lnTo>
                  <a:pt x="184150" y="19812"/>
                </a:lnTo>
                <a:lnTo>
                  <a:pt x="161544" y="24256"/>
                </a:lnTo>
                <a:lnTo>
                  <a:pt x="137160" y="33147"/>
                </a:lnTo>
                <a:lnTo>
                  <a:pt x="85979" y="61722"/>
                </a:lnTo>
                <a:lnTo>
                  <a:pt x="45593" y="97917"/>
                </a:lnTo>
                <a:lnTo>
                  <a:pt x="17399" y="143637"/>
                </a:lnTo>
                <a:lnTo>
                  <a:pt x="0" y="141097"/>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59" name="object 59"/>
          <p:cNvSpPr/>
          <p:nvPr/>
        </p:nvSpPr>
        <p:spPr>
          <a:xfrm>
            <a:off x="3850578" y="3317623"/>
            <a:ext cx="95267" cy="72403"/>
          </a:xfrm>
          <a:custGeom>
            <a:avLst/>
            <a:gdLst/>
            <a:ahLst/>
            <a:cxnLst/>
            <a:rect l="l" t="t" r="r" b="b"/>
            <a:pathLst>
              <a:path w="127000" h="96520">
                <a:moveTo>
                  <a:pt x="126746" y="0"/>
                </a:moveTo>
                <a:lnTo>
                  <a:pt x="81534" y="8762"/>
                </a:lnTo>
                <a:lnTo>
                  <a:pt x="36702" y="38988"/>
                </a:lnTo>
                <a:lnTo>
                  <a:pt x="3683" y="85089"/>
                </a:lnTo>
                <a:lnTo>
                  <a:pt x="0" y="94106"/>
                </a:lnTo>
                <a:lnTo>
                  <a:pt x="22225" y="96138"/>
                </a:lnTo>
                <a:lnTo>
                  <a:pt x="26288" y="80771"/>
                </a:lnTo>
                <a:lnTo>
                  <a:pt x="29972" y="71754"/>
                </a:lnTo>
                <a:lnTo>
                  <a:pt x="72262" y="31114"/>
                </a:lnTo>
                <a:lnTo>
                  <a:pt x="109727" y="18795"/>
                </a:lnTo>
                <a:lnTo>
                  <a:pt x="125640" y="18795"/>
                </a:lnTo>
                <a:lnTo>
                  <a:pt x="126746" y="0"/>
                </a:lnTo>
                <a:close/>
              </a:path>
              <a:path w="127000" h="96520">
                <a:moveTo>
                  <a:pt x="125640" y="18795"/>
                </a:moveTo>
                <a:lnTo>
                  <a:pt x="109727" y="18795"/>
                </a:lnTo>
                <a:lnTo>
                  <a:pt x="125602" y="19430"/>
                </a:lnTo>
                <a:lnTo>
                  <a:pt x="125640" y="18795"/>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60" name="object 60"/>
          <p:cNvSpPr/>
          <p:nvPr/>
        </p:nvSpPr>
        <p:spPr>
          <a:xfrm>
            <a:off x="3850578" y="3317623"/>
            <a:ext cx="95267" cy="72403"/>
          </a:xfrm>
          <a:custGeom>
            <a:avLst/>
            <a:gdLst/>
            <a:ahLst/>
            <a:cxnLst/>
            <a:rect l="l" t="t" r="r" b="b"/>
            <a:pathLst>
              <a:path w="127000" h="96520">
                <a:moveTo>
                  <a:pt x="3683" y="85089"/>
                </a:moveTo>
                <a:lnTo>
                  <a:pt x="12573" y="69214"/>
                </a:lnTo>
                <a:lnTo>
                  <a:pt x="21462" y="53339"/>
                </a:lnTo>
                <a:lnTo>
                  <a:pt x="36702" y="38988"/>
                </a:lnTo>
                <a:lnTo>
                  <a:pt x="50037" y="29082"/>
                </a:lnTo>
                <a:lnTo>
                  <a:pt x="66675" y="16636"/>
                </a:lnTo>
                <a:lnTo>
                  <a:pt x="81534" y="8762"/>
                </a:lnTo>
                <a:lnTo>
                  <a:pt x="99313" y="4825"/>
                </a:lnTo>
                <a:lnTo>
                  <a:pt x="117094" y="1015"/>
                </a:lnTo>
                <a:lnTo>
                  <a:pt x="126746" y="0"/>
                </a:lnTo>
                <a:lnTo>
                  <a:pt x="125602" y="19430"/>
                </a:lnTo>
                <a:lnTo>
                  <a:pt x="109727" y="18795"/>
                </a:lnTo>
                <a:lnTo>
                  <a:pt x="96774" y="22224"/>
                </a:lnTo>
                <a:lnTo>
                  <a:pt x="58927" y="41020"/>
                </a:lnTo>
                <a:lnTo>
                  <a:pt x="29972" y="71754"/>
                </a:lnTo>
                <a:lnTo>
                  <a:pt x="22225" y="96138"/>
                </a:lnTo>
                <a:lnTo>
                  <a:pt x="0" y="94106"/>
                </a:lnTo>
                <a:lnTo>
                  <a:pt x="3683" y="85089"/>
                </a:lnTo>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61" name="object 61"/>
          <p:cNvSpPr/>
          <p:nvPr/>
        </p:nvSpPr>
        <p:spPr>
          <a:xfrm>
            <a:off x="3915359" y="3379166"/>
            <a:ext cx="30009" cy="34772"/>
          </a:xfrm>
          <a:custGeom>
            <a:avLst/>
            <a:gdLst/>
            <a:ahLst/>
            <a:cxnLst/>
            <a:rect l="l" t="t" r="r" b="b"/>
            <a:pathLst>
              <a:path w="40004" h="46354">
                <a:moveTo>
                  <a:pt x="13335" y="0"/>
                </a:moveTo>
                <a:lnTo>
                  <a:pt x="0" y="9906"/>
                </a:lnTo>
                <a:lnTo>
                  <a:pt x="26669" y="45847"/>
                </a:lnTo>
                <a:lnTo>
                  <a:pt x="40004" y="35941"/>
                </a:lnTo>
                <a:lnTo>
                  <a:pt x="13335"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62" name="object 62"/>
          <p:cNvSpPr/>
          <p:nvPr/>
        </p:nvSpPr>
        <p:spPr>
          <a:xfrm>
            <a:off x="3915359" y="3379166"/>
            <a:ext cx="30009" cy="34772"/>
          </a:xfrm>
          <a:custGeom>
            <a:avLst/>
            <a:gdLst/>
            <a:ahLst/>
            <a:cxnLst/>
            <a:rect l="l" t="t" r="r" b="b"/>
            <a:pathLst>
              <a:path w="40004" h="46354">
                <a:moveTo>
                  <a:pt x="13335" y="0"/>
                </a:moveTo>
                <a:lnTo>
                  <a:pt x="0" y="9906"/>
                </a:lnTo>
                <a:lnTo>
                  <a:pt x="26669" y="45847"/>
                </a:lnTo>
                <a:lnTo>
                  <a:pt x="40004" y="35941"/>
                </a:lnTo>
                <a:lnTo>
                  <a:pt x="13335" y="0"/>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63" name="object 63"/>
          <p:cNvSpPr/>
          <p:nvPr/>
        </p:nvSpPr>
        <p:spPr>
          <a:xfrm>
            <a:off x="3897069" y="3358874"/>
            <a:ext cx="39536" cy="34296"/>
          </a:xfrm>
          <a:custGeom>
            <a:avLst/>
            <a:gdLst/>
            <a:ahLst/>
            <a:cxnLst/>
            <a:rect l="l" t="t" r="r" b="b"/>
            <a:pathLst>
              <a:path w="52704" h="45720">
                <a:moveTo>
                  <a:pt x="43434" y="0"/>
                </a:moveTo>
                <a:lnTo>
                  <a:pt x="4063" y="16891"/>
                </a:lnTo>
                <a:lnTo>
                  <a:pt x="0" y="32258"/>
                </a:lnTo>
                <a:lnTo>
                  <a:pt x="1143" y="40767"/>
                </a:lnTo>
                <a:lnTo>
                  <a:pt x="8889" y="44196"/>
                </a:lnTo>
                <a:lnTo>
                  <a:pt x="15239" y="45720"/>
                </a:lnTo>
                <a:lnTo>
                  <a:pt x="23368" y="42799"/>
                </a:lnTo>
                <a:lnTo>
                  <a:pt x="34798" y="37338"/>
                </a:lnTo>
                <a:lnTo>
                  <a:pt x="43434" y="27940"/>
                </a:lnTo>
                <a:lnTo>
                  <a:pt x="48513" y="20955"/>
                </a:lnTo>
                <a:lnTo>
                  <a:pt x="52324" y="12065"/>
                </a:lnTo>
                <a:lnTo>
                  <a:pt x="47878" y="6096"/>
                </a:lnTo>
                <a:lnTo>
                  <a:pt x="43434"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64" name="object 64"/>
          <p:cNvSpPr/>
          <p:nvPr/>
        </p:nvSpPr>
        <p:spPr>
          <a:xfrm>
            <a:off x="3897069" y="3358874"/>
            <a:ext cx="39536" cy="34296"/>
          </a:xfrm>
          <a:custGeom>
            <a:avLst/>
            <a:gdLst/>
            <a:ahLst/>
            <a:cxnLst/>
            <a:rect l="l" t="t" r="r" b="b"/>
            <a:pathLst>
              <a:path w="52704" h="45720">
                <a:moveTo>
                  <a:pt x="14097" y="9398"/>
                </a:moveTo>
                <a:lnTo>
                  <a:pt x="24130" y="2032"/>
                </a:lnTo>
                <a:lnTo>
                  <a:pt x="33782" y="1016"/>
                </a:lnTo>
                <a:lnTo>
                  <a:pt x="43434" y="0"/>
                </a:lnTo>
                <a:lnTo>
                  <a:pt x="47878" y="6096"/>
                </a:lnTo>
                <a:lnTo>
                  <a:pt x="52324" y="12065"/>
                </a:lnTo>
                <a:lnTo>
                  <a:pt x="48513" y="20955"/>
                </a:lnTo>
                <a:lnTo>
                  <a:pt x="43434" y="27940"/>
                </a:lnTo>
                <a:lnTo>
                  <a:pt x="34798" y="37338"/>
                </a:lnTo>
                <a:lnTo>
                  <a:pt x="23368" y="42799"/>
                </a:lnTo>
                <a:lnTo>
                  <a:pt x="15239" y="45720"/>
                </a:lnTo>
                <a:lnTo>
                  <a:pt x="8889" y="44196"/>
                </a:lnTo>
                <a:lnTo>
                  <a:pt x="1143" y="40767"/>
                </a:lnTo>
                <a:lnTo>
                  <a:pt x="0" y="32258"/>
                </a:lnTo>
                <a:lnTo>
                  <a:pt x="381" y="25781"/>
                </a:lnTo>
                <a:lnTo>
                  <a:pt x="4063" y="16891"/>
                </a:lnTo>
                <a:lnTo>
                  <a:pt x="14097" y="9398"/>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65" name="object 65"/>
          <p:cNvSpPr/>
          <p:nvPr/>
        </p:nvSpPr>
        <p:spPr>
          <a:xfrm>
            <a:off x="3749120" y="3546359"/>
            <a:ext cx="187675" cy="141471"/>
          </a:xfrm>
          <a:custGeom>
            <a:avLst/>
            <a:gdLst/>
            <a:ahLst/>
            <a:cxnLst/>
            <a:rect l="l" t="t" r="r" b="b"/>
            <a:pathLst>
              <a:path w="250189" h="188595">
                <a:moveTo>
                  <a:pt x="250189" y="0"/>
                </a:moveTo>
                <a:lnTo>
                  <a:pt x="212725" y="12318"/>
                </a:lnTo>
                <a:lnTo>
                  <a:pt x="176783" y="26669"/>
                </a:lnTo>
                <a:lnTo>
                  <a:pt x="139064" y="45465"/>
                </a:lnTo>
                <a:lnTo>
                  <a:pt x="104139" y="68198"/>
                </a:lnTo>
                <a:lnTo>
                  <a:pt x="72262" y="94995"/>
                </a:lnTo>
                <a:lnTo>
                  <a:pt x="0" y="185800"/>
                </a:lnTo>
                <a:lnTo>
                  <a:pt x="17399" y="188340"/>
                </a:lnTo>
                <a:lnTo>
                  <a:pt x="36702" y="158495"/>
                </a:lnTo>
                <a:lnTo>
                  <a:pt x="57530" y="130682"/>
                </a:lnTo>
                <a:lnTo>
                  <a:pt x="113029" y="80136"/>
                </a:lnTo>
                <a:lnTo>
                  <a:pt x="177545" y="41655"/>
                </a:lnTo>
                <a:lnTo>
                  <a:pt x="213487" y="27304"/>
                </a:lnTo>
                <a:lnTo>
                  <a:pt x="249046" y="19430"/>
                </a:lnTo>
                <a:lnTo>
                  <a:pt x="250189"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66" name="object 66"/>
          <p:cNvSpPr/>
          <p:nvPr/>
        </p:nvSpPr>
        <p:spPr>
          <a:xfrm>
            <a:off x="3749120" y="3546359"/>
            <a:ext cx="187675" cy="141471"/>
          </a:xfrm>
          <a:custGeom>
            <a:avLst/>
            <a:gdLst/>
            <a:ahLst/>
            <a:cxnLst/>
            <a:rect l="l" t="t" r="r" b="b"/>
            <a:pathLst>
              <a:path w="250189" h="188595">
                <a:moveTo>
                  <a:pt x="249046" y="19430"/>
                </a:moveTo>
                <a:lnTo>
                  <a:pt x="213487" y="27304"/>
                </a:lnTo>
                <a:lnTo>
                  <a:pt x="177545" y="41655"/>
                </a:lnTo>
                <a:lnTo>
                  <a:pt x="113029" y="80136"/>
                </a:lnTo>
                <a:lnTo>
                  <a:pt x="57530" y="130682"/>
                </a:lnTo>
                <a:lnTo>
                  <a:pt x="17399" y="188340"/>
                </a:lnTo>
                <a:lnTo>
                  <a:pt x="0" y="185800"/>
                </a:lnTo>
                <a:lnTo>
                  <a:pt x="22605" y="153542"/>
                </a:lnTo>
                <a:lnTo>
                  <a:pt x="45212" y="121284"/>
                </a:lnTo>
                <a:lnTo>
                  <a:pt x="104139" y="68198"/>
                </a:lnTo>
                <a:lnTo>
                  <a:pt x="139064" y="45465"/>
                </a:lnTo>
                <a:lnTo>
                  <a:pt x="176783" y="26669"/>
                </a:lnTo>
                <a:lnTo>
                  <a:pt x="212725" y="12318"/>
                </a:lnTo>
                <a:lnTo>
                  <a:pt x="250189" y="0"/>
                </a:lnTo>
                <a:lnTo>
                  <a:pt x="249046" y="19430"/>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67" name="object 67"/>
          <p:cNvSpPr/>
          <p:nvPr/>
        </p:nvSpPr>
        <p:spPr>
          <a:xfrm>
            <a:off x="3789416" y="3587037"/>
            <a:ext cx="142900" cy="108128"/>
          </a:xfrm>
          <a:custGeom>
            <a:avLst/>
            <a:gdLst/>
            <a:ahLst/>
            <a:cxnLst/>
            <a:rect l="l" t="t" r="r" b="b"/>
            <a:pathLst>
              <a:path w="190500" h="144145">
                <a:moveTo>
                  <a:pt x="190119" y="0"/>
                </a:moveTo>
                <a:lnTo>
                  <a:pt x="131572" y="18795"/>
                </a:lnTo>
                <a:lnTo>
                  <a:pt x="77088" y="49910"/>
                </a:lnTo>
                <a:lnTo>
                  <a:pt x="31496" y="92963"/>
                </a:lnTo>
                <a:lnTo>
                  <a:pt x="0" y="141224"/>
                </a:lnTo>
                <a:lnTo>
                  <a:pt x="17525" y="143763"/>
                </a:lnTo>
                <a:lnTo>
                  <a:pt x="31496" y="120903"/>
                </a:lnTo>
                <a:lnTo>
                  <a:pt x="45593" y="98043"/>
                </a:lnTo>
                <a:lnTo>
                  <a:pt x="85979" y="61849"/>
                </a:lnTo>
                <a:lnTo>
                  <a:pt x="137160" y="33146"/>
                </a:lnTo>
                <a:lnTo>
                  <a:pt x="184276" y="19938"/>
                </a:lnTo>
                <a:lnTo>
                  <a:pt x="190119"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68" name="object 68"/>
          <p:cNvSpPr/>
          <p:nvPr/>
        </p:nvSpPr>
        <p:spPr>
          <a:xfrm>
            <a:off x="3789416" y="3587037"/>
            <a:ext cx="142900" cy="108128"/>
          </a:xfrm>
          <a:custGeom>
            <a:avLst/>
            <a:gdLst/>
            <a:ahLst/>
            <a:cxnLst/>
            <a:rect l="l" t="t" r="r" b="b"/>
            <a:pathLst>
              <a:path w="190500" h="144145">
                <a:moveTo>
                  <a:pt x="0" y="141224"/>
                </a:moveTo>
                <a:lnTo>
                  <a:pt x="12700" y="116331"/>
                </a:lnTo>
                <a:lnTo>
                  <a:pt x="31496" y="92963"/>
                </a:lnTo>
                <a:lnTo>
                  <a:pt x="77088" y="49910"/>
                </a:lnTo>
                <a:lnTo>
                  <a:pt x="131572" y="18795"/>
                </a:lnTo>
                <a:lnTo>
                  <a:pt x="190119" y="0"/>
                </a:lnTo>
                <a:lnTo>
                  <a:pt x="184276" y="19938"/>
                </a:lnTo>
                <a:lnTo>
                  <a:pt x="161671" y="24383"/>
                </a:lnTo>
                <a:lnTo>
                  <a:pt x="137160" y="33146"/>
                </a:lnTo>
                <a:lnTo>
                  <a:pt x="85979" y="61849"/>
                </a:lnTo>
                <a:lnTo>
                  <a:pt x="45593" y="98043"/>
                </a:lnTo>
                <a:lnTo>
                  <a:pt x="17525" y="143763"/>
                </a:lnTo>
                <a:lnTo>
                  <a:pt x="0" y="141224"/>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69" name="object 69"/>
          <p:cNvSpPr/>
          <p:nvPr/>
        </p:nvSpPr>
        <p:spPr>
          <a:xfrm>
            <a:off x="3829715" y="3629621"/>
            <a:ext cx="95267" cy="72403"/>
          </a:xfrm>
          <a:custGeom>
            <a:avLst/>
            <a:gdLst/>
            <a:ahLst/>
            <a:cxnLst/>
            <a:rect l="l" t="t" r="r" b="b"/>
            <a:pathLst>
              <a:path w="127000" h="96520">
                <a:moveTo>
                  <a:pt x="126873" y="0"/>
                </a:moveTo>
                <a:lnTo>
                  <a:pt x="81661" y="8762"/>
                </a:lnTo>
                <a:lnTo>
                  <a:pt x="36702" y="38988"/>
                </a:lnTo>
                <a:lnTo>
                  <a:pt x="3810" y="85089"/>
                </a:lnTo>
                <a:lnTo>
                  <a:pt x="0" y="94106"/>
                </a:lnTo>
                <a:lnTo>
                  <a:pt x="22351" y="96138"/>
                </a:lnTo>
                <a:lnTo>
                  <a:pt x="26415" y="80771"/>
                </a:lnTo>
                <a:lnTo>
                  <a:pt x="30099" y="71754"/>
                </a:lnTo>
                <a:lnTo>
                  <a:pt x="58927" y="41020"/>
                </a:lnTo>
                <a:lnTo>
                  <a:pt x="109727" y="18795"/>
                </a:lnTo>
                <a:lnTo>
                  <a:pt x="125767" y="18795"/>
                </a:lnTo>
                <a:lnTo>
                  <a:pt x="126873" y="0"/>
                </a:lnTo>
                <a:close/>
              </a:path>
              <a:path w="127000" h="96520">
                <a:moveTo>
                  <a:pt x="125767" y="18795"/>
                </a:moveTo>
                <a:lnTo>
                  <a:pt x="109727" y="18795"/>
                </a:lnTo>
                <a:lnTo>
                  <a:pt x="125729" y="19430"/>
                </a:lnTo>
                <a:lnTo>
                  <a:pt x="125767" y="18795"/>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70" name="object 70"/>
          <p:cNvSpPr/>
          <p:nvPr/>
        </p:nvSpPr>
        <p:spPr>
          <a:xfrm>
            <a:off x="3829715" y="3629621"/>
            <a:ext cx="95267" cy="72403"/>
          </a:xfrm>
          <a:custGeom>
            <a:avLst/>
            <a:gdLst/>
            <a:ahLst/>
            <a:cxnLst/>
            <a:rect l="l" t="t" r="r" b="b"/>
            <a:pathLst>
              <a:path w="127000" h="96520">
                <a:moveTo>
                  <a:pt x="3810" y="85089"/>
                </a:moveTo>
                <a:lnTo>
                  <a:pt x="12700" y="69214"/>
                </a:lnTo>
                <a:lnTo>
                  <a:pt x="21589" y="53339"/>
                </a:lnTo>
                <a:lnTo>
                  <a:pt x="36702" y="38988"/>
                </a:lnTo>
                <a:lnTo>
                  <a:pt x="81661" y="8762"/>
                </a:lnTo>
                <a:lnTo>
                  <a:pt x="117221" y="888"/>
                </a:lnTo>
                <a:lnTo>
                  <a:pt x="126873" y="0"/>
                </a:lnTo>
                <a:lnTo>
                  <a:pt x="125729" y="19430"/>
                </a:lnTo>
                <a:lnTo>
                  <a:pt x="109727" y="18795"/>
                </a:lnTo>
                <a:lnTo>
                  <a:pt x="96774" y="22224"/>
                </a:lnTo>
                <a:lnTo>
                  <a:pt x="83820" y="25653"/>
                </a:lnTo>
                <a:lnTo>
                  <a:pt x="49022" y="48513"/>
                </a:lnTo>
                <a:lnTo>
                  <a:pt x="26415" y="80771"/>
                </a:lnTo>
                <a:lnTo>
                  <a:pt x="22351" y="96138"/>
                </a:lnTo>
                <a:lnTo>
                  <a:pt x="0" y="94106"/>
                </a:lnTo>
                <a:lnTo>
                  <a:pt x="3810" y="85089"/>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71" name="object 71"/>
          <p:cNvSpPr/>
          <p:nvPr/>
        </p:nvSpPr>
        <p:spPr>
          <a:xfrm>
            <a:off x="3894496" y="3691164"/>
            <a:ext cx="30009" cy="34772"/>
          </a:xfrm>
          <a:custGeom>
            <a:avLst/>
            <a:gdLst/>
            <a:ahLst/>
            <a:cxnLst/>
            <a:rect l="l" t="t" r="r" b="b"/>
            <a:pathLst>
              <a:path w="40004" h="46354">
                <a:moveTo>
                  <a:pt x="13335" y="0"/>
                </a:moveTo>
                <a:lnTo>
                  <a:pt x="0" y="9906"/>
                </a:lnTo>
                <a:lnTo>
                  <a:pt x="26669" y="45847"/>
                </a:lnTo>
                <a:lnTo>
                  <a:pt x="40004" y="35941"/>
                </a:lnTo>
                <a:lnTo>
                  <a:pt x="13335"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72" name="object 72"/>
          <p:cNvSpPr/>
          <p:nvPr/>
        </p:nvSpPr>
        <p:spPr>
          <a:xfrm>
            <a:off x="3894496" y="3691164"/>
            <a:ext cx="30009" cy="34772"/>
          </a:xfrm>
          <a:custGeom>
            <a:avLst/>
            <a:gdLst/>
            <a:ahLst/>
            <a:cxnLst/>
            <a:rect l="l" t="t" r="r" b="b"/>
            <a:pathLst>
              <a:path w="40004" h="46354">
                <a:moveTo>
                  <a:pt x="13335" y="0"/>
                </a:moveTo>
                <a:lnTo>
                  <a:pt x="0" y="9906"/>
                </a:lnTo>
                <a:lnTo>
                  <a:pt x="26669" y="45847"/>
                </a:lnTo>
                <a:lnTo>
                  <a:pt x="40004" y="35941"/>
                </a:lnTo>
                <a:lnTo>
                  <a:pt x="13335" y="0"/>
                </a:lnTo>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73" name="object 73"/>
          <p:cNvSpPr/>
          <p:nvPr/>
        </p:nvSpPr>
        <p:spPr>
          <a:xfrm>
            <a:off x="3875634" y="3669823"/>
            <a:ext cx="39536" cy="34296"/>
          </a:xfrm>
          <a:custGeom>
            <a:avLst/>
            <a:gdLst/>
            <a:ahLst/>
            <a:cxnLst/>
            <a:rect l="l" t="t" r="r" b="b"/>
            <a:pathLst>
              <a:path w="52704" h="45720">
                <a:moveTo>
                  <a:pt x="43307" y="0"/>
                </a:moveTo>
                <a:lnTo>
                  <a:pt x="4063" y="16890"/>
                </a:lnTo>
                <a:lnTo>
                  <a:pt x="0" y="32257"/>
                </a:lnTo>
                <a:lnTo>
                  <a:pt x="1143" y="40766"/>
                </a:lnTo>
                <a:lnTo>
                  <a:pt x="8889" y="44195"/>
                </a:lnTo>
                <a:lnTo>
                  <a:pt x="15112" y="45719"/>
                </a:lnTo>
                <a:lnTo>
                  <a:pt x="23368" y="42799"/>
                </a:lnTo>
                <a:lnTo>
                  <a:pt x="34798" y="37337"/>
                </a:lnTo>
                <a:lnTo>
                  <a:pt x="43307" y="27939"/>
                </a:lnTo>
                <a:lnTo>
                  <a:pt x="48513" y="20955"/>
                </a:lnTo>
                <a:lnTo>
                  <a:pt x="52197" y="12064"/>
                </a:lnTo>
                <a:lnTo>
                  <a:pt x="47751" y="6095"/>
                </a:lnTo>
                <a:lnTo>
                  <a:pt x="43307"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74" name="object 74"/>
          <p:cNvSpPr/>
          <p:nvPr/>
        </p:nvSpPr>
        <p:spPr>
          <a:xfrm>
            <a:off x="3875634" y="3669823"/>
            <a:ext cx="39536" cy="34296"/>
          </a:xfrm>
          <a:custGeom>
            <a:avLst/>
            <a:gdLst/>
            <a:ahLst/>
            <a:cxnLst/>
            <a:rect l="l" t="t" r="r" b="b"/>
            <a:pathLst>
              <a:path w="52704" h="45720">
                <a:moveTo>
                  <a:pt x="14097" y="9397"/>
                </a:moveTo>
                <a:lnTo>
                  <a:pt x="24130" y="2031"/>
                </a:lnTo>
                <a:lnTo>
                  <a:pt x="33655" y="1015"/>
                </a:lnTo>
                <a:lnTo>
                  <a:pt x="43307" y="0"/>
                </a:lnTo>
                <a:lnTo>
                  <a:pt x="47751" y="6095"/>
                </a:lnTo>
                <a:lnTo>
                  <a:pt x="52197" y="12064"/>
                </a:lnTo>
                <a:lnTo>
                  <a:pt x="48513" y="20955"/>
                </a:lnTo>
                <a:lnTo>
                  <a:pt x="43307" y="27939"/>
                </a:lnTo>
                <a:lnTo>
                  <a:pt x="34798" y="37337"/>
                </a:lnTo>
                <a:lnTo>
                  <a:pt x="23368" y="42799"/>
                </a:lnTo>
                <a:lnTo>
                  <a:pt x="15112" y="45719"/>
                </a:lnTo>
                <a:lnTo>
                  <a:pt x="8889" y="44195"/>
                </a:lnTo>
                <a:lnTo>
                  <a:pt x="1143" y="40766"/>
                </a:lnTo>
                <a:lnTo>
                  <a:pt x="0" y="32257"/>
                </a:lnTo>
                <a:lnTo>
                  <a:pt x="381" y="25781"/>
                </a:lnTo>
                <a:lnTo>
                  <a:pt x="4063" y="16890"/>
                </a:lnTo>
                <a:lnTo>
                  <a:pt x="14097" y="9397"/>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75" name="object 75"/>
          <p:cNvSpPr/>
          <p:nvPr/>
        </p:nvSpPr>
        <p:spPr>
          <a:xfrm>
            <a:off x="4948144" y="3585036"/>
            <a:ext cx="187675" cy="141471"/>
          </a:xfrm>
          <a:custGeom>
            <a:avLst/>
            <a:gdLst/>
            <a:ahLst/>
            <a:cxnLst/>
            <a:rect l="l" t="t" r="r" b="b"/>
            <a:pathLst>
              <a:path w="250190" h="188595">
                <a:moveTo>
                  <a:pt x="250190" y="0"/>
                </a:moveTo>
                <a:lnTo>
                  <a:pt x="212725" y="12319"/>
                </a:lnTo>
                <a:lnTo>
                  <a:pt x="176784" y="26670"/>
                </a:lnTo>
                <a:lnTo>
                  <a:pt x="138938" y="45339"/>
                </a:lnTo>
                <a:lnTo>
                  <a:pt x="104140" y="68199"/>
                </a:lnTo>
                <a:lnTo>
                  <a:pt x="72263" y="94869"/>
                </a:lnTo>
                <a:lnTo>
                  <a:pt x="0" y="185674"/>
                </a:lnTo>
                <a:lnTo>
                  <a:pt x="17399" y="188214"/>
                </a:lnTo>
                <a:lnTo>
                  <a:pt x="36702" y="158496"/>
                </a:lnTo>
                <a:lnTo>
                  <a:pt x="57403" y="130683"/>
                </a:lnTo>
                <a:lnTo>
                  <a:pt x="113029" y="80137"/>
                </a:lnTo>
                <a:lnTo>
                  <a:pt x="177546" y="41529"/>
                </a:lnTo>
                <a:lnTo>
                  <a:pt x="213487" y="27305"/>
                </a:lnTo>
                <a:lnTo>
                  <a:pt x="249047" y="19431"/>
                </a:lnTo>
                <a:lnTo>
                  <a:pt x="250190"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76" name="object 76"/>
          <p:cNvSpPr/>
          <p:nvPr/>
        </p:nvSpPr>
        <p:spPr>
          <a:xfrm>
            <a:off x="4948144" y="3585036"/>
            <a:ext cx="187675" cy="141471"/>
          </a:xfrm>
          <a:custGeom>
            <a:avLst/>
            <a:gdLst/>
            <a:ahLst/>
            <a:cxnLst/>
            <a:rect l="l" t="t" r="r" b="b"/>
            <a:pathLst>
              <a:path w="250190" h="188595">
                <a:moveTo>
                  <a:pt x="249047" y="19431"/>
                </a:moveTo>
                <a:lnTo>
                  <a:pt x="177546" y="41529"/>
                </a:lnTo>
                <a:lnTo>
                  <a:pt x="113029" y="80137"/>
                </a:lnTo>
                <a:lnTo>
                  <a:pt x="57403" y="130683"/>
                </a:lnTo>
                <a:lnTo>
                  <a:pt x="17399" y="188214"/>
                </a:lnTo>
                <a:lnTo>
                  <a:pt x="0" y="185674"/>
                </a:lnTo>
                <a:lnTo>
                  <a:pt x="22605" y="153416"/>
                </a:lnTo>
                <a:lnTo>
                  <a:pt x="45212" y="121158"/>
                </a:lnTo>
                <a:lnTo>
                  <a:pt x="104140" y="68199"/>
                </a:lnTo>
                <a:lnTo>
                  <a:pt x="138938" y="45339"/>
                </a:lnTo>
                <a:lnTo>
                  <a:pt x="176784" y="26670"/>
                </a:lnTo>
                <a:lnTo>
                  <a:pt x="212725" y="12319"/>
                </a:lnTo>
                <a:lnTo>
                  <a:pt x="250190" y="0"/>
                </a:lnTo>
                <a:lnTo>
                  <a:pt x="249047" y="19431"/>
                </a:lnTo>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77" name="object 77"/>
          <p:cNvSpPr/>
          <p:nvPr/>
        </p:nvSpPr>
        <p:spPr>
          <a:xfrm>
            <a:off x="4988442" y="3625715"/>
            <a:ext cx="142900" cy="108128"/>
          </a:xfrm>
          <a:custGeom>
            <a:avLst/>
            <a:gdLst/>
            <a:ahLst/>
            <a:cxnLst/>
            <a:rect l="l" t="t" r="r" b="b"/>
            <a:pathLst>
              <a:path w="190500" h="144145">
                <a:moveTo>
                  <a:pt x="190119" y="0"/>
                </a:moveTo>
                <a:lnTo>
                  <a:pt x="131572" y="18668"/>
                </a:lnTo>
                <a:lnTo>
                  <a:pt x="77089" y="49910"/>
                </a:lnTo>
                <a:lnTo>
                  <a:pt x="31496" y="92963"/>
                </a:lnTo>
                <a:lnTo>
                  <a:pt x="0" y="141096"/>
                </a:lnTo>
                <a:lnTo>
                  <a:pt x="17399" y="143637"/>
                </a:lnTo>
                <a:lnTo>
                  <a:pt x="45593" y="98043"/>
                </a:lnTo>
                <a:lnTo>
                  <a:pt x="64134" y="81152"/>
                </a:lnTo>
                <a:lnTo>
                  <a:pt x="110871" y="46481"/>
                </a:lnTo>
                <a:lnTo>
                  <a:pt x="161544" y="24256"/>
                </a:lnTo>
                <a:lnTo>
                  <a:pt x="184150" y="19938"/>
                </a:lnTo>
                <a:lnTo>
                  <a:pt x="190119"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78" name="object 78"/>
          <p:cNvSpPr/>
          <p:nvPr/>
        </p:nvSpPr>
        <p:spPr>
          <a:xfrm>
            <a:off x="4988442" y="3625715"/>
            <a:ext cx="142900" cy="108128"/>
          </a:xfrm>
          <a:custGeom>
            <a:avLst/>
            <a:gdLst/>
            <a:ahLst/>
            <a:cxnLst/>
            <a:rect l="l" t="t" r="r" b="b"/>
            <a:pathLst>
              <a:path w="190500" h="144145">
                <a:moveTo>
                  <a:pt x="0" y="141096"/>
                </a:moveTo>
                <a:lnTo>
                  <a:pt x="31496" y="92963"/>
                </a:lnTo>
                <a:lnTo>
                  <a:pt x="77089" y="49910"/>
                </a:lnTo>
                <a:lnTo>
                  <a:pt x="131572" y="18668"/>
                </a:lnTo>
                <a:lnTo>
                  <a:pt x="190119" y="0"/>
                </a:lnTo>
                <a:lnTo>
                  <a:pt x="184150" y="19938"/>
                </a:lnTo>
                <a:lnTo>
                  <a:pt x="161544" y="24256"/>
                </a:lnTo>
                <a:lnTo>
                  <a:pt x="137159" y="33146"/>
                </a:lnTo>
                <a:lnTo>
                  <a:pt x="85978" y="61848"/>
                </a:lnTo>
                <a:lnTo>
                  <a:pt x="45593" y="98043"/>
                </a:lnTo>
                <a:lnTo>
                  <a:pt x="31496" y="120903"/>
                </a:lnTo>
                <a:lnTo>
                  <a:pt x="17399" y="143637"/>
                </a:lnTo>
                <a:lnTo>
                  <a:pt x="0" y="141096"/>
                </a:lnTo>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79" name="object 79"/>
          <p:cNvSpPr/>
          <p:nvPr/>
        </p:nvSpPr>
        <p:spPr>
          <a:xfrm>
            <a:off x="5028739" y="3668204"/>
            <a:ext cx="95267" cy="72403"/>
          </a:xfrm>
          <a:custGeom>
            <a:avLst/>
            <a:gdLst/>
            <a:ahLst/>
            <a:cxnLst/>
            <a:rect l="l" t="t" r="r" b="b"/>
            <a:pathLst>
              <a:path w="127000" h="96520">
                <a:moveTo>
                  <a:pt x="126746" y="0"/>
                </a:moveTo>
                <a:lnTo>
                  <a:pt x="81533" y="8890"/>
                </a:lnTo>
                <a:lnTo>
                  <a:pt x="36702" y="38989"/>
                </a:lnTo>
                <a:lnTo>
                  <a:pt x="3682" y="85217"/>
                </a:lnTo>
                <a:lnTo>
                  <a:pt x="0" y="94106"/>
                </a:lnTo>
                <a:lnTo>
                  <a:pt x="22225" y="96266"/>
                </a:lnTo>
                <a:lnTo>
                  <a:pt x="26288" y="80772"/>
                </a:lnTo>
                <a:lnTo>
                  <a:pt x="29972" y="71881"/>
                </a:lnTo>
                <a:lnTo>
                  <a:pt x="72262" y="31242"/>
                </a:lnTo>
                <a:lnTo>
                  <a:pt x="109727" y="18923"/>
                </a:lnTo>
                <a:lnTo>
                  <a:pt x="125632" y="18923"/>
                </a:lnTo>
                <a:lnTo>
                  <a:pt x="126746" y="0"/>
                </a:lnTo>
                <a:close/>
              </a:path>
              <a:path w="127000" h="96520">
                <a:moveTo>
                  <a:pt x="125632" y="18923"/>
                </a:moveTo>
                <a:lnTo>
                  <a:pt x="109727" y="18923"/>
                </a:lnTo>
                <a:lnTo>
                  <a:pt x="125602" y="19431"/>
                </a:lnTo>
                <a:lnTo>
                  <a:pt x="125632" y="18923"/>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80" name="object 80"/>
          <p:cNvSpPr/>
          <p:nvPr/>
        </p:nvSpPr>
        <p:spPr>
          <a:xfrm>
            <a:off x="5028739" y="3668204"/>
            <a:ext cx="95267" cy="72403"/>
          </a:xfrm>
          <a:custGeom>
            <a:avLst/>
            <a:gdLst/>
            <a:ahLst/>
            <a:cxnLst/>
            <a:rect l="l" t="t" r="r" b="b"/>
            <a:pathLst>
              <a:path w="127000" h="96520">
                <a:moveTo>
                  <a:pt x="3682" y="85217"/>
                </a:moveTo>
                <a:lnTo>
                  <a:pt x="12573" y="69342"/>
                </a:lnTo>
                <a:lnTo>
                  <a:pt x="21462" y="53467"/>
                </a:lnTo>
                <a:lnTo>
                  <a:pt x="66675" y="16764"/>
                </a:lnTo>
                <a:lnTo>
                  <a:pt x="117094" y="1016"/>
                </a:lnTo>
                <a:lnTo>
                  <a:pt x="126746" y="0"/>
                </a:lnTo>
                <a:lnTo>
                  <a:pt x="125602" y="19431"/>
                </a:lnTo>
                <a:lnTo>
                  <a:pt x="109727" y="18923"/>
                </a:lnTo>
                <a:lnTo>
                  <a:pt x="96774" y="22352"/>
                </a:lnTo>
                <a:lnTo>
                  <a:pt x="83820" y="25781"/>
                </a:lnTo>
                <a:lnTo>
                  <a:pt x="72262" y="31242"/>
                </a:lnTo>
                <a:lnTo>
                  <a:pt x="58927" y="41148"/>
                </a:lnTo>
                <a:lnTo>
                  <a:pt x="48895" y="48514"/>
                </a:lnTo>
                <a:lnTo>
                  <a:pt x="37083" y="60452"/>
                </a:lnTo>
                <a:lnTo>
                  <a:pt x="29972" y="71881"/>
                </a:lnTo>
                <a:lnTo>
                  <a:pt x="26288" y="80772"/>
                </a:lnTo>
                <a:lnTo>
                  <a:pt x="22225" y="96266"/>
                </a:lnTo>
                <a:lnTo>
                  <a:pt x="0" y="94106"/>
                </a:lnTo>
                <a:lnTo>
                  <a:pt x="3682" y="85217"/>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81" name="object 81"/>
          <p:cNvSpPr/>
          <p:nvPr/>
        </p:nvSpPr>
        <p:spPr>
          <a:xfrm>
            <a:off x="5093520" y="3729747"/>
            <a:ext cx="30009" cy="34772"/>
          </a:xfrm>
          <a:custGeom>
            <a:avLst/>
            <a:gdLst/>
            <a:ahLst/>
            <a:cxnLst/>
            <a:rect l="l" t="t" r="r" b="b"/>
            <a:pathLst>
              <a:path w="40004" h="46354">
                <a:moveTo>
                  <a:pt x="13335" y="0"/>
                </a:moveTo>
                <a:lnTo>
                  <a:pt x="0" y="9905"/>
                </a:lnTo>
                <a:lnTo>
                  <a:pt x="26670" y="45846"/>
                </a:lnTo>
                <a:lnTo>
                  <a:pt x="40004" y="35940"/>
                </a:lnTo>
                <a:lnTo>
                  <a:pt x="13335"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82" name="object 82"/>
          <p:cNvSpPr/>
          <p:nvPr/>
        </p:nvSpPr>
        <p:spPr>
          <a:xfrm>
            <a:off x="5093520" y="3729747"/>
            <a:ext cx="30009" cy="34772"/>
          </a:xfrm>
          <a:custGeom>
            <a:avLst/>
            <a:gdLst/>
            <a:ahLst/>
            <a:cxnLst/>
            <a:rect l="l" t="t" r="r" b="b"/>
            <a:pathLst>
              <a:path w="40004" h="46354">
                <a:moveTo>
                  <a:pt x="13335" y="0"/>
                </a:moveTo>
                <a:lnTo>
                  <a:pt x="0" y="9905"/>
                </a:lnTo>
                <a:lnTo>
                  <a:pt x="26670" y="45846"/>
                </a:lnTo>
                <a:lnTo>
                  <a:pt x="40004" y="35940"/>
                </a:lnTo>
                <a:lnTo>
                  <a:pt x="13335" y="0"/>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83" name="object 83"/>
          <p:cNvSpPr/>
          <p:nvPr/>
        </p:nvSpPr>
        <p:spPr>
          <a:xfrm>
            <a:off x="5074562" y="3708501"/>
            <a:ext cx="39536" cy="34296"/>
          </a:xfrm>
          <a:custGeom>
            <a:avLst/>
            <a:gdLst/>
            <a:ahLst/>
            <a:cxnLst/>
            <a:rect l="l" t="t" r="r" b="b"/>
            <a:pathLst>
              <a:path w="52704" h="45720">
                <a:moveTo>
                  <a:pt x="43434" y="0"/>
                </a:moveTo>
                <a:lnTo>
                  <a:pt x="33782" y="1015"/>
                </a:lnTo>
                <a:lnTo>
                  <a:pt x="24130" y="1904"/>
                </a:lnTo>
                <a:lnTo>
                  <a:pt x="4191" y="16763"/>
                </a:lnTo>
                <a:lnTo>
                  <a:pt x="381" y="25781"/>
                </a:lnTo>
                <a:lnTo>
                  <a:pt x="0" y="32257"/>
                </a:lnTo>
                <a:lnTo>
                  <a:pt x="1143" y="40639"/>
                </a:lnTo>
                <a:lnTo>
                  <a:pt x="9017" y="44195"/>
                </a:lnTo>
                <a:lnTo>
                  <a:pt x="15240" y="45719"/>
                </a:lnTo>
                <a:lnTo>
                  <a:pt x="23368" y="42671"/>
                </a:lnTo>
                <a:lnTo>
                  <a:pt x="34925" y="37337"/>
                </a:lnTo>
                <a:lnTo>
                  <a:pt x="43434" y="27939"/>
                </a:lnTo>
                <a:lnTo>
                  <a:pt x="48641" y="20954"/>
                </a:lnTo>
                <a:lnTo>
                  <a:pt x="52324" y="11937"/>
                </a:lnTo>
                <a:lnTo>
                  <a:pt x="43434" y="0"/>
                </a:lnTo>
                <a:close/>
              </a:path>
            </a:pathLst>
          </a:custGeom>
          <a:solidFill>
            <a:srgbClr val="00CCFF"/>
          </a:solidFill>
        </p:spPr>
        <p:txBody>
          <a:bodyPr wrap="square" lIns="0" tIns="0" rIns="0" bIns="0" rtlCol="0"/>
          <a:lstStyle/>
          <a:p>
            <a:pPr defTabSz="685800"/>
            <a:endParaRPr sz="1350">
              <a:latin typeface="Calibri" panose="020F0502020204030204"/>
            </a:endParaRPr>
          </a:p>
        </p:txBody>
      </p:sp>
      <p:sp>
        <p:nvSpPr>
          <p:cNvPr id="84" name="object 84"/>
          <p:cNvSpPr/>
          <p:nvPr/>
        </p:nvSpPr>
        <p:spPr>
          <a:xfrm>
            <a:off x="5074562" y="3708501"/>
            <a:ext cx="39536" cy="34296"/>
          </a:xfrm>
          <a:custGeom>
            <a:avLst/>
            <a:gdLst/>
            <a:ahLst/>
            <a:cxnLst/>
            <a:rect l="l" t="t" r="r" b="b"/>
            <a:pathLst>
              <a:path w="52704" h="45720">
                <a:moveTo>
                  <a:pt x="14097" y="9397"/>
                </a:moveTo>
                <a:lnTo>
                  <a:pt x="24130" y="1904"/>
                </a:lnTo>
                <a:lnTo>
                  <a:pt x="33782" y="1015"/>
                </a:lnTo>
                <a:lnTo>
                  <a:pt x="43434" y="0"/>
                </a:lnTo>
                <a:lnTo>
                  <a:pt x="47879" y="5968"/>
                </a:lnTo>
                <a:lnTo>
                  <a:pt x="52324" y="11937"/>
                </a:lnTo>
                <a:lnTo>
                  <a:pt x="48641" y="20954"/>
                </a:lnTo>
                <a:lnTo>
                  <a:pt x="43434" y="27939"/>
                </a:lnTo>
                <a:lnTo>
                  <a:pt x="34925" y="37337"/>
                </a:lnTo>
                <a:lnTo>
                  <a:pt x="23368" y="42671"/>
                </a:lnTo>
                <a:lnTo>
                  <a:pt x="15240" y="45719"/>
                </a:lnTo>
                <a:lnTo>
                  <a:pt x="9017" y="44195"/>
                </a:lnTo>
                <a:lnTo>
                  <a:pt x="1143" y="40639"/>
                </a:lnTo>
                <a:lnTo>
                  <a:pt x="0" y="32257"/>
                </a:lnTo>
                <a:lnTo>
                  <a:pt x="381" y="25781"/>
                </a:lnTo>
                <a:lnTo>
                  <a:pt x="4191" y="16763"/>
                </a:lnTo>
                <a:lnTo>
                  <a:pt x="14097" y="9397"/>
                </a:lnTo>
                <a:close/>
              </a:path>
            </a:pathLst>
          </a:custGeom>
          <a:ln w="9525">
            <a:solidFill>
              <a:srgbClr val="00CCFF"/>
            </a:solidFill>
          </a:ln>
        </p:spPr>
        <p:txBody>
          <a:bodyPr wrap="square" lIns="0" tIns="0" rIns="0" bIns="0" rtlCol="0"/>
          <a:lstStyle/>
          <a:p>
            <a:pPr defTabSz="685800"/>
            <a:endParaRPr sz="1350">
              <a:latin typeface="Calibri" panose="020F0502020204030204"/>
            </a:endParaRPr>
          </a:p>
        </p:txBody>
      </p:sp>
      <p:sp>
        <p:nvSpPr>
          <p:cNvPr id="85" name="object 85"/>
          <p:cNvSpPr/>
          <p:nvPr/>
        </p:nvSpPr>
        <p:spPr>
          <a:xfrm>
            <a:off x="4092651" y="2259307"/>
            <a:ext cx="795665" cy="565883"/>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86" name="object 86"/>
          <p:cNvSpPr/>
          <p:nvPr/>
        </p:nvSpPr>
        <p:spPr>
          <a:xfrm>
            <a:off x="4055068" y="2118551"/>
            <a:ext cx="950855" cy="843965"/>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87" name="object 87"/>
          <p:cNvSpPr txBox="1"/>
          <p:nvPr/>
        </p:nvSpPr>
        <p:spPr>
          <a:xfrm>
            <a:off x="999727" y="3740551"/>
            <a:ext cx="1223222"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会议室无线高密上网</a:t>
            </a:r>
            <a:endParaRPr sz="1050">
              <a:latin typeface="微软雅黑" panose="020B0503020204020204" pitchFamily="34" charset="-122"/>
              <a:cs typeface="微软雅黑" panose="020B0503020204020204" pitchFamily="34" charset="-122"/>
            </a:endParaRPr>
          </a:p>
        </p:txBody>
      </p:sp>
      <p:sp>
        <p:nvSpPr>
          <p:cNvPr id="88" name="object 88"/>
          <p:cNvSpPr txBox="1"/>
          <p:nvPr/>
        </p:nvSpPr>
        <p:spPr>
          <a:xfrm>
            <a:off x="1052029" y="4733038"/>
            <a:ext cx="955523"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全无线移动办公</a:t>
            </a:r>
            <a:endParaRPr sz="1050">
              <a:latin typeface="微软雅黑" panose="020B0503020204020204" pitchFamily="34" charset="-122"/>
              <a:cs typeface="微软雅黑" panose="020B0503020204020204" pitchFamily="34" charset="-122"/>
            </a:endParaRPr>
          </a:p>
        </p:txBody>
      </p:sp>
      <p:sp>
        <p:nvSpPr>
          <p:cNvPr id="89" name="object 89"/>
          <p:cNvSpPr/>
          <p:nvPr/>
        </p:nvSpPr>
        <p:spPr>
          <a:xfrm>
            <a:off x="800240" y="3918051"/>
            <a:ext cx="1723848" cy="996964"/>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90" name="object 90"/>
          <p:cNvSpPr/>
          <p:nvPr/>
        </p:nvSpPr>
        <p:spPr>
          <a:xfrm>
            <a:off x="946569" y="4064418"/>
            <a:ext cx="1296386" cy="569313"/>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91" name="object 91"/>
          <p:cNvSpPr/>
          <p:nvPr/>
        </p:nvSpPr>
        <p:spPr>
          <a:xfrm>
            <a:off x="947140" y="4059273"/>
            <a:ext cx="1296386" cy="575029"/>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92" name="object 92"/>
          <p:cNvSpPr/>
          <p:nvPr/>
        </p:nvSpPr>
        <p:spPr>
          <a:xfrm>
            <a:off x="947139" y="4059273"/>
            <a:ext cx="1296578" cy="575410"/>
          </a:xfrm>
          <a:custGeom>
            <a:avLst/>
            <a:gdLst/>
            <a:ahLst/>
            <a:cxnLst/>
            <a:rect l="l" t="t" r="r" b="b"/>
            <a:pathLst>
              <a:path w="1728470" h="767079">
                <a:moveTo>
                  <a:pt x="0" y="766572"/>
                </a:moveTo>
                <a:lnTo>
                  <a:pt x="1728215" y="766572"/>
                </a:lnTo>
                <a:lnTo>
                  <a:pt x="1728215" y="0"/>
                </a:lnTo>
                <a:lnTo>
                  <a:pt x="0" y="0"/>
                </a:lnTo>
                <a:lnTo>
                  <a:pt x="0" y="766572"/>
                </a:lnTo>
                <a:close/>
              </a:path>
            </a:pathLst>
          </a:custGeom>
          <a:solidFill>
            <a:schemeClr val="bg2"/>
          </a:solidFill>
          <a:ln w="22224">
            <a:solidFill>
              <a:srgbClr val="666666"/>
            </a:solidFill>
          </a:ln>
        </p:spPr>
        <p:txBody>
          <a:bodyPr wrap="square" lIns="0" tIns="0" rIns="0" bIns="0" rtlCol="0"/>
          <a:lstStyle/>
          <a:p>
            <a:pPr defTabSz="685800"/>
            <a:endParaRPr sz="1350">
              <a:latin typeface="Calibri" panose="020F0502020204030204"/>
            </a:endParaRPr>
          </a:p>
        </p:txBody>
      </p:sp>
      <p:sp>
        <p:nvSpPr>
          <p:cNvPr id="93" name="object 93"/>
          <p:cNvSpPr/>
          <p:nvPr/>
        </p:nvSpPr>
        <p:spPr>
          <a:xfrm>
            <a:off x="919132" y="4321637"/>
            <a:ext cx="727074" cy="551298"/>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94" name="object 94"/>
          <p:cNvSpPr/>
          <p:nvPr/>
        </p:nvSpPr>
        <p:spPr>
          <a:xfrm>
            <a:off x="1065460" y="4467966"/>
            <a:ext cx="299518" cy="123465"/>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sp>
        <p:nvSpPr>
          <p:cNvPr id="95" name="object 95"/>
          <p:cNvSpPr/>
          <p:nvPr/>
        </p:nvSpPr>
        <p:spPr>
          <a:xfrm>
            <a:off x="1483871" y="4446246"/>
            <a:ext cx="180625" cy="189770"/>
          </a:xfrm>
          <a:prstGeom prst="rect">
            <a:avLst/>
          </a:prstGeom>
          <a:blipFill>
            <a:blip r:embed="rId16" cstate="print"/>
            <a:stretch>
              <a:fillRect/>
            </a:stretch>
          </a:blipFill>
        </p:spPr>
        <p:txBody>
          <a:bodyPr wrap="square" lIns="0" tIns="0" rIns="0" bIns="0" rtlCol="0"/>
          <a:lstStyle/>
          <a:p>
            <a:pPr defTabSz="685800"/>
            <a:endParaRPr sz="1350">
              <a:latin typeface="Calibri" panose="020F0502020204030204"/>
            </a:endParaRPr>
          </a:p>
        </p:txBody>
      </p:sp>
      <p:sp>
        <p:nvSpPr>
          <p:cNvPr id="96" name="object 96"/>
          <p:cNvSpPr/>
          <p:nvPr/>
        </p:nvSpPr>
        <p:spPr>
          <a:xfrm>
            <a:off x="1747950" y="4448533"/>
            <a:ext cx="385258" cy="137183"/>
          </a:xfrm>
          <a:prstGeom prst="rect">
            <a:avLst/>
          </a:prstGeom>
          <a:blipFill>
            <a:blip r:embed="rId17" cstate="print"/>
            <a:stretch>
              <a:fillRect/>
            </a:stretch>
          </a:blipFill>
        </p:spPr>
        <p:txBody>
          <a:bodyPr wrap="square" lIns="0" tIns="0" rIns="0" bIns="0" rtlCol="0"/>
          <a:lstStyle/>
          <a:p>
            <a:pPr defTabSz="685800"/>
            <a:endParaRPr sz="1350">
              <a:latin typeface="Calibri" panose="020F0502020204030204"/>
            </a:endParaRPr>
          </a:p>
        </p:txBody>
      </p:sp>
      <p:sp>
        <p:nvSpPr>
          <p:cNvPr id="97" name="object 97"/>
          <p:cNvSpPr/>
          <p:nvPr/>
        </p:nvSpPr>
        <p:spPr>
          <a:xfrm>
            <a:off x="1409564" y="4070134"/>
            <a:ext cx="301995" cy="251504"/>
          </a:xfrm>
          <a:custGeom>
            <a:avLst/>
            <a:gdLst/>
            <a:ahLst/>
            <a:cxnLst/>
            <a:rect l="l" t="t" r="r" b="b"/>
            <a:pathLst>
              <a:path w="402589" h="335279">
                <a:moveTo>
                  <a:pt x="201168" y="0"/>
                </a:moveTo>
                <a:lnTo>
                  <a:pt x="152817" y="4872"/>
                </a:lnTo>
                <a:lnTo>
                  <a:pt x="108709" y="18712"/>
                </a:lnTo>
                <a:lnTo>
                  <a:pt x="70240" y="40354"/>
                </a:lnTo>
                <a:lnTo>
                  <a:pt x="38807" y="68634"/>
                </a:lnTo>
                <a:lnTo>
                  <a:pt x="15805" y="102387"/>
                </a:lnTo>
                <a:lnTo>
                  <a:pt x="2632" y="140448"/>
                </a:lnTo>
                <a:lnTo>
                  <a:pt x="0" y="167640"/>
                </a:lnTo>
                <a:lnTo>
                  <a:pt x="666" y="181388"/>
                </a:lnTo>
                <a:lnTo>
                  <a:pt x="10253" y="220626"/>
                </a:lnTo>
                <a:lnTo>
                  <a:pt x="30134" y="255944"/>
                </a:lnTo>
                <a:lnTo>
                  <a:pt x="58912" y="286178"/>
                </a:lnTo>
                <a:lnTo>
                  <a:pt x="95191" y="310163"/>
                </a:lnTo>
                <a:lnTo>
                  <a:pt x="137574" y="326733"/>
                </a:lnTo>
                <a:lnTo>
                  <a:pt x="184665" y="334724"/>
                </a:lnTo>
                <a:lnTo>
                  <a:pt x="201168" y="335280"/>
                </a:lnTo>
                <a:lnTo>
                  <a:pt x="217670" y="334724"/>
                </a:lnTo>
                <a:lnTo>
                  <a:pt x="264761" y="326733"/>
                </a:lnTo>
                <a:lnTo>
                  <a:pt x="307144" y="310163"/>
                </a:lnTo>
                <a:lnTo>
                  <a:pt x="343423" y="286178"/>
                </a:lnTo>
                <a:lnTo>
                  <a:pt x="372201" y="255944"/>
                </a:lnTo>
                <a:lnTo>
                  <a:pt x="392082" y="220626"/>
                </a:lnTo>
                <a:lnTo>
                  <a:pt x="401669" y="181388"/>
                </a:lnTo>
                <a:lnTo>
                  <a:pt x="402335" y="167640"/>
                </a:lnTo>
                <a:lnTo>
                  <a:pt x="401669" y="153891"/>
                </a:lnTo>
                <a:lnTo>
                  <a:pt x="392082" y="114653"/>
                </a:lnTo>
                <a:lnTo>
                  <a:pt x="372201" y="79335"/>
                </a:lnTo>
                <a:lnTo>
                  <a:pt x="343423" y="49101"/>
                </a:lnTo>
                <a:lnTo>
                  <a:pt x="307144" y="25116"/>
                </a:lnTo>
                <a:lnTo>
                  <a:pt x="264761" y="8546"/>
                </a:lnTo>
                <a:lnTo>
                  <a:pt x="217670" y="555"/>
                </a:lnTo>
                <a:lnTo>
                  <a:pt x="201168"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98" name="object 98"/>
          <p:cNvSpPr/>
          <p:nvPr/>
        </p:nvSpPr>
        <p:spPr>
          <a:xfrm>
            <a:off x="1388987" y="4115863"/>
            <a:ext cx="330384" cy="128037"/>
          </a:xfrm>
          <a:prstGeom prst="rect">
            <a:avLst/>
          </a:prstGeom>
          <a:blipFill>
            <a:blip r:embed="rId18" cstate="print"/>
            <a:stretch>
              <a:fillRect/>
            </a:stretch>
          </a:blipFill>
        </p:spPr>
        <p:txBody>
          <a:bodyPr wrap="square" lIns="0" tIns="0" rIns="0" bIns="0" rtlCol="0"/>
          <a:lstStyle/>
          <a:p>
            <a:pPr defTabSz="685800"/>
            <a:endParaRPr sz="1350">
              <a:latin typeface="Calibri" panose="020F0502020204030204"/>
            </a:endParaRPr>
          </a:p>
        </p:txBody>
      </p:sp>
      <p:sp>
        <p:nvSpPr>
          <p:cNvPr id="99" name="object 99"/>
          <p:cNvSpPr/>
          <p:nvPr/>
        </p:nvSpPr>
        <p:spPr>
          <a:xfrm>
            <a:off x="1505116" y="4336366"/>
            <a:ext cx="118131" cy="30009"/>
          </a:xfrm>
          <a:custGeom>
            <a:avLst/>
            <a:gdLst/>
            <a:ahLst/>
            <a:cxnLst/>
            <a:rect l="l" t="t" r="r" b="b"/>
            <a:pathLst>
              <a:path w="157480" h="40004">
                <a:moveTo>
                  <a:pt x="18033" y="7518"/>
                </a:moveTo>
                <a:lnTo>
                  <a:pt x="0" y="19291"/>
                </a:lnTo>
                <a:lnTo>
                  <a:pt x="762" y="20675"/>
                </a:lnTo>
                <a:lnTo>
                  <a:pt x="36956" y="36207"/>
                </a:lnTo>
                <a:lnTo>
                  <a:pt x="67944" y="39789"/>
                </a:lnTo>
                <a:lnTo>
                  <a:pt x="78993" y="39446"/>
                </a:lnTo>
                <a:lnTo>
                  <a:pt x="123697" y="30200"/>
                </a:lnTo>
                <a:lnTo>
                  <a:pt x="141457" y="21920"/>
                </a:lnTo>
                <a:lnTo>
                  <a:pt x="78358" y="21920"/>
                </a:lnTo>
                <a:lnTo>
                  <a:pt x="73264" y="21780"/>
                </a:lnTo>
                <a:lnTo>
                  <a:pt x="62229" y="21780"/>
                </a:lnTo>
                <a:lnTo>
                  <a:pt x="54356" y="20840"/>
                </a:lnTo>
                <a:lnTo>
                  <a:pt x="46608" y="19138"/>
                </a:lnTo>
                <a:lnTo>
                  <a:pt x="39369" y="17411"/>
                </a:lnTo>
                <a:lnTo>
                  <a:pt x="32638" y="14884"/>
                </a:lnTo>
                <a:lnTo>
                  <a:pt x="26369" y="12052"/>
                </a:lnTo>
                <a:lnTo>
                  <a:pt x="18033" y="7518"/>
                </a:lnTo>
                <a:close/>
              </a:path>
              <a:path w="157480" h="40004">
                <a:moveTo>
                  <a:pt x="142875" y="0"/>
                </a:moveTo>
                <a:lnTo>
                  <a:pt x="139064" y="380"/>
                </a:lnTo>
                <a:lnTo>
                  <a:pt x="137287" y="1282"/>
                </a:lnTo>
                <a:lnTo>
                  <a:pt x="131699" y="5245"/>
                </a:lnTo>
                <a:lnTo>
                  <a:pt x="119446" y="12077"/>
                </a:lnTo>
                <a:lnTo>
                  <a:pt x="78358" y="21920"/>
                </a:lnTo>
                <a:lnTo>
                  <a:pt x="141457" y="21920"/>
                </a:lnTo>
                <a:lnTo>
                  <a:pt x="148589" y="18008"/>
                </a:lnTo>
                <a:lnTo>
                  <a:pt x="155575" y="12687"/>
                </a:lnTo>
                <a:lnTo>
                  <a:pt x="156844" y="11341"/>
                </a:lnTo>
                <a:lnTo>
                  <a:pt x="157352" y="9575"/>
                </a:lnTo>
                <a:lnTo>
                  <a:pt x="157225" y="8369"/>
                </a:lnTo>
                <a:lnTo>
                  <a:pt x="155701" y="7302"/>
                </a:lnTo>
                <a:lnTo>
                  <a:pt x="144779" y="1041"/>
                </a:lnTo>
                <a:lnTo>
                  <a:pt x="142875" y="0"/>
                </a:lnTo>
                <a:close/>
              </a:path>
              <a:path w="157480" h="40004">
                <a:moveTo>
                  <a:pt x="70484" y="21704"/>
                </a:moveTo>
                <a:lnTo>
                  <a:pt x="62229" y="21780"/>
                </a:lnTo>
                <a:lnTo>
                  <a:pt x="73264" y="21780"/>
                </a:lnTo>
                <a:lnTo>
                  <a:pt x="70484" y="21704"/>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100" name="object 100"/>
          <p:cNvSpPr/>
          <p:nvPr/>
        </p:nvSpPr>
        <p:spPr>
          <a:xfrm>
            <a:off x="1531505" y="4322790"/>
            <a:ext cx="66210" cy="20959"/>
          </a:xfrm>
          <a:custGeom>
            <a:avLst/>
            <a:gdLst/>
            <a:ahLst/>
            <a:cxnLst/>
            <a:rect l="l" t="t" r="r" b="b"/>
            <a:pathLst>
              <a:path w="88264" h="27939">
                <a:moveTo>
                  <a:pt x="17272" y="3606"/>
                </a:moveTo>
                <a:lnTo>
                  <a:pt x="12954" y="4013"/>
                </a:lnTo>
                <a:lnTo>
                  <a:pt x="11303" y="4914"/>
                </a:lnTo>
                <a:lnTo>
                  <a:pt x="1222" y="12572"/>
                </a:lnTo>
                <a:lnTo>
                  <a:pt x="0" y="13881"/>
                </a:lnTo>
                <a:lnTo>
                  <a:pt x="0" y="16840"/>
                </a:lnTo>
                <a:lnTo>
                  <a:pt x="1143" y="17945"/>
                </a:lnTo>
                <a:lnTo>
                  <a:pt x="5715" y="20459"/>
                </a:lnTo>
                <a:lnTo>
                  <a:pt x="10160" y="22478"/>
                </a:lnTo>
                <a:lnTo>
                  <a:pt x="15621" y="24396"/>
                </a:lnTo>
                <a:lnTo>
                  <a:pt x="20447" y="26149"/>
                </a:lnTo>
                <a:lnTo>
                  <a:pt x="26289" y="26809"/>
                </a:lnTo>
                <a:lnTo>
                  <a:pt x="31623" y="27508"/>
                </a:lnTo>
                <a:lnTo>
                  <a:pt x="37718" y="27660"/>
                </a:lnTo>
                <a:lnTo>
                  <a:pt x="78231" y="18059"/>
                </a:lnTo>
                <a:lnTo>
                  <a:pt x="82168" y="15455"/>
                </a:lnTo>
                <a:lnTo>
                  <a:pt x="86614" y="12572"/>
                </a:lnTo>
                <a:lnTo>
                  <a:pt x="87884" y="11226"/>
                </a:lnTo>
                <a:lnTo>
                  <a:pt x="87732" y="9677"/>
                </a:lnTo>
                <a:lnTo>
                  <a:pt x="43180" y="9677"/>
                </a:lnTo>
                <a:lnTo>
                  <a:pt x="36322" y="9601"/>
                </a:lnTo>
                <a:lnTo>
                  <a:pt x="30606" y="8940"/>
                </a:lnTo>
                <a:lnTo>
                  <a:pt x="24637" y="7048"/>
                </a:lnTo>
                <a:lnTo>
                  <a:pt x="19745" y="4546"/>
                </a:lnTo>
                <a:lnTo>
                  <a:pt x="17272" y="3606"/>
                </a:lnTo>
                <a:close/>
              </a:path>
              <a:path w="88264" h="27939">
                <a:moveTo>
                  <a:pt x="71755" y="0"/>
                </a:moveTo>
                <a:lnTo>
                  <a:pt x="69342" y="241"/>
                </a:lnTo>
                <a:lnTo>
                  <a:pt x="67691" y="1143"/>
                </a:lnTo>
                <a:lnTo>
                  <a:pt x="62992" y="4546"/>
                </a:lnTo>
                <a:lnTo>
                  <a:pt x="57150" y="6845"/>
                </a:lnTo>
                <a:lnTo>
                  <a:pt x="51562" y="8610"/>
                </a:lnTo>
                <a:lnTo>
                  <a:pt x="45593" y="9436"/>
                </a:lnTo>
                <a:lnTo>
                  <a:pt x="43180" y="9677"/>
                </a:lnTo>
                <a:lnTo>
                  <a:pt x="87732" y="9677"/>
                </a:lnTo>
                <a:lnTo>
                  <a:pt x="87630" y="8305"/>
                </a:lnTo>
                <a:lnTo>
                  <a:pt x="86106" y="7226"/>
                </a:lnTo>
                <a:lnTo>
                  <a:pt x="75437" y="876"/>
                </a:lnTo>
                <a:lnTo>
                  <a:pt x="73533" y="76"/>
                </a:lnTo>
                <a:lnTo>
                  <a:pt x="71755"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101" name="object 101"/>
          <p:cNvSpPr/>
          <p:nvPr/>
        </p:nvSpPr>
        <p:spPr>
          <a:xfrm>
            <a:off x="1325253" y="4248378"/>
            <a:ext cx="91456" cy="78118"/>
          </a:xfrm>
          <a:custGeom>
            <a:avLst/>
            <a:gdLst/>
            <a:ahLst/>
            <a:cxnLst/>
            <a:rect l="l" t="t" r="r" b="b"/>
            <a:pathLst>
              <a:path w="121919" h="104139">
                <a:moveTo>
                  <a:pt x="3936" y="0"/>
                </a:moveTo>
                <a:lnTo>
                  <a:pt x="1650" y="50"/>
                </a:lnTo>
                <a:lnTo>
                  <a:pt x="253" y="558"/>
                </a:lnTo>
                <a:lnTo>
                  <a:pt x="113" y="1435"/>
                </a:lnTo>
                <a:lnTo>
                  <a:pt x="0" y="3759"/>
                </a:lnTo>
                <a:lnTo>
                  <a:pt x="2285" y="12357"/>
                </a:lnTo>
                <a:lnTo>
                  <a:pt x="20954" y="46583"/>
                </a:lnTo>
                <a:lnTo>
                  <a:pt x="48132" y="73545"/>
                </a:lnTo>
                <a:lnTo>
                  <a:pt x="55879" y="79692"/>
                </a:lnTo>
                <a:lnTo>
                  <a:pt x="90804" y="97320"/>
                </a:lnTo>
                <a:lnTo>
                  <a:pt x="117220" y="103517"/>
                </a:lnTo>
                <a:lnTo>
                  <a:pt x="118998" y="103441"/>
                </a:lnTo>
                <a:lnTo>
                  <a:pt x="120670" y="102527"/>
                </a:lnTo>
                <a:lnTo>
                  <a:pt x="121411" y="101600"/>
                </a:lnTo>
                <a:lnTo>
                  <a:pt x="121030" y="99758"/>
                </a:lnTo>
                <a:lnTo>
                  <a:pt x="105028" y="81597"/>
                </a:lnTo>
                <a:lnTo>
                  <a:pt x="91566" y="78079"/>
                </a:lnTo>
                <a:lnTo>
                  <a:pt x="58927" y="59791"/>
                </a:lnTo>
                <a:lnTo>
                  <a:pt x="54990" y="56718"/>
                </a:lnTo>
                <a:lnTo>
                  <a:pt x="49529" y="51117"/>
                </a:lnTo>
                <a:lnTo>
                  <a:pt x="43560" y="45491"/>
                </a:lnTo>
                <a:lnTo>
                  <a:pt x="38480" y="39319"/>
                </a:lnTo>
                <a:lnTo>
                  <a:pt x="21462" y="4597"/>
                </a:lnTo>
                <a:lnTo>
                  <a:pt x="19557" y="3060"/>
                </a:lnTo>
                <a:lnTo>
                  <a:pt x="18160" y="1968"/>
                </a:lnTo>
                <a:lnTo>
                  <a:pt x="16382" y="1435"/>
                </a:lnTo>
                <a:lnTo>
                  <a:pt x="3936"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102" name="object 102"/>
          <p:cNvSpPr/>
          <p:nvPr/>
        </p:nvSpPr>
        <p:spPr>
          <a:xfrm>
            <a:off x="1355167" y="4254265"/>
            <a:ext cx="51920" cy="44299"/>
          </a:xfrm>
          <a:custGeom>
            <a:avLst/>
            <a:gdLst/>
            <a:ahLst/>
            <a:cxnLst/>
            <a:rect l="l" t="t" r="r" b="b"/>
            <a:pathLst>
              <a:path w="69214" h="59054">
                <a:moveTo>
                  <a:pt x="3937" y="0"/>
                </a:moveTo>
                <a:lnTo>
                  <a:pt x="2031" y="88"/>
                </a:lnTo>
                <a:lnTo>
                  <a:pt x="762" y="1206"/>
                </a:lnTo>
                <a:lnTo>
                  <a:pt x="0" y="2171"/>
                </a:lnTo>
                <a:lnTo>
                  <a:pt x="0" y="3797"/>
                </a:lnTo>
                <a:lnTo>
                  <a:pt x="1524" y="8737"/>
                </a:lnTo>
                <a:lnTo>
                  <a:pt x="3429" y="13296"/>
                </a:lnTo>
                <a:lnTo>
                  <a:pt x="6095" y="18516"/>
                </a:lnTo>
                <a:lnTo>
                  <a:pt x="8381" y="23101"/>
                </a:lnTo>
                <a:lnTo>
                  <a:pt x="12064" y="27584"/>
                </a:lnTo>
                <a:lnTo>
                  <a:pt x="15493" y="31838"/>
                </a:lnTo>
                <a:lnTo>
                  <a:pt x="19812" y="36144"/>
                </a:lnTo>
                <a:lnTo>
                  <a:pt x="55625" y="57226"/>
                </a:lnTo>
                <a:lnTo>
                  <a:pt x="65405" y="59067"/>
                </a:lnTo>
                <a:lnTo>
                  <a:pt x="67310" y="58991"/>
                </a:lnTo>
                <a:lnTo>
                  <a:pt x="69087" y="56692"/>
                </a:lnTo>
                <a:lnTo>
                  <a:pt x="68833" y="54851"/>
                </a:lnTo>
                <a:lnTo>
                  <a:pt x="53975" y="36931"/>
                </a:lnTo>
                <a:lnTo>
                  <a:pt x="48132" y="34543"/>
                </a:lnTo>
                <a:lnTo>
                  <a:pt x="22732" y="7073"/>
                </a:lnTo>
                <a:lnTo>
                  <a:pt x="21589" y="4571"/>
                </a:lnTo>
                <a:lnTo>
                  <a:pt x="20193" y="3479"/>
                </a:lnTo>
                <a:lnTo>
                  <a:pt x="18287" y="1930"/>
                </a:lnTo>
                <a:lnTo>
                  <a:pt x="16382" y="1409"/>
                </a:lnTo>
                <a:lnTo>
                  <a:pt x="3937"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103" name="object 103"/>
          <p:cNvSpPr/>
          <p:nvPr/>
        </p:nvSpPr>
        <p:spPr>
          <a:xfrm>
            <a:off x="1689456" y="4252350"/>
            <a:ext cx="64781" cy="64781"/>
          </a:xfrm>
          <a:custGeom>
            <a:avLst/>
            <a:gdLst/>
            <a:ahLst/>
            <a:cxnLst/>
            <a:rect l="l" t="t" r="r" b="b"/>
            <a:pathLst>
              <a:path w="86360" h="86360">
                <a:moveTo>
                  <a:pt x="2031" y="64084"/>
                </a:moveTo>
                <a:lnTo>
                  <a:pt x="888" y="65430"/>
                </a:lnTo>
                <a:lnTo>
                  <a:pt x="0" y="66408"/>
                </a:lnTo>
                <a:lnTo>
                  <a:pt x="0" y="68033"/>
                </a:lnTo>
                <a:lnTo>
                  <a:pt x="16509" y="85928"/>
                </a:lnTo>
                <a:lnTo>
                  <a:pt x="25907" y="85890"/>
                </a:lnTo>
                <a:lnTo>
                  <a:pt x="62992" y="72021"/>
                </a:lnTo>
                <a:lnTo>
                  <a:pt x="70549" y="64643"/>
                </a:lnTo>
                <a:lnTo>
                  <a:pt x="11302" y="64643"/>
                </a:lnTo>
                <a:lnTo>
                  <a:pt x="2031" y="64084"/>
                </a:lnTo>
                <a:close/>
              </a:path>
              <a:path w="86360" h="86360">
                <a:moveTo>
                  <a:pt x="64388" y="0"/>
                </a:moveTo>
                <a:lnTo>
                  <a:pt x="63526" y="1092"/>
                </a:lnTo>
                <a:lnTo>
                  <a:pt x="62611" y="2133"/>
                </a:lnTo>
                <a:lnTo>
                  <a:pt x="62704" y="4432"/>
                </a:lnTo>
                <a:lnTo>
                  <a:pt x="63500" y="10134"/>
                </a:lnTo>
                <a:lnTo>
                  <a:pt x="63569" y="22491"/>
                </a:lnTo>
                <a:lnTo>
                  <a:pt x="62611" y="28003"/>
                </a:lnTo>
                <a:lnTo>
                  <a:pt x="60959" y="33197"/>
                </a:lnTo>
                <a:lnTo>
                  <a:pt x="59055" y="38176"/>
                </a:lnTo>
                <a:lnTo>
                  <a:pt x="56514" y="43319"/>
                </a:lnTo>
                <a:lnTo>
                  <a:pt x="52831" y="47586"/>
                </a:lnTo>
                <a:lnTo>
                  <a:pt x="50545" y="50292"/>
                </a:lnTo>
                <a:lnTo>
                  <a:pt x="45974" y="53682"/>
                </a:lnTo>
                <a:lnTo>
                  <a:pt x="41401" y="57480"/>
                </a:lnTo>
                <a:lnTo>
                  <a:pt x="35940" y="60210"/>
                </a:lnTo>
                <a:lnTo>
                  <a:pt x="29971" y="62090"/>
                </a:lnTo>
                <a:lnTo>
                  <a:pt x="24130" y="63779"/>
                </a:lnTo>
                <a:lnTo>
                  <a:pt x="17780" y="64414"/>
                </a:lnTo>
                <a:lnTo>
                  <a:pt x="11302" y="64643"/>
                </a:lnTo>
                <a:lnTo>
                  <a:pt x="70549" y="64643"/>
                </a:lnTo>
                <a:lnTo>
                  <a:pt x="85979" y="22491"/>
                </a:lnTo>
                <a:lnTo>
                  <a:pt x="85979" y="14541"/>
                </a:lnTo>
                <a:lnTo>
                  <a:pt x="66548" y="127"/>
                </a:lnTo>
                <a:lnTo>
                  <a:pt x="64388"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104" name="object 104"/>
          <p:cNvSpPr/>
          <p:nvPr/>
        </p:nvSpPr>
        <p:spPr>
          <a:xfrm>
            <a:off x="1686980" y="4251130"/>
            <a:ext cx="38583" cy="38107"/>
          </a:xfrm>
          <a:custGeom>
            <a:avLst/>
            <a:gdLst/>
            <a:ahLst/>
            <a:cxnLst/>
            <a:rect l="l" t="t" r="r" b="b"/>
            <a:pathLst>
              <a:path w="51435" h="50800">
                <a:moveTo>
                  <a:pt x="4444" y="28892"/>
                </a:moveTo>
                <a:lnTo>
                  <a:pt x="2031" y="29146"/>
                </a:lnTo>
                <a:lnTo>
                  <a:pt x="1269" y="30124"/>
                </a:lnTo>
                <a:lnTo>
                  <a:pt x="126" y="31483"/>
                </a:lnTo>
                <a:lnTo>
                  <a:pt x="12826" y="50457"/>
                </a:lnTo>
                <a:lnTo>
                  <a:pt x="17398" y="50330"/>
                </a:lnTo>
                <a:lnTo>
                  <a:pt x="22478" y="49631"/>
                </a:lnTo>
                <a:lnTo>
                  <a:pt x="26923" y="49098"/>
                </a:lnTo>
                <a:lnTo>
                  <a:pt x="30860" y="47104"/>
                </a:lnTo>
                <a:lnTo>
                  <a:pt x="34543" y="45300"/>
                </a:lnTo>
                <a:lnTo>
                  <a:pt x="38226" y="42671"/>
                </a:lnTo>
                <a:lnTo>
                  <a:pt x="41401" y="39814"/>
                </a:lnTo>
                <a:lnTo>
                  <a:pt x="43052" y="37871"/>
                </a:lnTo>
                <a:lnTo>
                  <a:pt x="45592" y="34963"/>
                </a:lnTo>
                <a:lnTo>
                  <a:pt x="47556" y="31483"/>
                </a:lnTo>
                <a:lnTo>
                  <a:pt x="48690" y="29032"/>
                </a:lnTo>
                <a:lnTo>
                  <a:pt x="9778" y="29032"/>
                </a:lnTo>
                <a:lnTo>
                  <a:pt x="4444" y="28892"/>
                </a:lnTo>
                <a:close/>
              </a:path>
              <a:path w="51435" h="50800">
                <a:moveTo>
                  <a:pt x="32003" y="0"/>
                </a:moveTo>
                <a:lnTo>
                  <a:pt x="30098" y="88"/>
                </a:lnTo>
                <a:lnTo>
                  <a:pt x="29082" y="838"/>
                </a:lnTo>
                <a:lnTo>
                  <a:pt x="27939" y="2197"/>
                </a:lnTo>
                <a:lnTo>
                  <a:pt x="27871" y="4178"/>
                </a:lnTo>
                <a:lnTo>
                  <a:pt x="28701" y="9194"/>
                </a:lnTo>
                <a:lnTo>
                  <a:pt x="27812" y="14033"/>
                </a:lnTo>
                <a:lnTo>
                  <a:pt x="9778" y="29032"/>
                </a:lnTo>
                <a:lnTo>
                  <a:pt x="48690" y="29032"/>
                </a:lnTo>
                <a:lnTo>
                  <a:pt x="49148" y="28041"/>
                </a:lnTo>
                <a:lnTo>
                  <a:pt x="50291" y="24028"/>
                </a:lnTo>
                <a:lnTo>
                  <a:pt x="51053" y="15100"/>
                </a:lnTo>
                <a:lnTo>
                  <a:pt x="50672" y="10782"/>
                </a:lnTo>
                <a:lnTo>
                  <a:pt x="44450" y="1206"/>
                </a:lnTo>
                <a:lnTo>
                  <a:pt x="32003"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105" name="object 105"/>
          <p:cNvSpPr/>
          <p:nvPr/>
        </p:nvSpPr>
        <p:spPr>
          <a:xfrm>
            <a:off x="631045" y="2698296"/>
            <a:ext cx="1960489" cy="1306485"/>
          </a:xfrm>
          <a:prstGeom prst="rect">
            <a:avLst/>
          </a:prstGeom>
          <a:blipFill>
            <a:blip r:embed="rId19" cstate="print"/>
            <a:stretch>
              <a:fillRect/>
            </a:stretch>
          </a:blipFill>
        </p:spPr>
        <p:txBody>
          <a:bodyPr wrap="square" lIns="0" tIns="0" rIns="0" bIns="0" rtlCol="0"/>
          <a:lstStyle/>
          <a:p>
            <a:pPr defTabSz="685800"/>
            <a:endParaRPr sz="1350">
              <a:latin typeface="Calibri" panose="020F0502020204030204"/>
            </a:endParaRPr>
          </a:p>
        </p:txBody>
      </p:sp>
      <p:sp>
        <p:nvSpPr>
          <p:cNvPr id="106" name="object 106"/>
          <p:cNvSpPr/>
          <p:nvPr/>
        </p:nvSpPr>
        <p:spPr>
          <a:xfrm>
            <a:off x="953428" y="3020678"/>
            <a:ext cx="1282668" cy="635618"/>
          </a:xfrm>
          <a:prstGeom prst="rect">
            <a:avLst/>
          </a:prstGeom>
          <a:blipFill>
            <a:blip r:embed="rId20" cstate="print"/>
            <a:stretch>
              <a:fillRect/>
            </a:stretch>
          </a:blipFill>
        </p:spPr>
        <p:txBody>
          <a:bodyPr wrap="square" lIns="0" tIns="0" rIns="0" bIns="0" rtlCol="0"/>
          <a:lstStyle/>
          <a:p>
            <a:pPr defTabSz="685800"/>
            <a:endParaRPr sz="1350">
              <a:latin typeface="Calibri" panose="020F0502020204030204"/>
            </a:endParaRPr>
          </a:p>
        </p:txBody>
      </p:sp>
      <p:sp>
        <p:nvSpPr>
          <p:cNvPr id="107" name="object 107"/>
          <p:cNvSpPr/>
          <p:nvPr/>
        </p:nvSpPr>
        <p:spPr>
          <a:xfrm>
            <a:off x="945091" y="3012294"/>
            <a:ext cx="1299436" cy="652576"/>
          </a:xfrm>
          <a:custGeom>
            <a:avLst/>
            <a:gdLst/>
            <a:ahLst/>
            <a:cxnLst/>
            <a:rect l="l" t="t" r="r" b="b"/>
            <a:pathLst>
              <a:path w="1732280" h="869950">
                <a:moveTo>
                  <a:pt x="0" y="869569"/>
                </a:moveTo>
                <a:lnTo>
                  <a:pt x="1732152" y="869569"/>
                </a:lnTo>
                <a:lnTo>
                  <a:pt x="1732152" y="0"/>
                </a:lnTo>
                <a:lnTo>
                  <a:pt x="0" y="0"/>
                </a:lnTo>
                <a:lnTo>
                  <a:pt x="0" y="869569"/>
                </a:lnTo>
                <a:close/>
              </a:path>
            </a:pathLst>
          </a:custGeom>
          <a:ln w="22225">
            <a:solidFill>
              <a:srgbClr val="666666"/>
            </a:solidFill>
          </a:ln>
        </p:spPr>
        <p:txBody>
          <a:bodyPr wrap="square" lIns="0" tIns="0" rIns="0" bIns="0" rtlCol="0"/>
          <a:lstStyle/>
          <a:p>
            <a:pPr defTabSz="685800"/>
            <a:endParaRPr sz="1350">
              <a:latin typeface="Calibri" panose="020F0502020204030204"/>
            </a:endParaRPr>
          </a:p>
        </p:txBody>
      </p:sp>
      <p:sp>
        <p:nvSpPr>
          <p:cNvPr id="108" name="object 108"/>
          <p:cNvSpPr/>
          <p:nvPr/>
        </p:nvSpPr>
        <p:spPr>
          <a:xfrm>
            <a:off x="952284" y="3016105"/>
            <a:ext cx="1284955" cy="640190"/>
          </a:xfrm>
          <a:prstGeom prst="rect">
            <a:avLst/>
          </a:prstGeom>
          <a:solidFill>
            <a:schemeClr val="bg2"/>
          </a:solidFill>
        </p:spPr>
        <p:txBody>
          <a:bodyPr wrap="square" lIns="0" tIns="0" rIns="0" bIns="0" rtlCol="0"/>
          <a:lstStyle/>
          <a:p>
            <a:pPr defTabSz="685800"/>
            <a:endParaRPr sz="1350">
              <a:latin typeface="Calibri" panose="020F0502020204030204"/>
            </a:endParaRPr>
          </a:p>
        </p:txBody>
      </p:sp>
      <p:sp>
        <p:nvSpPr>
          <p:cNvPr id="109" name="object 109"/>
          <p:cNvSpPr/>
          <p:nvPr/>
        </p:nvSpPr>
        <p:spPr>
          <a:xfrm>
            <a:off x="1094228" y="3385359"/>
            <a:ext cx="1036693" cy="233684"/>
          </a:xfrm>
          <a:prstGeom prst="rect">
            <a:avLst/>
          </a:prstGeom>
          <a:blipFill>
            <a:blip r:embed="rId21" cstate="print"/>
            <a:stretch>
              <a:fillRect/>
            </a:stretch>
          </a:blipFill>
        </p:spPr>
        <p:txBody>
          <a:bodyPr wrap="square" lIns="0" tIns="0" rIns="0" bIns="0" rtlCol="0"/>
          <a:lstStyle/>
          <a:p>
            <a:pPr defTabSz="685800"/>
            <a:endParaRPr sz="1350">
              <a:latin typeface="Calibri" panose="020F0502020204030204"/>
            </a:endParaRPr>
          </a:p>
        </p:txBody>
      </p:sp>
      <p:sp>
        <p:nvSpPr>
          <p:cNvPr id="110" name="object 110"/>
          <p:cNvSpPr/>
          <p:nvPr/>
        </p:nvSpPr>
        <p:spPr>
          <a:xfrm>
            <a:off x="2260484" y="3167578"/>
            <a:ext cx="2210184" cy="57160"/>
          </a:xfrm>
          <a:custGeom>
            <a:avLst/>
            <a:gdLst/>
            <a:ahLst/>
            <a:cxnLst/>
            <a:rect l="l" t="t" r="r" b="b"/>
            <a:pathLst>
              <a:path w="2946400" h="76200">
                <a:moveTo>
                  <a:pt x="2870327" y="0"/>
                </a:moveTo>
                <a:lnTo>
                  <a:pt x="2870168" y="31707"/>
                </a:lnTo>
                <a:lnTo>
                  <a:pt x="2882899" y="31749"/>
                </a:lnTo>
                <a:lnTo>
                  <a:pt x="2882772" y="44449"/>
                </a:lnTo>
                <a:lnTo>
                  <a:pt x="2870104" y="44449"/>
                </a:lnTo>
                <a:lnTo>
                  <a:pt x="2869946" y="76199"/>
                </a:lnTo>
                <a:lnTo>
                  <a:pt x="2934301" y="44449"/>
                </a:lnTo>
                <a:lnTo>
                  <a:pt x="2882772" y="44449"/>
                </a:lnTo>
                <a:lnTo>
                  <a:pt x="2934386" y="44407"/>
                </a:lnTo>
                <a:lnTo>
                  <a:pt x="2946399" y="38480"/>
                </a:lnTo>
                <a:lnTo>
                  <a:pt x="2870327" y="0"/>
                </a:lnTo>
                <a:close/>
              </a:path>
              <a:path w="2946400" h="76200">
                <a:moveTo>
                  <a:pt x="2870168" y="31707"/>
                </a:moveTo>
                <a:lnTo>
                  <a:pt x="2870104" y="44407"/>
                </a:lnTo>
                <a:lnTo>
                  <a:pt x="2882772" y="44449"/>
                </a:lnTo>
                <a:lnTo>
                  <a:pt x="2882899" y="31749"/>
                </a:lnTo>
                <a:lnTo>
                  <a:pt x="2870168" y="31707"/>
                </a:lnTo>
                <a:close/>
              </a:path>
              <a:path w="2946400" h="76200">
                <a:moveTo>
                  <a:pt x="2844799" y="31622"/>
                </a:moveTo>
                <a:lnTo>
                  <a:pt x="2844672" y="44322"/>
                </a:lnTo>
                <a:lnTo>
                  <a:pt x="2870104" y="44407"/>
                </a:lnTo>
                <a:lnTo>
                  <a:pt x="2870168" y="31707"/>
                </a:lnTo>
                <a:lnTo>
                  <a:pt x="2844799" y="31622"/>
                </a:lnTo>
                <a:close/>
              </a:path>
              <a:path w="2946400" h="76200">
                <a:moveTo>
                  <a:pt x="2793999" y="31368"/>
                </a:moveTo>
                <a:lnTo>
                  <a:pt x="2793999" y="44068"/>
                </a:lnTo>
                <a:lnTo>
                  <a:pt x="2831972" y="44195"/>
                </a:lnTo>
                <a:lnTo>
                  <a:pt x="2832099" y="31495"/>
                </a:lnTo>
                <a:lnTo>
                  <a:pt x="2793999" y="31368"/>
                </a:lnTo>
                <a:close/>
              </a:path>
              <a:path w="2946400" h="76200">
                <a:moveTo>
                  <a:pt x="2743199" y="31114"/>
                </a:moveTo>
                <a:lnTo>
                  <a:pt x="2743199" y="43814"/>
                </a:lnTo>
                <a:lnTo>
                  <a:pt x="2781299" y="43941"/>
                </a:lnTo>
                <a:lnTo>
                  <a:pt x="2781299" y="31241"/>
                </a:lnTo>
                <a:lnTo>
                  <a:pt x="2743199" y="31114"/>
                </a:lnTo>
                <a:close/>
              </a:path>
              <a:path w="2946400" h="76200">
                <a:moveTo>
                  <a:pt x="2692399" y="30860"/>
                </a:moveTo>
                <a:lnTo>
                  <a:pt x="2692399" y="43560"/>
                </a:lnTo>
                <a:lnTo>
                  <a:pt x="2730499" y="43687"/>
                </a:lnTo>
                <a:lnTo>
                  <a:pt x="2730499" y="30987"/>
                </a:lnTo>
                <a:lnTo>
                  <a:pt x="2692399" y="30860"/>
                </a:lnTo>
                <a:close/>
              </a:path>
              <a:path w="2946400" h="76200">
                <a:moveTo>
                  <a:pt x="2641599" y="30606"/>
                </a:moveTo>
                <a:lnTo>
                  <a:pt x="2641599" y="43306"/>
                </a:lnTo>
                <a:lnTo>
                  <a:pt x="2679699" y="43433"/>
                </a:lnTo>
                <a:lnTo>
                  <a:pt x="2679699" y="30733"/>
                </a:lnTo>
                <a:lnTo>
                  <a:pt x="2641599" y="30606"/>
                </a:lnTo>
                <a:close/>
              </a:path>
              <a:path w="2946400" h="76200">
                <a:moveTo>
                  <a:pt x="2590799" y="30352"/>
                </a:moveTo>
                <a:lnTo>
                  <a:pt x="2590799" y="43052"/>
                </a:lnTo>
                <a:lnTo>
                  <a:pt x="2628899" y="43179"/>
                </a:lnTo>
                <a:lnTo>
                  <a:pt x="2628899" y="30479"/>
                </a:lnTo>
                <a:lnTo>
                  <a:pt x="2590799" y="30352"/>
                </a:lnTo>
                <a:close/>
              </a:path>
              <a:path w="2946400" h="76200">
                <a:moveTo>
                  <a:pt x="2539999" y="30098"/>
                </a:moveTo>
                <a:lnTo>
                  <a:pt x="2539999" y="42798"/>
                </a:lnTo>
                <a:lnTo>
                  <a:pt x="2578099" y="42925"/>
                </a:lnTo>
                <a:lnTo>
                  <a:pt x="2578099" y="30225"/>
                </a:lnTo>
                <a:lnTo>
                  <a:pt x="2539999" y="30098"/>
                </a:lnTo>
                <a:close/>
              </a:path>
              <a:path w="2946400" h="76200">
                <a:moveTo>
                  <a:pt x="2489199" y="29844"/>
                </a:moveTo>
                <a:lnTo>
                  <a:pt x="2489199" y="42544"/>
                </a:lnTo>
                <a:lnTo>
                  <a:pt x="2527299" y="42671"/>
                </a:lnTo>
                <a:lnTo>
                  <a:pt x="2527299" y="29971"/>
                </a:lnTo>
                <a:lnTo>
                  <a:pt x="2489199" y="29844"/>
                </a:lnTo>
                <a:close/>
              </a:path>
              <a:path w="2946400" h="76200">
                <a:moveTo>
                  <a:pt x="2438399" y="29463"/>
                </a:moveTo>
                <a:lnTo>
                  <a:pt x="2438399" y="42163"/>
                </a:lnTo>
                <a:lnTo>
                  <a:pt x="2476499" y="42417"/>
                </a:lnTo>
                <a:lnTo>
                  <a:pt x="2476499" y="29717"/>
                </a:lnTo>
                <a:lnTo>
                  <a:pt x="2438399" y="29463"/>
                </a:lnTo>
                <a:close/>
              </a:path>
              <a:path w="2946400" h="76200">
                <a:moveTo>
                  <a:pt x="2387599" y="29209"/>
                </a:moveTo>
                <a:lnTo>
                  <a:pt x="2387599" y="41909"/>
                </a:lnTo>
                <a:lnTo>
                  <a:pt x="2425699" y="42163"/>
                </a:lnTo>
                <a:lnTo>
                  <a:pt x="2425699" y="29463"/>
                </a:lnTo>
                <a:lnTo>
                  <a:pt x="2387599" y="29209"/>
                </a:lnTo>
                <a:close/>
              </a:path>
              <a:path w="2946400" h="76200">
                <a:moveTo>
                  <a:pt x="2336799" y="28955"/>
                </a:moveTo>
                <a:lnTo>
                  <a:pt x="2336799" y="41655"/>
                </a:lnTo>
                <a:lnTo>
                  <a:pt x="2374899" y="41909"/>
                </a:lnTo>
                <a:lnTo>
                  <a:pt x="2374899" y="29209"/>
                </a:lnTo>
                <a:lnTo>
                  <a:pt x="2336799" y="28955"/>
                </a:lnTo>
                <a:close/>
              </a:path>
              <a:path w="2946400" h="76200">
                <a:moveTo>
                  <a:pt x="2285999" y="28701"/>
                </a:moveTo>
                <a:lnTo>
                  <a:pt x="2285999" y="41401"/>
                </a:lnTo>
                <a:lnTo>
                  <a:pt x="2324099" y="41655"/>
                </a:lnTo>
                <a:lnTo>
                  <a:pt x="2324099" y="28955"/>
                </a:lnTo>
                <a:lnTo>
                  <a:pt x="2285999" y="28701"/>
                </a:lnTo>
                <a:close/>
              </a:path>
              <a:path w="2946400" h="76200">
                <a:moveTo>
                  <a:pt x="2235199" y="28447"/>
                </a:moveTo>
                <a:lnTo>
                  <a:pt x="2235199" y="41147"/>
                </a:lnTo>
                <a:lnTo>
                  <a:pt x="2273299" y="41401"/>
                </a:lnTo>
                <a:lnTo>
                  <a:pt x="2273299" y="28701"/>
                </a:lnTo>
                <a:lnTo>
                  <a:pt x="2235199" y="28447"/>
                </a:lnTo>
                <a:close/>
              </a:path>
              <a:path w="2946400" h="76200">
                <a:moveTo>
                  <a:pt x="2184399" y="28193"/>
                </a:moveTo>
                <a:lnTo>
                  <a:pt x="2184399" y="40893"/>
                </a:lnTo>
                <a:lnTo>
                  <a:pt x="2222499" y="41147"/>
                </a:lnTo>
                <a:lnTo>
                  <a:pt x="2222499" y="28447"/>
                </a:lnTo>
                <a:lnTo>
                  <a:pt x="2184399" y="28193"/>
                </a:lnTo>
                <a:close/>
              </a:path>
              <a:path w="2946400" h="76200">
                <a:moveTo>
                  <a:pt x="2133599" y="27939"/>
                </a:moveTo>
                <a:lnTo>
                  <a:pt x="2133599" y="40639"/>
                </a:lnTo>
                <a:lnTo>
                  <a:pt x="2171699" y="40893"/>
                </a:lnTo>
                <a:lnTo>
                  <a:pt x="2171699" y="28193"/>
                </a:lnTo>
                <a:lnTo>
                  <a:pt x="2133599" y="27939"/>
                </a:lnTo>
                <a:close/>
              </a:path>
              <a:path w="2946400" h="76200">
                <a:moveTo>
                  <a:pt x="2082799" y="27685"/>
                </a:moveTo>
                <a:lnTo>
                  <a:pt x="2082799" y="40385"/>
                </a:lnTo>
                <a:lnTo>
                  <a:pt x="2120899" y="40639"/>
                </a:lnTo>
                <a:lnTo>
                  <a:pt x="2120899" y="27939"/>
                </a:lnTo>
                <a:lnTo>
                  <a:pt x="2082799" y="27685"/>
                </a:lnTo>
                <a:close/>
              </a:path>
              <a:path w="2946400" h="76200">
                <a:moveTo>
                  <a:pt x="2031999" y="27431"/>
                </a:moveTo>
                <a:lnTo>
                  <a:pt x="2031999" y="40131"/>
                </a:lnTo>
                <a:lnTo>
                  <a:pt x="2070099" y="40385"/>
                </a:lnTo>
                <a:lnTo>
                  <a:pt x="2070099" y="27685"/>
                </a:lnTo>
                <a:lnTo>
                  <a:pt x="2031999" y="27431"/>
                </a:lnTo>
                <a:close/>
              </a:path>
              <a:path w="2946400" h="76200">
                <a:moveTo>
                  <a:pt x="1981199" y="27177"/>
                </a:moveTo>
                <a:lnTo>
                  <a:pt x="1981199" y="39877"/>
                </a:lnTo>
                <a:lnTo>
                  <a:pt x="2019299" y="40131"/>
                </a:lnTo>
                <a:lnTo>
                  <a:pt x="2019299" y="27431"/>
                </a:lnTo>
                <a:lnTo>
                  <a:pt x="1981199" y="27177"/>
                </a:lnTo>
                <a:close/>
              </a:path>
              <a:path w="2946400" h="76200">
                <a:moveTo>
                  <a:pt x="1930399" y="26923"/>
                </a:moveTo>
                <a:lnTo>
                  <a:pt x="1930399" y="39623"/>
                </a:lnTo>
                <a:lnTo>
                  <a:pt x="1968499" y="39877"/>
                </a:lnTo>
                <a:lnTo>
                  <a:pt x="1968499" y="27177"/>
                </a:lnTo>
                <a:lnTo>
                  <a:pt x="1930399" y="26923"/>
                </a:lnTo>
                <a:close/>
              </a:path>
              <a:path w="2946400" h="76200">
                <a:moveTo>
                  <a:pt x="1879599" y="26669"/>
                </a:moveTo>
                <a:lnTo>
                  <a:pt x="1879599" y="39369"/>
                </a:lnTo>
                <a:lnTo>
                  <a:pt x="1917699" y="39623"/>
                </a:lnTo>
                <a:lnTo>
                  <a:pt x="1917699" y="26923"/>
                </a:lnTo>
                <a:lnTo>
                  <a:pt x="1879599" y="26669"/>
                </a:lnTo>
                <a:close/>
              </a:path>
              <a:path w="2946400" h="76200">
                <a:moveTo>
                  <a:pt x="1828799" y="26415"/>
                </a:moveTo>
                <a:lnTo>
                  <a:pt x="1828799" y="39115"/>
                </a:lnTo>
                <a:lnTo>
                  <a:pt x="1866899" y="39369"/>
                </a:lnTo>
                <a:lnTo>
                  <a:pt x="1866899" y="26669"/>
                </a:lnTo>
                <a:lnTo>
                  <a:pt x="1828799" y="26415"/>
                </a:lnTo>
                <a:close/>
              </a:path>
              <a:path w="2946400" h="76200">
                <a:moveTo>
                  <a:pt x="1777999" y="26161"/>
                </a:moveTo>
                <a:lnTo>
                  <a:pt x="1777999" y="38861"/>
                </a:lnTo>
                <a:lnTo>
                  <a:pt x="1816099" y="39115"/>
                </a:lnTo>
                <a:lnTo>
                  <a:pt x="1816099" y="26415"/>
                </a:lnTo>
                <a:lnTo>
                  <a:pt x="1777999" y="26161"/>
                </a:lnTo>
                <a:close/>
              </a:path>
              <a:path w="2946400" h="76200">
                <a:moveTo>
                  <a:pt x="1727199" y="25907"/>
                </a:moveTo>
                <a:lnTo>
                  <a:pt x="1727199" y="38607"/>
                </a:lnTo>
                <a:lnTo>
                  <a:pt x="1765299" y="38861"/>
                </a:lnTo>
                <a:lnTo>
                  <a:pt x="1765299" y="26161"/>
                </a:lnTo>
                <a:lnTo>
                  <a:pt x="1727199" y="25907"/>
                </a:lnTo>
                <a:close/>
              </a:path>
              <a:path w="2946400" h="76200">
                <a:moveTo>
                  <a:pt x="1676399" y="25653"/>
                </a:moveTo>
                <a:lnTo>
                  <a:pt x="1676399" y="38353"/>
                </a:lnTo>
                <a:lnTo>
                  <a:pt x="1714499" y="38607"/>
                </a:lnTo>
                <a:lnTo>
                  <a:pt x="1714499" y="25907"/>
                </a:lnTo>
                <a:lnTo>
                  <a:pt x="1676399" y="25653"/>
                </a:lnTo>
                <a:close/>
              </a:path>
              <a:path w="2946400" h="76200">
                <a:moveTo>
                  <a:pt x="1625599" y="25399"/>
                </a:moveTo>
                <a:lnTo>
                  <a:pt x="1625599" y="38099"/>
                </a:lnTo>
                <a:lnTo>
                  <a:pt x="1663699" y="38353"/>
                </a:lnTo>
                <a:lnTo>
                  <a:pt x="1663699" y="25653"/>
                </a:lnTo>
                <a:lnTo>
                  <a:pt x="1625599" y="25399"/>
                </a:lnTo>
                <a:close/>
              </a:path>
              <a:path w="2946400" h="76200">
                <a:moveTo>
                  <a:pt x="1574799" y="25145"/>
                </a:moveTo>
                <a:lnTo>
                  <a:pt x="1574799" y="37845"/>
                </a:lnTo>
                <a:lnTo>
                  <a:pt x="1612899" y="38099"/>
                </a:lnTo>
                <a:lnTo>
                  <a:pt x="1612899" y="25399"/>
                </a:lnTo>
                <a:lnTo>
                  <a:pt x="1574799" y="25145"/>
                </a:lnTo>
                <a:close/>
              </a:path>
              <a:path w="2946400" h="76200">
                <a:moveTo>
                  <a:pt x="1523999" y="24891"/>
                </a:moveTo>
                <a:lnTo>
                  <a:pt x="1523999" y="37591"/>
                </a:lnTo>
                <a:lnTo>
                  <a:pt x="1562099" y="37845"/>
                </a:lnTo>
                <a:lnTo>
                  <a:pt x="1562099" y="25145"/>
                </a:lnTo>
                <a:lnTo>
                  <a:pt x="1523999" y="24891"/>
                </a:lnTo>
                <a:close/>
              </a:path>
              <a:path w="2946400" h="76200">
                <a:moveTo>
                  <a:pt x="1473199" y="24637"/>
                </a:moveTo>
                <a:lnTo>
                  <a:pt x="1473199" y="37337"/>
                </a:lnTo>
                <a:lnTo>
                  <a:pt x="1511299" y="37591"/>
                </a:lnTo>
                <a:lnTo>
                  <a:pt x="1511299" y="24891"/>
                </a:lnTo>
                <a:lnTo>
                  <a:pt x="1473199" y="24637"/>
                </a:lnTo>
                <a:close/>
              </a:path>
              <a:path w="2946400" h="76200">
                <a:moveTo>
                  <a:pt x="1422399" y="24383"/>
                </a:moveTo>
                <a:lnTo>
                  <a:pt x="1422399" y="37083"/>
                </a:lnTo>
                <a:lnTo>
                  <a:pt x="1460499" y="37337"/>
                </a:lnTo>
                <a:lnTo>
                  <a:pt x="1460499" y="24637"/>
                </a:lnTo>
                <a:lnTo>
                  <a:pt x="1422399" y="24383"/>
                </a:lnTo>
                <a:close/>
              </a:path>
              <a:path w="2946400" h="76200">
                <a:moveTo>
                  <a:pt x="1371599" y="24129"/>
                </a:moveTo>
                <a:lnTo>
                  <a:pt x="1371599" y="36829"/>
                </a:lnTo>
                <a:lnTo>
                  <a:pt x="1409699" y="37083"/>
                </a:lnTo>
                <a:lnTo>
                  <a:pt x="1409699" y="24383"/>
                </a:lnTo>
                <a:lnTo>
                  <a:pt x="1371599" y="24129"/>
                </a:lnTo>
                <a:close/>
              </a:path>
              <a:path w="2946400" h="76200">
                <a:moveTo>
                  <a:pt x="1320799" y="23875"/>
                </a:moveTo>
                <a:lnTo>
                  <a:pt x="1320799" y="36575"/>
                </a:lnTo>
                <a:lnTo>
                  <a:pt x="1358899" y="36829"/>
                </a:lnTo>
                <a:lnTo>
                  <a:pt x="1358899" y="24129"/>
                </a:lnTo>
                <a:lnTo>
                  <a:pt x="1320799" y="23875"/>
                </a:lnTo>
                <a:close/>
              </a:path>
              <a:path w="2946400" h="76200">
                <a:moveTo>
                  <a:pt x="1269999" y="23621"/>
                </a:moveTo>
                <a:lnTo>
                  <a:pt x="1269999" y="36321"/>
                </a:lnTo>
                <a:lnTo>
                  <a:pt x="1308099" y="36575"/>
                </a:lnTo>
                <a:lnTo>
                  <a:pt x="1308099" y="23875"/>
                </a:lnTo>
                <a:lnTo>
                  <a:pt x="1269999" y="23621"/>
                </a:lnTo>
                <a:close/>
              </a:path>
              <a:path w="2946400" h="76200">
                <a:moveTo>
                  <a:pt x="1219199" y="23367"/>
                </a:moveTo>
                <a:lnTo>
                  <a:pt x="1219199" y="36067"/>
                </a:lnTo>
                <a:lnTo>
                  <a:pt x="1257299" y="36321"/>
                </a:lnTo>
                <a:lnTo>
                  <a:pt x="1257299" y="23621"/>
                </a:lnTo>
                <a:lnTo>
                  <a:pt x="1219199" y="23367"/>
                </a:lnTo>
                <a:close/>
              </a:path>
              <a:path w="2946400" h="76200">
                <a:moveTo>
                  <a:pt x="1168399" y="23113"/>
                </a:moveTo>
                <a:lnTo>
                  <a:pt x="1168399" y="35813"/>
                </a:lnTo>
                <a:lnTo>
                  <a:pt x="1206499" y="36067"/>
                </a:lnTo>
                <a:lnTo>
                  <a:pt x="1206499" y="23367"/>
                </a:lnTo>
                <a:lnTo>
                  <a:pt x="1168399" y="23113"/>
                </a:lnTo>
                <a:close/>
              </a:path>
              <a:path w="2946400" h="76200">
                <a:moveTo>
                  <a:pt x="1117599" y="22859"/>
                </a:moveTo>
                <a:lnTo>
                  <a:pt x="1117599" y="35559"/>
                </a:lnTo>
                <a:lnTo>
                  <a:pt x="1155699" y="35813"/>
                </a:lnTo>
                <a:lnTo>
                  <a:pt x="1155699" y="23113"/>
                </a:lnTo>
                <a:lnTo>
                  <a:pt x="1117599" y="22859"/>
                </a:lnTo>
                <a:close/>
              </a:path>
              <a:path w="2946400" h="76200">
                <a:moveTo>
                  <a:pt x="1066799" y="22605"/>
                </a:moveTo>
                <a:lnTo>
                  <a:pt x="1066799" y="35305"/>
                </a:lnTo>
                <a:lnTo>
                  <a:pt x="1104899" y="35559"/>
                </a:lnTo>
                <a:lnTo>
                  <a:pt x="1104899" y="22859"/>
                </a:lnTo>
                <a:lnTo>
                  <a:pt x="1066799" y="22605"/>
                </a:lnTo>
                <a:close/>
              </a:path>
              <a:path w="2946400" h="76200">
                <a:moveTo>
                  <a:pt x="1015999" y="22351"/>
                </a:moveTo>
                <a:lnTo>
                  <a:pt x="1015999" y="35051"/>
                </a:lnTo>
                <a:lnTo>
                  <a:pt x="1054099" y="35305"/>
                </a:lnTo>
                <a:lnTo>
                  <a:pt x="1054099" y="22605"/>
                </a:lnTo>
                <a:lnTo>
                  <a:pt x="1015999" y="22351"/>
                </a:lnTo>
                <a:close/>
              </a:path>
              <a:path w="2946400" h="76200">
                <a:moveTo>
                  <a:pt x="965199" y="22097"/>
                </a:moveTo>
                <a:lnTo>
                  <a:pt x="965199" y="34797"/>
                </a:lnTo>
                <a:lnTo>
                  <a:pt x="1003299" y="35051"/>
                </a:lnTo>
                <a:lnTo>
                  <a:pt x="1003299" y="22351"/>
                </a:lnTo>
                <a:lnTo>
                  <a:pt x="965199" y="22097"/>
                </a:lnTo>
                <a:close/>
              </a:path>
              <a:path w="2946400" h="76200">
                <a:moveTo>
                  <a:pt x="914399" y="21843"/>
                </a:moveTo>
                <a:lnTo>
                  <a:pt x="914399" y="34543"/>
                </a:lnTo>
                <a:lnTo>
                  <a:pt x="952499" y="34797"/>
                </a:lnTo>
                <a:lnTo>
                  <a:pt x="952499" y="22097"/>
                </a:lnTo>
                <a:lnTo>
                  <a:pt x="914399" y="21843"/>
                </a:lnTo>
                <a:close/>
              </a:path>
              <a:path w="2946400" h="76200">
                <a:moveTo>
                  <a:pt x="863599" y="21589"/>
                </a:moveTo>
                <a:lnTo>
                  <a:pt x="863599" y="34289"/>
                </a:lnTo>
                <a:lnTo>
                  <a:pt x="901699" y="34543"/>
                </a:lnTo>
                <a:lnTo>
                  <a:pt x="901699" y="21843"/>
                </a:lnTo>
                <a:lnTo>
                  <a:pt x="863599" y="21589"/>
                </a:lnTo>
                <a:close/>
              </a:path>
              <a:path w="2946400" h="76200">
                <a:moveTo>
                  <a:pt x="812799" y="21335"/>
                </a:moveTo>
                <a:lnTo>
                  <a:pt x="812799" y="34035"/>
                </a:lnTo>
                <a:lnTo>
                  <a:pt x="850899" y="34289"/>
                </a:lnTo>
                <a:lnTo>
                  <a:pt x="850899" y="21589"/>
                </a:lnTo>
                <a:lnTo>
                  <a:pt x="812799" y="21335"/>
                </a:lnTo>
                <a:close/>
              </a:path>
              <a:path w="2946400" h="76200">
                <a:moveTo>
                  <a:pt x="761999" y="21081"/>
                </a:moveTo>
                <a:lnTo>
                  <a:pt x="761999" y="33781"/>
                </a:lnTo>
                <a:lnTo>
                  <a:pt x="800099" y="34035"/>
                </a:lnTo>
                <a:lnTo>
                  <a:pt x="800099" y="21335"/>
                </a:lnTo>
                <a:lnTo>
                  <a:pt x="761999" y="21081"/>
                </a:lnTo>
                <a:close/>
              </a:path>
              <a:path w="2946400" h="76200">
                <a:moveTo>
                  <a:pt x="711199" y="20827"/>
                </a:moveTo>
                <a:lnTo>
                  <a:pt x="711199" y="33527"/>
                </a:lnTo>
                <a:lnTo>
                  <a:pt x="749299" y="33781"/>
                </a:lnTo>
                <a:lnTo>
                  <a:pt x="749299" y="21081"/>
                </a:lnTo>
                <a:lnTo>
                  <a:pt x="711199" y="20827"/>
                </a:lnTo>
                <a:close/>
              </a:path>
              <a:path w="2946400" h="76200">
                <a:moveTo>
                  <a:pt x="660399" y="20573"/>
                </a:moveTo>
                <a:lnTo>
                  <a:pt x="660399" y="33273"/>
                </a:lnTo>
                <a:lnTo>
                  <a:pt x="698499" y="33527"/>
                </a:lnTo>
                <a:lnTo>
                  <a:pt x="698499" y="20827"/>
                </a:lnTo>
                <a:lnTo>
                  <a:pt x="660399" y="20573"/>
                </a:lnTo>
                <a:close/>
              </a:path>
              <a:path w="2946400" h="76200">
                <a:moveTo>
                  <a:pt x="609599" y="20319"/>
                </a:moveTo>
                <a:lnTo>
                  <a:pt x="609599" y="33019"/>
                </a:lnTo>
                <a:lnTo>
                  <a:pt x="647699" y="33273"/>
                </a:lnTo>
                <a:lnTo>
                  <a:pt x="647699" y="20573"/>
                </a:lnTo>
                <a:lnTo>
                  <a:pt x="609599" y="20319"/>
                </a:lnTo>
                <a:close/>
              </a:path>
              <a:path w="2946400" h="76200">
                <a:moveTo>
                  <a:pt x="558799" y="20065"/>
                </a:moveTo>
                <a:lnTo>
                  <a:pt x="558799" y="32765"/>
                </a:lnTo>
                <a:lnTo>
                  <a:pt x="596899" y="33019"/>
                </a:lnTo>
                <a:lnTo>
                  <a:pt x="596899" y="20319"/>
                </a:lnTo>
                <a:lnTo>
                  <a:pt x="558799" y="20065"/>
                </a:lnTo>
                <a:close/>
              </a:path>
              <a:path w="2946400" h="76200">
                <a:moveTo>
                  <a:pt x="507999" y="19811"/>
                </a:moveTo>
                <a:lnTo>
                  <a:pt x="507999" y="32511"/>
                </a:lnTo>
                <a:lnTo>
                  <a:pt x="546099" y="32765"/>
                </a:lnTo>
                <a:lnTo>
                  <a:pt x="546099" y="20065"/>
                </a:lnTo>
                <a:lnTo>
                  <a:pt x="507999" y="19811"/>
                </a:lnTo>
                <a:close/>
              </a:path>
              <a:path w="2946400" h="76200">
                <a:moveTo>
                  <a:pt x="457199" y="19557"/>
                </a:moveTo>
                <a:lnTo>
                  <a:pt x="457199" y="32257"/>
                </a:lnTo>
                <a:lnTo>
                  <a:pt x="495299" y="32511"/>
                </a:lnTo>
                <a:lnTo>
                  <a:pt x="495299" y="19811"/>
                </a:lnTo>
                <a:lnTo>
                  <a:pt x="457199" y="19557"/>
                </a:lnTo>
                <a:close/>
              </a:path>
              <a:path w="2946400" h="76200">
                <a:moveTo>
                  <a:pt x="406399" y="19303"/>
                </a:moveTo>
                <a:lnTo>
                  <a:pt x="406399" y="32003"/>
                </a:lnTo>
                <a:lnTo>
                  <a:pt x="444499" y="32257"/>
                </a:lnTo>
                <a:lnTo>
                  <a:pt x="444499" y="19557"/>
                </a:lnTo>
                <a:lnTo>
                  <a:pt x="406399" y="19303"/>
                </a:lnTo>
                <a:close/>
              </a:path>
              <a:path w="2946400" h="76200">
                <a:moveTo>
                  <a:pt x="355599" y="19049"/>
                </a:moveTo>
                <a:lnTo>
                  <a:pt x="355599" y="31749"/>
                </a:lnTo>
                <a:lnTo>
                  <a:pt x="393699" y="32003"/>
                </a:lnTo>
                <a:lnTo>
                  <a:pt x="393699" y="19303"/>
                </a:lnTo>
                <a:lnTo>
                  <a:pt x="355599" y="19049"/>
                </a:lnTo>
                <a:close/>
              </a:path>
              <a:path w="2946400" h="76200">
                <a:moveTo>
                  <a:pt x="304799" y="18795"/>
                </a:moveTo>
                <a:lnTo>
                  <a:pt x="304799" y="31495"/>
                </a:lnTo>
                <a:lnTo>
                  <a:pt x="342899" y="31749"/>
                </a:lnTo>
                <a:lnTo>
                  <a:pt x="342899" y="19049"/>
                </a:lnTo>
                <a:lnTo>
                  <a:pt x="304799" y="18795"/>
                </a:lnTo>
                <a:close/>
              </a:path>
              <a:path w="2946400" h="76200">
                <a:moveTo>
                  <a:pt x="253999" y="18541"/>
                </a:moveTo>
                <a:lnTo>
                  <a:pt x="253999" y="31241"/>
                </a:lnTo>
                <a:lnTo>
                  <a:pt x="292099" y="31495"/>
                </a:lnTo>
                <a:lnTo>
                  <a:pt x="292099" y="18795"/>
                </a:lnTo>
                <a:lnTo>
                  <a:pt x="253999" y="18541"/>
                </a:lnTo>
                <a:close/>
              </a:path>
              <a:path w="2946400" h="76200">
                <a:moveTo>
                  <a:pt x="203200" y="18287"/>
                </a:moveTo>
                <a:lnTo>
                  <a:pt x="203200" y="30987"/>
                </a:lnTo>
                <a:lnTo>
                  <a:pt x="241299" y="31241"/>
                </a:lnTo>
                <a:lnTo>
                  <a:pt x="241299" y="18541"/>
                </a:lnTo>
                <a:lnTo>
                  <a:pt x="203200" y="18287"/>
                </a:lnTo>
                <a:close/>
              </a:path>
              <a:path w="2946400" h="76200">
                <a:moveTo>
                  <a:pt x="152400" y="18033"/>
                </a:moveTo>
                <a:lnTo>
                  <a:pt x="152400" y="30733"/>
                </a:lnTo>
                <a:lnTo>
                  <a:pt x="190500" y="30987"/>
                </a:lnTo>
                <a:lnTo>
                  <a:pt x="190500" y="18287"/>
                </a:lnTo>
                <a:lnTo>
                  <a:pt x="152400" y="18033"/>
                </a:lnTo>
                <a:close/>
              </a:path>
              <a:path w="2946400" h="76200">
                <a:moveTo>
                  <a:pt x="101600" y="17779"/>
                </a:moveTo>
                <a:lnTo>
                  <a:pt x="101600" y="30479"/>
                </a:lnTo>
                <a:lnTo>
                  <a:pt x="139700" y="30733"/>
                </a:lnTo>
                <a:lnTo>
                  <a:pt x="139700" y="18033"/>
                </a:lnTo>
                <a:lnTo>
                  <a:pt x="101600" y="17779"/>
                </a:lnTo>
                <a:close/>
              </a:path>
              <a:path w="2946400" h="76200">
                <a:moveTo>
                  <a:pt x="50800" y="17525"/>
                </a:moveTo>
                <a:lnTo>
                  <a:pt x="50800" y="30225"/>
                </a:lnTo>
                <a:lnTo>
                  <a:pt x="88900" y="30479"/>
                </a:lnTo>
                <a:lnTo>
                  <a:pt x="88900" y="17779"/>
                </a:lnTo>
                <a:lnTo>
                  <a:pt x="50800" y="17525"/>
                </a:lnTo>
                <a:close/>
              </a:path>
              <a:path w="2946400" h="76200">
                <a:moveTo>
                  <a:pt x="0" y="17271"/>
                </a:moveTo>
                <a:lnTo>
                  <a:pt x="0" y="29971"/>
                </a:lnTo>
                <a:lnTo>
                  <a:pt x="38100" y="30225"/>
                </a:lnTo>
                <a:lnTo>
                  <a:pt x="38100" y="17525"/>
                </a:lnTo>
                <a:lnTo>
                  <a:pt x="0" y="17271"/>
                </a:lnTo>
                <a:close/>
              </a:path>
            </a:pathLst>
          </a:custGeom>
          <a:solidFill>
            <a:srgbClr val="666666"/>
          </a:solidFill>
        </p:spPr>
        <p:txBody>
          <a:bodyPr wrap="square" lIns="0" tIns="0" rIns="0" bIns="0" rtlCol="0"/>
          <a:lstStyle/>
          <a:p>
            <a:pPr defTabSz="685800"/>
            <a:endParaRPr sz="1350">
              <a:latin typeface="Calibri" panose="020F0502020204030204"/>
            </a:endParaRPr>
          </a:p>
        </p:txBody>
      </p:sp>
      <p:sp>
        <p:nvSpPr>
          <p:cNvPr id="111" name="object 111"/>
          <p:cNvSpPr/>
          <p:nvPr/>
        </p:nvSpPr>
        <p:spPr>
          <a:xfrm>
            <a:off x="2242956" y="3961529"/>
            <a:ext cx="2707475" cy="262936"/>
          </a:xfrm>
          <a:custGeom>
            <a:avLst/>
            <a:gdLst/>
            <a:ahLst/>
            <a:cxnLst/>
            <a:rect l="l" t="t" r="r" b="b"/>
            <a:pathLst>
              <a:path w="3609340" h="350520">
                <a:moveTo>
                  <a:pt x="38100" y="337210"/>
                </a:moveTo>
                <a:lnTo>
                  <a:pt x="0" y="337210"/>
                </a:lnTo>
                <a:lnTo>
                  <a:pt x="0" y="349910"/>
                </a:lnTo>
                <a:lnTo>
                  <a:pt x="38100" y="349910"/>
                </a:lnTo>
                <a:lnTo>
                  <a:pt x="38100" y="337210"/>
                </a:lnTo>
                <a:close/>
              </a:path>
              <a:path w="3609340" h="350520">
                <a:moveTo>
                  <a:pt x="88900" y="337210"/>
                </a:moveTo>
                <a:lnTo>
                  <a:pt x="50800" y="337210"/>
                </a:lnTo>
                <a:lnTo>
                  <a:pt x="50800" y="349910"/>
                </a:lnTo>
                <a:lnTo>
                  <a:pt x="88900" y="349910"/>
                </a:lnTo>
                <a:lnTo>
                  <a:pt x="88900" y="337210"/>
                </a:lnTo>
                <a:close/>
              </a:path>
              <a:path w="3609340" h="350520">
                <a:moveTo>
                  <a:pt x="139700" y="337210"/>
                </a:moveTo>
                <a:lnTo>
                  <a:pt x="101600" y="337210"/>
                </a:lnTo>
                <a:lnTo>
                  <a:pt x="101600" y="349910"/>
                </a:lnTo>
                <a:lnTo>
                  <a:pt x="139700" y="349910"/>
                </a:lnTo>
                <a:lnTo>
                  <a:pt x="139700" y="337210"/>
                </a:lnTo>
                <a:close/>
              </a:path>
              <a:path w="3609340" h="350520">
                <a:moveTo>
                  <a:pt x="190500" y="337210"/>
                </a:moveTo>
                <a:lnTo>
                  <a:pt x="152400" y="337210"/>
                </a:lnTo>
                <a:lnTo>
                  <a:pt x="152400" y="349910"/>
                </a:lnTo>
                <a:lnTo>
                  <a:pt x="190500" y="349910"/>
                </a:lnTo>
                <a:lnTo>
                  <a:pt x="190500" y="337210"/>
                </a:lnTo>
                <a:close/>
              </a:path>
              <a:path w="3609340" h="350520">
                <a:moveTo>
                  <a:pt x="241300" y="337210"/>
                </a:moveTo>
                <a:lnTo>
                  <a:pt x="203200" y="337210"/>
                </a:lnTo>
                <a:lnTo>
                  <a:pt x="203200" y="349910"/>
                </a:lnTo>
                <a:lnTo>
                  <a:pt x="241300" y="349910"/>
                </a:lnTo>
                <a:lnTo>
                  <a:pt x="241300" y="337210"/>
                </a:lnTo>
                <a:close/>
              </a:path>
              <a:path w="3609340" h="350520">
                <a:moveTo>
                  <a:pt x="266191" y="337210"/>
                </a:moveTo>
                <a:lnTo>
                  <a:pt x="254000" y="337210"/>
                </a:lnTo>
                <a:lnTo>
                  <a:pt x="254000" y="349910"/>
                </a:lnTo>
                <a:lnTo>
                  <a:pt x="278891" y="349910"/>
                </a:lnTo>
                <a:lnTo>
                  <a:pt x="278891" y="343560"/>
                </a:lnTo>
                <a:lnTo>
                  <a:pt x="266191" y="343560"/>
                </a:lnTo>
                <a:lnTo>
                  <a:pt x="266191" y="337210"/>
                </a:lnTo>
                <a:close/>
              </a:path>
              <a:path w="3609340" h="350520">
                <a:moveTo>
                  <a:pt x="278891" y="323964"/>
                </a:moveTo>
                <a:lnTo>
                  <a:pt x="266191" y="323964"/>
                </a:lnTo>
                <a:lnTo>
                  <a:pt x="266191" y="343560"/>
                </a:lnTo>
                <a:lnTo>
                  <a:pt x="272541" y="337210"/>
                </a:lnTo>
                <a:lnTo>
                  <a:pt x="278891" y="337210"/>
                </a:lnTo>
                <a:lnTo>
                  <a:pt x="278891" y="323964"/>
                </a:lnTo>
                <a:close/>
              </a:path>
              <a:path w="3609340" h="350520">
                <a:moveTo>
                  <a:pt x="278891" y="337210"/>
                </a:moveTo>
                <a:lnTo>
                  <a:pt x="272541" y="337210"/>
                </a:lnTo>
                <a:lnTo>
                  <a:pt x="266191" y="343560"/>
                </a:lnTo>
                <a:lnTo>
                  <a:pt x="278891" y="343560"/>
                </a:lnTo>
                <a:lnTo>
                  <a:pt x="278891" y="337210"/>
                </a:lnTo>
                <a:close/>
              </a:path>
              <a:path w="3609340" h="350520">
                <a:moveTo>
                  <a:pt x="278891" y="273176"/>
                </a:moveTo>
                <a:lnTo>
                  <a:pt x="266191" y="273176"/>
                </a:lnTo>
                <a:lnTo>
                  <a:pt x="266191" y="311264"/>
                </a:lnTo>
                <a:lnTo>
                  <a:pt x="278891" y="311264"/>
                </a:lnTo>
                <a:lnTo>
                  <a:pt x="278891" y="273176"/>
                </a:lnTo>
                <a:close/>
              </a:path>
              <a:path w="3609340" h="350520">
                <a:moveTo>
                  <a:pt x="278891" y="222376"/>
                </a:moveTo>
                <a:lnTo>
                  <a:pt x="266191" y="222376"/>
                </a:lnTo>
                <a:lnTo>
                  <a:pt x="266191" y="260476"/>
                </a:lnTo>
                <a:lnTo>
                  <a:pt x="278891" y="260476"/>
                </a:lnTo>
                <a:lnTo>
                  <a:pt x="278891" y="222376"/>
                </a:lnTo>
                <a:close/>
              </a:path>
              <a:path w="3609340" h="350520">
                <a:moveTo>
                  <a:pt x="278891" y="171576"/>
                </a:moveTo>
                <a:lnTo>
                  <a:pt x="266191" y="171576"/>
                </a:lnTo>
                <a:lnTo>
                  <a:pt x="266191" y="209676"/>
                </a:lnTo>
                <a:lnTo>
                  <a:pt x="278891" y="209676"/>
                </a:lnTo>
                <a:lnTo>
                  <a:pt x="278891" y="171576"/>
                </a:lnTo>
                <a:close/>
              </a:path>
              <a:path w="3609340" h="350520">
                <a:moveTo>
                  <a:pt x="278891" y="120776"/>
                </a:moveTo>
                <a:lnTo>
                  <a:pt x="266191" y="120776"/>
                </a:lnTo>
                <a:lnTo>
                  <a:pt x="266191" y="158876"/>
                </a:lnTo>
                <a:lnTo>
                  <a:pt x="278891" y="158876"/>
                </a:lnTo>
                <a:lnTo>
                  <a:pt x="278891" y="120776"/>
                </a:lnTo>
                <a:close/>
              </a:path>
              <a:path w="3609340" h="350520">
                <a:moveTo>
                  <a:pt x="278891" y="69976"/>
                </a:moveTo>
                <a:lnTo>
                  <a:pt x="266191" y="69976"/>
                </a:lnTo>
                <a:lnTo>
                  <a:pt x="266191" y="108076"/>
                </a:lnTo>
                <a:lnTo>
                  <a:pt x="278891" y="108076"/>
                </a:lnTo>
                <a:lnTo>
                  <a:pt x="278891" y="69976"/>
                </a:lnTo>
                <a:close/>
              </a:path>
              <a:path w="3609340" h="350520">
                <a:moveTo>
                  <a:pt x="291464" y="31749"/>
                </a:moveTo>
                <a:lnTo>
                  <a:pt x="266191" y="31749"/>
                </a:lnTo>
                <a:lnTo>
                  <a:pt x="266191" y="57276"/>
                </a:lnTo>
                <a:lnTo>
                  <a:pt x="278891" y="57276"/>
                </a:lnTo>
                <a:lnTo>
                  <a:pt x="278891" y="44449"/>
                </a:lnTo>
                <a:lnTo>
                  <a:pt x="272541" y="44449"/>
                </a:lnTo>
                <a:lnTo>
                  <a:pt x="278891" y="38099"/>
                </a:lnTo>
                <a:lnTo>
                  <a:pt x="291464" y="38099"/>
                </a:lnTo>
                <a:lnTo>
                  <a:pt x="291464" y="31749"/>
                </a:lnTo>
                <a:close/>
              </a:path>
              <a:path w="3609340" h="350520">
                <a:moveTo>
                  <a:pt x="278891" y="38099"/>
                </a:moveTo>
                <a:lnTo>
                  <a:pt x="272541" y="44449"/>
                </a:lnTo>
                <a:lnTo>
                  <a:pt x="278891" y="44449"/>
                </a:lnTo>
                <a:lnTo>
                  <a:pt x="278891" y="38099"/>
                </a:lnTo>
                <a:close/>
              </a:path>
              <a:path w="3609340" h="350520">
                <a:moveTo>
                  <a:pt x="291464" y="38099"/>
                </a:moveTo>
                <a:lnTo>
                  <a:pt x="278891" y="38099"/>
                </a:lnTo>
                <a:lnTo>
                  <a:pt x="278891" y="44449"/>
                </a:lnTo>
                <a:lnTo>
                  <a:pt x="291464" y="44449"/>
                </a:lnTo>
                <a:lnTo>
                  <a:pt x="291464" y="38099"/>
                </a:lnTo>
                <a:close/>
              </a:path>
              <a:path w="3609340" h="350520">
                <a:moveTo>
                  <a:pt x="342264" y="31749"/>
                </a:moveTo>
                <a:lnTo>
                  <a:pt x="304164" y="31749"/>
                </a:lnTo>
                <a:lnTo>
                  <a:pt x="304164" y="44449"/>
                </a:lnTo>
                <a:lnTo>
                  <a:pt x="342264" y="44449"/>
                </a:lnTo>
                <a:lnTo>
                  <a:pt x="342264" y="31749"/>
                </a:lnTo>
                <a:close/>
              </a:path>
              <a:path w="3609340" h="350520">
                <a:moveTo>
                  <a:pt x="393064" y="31749"/>
                </a:moveTo>
                <a:lnTo>
                  <a:pt x="354964" y="31749"/>
                </a:lnTo>
                <a:lnTo>
                  <a:pt x="354964" y="44449"/>
                </a:lnTo>
                <a:lnTo>
                  <a:pt x="393064" y="44449"/>
                </a:lnTo>
                <a:lnTo>
                  <a:pt x="393064" y="31749"/>
                </a:lnTo>
                <a:close/>
              </a:path>
              <a:path w="3609340" h="350520">
                <a:moveTo>
                  <a:pt x="443864" y="31749"/>
                </a:moveTo>
                <a:lnTo>
                  <a:pt x="405764" y="31749"/>
                </a:lnTo>
                <a:lnTo>
                  <a:pt x="405764" y="44449"/>
                </a:lnTo>
                <a:lnTo>
                  <a:pt x="443864" y="44449"/>
                </a:lnTo>
                <a:lnTo>
                  <a:pt x="443864" y="31749"/>
                </a:lnTo>
                <a:close/>
              </a:path>
              <a:path w="3609340" h="350520">
                <a:moveTo>
                  <a:pt x="494664" y="31749"/>
                </a:moveTo>
                <a:lnTo>
                  <a:pt x="456564" y="31749"/>
                </a:lnTo>
                <a:lnTo>
                  <a:pt x="456564" y="44449"/>
                </a:lnTo>
                <a:lnTo>
                  <a:pt x="494664" y="44449"/>
                </a:lnTo>
                <a:lnTo>
                  <a:pt x="494664" y="31749"/>
                </a:lnTo>
                <a:close/>
              </a:path>
              <a:path w="3609340" h="350520">
                <a:moveTo>
                  <a:pt x="545464" y="31749"/>
                </a:moveTo>
                <a:lnTo>
                  <a:pt x="507364" y="31749"/>
                </a:lnTo>
                <a:lnTo>
                  <a:pt x="507364" y="44449"/>
                </a:lnTo>
                <a:lnTo>
                  <a:pt x="545464" y="44449"/>
                </a:lnTo>
                <a:lnTo>
                  <a:pt x="545464" y="31749"/>
                </a:lnTo>
                <a:close/>
              </a:path>
              <a:path w="3609340" h="350520">
                <a:moveTo>
                  <a:pt x="596264" y="31749"/>
                </a:moveTo>
                <a:lnTo>
                  <a:pt x="558164" y="31749"/>
                </a:lnTo>
                <a:lnTo>
                  <a:pt x="558164" y="44449"/>
                </a:lnTo>
                <a:lnTo>
                  <a:pt x="596264" y="44449"/>
                </a:lnTo>
                <a:lnTo>
                  <a:pt x="596264" y="31749"/>
                </a:lnTo>
                <a:close/>
              </a:path>
              <a:path w="3609340" h="350520">
                <a:moveTo>
                  <a:pt x="647064" y="31749"/>
                </a:moveTo>
                <a:lnTo>
                  <a:pt x="608964" y="31749"/>
                </a:lnTo>
                <a:lnTo>
                  <a:pt x="608964" y="44449"/>
                </a:lnTo>
                <a:lnTo>
                  <a:pt x="647064" y="44449"/>
                </a:lnTo>
                <a:lnTo>
                  <a:pt x="647064" y="31749"/>
                </a:lnTo>
                <a:close/>
              </a:path>
              <a:path w="3609340" h="350520">
                <a:moveTo>
                  <a:pt x="697864" y="31749"/>
                </a:moveTo>
                <a:lnTo>
                  <a:pt x="659764" y="31749"/>
                </a:lnTo>
                <a:lnTo>
                  <a:pt x="659764" y="44449"/>
                </a:lnTo>
                <a:lnTo>
                  <a:pt x="697864" y="44449"/>
                </a:lnTo>
                <a:lnTo>
                  <a:pt x="697864" y="31749"/>
                </a:lnTo>
                <a:close/>
              </a:path>
              <a:path w="3609340" h="350520">
                <a:moveTo>
                  <a:pt x="748664" y="31749"/>
                </a:moveTo>
                <a:lnTo>
                  <a:pt x="710564" y="31749"/>
                </a:lnTo>
                <a:lnTo>
                  <a:pt x="710564" y="44449"/>
                </a:lnTo>
                <a:lnTo>
                  <a:pt x="748664" y="44449"/>
                </a:lnTo>
                <a:lnTo>
                  <a:pt x="748664" y="31749"/>
                </a:lnTo>
                <a:close/>
              </a:path>
              <a:path w="3609340" h="350520">
                <a:moveTo>
                  <a:pt x="799464" y="31749"/>
                </a:moveTo>
                <a:lnTo>
                  <a:pt x="761364" y="31749"/>
                </a:lnTo>
                <a:lnTo>
                  <a:pt x="761364" y="44449"/>
                </a:lnTo>
                <a:lnTo>
                  <a:pt x="799464" y="44449"/>
                </a:lnTo>
                <a:lnTo>
                  <a:pt x="799464" y="31749"/>
                </a:lnTo>
                <a:close/>
              </a:path>
              <a:path w="3609340" h="350520">
                <a:moveTo>
                  <a:pt x="850264" y="31749"/>
                </a:moveTo>
                <a:lnTo>
                  <a:pt x="812164" y="31749"/>
                </a:lnTo>
                <a:lnTo>
                  <a:pt x="812164" y="44449"/>
                </a:lnTo>
                <a:lnTo>
                  <a:pt x="850264" y="44449"/>
                </a:lnTo>
                <a:lnTo>
                  <a:pt x="850264" y="31749"/>
                </a:lnTo>
                <a:close/>
              </a:path>
              <a:path w="3609340" h="350520">
                <a:moveTo>
                  <a:pt x="901064" y="31749"/>
                </a:moveTo>
                <a:lnTo>
                  <a:pt x="862964" y="31749"/>
                </a:lnTo>
                <a:lnTo>
                  <a:pt x="862964" y="44449"/>
                </a:lnTo>
                <a:lnTo>
                  <a:pt x="901064" y="44449"/>
                </a:lnTo>
                <a:lnTo>
                  <a:pt x="901064" y="31749"/>
                </a:lnTo>
                <a:close/>
              </a:path>
              <a:path w="3609340" h="350520">
                <a:moveTo>
                  <a:pt x="951864" y="31749"/>
                </a:moveTo>
                <a:lnTo>
                  <a:pt x="913764" y="31749"/>
                </a:lnTo>
                <a:lnTo>
                  <a:pt x="913764" y="44449"/>
                </a:lnTo>
                <a:lnTo>
                  <a:pt x="951864" y="44449"/>
                </a:lnTo>
                <a:lnTo>
                  <a:pt x="951864" y="31749"/>
                </a:lnTo>
                <a:close/>
              </a:path>
              <a:path w="3609340" h="350520">
                <a:moveTo>
                  <a:pt x="1002664" y="31749"/>
                </a:moveTo>
                <a:lnTo>
                  <a:pt x="964564" y="31749"/>
                </a:lnTo>
                <a:lnTo>
                  <a:pt x="964564" y="44449"/>
                </a:lnTo>
                <a:lnTo>
                  <a:pt x="1002664" y="44449"/>
                </a:lnTo>
                <a:lnTo>
                  <a:pt x="1002664" y="31749"/>
                </a:lnTo>
                <a:close/>
              </a:path>
              <a:path w="3609340" h="350520">
                <a:moveTo>
                  <a:pt x="1053464" y="31749"/>
                </a:moveTo>
                <a:lnTo>
                  <a:pt x="1015364" y="31749"/>
                </a:lnTo>
                <a:lnTo>
                  <a:pt x="1015364" y="44449"/>
                </a:lnTo>
                <a:lnTo>
                  <a:pt x="1053464" y="44449"/>
                </a:lnTo>
                <a:lnTo>
                  <a:pt x="1053464" y="31749"/>
                </a:lnTo>
                <a:close/>
              </a:path>
              <a:path w="3609340" h="350520">
                <a:moveTo>
                  <a:pt x="1104264" y="31749"/>
                </a:moveTo>
                <a:lnTo>
                  <a:pt x="1066164" y="31749"/>
                </a:lnTo>
                <a:lnTo>
                  <a:pt x="1066164" y="44449"/>
                </a:lnTo>
                <a:lnTo>
                  <a:pt x="1104264" y="44449"/>
                </a:lnTo>
                <a:lnTo>
                  <a:pt x="1104264" y="31749"/>
                </a:lnTo>
                <a:close/>
              </a:path>
              <a:path w="3609340" h="350520">
                <a:moveTo>
                  <a:pt x="1155064" y="31749"/>
                </a:moveTo>
                <a:lnTo>
                  <a:pt x="1116964" y="31749"/>
                </a:lnTo>
                <a:lnTo>
                  <a:pt x="1116964" y="44449"/>
                </a:lnTo>
                <a:lnTo>
                  <a:pt x="1155064" y="44449"/>
                </a:lnTo>
                <a:lnTo>
                  <a:pt x="1155064" y="31749"/>
                </a:lnTo>
                <a:close/>
              </a:path>
              <a:path w="3609340" h="350520">
                <a:moveTo>
                  <a:pt x="1205864" y="31749"/>
                </a:moveTo>
                <a:lnTo>
                  <a:pt x="1167764" y="31749"/>
                </a:lnTo>
                <a:lnTo>
                  <a:pt x="1167764" y="44449"/>
                </a:lnTo>
                <a:lnTo>
                  <a:pt x="1205864" y="44449"/>
                </a:lnTo>
                <a:lnTo>
                  <a:pt x="1205864" y="31749"/>
                </a:lnTo>
                <a:close/>
              </a:path>
              <a:path w="3609340" h="350520">
                <a:moveTo>
                  <a:pt x="1256664" y="31749"/>
                </a:moveTo>
                <a:lnTo>
                  <a:pt x="1218564" y="31749"/>
                </a:lnTo>
                <a:lnTo>
                  <a:pt x="1218564" y="44449"/>
                </a:lnTo>
                <a:lnTo>
                  <a:pt x="1256664" y="44449"/>
                </a:lnTo>
                <a:lnTo>
                  <a:pt x="1256664" y="31749"/>
                </a:lnTo>
                <a:close/>
              </a:path>
              <a:path w="3609340" h="350520">
                <a:moveTo>
                  <a:pt x="1307464" y="31749"/>
                </a:moveTo>
                <a:lnTo>
                  <a:pt x="1269364" y="31749"/>
                </a:lnTo>
                <a:lnTo>
                  <a:pt x="1269364" y="44449"/>
                </a:lnTo>
                <a:lnTo>
                  <a:pt x="1307464" y="44449"/>
                </a:lnTo>
                <a:lnTo>
                  <a:pt x="1307464" y="31749"/>
                </a:lnTo>
                <a:close/>
              </a:path>
              <a:path w="3609340" h="350520">
                <a:moveTo>
                  <a:pt x="1358264" y="31749"/>
                </a:moveTo>
                <a:lnTo>
                  <a:pt x="1320164" y="31749"/>
                </a:lnTo>
                <a:lnTo>
                  <a:pt x="1320164" y="44449"/>
                </a:lnTo>
                <a:lnTo>
                  <a:pt x="1358264" y="44449"/>
                </a:lnTo>
                <a:lnTo>
                  <a:pt x="1358264" y="31749"/>
                </a:lnTo>
                <a:close/>
              </a:path>
              <a:path w="3609340" h="350520">
                <a:moveTo>
                  <a:pt x="1409064" y="31749"/>
                </a:moveTo>
                <a:lnTo>
                  <a:pt x="1370964" y="31749"/>
                </a:lnTo>
                <a:lnTo>
                  <a:pt x="1370964" y="44449"/>
                </a:lnTo>
                <a:lnTo>
                  <a:pt x="1409064" y="44449"/>
                </a:lnTo>
                <a:lnTo>
                  <a:pt x="1409064" y="31749"/>
                </a:lnTo>
                <a:close/>
              </a:path>
              <a:path w="3609340" h="350520">
                <a:moveTo>
                  <a:pt x="1459864" y="31749"/>
                </a:moveTo>
                <a:lnTo>
                  <a:pt x="1421764" y="31749"/>
                </a:lnTo>
                <a:lnTo>
                  <a:pt x="1421764" y="44449"/>
                </a:lnTo>
                <a:lnTo>
                  <a:pt x="1459864" y="44449"/>
                </a:lnTo>
                <a:lnTo>
                  <a:pt x="1459864" y="31749"/>
                </a:lnTo>
                <a:close/>
              </a:path>
              <a:path w="3609340" h="350520">
                <a:moveTo>
                  <a:pt x="1510664" y="31749"/>
                </a:moveTo>
                <a:lnTo>
                  <a:pt x="1472564" y="31749"/>
                </a:lnTo>
                <a:lnTo>
                  <a:pt x="1472564" y="44449"/>
                </a:lnTo>
                <a:lnTo>
                  <a:pt x="1510664" y="44449"/>
                </a:lnTo>
                <a:lnTo>
                  <a:pt x="1510664" y="31749"/>
                </a:lnTo>
                <a:close/>
              </a:path>
              <a:path w="3609340" h="350520">
                <a:moveTo>
                  <a:pt x="1561464" y="31749"/>
                </a:moveTo>
                <a:lnTo>
                  <a:pt x="1523364" y="31749"/>
                </a:lnTo>
                <a:lnTo>
                  <a:pt x="1523364" y="44449"/>
                </a:lnTo>
                <a:lnTo>
                  <a:pt x="1561464" y="44449"/>
                </a:lnTo>
                <a:lnTo>
                  <a:pt x="1561464" y="31749"/>
                </a:lnTo>
                <a:close/>
              </a:path>
              <a:path w="3609340" h="350520">
                <a:moveTo>
                  <a:pt x="1612264" y="31749"/>
                </a:moveTo>
                <a:lnTo>
                  <a:pt x="1574164" y="31749"/>
                </a:lnTo>
                <a:lnTo>
                  <a:pt x="1574164" y="44449"/>
                </a:lnTo>
                <a:lnTo>
                  <a:pt x="1612264" y="44449"/>
                </a:lnTo>
                <a:lnTo>
                  <a:pt x="1612264" y="31749"/>
                </a:lnTo>
                <a:close/>
              </a:path>
              <a:path w="3609340" h="350520">
                <a:moveTo>
                  <a:pt x="1663064" y="31749"/>
                </a:moveTo>
                <a:lnTo>
                  <a:pt x="1624964" y="31749"/>
                </a:lnTo>
                <a:lnTo>
                  <a:pt x="1624964" y="44449"/>
                </a:lnTo>
                <a:lnTo>
                  <a:pt x="1663064" y="44449"/>
                </a:lnTo>
                <a:lnTo>
                  <a:pt x="1663064" y="31749"/>
                </a:lnTo>
                <a:close/>
              </a:path>
              <a:path w="3609340" h="350520">
                <a:moveTo>
                  <a:pt x="1713864" y="31749"/>
                </a:moveTo>
                <a:lnTo>
                  <a:pt x="1675764" y="31749"/>
                </a:lnTo>
                <a:lnTo>
                  <a:pt x="1675764" y="44449"/>
                </a:lnTo>
                <a:lnTo>
                  <a:pt x="1713864" y="44449"/>
                </a:lnTo>
                <a:lnTo>
                  <a:pt x="1713864" y="31749"/>
                </a:lnTo>
                <a:close/>
              </a:path>
              <a:path w="3609340" h="350520">
                <a:moveTo>
                  <a:pt x="1764664" y="31749"/>
                </a:moveTo>
                <a:lnTo>
                  <a:pt x="1726564" y="31749"/>
                </a:lnTo>
                <a:lnTo>
                  <a:pt x="1726564" y="44449"/>
                </a:lnTo>
                <a:lnTo>
                  <a:pt x="1764664" y="44449"/>
                </a:lnTo>
                <a:lnTo>
                  <a:pt x="1764664" y="31749"/>
                </a:lnTo>
                <a:close/>
              </a:path>
              <a:path w="3609340" h="350520">
                <a:moveTo>
                  <a:pt x="1815464" y="31749"/>
                </a:moveTo>
                <a:lnTo>
                  <a:pt x="1777364" y="31749"/>
                </a:lnTo>
                <a:lnTo>
                  <a:pt x="1777364" y="44449"/>
                </a:lnTo>
                <a:lnTo>
                  <a:pt x="1815464" y="44449"/>
                </a:lnTo>
                <a:lnTo>
                  <a:pt x="1815464" y="31749"/>
                </a:lnTo>
                <a:close/>
              </a:path>
              <a:path w="3609340" h="350520">
                <a:moveTo>
                  <a:pt x="1866264" y="31749"/>
                </a:moveTo>
                <a:lnTo>
                  <a:pt x="1828164" y="31749"/>
                </a:lnTo>
                <a:lnTo>
                  <a:pt x="1828164" y="44449"/>
                </a:lnTo>
                <a:lnTo>
                  <a:pt x="1866264" y="44449"/>
                </a:lnTo>
                <a:lnTo>
                  <a:pt x="1866264" y="31749"/>
                </a:lnTo>
                <a:close/>
              </a:path>
              <a:path w="3609340" h="350520">
                <a:moveTo>
                  <a:pt x="1917064" y="31749"/>
                </a:moveTo>
                <a:lnTo>
                  <a:pt x="1878964" y="31749"/>
                </a:lnTo>
                <a:lnTo>
                  <a:pt x="1878964" y="44449"/>
                </a:lnTo>
                <a:lnTo>
                  <a:pt x="1917064" y="44449"/>
                </a:lnTo>
                <a:lnTo>
                  <a:pt x="1917064" y="31749"/>
                </a:lnTo>
                <a:close/>
              </a:path>
              <a:path w="3609340" h="350520">
                <a:moveTo>
                  <a:pt x="1967864" y="31749"/>
                </a:moveTo>
                <a:lnTo>
                  <a:pt x="1929764" y="31749"/>
                </a:lnTo>
                <a:lnTo>
                  <a:pt x="1929764" y="44449"/>
                </a:lnTo>
                <a:lnTo>
                  <a:pt x="1967864" y="44449"/>
                </a:lnTo>
                <a:lnTo>
                  <a:pt x="1967864" y="31749"/>
                </a:lnTo>
                <a:close/>
              </a:path>
              <a:path w="3609340" h="350520">
                <a:moveTo>
                  <a:pt x="2018664" y="31749"/>
                </a:moveTo>
                <a:lnTo>
                  <a:pt x="1980564" y="31749"/>
                </a:lnTo>
                <a:lnTo>
                  <a:pt x="1980564" y="44449"/>
                </a:lnTo>
                <a:lnTo>
                  <a:pt x="2018664" y="44449"/>
                </a:lnTo>
                <a:lnTo>
                  <a:pt x="2018664" y="31749"/>
                </a:lnTo>
                <a:close/>
              </a:path>
              <a:path w="3609340" h="350520">
                <a:moveTo>
                  <a:pt x="2069464" y="31749"/>
                </a:moveTo>
                <a:lnTo>
                  <a:pt x="2031364" y="31749"/>
                </a:lnTo>
                <a:lnTo>
                  <a:pt x="2031364" y="44449"/>
                </a:lnTo>
                <a:lnTo>
                  <a:pt x="2069464" y="44449"/>
                </a:lnTo>
                <a:lnTo>
                  <a:pt x="2069464" y="31749"/>
                </a:lnTo>
                <a:close/>
              </a:path>
              <a:path w="3609340" h="350520">
                <a:moveTo>
                  <a:pt x="2120265" y="31749"/>
                </a:moveTo>
                <a:lnTo>
                  <a:pt x="2082164" y="31749"/>
                </a:lnTo>
                <a:lnTo>
                  <a:pt x="2082164" y="44449"/>
                </a:lnTo>
                <a:lnTo>
                  <a:pt x="2120265" y="44449"/>
                </a:lnTo>
                <a:lnTo>
                  <a:pt x="2120265" y="31749"/>
                </a:lnTo>
                <a:close/>
              </a:path>
              <a:path w="3609340" h="350520">
                <a:moveTo>
                  <a:pt x="2171065" y="31749"/>
                </a:moveTo>
                <a:lnTo>
                  <a:pt x="2132965" y="31749"/>
                </a:lnTo>
                <a:lnTo>
                  <a:pt x="2132965" y="44449"/>
                </a:lnTo>
                <a:lnTo>
                  <a:pt x="2171065" y="44449"/>
                </a:lnTo>
                <a:lnTo>
                  <a:pt x="2171065" y="31749"/>
                </a:lnTo>
                <a:close/>
              </a:path>
              <a:path w="3609340" h="350520">
                <a:moveTo>
                  <a:pt x="2221865" y="31749"/>
                </a:moveTo>
                <a:lnTo>
                  <a:pt x="2183765" y="31749"/>
                </a:lnTo>
                <a:lnTo>
                  <a:pt x="2183765" y="44449"/>
                </a:lnTo>
                <a:lnTo>
                  <a:pt x="2221865" y="44449"/>
                </a:lnTo>
                <a:lnTo>
                  <a:pt x="2221865" y="31749"/>
                </a:lnTo>
                <a:close/>
              </a:path>
              <a:path w="3609340" h="350520">
                <a:moveTo>
                  <a:pt x="2272665" y="31749"/>
                </a:moveTo>
                <a:lnTo>
                  <a:pt x="2234565" y="31749"/>
                </a:lnTo>
                <a:lnTo>
                  <a:pt x="2234565" y="44449"/>
                </a:lnTo>
                <a:lnTo>
                  <a:pt x="2272665" y="44449"/>
                </a:lnTo>
                <a:lnTo>
                  <a:pt x="2272665" y="31749"/>
                </a:lnTo>
                <a:close/>
              </a:path>
              <a:path w="3609340" h="350520">
                <a:moveTo>
                  <a:pt x="2323465" y="31749"/>
                </a:moveTo>
                <a:lnTo>
                  <a:pt x="2285365" y="31749"/>
                </a:lnTo>
                <a:lnTo>
                  <a:pt x="2285365" y="44449"/>
                </a:lnTo>
                <a:lnTo>
                  <a:pt x="2323465" y="44449"/>
                </a:lnTo>
                <a:lnTo>
                  <a:pt x="2323465" y="31749"/>
                </a:lnTo>
                <a:close/>
              </a:path>
              <a:path w="3609340" h="350520">
                <a:moveTo>
                  <a:pt x="2374265" y="31749"/>
                </a:moveTo>
                <a:lnTo>
                  <a:pt x="2336165" y="31749"/>
                </a:lnTo>
                <a:lnTo>
                  <a:pt x="2336165" y="44449"/>
                </a:lnTo>
                <a:lnTo>
                  <a:pt x="2374265" y="44449"/>
                </a:lnTo>
                <a:lnTo>
                  <a:pt x="2374265" y="31749"/>
                </a:lnTo>
                <a:close/>
              </a:path>
              <a:path w="3609340" h="350520">
                <a:moveTo>
                  <a:pt x="2425065" y="31749"/>
                </a:moveTo>
                <a:lnTo>
                  <a:pt x="2386965" y="31749"/>
                </a:lnTo>
                <a:lnTo>
                  <a:pt x="2386965" y="44449"/>
                </a:lnTo>
                <a:lnTo>
                  <a:pt x="2425065" y="44449"/>
                </a:lnTo>
                <a:lnTo>
                  <a:pt x="2425065" y="31749"/>
                </a:lnTo>
                <a:close/>
              </a:path>
              <a:path w="3609340" h="350520">
                <a:moveTo>
                  <a:pt x="2475865" y="31749"/>
                </a:moveTo>
                <a:lnTo>
                  <a:pt x="2437765" y="31749"/>
                </a:lnTo>
                <a:lnTo>
                  <a:pt x="2437765" y="44449"/>
                </a:lnTo>
                <a:lnTo>
                  <a:pt x="2475865" y="44449"/>
                </a:lnTo>
                <a:lnTo>
                  <a:pt x="2475865" y="31749"/>
                </a:lnTo>
                <a:close/>
              </a:path>
              <a:path w="3609340" h="350520">
                <a:moveTo>
                  <a:pt x="2526665" y="31749"/>
                </a:moveTo>
                <a:lnTo>
                  <a:pt x="2488565" y="31749"/>
                </a:lnTo>
                <a:lnTo>
                  <a:pt x="2488565" y="44449"/>
                </a:lnTo>
                <a:lnTo>
                  <a:pt x="2526665" y="44449"/>
                </a:lnTo>
                <a:lnTo>
                  <a:pt x="2526665" y="31749"/>
                </a:lnTo>
                <a:close/>
              </a:path>
              <a:path w="3609340" h="350520">
                <a:moveTo>
                  <a:pt x="2577465" y="31749"/>
                </a:moveTo>
                <a:lnTo>
                  <a:pt x="2539365" y="31749"/>
                </a:lnTo>
                <a:lnTo>
                  <a:pt x="2539365" y="44449"/>
                </a:lnTo>
                <a:lnTo>
                  <a:pt x="2577465" y="44449"/>
                </a:lnTo>
                <a:lnTo>
                  <a:pt x="2577465" y="31749"/>
                </a:lnTo>
                <a:close/>
              </a:path>
              <a:path w="3609340" h="350520">
                <a:moveTo>
                  <a:pt x="2628265" y="31749"/>
                </a:moveTo>
                <a:lnTo>
                  <a:pt x="2590165" y="31749"/>
                </a:lnTo>
                <a:lnTo>
                  <a:pt x="2590165" y="44449"/>
                </a:lnTo>
                <a:lnTo>
                  <a:pt x="2628265" y="44449"/>
                </a:lnTo>
                <a:lnTo>
                  <a:pt x="2628265" y="31749"/>
                </a:lnTo>
                <a:close/>
              </a:path>
              <a:path w="3609340" h="350520">
                <a:moveTo>
                  <a:pt x="2679065" y="31749"/>
                </a:moveTo>
                <a:lnTo>
                  <a:pt x="2640965" y="31749"/>
                </a:lnTo>
                <a:lnTo>
                  <a:pt x="2640965" y="44449"/>
                </a:lnTo>
                <a:lnTo>
                  <a:pt x="2679065" y="44449"/>
                </a:lnTo>
                <a:lnTo>
                  <a:pt x="2679065" y="31749"/>
                </a:lnTo>
                <a:close/>
              </a:path>
              <a:path w="3609340" h="350520">
                <a:moveTo>
                  <a:pt x="2729865" y="31749"/>
                </a:moveTo>
                <a:lnTo>
                  <a:pt x="2691765" y="31749"/>
                </a:lnTo>
                <a:lnTo>
                  <a:pt x="2691765" y="44449"/>
                </a:lnTo>
                <a:lnTo>
                  <a:pt x="2729865" y="44449"/>
                </a:lnTo>
                <a:lnTo>
                  <a:pt x="2729865" y="31749"/>
                </a:lnTo>
                <a:close/>
              </a:path>
              <a:path w="3609340" h="350520">
                <a:moveTo>
                  <a:pt x="2780665" y="31749"/>
                </a:moveTo>
                <a:lnTo>
                  <a:pt x="2742565" y="31749"/>
                </a:lnTo>
                <a:lnTo>
                  <a:pt x="2742565" y="44449"/>
                </a:lnTo>
                <a:lnTo>
                  <a:pt x="2780665" y="44449"/>
                </a:lnTo>
                <a:lnTo>
                  <a:pt x="2780665" y="31749"/>
                </a:lnTo>
                <a:close/>
              </a:path>
              <a:path w="3609340" h="350520">
                <a:moveTo>
                  <a:pt x="2831465" y="31749"/>
                </a:moveTo>
                <a:lnTo>
                  <a:pt x="2793365" y="31749"/>
                </a:lnTo>
                <a:lnTo>
                  <a:pt x="2793365" y="44449"/>
                </a:lnTo>
                <a:lnTo>
                  <a:pt x="2831465" y="44449"/>
                </a:lnTo>
                <a:lnTo>
                  <a:pt x="2831465" y="31749"/>
                </a:lnTo>
                <a:close/>
              </a:path>
              <a:path w="3609340" h="350520">
                <a:moveTo>
                  <a:pt x="2882265" y="31749"/>
                </a:moveTo>
                <a:lnTo>
                  <a:pt x="2844165" y="31749"/>
                </a:lnTo>
                <a:lnTo>
                  <a:pt x="2844165" y="44449"/>
                </a:lnTo>
                <a:lnTo>
                  <a:pt x="2882265" y="44449"/>
                </a:lnTo>
                <a:lnTo>
                  <a:pt x="2882265" y="31749"/>
                </a:lnTo>
                <a:close/>
              </a:path>
              <a:path w="3609340" h="350520">
                <a:moveTo>
                  <a:pt x="2933065" y="31749"/>
                </a:moveTo>
                <a:lnTo>
                  <a:pt x="2894965" y="31749"/>
                </a:lnTo>
                <a:lnTo>
                  <a:pt x="2894965" y="44449"/>
                </a:lnTo>
                <a:lnTo>
                  <a:pt x="2933065" y="44449"/>
                </a:lnTo>
                <a:lnTo>
                  <a:pt x="2933065" y="31749"/>
                </a:lnTo>
                <a:close/>
              </a:path>
              <a:path w="3609340" h="350520">
                <a:moveTo>
                  <a:pt x="2983865" y="31749"/>
                </a:moveTo>
                <a:lnTo>
                  <a:pt x="2945765" y="31749"/>
                </a:lnTo>
                <a:lnTo>
                  <a:pt x="2945765" y="44449"/>
                </a:lnTo>
                <a:lnTo>
                  <a:pt x="2983865" y="44449"/>
                </a:lnTo>
                <a:lnTo>
                  <a:pt x="2983865" y="31749"/>
                </a:lnTo>
                <a:close/>
              </a:path>
              <a:path w="3609340" h="350520">
                <a:moveTo>
                  <a:pt x="3034665" y="31749"/>
                </a:moveTo>
                <a:lnTo>
                  <a:pt x="2996565" y="31749"/>
                </a:lnTo>
                <a:lnTo>
                  <a:pt x="2996565" y="44449"/>
                </a:lnTo>
                <a:lnTo>
                  <a:pt x="3034665" y="44449"/>
                </a:lnTo>
                <a:lnTo>
                  <a:pt x="3034665" y="31749"/>
                </a:lnTo>
                <a:close/>
              </a:path>
              <a:path w="3609340" h="350520">
                <a:moveTo>
                  <a:pt x="3085465" y="31749"/>
                </a:moveTo>
                <a:lnTo>
                  <a:pt x="3047365" y="31749"/>
                </a:lnTo>
                <a:lnTo>
                  <a:pt x="3047365" y="44449"/>
                </a:lnTo>
                <a:lnTo>
                  <a:pt x="3085465" y="44449"/>
                </a:lnTo>
                <a:lnTo>
                  <a:pt x="3085465" y="31749"/>
                </a:lnTo>
                <a:close/>
              </a:path>
              <a:path w="3609340" h="350520">
                <a:moveTo>
                  <a:pt x="3136265" y="31749"/>
                </a:moveTo>
                <a:lnTo>
                  <a:pt x="3098165" y="31749"/>
                </a:lnTo>
                <a:lnTo>
                  <a:pt x="3098165" y="44449"/>
                </a:lnTo>
                <a:lnTo>
                  <a:pt x="3136265" y="44449"/>
                </a:lnTo>
                <a:lnTo>
                  <a:pt x="3136265" y="31749"/>
                </a:lnTo>
                <a:close/>
              </a:path>
              <a:path w="3609340" h="350520">
                <a:moveTo>
                  <a:pt x="3187065" y="31749"/>
                </a:moveTo>
                <a:lnTo>
                  <a:pt x="3148965" y="31749"/>
                </a:lnTo>
                <a:lnTo>
                  <a:pt x="3148965" y="44449"/>
                </a:lnTo>
                <a:lnTo>
                  <a:pt x="3187065" y="44449"/>
                </a:lnTo>
                <a:lnTo>
                  <a:pt x="3187065" y="31749"/>
                </a:lnTo>
                <a:close/>
              </a:path>
              <a:path w="3609340" h="350520">
                <a:moveTo>
                  <a:pt x="3237865" y="31749"/>
                </a:moveTo>
                <a:lnTo>
                  <a:pt x="3199765" y="31749"/>
                </a:lnTo>
                <a:lnTo>
                  <a:pt x="3199765" y="44449"/>
                </a:lnTo>
                <a:lnTo>
                  <a:pt x="3237865" y="44449"/>
                </a:lnTo>
                <a:lnTo>
                  <a:pt x="3237865" y="31749"/>
                </a:lnTo>
                <a:close/>
              </a:path>
              <a:path w="3609340" h="350520">
                <a:moveTo>
                  <a:pt x="3288665" y="31749"/>
                </a:moveTo>
                <a:lnTo>
                  <a:pt x="3250565" y="31749"/>
                </a:lnTo>
                <a:lnTo>
                  <a:pt x="3250565" y="44449"/>
                </a:lnTo>
                <a:lnTo>
                  <a:pt x="3288665" y="44449"/>
                </a:lnTo>
                <a:lnTo>
                  <a:pt x="3288665" y="31749"/>
                </a:lnTo>
                <a:close/>
              </a:path>
              <a:path w="3609340" h="350520">
                <a:moveTo>
                  <a:pt x="3339465" y="31749"/>
                </a:moveTo>
                <a:lnTo>
                  <a:pt x="3301365" y="31749"/>
                </a:lnTo>
                <a:lnTo>
                  <a:pt x="3301365" y="44449"/>
                </a:lnTo>
                <a:lnTo>
                  <a:pt x="3339465" y="44449"/>
                </a:lnTo>
                <a:lnTo>
                  <a:pt x="3339465" y="31749"/>
                </a:lnTo>
                <a:close/>
              </a:path>
              <a:path w="3609340" h="350520">
                <a:moveTo>
                  <a:pt x="3390265" y="31749"/>
                </a:moveTo>
                <a:lnTo>
                  <a:pt x="3352165" y="31749"/>
                </a:lnTo>
                <a:lnTo>
                  <a:pt x="3352165" y="44449"/>
                </a:lnTo>
                <a:lnTo>
                  <a:pt x="3390265" y="44449"/>
                </a:lnTo>
                <a:lnTo>
                  <a:pt x="3390265" y="31749"/>
                </a:lnTo>
                <a:close/>
              </a:path>
              <a:path w="3609340" h="350520">
                <a:moveTo>
                  <a:pt x="3441065" y="31749"/>
                </a:moveTo>
                <a:lnTo>
                  <a:pt x="3402965" y="31749"/>
                </a:lnTo>
                <a:lnTo>
                  <a:pt x="3402965" y="44449"/>
                </a:lnTo>
                <a:lnTo>
                  <a:pt x="3441065" y="44449"/>
                </a:lnTo>
                <a:lnTo>
                  <a:pt x="3441065" y="31749"/>
                </a:lnTo>
                <a:close/>
              </a:path>
              <a:path w="3609340" h="350520">
                <a:moveTo>
                  <a:pt x="3491865" y="31749"/>
                </a:moveTo>
                <a:lnTo>
                  <a:pt x="3453765" y="31749"/>
                </a:lnTo>
                <a:lnTo>
                  <a:pt x="3453765" y="44449"/>
                </a:lnTo>
                <a:lnTo>
                  <a:pt x="3491865" y="44449"/>
                </a:lnTo>
                <a:lnTo>
                  <a:pt x="3491865" y="31749"/>
                </a:lnTo>
                <a:close/>
              </a:path>
              <a:path w="3609340" h="350520">
                <a:moveTo>
                  <a:pt x="3532632" y="0"/>
                </a:moveTo>
                <a:lnTo>
                  <a:pt x="3532632" y="76199"/>
                </a:lnTo>
                <a:lnTo>
                  <a:pt x="3596132" y="44449"/>
                </a:lnTo>
                <a:lnTo>
                  <a:pt x="3542665" y="44449"/>
                </a:lnTo>
                <a:lnTo>
                  <a:pt x="3542665" y="31749"/>
                </a:lnTo>
                <a:lnTo>
                  <a:pt x="3596132" y="31749"/>
                </a:lnTo>
                <a:lnTo>
                  <a:pt x="3532632" y="0"/>
                </a:lnTo>
                <a:close/>
              </a:path>
              <a:path w="3609340" h="350520">
                <a:moveTo>
                  <a:pt x="3532632" y="31749"/>
                </a:moveTo>
                <a:lnTo>
                  <a:pt x="3504565" y="31749"/>
                </a:lnTo>
                <a:lnTo>
                  <a:pt x="3504565" y="44449"/>
                </a:lnTo>
                <a:lnTo>
                  <a:pt x="3532632" y="44449"/>
                </a:lnTo>
                <a:lnTo>
                  <a:pt x="3532632" y="31749"/>
                </a:lnTo>
                <a:close/>
              </a:path>
              <a:path w="3609340" h="350520">
                <a:moveTo>
                  <a:pt x="3596132" y="31749"/>
                </a:moveTo>
                <a:lnTo>
                  <a:pt x="3542665" y="31749"/>
                </a:lnTo>
                <a:lnTo>
                  <a:pt x="3542665" y="44449"/>
                </a:lnTo>
                <a:lnTo>
                  <a:pt x="3596132" y="44449"/>
                </a:lnTo>
                <a:lnTo>
                  <a:pt x="3608832" y="38099"/>
                </a:lnTo>
                <a:lnTo>
                  <a:pt x="3596132" y="31749"/>
                </a:lnTo>
                <a:close/>
              </a:path>
            </a:pathLst>
          </a:custGeom>
          <a:solidFill>
            <a:srgbClr val="8B8B8B"/>
          </a:solidFill>
        </p:spPr>
        <p:txBody>
          <a:bodyPr wrap="square" lIns="0" tIns="0" rIns="0" bIns="0" rtlCol="0"/>
          <a:lstStyle/>
          <a:p>
            <a:pPr defTabSz="685800"/>
            <a:endParaRPr sz="1350">
              <a:latin typeface="Calibri" panose="020F0502020204030204"/>
            </a:endParaRPr>
          </a:p>
        </p:txBody>
      </p:sp>
      <p:sp>
        <p:nvSpPr>
          <p:cNvPr id="112" name="object 112"/>
          <p:cNvSpPr/>
          <p:nvPr/>
        </p:nvSpPr>
        <p:spPr>
          <a:xfrm>
            <a:off x="6289877" y="2923496"/>
            <a:ext cx="2243527" cy="1538077"/>
          </a:xfrm>
          <a:prstGeom prst="rect">
            <a:avLst/>
          </a:prstGeom>
          <a:blipFill>
            <a:blip r:embed="rId22" cstate="print"/>
            <a:stretch>
              <a:fillRect/>
            </a:stretch>
          </a:blipFill>
        </p:spPr>
        <p:txBody>
          <a:bodyPr wrap="square" lIns="0" tIns="0" rIns="0" bIns="0" rtlCol="0"/>
          <a:lstStyle/>
          <a:p>
            <a:pPr defTabSz="685800"/>
            <a:endParaRPr sz="1350">
              <a:latin typeface="Calibri" panose="020F0502020204030204"/>
            </a:endParaRPr>
          </a:p>
        </p:txBody>
      </p:sp>
      <p:sp>
        <p:nvSpPr>
          <p:cNvPr id="113" name="object 113"/>
          <p:cNvSpPr/>
          <p:nvPr/>
        </p:nvSpPr>
        <p:spPr>
          <a:xfrm>
            <a:off x="6507657" y="3141285"/>
            <a:ext cx="1783389" cy="1078036"/>
          </a:xfrm>
          <a:prstGeom prst="rect">
            <a:avLst/>
          </a:prstGeom>
          <a:solidFill>
            <a:schemeClr val="bg2"/>
          </a:solidFill>
        </p:spPr>
        <p:txBody>
          <a:bodyPr wrap="square" lIns="0" tIns="0" rIns="0" bIns="0" rtlCol="0"/>
          <a:lstStyle/>
          <a:p>
            <a:pPr defTabSz="685800"/>
            <a:endParaRPr sz="1350">
              <a:latin typeface="Calibri" panose="020F0502020204030204"/>
            </a:endParaRPr>
          </a:p>
        </p:txBody>
      </p:sp>
      <p:sp>
        <p:nvSpPr>
          <p:cNvPr id="114" name="object 114"/>
          <p:cNvSpPr/>
          <p:nvPr/>
        </p:nvSpPr>
        <p:spPr>
          <a:xfrm>
            <a:off x="6507656" y="3141285"/>
            <a:ext cx="1783390" cy="1078417"/>
          </a:xfrm>
          <a:custGeom>
            <a:avLst/>
            <a:gdLst/>
            <a:ahLst/>
            <a:cxnLst/>
            <a:rect l="l" t="t" r="r" b="b"/>
            <a:pathLst>
              <a:path w="2377440" h="1437639">
                <a:moveTo>
                  <a:pt x="0" y="1437132"/>
                </a:moveTo>
                <a:lnTo>
                  <a:pt x="2377439" y="1437132"/>
                </a:lnTo>
                <a:lnTo>
                  <a:pt x="2377439" y="0"/>
                </a:lnTo>
                <a:lnTo>
                  <a:pt x="0" y="0"/>
                </a:lnTo>
                <a:lnTo>
                  <a:pt x="0" y="1437132"/>
                </a:lnTo>
                <a:close/>
              </a:path>
            </a:pathLst>
          </a:custGeom>
          <a:ln w="22225">
            <a:solidFill>
              <a:srgbClr val="666666"/>
            </a:solidFill>
          </a:ln>
        </p:spPr>
        <p:txBody>
          <a:bodyPr wrap="square" lIns="0" tIns="0" rIns="0" bIns="0" rtlCol="0"/>
          <a:lstStyle/>
          <a:p>
            <a:pPr defTabSz="685800"/>
            <a:endParaRPr sz="1350">
              <a:latin typeface="Calibri" panose="020F0502020204030204"/>
            </a:endParaRPr>
          </a:p>
        </p:txBody>
      </p:sp>
      <p:sp>
        <p:nvSpPr>
          <p:cNvPr id="115" name="object 115"/>
          <p:cNvSpPr/>
          <p:nvPr/>
        </p:nvSpPr>
        <p:spPr>
          <a:xfrm>
            <a:off x="6949503" y="3248175"/>
            <a:ext cx="364680" cy="190913"/>
          </a:xfrm>
          <a:prstGeom prst="rect">
            <a:avLst/>
          </a:prstGeom>
          <a:blipFill>
            <a:blip r:embed="rId23" cstate="print"/>
            <a:stretch>
              <a:fillRect/>
            </a:stretch>
          </a:blipFill>
        </p:spPr>
        <p:txBody>
          <a:bodyPr wrap="square" lIns="0" tIns="0" rIns="0" bIns="0" rtlCol="0"/>
          <a:lstStyle/>
          <a:p>
            <a:pPr defTabSz="685800"/>
            <a:endParaRPr sz="1350">
              <a:latin typeface="Calibri" panose="020F0502020204030204"/>
            </a:endParaRPr>
          </a:p>
        </p:txBody>
      </p:sp>
      <p:sp>
        <p:nvSpPr>
          <p:cNvPr id="116" name="object 116"/>
          <p:cNvSpPr/>
          <p:nvPr/>
        </p:nvSpPr>
        <p:spPr>
          <a:xfrm>
            <a:off x="7491379" y="3251603"/>
            <a:ext cx="204633" cy="186341"/>
          </a:xfrm>
          <a:prstGeom prst="rect">
            <a:avLst/>
          </a:prstGeom>
          <a:blipFill>
            <a:blip r:embed="rId24" cstate="print"/>
            <a:stretch>
              <a:fillRect/>
            </a:stretch>
          </a:blipFill>
        </p:spPr>
        <p:txBody>
          <a:bodyPr wrap="square" lIns="0" tIns="0" rIns="0" bIns="0" rtlCol="0"/>
          <a:lstStyle/>
          <a:p>
            <a:pPr defTabSz="685800"/>
            <a:endParaRPr sz="1350">
              <a:latin typeface="Calibri" panose="020F0502020204030204"/>
            </a:endParaRPr>
          </a:p>
        </p:txBody>
      </p:sp>
      <p:sp>
        <p:nvSpPr>
          <p:cNvPr id="117" name="object 117"/>
          <p:cNvSpPr/>
          <p:nvPr/>
        </p:nvSpPr>
        <p:spPr>
          <a:xfrm>
            <a:off x="7341621" y="3824345"/>
            <a:ext cx="162333" cy="164621"/>
          </a:xfrm>
          <a:prstGeom prst="rect">
            <a:avLst/>
          </a:prstGeom>
          <a:blipFill>
            <a:blip r:embed="rId25" cstate="print"/>
            <a:stretch>
              <a:fillRect/>
            </a:stretch>
          </a:blipFill>
        </p:spPr>
        <p:txBody>
          <a:bodyPr wrap="square" lIns="0" tIns="0" rIns="0" bIns="0" rtlCol="0"/>
          <a:lstStyle/>
          <a:p>
            <a:pPr defTabSz="685800"/>
            <a:endParaRPr sz="1350">
              <a:latin typeface="Calibri" panose="020F0502020204030204"/>
            </a:endParaRPr>
          </a:p>
        </p:txBody>
      </p:sp>
      <p:sp>
        <p:nvSpPr>
          <p:cNvPr id="118" name="object 118"/>
          <p:cNvSpPr/>
          <p:nvPr/>
        </p:nvSpPr>
        <p:spPr>
          <a:xfrm>
            <a:off x="7597698" y="3784335"/>
            <a:ext cx="253789" cy="227496"/>
          </a:xfrm>
          <a:prstGeom prst="rect">
            <a:avLst/>
          </a:prstGeom>
          <a:blipFill>
            <a:blip r:embed="rId26" cstate="print"/>
            <a:stretch>
              <a:fillRect/>
            </a:stretch>
          </a:blipFill>
        </p:spPr>
        <p:txBody>
          <a:bodyPr wrap="square" lIns="0" tIns="0" rIns="0" bIns="0" rtlCol="0"/>
          <a:lstStyle/>
          <a:p>
            <a:pPr defTabSz="685800"/>
            <a:endParaRPr sz="1350">
              <a:latin typeface="Calibri" panose="020F0502020204030204"/>
            </a:endParaRPr>
          </a:p>
        </p:txBody>
      </p:sp>
      <p:sp>
        <p:nvSpPr>
          <p:cNvPr id="119" name="object 119"/>
          <p:cNvSpPr/>
          <p:nvPr/>
        </p:nvSpPr>
        <p:spPr>
          <a:xfrm>
            <a:off x="6612260" y="3218450"/>
            <a:ext cx="163858" cy="239119"/>
          </a:xfrm>
          <a:custGeom>
            <a:avLst/>
            <a:gdLst/>
            <a:ahLst/>
            <a:cxnLst/>
            <a:rect l="l" t="t" r="r" b="b"/>
            <a:pathLst>
              <a:path w="218440" h="318770">
                <a:moveTo>
                  <a:pt x="199262" y="0"/>
                </a:moveTo>
                <a:lnTo>
                  <a:pt x="17506" y="35"/>
                </a:lnTo>
                <a:lnTo>
                  <a:pt x="5097" y="5867"/>
                </a:lnTo>
                <a:lnTo>
                  <a:pt x="0" y="18668"/>
                </a:lnTo>
                <a:lnTo>
                  <a:pt x="35" y="301009"/>
                </a:lnTo>
                <a:lnTo>
                  <a:pt x="5867" y="313418"/>
                </a:lnTo>
                <a:lnTo>
                  <a:pt x="18668" y="318515"/>
                </a:lnTo>
                <a:lnTo>
                  <a:pt x="200425" y="318480"/>
                </a:lnTo>
                <a:lnTo>
                  <a:pt x="212834" y="312648"/>
                </a:lnTo>
                <a:lnTo>
                  <a:pt x="217931" y="299846"/>
                </a:lnTo>
                <a:lnTo>
                  <a:pt x="217896" y="17506"/>
                </a:lnTo>
                <a:lnTo>
                  <a:pt x="212064" y="5097"/>
                </a:lnTo>
                <a:lnTo>
                  <a:pt x="199262" y="0"/>
                </a:lnTo>
                <a:close/>
              </a:path>
            </a:pathLst>
          </a:custGeom>
          <a:solidFill>
            <a:srgbClr val="ECECEC"/>
          </a:solidFill>
        </p:spPr>
        <p:txBody>
          <a:bodyPr wrap="square" lIns="0" tIns="0" rIns="0" bIns="0" rtlCol="0"/>
          <a:lstStyle/>
          <a:p>
            <a:pPr defTabSz="685800"/>
            <a:endParaRPr sz="1350">
              <a:latin typeface="Calibri" panose="020F0502020204030204"/>
            </a:endParaRPr>
          </a:p>
        </p:txBody>
      </p:sp>
      <p:sp>
        <p:nvSpPr>
          <p:cNvPr id="120" name="object 120"/>
          <p:cNvSpPr/>
          <p:nvPr/>
        </p:nvSpPr>
        <p:spPr>
          <a:xfrm>
            <a:off x="6612260" y="3218451"/>
            <a:ext cx="163477" cy="238928"/>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121" name="object 121"/>
          <p:cNvSpPr txBox="1"/>
          <p:nvPr/>
        </p:nvSpPr>
        <p:spPr>
          <a:xfrm>
            <a:off x="6515088" y="3347040"/>
            <a:ext cx="772611" cy="348237"/>
          </a:xfrm>
          <a:prstGeom prst="rect">
            <a:avLst/>
          </a:prstGeom>
        </p:spPr>
        <p:txBody>
          <a:bodyPr vert="horz" wrap="square" lIns="0" tIns="0" rIns="0" bIns="0" rtlCol="0">
            <a:spAutoFit/>
          </a:bodyPr>
          <a:lstStyle/>
          <a:p>
            <a:pPr marR="109855" algn="r" defTabSz="685800"/>
            <a:r>
              <a:rPr sz="790" b="1" spc="8" dirty="0">
                <a:latin typeface="微软雅黑" panose="020B0503020204020204" pitchFamily="34" charset="-122"/>
                <a:cs typeface="微软雅黑" panose="020B0503020204020204" pitchFamily="34" charset="-122"/>
              </a:rPr>
              <a:t>4K</a:t>
            </a:r>
            <a:endParaRPr sz="790">
              <a:latin typeface="微软雅黑" panose="020B0503020204020204" pitchFamily="34" charset="-122"/>
              <a:cs typeface="微软雅黑" panose="020B0503020204020204" pitchFamily="34" charset="-122"/>
            </a:endParaRPr>
          </a:p>
          <a:p>
            <a:pPr marL="45085" indent="-45085" defTabSz="685800">
              <a:lnSpc>
                <a:spcPct val="103000"/>
              </a:lnSpc>
              <a:spcBef>
                <a:spcPts val="70"/>
              </a:spcBef>
            </a:pPr>
            <a:r>
              <a:rPr sz="675" spc="26" dirty="0">
                <a:latin typeface="微软雅黑" panose="020B0503020204020204" pitchFamily="34" charset="-122"/>
                <a:cs typeface="微软雅黑" panose="020B0503020204020204" pitchFamily="34" charset="-122"/>
              </a:rPr>
              <a:t>会议室状 </a:t>
            </a:r>
            <a:r>
              <a:rPr sz="675" spc="64" dirty="0">
                <a:latin typeface="微软雅黑" panose="020B0503020204020204" pitchFamily="34" charset="-122"/>
                <a:cs typeface="微软雅黑" panose="020B0503020204020204" pitchFamily="34" charset="-122"/>
              </a:rPr>
              <a:t> </a:t>
            </a:r>
            <a:r>
              <a:rPr sz="1015" spc="39" baseline="-19000" dirty="0">
                <a:latin typeface="微软雅黑" panose="020B0503020204020204" pitchFamily="34" charset="-122"/>
                <a:cs typeface="微软雅黑" panose="020B0503020204020204" pitchFamily="34" charset="-122"/>
              </a:rPr>
              <a:t>无线投屏</a:t>
            </a:r>
            <a:r>
              <a:rPr sz="1015" spc="11" baseline="-19000" dirty="0">
                <a:latin typeface="微软雅黑" panose="020B0503020204020204" pitchFamily="34" charset="-122"/>
                <a:cs typeface="微软雅黑" panose="020B0503020204020204" pitchFamily="34" charset="-122"/>
              </a:rPr>
              <a:t> </a:t>
            </a:r>
            <a:r>
              <a:rPr sz="675" spc="26" dirty="0">
                <a:latin typeface="微软雅黑" panose="020B0503020204020204" pitchFamily="34" charset="-122"/>
                <a:cs typeface="微软雅黑" panose="020B0503020204020204" pitchFamily="34" charset="-122"/>
              </a:rPr>
              <a:t>态呈现</a:t>
            </a:r>
            <a:endParaRPr sz="675">
              <a:latin typeface="微软雅黑" panose="020B0503020204020204" pitchFamily="34" charset="-122"/>
              <a:cs typeface="微软雅黑" panose="020B0503020204020204" pitchFamily="34" charset="-122"/>
            </a:endParaRPr>
          </a:p>
        </p:txBody>
      </p:sp>
      <p:sp>
        <p:nvSpPr>
          <p:cNvPr id="122" name="object 122"/>
          <p:cNvSpPr txBox="1"/>
          <p:nvPr/>
        </p:nvSpPr>
        <p:spPr>
          <a:xfrm>
            <a:off x="7111648" y="4281474"/>
            <a:ext cx="821674"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统一物联接入</a:t>
            </a:r>
            <a:endParaRPr sz="1050">
              <a:latin typeface="微软雅黑" panose="020B0503020204020204" pitchFamily="34" charset="-122"/>
              <a:cs typeface="微软雅黑" panose="020B0503020204020204" pitchFamily="34" charset="-122"/>
            </a:endParaRPr>
          </a:p>
        </p:txBody>
      </p:sp>
      <p:sp>
        <p:nvSpPr>
          <p:cNvPr id="123" name="object 123"/>
          <p:cNvSpPr txBox="1"/>
          <p:nvPr/>
        </p:nvSpPr>
        <p:spPr>
          <a:xfrm>
            <a:off x="7383253" y="3501546"/>
            <a:ext cx="817863" cy="103875"/>
          </a:xfrm>
          <a:prstGeom prst="rect">
            <a:avLst/>
          </a:prstGeom>
        </p:spPr>
        <p:txBody>
          <a:bodyPr vert="horz" wrap="square" lIns="0" tIns="0" rIns="0" bIns="0" rtlCol="0">
            <a:spAutoFit/>
          </a:bodyPr>
          <a:lstStyle/>
          <a:p>
            <a:pPr defTabSz="685800">
              <a:tabLst>
                <a:tab pos="461010" algn="l"/>
              </a:tabLst>
            </a:pPr>
            <a:r>
              <a:rPr sz="675" spc="26" dirty="0">
                <a:latin typeface="微软雅黑" panose="020B0503020204020204" pitchFamily="34" charset="-122"/>
                <a:cs typeface="微软雅黑" panose="020B0503020204020204" pitchFamily="34" charset="-122"/>
              </a:rPr>
              <a:t>人员检测	环境监测</a:t>
            </a:r>
            <a:endParaRPr sz="675">
              <a:latin typeface="微软雅黑" panose="020B0503020204020204" pitchFamily="34" charset="-122"/>
              <a:cs typeface="微软雅黑" panose="020B0503020204020204" pitchFamily="34" charset="-122"/>
            </a:endParaRPr>
          </a:p>
        </p:txBody>
      </p:sp>
      <p:sp>
        <p:nvSpPr>
          <p:cNvPr id="124" name="object 124"/>
          <p:cNvSpPr txBox="1"/>
          <p:nvPr/>
        </p:nvSpPr>
        <p:spPr>
          <a:xfrm>
            <a:off x="7204075" y="4037965"/>
            <a:ext cx="647065" cy="104140"/>
          </a:xfrm>
          <a:prstGeom prst="rect">
            <a:avLst/>
          </a:prstGeom>
        </p:spPr>
        <p:txBody>
          <a:bodyPr vert="horz" wrap="square" lIns="0" tIns="0" rIns="0" bIns="0" rtlCol="0">
            <a:spAutoFit/>
          </a:bodyPr>
          <a:lstStyle/>
          <a:p>
            <a:pPr defTabSz="685800"/>
            <a:r>
              <a:rPr sz="675" spc="26" dirty="0">
                <a:latin typeface="微软雅黑" panose="020B0503020204020204" pitchFamily="34" charset="-122"/>
                <a:cs typeface="微软雅黑" panose="020B0503020204020204" pitchFamily="34" charset="-122"/>
              </a:rPr>
              <a:t>智能情景控制</a:t>
            </a:r>
            <a:endParaRPr sz="675">
              <a:latin typeface="微软雅黑" panose="020B0503020204020204" pitchFamily="34" charset="-122"/>
              <a:cs typeface="微软雅黑" panose="020B0503020204020204" pitchFamily="34" charset="-122"/>
            </a:endParaRPr>
          </a:p>
        </p:txBody>
      </p:sp>
      <p:sp>
        <p:nvSpPr>
          <p:cNvPr id="125" name="object 125"/>
          <p:cNvSpPr/>
          <p:nvPr/>
        </p:nvSpPr>
        <p:spPr>
          <a:xfrm>
            <a:off x="7046923" y="3801482"/>
            <a:ext cx="171480" cy="210539"/>
          </a:xfrm>
          <a:custGeom>
            <a:avLst/>
            <a:gdLst/>
            <a:ahLst/>
            <a:cxnLst/>
            <a:rect l="l" t="t" r="r" b="b"/>
            <a:pathLst>
              <a:path w="228600" h="280670">
                <a:moveTo>
                  <a:pt x="146354" y="254000"/>
                </a:moveTo>
                <a:lnTo>
                  <a:pt x="81585" y="259206"/>
                </a:lnTo>
                <a:lnTo>
                  <a:pt x="87686" y="270156"/>
                </a:lnTo>
                <a:lnTo>
                  <a:pt x="98617" y="277359"/>
                </a:lnTo>
                <a:lnTo>
                  <a:pt x="113097" y="280357"/>
                </a:lnTo>
                <a:lnTo>
                  <a:pt x="129436" y="277583"/>
                </a:lnTo>
                <a:lnTo>
                  <a:pt x="140908" y="270102"/>
                </a:lnTo>
                <a:lnTo>
                  <a:pt x="146166" y="259339"/>
                </a:lnTo>
                <a:lnTo>
                  <a:pt x="146354" y="256666"/>
                </a:lnTo>
                <a:lnTo>
                  <a:pt x="146354" y="254000"/>
                </a:lnTo>
                <a:close/>
              </a:path>
              <a:path w="228600" h="280670">
                <a:moveTo>
                  <a:pt x="112318" y="0"/>
                </a:moveTo>
                <a:lnTo>
                  <a:pt x="65331" y="8755"/>
                </a:lnTo>
                <a:lnTo>
                  <a:pt x="23354" y="35845"/>
                </a:lnTo>
                <a:lnTo>
                  <a:pt x="3907" y="68665"/>
                </a:lnTo>
                <a:lnTo>
                  <a:pt x="0" y="95921"/>
                </a:lnTo>
                <a:lnTo>
                  <a:pt x="2195" y="106557"/>
                </a:lnTo>
                <a:lnTo>
                  <a:pt x="22338" y="143426"/>
                </a:lnTo>
                <a:lnTo>
                  <a:pt x="54279" y="166624"/>
                </a:lnTo>
                <a:lnTo>
                  <a:pt x="54279" y="182499"/>
                </a:lnTo>
                <a:lnTo>
                  <a:pt x="43992" y="182499"/>
                </a:lnTo>
                <a:lnTo>
                  <a:pt x="40563" y="187833"/>
                </a:lnTo>
                <a:lnTo>
                  <a:pt x="37261" y="193166"/>
                </a:lnTo>
                <a:lnTo>
                  <a:pt x="33832" y="198374"/>
                </a:lnTo>
                <a:lnTo>
                  <a:pt x="33832" y="203708"/>
                </a:lnTo>
                <a:lnTo>
                  <a:pt x="37261" y="209041"/>
                </a:lnTo>
                <a:lnTo>
                  <a:pt x="37261" y="214249"/>
                </a:lnTo>
                <a:lnTo>
                  <a:pt x="40563" y="216915"/>
                </a:lnTo>
                <a:lnTo>
                  <a:pt x="40563" y="219583"/>
                </a:lnTo>
                <a:lnTo>
                  <a:pt x="37261" y="227456"/>
                </a:lnTo>
                <a:lnTo>
                  <a:pt x="33837" y="232783"/>
                </a:lnTo>
                <a:lnTo>
                  <a:pt x="33832" y="238125"/>
                </a:lnTo>
                <a:lnTo>
                  <a:pt x="37261" y="240791"/>
                </a:lnTo>
                <a:lnTo>
                  <a:pt x="37261" y="245999"/>
                </a:lnTo>
                <a:lnTo>
                  <a:pt x="40563" y="251333"/>
                </a:lnTo>
                <a:lnTo>
                  <a:pt x="43992" y="256666"/>
                </a:lnTo>
                <a:lnTo>
                  <a:pt x="52193" y="256584"/>
                </a:lnTo>
                <a:lnTo>
                  <a:pt x="180517" y="248665"/>
                </a:lnTo>
                <a:lnTo>
                  <a:pt x="187375" y="245999"/>
                </a:lnTo>
                <a:lnTo>
                  <a:pt x="190677" y="243331"/>
                </a:lnTo>
                <a:lnTo>
                  <a:pt x="194106" y="238125"/>
                </a:lnTo>
                <a:lnTo>
                  <a:pt x="57708" y="238125"/>
                </a:lnTo>
                <a:lnTo>
                  <a:pt x="57819" y="232783"/>
                </a:lnTo>
                <a:lnTo>
                  <a:pt x="170230" y="224916"/>
                </a:lnTo>
                <a:lnTo>
                  <a:pt x="194106" y="224916"/>
                </a:lnTo>
                <a:lnTo>
                  <a:pt x="194106" y="216915"/>
                </a:lnTo>
                <a:lnTo>
                  <a:pt x="190677" y="211581"/>
                </a:lnTo>
                <a:lnTo>
                  <a:pt x="190677" y="209041"/>
                </a:lnTo>
                <a:lnTo>
                  <a:pt x="194106" y="203708"/>
                </a:lnTo>
                <a:lnTo>
                  <a:pt x="57708" y="203708"/>
                </a:lnTo>
                <a:lnTo>
                  <a:pt x="57708" y="201040"/>
                </a:lnTo>
                <a:lnTo>
                  <a:pt x="170230" y="193166"/>
                </a:lnTo>
                <a:lnTo>
                  <a:pt x="194106" y="193166"/>
                </a:lnTo>
                <a:lnTo>
                  <a:pt x="194106" y="185165"/>
                </a:lnTo>
                <a:lnTo>
                  <a:pt x="190677" y="179831"/>
                </a:lnTo>
                <a:lnTo>
                  <a:pt x="189612" y="177291"/>
                </a:lnTo>
                <a:lnTo>
                  <a:pt x="78155" y="177291"/>
                </a:lnTo>
                <a:lnTo>
                  <a:pt x="78155" y="156082"/>
                </a:lnTo>
                <a:lnTo>
                  <a:pt x="70806" y="153131"/>
                </a:lnTo>
                <a:lnTo>
                  <a:pt x="60742" y="147113"/>
                </a:lnTo>
                <a:lnTo>
                  <a:pt x="31922" y="120346"/>
                </a:lnTo>
                <a:lnTo>
                  <a:pt x="24219" y="81686"/>
                </a:lnTo>
                <a:lnTo>
                  <a:pt x="27493" y="70024"/>
                </a:lnTo>
                <a:lnTo>
                  <a:pt x="52722" y="37895"/>
                </a:lnTo>
                <a:lnTo>
                  <a:pt x="99461" y="19391"/>
                </a:lnTo>
                <a:lnTo>
                  <a:pt x="113867" y="18550"/>
                </a:lnTo>
                <a:lnTo>
                  <a:pt x="182383" y="18550"/>
                </a:lnTo>
                <a:lnTo>
                  <a:pt x="176684" y="15161"/>
                </a:lnTo>
                <a:lnTo>
                  <a:pt x="165589" y="9972"/>
                </a:lnTo>
                <a:lnTo>
                  <a:pt x="153603" y="5760"/>
                </a:lnTo>
                <a:lnTo>
                  <a:pt x="140727" y="2627"/>
                </a:lnTo>
                <a:lnTo>
                  <a:pt x="126965" y="673"/>
                </a:lnTo>
                <a:lnTo>
                  <a:pt x="112318" y="0"/>
                </a:lnTo>
                <a:close/>
              </a:path>
              <a:path w="228600" h="280670">
                <a:moveTo>
                  <a:pt x="194106" y="224916"/>
                </a:moveTo>
                <a:lnTo>
                  <a:pt x="170230" y="224916"/>
                </a:lnTo>
                <a:lnTo>
                  <a:pt x="170230" y="230124"/>
                </a:lnTo>
                <a:lnTo>
                  <a:pt x="57708" y="238125"/>
                </a:lnTo>
                <a:lnTo>
                  <a:pt x="194106" y="238125"/>
                </a:lnTo>
                <a:lnTo>
                  <a:pt x="194106" y="224916"/>
                </a:lnTo>
                <a:close/>
              </a:path>
              <a:path w="228600" h="280670">
                <a:moveTo>
                  <a:pt x="194106" y="193166"/>
                </a:moveTo>
                <a:lnTo>
                  <a:pt x="170230" y="193166"/>
                </a:lnTo>
                <a:lnTo>
                  <a:pt x="170230" y="195706"/>
                </a:lnTo>
                <a:lnTo>
                  <a:pt x="57708" y="203708"/>
                </a:lnTo>
                <a:lnTo>
                  <a:pt x="194106" y="203708"/>
                </a:lnTo>
                <a:lnTo>
                  <a:pt x="194106" y="193166"/>
                </a:lnTo>
                <a:close/>
              </a:path>
              <a:path w="228600" h="280670">
                <a:moveTo>
                  <a:pt x="85013" y="100583"/>
                </a:moveTo>
                <a:lnTo>
                  <a:pt x="74728" y="105793"/>
                </a:lnTo>
                <a:lnTo>
                  <a:pt x="98599" y="137538"/>
                </a:lnTo>
                <a:lnTo>
                  <a:pt x="98602" y="177291"/>
                </a:lnTo>
                <a:lnTo>
                  <a:pt x="119049" y="177291"/>
                </a:lnTo>
                <a:lnTo>
                  <a:pt x="108889" y="177247"/>
                </a:lnTo>
                <a:lnTo>
                  <a:pt x="108884" y="132327"/>
                </a:lnTo>
                <a:lnTo>
                  <a:pt x="93900" y="113792"/>
                </a:lnTo>
                <a:lnTo>
                  <a:pt x="91744" y="113792"/>
                </a:lnTo>
                <a:lnTo>
                  <a:pt x="91744" y="111125"/>
                </a:lnTo>
                <a:lnTo>
                  <a:pt x="152630" y="111125"/>
                </a:lnTo>
                <a:lnTo>
                  <a:pt x="154636" y="108457"/>
                </a:lnTo>
                <a:lnTo>
                  <a:pt x="91744" y="108457"/>
                </a:lnTo>
                <a:lnTo>
                  <a:pt x="88318" y="105793"/>
                </a:lnTo>
                <a:lnTo>
                  <a:pt x="85013" y="100583"/>
                </a:lnTo>
                <a:close/>
              </a:path>
              <a:path w="228600" h="280670">
                <a:moveTo>
                  <a:pt x="152630" y="111125"/>
                </a:moveTo>
                <a:lnTo>
                  <a:pt x="122478" y="111125"/>
                </a:lnTo>
                <a:lnTo>
                  <a:pt x="125907" y="113792"/>
                </a:lnTo>
                <a:lnTo>
                  <a:pt x="136194" y="113792"/>
                </a:lnTo>
                <a:lnTo>
                  <a:pt x="119056" y="132327"/>
                </a:lnTo>
                <a:lnTo>
                  <a:pt x="119049" y="177291"/>
                </a:lnTo>
                <a:lnTo>
                  <a:pt x="189612" y="177291"/>
                </a:lnTo>
                <a:lnTo>
                  <a:pt x="132765" y="177289"/>
                </a:lnTo>
                <a:lnTo>
                  <a:pt x="132767" y="137538"/>
                </a:lnTo>
                <a:lnTo>
                  <a:pt x="152630" y="111125"/>
                </a:lnTo>
                <a:close/>
              </a:path>
              <a:path w="228600" h="280670">
                <a:moveTo>
                  <a:pt x="182383" y="18550"/>
                </a:moveTo>
                <a:lnTo>
                  <a:pt x="113867" y="18550"/>
                </a:lnTo>
                <a:lnTo>
                  <a:pt x="126609" y="19355"/>
                </a:lnTo>
                <a:lnTo>
                  <a:pt x="138607" y="21550"/>
                </a:lnTo>
                <a:lnTo>
                  <a:pt x="184801" y="46486"/>
                </a:lnTo>
                <a:lnTo>
                  <a:pt x="203023" y="80176"/>
                </a:lnTo>
                <a:lnTo>
                  <a:pt x="204296" y="93673"/>
                </a:lnTo>
                <a:lnTo>
                  <a:pt x="202400" y="105612"/>
                </a:lnTo>
                <a:lnTo>
                  <a:pt x="179350" y="138132"/>
                </a:lnTo>
                <a:lnTo>
                  <a:pt x="149783" y="153416"/>
                </a:lnTo>
                <a:lnTo>
                  <a:pt x="149783" y="174625"/>
                </a:lnTo>
                <a:lnTo>
                  <a:pt x="132765" y="177289"/>
                </a:lnTo>
                <a:lnTo>
                  <a:pt x="189611" y="177289"/>
                </a:lnTo>
                <a:lnTo>
                  <a:pt x="188494" y="174625"/>
                </a:lnTo>
                <a:lnTo>
                  <a:pt x="173659" y="174625"/>
                </a:lnTo>
                <a:lnTo>
                  <a:pt x="183485" y="158968"/>
                </a:lnTo>
                <a:lnTo>
                  <a:pt x="218425" y="124046"/>
                </a:lnTo>
                <a:lnTo>
                  <a:pt x="228168" y="86368"/>
                </a:lnTo>
                <a:lnTo>
                  <a:pt x="226498" y="75095"/>
                </a:lnTo>
                <a:lnTo>
                  <a:pt x="199024" y="31435"/>
                </a:lnTo>
                <a:lnTo>
                  <a:pt x="186885" y="21227"/>
                </a:lnTo>
                <a:lnTo>
                  <a:pt x="182383" y="18550"/>
                </a:lnTo>
                <a:close/>
              </a:path>
              <a:path w="228600" h="280670">
                <a:moveTo>
                  <a:pt x="187375" y="171958"/>
                </a:moveTo>
                <a:lnTo>
                  <a:pt x="180517" y="174625"/>
                </a:lnTo>
                <a:lnTo>
                  <a:pt x="188494" y="174625"/>
                </a:lnTo>
                <a:lnTo>
                  <a:pt x="187375" y="171958"/>
                </a:lnTo>
                <a:close/>
              </a:path>
              <a:path w="228600" h="280670">
                <a:moveTo>
                  <a:pt x="98602" y="111125"/>
                </a:moveTo>
                <a:lnTo>
                  <a:pt x="91744" y="111125"/>
                </a:lnTo>
                <a:lnTo>
                  <a:pt x="93900" y="113792"/>
                </a:lnTo>
                <a:lnTo>
                  <a:pt x="95173" y="113792"/>
                </a:lnTo>
                <a:lnTo>
                  <a:pt x="98602" y="111125"/>
                </a:lnTo>
                <a:close/>
              </a:path>
              <a:path w="228600" h="280670">
                <a:moveTo>
                  <a:pt x="119049" y="111125"/>
                </a:moveTo>
                <a:lnTo>
                  <a:pt x="105460" y="111125"/>
                </a:lnTo>
                <a:lnTo>
                  <a:pt x="108889" y="113792"/>
                </a:lnTo>
                <a:lnTo>
                  <a:pt x="115620" y="113792"/>
                </a:lnTo>
                <a:lnTo>
                  <a:pt x="119049" y="111125"/>
                </a:lnTo>
                <a:close/>
              </a:path>
              <a:path w="228600" h="280670">
                <a:moveTo>
                  <a:pt x="102031" y="103124"/>
                </a:moveTo>
                <a:lnTo>
                  <a:pt x="102029" y="105793"/>
                </a:lnTo>
                <a:lnTo>
                  <a:pt x="98602" y="108457"/>
                </a:lnTo>
                <a:lnTo>
                  <a:pt x="108889" y="108457"/>
                </a:lnTo>
                <a:lnTo>
                  <a:pt x="102031" y="103124"/>
                </a:lnTo>
                <a:close/>
              </a:path>
              <a:path w="228600" h="280670">
                <a:moveTo>
                  <a:pt x="122478" y="103124"/>
                </a:moveTo>
                <a:lnTo>
                  <a:pt x="119049" y="105791"/>
                </a:lnTo>
                <a:lnTo>
                  <a:pt x="119049" y="108457"/>
                </a:lnTo>
                <a:lnTo>
                  <a:pt x="125907" y="108457"/>
                </a:lnTo>
                <a:lnTo>
                  <a:pt x="122481" y="105793"/>
                </a:lnTo>
                <a:lnTo>
                  <a:pt x="122478" y="103124"/>
                </a:lnTo>
                <a:close/>
              </a:path>
              <a:path w="228600" h="280670">
                <a:moveTo>
                  <a:pt x="146354" y="100583"/>
                </a:moveTo>
                <a:lnTo>
                  <a:pt x="142923" y="105793"/>
                </a:lnTo>
                <a:lnTo>
                  <a:pt x="139496" y="108457"/>
                </a:lnTo>
                <a:lnTo>
                  <a:pt x="154636" y="108457"/>
                </a:lnTo>
                <a:lnTo>
                  <a:pt x="156641" y="105791"/>
                </a:lnTo>
                <a:lnTo>
                  <a:pt x="146354" y="100583"/>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126" name="object 126"/>
          <p:cNvSpPr/>
          <p:nvPr/>
        </p:nvSpPr>
        <p:spPr>
          <a:xfrm>
            <a:off x="5376462" y="3240171"/>
            <a:ext cx="1137006" cy="207205"/>
          </a:xfrm>
          <a:custGeom>
            <a:avLst/>
            <a:gdLst/>
            <a:ahLst/>
            <a:cxnLst/>
            <a:rect l="l" t="t" r="r" b="b"/>
            <a:pathLst>
              <a:path w="1515745" h="276225">
                <a:moveTo>
                  <a:pt x="1515363" y="263524"/>
                </a:moveTo>
                <a:lnTo>
                  <a:pt x="1477263" y="263524"/>
                </a:lnTo>
                <a:lnTo>
                  <a:pt x="1477263" y="276224"/>
                </a:lnTo>
                <a:lnTo>
                  <a:pt x="1515363" y="276224"/>
                </a:lnTo>
                <a:lnTo>
                  <a:pt x="1515363" y="263524"/>
                </a:lnTo>
                <a:close/>
              </a:path>
              <a:path w="1515745" h="276225">
                <a:moveTo>
                  <a:pt x="1464563" y="263524"/>
                </a:moveTo>
                <a:lnTo>
                  <a:pt x="1426463" y="263524"/>
                </a:lnTo>
                <a:lnTo>
                  <a:pt x="1426463" y="276224"/>
                </a:lnTo>
                <a:lnTo>
                  <a:pt x="1464563" y="276224"/>
                </a:lnTo>
                <a:lnTo>
                  <a:pt x="1464563" y="263524"/>
                </a:lnTo>
                <a:close/>
              </a:path>
              <a:path w="1515745" h="276225">
                <a:moveTo>
                  <a:pt x="1413763" y="263524"/>
                </a:moveTo>
                <a:lnTo>
                  <a:pt x="1375663" y="263524"/>
                </a:lnTo>
                <a:lnTo>
                  <a:pt x="1375663" y="276224"/>
                </a:lnTo>
                <a:lnTo>
                  <a:pt x="1413763" y="276224"/>
                </a:lnTo>
                <a:lnTo>
                  <a:pt x="1413763" y="263524"/>
                </a:lnTo>
                <a:close/>
              </a:path>
              <a:path w="1515745" h="276225">
                <a:moveTo>
                  <a:pt x="1362963" y="263524"/>
                </a:moveTo>
                <a:lnTo>
                  <a:pt x="1324863" y="263524"/>
                </a:lnTo>
                <a:lnTo>
                  <a:pt x="1324863" y="276224"/>
                </a:lnTo>
                <a:lnTo>
                  <a:pt x="1362963" y="276224"/>
                </a:lnTo>
                <a:lnTo>
                  <a:pt x="1362963" y="263524"/>
                </a:lnTo>
                <a:close/>
              </a:path>
              <a:path w="1515745" h="276225">
                <a:moveTo>
                  <a:pt x="1312163" y="263524"/>
                </a:moveTo>
                <a:lnTo>
                  <a:pt x="1274063" y="263524"/>
                </a:lnTo>
                <a:lnTo>
                  <a:pt x="1274063" y="276224"/>
                </a:lnTo>
                <a:lnTo>
                  <a:pt x="1312163" y="276224"/>
                </a:lnTo>
                <a:lnTo>
                  <a:pt x="1312163" y="263524"/>
                </a:lnTo>
                <a:close/>
              </a:path>
              <a:path w="1515745" h="276225">
                <a:moveTo>
                  <a:pt x="1254886" y="244601"/>
                </a:moveTo>
                <a:lnTo>
                  <a:pt x="1242186" y="244601"/>
                </a:lnTo>
                <a:lnTo>
                  <a:pt x="1242186" y="276224"/>
                </a:lnTo>
                <a:lnTo>
                  <a:pt x="1261363" y="276224"/>
                </a:lnTo>
                <a:lnTo>
                  <a:pt x="1261363" y="269874"/>
                </a:lnTo>
                <a:lnTo>
                  <a:pt x="1254886" y="269874"/>
                </a:lnTo>
                <a:lnTo>
                  <a:pt x="1248536" y="263524"/>
                </a:lnTo>
                <a:lnTo>
                  <a:pt x="1254886" y="263524"/>
                </a:lnTo>
                <a:lnTo>
                  <a:pt x="1254886" y="244601"/>
                </a:lnTo>
                <a:close/>
              </a:path>
              <a:path w="1515745" h="276225">
                <a:moveTo>
                  <a:pt x="1254886" y="263524"/>
                </a:moveTo>
                <a:lnTo>
                  <a:pt x="1248536" y="263524"/>
                </a:lnTo>
                <a:lnTo>
                  <a:pt x="1254886" y="269874"/>
                </a:lnTo>
                <a:lnTo>
                  <a:pt x="1254886" y="263524"/>
                </a:lnTo>
                <a:close/>
              </a:path>
              <a:path w="1515745" h="276225">
                <a:moveTo>
                  <a:pt x="1261363" y="263524"/>
                </a:moveTo>
                <a:lnTo>
                  <a:pt x="1254886" y="263524"/>
                </a:lnTo>
                <a:lnTo>
                  <a:pt x="1254886" y="269874"/>
                </a:lnTo>
                <a:lnTo>
                  <a:pt x="1261363" y="269874"/>
                </a:lnTo>
                <a:lnTo>
                  <a:pt x="1261363" y="263524"/>
                </a:lnTo>
                <a:close/>
              </a:path>
              <a:path w="1515745" h="276225">
                <a:moveTo>
                  <a:pt x="1254886" y="193801"/>
                </a:moveTo>
                <a:lnTo>
                  <a:pt x="1242186" y="193801"/>
                </a:lnTo>
                <a:lnTo>
                  <a:pt x="1242186" y="231901"/>
                </a:lnTo>
                <a:lnTo>
                  <a:pt x="1254886" y="231901"/>
                </a:lnTo>
                <a:lnTo>
                  <a:pt x="1254886" y="193801"/>
                </a:lnTo>
                <a:close/>
              </a:path>
              <a:path w="1515745" h="276225">
                <a:moveTo>
                  <a:pt x="1254886" y="143001"/>
                </a:moveTo>
                <a:lnTo>
                  <a:pt x="1242186" y="143001"/>
                </a:lnTo>
                <a:lnTo>
                  <a:pt x="1242186" y="181101"/>
                </a:lnTo>
                <a:lnTo>
                  <a:pt x="1254886" y="181101"/>
                </a:lnTo>
                <a:lnTo>
                  <a:pt x="1254886" y="143001"/>
                </a:lnTo>
                <a:close/>
              </a:path>
              <a:path w="1515745" h="276225">
                <a:moveTo>
                  <a:pt x="1254886" y="92201"/>
                </a:moveTo>
                <a:lnTo>
                  <a:pt x="1242186" y="92201"/>
                </a:lnTo>
                <a:lnTo>
                  <a:pt x="1242186" y="130301"/>
                </a:lnTo>
                <a:lnTo>
                  <a:pt x="1254886" y="130301"/>
                </a:lnTo>
                <a:lnTo>
                  <a:pt x="1254886" y="92201"/>
                </a:lnTo>
                <a:close/>
              </a:path>
              <a:path w="1515745" h="276225">
                <a:moveTo>
                  <a:pt x="1254886" y="41401"/>
                </a:moveTo>
                <a:lnTo>
                  <a:pt x="1242186" y="41401"/>
                </a:lnTo>
                <a:lnTo>
                  <a:pt x="1242186" y="79501"/>
                </a:lnTo>
                <a:lnTo>
                  <a:pt x="1254886" y="79501"/>
                </a:lnTo>
                <a:lnTo>
                  <a:pt x="1254886" y="41401"/>
                </a:lnTo>
                <a:close/>
              </a:path>
              <a:path w="1515745" h="276225">
                <a:moveTo>
                  <a:pt x="1239138" y="31749"/>
                </a:moveTo>
                <a:lnTo>
                  <a:pt x="1201038" y="31749"/>
                </a:lnTo>
                <a:lnTo>
                  <a:pt x="1201038" y="44449"/>
                </a:lnTo>
                <a:lnTo>
                  <a:pt x="1239138" y="44449"/>
                </a:lnTo>
                <a:lnTo>
                  <a:pt x="1239138" y="31749"/>
                </a:lnTo>
                <a:close/>
              </a:path>
              <a:path w="1515745" h="276225">
                <a:moveTo>
                  <a:pt x="1188338" y="31749"/>
                </a:moveTo>
                <a:lnTo>
                  <a:pt x="1150238" y="31749"/>
                </a:lnTo>
                <a:lnTo>
                  <a:pt x="1150238" y="44449"/>
                </a:lnTo>
                <a:lnTo>
                  <a:pt x="1188338" y="44449"/>
                </a:lnTo>
                <a:lnTo>
                  <a:pt x="1188338" y="31749"/>
                </a:lnTo>
                <a:close/>
              </a:path>
              <a:path w="1515745" h="276225">
                <a:moveTo>
                  <a:pt x="1137538" y="31749"/>
                </a:moveTo>
                <a:lnTo>
                  <a:pt x="1099438" y="31749"/>
                </a:lnTo>
                <a:lnTo>
                  <a:pt x="1099438" y="44449"/>
                </a:lnTo>
                <a:lnTo>
                  <a:pt x="1137538" y="44449"/>
                </a:lnTo>
                <a:lnTo>
                  <a:pt x="1137538" y="31749"/>
                </a:lnTo>
                <a:close/>
              </a:path>
              <a:path w="1515745" h="276225">
                <a:moveTo>
                  <a:pt x="1086738" y="31749"/>
                </a:moveTo>
                <a:lnTo>
                  <a:pt x="1048638" y="31749"/>
                </a:lnTo>
                <a:lnTo>
                  <a:pt x="1048638" y="44449"/>
                </a:lnTo>
                <a:lnTo>
                  <a:pt x="1086738" y="44449"/>
                </a:lnTo>
                <a:lnTo>
                  <a:pt x="1086738" y="31749"/>
                </a:lnTo>
                <a:close/>
              </a:path>
              <a:path w="1515745" h="276225">
                <a:moveTo>
                  <a:pt x="1035938" y="31749"/>
                </a:moveTo>
                <a:lnTo>
                  <a:pt x="997838" y="31749"/>
                </a:lnTo>
                <a:lnTo>
                  <a:pt x="997838" y="44449"/>
                </a:lnTo>
                <a:lnTo>
                  <a:pt x="1035938" y="44449"/>
                </a:lnTo>
                <a:lnTo>
                  <a:pt x="1035938" y="31749"/>
                </a:lnTo>
                <a:close/>
              </a:path>
              <a:path w="1515745" h="276225">
                <a:moveTo>
                  <a:pt x="985138" y="31749"/>
                </a:moveTo>
                <a:lnTo>
                  <a:pt x="947038" y="31749"/>
                </a:lnTo>
                <a:lnTo>
                  <a:pt x="947038" y="44449"/>
                </a:lnTo>
                <a:lnTo>
                  <a:pt x="985138" y="44449"/>
                </a:lnTo>
                <a:lnTo>
                  <a:pt x="985138" y="31749"/>
                </a:lnTo>
                <a:close/>
              </a:path>
              <a:path w="1515745" h="276225">
                <a:moveTo>
                  <a:pt x="934338" y="31749"/>
                </a:moveTo>
                <a:lnTo>
                  <a:pt x="896238" y="31749"/>
                </a:lnTo>
                <a:lnTo>
                  <a:pt x="896238" y="44449"/>
                </a:lnTo>
                <a:lnTo>
                  <a:pt x="934338" y="44449"/>
                </a:lnTo>
                <a:lnTo>
                  <a:pt x="934338" y="31749"/>
                </a:lnTo>
                <a:close/>
              </a:path>
              <a:path w="1515745" h="276225">
                <a:moveTo>
                  <a:pt x="883538" y="31749"/>
                </a:moveTo>
                <a:lnTo>
                  <a:pt x="845438" y="31749"/>
                </a:lnTo>
                <a:lnTo>
                  <a:pt x="845438" y="44449"/>
                </a:lnTo>
                <a:lnTo>
                  <a:pt x="883538" y="44449"/>
                </a:lnTo>
                <a:lnTo>
                  <a:pt x="883538" y="31749"/>
                </a:lnTo>
                <a:close/>
              </a:path>
              <a:path w="1515745" h="276225">
                <a:moveTo>
                  <a:pt x="832738" y="31749"/>
                </a:moveTo>
                <a:lnTo>
                  <a:pt x="794638" y="31749"/>
                </a:lnTo>
                <a:lnTo>
                  <a:pt x="794638" y="44449"/>
                </a:lnTo>
                <a:lnTo>
                  <a:pt x="832738" y="44449"/>
                </a:lnTo>
                <a:lnTo>
                  <a:pt x="832738" y="31749"/>
                </a:lnTo>
                <a:close/>
              </a:path>
              <a:path w="1515745" h="276225">
                <a:moveTo>
                  <a:pt x="781938" y="31749"/>
                </a:moveTo>
                <a:lnTo>
                  <a:pt x="743838" y="31749"/>
                </a:lnTo>
                <a:lnTo>
                  <a:pt x="743838" y="44449"/>
                </a:lnTo>
                <a:lnTo>
                  <a:pt x="781938" y="44449"/>
                </a:lnTo>
                <a:lnTo>
                  <a:pt x="781938" y="31749"/>
                </a:lnTo>
                <a:close/>
              </a:path>
              <a:path w="1515745" h="276225">
                <a:moveTo>
                  <a:pt x="731138" y="31749"/>
                </a:moveTo>
                <a:lnTo>
                  <a:pt x="693038" y="31749"/>
                </a:lnTo>
                <a:lnTo>
                  <a:pt x="693038" y="44449"/>
                </a:lnTo>
                <a:lnTo>
                  <a:pt x="731138" y="44449"/>
                </a:lnTo>
                <a:lnTo>
                  <a:pt x="731138" y="31749"/>
                </a:lnTo>
                <a:close/>
              </a:path>
              <a:path w="1515745" h="276225">
                <a:moveTo>
                  <a:pt x="680338" y="31749"/>
                </a:moveTo>
                <a:lnTo>
                  <a:pt x="642238" y="31749"/>
                </a:lnTo>
                <a:lnTo>
                  <a:pt x="642238" y="44449"/>
                </a:lnTo>
                <a:lnTo>
                  <a:pt x="680338" y="44449"/>
                </a:lnTo>
                <a:lnTo>
                  <a:pt x="680338" y="31749"/>
                </a:lnTo>
                <a:close/>
              </a:path>
              <a:path w="1515745" h="276225">
                <a:moveTo>
                  <a:pt x="629538" y="31749"/>
                </a:moveTo>
                <a:lnTo>
                  <a:pt x="591438" y="31749"/>
                </a:lnTo>
                <a:lnTo>
                  <a:pt x="591438" y="44449"/>
                </a:lnTo>
                <a:lnTo>
                  <a:pt x="629538" y="44449"/>
                </a:lnTo>
                <a:lnTo>
                  <a:pt x="629538" y="31749"/>
                </a:lnTo>
                <a:close/>
              </a:path>
              <a:path w="1515745" h="276225">
                <a:moveTo>
                  <a:pt x="578738" y="31749"/>
                </a:moveTo>
                <a:lnTo>
                  <a:pt x="540638" y="31749"/>
                </a:lnTo>
                <a:lnTo>
                  <a:pt x="540638" y="44449"/>
                </a:lnTo>
                <a:lnTo>
                  <a:pt x="578738" y="44449"/>
                </a:lnTo>
                <a:lnTo>
                  <a:pt x="578738" y="31749"/>
                </a:lnTo>
                <a:close/>
              </a:path>
              <a:path w="1515745" h="276225">
                <a:moveTo>
                  <a:pt x="527938" y="31749"/>
                </a:moveTo>
                <a:lnTo>
                  <a:pt x="489838" y="31749"/>
                </a:lnTo>
                <a:lnTo>
                  <a:pt x="489838" y="44449"/>
                </a:lnTo>
                <a:lnTo>
                  <a:pt x="527938" y="44449"/>
                </a:lnTo>
                <a:lnTo>
                  <a:pt x="527938" y="31749"/>
                </a:lnTo>
                <a:close/>
              </a:path>
              <a:path w="1515745" h="276225">
                <a:moveTo>
                  <a:pt x="477138" y="31749"/>
                </a:moveTo>
                <a:lnTo>
                  <a:pt x="439038" y="31749"/>
                </a:lnTo>
                <a:lnTo>
                  <a:pt x="439038" y="44449"/>
                </a:lnTo>
                <a:lnTo>
                  <a:pt x="477138" y="44449"/>
                </a:lnTo>
                <a:lnTo>
                  <a:pt x="477138" y="31749"/>
                </a:lnTo>
                <a:close/>
              </a:path>
              <a:path w="1515745" h="276225">
                <a:moveTo>
                  <a:pt x="426338" y="31749"/>
                </a:moveTo>
                <a:lnTo>
                  <a:pt x="388238" y="31749"/>
                </a:lnTo>
                <a:lnTo>
                  <a:pt x="388238" y="44449"/>
                </a:lnTo>
                <a:lnTo>
                  <a:pt x="426338" y="44449"/>
                </a:lnTo>
                <a:lnTo>
                  <a:pt x="426338" y="31749"/>
                </a:lnTo>
                <a:close/>
              </a:path>
              <a:path w="1515745" h="276225">
                <a:moveTo>
                  <a:pt x="375538" y="31749"/>
                </a:moveTo>
                <a:lnTo>
                  <a:pt x="337438" y="31749"/>
                </a:lnTo>
                <a:lnTo>
                  <a:pt x="337438" y="44449"/>
                </a:lnTo>
                <a:lnTo>
                  <a:pt x="375538" y="44449"/>
                </a:lnTo>
                <a:lnTo>
                  <a:pt x="375538" y="31749"/>
                </a:lnTo>
                <a:close/>
              </a:path>
              <a:path w="1515745" h="276225">
                <a:moveTo>
                  <a:pt x="324738" y="31749"/>
                </a:moveTo>
                <a:lnTo>
                  <a:pt x="286638" y="31749"/>
                </a:lnTo>
                <a:lnTo>
                  <a:pt x="286638" y="44449"/>
                </a:lnTo>
                <a:lnTo>
                  <a:pt x="324738" y="44449"/>
                </a:lnTo>
                <a:lnTo>
                  <a:pt x="324738" y="31749"/>
                </a:lnTo>
                <a:close/>
              </a:path>
              <a:path w="1515745" h="276225">
                <a:moveTo>
                  <a:pt x="273938" y="31749"/>
                </a:moveTo>
                <a:lnTo>
                  <a:pt x="235838" y="31749"/>
                </a:lnTo>
                <a:lnTo>
                  <a:pt x="235838" y="44449"/>
                </a:lnTo>
                <a:lnTo>
                  <a:pt x="273938" y="44449"/>
                </a:lnTo>
                <a:lnTo>
                  <a:pt x="273938" y="31749"/>
                </a:lnTo>
                <a:close/>
              </a:path>
              <a:path w="1515745" h="276225">
                <a:moveTo>
                  <a:pt x="223138" y="31749"/>
                </a:moveTo>
                <a:lnTo>
                  <a:pt x="185038" y="31749"/>
                </a:lnTo>
                <a:lnTo>
                  <a:pt x="185038" y="44449"/>
                </a:lnTo>
                <a:lnTo>
                  <a:pt x="223138" y="44449"/>
                </a:lnTo>
                <a:lnTo>
                  <a:pt x="223138" y="31749"/>
                </a:lnTo>
                <a:close/>
              </a:path>
              <a:path w="1515745" h="276225">
                <a:moveTo>
                  <a:pt x="172338" y="31749"/>
                </a:moveTo>
                <a:lnTo>
                  <a:pt x="134238" y="31749"/>
                </a:lnTo>
                <a:lnTo>
                  <a:pt x="134238" y="44449"/>
                </a:lnTo>
                <a:lnTo>
                  <a:pt x="172338" y="44449"/>
                </a:lnTo>
                <a:lnTo>
                  <a:pt x="172338" y="31749"/>
                </a:lnTo>
                <a:close/>
              </a:path>
              <a:path w="1515745" h="276225">
                <a:moveTo>
                  <a:pt x="121538" y="31749"/>
                </a:moveTo>
                <a:lnTo>
                  <a:pt x="83438" y="31749"/>
                </a:lnTo>
                <a:lnTo>
                  <a:pt x="83438" y="44449"/>
                </a:lnTo>
                <a:lnTo>
                  <a:pt x="121538" y="44449"/>
                </a:lnTo>
                <a:lnTo>
                  <a:pt x="121538" y="31749"/>
                </a:lnTo>
                <a:close/>
              </a:path>
              <a:path w="1515745" h="276225">
                <a:moveTo>
                  <a:pt x="76200" y="0"/>
                </a:moveTo>
                <a:lnTo>
                  <a:pt x="0" y="38099"/>
                </a:lnTo>
                <a:lnTo>
                  <a:pt x="76200" y="76199"/>
                </a:lnTo>
                <a:lnTo>
                  <a:pt x="76200" y="44449"/>
                </a:lnTo>
                <a:lnTo>
                  <a:pt x="63500" y="44449"/>
                </a:lnTo>
                <a:lnTo>
                  <a:pt x="63500" y="31749"/>
                </a:lnTo>
                <a:lnTo>
                  <a:pt x="76200" y="31749"/>
                </a:lnTo>
                <a:lnTo>
                  <a:pt x="76200" y="0"/>
                </a:lnTo>
                <a:close/>
              </a:path>
              <a:path w="1515745" h="276225">
                <a:moveTo>
                  <a:pt x="70738" y="31749"/>
                </a:moveTo>
                <a:lnTo>
                  <a:pt x="63500" y="31749"/>
                </a:lnTo>
                <a:lnTo>
                  <a:pt x="63500" y="44449"/>
                </a:lnTo>
                <a:lnTo>
                  <a:pt x="70738" y="44449"/>
                </a:lnTo>
                <a:lnTo>
                  <a:pt x="70738" y="31749"/>
                </a:lnTo>
                <a:close/>
              </a:path>
              <a:path w="1515745" h="276225">
                <a:moveTo>
                  <a:pt x="76200" y="31749"/>
                </a:moveTo>
                <a:lnTo>
                  <a:pt x="70738" y="31749"/>
                </a:lnTo>
                <a:lnTo>
                  <a:pt x="70738" y="44449"/>
                </a:lnTo>
                <a:lnTo>
                  <a:pt x="76200" y="44449"/>
                </a:lnTo>
                <a:lnTo>
                  <a:pt x="76200" y="31749"/>
                </a:lnTo>
                <a:close/>
              </a:path>
            </a:pathLst>
          </a:custGeom>
          <a:solidFill>
            <a:srgbClr val="666666"/>
          </a:solidFill>
        </p:spPr>
        <p:txBody>
          <a:bodyPr wrap="square" lIns="0" tIns="0" rIns="0" bIns="0" rtlCol="0"/>
          <a:lstStyle/>
          <a:p>
            <a:pPr defTabSz="685800"/>
            <a:endParaRPr sz="1350">
              <a:latin typeface="Calibri" panose="020F0502020204030204"/>
            </a:endParaRPr>
          </a:p>
        </p:txBody>
      </p:sp>
      <p:sp>
        <p:nvSpPr>
          <p:cNvPr id="127" name="object 127"/>
          <p:cNvSpPr/>
          <p:nvPr/>
        </p:nvSpPr>
        <p:spPr>
          <a:xfrm>
            <a:off x="7923508" y="3233312"/>
            <a:ext cx="188627" cy="227496"/>
          </a:xfrm>
          <a:prstGeom prst="rect">
            <a:avLst/>
          </a:prstGeom>
          <a:blipFill>
            <a:blip r:embed="rId27" cstate="print"/>
            <a:stretch>
              <a:fillRect/>
            </a:stretch>
          </a:blipFill>
        </p:spPr>
        <p:txBody>
          <a:bodyPr wrap="square" lIns="0" tIns="0" rIns="0" bIns="0" rtlCol="0"/>
          <a:lstStyle/>
          <a:p>
            <a:pPr defTabSz="685800"/>
            <a:endParaRPr sz="1350">
              <a:latin typeface="Calibri" panose="020F0502020204030204"/>
            </a:endParaRPr>
          </a:p>
        </p:txBody>
      </p:sp>
      <p:sp>
        <p:nvSpPr>
          <p:cNvPr id="128" name="object 128"/>
          <p:cNvSpPr/>
          <p:nvPr/>
        </p:nvSpPr>
        <p:spPr>
          <a:xfrm>
            <a:off x="290372" y="1097817"/>
            <a:ext cx="8117852" cy="885979"/>
          </a:xfrm>
          <a:prstGeom prst="rect">
            <a:avLst/>
          </a:prstGeom>
          <a:blipFill>
            <a:blip r:embed="rId28" cstate="print"/>
            <a:stretch>
              <a:fillRect/>
            </a:stretch>
          </a:blipFill>
        </p:spPr>
        <p:txBody>
          <a:bodyPr wrap="square" lIns="0" tIns="0" rIns="0" bIns="0" rtlCol="0"/>
          <a:lstStyle/>
          <a:p>
            <a:pPr defTabSz="685800"/>
            <a:endParaRPr sz="1350">
              <a:latin typeface="Calibri" panose="020F0502020204030204"/>
            </a:endParaRPr>
          </a:p>
        </p:txBody>
      </p:sp>
      <p:sp>
        <p:nvSpPr>
          <p:cNvPr id="129" name="object 129"/>
          <p:cNvSpPr/>
          <p:nvPr/>
        </p:nvSpPr>
        <p:spPr>
          <a:xfrm>
            <a:off x="6372189" y="1439634"/>
            <a:ext cx="1544747" cy="422031"/>
          </a:xfrm>
          <a:custGeom>
            <a:avLst/>
            <a:gdLst/>
            <a:ahLst/>
            <a:cxnLst/>
            <a:rect l="l" t="t" r="r" b="b"/>
            <a:pathLst>
              <a:path w="2059304" h="562610">
                <a:moveTo>
                  <a:pt x="0" y="562355"/>
                </a:moveTo>
                <a:lnTo>
                  <a:pt x="2058924" y="562355"/>
                </a:lnTo>
                <a:lnTo>
                  <a:pt x="2058924" y="0"/>
                </a:lnTo>
                <a:lnTo>
                  <a:pt x="0" y="0"/>
                </a:lnTo>
                <a:lnTo>
                  <a:pt x="0" y="562355"/>
                </a:lnTo>
                <a:close/>
              </a:path>
            </a:pathLst>
          </a:custGeom>
          <a:solidFill>
            <a:srgbClr val="C4C4C4"/>
          </a:solidFill>
        </p:spPr>
        <p:txBody>
          <a:bodyPr wrap="square" lIns="0" tIns="0" rIns="0" bIns="0" rtlCol="0"/>
          <a:lstStyle/>
          <a:p>
            <a:pPr defTabSz="685800"/>
            <a:endParaRPr sz="1350">
              <a:latin typeface="Calibri" panose="020F0502020204030204"/>
            </a:endParaRPr>
          </a:p>
        </p:txBody>
      </p:sp>
      <p:sp>
        <p:nvSpPr>
          <p:cNvPr id="130" name="object 130"/>
          <p:cNvSpPr/>
          <p:nvPr/>
        </p:nvSpPr>
        <p:spPr>
          <a:xfrm>
            <a:off x="4568221" y="1447636"/>
            <a:ext cx="1545700" cy="422983"/>
          </a:xfrm>
          <a:custGeom>
            <a:avLst/>
            <a:gdLst/>
            <a:ahLst/>
            <a:cxnLst/>
            <a:rect l="l" t="t" r="r" b="b"/>
            <a:pathLst>
              <a:path w="2060575" h="563880">
                <a:moveTo>
                  <a:pt x="0" y="563879"/>
                </a:moveTo>
                <a:lnTo>
                  <a:pt x="2060448" y="563879"/>
                </a:lnTo>
                <a:lnTo>
                  <a:pt x="2060448" y="0"/>
                </a:lnTo>
                <a:lnTo>
                  <a:pt x="0" y="0"/>
                </a:lnTo>
                <a:lnTo>
                  <a:pt x="0" y="563879"/>
                </a:lnTo>
                <a:close/>
              </a:path>
            </a:pathLst>
          </a:custGeom>
          <a:solidFill>
            <a:srgbClr val="C4C4C4"/>
          </a:solidFill>
        </p:spPr>
        <p:txBody>
          <a:bodyPr wrap="square" lIns="0" tIns="0" rIns="0" bIns="0" rtlCol="0"/>
          <a:lstStyle/>
          <a:p>
            <a:pPr defTabSz="685800"/>
            <a:endParaRPr sz="1350">
              <a:latin typeface="Calibri" panose="020F0502020204030204"/>
            </a:endParaRPr>
          </a:p>
        </p:txBody>
      </p:sp>
      <p:sp>
        <p:nvSpPr>
          <p:cNvPr id="131" name="object 131"/>
          <p:cNvSpPr/>
          <p:nvPr/>
        </p:nvSpPr>
        <p:spPr>
          <a:xfrm>
            <a:off x="2724242" y="1429346"/>
            <a:ext cx="1545700" cy="422983"/>
          </a:xfrm>
          <a:custGeom>
            <a:avLst/>
            <a:gdLst/>
            <a:ahLst/>
            <a:cxnLst/>
            <a:rect l="l" t="t" r="r" b="b"/>
            <a:pathLst>
              <a:path w="2060575" h="563880">
                <a:moveTo>
                  <a:pt x="0" y="563879"/>
                </a:moveTo>
                <a:lnTo>
                  <a:pt x="2060448" y="563879"/>
                </a:lnTo>
                <a:lnTo>
                  <a:pt x="2060448" y="0"/>
                </a:lnTo>
                <a:lnTo>
                  <a:pt x="0" y="0"/>
                </a:lnTo>
                <a:lnTo>
                  <a:pt x="0" y="563879"/>
                </a:lnTo>
                <a:close/>
              </a:path>
            </a:pathLst>
          </a:custGeom>
          <a:solidFill>
            <a:srgbClr val="C4C4C4"/>
          </a:solidFill>
        </p:spPr>
        <p:txBody>
          <a:bodyPr wrap="square" lIns="0" tIns="0" rIns="0" bIns="0" rtlCol="0"/>
          <a:lstStyle/>
          <a:p>
            <a:pPr defTabSz="685800"/>
            <a:endParaRPr sz="1350">
              <a:latin typeface="Calibri" panose="020F0502020204030204"/>
            </a:endParaRPr>
          </a:p>
        </p:txBody>
      </p:sp>
      <p:sp>
        <p:nvSpPr>
          <p:cNvPr id="132" name="object 132"/>
          <p:cNvSpPr txBox="1"/>
          <p:nvPr/>
        </p:nvSpPr>
        <p:spPr>
          <a:xfrm>
            <a:off x="3081205" y="1451382"/>
            <a:ext cx="933612" cy="382862"/>
          </a:xfrm>
          <a:prstGeom prst="rect">
            <a:avLst/>
          </a:prstGeom>
        </p:spPr>
        <p:txBody>
          <a:bodyPr vert="horz" wrap="square" lIns="0" tIns="0" rIns="0" bIns="0" rtlCol="0">
            <a:spAutoFit/>
          </a:bodyPr>
          <a:lstStyle/>
          <a:p>
            <a:pPr algn="ctr" defTabSz="685800"/>
            <a:r>
              <a:rPr sz="1090" b="1" spc="8" dirty="0">
                <a:latin typeface="微软雅黑" panose="020B0503020204020204" pitchFamily="34" charset="-122"/>
                <a:cs typeface="微软雅黑" panose="020B0503020204020204" pitchFamily="34" charset="-122"/>
              </a:rPr>
              <a:t>办公设备</a:t>
            </a:r>
            <a:endParaRPr sz="1090">
              <a:latin typeface="微软雅黑" panose="020B0503020204020204" pitchFamily="34" charset="-122"/>
              <a:cs typeface="微软雅黑" panose="020B0503020204020204" pitchFamily="34" charset="-122"/>
            </a:endParaRPr>
          </a:p>
          <a:p>
            <a:pPr algn="ctr" defTabSz="685800">
              <a:spcBef>
                <a:spcPts val="595"/>
              </a:spcBef>
            </a:pPr>
            <a:r>
              <a:rPr sz="900" b="1" dirty="0">
                <a:latin typeface="微软雅黑" panose="020B0503020204020204" pitchFamily="34" charset="-122"/>
                <a:cs typeface="微软雅黑" panose="020B0503020204020204" pitchFamily="34" charset="-122"/>
              </a:rPr>
              <a:t>低延迟、高速响应</a:t>
            </a:r>
            <a:endParaRPr sz="900">
              <a:latin typeface="微软雅黑" panose="020B0503020204020204" pitchFamily="34" charset="-122"/>
              <a:cs typeface="微软雅黑" panose="020B0503020204020204" pitchFamily="34" charset="-122"/>
            </a:endParaRPr>
          </a:p>
        </p:txBody>
      </p:sp>
      <p:sp>
        <p:nvSpPr>
          <p:cNvPr id="133" name="object 133"/>
          <p:cNvSpPr txBox="1"/>
          <p:nvPr/>
        </p:nvSpPr>
        <p:spPr>
          <a:xfrm>
            <a:off x="4675777" y="1514257"/>
            <a:ext cx="1391368" cy="382862"/>
          </a:xfrm>
          <a:prstGeom prst="rect">
            <a:avLst/>
          </a:prstGeom>
        </p:spPr>
        <p:txBody>
          <a:bodyPr vert="horz" wrap="square" lIns="0" tIns="0" rIns="0" bIns="0" rtlCol="0">
            <a:spAutoFit/>
          </a:bodyPr>
          <a:lstStyle/>
          <a:p>
            <a:pPr algn="ctr" defTabSz="685800"/>
            <a:r>
              <a:rPr sz="1090" b="1" spc="8" dirty="0">
                <a:latin typeface="微软雅黑" panose="020B0503020204020204" pitchFamily="34" charset="-122"/>
                <a:cs typeface="微软雅黑" panose="020B0503020204020204" pitchFamily="34" charset="-122"/>
              </a:rPr>
              <a:t>会议、远程会议</a:t>
            </a:r>
            <a:endParaRPr sz="1090">
              <a:latin typeface="微软雅黑" panose="020B0503020204020204" pitchFamily="34" charset="-122"/>
              <a:cs typeface="微软雅黑" panose="020B0503020204020204" pitchFamily="34" charset="-122"/>
            </a:endParaRPr>
          </a:p>
          <a:p>
            <a:pPr algn="ctr" defTabSz="685800">
              <a:spcBef>
                <a:spcPts val="595"/>
              </a:spcBef>
            </a:pPr>
            <a:r>
              <a:rPr sz="900" b="1" dirty="0">
                <a:latin typeface="微软雅黑" panose="020B0503020204020204" pitchFamily="34" charset="-122"/>
                <a:cs typeface="微软雅黑" panose="020B0503020204020204" pitchFamily="34" charset="-122"/>
              </a:rPr>
              <a:t>高密上网，大流量智能调优</a:t>
            </a:r>
            <a:endParaRPr sz="900">
              <a:latin typeface="微软雅黑" panose="020B0503020204020204" pitchFamily="34" charset="-122"/>
              <a:cs typeface="微软雅黑" panose="020B0503020204020204" pitchFamily="34" charset="-122"/>
            </a:endParaRPr>
          </a:p>
        </p:txBody>
      </p:sp>
      <p:sp>
        <p:nvSpPr>
          <p:cNvPr id="134" name="object 134"/>
          <p:cNvSpPr txBox="1"/>
          <p:nvPr/>
        </p:nvSpPr>
        <p:spPr>
          <a:xfrm>
            <a:off x="882549" y="1343606"/>
            <a:ext cx="1632868" cy="382862"/>
          </a:xfrm>
          <a:prstGeom prst="rect">
            <a:avLst/>
          </a:prstGeom>
          <a:ln w="3175">
            <a:solidFill>
              <a:srgbClr val="C4C4C4"/>
            </a:solidFill>
          </a:ln>
        </p:spPr>
        <p:txBody>
          <a:bodyPr vert="horz" wrap="square" lIns="0" tIns="0" rIns="0" bIns="0" rtlCol="0">
            <a:spAutoFit/>
          </a:bodyPr>
          <a:lstStyle/>
          <a:p>
            <a:pPr marR="75565" algn="ctr" defTabSz="685800"/>
            <a:r>
              <a:rPr sz="1090" b="1" spc="8" dirty="0">
                <a:latin typeface="微软雅黑" panose="020B0503020204020204" pitchFamily="34" charset="-122"/>
                <a:cs typeface="微软雅黑" panose="020B0503020204020204" pitchFamily="34" charset="-122"/>
              </a:rPr>
              <a:t>全无线办公</a:t>
            </a:r>
            <a:endParaRPr sz="1090">
              <a:latin typeface="微软雅黑" panose="020B0503020204020204" pitchFamily="34" charset="-122"/>
              <a:cs typeface="微软雅黑" panose="020B0503020204020204" pitchFamily="34" charset="-122"/>
            </a:endParaRPr>
          </a:p>
          <a:p>
            <a:pPr marR="75565" algn="ctr" defTabSz="685800">
              <a:spcBef>
                <a:spcPts val="595"/>
              </a:spcBef>
            </a:pPr>
            <a:r>
              <a:rPr sz="900" b="1" dirty="0">
                <a:latin typeface="微软雅黑" panose="020B0503020204020204" pitchFamily="34" charset="-122"/>
                <a:cs typeface="微软雅黑" panose="020B0503020204020204" pitchFamily="34" charset="-122"/>
              </a:rPr>
              <a:t>移动办公、任意位置接入</a:t>
            </a:r>
            <a:endParaRPr sz="900">
              <a:latin typeface="微软雅黑" panose="020B0503020204020204" pitchFamily="34" charset="-122"/>
              <a:cs typeface="微软雅黑" panose="020B0503020204020204" pitchFamily="34" charset="-122"/>
            </a:endParaRPr>
          </a:p>
        </p:txBody>
      </p:sp>
      <p:sp>
        <p:nvSpPr>
          <p:cNvPr id="135" name="object 135"/>
          <p:cNvSpPr txBox="1"/>
          <p:nvPr/>
        </p:nvSpPr>
        <p:spPr>
          <a:xfrm>
            <a:off x="6334463" y="1395049"/>
            <a:ext cx="1631439" cy="382862"/>
          </a:xfrm>
          <a:prstGeom prst="rect">
            <a:avLst/>
          </a:prstGeom>
          <a:ln w="3175">
            <a:solidFill>
              <a:srgbClr val="C4C4C4"/>
            </a:solidFill>
          </a:ln>
        </p:spPr>
        <p:txBody>
          <a:bodyPr vert="horz" wrap="square" lIns="0" tIns="0" rIns="0" bIns="0" rtlCol="0">
            <a:spAutoFit/>
          </a:bodyPr>
          <a:lstStyle/>
          <a:p>
            <a:pPr marL="91440" algn="ctr" defTabSz="685800"/>
            <a:r>
              <a:rPr sz="1090" b="1" spc="8" dirty="0">
                <a:latin typeface="微软雅黑" panose="020B0503020204020204" pitchFamily="34" charset="-122"/>
                <a:cs typeface="微软雅黑" panose="020B0503020204020204" pitchFamily="34" charset="-122"/>
              </a:rPr>
              <a:t>环境管理</a:t>
            </a:r>
            <a:endParaRPr sz="1090">
              <a:latin typeface="微软雅黑" panose="020B0503020204020204" pitchFamily="34" charset="-122"/>
              <a:cs typeface="微软雅黑" panose="020B0503020204020204" pitchFamily="34" charset="-122"/>
            </a:endParaRPr>
          </a:p>
          <a:p>
            <a:pPr marL="90805" algn="ctr" defTabSz="685800">
              <a:spcBef>
                <a:spcPts val="595"/>
              </a:spcBef>
            </a:pPr>
            <a:r>
              <a:rPr sz="900" b="1" dirty="0">
                <a:latin typeface="微软雅黑" panose="020B0503020204020204" pitchFamily="34" charset="-122"/>
                <a:cs typeface="微软雅黑" panose="020B0503020204020204" pitchFamily="34" charset="-122"/>
              </a:rPr>
              <a:t>W</a:t>
            </a:r>
            <a:r>
              <a:rPr sz="900" b="1" spc="4" dirty="0">
                <a:latin typeface="微软雅黑" panose="020B0503020204020204" pitchFamily="34" charset="-122"/>
                <a:cs typeface="微软雅黑" panose="020B0503020204020204" pitchFamily="34" charset="-122"/>
              </a:rPr>
              <a:t>i</a:t>
            </a:r>
            <a:r>
              <a:rPr sz="900" b="1" spc="-4" dirty="0">
                <a:latin typeface="微软雅黑" panose="020B0503020204020204" pitchFamily="34" charset="-122"/>
                <a:cs typeface="微软雅黑" panose="020B0503020204020204" pitchFamily="34" charset="-122"/>
              </a:rPr>
              <a:t>-F</a:t>
            </a:r>
            <a:r>
              <a:rPr sz="900" b="1" spc="4" dirty="0">
                <a:latin typeface="微软雅黑" panose="020B0503020204020204" pitchFamily="34" charset="-122"/>
                <a:cs typeface="微软雅黑" panose="020B0503020204020204" pitchFamily="34" charset="-122"/>
              </a:rPr>
              <a:t>i</a:t>
            </a:r>
            <a:r>
              <a:rPr sz="900" b="1" spc="-4" dirty="0">
                <a:latin typeface="微软雅黑" panose="020B0503020204020204" pitchFamily="34" charset="-122"/>
                <a:cs typeface="微软雅黑" panose="020B0503020204020204" pitchFamily="34" charset="-122"/>
              </a:rPr>
              <a:t>&amp;</a:t>
            </a:r>
            <a:r>
              <a:rPr sz="900" b="1" dirty="0">
                <a:latin typeface="微软雅黑" panose="020B0503020204020204" pitchFamily="34" charset="-122"/>
                <a:cs typeface="微软雅黑" panose="020B0503020204020204" pitchFamily="34" charset="-122"/>
              </a:rPr>
              <a:t>I</a:t>
            </a:r>
            <a:r>
              <a:rPr sz="900" b="1" spc="-8" dirty="0">
                <a:latin typeface="微软雅黑" panose="020B0503020204020204" pitchFamily="34" charset="-122"/>
                <a:cs typeface="微软雅黑" panose="020B0503020204020204" pitchFamily="34" charset="-122"/>
              </a:rPr>
              <a:t>o</a:t>
            </a:r>
            <a:r>
              <a:rPr sz="900" b="1" spc="4" dirty="0">
                <a:latin typeface="微软雅黑" panose="020B0503020204020204" pitchFamily="34" charset="-122"/>
                <a:cs typeface="微软雅黑" panose="020B0503020204020204" pitchFamily="34" charset="-122"/>
              </a:rPr>
              <a:t>T</a:t>
            </a:r>
            <a:r>
              <a:rPr sz="900" b="1" dirty="0">
                <a:latin typeface="微软雅黑" panose="020B0503020204020204" pitchFamily="34" charset="-122"/>
                <a:cs typeface="微软雅黑" panose="020B0503020204020204" pitchFamily="34" charset="-122"/>
              </a:rPr>
              <a:t>融合、一网多用</a:t>
            </a:r>
            <a:endParaRPr sz="900">
              <a:latin typeface="微软雅黑" panose="020B0503020204020204" pitchFamily="34" charset="-122"/>
              <a:cs typeface="微软雅黑" panose="020B0503020204020204" pitchFamily="34" charset="-122"/>
            </a:endParaRPr>
          </a:p>
        </p:txBody>
      </p:sp>
      <p:sp>
        <p:nvSpPr>
          <p:cNvPr id="136" name="object 136"/>
          <p:cNvSpPr/>
          <p:nvPr/>
        </p:nvSpPr>
        <p:spPr>
          <a:xfrm>
            <a:off x="882549" y="1343606"/>
            <a:ext cx="1632868" cy="512534"/>
          </a:xfrm>
          <a:custGeom>
            <a:avLst/>
            <a:gdLst/>
            <a:ahLst/>
            <a:cxnLst/>
            <a:rect l="l" t="t" r="r" b="b"/>
            <a:pathLst>
              <a:path w="2176779" h="683260">
                <a:moveTo>
                  <a:pt x="0" y="682751"/>
                </a:moveTo>
                <a:lnTo>
                  <a:pt x="2176272" y="682751"/>
                </a:lnTo>
                <a:lnTo>
                  <a:pt x="2176272" y="0"/>
                </a:lnTo>
                <a:lnTo>
                  <a:pt x="0" y="0"/>
                </a:lnTo>
                <a:lnTo>
                  <a:pt x="0" y="682751"/>
                </a:lnTo>
                <a:close/>
              </a:path>
            </a:pathLst>
          </a:custGeom>
          <a:ln w="3175">
            <a:solidFill>
              <a:srgbClr val="C4C4C4"/>
            </a:solidFill>
          </a:ln>
        </p:spPr>
        <p:txBody>
          <a:bodyPr wrap="square" lIns="0" tIns="0" rIns="0" bIns="0" rtlCol="0"/>
          <a:lstStyle/>
          <a:p>
            <a:pPr defTabSz="685800"/>
            <a:endParaRPr sz="1350">
              <a:latin typeface="Calibri" panose="020F0502020204030204"/>
            </a:endParaRPr>
          </a:p>
        </p:txBody>
      </p:sp>
      <p:sp>
        <p:nvSpPr>
          <p:cNvPr id="137" name="object 137"/>
          <p:cNvSpPr/>
          <p:nvPr/>
        </p:nvSpPr>
        <p:spPr>
          <a:xfrm>
            <a:off x="880263" y="1340175"/>
            <a:ext cx="88122" cy="66687"/>
          </a:xfrm>
          <a:custGeom>
            <a:avLst/>
            <a:gdLst/>
            <a:ahLst/>
            <a:cxnLst/>
            <a:rect l="l" t="t" r="r" b="b"/>
            <a:pathLst>
              <a:path w="117475" h="88900">
                <a:moveTo>
                  <a:pt x="117347" y="0"/>
                </a:moveTo>
                <a:lnTo>
                  <a:pt x="0" y="0"/>
                </a:lnTo>
                <a:lnTo>
                  <a:pt x="0" y="88392"/>
                </a:lnTo>
                <a:lnTo>
                  <a:pt x="13093" y="78486"/>
                </a:lnTo>
                <a:lnTo>
                  <a:pt x="13093" y="13081"/>
                </a:lnTo>
                <a:lnTo>
                  <a:pt x="99948" y="13081"/>
                </a:lnTo>
                <a:lnTo>
                  <a:pt x="117347"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38" name="object 138"/>
          <p:cNvSpPr/>
          <p:nvPr/>
        </p:nvSpPr>
        <p:spPr>
          <a:xfrm>
            <a:off x="880263" y="1796312"/>
            <a:ext cx="88122" cy="65258"/>
          </a:xfrm>
          <a:custGeom>
            <a:avLst/>
            <a:gdLst/>
            <a:ahLst/>
            <a:cxnLst/>
            <a:rect l="l" t="t" r="r" b="b"/>
            <a:pathLst>
              <a:path w="117475" h="86994">
                <a:moveTo>
                  <a:pt x="0" y="0"/>
                </a:moveTo>
                <a:lnTo>
                  <a:pt x="0" y="86868"/>
                </a:lnTo>
                <a:lnTo>
                  <a:pt x="117347" y="86868"/>
                </a:lnTo>
                <a:lnTo>
                  <a:pt x="99948" y="74041"/>
                </a:lnTo>
                <a:lnTo>
                  <a:pt x="12865" y="74041"/>
                </a:lnTo>
                <a:lnTo>
                  <a:pt x="12865" y="9525"/>
                </a:lnTo>
                <a:lnTo>
                  <a:pt x="0"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39" name="object 139"/>
          <p:cNvSpPr/>
          <p:nvPr/>
        </p:nvSpPr>
        <p:spPr>
          <a:xfrm>
            <a:off x="2428154" y="1340175"/>
            <a:ext cx="89551" cy="66687"/>
          </a:xfrm>
          <a:custGeom>
            <a:avLst/>
            <a:gdLst/>
            <a:ahLst/>
            <a:cxnLst/>
            <a:rect l="l" t="t" r="r" b="b"/>
            <a:pathLst>
              <a:path w="119379" h="88900">
                <a:moveTo>
                  <a:pt x="118872" y="0"/>
                </a:moveTo>
                <a:lnTo>
                  <a:pt x="0" y="0"/>
                </a:lnTo>
                <a:lnTo>
                  <a:pt x="17652" y="13081"/>
                </a:lnTo>
                <a:lnTo>
                  <a:pt x="105790" y="13081"/>
                </a:lnTo>
                <a:lnTo>
                  <a:pt x="105790" y="78612"/>
                </a:lnTo>
                <a:lnTo>
                  <a:pt x="118872" y="88392"/>
                </a:lnTo>
                <a:lnTo>
                  <a:pt x="118872"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40" name="object 140"/>
          <p:cNvSpPr/>
          <p:nvPr/>
        </p:nvSpPr>
        <p:spPr>
          <a:xfrm>
            <a:off x="2428154" y="1796312"/>
            <a:ext cx="89551" cy="65258"/>
          </a:xfrm>
          <a:custGeom>
            <a:avLst/>
            <a:gdLst/>
            <a:ahLst/>
            <a:cxnLst/>
            <a:rect l="l" t="t" r="r" b="b"/>
            <a:pathLst>
              <a:path w="119379" h="86994">
                <a:moveTo>
                  <a:pt x="118872" y="0"/>
                </a:moveTo>
                <a:lnTo>
                  <a:pt x="106045" y="9398"/>
                </a:lnTo>
                <a:lnTo>
                  <a:pt x="106045" y="74041"/>
                </a:lnTo>
                <a:lnTo>
                  <a:pt x="17652" y="74041"/>
                </a:lnTo>
                <a:lnTo>
                  <a:pt x="0" y="86868"/>
                </a:lnTo>
                <a:lnTo>
                  <a:pt x="118872" y="86868"/>
                </a:lnTo>
                <a:lnTo>
                  <a:pt x="118872"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41" name="object 141"/>
          <p:cNvSpPr/>
          <p:nvPr/>
        </p:nvSpPr>
        <p:spPr>
          <a:xfrm>
            <a:off x="2680800" y="1358466"/>
            <a:ext cx="1632868" cy="512534"/>
          </a:xfrm>
          <a:custGeom>
            <a:avLst/>
            <a:gdLst/>
            <a:ahLst/>
            <a:cxnLst/>
            <a:rect l="l" t="t" r="r" b="b"/>
            <a:pathLst>
              <a:path w="2176779" h="683260">
                <a:moveTo>
                  <a:pt x="0" y="682751"/>
                </a:moveTo>
                <a:lnTo>
                  <a:pt x="2176272" y="682751"/>
                </a:lnTo>
                <a:lnTo>
                  <a:pt x="2176272" y="0"/>
                </a:lnTo>
                <a:lnTo>
                  <a:pt x="0" y="0"/>
                </a:lnTo>
                <a:lnTo>
                  <a:pt x="0" y="682751"/>
                </a:lnTo>
                <a:close/>
              </a:path>
            </a:pathLst>
          </a:custGeom>
          <a:ln w="3175">
            <a:solidFill>
              <a:srgbClr val="C4C4C4"/>
            </a:solidFill>
          </a:ln>
        </p:spPr>
        <p:txBody>
          <a:bodyPr wrap="square" lIns="0" tIns="0" rIns="0" bIns="0" rtlCol="0"/>
          <a:lstStyle/>
          <a:p>
            <a:pPr defTabSz="685800"/>
            <a:endParaRPr sz="1350">
              <a:latin typeface="Calibri" panose="020F0502020204030204"/>
            </a:endParaRPr>
          </a:p>
        </p:txBody>
      </p:sp>
      <p:sp>
        <p:nvSpPr>
          <p:cNvPr id="142" name="object 142"/>
          <p:cNvSpPr/>
          <p:nvPr/>
        </p:nvSpPr>
        <p:spPr>
          <a:xfrm>
            <a:off x="2678514" y="1463642"/>
            <a:ext cx="88122" cy="65258"/>
          </a:xfrm>
          <a:custGeom>
            <a:avLst/>
            <a:gdLst/>
            <a:ahLst/>
            <a:cxnLst/>
            <a:rect l="l" t="t" r="r" b="b"/>
            <a:pathLst>
              <a:path w="117475" h="86994">
                <a:moveTo>
                  <a:pt x="117347" y="0"/>
                </a:moveTo>
                <a:lnTo>
                  <a:pt x="0" y="0"/>
                </a:lnTo>
                <a:lnTo>
                  <a:pt x="0" y="86867"/>
                </a:lnTo>
                <a:lnTo>
                  <a:pt x="12826" y="77342"/>
                </a:lnTo>
                <a:lnTo>
                  <a:pt x="12826" y="12826"/>
                </a:lnTo>
                <a:lnTo>
                  <a:pt x="99948" y="12826"/>
                </a:lnTo>
                <a:lnTo>
                  <a:pt x="117347"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43" name="object 143"/>
          <p:cNvSpPr/>
          <p:nvPr/>
        </p:nvSpPr>
        <p:spPr>
          <a:xfrm>
            <a:off x="2678514" y="1918634"/>
            <a:ext cx="88122" cy="66687"/>
          </a:xfrm>
          <a:custGeom>
            <a:avLst/>
            <a:gdLst/>
            <a:ahLst/>
            <a:cxnLst/>
            <a:rect l="l" t="t" r="r" b="b"/>
            <a:pathLst>
              <a:path w="117475" h="88900">
                <a:moveTo>
                  <a:pt x="0" y="0"/>
                </a:moveTo>
                <a:lnTo>
                  <a:pt x="0" y="88391"/>
                </a:lnTo>
                <a:lnTo>
                  <a:pt x="117347" y="88391"/>
                </a:lnTo>
                <a:lnTo>
                  <a:pt x="99948" y="75311"/>
                </a:lnTo>
                <a:lnTo>
                  <a:pt x="13080" y="75311"/>
                </a:lnTo>
                <a:lnTo>
                  <a:pt x="13080" y="9905"/>
                </a:lnTo>
                <a:lnTo>
                  <a:pt x="0"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44" name="object 144"/>
          <p:cNvSpPr/>
          <p:nvPr/>
        </p:nvSpPr>
        <p:spPr>
          <a:xfrm>
            <a:off x="4227548" y="1463642"/>
            <a:ext cx="88122" cy="65258"/>
          </a:xfrm>
          <a:custGeom>
            <a:avLst/>
            <a:gdLst/>
            <a:ahLst/>
            <a:cxnLst/>
            <a:rect l="l" t="t" r="r" b="b"/>
            <a:pathLst>
              <a:path w="117475" h="86994">
                <a:moveTo>
                  <a:pt x="117348" y="0"/>
                </a:moveTo>
                <a:lnTo>
                  <a:pt x="0" y="0"/>
                </a:lnTo>
                <a:lnTo>
                  <a:pt x="17399" y="12826"/>
                </a:lnTo>
                <a:lnTo>
                  <a:pt x="104521" y="12826"/>
                </a:lnTo>
                <a:lnTo>
                  <a:pt x="104521" y="77342"/>
                </a:lnTo>
                <a:lnTo>
                  <a:pt x="117348" y="86867"/>
                </a:lnTo>
                <a:lnTo>
                  <a:pt x="117348"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45" name="object 145"/>
          <p:cNvSpPr/>
          <p:nvPr/>
        </p:nvSpPr>
        <p:spPr>
          <a:xfrm>
            <a:off x="4227548" y="1918634"/>
            <a:ext cx="88122" cy="66687"/>
          </a:xfrm>
          <a:custGeom>
            <a:avLst/>
            <a:gdLst/>
            <a:ahLst/>
            <a:cxnLst/>
            <a:rect l="l" t="t" r="r" b="b"/>
            <a:pathLst>
              <a:path w="117475" h="88900">
                <a:moveTo>
                  <a:pt x="117348" y="0"/>
                </a:moveTo>
                <a:lnTo>
                  <a:pt x="104267" y="9905"/>
                </a:lnTo>
                <a:lnTo>
                  <a:pt x="104267" y="75311"/>
                </a:lnTo>
                <a:lnTo>
                  <a:pt x="17399" y="75311"/>
                </a:lnTo>
                <a:lnTo>
                  <a:pt x="0" y="88391"/>
                </a:lnTo>
                <a:lnTo>
                  <a:pt x="117348" y="88391"/>
                </a:lnTo>
                <a:lnTo>
                  <a:pt x="117348"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46" name="object 146"/>
          <p:cNvSpPr/>
          <p:nvPr/>
        </p:nvSpPr>
        <p:spPr>
          <a:xfrm>
            <a:off x="4540785" y="1384761"/>
            <a:ext cx="1632868" cy="511105"/>
          </a:xfrm>
          <a:custGeom>
            <a:avLst/>
            <a:gdLst/>
            <a:ahLst/>
            <a:cxnLst/>
            <a:rect l="l" t="t" r="r" b="b"/>
            <a:pathLst>
              <a:path w="2176779" h="681355">
                <a:moveTo>
                  <a:pt x="0" y="681227"/>
                </a:moveTo>
                <a:lnTo>
                  <a:pt x="2176272" y="681227"/>
                </a:lnTo>
                <a:lnTo>
                  <a:pt x="2176272" y="0"/>
                </a:lnTo>
                <a:lnTo>
                  <a:pt x="0" y="0"/>
                </a:lnTo>
                <a:lnTo>
                  <a:pt x="0" y="681227"/>
                </a:lnTo>
                <a:close/>
              </a:path>
            </a:pathLst>
          </a:custGeom>
          <a:ln w="3175">
            <a:solidFill>
              <a:srgbClr val="C4C4C4"/>
            </a:solidFill>
          </a:ln>
        </p:spPr>
        <p:txBody>
          <a:bodyPr wrap="square" lIns="0" tIns="0" rIns="0" bIns="0" rtlCol="0"/>
          <a:lstStyle/>
          <a:p>
            <a:pPr defTabSz="685800"/>
            <a:endParaRPr sz="1350">
              <a:latin typeface="Calibri" panose="020F0502020204030204"/>
            </a:endParaRPr>
          </a:p>
        </p:txBody>
      </p:sp>
      <p:sp>
        <p:nvSpPr>
          <p:cNvPr id="147" name="object 147"/>
          <p:cNvSpPr/>
          <p:nvPr/>
        </p:nvSpPr>
        <p:spPr>
          <a:xfrm>
            <a:off x="4520207" y="1465927"/>
            <a:ext cx="89551" cy="66687"/>
          </a:xfrm>
          <a:custGeom>
            <a:avLst/>
            <a:gdLst/>
            <a:ahLst/>
            <a:cxnLst/>
            <a:rect l="l" t="t" r="r" b="b"/>
            <a:pathLst>
              <a:path w="119379" h="88900">
                <a:moveTo>
                  <a:pt x="118871" y="0"/>
                </a:moveTo>
                <a:lnTo>
                  <a:pt x="0" y="0"/>
                </a:lnTo>
                <a:lnTo>
                  <a:pt x="0" y="88392"/>
                </a:lnTo>
                <a:lnTo>
                  <a:pt x="13080" y="78612"/>
                </a:lnTo>
                <a:lnTo>
                  <a:pt x="13080" y="13081"/>
                </a:lnTo>
                <a:lnTo>
                  <a:pt x="101218" y="13081"/>
                </a:lnTo>
                <a:lnTo>
                  <a:pt x="118871"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48" name="object 148"/>
          <p:cNvSpPr/>
          <p:nvPr/>
        </p:nvSpPr>
        <p:spPr>
          <a:xfrm>
            <a:off x="4520207" y="1920921"/>
            <a:ext cx="89551" cy="66687"/>
          </a:xfrm>
          <a:custGeom>
            <a:avLst/>
            <a:gdLst/>
            <a:ahLst/>
            <a:cxnLst/>
            <a:rect l="l" t="t" r="r" b="b"/>
            <a:pathLst>
              <a:path w="119379" h="88900">
                <a:moveTo>
                  <a:pt x="0" y="0"/>
                </a:moveTo>
                <a:lnTo>
                  <a:pt x="0" y="88391"/>
                </a:lnTo>
                <a:lnTo>
                  <a:pt x="118871" y="88391"/>
                </a:lnTo>
                <a:lnTo>
                  <a:pt x="101218" y="75310"/>
                </a:lnTo>
                <a:lnTo>
                  <a:pt x="13080" y="75310"/>
                </a:lnTo>
                <a:lnTo>
                  <a:pt x="13080" y="9778"/>
                </a:lnTo>
                <a:lnTo>
                  <a:pt x="0"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49" name="object 149"/>
          <p:cNvSpPr/>
          <p:nvPr/>
        </p:nvSpPr>
        <p:spPr>
          <a:xfrm>
            <a:off x="6069241" y="1465927"/>
            <a:ext cx="88122" cy="66687"/>
          </a:xfrm>
          <a:custGeom>
            <a:avLst/>
            <a:gdLst/>
            <a:ahLst/>
            <a:cxnLst/>
            <a:rect l="l" t="t" r="r" b="b"/>
            <a:pathLst>
              <a:path w="117475" h="88900">
                <a:moveTo>
                  <a:pt x="117348" y="0"/>
                </a:moveTo>
                <a:lnTo>
                  <a:pt x="0" y="0"/>
                </a:lnTo>
                <a:lnTo>
                  <a:pt x="17399" y="13081"/>
                </a:lnTo>
                <a:lnTo>
                  <a:pt x="104266" y="13081"/>
                </a:lnTo>
                <a:lnTo>
                  <a:pt x="104266" y="78486"/>
                </a:lnTo>
                <a:lnTo>
                  <a:pt x="117348" y="88392"/>
                </a:lnTo>
                <a:lnTo>
                  <a:pt x="117348"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50" name="object 150"/>
          <p:cNvSpPr/>
          <p:nvPr/>
        </p:nvSpPr>
        <p:spPr>
          <a:xfrm>
            <a:off x="6069241" y="1920921"/>
            <a:ext cx="88122" cy="66687"/>
          </a:xfrm>
          <a:custGeom>
            <a:avLst/>
            <a:gdLst/>
            <a:ahLst/>
            <a:cxnLst/>
            <a:rect l="l" t="t" r="r" b="b"/>
            <a:pathLst>
              <a:path w="117475" h="88900">
                <a:moveTo>
                  <a:pt x="117348" y="0"/>
                </a:moveTo>
                <a:lnTo>
                  <a:pt x="104266" y="9905"/>
                </a:lnTo>
                <a:lnTo>
                  <a:pt x="104266" y="75310"/>
                </a:lnTo>
                <a:lnTo>
                  <a:pt x="17399" y="75310"/>
                </a:lnTo>
                <a:lnTo>
                  <a:pt x="0" y="88391"/>
                </a:lnTo>
                <a:lnTo>
                  <a:pt x="117348" y="88391"/>
                </a:lnTo>
                <a:lnTo>
                  <a:pt x="117348"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51" name="object 151"/>
          <p:cNvSpPr/>
          <p:nvPr/>
        </p:nvSpPr>
        <p:spPr>
          <a:xfrm>
            <a:off x="6334463" y="1395049"/>
            <a:ext cx="1631439" cy="511105"/>
          </a:xfrm>
          <a:custGeom>
            <a:avLst/>
            <a:gdLst/>
            <a:ahLst/>
            <a:cxnLst/>
            <a:rect l="l" t="t" r="r" b="b"/>
            <a:pathLst>
              <a:path w="2174875" h="681355">
                <a:moveTo>
                  <a:pt x="0" y="681227"/>
                </a:moveTo>
                <a:lnTo>
                  <a:pt x="2174748" y="681227"/>
                </a:lnTo>
                <a:lnTo>
                  <a:pt x="2174748" y="0"/>
                </a:lnTo>
                <a:lnTo>
                  <a:pt x="0" y="0"/>
                </a:lnTo>
                <a:lnTo>
                  <a:pt x="0" y="681227"/>
                </a:lnTo>
                <a:close/>
              </a:path>
            </a:pathLst>
          </a:custGeom>
          <a:ln w="3175">
            <a:solidFill>
              <a:srgbClr val="C4C4C4"/>
            </a:solidFill>
          </a:ln>
        </p:spPr>
        <p:txBody>
          <a:bodyPr wrap="square" lIns="0" tIns="0" rIns="0" bIns="0" rtlCol="0"/>
          <a:lstStyle/>
          <a:p>
            <a:pPr defTabSz="685800"/>
            <a:endParaRPr sz="1350">
              <a:latin typeface="Calibri" panose="020F0502020204030204"/>
            </a:endParaRPr>
          </a:p>
        </p:txBody>
      </p:sp>
      <p:sp>
        <p:nvSpPr>
          <p:cNvPr id="152" name="object 152"/>
          <p:cNvSpPr/>
          <p:nvPr/>
        </p:nvSpPr>
        <p:spPr>
          <a:xfrm>
            <a:off x="6329890" y="1318455"/>
            <a:ext cx="88122" cy="65258"/>
          </a:xfrm>
          <a:custGeom>
            <a:avLst/>
            <a:gdLst/>
            <a:ahLst/>
            <a:cxnLst/>
            <a:rect l="l" t="t" r="r" b="b"/>
            <a:pathLst>
              <a:path w="117475" h="86994">
                <a:moveTo>
                  <a:pt x="117347" y="0"/>
                </a:moveTo>
                <a:lnTo>
                  <a:pt x="0" y="0"/>
                </a:lnTo>
                <a:lnTo>
                  <a:pt x="0" y="86867"/>
                </a:lnTo>
                <a:lnTo>
                  <a:pt x="12826" y="77342"/>
                </a:lnTo>
                <a:lnTo>
                  <a:pt x="12826" y="12826"/>
                </a:lnTo>
                <a:lnTo>
                  <a:pt x="99948" y="12826"/>
                </a:lnTo>
                <a:lnTo>
                  <a:pt x="117347"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53" name="object 153"/>
          <p:cNvSpPr/>
          <p:nvPr/>
        </p:nvSpPr>
        <p:spPr>
          <a:xfrm>
            <a:off x="6329890" y="1773447"/>
            <a:ext cx="88122" cy="66687"/>
          </a:xfrm>
          <a:custGeom>
            <a:avLst/>
            <a:gdLst/>
            <a:ahLst/>
            <a:cxnLst/>
            <a:rect l="l" t="t" r="r" b="b"/>
            <a:pathLst>
              <a:path w="117475" h="88900">
                <a:moveTo>
                  <a:pt x="0" y="0"/>
                </a:moveTo>
                <a:lnTo>
                  <a:pt x="0" y="88391"/>
                </a:lnTo>
                <a:lnTo>
                  <a:pt x="117347" y="88391"/>
                </a:lnTo>
                <a:lnTo>
                  <a:pt x="99948" y="75311"/>
                </a:lnTo>
                <a:lnTo>
                  <a:pt x="13080" y="75311"/>
                </a:lnTo>
                <a:lnTo>
                  <a:pt x="13080" y="9905"/>
                </a:lnTo>
                <a:lnTo>
                  <a:pt x="0"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54" name="object 154"/>
          <p:cNvSpPr/>
          <p:nvPr/>
        </p:nvSpPr>
        <p:spPr>
          <a:xfrm>
            <a:off x="7877780" y="1318455"/>
            <a:ext cx="88122" cy="65258"/>
          </a:xfrm>
          <a:custGeom>
            <a:avLst/>
            <a:gdLst/>
            <a:ahLst/>
            <a:cxnLst/>
            <a:rect l="l" t="t" r="r" b="b"/>
            <a:pathLst>
              <a:path w="117475" h="86994">
                <a:moveTo>
                  <a:pt x="117348" y="0"/>
                </a:moveTo>
                <a:lnTo>
                  <a:pt x="0" y="0"/>
                </a:lnTo>
                <a:lnTo>
                  <a:pt x="17399" y="12826"/>
                </a:lnTo>
                <a:lnTo>
                  <a:pt x="104521" y="12826"/>
                </a:lnTo>
                <a:lnTo>
                  <a:pt x="104521" y="77342"/>
                </a:lnTo>
                <a:lnTo>
                  <a:pt x="117348" y="86867"/>
                </a:lnTo>
                <a:lnTo>
                  <a:pt x="117348"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55" name="object 155"/>
          <p:cNvSpPr/>
          <p:nvPr/>
        </p:nvSpPr>
        <p:spPr>
          <a:xfrm>
            <a:off x="7877780" y="1773447"/>
            <a:ext cx="88122" cy="66687"/>
          </a:xfrm>
          <a:custGeom>
            <a:avLst/>
            <a:gdLst/>
            <a:ahLst/>
            <a:cxnLst/>
            <a:rect l="l" t="t" r="r" b="b"/>
            <a:pathLst>
              <a:path w="117475" h="88900">
                <a:moveTo>
                  <a:pt x="117348" y="0"/>
                </a:moveTo>
                <a:lnTo>
                  <a:pt x="104267" y="9905"/>
                </a:lnTo>
                <a:lnTo>
                  <a:pt x="104267" y="75311"/>
                </a:lnTo>
                <a:lnTo>
                  <a:pt x="17399" y="75311"/>
                </a:lnTo>
                <a:lnTo>
                  <a:pt x="0" y="88391"/>
                </a:lnTo>
                <a:lnTo>
                  <a:pt x="117348" y="88391"/>
                </a:lnTo>
                <a:lnTo>
                  <a:pt x="117348" y="0"/>
                </a:lnTo>
                <a:close/>
              </a:path>
            </a:pathLst>
          </a:custGeom>
          <a:solidFill>
            <a:srgbClr val="EA0028"/>
          </a:solidFill>
        </p:spPr>
        <p:txBody>
          <a:bodyPr wrap="square" lIns="0" tIns="0" rIns="0" bIns="0" rtlCol="0"/>
          <a:lstStyle/>
          <a:p>
            <a:pPr defTabSz="685800"/>
            <a:endParaRPr sz="1350">
              <a:latin typeface="Calibri" panose="020F0502020204030204"/>
            </a:endParaRPr>
          </a:p>
        </p:txBody>
      </p:sp>
      <p:sp>
        <p:nvSpPr>
          <p:cNvPr id="156" name="object 156"/>
          <p:cNvSpPr/>
          <p:nvPr/>
        </p:nvSpPr>
        <p:spPr>
          <a:xfrm>
            <a:off x="2828273" y="1696854"/>
            <a:ext cx="1439287" cy="8002"/>
          </a:xfrm>
          <a:prstGeom prst="rect">
            <a:avLst/>
          </a:prstGeom>
          <a:blipFill>
            <a:blip r:embed="rId29" cstate="print"/>
            <a:stretch>
              <a:fillRect/>
            </a:stretch>
          </a:blipFill>
        </p:spPr>
        <p:txBody>
          <a:bodyPr wrap="square" lIns="0" tIns="0" rIns="0" bIns="0" rtlCol="0"/>
          <a:lstStyle/>
          <a:p>
            <a:pPr defTabSz="685800"/>
            <a:endParaRPr sz="1350">
              <a:latin typeface="Calibri" panose="020F0502020204030204"/>
            </a:endParaRPr>
          </a:p>
        </p:txBody>
      </p:sp>
      <p:sp>
        <p:nvSpPr>
          <p:cNvPr id="157" name="object 157"/>
          <p:cNvSpPr/>
          <p:nvPr/>
        </p:nvSpPr>
        <p:spPr>
          <a:xfrm>
            <a:off x="6424775" y="1545951"/>
            <a:ext cx="1439287" cy="9146"/>
          </a:xfrm>
          <a:prstGeom prst="rect">
            <a:avLst/>
          </a:prstGeom>
          <a:blipFill>
            <a:blip r:embed="rId29" cstate="print"/>
            <a:stretch>
              <a:fillRect/>
            </a:stretch>
          </a:blipFill>
        </p:spPr>
        <p:txBody>
          <a:bodyPr wrap="square" lIns="0" tIns="0" rIns="0" bIns="0" rtlCol="0"/>
          <a:lstStyle/>
          <a:p>
            <a:pPr defTabSz="685800"/>
            <a:endParaRPr sz="1350">
              <a:latin typeface="Calibri" panose="020F0502020204030204"/>
            </a:endParaRPr>
          </a:p>
        </p:txBody>
      </p:sp>
      <p:grpSp>
        <p:nvGrpSpPr>
          <p:cNvPr id="158" name="组合 20"/>
          <p:cNvGrpSpPr/>
          <p:nvPr/>
        </p:nvGrpSpPr>
        <p:grpSpPr bwMode="auto">
          <a:xfrm>
            <a:off x="596" y="114914"/>
            <a:ext cx="521498" cy="379813"/>
            <a:chOff x="0" y="0"/>
            <a:chExt cx="694944" cy="624651"/>
          </a:xfrm>
        </p:grpSpPr>
        <p:sp>
          <p:nvSpPr>
            <p:cNvPr id="159"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60"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3645" y="1611114"/>
            <a:ext cx="2381949" cy="1571231"/>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3" name="object 3"/>
          <p:cNvSpPr/>
          <p:nvPr/>
        </p:nvSpPr>
        <p:spPr>
          <a:xfrm>
            <a:off x="982008" y="1840897"/>
            <a:ext cx="1884372" cy="1048408"/>
          </a:xfrm>
          <a:custGeom>
            <a:avLst/>
            <a:gdLst/>
            <a:ahLst/>
            <a:cxnLst/>
            <a:rect l="l" t="t" r="r" b="b"/>
            <a:pathLst>
              <a:path w="2512060" h="1397635">
                <a:moveTo>
                  <a:pt x="2451354" y="0"/>
                </a:moveTo>
                <a:lnTo>
                  <a:pt x="49957" y="865"/>
                </a:lnTo>
                <a:lnTo>
                  <a:pt x="14333" y="21183"/>
                </a:lnTo>
                <a:lnTo>
                  <a:pt x="0" y="60198"/>
                </a:lnTo>
                <a:lnTo>
                  <a:pt x="865" y="1347550"/>
                </a:lnTo>
                <a:lnTo>
                  <a:pt x="21183" y="1383174"/>
                </a:lnTo>
                <a:lnTo>
                  <a:pt x="60197" y="1397508"/>
                </a:lnTo>
                <a:lnTo>
                  <a:pt x="2461594" y="1396642"/>
                </a:lnTo>
                <a:lnTo>
                  <a:pt x="2497218" y="1376324"/>
                </a:lnTo>
                <a:lnTo>
                  <a:pt x="2511552" y="1337310"/>
                </a:lnTo>
                <a:lnTo>
                  <a:pt x="2510686" y="49957"/>
                </a:lnTo>
                <a:lnTo>
                  <a:pt x="2490368" y="14333"/>
                </a:lnTo>
                <a:lnTo>
                  <a:pt x="2451354" y="0"/>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4" name="object 4"/>
          <p:cNvSpPr/>
          <p:nvPr/>
        </p:nvSpPr>
        <p:spPr>
          <a:xfrm>
            <a:off x="2735674" y="1615687"/>
            <a:ext cx="2380806" cy="1571231"/>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5" name="object 5"/>
          <p:cNvSpPr/>
          <p:nvPr/>
        </p:nvSpPr>
        <p:spPr>
          <a:xfrm>
            <a:off x="2994037" y="1845470"/>
            <a:ext cx="1882943" cy="1048408"/>
          </a:xfrm>
          <a:custGeom>
            <a:avLst/>
            <a:gdLst/>
            <a:ahLst/>
            <a:cxnLst/>
            <a:rect l="l" t="t" r="r" b="b"/>
            <a:pathLst>
              <a:path w="2510154" h="1397635">
                <a:moveTo>
                  <a:pt x="2449830" y="0"/>
                </a:moveTo>
                <a:lnTo>
                  <a:pt x="49957" y="865"/>
                </a:lnTo>
                <a:lnTo>
                  <a:pt x="14333" y="21183"/>
                </a:lnTo>
                <a:lnTo>
                  <a:pt x="0" y="60198"/>
                </a:lnTo>
                <a:lnTo>
                  <a:pt x="865" y="1347550"/>
                </a:lnTo>
                <a:lnTo>
                  <a:pt x="21183" y="1383174"/>
                </a:lnTo>
                <a:lnTo>
                  <a:pt x="60198" y="1397508"/>
                </a:lnTo>
                <a:lnTo>
                  <a:pt x="2460070" y="1396642"/>
                </a:lnTo>
                <a:lnTo>
                  <a:pt x="2495694" y="1376324"/>
                </a:lnTo>
                <a:lnTo>
                  <a:pt x="2510028" y="1337309"/>
                </a:lnTo>
                <a:lnTo>
                  <a:pt x="2509162" y="49957"/>
                </a:lnTo>
                <a:lnTo>
                  <a:pt x="2488844" y="14333"/>
                </a:lnTo>
                <a:lnTo>
                  <a:pt x="2449830" y="0"/>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6" name="object 6"/>
          <p:cNvSpPr/>
          <p:nvPr/>
        </p:nvSpPr>
        <p:spPr>
          <a:xfrm>
            <a:off x="4987203" y="1565957"/>
            <a:ext cx="0" cy="3448649"/>
          </a:xfrm>
          <a:custGeom>
            <a:avLst/>
            <a:gdLst/>
            <a:ahLst/>
            <a:cxnLst/>
            <a:rect l="l" t="t" r="r" b="b"/>
            <a:pathLst>
              <a:path h="4597400">
                <a:moveTo>
                  <a:pt x="0" y="0"/>
                </a:moveTo>
                <a:lnTo>
                  <a:pt x="0" y="4596815"/>
                </a:lnTo>
              </a:path>
            </a:pathLst>
          </a:custGeom>
          <a:ln w="38100">
            <a:solidFill>
              <a:srgbClr val="3B3B3B"/>
            </a:solidFill>
          </a:ln>
        </p:spPr>
        <p:txBody>
          <a:bodyPr wrap="square" lIns="0" tIns="0" rIns="0" bIns="0" rtlCol="0"/>
          <a:lstStyle/>
          <a:p>
            <a:pPr defTabSz="685800"/>
            <a:endParaRPr sz="1350">
              <a:latin typeface="Calibri" panose="020F0502020204030204"/>
            </a:endParaRPr>
          </a:p>
        </p:txBody>
      </p:sp>
      <p:sp>
        <p:nvSpPr>
          <p:cNvPr id="7" name="object 7"/>
          <p:cNvSpPr/>
          <p:nvPr/>
        </p:nvSpPr>
        <p:spPr>
          <a:xfrm>
            <a:off x="1426139" y="3006388"/>
            <a:ext cx="6853475" cy="0"/>
          </a:xfrm>
          <a:custGeom>
            <a:avLst/>
            <a:gdLst/>
            <a:ahLst/>
            <a:cxnLst/>
            <a:rect l="l" t="t" r="r" b="b"/>
            <a:pathLst>
              <a:path w="9136380">
                <a:moveTo>
                  <a:pt x="0" y="0"/>
                </a:moveTo>
                <a:lnTo>
                  <a:pt x="9135999" y="0"/>
                </a:lnTo>
              </a:path>
            </a:pathLst>
          </a:custGeom>
          <a:ln w="38100">
            <a:solidFill>
              <a:srgbClr val="3B3B3B"/>
            </a:solidFill>
          </a:ln>
        </p:spPr>
        <p:txBody>
          <a:bodyPr wrap="square" lIns="0" tIns="0" rIns="0" bIns="0" rtlCol="0"/>
          <a:lstStyle/>
          <a:p>
            <a:pPr defTabSz="685800"/>
            <a:endParaRPr sz="1350">
              <a:latin typeface="Calibri" panose="020F0502020204030204"/>
            </a:endParaRPr>
          </a:p>
        </p:txBody>
      </p:sp>
      <p:sp>
        <p:nvSpPr>
          <p:cNvPr id="8" name="object 8"/>
          <p:cNvSpPr/>
          <p:nvPr/>
        </p:nvSpPr>
        <p:spPr>
          <a:xfrm>
            <a:off x="2249815" y="1472787"/>
            <a:ext cx="1311249" cy="253789"/>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p:nvPr/>
        </p:nvSpPr>
        <p:spPr>
          <a:xfrm>
            <a:off x="4936902" y="2969827"/>
            <a:ext cx="87937" cy="76456"/>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4936902" y="2969827"/>
            <a:ext cx="88122" cy="76690"/>
          </a:xfrm>
          <a:custGeom>
            <a:avLst/>
            <a:gdLst/>
            <a:ahLst/>
            <a:cxnLst/>
            <a:rect l="l" t="t" r="r" b="b"/>
            <a:pathLst>
              <a:path w="117475" h="102235">
                <a:moveTo>
                  <a:pt x="0" y="51025"/>
                </a:moveTo>
                <a:lnTo>
                  <a:pt x="16551" y="15492"/>
                </a:lnTo>
                <a:lnTo>
                  <a:pt x="56712" y="0"/>
                </a:lnTo>
                <a:lnTo>
                  <a:pt x="72522" y="1676"/>
                </a:lnTo>
                <a:lnTo>
                  <a:pt x="108013" y="23517"/>
                </a:lnTo>
                <a:lnTo>
                  <a:pt x="117229" y="47760"/>
                </a:lnTo>
                <a:lnTo>
                  <a:pt x="115372" y="62028"/>
                </a:lnTo>
                <a:lnTo>
                  <a:pt x="90738" y="93621"/>
                </a:lnTo>
                <a:lnTo>
                  <a:pt x="63295" y="101923"/>
                </a:lnTo>
                <a:lnTo>
                  <a:pt x="46819" y="100383"/>
                </a:lnTo>
                <a:lnTo>
                  <a:pt x="10325" y="79630"/>
                </a:lnTo>
                <a:lnTo>
                  <a:pt x="0" y="51025"/>
                </a:lnTo>
                <a:close/>
              </a:path>
            </a:pathLst>
          </a:custGeom>
          <a:ln w="34925">
            <a:solidFill>
              <a:srgbClr val="333333"/>
            </a:solidFill>
          </a:ln>
        </p:spPr>
        <p:txBody>
          <a:bodyPr wrap="square" lIns="0" tIns="0" rIns="0" bIns="0" rtlCol="0"/>
          <a:lstStyle/>
          <a:p>
            <a:pPr defTabSz="685800"/>
            <a:endParaRPr sz="1350">
              <a:latin typeface="Calibri" panose="020F0502020204030204"/>
            </a:endParaRPr>
          </a:p>
        </p:txBody>
      </p:sp>
      <p:sp>
        <p:nvSpPr>
          <p:cNvPr id="11" name="object 11"/>
          <p:cNvSpPr/>
          <p:nvPr/>
        </p:nvSpPr>
        <p:spPr>
          <a:xfrm>
            <a:off x="6425919" y="1472787"/>
            <a:ext cx="1310105" cy="253789"/>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p:nvPr/>
        </p:nvSpPr>
        <p:spPr>
          <a:xfrm>
            <a:off x="2255530" y="4708039"/>
            <a:ext cx="1311248" cy="252647"/>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txBox="1"/>
          <p:nvPr/>
        </p:nvSpPr>
        <p:spPr>
          <a:xfrm>
            <a:off x="2700521" y="4766420"/>
            <a:ext cx="420602"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会议后</a:t>
            </a:r>
            <a:endParaRPr sz="1050">
              <a:latin typeface="微软雅黑" panose="020B0503020204020204" pitchFamily="34" charset="-122"/>
              <a:cs typeface="微软雅黑" panose="020B0503020204020204" pitchFamily="34" charset="-122"/>
            </a:endParaRPr>
          </a:p>
        </p:txBody>
      </p:sp>
      <p:sp>
        <p:nvSpPr>
          <p:cNvPr id="14" name="object 14"/>
          <p:cNvSpPr/>
          <p:nvPr/>
        </p:nvSpPr>
        <p:spPr>
          <a:xfrm>
            <a:off x="6431634" y="4708039"/>
            <a:ext cx="1310105" cy="252647"/>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15" name="object 15"/>
          <p:cNvSpPr txBox="1"/>
          <p:nvPr/>
        </p:nvSpPr>
        <p:spPr>
          <a:xfrm>
            <a:off x="6876434" y="4766420"/>
            <a:ext cx="420602" cy="161583"/>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会议中</a:t>
            </a:r>
            <a:endParaRPr sz="1050">
              <a:latin typeface="微软雅黑" panose="020B0503020204020204" pitchFamily="34" charset="-122"/>
              <a:cs typeface="微软雅黑" panose="020B0503020204020204" pitchFamily="34" charset="-122"/>
            </a:endParaRPr>
          </a:p>
        </p:txBody>
      </p:sp>
      <p:sp>
        <p:nvSpPr>
          <p:cNvPr id="16" name="object 16"/>
          <p:cNvSpPr/>
          <p:nvPr/>
        </p:nvSpPr>
        <p:spPr>
          <a:xfrm>
            <a:off x="1568563" y="1940546"/>
            <a:ext cx="677917" cy="112604"/>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17" name="object 17"/>
          <p:cNvSpPr/>
          <p:nvPr/>
        </p:nvSpPr>
        <p:spPr>
          <a:xfrm>
            <a:off x="3763123" y="1923683"/>
            <a:ext cx="449468" cy="112510"/>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18" name="object 18"/>
          <p:cNvSpPr/>
          <p:nvPr/>
        </p:nvSpPr>
        <p:spPr>
          <a:xfrm>
            <a:off x="1222085" y="2228442"/>
            <a:ext cx="253771" cy="352104"/>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19" name="object 19"/>
          <p:cNvSpPr/>
          <p:nvPr/>
        </p:nvSpPr>
        <p:spPr>
          <a:xfrm>
            <a:off x="1707943" y="2263242"/>
            <a:ext cx="418393" cy="276148"/>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20" name="object 20"/>
          <p:cNvSpPr/>
          <p:nvPr/>
        </p:nvSpPr>
        <p:spPr>
          <a:xfrm>
            <a:off x="1811969" y="2429644"/>
            <a:ext cx="209205" cy="72022"/>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21" name="object 21"/>
          <p:cNvSpPr/>
          <p:nvPr/>
        </p:nvSpPr>
        <p:spPr>
          <a:xfrm>
            <a:off x="1811969" y="2429644"/>
            <a:ext cx="209205" cy="72022"/>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22" name="object 22"/>
          <p:cNvSpPr/>
          <p:nvPr/>
        </p:nvSpPr>
        <p:spPr>
          <a:xfrm>
            <a:off x="2287540" y="2258165"/>
            <a:ext cx="388942" cy="332668"/>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23" name="object 23"/>
          <p:cNvSpPr/>
          <p:nvPr/>
        </p:nvSpPr>
        <p:spPr>
          <a:xfrm>
            <a:off x="4193252" y="2457081"/>
            <a:ext cx="127181" cy="76690"/>
          </a:xfrm>
          <a:custGeom>
            <a:avLst/>
            <a:gdLst/>
            <a:ahLst/>
            <a:cxnLst/>
            <a:rect l="l" t="t" r="r" b="b"/>
            <a:pathLst>
              <a:path w="169545" h="102235">
                <a:moveTo>
                  <a:pt x="0" y="102108"/>
                </a:moveTo>
                <a:lnTo>
                  <a:pt x="169163" y="102108"/>
                </a:lnTo>
                <a:lnTo>
                  <a:pt x="169163" y="0"/>
                </a:lnTo>
                <a:lnTo>
                  <a:pt x="0" y="0"/>
                </a:lnTo>
                <a:lnTo>
                  <a:pt x="0" y="102108"/>
                </a:lnTo>
                <a:close/>
              </a:path>
            </a:pathLst>
          </a:custGeom>
          <a:solidFill>
            <a:srgbClr val="F0F1F1"/>
          </a:solidFill>
        </p:spPr>
        <p:txBody>
          <a:bodyPr wrap="square" lIns="0" tIns="0" rIns="0" bIns="0" rtlCol="0"/>
          <a:lstStyle/>
          <a:p>
            <a:pPr defTabSz="685800"/>
            <a:endParaRPr sz="1350">
              <a:latin typeface="Calibri" panose="020F0502020204030204"/>
            </a:endParaRPr>
          </a:p>
        </p:txBody>
      </p:sp>
      <p:sp>
        <p:nvSpPr>
          <p:cNvPr id="24" name="object 24"/>
          <p:cNvSpPr/>
          <p:nvPr/>
        </p:nvSpPr>
        <p:spPr>
          <a:xfrm>
            <a:off x="4226405" y="2458573"/>
            <a:ext cx="59065" cy="41917"/>
          </a:xfrm>
          <a:custGeom>
            <a:avLst/>
            <a:gdLst/>
            <a:ahLst/>
            <a:cxnLst/>
            <a:rect l="l" t="t" r="r" b="b"/>
            <a:pathLst>
              <a:path w="78739" h="55879">
                <a:moveTo>
                  <a:pt x="25620" y="0"/>
                </a:moveTo>
                <a:lnTo>
                  <a:pt x="12302" y="6140"/>
                </a:lnTo>
                <a:lnTo>
                  <a:pt x="3304" y="15460"/>
                </a:lnTo>
                <a:lnTo>
                  <a:pt x="0" y="26966"/>
                </a:lnTo>
                <a:lnTo>
                  <a:pt x="437" y="31224"/>
                </a:lnTo>
                <a:lnTo>
                  <a:pt x="5251" y="40966"/>
                </a:lnTo>
                <a:lnTo>
                  <a:pt x="15008" y="48742"/>
                </a:lnTo>
                <a:lnTo>
                  <a:pt x="29239" y="53819"/>
                </a:lnTo>
                <a:lnTo>
                  <a:pt x="47477" y="55467"/>
                </a:lnTo>
                <a:lnTo>
                  <a:pt x="60601" y="51691"/>
                </a:lnTo>
                <a:lnTo>
                  <a:pt x="70875" y="44142"/>
                </a:lnTo>
                <a:lnTo>
                  <a:pt x="77249" y="32881"/>
                </a:lnTo>
                <a:lnTo>
                  <a:pt x="78670" y="17967"/>
                </a:lnTo>
                <a:lnTo>
                  <a:pt x="72156" y="10074"/>
                </a:lnTo>
                <a:lnTo>
                  <a:pt x="61177" y="4064"/>
                </a:lnTo>
                <a:lnTo>
                  <a:pt x="45682" y="513"/>
                </a:lnTo>
                <a:lnTo>
                  <a:pt x="25620" y="0"/>
                </a:lnTo>
                <a:close/>
              </a:path>
            </a:pathLst>
          </a:custGeom>
          <a:solidFill>
            <a:srgbClr val="A6DAE9"/>
          </a:solidFill>
        </p:spPr>
        <p:txBody>
          <a:bodyPr wrap="square" lIns="0" tIns="0" rIns="0" bIns="0" rtlCol="0"/>
          <a:lstStyle/>
          <a:p>
            <a:pPr defTabSz="685800"/>
            <a:endParaRPr sz="1350">
              <a:latin typeface="Calibri" panose="020F0502020204030204"/>
            </a:endParaRPr>
          </a:p>
        </p:txBody>
      </p:sp>
      <p:sp>
        <p:nvSpPr>
          <p:cNvPr id="25" name="object 25"/>
          <p:cNvSpPr/>
          <p:nvPr/>
        </p:nvSpPr>
        <p:spPr>
          <a:xfrm>
            <a:off x="4226405" y="2481087"/>
            <a:ext cx="60971" cy="22864"/>
          </a:xfrm>
          <a:custGeom>
            <a:avLst/>
            <a:gdLst/>
            <a:ahLst/>
            <a:cxnLst/>
            <a:rect l="l" t="t" r="r" b="b"/>
            <a:pathLst>
              <a:path w="81279" h="30479">
                <a:moveTo>
                  <a:pt x="0" y="762"/>
                </a:moveTo>
                <a:lnTo>
                  <a:pt x="49" y="2714"/>
                </a:lnTo>
                <a:lnTo>
                  <a:pt x="3285" y="14226"/>
                </a:lnTo>
                <a:lnTo>
                  <a:pt x="12215" y="23672"/>
                </a:lnTo>
                <a:lnTo>
                  <a:pt x="25405" y="29915"/>
                </a:lnTo>
                <a:lnTo>
                  <a:pt x="45387" y="29450"/>
                </a:lnTo>
                <a:lnTo>
                  <a:pt x="58192" y="26543"/>
                </a:lnTo>
                <a:lnTo>
                  <a:pt x="40386" y="26543"/>
                </a:lnTo>
                <a:lnTo>
                  <a:pt x="24707" y="24276"/>
                </a:lnTo>
                <a:lnTo>
                  <a:pt x="11916" y="18095"/>
                </a:lnTo>
                <a:lnTo>
                  <a:pt x="3216" y="8926"/>
                </a:lnTo>
                <a:lnTo>
                  <a:pt x="0" y="762"/>
                </a:lnTo>
                <a:close/>
              </a:path>
              <a:path w="81279" h="30479">
                <a:moveTo>
                  <a:pt x="80772" y="0"/>
                </a:moveTo>
                <a:lnTo>
                  <a:pt x="76239" y="10902"/>
                </a:lnTo>
                <a:lnTo>
                  <a:pt x="66648" y="19562"/>
                </a:lnTo>
                <a:lnTo>
                  <a:pt x="53200" y="25053"/>
                </a:lnTo>
                <a:lnTo>
                  <a:pt x="40386" y="26543"/>
                </a:lnTo>
                <a:lnTo>
                  <a:pt x="58192" y="26543"/>
                </a:lnTo>
                <a:lnTo>
                  <a:pt x="60872" y="25934"/>
                </a:lnTo>
                <a:lnTo>
                  <a:pt x="71904" y="19930"/>
                </a:lnTo>
                <a:lnTo>
                  <a:pt x="78522" y="12002"/>
                </a:lnTo>
                <a:lnTo>
                  <a:pt x="80771" y="2714"/>
                </a:lnTo>
                <a:lnTo>
                  <a:pt x="80772"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26" name="object 26"/>
          <p:cNvSpPr/>
          <p:nvPr/>
        </p:nvSpPr>
        <p:spPr>
          <a:xfrm>
            <a:off x="3914312" y="2150704"/>
            <a:ext cx="684966" cy="319143"/>
          </a:xfrm>
          <a:custGeom>
            <a:avLst/>
            <a:gdLst/>
            <a:ahLst/>
            <a:cxnLst/>
            <a:rect l="l" t="t" r="r" b="b"/>
            <a:pathLst>
              <a:path w="913129" h="425450">
                <a:moveTo>
                  <a:pt x="909827" y="0"/>
                </a:moveTo>
                <a:lnTo>
                  <a:pt x="2539" y="0"/>
                </a:lnTo>
                <a:lnTo>
                  <a:pt x="0" y="1777"/>
                </a:lnTo>
                <a:lnTo>
                  <a:pt x="0" y="425143"/>
                </a:lnTo>
                <a:lnTo>
                  <a:pt x="912761" y="425195"/>
                </a:lnTo>
                <a:lnTo>
                  <a:pt x="912876" y="1777"/>
                </a:lnTo>
                <a:lnTo>
                  <a:pt x="909827" y="0"/>
                </a:lnTo>
                <a:close/>
              </a:path>
            </a:pathLst>
          </a:custGeom>
          <a:solidFill>
            <a:srgbClr val="463646"/>
          </a:solidFill>
        </p:spPr>
        <p:txBody>
          <a:bodyPr wrap="square" lIns="0" tIns="0" rIns="0" bIns="0" rtlCol="0"/>
          <a:lstStyle/>
          <a:p>
            <a:pPr defTabSz="685800"/>
            <a:endParaRPr sz="1350">
              <a:latin typeface="Calibri" panose="020F0502020204030204"/>
            </a:endParaRPr>
          </a:p>
        </p:txBody>
      </p:sp>
      <p:sp>
        <p:nvSpPr>
          <p:cNvPr id="27" name="object 27"/>
          <p:cNvSpPr/>
          <p:nvPr/>
        </p:nvSpPr>
        <p:spPr>
          <a:xfrm>
            <a:off x="3914312" y="2467941"/>
            <a:ext cx="684966" cy="0"/>
          </a:xfrm>
          <a:custGeom>
            <a:avLst/>
            <a:gdLst/>
            <a:ahLst/>
            <a:cxnLst/>
            <a:rect l="l" t="t" r="r" b="b"/>
            <a:pathLst>
              <a:path w="913129">
                <a:moveTo>
                  <a:pt x="0" y="0"/>
                </a:moveTo>
                <a:lnTo>
                  <a:pt x="912876" y="0"/>
                </a:lnTo>
              </a:path>
            </a:pathLst>
          </a:custGeom>
          <a:ln w="4571">
            <a:solidFill>
              <a:srgbClr val="281D28"/>
            </a:solidFill>
          </a:ln>
        </p:spPr>
        <p:txBody>
          <a:bodyPr wrap="square" lIns="0" tIns="0" rIns="0" bIns="0" rtlCol="0"/>
          <a:lstStyle/>
          <a:p>
            <a:pPr defTabSz="685800"/>
            <a:endParaRPr sz="1350">
              <a:latin typeface="Calibri" panose="020F0502020204030204"/>
            </a:endParaRPr>
          </a:p>
        </p:txBody>
      </p:sp>
      <p:sp>
        <p:nvSpPr>
          <p:cNvPr id="28" name="object 28"/>
          <p:cNvSpPr/>
          <p:nvPr/>
        </p:nvSpPr>
        <p:spPr>
          <a:xfrm>
            <a:off x="3914312" y="2152275"/>
            <a:ext cx="684966" cy="0"/>
          </a:xfrm>
          <a:custGeom>
            <a:avLst/>
            <a:gdLst/>
            <a:ahLst/>
            <a:cxnLst/>
            <a:rect l="l" t="t" r="r" b="b"/>
            <a:pathLst>
              <a:path w="913129">
                <a:moveTo>
                  <a:pt x="0" y="0"/>
                </a:moveTo>
                <a:lnTo>
                  <a:pt x="912876" y="0"/>
                </a:lnTo>
              </a:path>
            </a:pathLst>
          </a:custGeom>
          <a:ln w="4190">
            <a:solidFill>
              <a:srgbClr val="5F515F"/>
            </a:solidFill>
          </a:ln>
        </p:spPr>
        <p:txBody>
          <a:bodyPr wrap="square" lIns="0" tIns="0" rIns="0" bIns="0" rtlCol="0"/>
          <a:lstStyle/>
          <a:p>
            <a:pPr defTabSz="685800"/>
            <a:endParaRPr sz="1350">
              <a:latin typeface="Calibri" panose="020F0502020204030204"/>
            </a:endParaRPr>
          </a:p>
        </p:txBody>
      </p:sp>
      <p:sp>
        <p:nvSpPr>
          <p:cNvPr id="29" name="object 29"/>
          <p:cNvSpPr/>
          <p:nvPr/>
        </p:nvSpPr>
        <p:spPr>
          <a:xfrm>
            <a:off x="4132662" y="2539390"/>
            <a:ext cx="248169" cy="0"/>
          </a:xfrm>
          <a:custGeom>
            <a:avLst/>
            <a:gdLst/>
            <a:ahLst/>
            <a:cxnLst/>
            <a:rect l="l" t="t" r="r" b="b"/>
            <a:pathLst>
              <a:path w="330835">
                <a:moveTo>
                  <a:pt x="0" y="0"/>
                </a:moveTo>
                <a:lnTo>
                  <a:pt x="330707" y="0"/>
                </a:lnTo>
              </a:path>
            </a:pathLst>
          </a:custGeom>
          <a:ln w="15239">
            <a:solidFill>
              <a:srgbClr val="FFFFFF"/>
            </a:solidFill>
          </a:ln>
        </p:spPr>
        <p:txBody>
          <a:bodyPr wrap="square" lIns="0" tIns="0" rIns="0" bIns="0" rtlCol="0"/>
          <a:lstStyle/>
          <a:p>
            <a:pPr defTabSz="685800"/>
            <a:endParaRPr sz="1350">
              <a:latin typeface="Calibri" panose="020F0502020204030204"/>
            </a:endParaRPr>
          </a:p>
        </p:txBody>
      </p:sp>
      <p:sp>
        <p:nvSpPr>
          <p:cNvPr id="30" name="object 30"/>
          <p:cNvSpPr/>
          <p:nvPr/>
        </p:nvSpPr>
        <p:spPr>
          <a:xfrm>
            <a:off x="3922314" y="2155276"/>
            <a:ext cx="668771" cy="293897"/>
          </a:xfrm>
          <a:custGeom>
            <a:avLst/>
            <a:gdLst/>
            <a:ahLst/>
            <a:cxnLst/>
            <a:rect l="l" t="t" r="r" b="b"/>
            <a:pathLst>
              <a:path w="891539" h="391795">
                <a:moveTo>
                  <a:pt x="0" y="391667"/>
                </a:moveTo>
                <a:lnTo>
                  <a:pt x="891539" y="391667"/>
                </a:lnTo>
                <a:lnTo>
                  <a:pt x="891539" y="0"/>
                </a:lnTo>
                <a:lnTo>
                  <a:pt x="0" y="0"/>
                </a:lnTo>
                <a:lnTo>
                  <a:pt x="0" y="391667"/>
                </a:lnTo>
                <a:close/>
              </a:path>
            </a:pathLst>
          </a:custGeom>
          <a:solidFill>
            <a:srgbClr val="15AFBE"/>
          </a:solidFill>
        </p:spPr>
        <p:txBody>
          <a:bodyPr wrap="square" lIns="0" tIns="0" rIns="0" bIns="0" rtlCol="0"/>
          <a:lstStyle/>
          <a:p>
            <a:pPr defTabSz="685800"/>
            <a:endParaRPr sz="1350">
              <a:latin typeface="Calibri" panose="020F0502020204030204"/>
            </a:endParaRPr>
          </a:p>
        </p:txBody>
      </p:sp>
      <p:sp>
        <p:nvSpPr>
          <p:cNvPr id="31" name="object 31"/>
          <p:cNvSpPr/>
          <p:nvPr/>
        </p:nvSpPr>
        <p:spPr>
          <a:xfrm>
            <a:off x="4570508" y="2454795"/>
            <a:ext cx="13814" cy="10479"/>
          </a:xfrm>
          <a:custGeom>
            <a:avLst/>
            <a:gdLst/>
            <a:ahLst/>
            <a:cxnLst/>
            <a:rect l="l" t="t" r="r" b="b"/>
            <a:pathLst>
              <a:path w="18414" h="13970">
                <a:moveTo>
                  <a:pt x="14224" y="0"/>
                </a:moveTo>
                <a:lnTo>
                  <a:pt x="4063" y="0"/>
                </a:lnTo>
                <a:lnTo>
                  <a:pt x="0" y="3048"/>
                </a:lnTo>
                <a:lnTo>
                  <a:pt x="0" y="10668"/>
                </a:lnTo>
                <a:lnTo>
                  <a:pt x="4063" y="13716"/>
                </a:lnTo>
                <a:lnTo>
                  <a:pt x="14224" y="13716"/>
                </a:lnTo>
                <a:lnTo>
                  <a:pt x="18287" y="10668"/>
                </a:lnTo>
                <a:lnTo>
                  <a:pt x="18287" y="3048"/>
                </a:lnTo>
                <a:lnTo>
                  <a:pt x="14224"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32" name="object 32"/>
          <p:cNvSpPr/>
          <p:nvPr/>
        </p:nvSpPr>
        <p:spPr>
          <a:xfrm>
            <a:off x="4551073" y="2458224"/>
            <a:ext cx="4763" cy="2382"/>
          </a:xfrm>
          <a:custGeom>
            <a:avLst/>
            <a:gdLst/>
            <a:ahLst/>
            <a:cxnLst/>
            <a:rect l="l" t="t" r="r" b="b"/>
            <a:pathLst>
              <a:path w="6350" h="3175">
                <a:moveTo>
                  <a:pt x="4698" y="0"/>
                </a:moveTo>
                <a:lnTo>
                  <a:pt x="1396" y="0"/>
                </a:lnTo>
                <a:lnTo>
                  <a:pt x="0" y="635"/>
                </a:lnTo>
                <a:lnTo>
                  <a:pt x="0" y="2412"/>
                </a:lnTo>
                <a:lnTo>
                  <a:pt x="1396" y="3048"/>
                </a:lnTo>
                <a:lnTo>
                  <a:pt x="4698" y="3048"/>
                </a:lnTo>
                <a:lnTo>
                  <a:pt x="6095" y="2412"/>
                </a:lnTo>
                <a:lnTo>
                  <a:pt x="6095" y="635"/>
                </a:lnTo>
                <a:lnTo>
                  <a:pt x="4698"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33" name="object 33"/>
          <p:cNvSpPr/>
          <p:nvPr/>
        </p:nvSpPr>
        <p:spPr>
          <a:xfrm>
            <a:off x="4531638" y="2458224"/>
            <a:ext cx="4763" cy="2382"/>
          </a:xfrm>
          <a:custGeom>
            <a:avLst/>
            <a:gdLst/>
            <a:ahLst/>
            <a:cxnLst/>
            <a:rect l="l" t="t" r="r" b="b"/>
            <a:pathLst>
              <a:path w="6350" h="3175">
                <a:moveTo>
                  <a:pt x="4699" y="0"/>
                </a:moveTo>
                <a:lnTo>
                  <a:pt x="1397" y="0"/>
                </a:lnTo>
                <a:lnTo>
                  <a:pt x="0" y="635"/>
                </a:lnTo>
                <a:lnTo>
                  <a:pt x="0" y="2412"/>
                </a:lnTo>
                <a:lnTo>
                  <a:pt x="1397" y="3048"/>
                </a:lnTo>
                <a:lnTo>
                  <a:pt x="4699" y="3048"/>
                </a:lnTo>
                <a:lnTo>
                  <a:pt x="6096" y="2412"/>
                </a:lnTo>
                <a:lnTo>
                  <a:pt x="6096" y="635"/>
                </a:lnTo>
                <a:lnTo>
                  <a:pt x="4699"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34" name="object 34"/>
          <p:cNvSpPr/>
          <p:nvPr/>
        </p:nvSpPr>
        <p:spPr>
          <a:xfrm>
            <a:off x="4511061" y="2458224"/>
            <a:ext cx="4763" cy="2382"/>
          </a:xfrm>
          <a:custGeom>
            <a:avLst/>
            <a:gdLst/>
            <a:ahLst/>
            <a:cxnLst/>
            <a:rect l="l" t="t" r="r" b="b"/>
            <a:pathLst>
              <a:path w="6350" h="3175">
                <a:moveTo>
                  <a:pt x="4699" y="0"/>
                </a:moveTo>
                <a:lnTo>
                  <a:pt x="1397" y="0"/>
                </a:lnTo>
                <a:lnTo>
                  <a:pt x="0" y="635"/>
                </a:lnTo>
                <a:lnTo>
                  <a:pt x="0" y="2412"/>
                </a:lnTo>
                <a:lnTo>
                  <a:pt x="1397" y="3048"/>
                </a:lnTo>
                <a:lnTo>
                  <a:pt x="4699" y="3048"/>
                </a:lnTo>
                <a:lnTo>
                  <a:pt x="6096" y="2412"/>
                </a:lnTo>
                <a:lnTo>
                  <a:pt x="6096" y="635"/>
                </a:lnTo>
                <a:lnTo>
                  <a:pt x="4699"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35" name="object 35"/>
          <p:cNvSpPr/>
          <p:nvPr/>
        </p:nvSpPr>
        <p:spPr>
          <a:xfrm>
            <a:off x="4490483" y="2458224"/>
            <a:ext cx="4763" cy="2382"/>
          </a:xfrm>
          <a:custGeom>
            <a:avLst/>
            <a:gdLst/>
            <a:ahLst/>
            <a:cxnLst/>
            <a:rect l="l" t="t" r="r" b="b"/>
            <a:pathLst>
              <a:path w="6350" h="3175">
                <a:moveTo>
                  <a:pt x="4699" y="0"/>
                </a:moveTo>
                <a:lnTo>
                  <a:pt x="1397" y="0"/>
                </a:lnTo>
                <a:lnTo>
                  <a:pt x="0" y="635"/>
                </a:lnTo>
                <a:lnTo>
                  <a:pt x="0" y="2412"/>
                </a:lnTo>
                <a:lnTo>
                  <a:pt x="1397" y="3048"/>
                </a:lnTo>
                <a:lnTo>
                  <a:pt x="4699" y="3048"/>
                </a:lnTo>
                <a:lnTo>
                  <a:pt x="6095" y="2412"/>
                </a:lnTo>
                <a:lnTo>
                  <a:pt x="6095" y="635"/>
                </a:lnTo>
                <a:lnTo>
                  <a:pt x="4699" y="0"/>
                </a:lnTo>
                <a:close/>
              </a:path>
            </a:pathLst>
          </a:custGeom>
          <a:solidFill>
            <a:srgbClr val="FFFFFF"/>
          </a:solidFill>
        </p:spPr>
        <p:txBody>
          <a:bodyPr wrap="square" lIns="0" tIns="0" rIns="0" bIns="0" rtlCol="0"/>
          <a:lstStyle/>
          <a:p>
            <a:pPr defTabSz="685800"/>
            <a:endParaRPr sz="1350">
              <a:latin typeface="Calibri" panose="020F0502020204030204"/>
            </a:endParaRPr>
          </a:p>
        </p:txBody>
      </p:sp>
      <p:sp>
        <p:nvSpPr>
          <p:cNvPr id="36" name="object 36"/>
          <p:cNvSpPr/>
          <p:nvPr/>
        </p:nvSpPr>
        <p:spPr>
          <a:xfrm>
            <a:off x="3914312" y="2575401"/>
            <a:ext cx="684966" cy="0"/>
          </a:xfrm>
          <a:custGeom>
            <a:avLst/>
            <a:gdLst/>
            <a:ahLst/>
            <a:cxnLst/>
            <a:rect l="l" t="t" r="r" b="b"/>
            <a:pathLst>
              <a:path w="913129">
                <a:moveTo>
                  <a:pt x="0" y="0"/>
                </a:moveTo>
                <a:lnTo>
                  <a:pt x="912876" y="0"/>
                </a:lnTo>
              </a:path>
            </a:pathLst>
          </a:custGeom>
          <a:ln w="16763">
            <a:solidFill>
              <a:srgbClr val="281D28"/>
            </a:solidFill>
          </a:ln>
        </p:spPr>
        <p:txBody>
          <a:bodyPr wrap="square" lIns="0" tIns="0" rIns="0" bIns="0" rtlCol="0"/>
          <a:lstStyle/>
          <a:p>
            <a:pPr defTabSz="685800"/>
            <a:endParaRPr sz="1350">
              <a:latin typeface="Calibri" panose="020F0502020204030204"/>
            </a:endParaRPr>
          </a:p>
        </p:txBody>
      </p:sp>
      <p:sp>
        <p:nvSpPr>
          <p:cNvPr id="37" name="object 37"/>
          <p:cNvSpPr/>
          <p:nvPr/>
        </p:nvSpPr>
        <p:spPr>
          <a:xfrm>
            <a:off x="4411603" y="2516527"/>
            <a:ext cx="98601" cy="28580"/>
          </a:xfrm>
          <a:custGeom>
            <a:avLst/>
            <a:gdLst/>
            <a:ahLst/>
            <a:cxnLst/>
            <a:rect l="l" t="t" r="r" b="b"/>
            <a:pathLst>
              <a:path w="131445" h="38100">
                <a:moveTo>
                  <a:pt x="81407" y="0"/>
                </a:moveTo>
                <a:lnTo>
                  <a:pt x="49458" y="0"/>
                </a:lnTo>
                <a:lnTo>
                  <a:pt x="33147" y="1980"/>
                </a:lnTo>
                <a:lnTo>
                  <a:pt x="19137" y="7459"/>
                </a:lnTo>
                <a:lnTo>
                  <a:pt x="8350" y="15741"/>
                </a:lnTo>
                <a:lnTo>
                  <a:pt x="1709" y="26129"/>
                </a:lnTo>
                <a:lnTo>
                  <a:pt x="0" y="38100"/>
                </a:lnTo>
                <a:lnTo>
                  <a:pt x="131060" y="38100"/>
                </a:lnTo>
                <a:lnTo>
                  <a:pt x="131063" y="35305"/>
                </a:lnTo>
                <a:lnTo>
                  <a:pt x="128281" y="23780"/>
                </a:lnTo>
                <a:lnTo>
                  <a:pt x="120593" y="13805"/>
                </a:lnTo>
                <a:lnTo>
                  <a:pt x="108986" y="6071"/>
                </a:lnTo>
                <a:lnTo>
                  <a:pt x="94446" y="1268"/>
                </a:lnTo>
                <a:lnTo>
                  <a:pt x="81407" y="0"/>
                </a:lnTo>
                <a:close/>
              </a:path>
            </a:pathLst>
          </a:custGeom>
          <a:solidFill>
            <a:srgbClr val="463646"/>
          </a:solidFill>
        </p:spPr>
        <p:txBody>
          <a:bodyPr wrap="square" lIns="0" tIns="0" rIns="0" bIns="0" rtlCol="0"/>
          <a:lstStyle/>
          <a:p>
            <a:pPr defTabSz="685800"/>
            <a:endParaRPr sz="1350">
              <a:latin typeface="Calibri" panose="020F0502020204030204"/>
            </a:endParaRPr>
          </a:p>
        </p:txBody>
      </p:sp>
      <p:sp>
        <p:nvSpPr>
          <p:cNvPr id="38" name="object 38"/>
          <p:cNvSpPr/>
          <p:nvPr/>
        </p:nvSpPr>
        <p:spPr>
          <a:xfrm>
            <a:off x="3939462" y="2567399"/>
            <a:ext cx="30009" cy="0"/>
          </a:xfrm>
          <a:custGeom>
            <a:avLst/>
            <a:gdLst/>
            <a:ahLst/>
            <a:cxnLst/>
            <a:rect l="l" t="t" r="r" b="b"/>
            <a:pathLst>
              <a:path w="40004">
                <a:moveTo>
                  <a:pt x="0" y="0"/>
                </a:moveTo>
                <a:lnTo>
                  <a:pt x="39624"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39" name="object 39"/>
          <p:cNvSpPr/>
          <p:nvPr/>
        </p:nvSpPr>
        <p:spPr>
          <a:xfrm>
            <a:off x="3986333" y="2567399"/>
            <a:ext cx="28580" cy="0"/>
          </a:xfrm>
          <a:custGeom>
            <a:avLst/>
            <a:gdLst/>
            <a:ahLst/>
            <a:cxnLst/>
            <a:rect l="l" t="t" r="r" b="b"/>
            <a:pathLst>
              <a:path w="38100">
                <a:moveTo>
                  <a:pt x="0" y="0"/>
                </a:moveTo>
                <a:lnTo>
                  <a:pt x="38100"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40" name="object 40"/>
          <p:cNvSpPr/>
          <p:nvPr/>
        </p:nvSpPr>
        <p:spPr>
          <a:xfrm>
            <a:off x="4033204" y="2567399"/>
            <a:ext cx="28580" cy="0"/>
          </a:xfrm>
          <a:custGeom>
            <a:avLst/>
            <a:gdLst/>
            <a:ahLst/>
            <a:cxnLst/>
            <a:rect l="l" t="t" r="r" b="b"/>
            <a:pathLst>
              <a:path w="38100">
                <a:moveTo>
                  <a:pt x="0" y="0"/>
                </a:moveTo>
                <a:lnTo>
                  <a:pt x="38100"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41" name="object 41"/>
          <p:cNvSpPr/>
          <p:nvPr/>
        </p:nvSpPr>
        <p:spPr>
          <a:xfrm>
            <a:off x="4078933" y="2567399"/>
            <a:ext cx="30009" cy="0"/>
          </a:xfrm>
          <a:custGeom>
            <a:avLst/>
            <a:gdLst/>
            <a:ahLst/>
            <a:cxnLst/>
            <a:rect l="l" t="t" r="r" b="b"/>
            <a:pathLst>
              <a:path w="40004">
                <a:moveTo>
                  <a:pt x="0" y="0"/>
                </a:moveTo>
                <a:lnTo>
                  <a:pt x="39624"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42" name="object 42"/>
          <p:cNvSpPr/>
          <p:nvPr/>
        </p:nvSpPr>
        <p:spPr>
          <a:xfrm>
            <a:off x="4125803" y="2567399"/>
            <a:ext cx="28580" cy="0"/>
          </a:xfrm>
          <a:custGeom>
            <a:avLst/>
            <a:gdLst/>
            <a:ahLst/>
            <a:cxnLst/>
            <a:rect l="l" t="t" r="r" b="b"/>
            <a:pathLst>
              <a:path w="38100">
                <a:moveTo>
                  <a:pt x="0" y="0"/>
                </a:moveTo>
                <a:lnTo>
                  <a:pt x="38100"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43" name="object 43"/>
          <p:cNvSpPr/>
          <p:nvPr/>
        </p:nvSpPr>
        <p:spPr>
          <a:xfrm>
            <a:off x="4172675" y="2567399"/>
            <a:ext cx="28580" cy="0"/>
          </a:xfrm>
          <a:custGeom>
            <a:avLst/>
            <a:gdLst/>
            <a:ahLst/>
            <a:cxnLst/>
            <a:rect l="l" t="t" r="r" b="b"/>
            <a:pathLst>
              <a:path w="38100">
                <a:moveTo>
                  <a:pt x="0" y="0"/>
                </a:moveTo>
                <a:lnTo>
                  <a:pt x="38100"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44" name="object 44"/>
          <p:cNvSpPr/>
          <p:nvPr/>
        </p:nvSpPr>
        <p:spPr>
          <a:xfrm>
            <a:off x="4219546" y="2567399"/>
            <a:ext cx="28580" cy="0"/>
          </a:xfrm>
          <a:custGeom>
            <a:avLst/>
            <a:gdLst/>
            <a:ahLst/>
            <a:cxnLst/>
            <a:rect l="l" t="t" r="r" b="b"/>
            <a:pathLst>
              <a:path w="38100">
                <a:moveTo>
                  <a:pt x="0" y="0"/>
                </a:moveTo>
                <a:lnTo>
                  <a:pt x="38100"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45" name="object 45"/>
          <p:cNvSpPr/>
          <p:nvPr/>
        </p:nvSpPr>
        <p:spPr>
          <a:xfrm>
            <a:off x="4265274" y="2567399"/>
            <a:ext cx="28580" cy="0"/>
          </a:xfrm>
          <a:custGeom>
            <a:avLst/>
            <a:gdLst/>
            <a:ahLst/>
            <a:cxnLst/>
            <a:rect l="l" t="t" r="r" b="b"/>
            <a:pathLst>
              <a:path w="38100">
                <a:moveTo>
                  <a:pt x="0" y="0"/>
                </a:moveTo>
                <a:lnTo>
                  <a:pt x="38100"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46" name="object 46"/>
          <p:cNvSpPr/>
          <p:nvPr/>
        </p:nvSpPr>
        <p:spPr>
          <a:xfrm>
            <a:off x="4312145" y="2567399"/>
            <a:ext cx="28580" cy="0"/>
          </a:xfrm>
          <a:custGeom>
            <a:avLst/>
            <a:gdLst/>
            <a:ahLst/>
            <a:cxnLst/>
            <a:rect l="l" t="t" r="r" b="b"/>
            <a:pathLst>
              <a:path w="38100">
                <a:moveTo>
                  <a:pt x="0" y="0"/>
                </a:moveTo>
                <a:lnTo>
                  <a:pt x="38100"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47" name="object 47"/>
          <p:cNvSpPr/>
          <p:nvPr/>
        </p:nvSpPr>
        <p:spPr>
          <a:xfrm>
            <a:off x="4359015" y="2567399"/>
            <a:ext cx="28580" cy="0"/>
          </a:xfrm>
          <a:custGeom>
            <a:avLst/>
            <a:gdLst/>
            <a:ahLst/>
            <a:cxnLst/>
            <a:rect l="l" t="t" r="r" b="b"/>
            <a:pathLst>
              <a:path w="38100">
                <a:moveTo>
                  <a:pt x="0" y="0"/>
                </a:moveTo>
                <a:lnTo>
                  <a:pt x="38100"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48" name="object 48"/>
          <p:cNvSpPr/>
          <p:nvPr/>
        </p:nvSpPr>
        <p:spPr>
          <a:xfrm>
            <a:off x="4404743" y="2567399"/>
            <a:ext cx="28580" cy="0"/>
          </a:xfrm>
          <a:custGeom>
            <a:avLst/>
            <a:gdLst/>
            <a:ahLst/>
            <a:cxnLst/>
            <a:rect l="l" t="t" r="r" b="b"/>
            <a:pathLst>
              <a:path w="38100">
                <a:moveTo>
                  <a:pt x="0" y="0"/>
                </a:moveTo>
                <a:lnTo>
                  <a:pt x="38100"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49" name="object 49"/>
          <p:cNvSpPr/>
          <p:nvPr/>
        </p:nvSpPr>
        <p:spPr>
          <a:xfrm>
            <a:off x="4451614" y="2567399"/>
            <a:ext cx="28580" cy="0"/>
          </a:xfrm>
          <a:custGeom>
            <a:avLst/>
            <a:gdLst/>
            <a:ahLst/>
            <a:cxnLst/>
            <a:rect l="l" t="t" r="r" b="b"/>
            <a:pathLst>
              <a:path w="38100">
                <a:moveTo>
                  <a:pt x="0" y="0"/>
                </a:moveTo>
                <a:lnTo>
                  <a:pt x="38100"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50" name="object 50"/>
          <p:cNvSpPr/>
          <p:nvPr/>
        </p:nvSpPr>
        <p:spPr>
          <a:xfrm>
            <a:off x="4498486" y="2567399"/>
            <a:ext cx="28580" cy="0"/>
          </a:xfrm>
          <a:custGeom>
            <a:avLst/>
            <a:gdLst/>
            <a:ahLst/>
            <a:cxnLst/>
            <a:rect l="l" t="t" r="r" b="b"/>
            <a:pathLst>
              <a:path w="38100">
                <a:moveTo>
                  <a:pt x="0" y="0"/>
                </a:moveTo>
                <a:lnTo>
                  <a:pt x="38100"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51" name="object 51"/>
          <p:cNvSpPr/>
          <p:nvPr/>
        </p:nvSpPr>
        <p:spPr>
          <a:xfrm>
            <a:off x="4545357" y="2567399"/>
            <a:ext cx="27627" cy="0"/>
          </a:xfrm>
          <a:custGeom>
            <a:avLst/>
            <a:gdLst/>
            <a:ahLst/>
            <a:cxnLst/>
            <a:rect l="l" t="t" r="r" b="b"/>
            <a:pathLst>
              <a:path w="36829">
                <a:moveTo>
                  <a:pt x="0" y="0"/>
                </a:moveTo>
                <a:lnTo>
                  <a:pt x="36575" y="0"/>
                </a:lnTo>
              </a:path>
            </a:pathLst>
          </a:custGeom>
          <a:ln w="4571">
            <a:solidFill>
              <a:srgbClr val="463646"/>
            </a:solidFill>
          </a:ln>
        </p:spPr>
        <p:txBody>
          <a:bodyPr wrap="square" lIns="0" tIns="0" rIns="0" bIns="0" rtlCol="0"/>
          <a:lstStyle/>
          <a:p>
            <a:pPr defTabSz="685800"/>
            <a:endParaRPr sz="1350">
              <a:latin typeface="Calibri" panose="020F0502020204030204"/>
            </a:endParaRPr>
          </a:p>
        </p:txBody>
      </p:sp>
      <p:sp>
        <p:nvSpPr>
          <p:cNvPr id="52" name="object 52"/>
          <p:cNvSpPr/>
          <p:nvPr/>
        </p:nvSpPr>
        <p:spPr>
          <a:xfrm>
            <a:off x="4028631" y="2383985"/>
            <a:ext cx="456327" cy="41440"/>
          </a:xfrm>
          <a:custGeom>
            <a:avLst/>
            <a:gdLst/>
            <a:ahLst/>
            <a:cxnLst/>
            <a:rect l="l" t="t" r="r" b="b"/>
            <a:pathLst>
              <a:path w="608329" h="55244">
                <a:moveTo>
                  <a:pt x="328970" y="0"/>
                </a:moveTo>
                <a:lnTo>
                  <a:pt x="279105" y="0"/>
                </a:lnTo>
                <a:lnTo>
                  <a:pt x="254726" y="268"/>
                </a:lnTo>
                <a:lnTo>
                  <a:pt x="207946" y="1310"/>
                </a:lnTo>
                <a:lnTo>
                  <a:pt x="164324" y="2977"/>
                </a:lnTo>
                <a:lnTo>
                  <a:pt x="124486" y="5212"/>
                </a:lnTo>
                <a:lnTo>
                  <a:pt x="73194" y="9503"/>
                </a:lnTo>
                <a:lnTo>
                  <a:pt x="33940" y="14750"/>
                </a:lnTo>
                <a:lnTo>
                  <a:pt x="0" y="27340"/>
                </a:lnTo>
                <a:lnTo>
                  <a:pt x="1008" y="29585"/>
                </a:lnTo>
                <a:lnTo>
                  <a:pt x="45557" y="41774"/>
                </a:lnTo>
                <a:lnTo>
                  <a:pt x="89058" y="46724"/>
                </a:lnTo>
                <a:lnTo>
                  <a:pt x="164324" y="51703"/>
                </a:lnTo>
                <a:lnTo>
                  <a:pt x="207946" y="53370"/>
                </a:lnTo>
                <a:lnTo>
                  <a:pt x="279105" y="54681"/>
                </a:lnTo>
                <a:lnTo>
                  <a:pt x="328970" y="54681"/>
                </a:lnTo>
                <a:lnTo>
                  <a:pt x="377094" y="53973"/>
                </a:lnTo>
                <a:lnTo>
                  <a:pt x="422374" y="52611"/>
                </a:lnTo>
                <a:lnTo>
                  <a:pt x="464182" y="50653"/>
                </a:lnTo>
                <a:lnTo>
                  <a:pt x="519017" y="46724"/>
                </a:lnTo>
                <a:lnTo>
                  <a:pt x="562518" y="41774"/>
                </a:lnTo>
                <a:lnTo>
                  <a:pt x="604096" y="31781"/>
                </a:lnTo>
                <a:lnTo>
                  <a:pt x="608076" y="27340"/>
                </a:lnTo>
                <a:lnTo>
                  <a:pt x="607067" y="25095"/>
                </a:lnTo>
                <a:lnTo>
                  <a:pt x="562518" y="12907"/>
                </a:lnTo>
                <a:lnTo>
                  <a:pt x="519017" y="7957"/>
                </a:lnTo>
                <a:lnTo>
                  <a:pt x="443751" y="2977"/>
                </a:lnTo>
                <a:lnTo>
                  <a:pt x="400129" y="1310"/>
                </a:lnTo>
                <a:lnTo>
                  <a:pt x="353349" y="268"/>
                </a:lnTo>
                <a:lnTo>
                  <a:pt x="328970" y="0"/>
                </a:lnTo>
                <a:close/>
              </a:path>
            </a:pathLst>
          </a:custGeom>
          <a:solidFill>
            <a:srgbClr val="1694A3"/>
          </a:solidFill>
        </p:spPr>
        <p:txBody>
          <a:bodyPr wrap="square" lIns="0" tIns="0" rIns="0" bIns="0" rtlCol="0"/>
          <a:lstStyle/>
          <a:p>
            <a:pPr defTabSz="685800"/>
            <a:endParaRPr sz="1350">
              <a:latin typeface="Calibri" panose="020F0502020204030204"/>
            </a:endParaRPr>
          </a:p>
        </p:txBody>
      </p:sp>
      <p:sp>
        <p:nvSpPr>
          <p:cNvPr id="53" name="object 53"/>
          <p:cNvSpPr/>
          <p:nvPr/>
        </p:nvSpPr>
        <p:spPr>
          <a:xfrm>
            <a:off x="4034347" y="2103833"/>
            <a:ext cx="416315" cy="301042"/>
          </a:xfrm>
          <a:custGeom>
            <a:avLst/>
            <a:gdLst/>
            <a:ahLst/>
            <a:cxnLst/>
            <a:rect l="l" t="t" r="r" b="b"/>
            <a:pathLst>
              <a:path w="554989" h="401319">
                <a:moveTo>
                  <a:pt x="277367" y="0"/>
                </a:moveTo>
                <a:lnTo>
                  <a:pt x="0" y="165862"/>
                </a:lnTo>
                <a:lnTo>
                  <a:pt x="0" y="400812"/>
                </a:lnTo>
                <a:lnTo>
                  <a:pt x="554736" y="400812"/>
                </a:lnTo>
                <a:lnTo>
                  <a:pt x="554736" y="165862"/>
                </a:lnTo>
                <a:lnTo>
                  <a:pt x="277367" y="0"/>
                </a:lnTo>
                <a:close/>
              </a:path>
            </a:pathLst>
          </a:custGeom>
          <a:solidFill>
            <a:srgbClr val="995F12"/>
          </a:solidFill>
        </p:spPr>
        <p:txBody>
          <a:bodyPr wrap="square" lIns="0" tIns="0" rIns="0" bIns="0" rtlCol="0"/>
          <a:lstStyle/>
          <a:p>
            <a:pPr defTabSz="685800"/>
            <a:endParaRPr sz="1350">
              <a:latin typeface="Calibri" panose="020F0502020204030204"/>
            </a:endParaRPr>
          </a:p>
        </p:txBody>
      </p:sp>
      <p:sp>
        <p:nvSpPr>
          <p:cNvPr id="54" name="object 54"/>
          <p:cNvSpPr/>
          <p:nvPr/>
        </p:nvSpPr>
        <p:spPr>
          <a:xfrm>
            <a:off x="4098367" y="2128983"/>
            <a:ext cx="288181" cy="204823"/>
          </a:xfrm>
          <a:custGeom>
            <a:avLst/>
            <a:gdLst/>
            <a:ahLst/>
            <a:cxnLst/>
            <a:rect l="l" t="t" r="r" b="b"/>
            <a:pathLst>
              <a:path w="384175" h="273050">
                <a:moveTo>
                  <a:pt x="382015" y="0"/>
                </a:moveTo>
                <a:lnTo>
                  <a:pt x="2539" y="0"/>
                </a:lnTo>
                <a:lnTo>
                  <a:pt x="0" y="1777"/>
                </a:lnTo>
                <a:lnTo>
                  <a:pt x="0" y="271017"/>
                </a:lnTo>
                <a:lnTo>
                  <a:pt x="2539" y="272796"/>
                </a:lnTo>
                <a:lnTo>
                  <a:pt x="382015" y="272796"/>
                </a:lnTo>
                <a:lnTo>
                  <a:pt x="384048" y="271017"/>
                </a:lnTo>
                <a:lnTo>
                  <a:pt x="384048" y="1777"/>
                </a:lnTo>
                <a:lnTo>
                  <a:pt x="382015" y="0"/>
                </a:lnTo>
                <a:close/>
              </a:path>
            </a:pathLst>
          </a:custGeom>
          <a:solidFill>
            <a:srgbClr val="F0F1F1"/>
          </a:solidFill>
        </p:spPr>
        <p:txBody>
          <a:bodyPr wrap="square" lIns="0" tIns="0" rIns="0" bIns="0" rtlCol="0"/>
          <a:lstStyle/>
          <a:p>
            <a:pPr defTabSz="685800"/>
            <a:endParaRPr sz="1350">
              <a:latin typeface="Calibri" panose="020F0502020204030204"/>
            </a:endParaRPr>
          </a:p>
        </p:txBody>
      </p:sp>
      <p:sp>
        <p:nvSpPr>
          <p:cNvPr id="55" name="object 55"/>
          <p:cNvSpPr/>
          <p:nvPr/>
        </p:nvSpPr>
        <p:spPr>
          <a:xfrm>
            <a:off x="4098367" y="2130888"/>
            <a:ext cx="288181" cy="0"/>
          </a:xfrm>
          <a:custGeom>
            <a:avLst/>
            <a:gdLst/>
            <a:ahLst/>
            <a:cxnLst/>
            <a:rect l="l" t="t" r="r" b="b"/>
            <a:pathLst>
              <a:path w="384175">
                <a:moveTo>
                  <a:pt x="0" y="0"/>
                </a:moveTo>
                <a:lnTo>
                  <a:pt x="384048" y="0"/>
                </a:lnTo>
              </a:path>
            </a:pathLst>
          </a:custGeom>
          <a:ln w="5079">
            <a:solidFill>
              <a:srgbClr val="FFFFFF"/>
            </a:solidFill>
          </a:ln>
        </p:spPr>
        <p:txBody>
          <a:bodyPr wrap="square" lIns="0" tIns="0" rIns="0" bIns="0" rtlCol="0"/>
          <a:lstStyle/>
          <a:p>
            <a:pPr defTabSz="685800"/>
            <a:endParaRPr sz="1350">
              <a:latin typeface="Calibri" panose="020F0502020204030204"/>
            </a:endParaRPr>
          </a:p>
        </p:txBody>
      </p:sp>
      <p:sp>
        <p:nvSpPr>
          <p:cNvPr id="56" name="object 56"/>
          <p:cNvSpPr/>
          <p:nvPr/>
        </p:nvSpPr>
        <p:spPr>
          <a:xfrm>
            <a:off x="4222975" y="2160993"/>
            <a:ext cx="127181" cy="0"/>
          </a:xfrm>
          <a:custGeom>
            <a:avLst/>
            <a:gdLst/>
            <a:ahLst/>
            <a:cxnLst/>
            <a:rect l="l" t="t" r="r" b="b"/>
            <a:pathLst>
              <a:path w="169545">
                <a:moveTo>
                  <a:pt x="0" y="0"/>
                </a:moveTo>
                <a:lnTo>
                  <a:pt x="169163" y="0"/>
                </a:lnTo>
              </a:path>
            </a:pathLst>
          </a:custGeom>
          <a:ln w="15239">
            <a:solidFill>
              <a:srgbClr val="D1D2D3"/>
            </a:solidFill>
          </a:ln>
        </p:spPr>
        <p:txBody>
          <a:bodyPr wrap="square" lIns="0" tIns="0" rIns="0" bIns="0" rtlCol="0"/>
          <a:lstStyle/>
          <a:p>
            <a:pPr defTabSz="685800"/>
            <a:endParaRPr sz="1350">
              <a:latin typeface="Calibri" panose="020F0502020204030204"/>
            </a:endParaRPr>
          </a:p>
        </p:txBody>
      </p:sp>
      <p:sp>
        <p:nvSpPr>
          <p:cNvPr id="57" name="object 57"/>
          <p:cNvSpPr/>
          <p:nvPr/>
        </p:nvSpPr>
        <p:spPr>
          <a:xfrm>
            <a:off x="4222975" y="2182713"/>
            <a:ext cx="127181" cy="0"/>
          </a:xfrm>
          <a:custGeom>
            <a:avLst/>
            <a:gdLst/>
            <a:ahLst/>
            <a:cxnLst/>
            <a:rect l="l" t="t" r="r" b="b"/>
            <a:pathLst>
              <a:path w="169545">
                <a:moveTo>
                  <a:pt x="0" y="0"/>
                </a:moveTo>
                <a:lnTo>
                  <a:pt x="169163" y="0"/>
                </a:lnTo>
              </a:path>
            </a:pathLst>
          </a:custGeom>
          <a:ln w="15239">
            <a:solidFill>
              <a:srgbClr val="D1D2D3"/>
            </a:solidFill>
          </a:ln>
        </p:spPr>
        <p:txBody>
          <a:bodyPr wrap="square" lIns="0" tIns="0" rIns="0" bIns="0" rtlCol="0"/>
          <a:lstStyle/>
          <a:p>
            <a:pPr defTabSz="685800"/>
            <a:endParaRPr sz="1350">
              <a:latin typeface="Calibri" panose="020F0502020204030204"/>
            </a:endParaRPr>
          </a:p>
        </p:txBody>
      </p:sp>
      <p:sp>
        <p:nvSpPr>
          <p:cNvPr id="58" name="object 58"/>
          <p:cNvSpPr/>
          <p:nvPr/>
        </p:nvSpPr>
        <p:spPr>
          <a:xfrm>
            <a:off x="4134949" y="2155276"/>
            <a:ext cx="75737" cy="53826"/>
          </a:xfrm>
          <a:custGeom>
            <a:avLst/>
            <a:gdLst/>
            <a:ahLst/>
            <a:cxnLst/>
            <a:rect l="l" t="t" r="r" b="b"/>
            <a:pathLst>
              <a:path w="100964" h="71755">
                <a:moveTo>
                  <a:pt x="0" y="71627"/>
                </a:moveTo>
                <a:lnTo>
                  <a:pt x="100584" y="71627"/>
                </a:lnTo>
                <a:lnTo>
                  <a:pt x="100584" y="0"/>
                </a:lnTo>
                <a:lnTo>
                  <a:pt x="0" y="0"/>
                </a:lnTo>
                <a:lnTo>
                  <a:pt x="0" y="71627"/>
                </a:lnTo>
                <a:close/>
              </a:path>
            </a:pathLst>
          </a:custGeom>
          <a:solidFill>
            <a:srgbClr val="EA6452"/>
          </a:solidFill>
        </p:spPr>
        <p:txBody>
          <a:bodyPr wrap="square" lIns="0" tIns="0" rIns="0" bIns="0" rtlCol="0"/>
          <a:lstStyle/>
          <a:p>
            <a:pPr defTabSz="685800"/>
            <a:endParaRPr sz="1350">
              <a:latin typeface="Calibri" panose="020F0502020204030204"/>
            </a:endParaRPr>
          </a:p>
        </p:txBody>
      </p:sp>
      <p:sp>
        <p:nvSpPr>
          <p:cNvPr id="59" name="object 59"/>
          <p:cNvSpPr/>
          <p:nvPr/>
        </p:nvSpPr>
        <p:spPr>
          <a:xfrm>
            <a:off x="4222975" y="2203863"/>
            <a:ext cx="127181" cy="0"/>
          </a:xfrm>
          <a:custGeom>
            <a:avLst/>
            <a:gdLst/>
            <a:ahLst/>
            <a:cxnLst/>
            <a:rect l="l" t="t" r="r" b="b"/>
            <a:pathLst>
              <a:path w="169545">
                <a:moveTo>
                  <a:pt x="0" y="0"/>
                </a:moveTo>
                <a:lnTo>
                  <a:pt x="169163" y="0"/>
                </a:lnTo>
              </a:path>
            </a:pathLst>
          </a:custGeom>
          <a:ln w="13715">
            <a:solidFill>
              <a:srgbClr val="D1D2D3"/>
            </a:solidFill>
          </a:ln>
        </p:spPr>
        <p:txBody>
          <a:bodyPr wrap="square" lIns="0" tIns="0" rIns="0" bIns="0" rtlCol="0"/>
          <a:lstStyle/>
          <a:p>
            <a:pPr defTabSz="685800"/>
            <a:endParaRPr sz="1350">
              <a:latin typeface="Calibri" panose="020F0502020204030204"/>
            </a:endParaRPr>
          </a:p>
        </p:txBody>
      </p:sp>
      <p:sp>
        <p:nvSpPr>
          <p:cNvPr id="60" name="object 60"/>
          <p:cNvSpPr/>
          <p:nvPr/>
        </p:nvSpPr>
        <p:spPr>
          <a:xfrm>
            <a:off x="4134949" y="2225583"/>
            <a:ext cx="215302" cy="0"/>
          </a:xfrm>
          <a:custGeom>
            <a:avLst/>
            <a:gdLst/>
            <a:ahLst/>
            <a:cxnLst/>
            <a:rect l="l" t="t" r="r" b="b"/>
            <a:pathLst>
              <a:path w="287020">
                <a:moveTo>
                  <a:pt x="0" y="0"/>
                </a:moveTo>
                <a:lnTo>
                  <a:pt x="286512" y="0"/>
                </a:lnTo>
              </a:path>
            </a:pathLst>
          </a:custGeom>
          <a:ln w="13715">
            <a:solidFill>
              <a:srgbClr val="D1D2D3"/>
            </a:solidFill>
          </a:ln>
        </p:spPr>
        <p:txBody>
          <a:bodyPr wrap="square" lIns="0" tIns="0" rIns="0" bIns="0" rtlCol="0"/>
          <a:lstStyle/>
          <a:p>
            <a:pPr defTabSz="685800"/>
            <a:endParaRPr sz="1350">
              <a:latin typeface="Calibri" panose="020F0502020204030204"/>
            </a:endParaRPr>
          </a:p>
        </p:txBody>
      </p:sp>
      <p:sp>
        <p:nvSpPr>
          <p:cNvPr id="61" name="object 61"/>
          <p:cNvSpPr/>
          <p:nvPr/>
        </p:nvSpPr>
        <p:spPr>
          <a:xfrm>
            <a:off x="4134949" y="2268453"/>
            <a:ext cx="215302" cy="0"/>
          </a:xfrm>
          <a:custGeom>
            <a:avLst/>
            <a:gdLst/>
            <a:ahLst/>
            <a:cxnLst/>
            <a:rect l="l" t="t" r="r" b="b"/>
            <a:pathLst>
              <a:path w="287020">
                <a:moveTo>
                  <a:pt x="0" y="0"/>
                </a:moveTo>
                <a:lnTo>
                  <a:pt x="286512" y="0"/>
                </a:lnTo>
              </a:path>
            </a:pathLst>
          </a:custGeom>
          <a:ln w="15239">
            <a:solidFill>
              <a:srgbClr val="D1D2D3"/>
            </a:solidFill>
          </a:ln>
        </p:spPr>
        <p:txBody>
          <a:bodyPr wrap="square" lIns="0" tIns="0" rIns="0" bIns="0" rtlCol="0"/>
          <a:lstStyle/>
          <a:p>
            <a:pPr defTabSz="685800"/>
            <a:endParaRPr sz="1350">
              <a:latin typeface="Calibri" panose="020F0502020204030204"/>
            </a:endParaRPr>
          </a:p>
        </p:txBody>
      </p:sp>
      <p:sp>
        <p:nvSpPr>
          <p:cNvPr id="62" name="object 62"/>
          <p:cNvSpPr/>
          <p:nvPr/>
        </p:nvSpPr>
        <p:spPr>
          <a:xfrm>
            <a:off x="4134949" y="2247304"/>
            <a:ext cx="215302" cy="0"/>
          </a:xfrm>
          <a:custGeom>
            <a:avLst/>
            <a:gdLst/>
            <a:ahLst/>
            <a:cxnLst/>
            <a:rect l="l" t="t" r="r" b="b"/>
            <a:pathLst>
              <a:path w="287020">
                <a:moveTo>
                  <a:pt x="0" y="0"/>
                </a:moveTo>
                <a:lnTo>
                  <a:pt x="286512" y="0"/>
                </a:lnTo>
              </a:path>
            </a:pathLst>
          </a:custGeom>
          <a:ln w="13715">
            <a:solidFill>
              <a:srgbClr val="D1D2D3"/>
            </a:solidFill>
          </a:ln>
        </p:spPr>
        <p:txBody>
          <a:bodyPr wrap="square" lIns="0" tIns="0" rIns="0" bIns="0" rtlCol="0"/>
          <a:lstStyle/>
          <a:p>
            <a:pPr defTabSz="685800"/>
            <a:endParaRPr sz="1350">
              <a:latin typeface="Calibri" panose="020F0502020204030204"/>
            </a:endParaRPr>
          </a:p>
        </p:txBody>
      </p:sp>
      <p:sp>
        <p:nvSpPr>
          <p:cNvPr id="63" name="object 63"/>
          <p:cNvSpPr/>
          <p:nvPr/>
        </p:nvSpPr>
        <p:spPr>
          <a:xfrm>
            <a:off x="4134949" y="2290174"/>
            <a:ext cx="215302" cy="0"/>
          </a:xfrm>
          <a:custGeom>
            <a:avLst/>
            <a:gdLst/>
            <a:ahLst/>
            <a:cxnLst/>
            <a:rect l="l" t="t" r="r" b="b"/>
            <a:pathLst>
              <a:path w="287020">
                <a:moveTo>
                  <a:pt x="0" y="0"/>
                </a:moveTo>
                <a:lnTo>
                  <a:pt x="286512" y="0"/>
                </a:lnTo>
              </a:path>
            </a:pathLst>
          </a:custGeom>
          <a:ln w="15239">
            <a:solidFill>
              <a:srgbClr val="D1D2D3"/>
            </a:solidFill>
          </a:ln>
        </p:spPr>
        <p:txBody>
          <a:bodyPr wrap="square" lIns="0" tIns="0" rIns="0" bIns="0" rtlCol="0"/>
          <a:lstStyle/>
          <a:p>
            <a:pPr defTabSz="685800"/>
            <a:endParaRPr sz="1350">
              <a:latin typeface="Calibri" panose="020F0502020204030204"/>
            </a:endParaRPr>
          </a:p>
        </p:txBody>
      </p:sp>
      <p:sp>
        <p:nvSpPr>
          <p:cNvPr id="64" name="object 64"/>
          <p:cNvSpPr/>
          <p:nvPr/>
        </p:nvSpPr>
        <p:spPr>
          <a:xfrm>
            <a:off x="4134949" y="2311894"/>
            <a:ext cx="215302" cy="0"/>
          </a:xfrm>
          <a:custGeom>
            <a:avLst/>
            <a:gdLst/>
            <a:ahLst/>
            <a:cxnLst/>
            <a:rect l="l" t="t" r="r" b="b"/>
            <a:pathLst>
              <a:path w="287020">
                <a:moveTo>
                  <a:pt x="0" y="0"/>
                </a:moveTo>
                <a:lnTo>
                  <a:pt x="286512" y="0"/>
                </a:lnTo>
              </a:path>
            </a:pathLst>
          </a:custGeom>
          <a:ln w="15239">
            <a:solidFill>
              <a:srgbClr val="D1D2D3"/>
            </a:solidFill>
          </a:ln>
        </p:spPr>
        <p:txBody>
          <a:bodyPr wrap="square" lIns="0" tIns="0" rIns="0" bIns="0" rtlCol="0"/>
          <a:lstStyle/>
          <a:p>
            <a:pPr defTabSz="685800"/>
            <a:endParaRPr sz="1350">
              <a:latin typeface="Calibri" panose="020F0502020204030204"/>
            </a:endParaRPr>
          </a:p>
        </p:txBody>
      </p:sp>
      <p:sp>
        <p:nvSpPr>
          <p:cNvPr id="65" name="object 65"/>
          <p:cNvSpPr/>
          <p:nvPr/>
        </p:nvSpPr>
        <p:spPr>
          <a:xfrm>
            <a:off x="4034348" y="2228441"/>
            <a:ext cx="172908" cy="176243"/>
          </a:xfrm>
          <a:custGeom>
            <a:avLst/>
            <a:gdLst/>
            <a:ahLst/>
            <a:cxnLst/>
            <a:rect l="l" t="t" r="r" b="b"/>
            <a:pathLst>
              <a:path w="230504" h="234950">
                <a:moveTo>
                  <a:pt x="0" y="0"/>
                </a:moveTo>
                <a:lnTo>
                  <a:pt x="0" y="234696"/>
                </a:lnTo>
                <a:lnTo>
                  <a:pt x="230124" y="117475"/>
                </a:lnTo>
                <a:lnTo>
                  <a:pt x="0" y="0"/>
                </a:lnTo>
                <a:close/>
              </a:path>
            </a:pathLst>
          </a:custGeom>
          <a:solidFill>
            <a:srgbClr val="F9CA34"/>
          </a:solidFill>
        </p:spPr>
        <p:txBody>
          <a:bodyPr wrap="square" lIns="0" tIns="0" rIns="0" bIns="0" rtlCol="0"/>
          <a:lstStyle/>
          <a:p>
            <a:pPr defTabSz="685800"/>
            <a:endParaRPr sz="1350">
              <a:latin typeface="Calibri" panose="020F0502020204030204"/>
            </a:endParaRPr>
          </a:p>
        </p:txBody>
      </p:sp>
      <p:sp>
        <p:nvSpPr>
          <p:cNvPr id="66" name="object 66"/>
          <p:cNvSpPr/>
          <p:nvPr/>
        </p:nvSpPr>
        <p:spPr>
          <a:xfrm>
            <a:off x="4034348" y="2228441"/>
            <a:ext cx="172908" cy="176243"/>
          </a:xfrm>
          <a:custGeom>
            <a:avLst/>
            <a:gdLst/>
            <a:ahLst/>
            <a:cxnLst/>
            <a:rect l="l" t="t" r="r" b="b"/>
            <a:pathLst>
              <a:path w="230504" h="234950">
                <a:moveTo>
                  <a:pt x="0" y="0"/>
                </a:moveTo>
                <a:lnTo>
                  <a:pt x="0" y="2286"/>
                </a:lnTo>
                <a:lnTo>
                  <a:pt x="225551" y="117475"/>
                </a:lnTo>
                <a:lnTo>
                  <a:pt x="0" y="232537"/>
                </a:lnTo>
                <a:lnTo>
                  <a:pt x="0" y="234696"/>
                </a:lnTo>
                <a:lnTo>
                  <a:pt x="230124" y="117475"/>
                </a:lnTo>
                <a:lnTo>
                  <a:pt x="0" y="0"/>
                </a:lnTo>
                <a:close/>
              </a:path>
            </a:pathLst>
          </a:custGeom>
          <a:solidFill>
            <a:srgbClr val="F8DB1D"/>
          </a:solidFill>
        </p:spPr>
        <p:txBody>
          <a:bodyPr wrap="square" lIns="0" tIns="0" rIns="0" bIns="0" rtlCol="0"/>
          <a:lstStyle/>
          <a:p>
            <a:pPr defTabSz="685800"/>
            <a:endParaRPr sz="1350">
              <a:latin typeface="Calibri" panose="020F0502020204030204"/>
            </a:endParaRPr>
          </a:p>
        </p:txBody>
      </p:sp>
      <p:sp>
        <p:nvSpPr>
          <p:cNvPr id="67" name="object 67"/>
          <p:cNvSpPr/>
          <p:nvPr/>
        </p:nvSpPr>
        <p:spPr>
          <a:xfrm>
            <a:off x="4277849" y="2228441"/>
            <a:ext cx="172908" cy="176243"/>
          </a:xfrm>
          <a:custGeom>
            <a:avLst/>
            <a:gdLst/>
            <a:ahLst/>
            <a:cxnLst/>
            <a:rect l="l" t="t" r="r" b="b"/>
            <a:pathLst>
              <a:path w="230504" h="234950">
                <a:moveTo>
                  <a:pt x="230124" y="0"/>
                </a:moveTo>
                <a:lnTo>
                  <a:pt x="0" y="117475"/>
                </a:lnTo>
                <a:lnTo>
                  <a:pt x="230124" y="234696"/>
                </a:lnTo>
                <a:lnTo>
                  <a:pt x="230124" y="0"/>
                </a:lnTo>
                <a:close/>
              </a:path>
            </a:pathLst>
          </a:custGeom>
          <a:solidFill>
            <a:srgbClr val="F9CA34"/>
          </a:solidFill>
        </p:spPr>
        <p:txBody>
          <a:bodyPr wrap="square" lIns="0" tIns="0" rIns="0" bIns="0" rtlCol="0"/>
          <a:lstStyle/>
          <a:p>
            <a:pPr defTabSz="685800"/>
            <a:endParaRPr sz="1350">
              <a:latin typeface="Calibri" panose="020F0502020204030204"/>
            </a:endParaRPr>
          </a:p>
        </p:txBody>
      </p:sp>
      <p:sp>
        <p:nvSpPr>
          <p:cNvPr id="68" name="object 68"/>
          <p:cNvSpPr/>
          <p:nvPr/>
        </p:nvSpPr>
        <p:spPr>
          <a:xfrm>
            <a:off x="4277849" y="2228441"/>
            <a:ext cx="172908" cy="176243"/>
          </a:xfrm>
          <a:custGeom>
            <a:avLst/>
            <a:gdLst/>
            <a:ahLst/>
            <a:cxnLst/>
            <a:rect l="l" t="t" r="r" b="b"/>
            <a:pathLst>
              <a:path w="230504" h="234950">
                <a:moveTo>
                  <a:pt x="230124" y="0"/>
                </a:moveTo>
                <a:lnTo>
                  <a:pt x="0" y="117475"/>
                </a:lnTo>
                <a:lnTo>
                  <a:pt x="230124" y="234696"/>
                </a:lnTo>
                <a:lnTo>
                  <a:pt x="230124" y="232537"/>
                </a:lnTo>
                <a:lnTo>
                  <a:pt x="4444" y="117475"/>
                </a:lnTo>
                <a:lnTo>
                  <a:pt x="230124" y="2286"/>
                </a:lnTo>
                <a:lnTo>
                  <a:pt x="230124" y="0"/>
                </a:lnTo>
                <a:close/>
              </a:path>
            </a:pathLst>
          </a:custGeom>
          <a:solidFill>
            <a:srgbClr val="F8DB1D"/>
          </a:solidFill>
        </p:spPr>
        <p:txBody>
          <a:bodyPr wrap="square" lIns="0" tIns="0" rIns="0" bIns="0" rtlCol="0"/>
          <a:lstStyle/>
          <a:p>
            <a:pPr defTabSz="685800"/>
            <a:endParaRPr sz="1350">
              <a:latin typeface="Calibri" panose="020F0502020204030204"/>
            </a:endParaRPr>
          </a:p>
        </p:txBody>
      </p:sp>
      <p:sp>
        <p:nvSpPr>
          <p:cNvPr id="69" name="object 69"/>
          <p:cNvSpPr/>
          <p:nvPr/>
        </p:nvSpPr>
        <p:spPr>
          <a:xfrm>
            <a:off x="4034347" y="2316467"/>
            <a:ext cx="416315" cy="88122"/>
          </a:xfrm>
          <a:custGeom>
            <a:avLst/>
            <a:gdLst/>
            <a:ahLst/>
            <a:cxnLst/>
            <a:rect l="l" t="t" r="r" b="b"/>
            <a:pathLst>
              <a:path w="554989" h="117475">
                <a:moveTo>
                  <a:pt x="324992" y="0"/>
                </a:moveTo>
                <a:lnTo>
                  <a:pt x="230504" y="0"/>
                </a:lnTo>
                <a:lnTo>
                  <a:pt x="0" y="117348"/>
                </a:lnTo>
                <a:lnTo>
                  <a:pt x="554736" y="117348"/>
                </a:lnTo>
                <a:lnTo>
                  <a:pt x="324992" y="0"/>
                </a:lnTo>
                <a:close/>
              </a:path>
            </a:pathLst>
          </a:custGeom>
          <a:solidFill>
            <a:srgbClr val="F8A81D"/>
          </a:solidFill>
        </p:spPr>
        <p:txBody>
          <a:bodyPr wrap="square" lIns="0" tIns="0" rIns="0" bIns="0" rtlCol="0"/>
          <a:lstStyle/>
          <a:p>
            <a:pPr defTabSz="685800"/>
            <a:endParaRPr sz="1350">
              <a:latin typeface="Calibri" panose="020F0502020204030204"/>
            </a:endParaRPr>
          </a:p>
        </p:txBody>
      </p:sp>
      <p:sp>
        <p:nvSpPr>
          <p:cNvPr id="70" name="object 70"/>
          <p:cNvSpPr/>
          <p:nvPr/>
        </p:nvSpPr>
        <p:spPr>
          <a:xfrm>
            <a:off x="4408174" y="2541678"/>
            <a:ext cx="105270" cy="0"/>
          </a:xfrm>
          <a:custGeom>
            <a:avLst/>
            <a:gdLst/>
            <a:ahLst/>
            <a:cxnLst/>
            <a:rect l="l" t="t" r="r" b="b"/>
            <a:pathLst>
              <a:path w="140335">
                <a:moveTo>
                  <a:pt x="0" y="0"/>
                </a:moveTo>
                <a:lnTo>
                  <a:pt x="140207" y="0"/>
                </a:lnTo>
              </a:path>
            </a:pathLst>
          </a:custGeom>
          <a:ln w="9144">
            <a:solidFill>
              <a:srgbClr val="281D28"/>
            </a:solidFill>
          </a:ln>
        </p:spPr>
        <p:txBody>
          <a:bodyPr wrap="square" lIns="0" tIns="0" rIns="0" bIns="0" rtlCol="0"/>
          <a:lstStyle/>
          <a:p>
            <a:pPr defTabSz="685800"/>
            <a:endParaRPr sz="1350">
              <a:latin typeface="Calibri" panose="020F0502020204030204"/>
            </a:endParaRPr>
          </a:p>
        </p:txBody>
      </p:sp>
      <p:sp>
        <p:nvSpPr>
          <p:cNvPr id="71" name="object 71"/>
          <p:cNvSpPr/>
          <p:nvPr/>
        </p:nvSpPr>
        <p:spPr>
          <a:xfrm>
            <a:off x="3190667" y="2030023"/>
            <a:ext cx="613575" cy="553952"/>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72" name="object 72"/>
          <p:cNvSpPr txBox="1"/>
          <p:nvPr/>
        </p:nvSpPr>
        <p:spPr>
          <a:xfrm>
            <a:off x="3236204" y="2695010"/>
            <a:ext cx="493481"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移动端通知</a:t>
            </a:r>
            <a:endParaRPr sz="750">
              <a:latin typeface="微软雅黑" panose="020B0503020204020204" pitchFamily="34" charset="-122"/>
              <a:cs typeface="微软雅黑" panose="020B0503020204020204" pitchFamily="34" charset="-122"/>
            </a:endParaRPr>
          </a:p>
        </p:txBody>
      </p:sp>
      <p:sp>
        <p:nvSpPr>
          <p:cNvPr id="73" name="object 73"/>
          <p:cNvSpPr txBox="1"/>
          <p:nvPr/>
        </p:nvSpPr>
        <p:spPr>
          <a:xfrm>
            <a:off x="4085887" y="2700915"/>
            <a:ext cx="398690"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邮件通知</a:t>
            </a:r>
            <a:endParaRPr sz="750">
              <a:latin typeface="微软雅黑" panose="020B0503020204020204" pitchFamily="34" charset="-122"/>
              <a:cs typeface="微软雅黑" panose="020B0503020204020204" pitchFamily="34" charset="-122"/>
            </a:endParaRPr>
          </a:p>
        </p:txBody>
      </p:sp>
      <p:sp>
        <p:nvSpPr>
          <p:cNvPr id="74" name="object 74"/>
          <p:cNvSpPr/>
          <p:nvPr/>
        </p:nvSpPr>
        <p:spPr>
          <a:xfrm>
            <a:off x="2833990" y="2259307"/>
            <a:ext cx="241214" cy="156617"/>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75" name="object 75"/>
          <p:cNvSpPr/>
          <p:nvPr/>
        </p:nvSpPr>
        <p:spPr>
          <a:xfrm>
            <a:off x="4830013" y="1615687"/>
            <a:ext cx="2722622" cy="1571231"/>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sp>
        <p:nvSpPr>
          <p:cNvPr id="76" name="object 76"/>
          <p:cNvSpPr/>
          <p:nvPr/>
        </p:nvSpPr>
        <p:spPr>
          <a:xfrm>
            <a:off x="5083804" y="1845470"/>
            <a:ext cx="2234000" cy="1048408"/>
          </a:xfrm>
          <a:custGeom>
            <a:avLst/>
            <a:gdLst/>
            <a:ahLst/>
            <a:cxnLst/>
            <a:rect l="l" t="t" r="r" b="b"/>
            <a:pathLst>
              <a:path w="2978150" h="1397635">
                <a:moveTo>
                  <a:pt x="2917698" y="0"/>
                </a:moveTo>
                <a:lnTo>
                  <a:pt x="49957" y="865"/>
                </a:lnTo>
                <a:lnTo>
                  <a:pt x="14333" y="21183"/>
                </a:lnTo>
                <a:lnTo>
                  <a:pt x="0" y="60198"/>
                </a:lnTo>
                <a:lnTo>
                  <a:pt x="865" y="1347550"/>
                </a:lnTo>
                <a:lnTo>
                  <a:pt x="21183" y="1383174"/>
                </a:lnTo>
                <a:lnTo>
                  <a:pt x="60198" y="1397508"/>
                </a:lnTo>
                <a:lnTo>
                  <a:pt x="2927938" y="1396642"/>
                </a:lnTo>
                <a:lnTo>
                  <a:pt x="2963562" y="1376324"/>
                </a:lnTo>
                <a:lnTo>
                  <a:pt x="2977896" y="1337309"/>
                </a:lnTo>
                <a:lnTo>
                  <a:pt x="2977030" y="49957"/>
                </a:lnTo>
                <a:lnTo>
                  <a:pt x="2956712" y="14333"/>
                </a:lnTo>
                <a:lnTo>
                  <a:pt x="2917698" y="0"/>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77" name="object 77"/>
          <p:cNvSpPr/>
          <p:nvPr/>
        </p:nvSpPr>
        <p:spPr>
          <a:xfrm>
            <a:off x="5313301" y="2138128"/>
            <a:ext cx="290943" cy="513296"/>
          </a:xfrm>
          <a:prstGeom prst="rect">
            <a:avLst/>
          </a:prstGeom>
          <a:blipFill>
            <a:blip r:embed="rId16" cstate="print"/>
            <a:stretch>
              <a:fillRect/>
            </a:stretch>
          </a:blipFill>
        </p:spPr>
        <p:txBody>
          <a:bodyPr wrap="square" lIns="0" tIns="0" rIns="0" bIns="0" rtlCol="0"/>
          <a:lstStyle/>
          <a:p>
            <a:pPr defTabSz="685800"/>
            <a:endParaRPr sz="1350">
              <a:latin typeface="Calibri" panose="020F0502020204030204"/>
            </a:endParaRPr>
          </a:p>
        </p:txBody>
      </p:sp>
      <p:sp>
        <p:nvSpPr>
          <p:cNvPr id="78" name="object 78"/>
          <p:cNvSpPr/>
          <p:nvPr/>
        </p:nvSpPr>
        <p:spPr>
          <a:xfrm>
            <a:off x="6269300" y="2063811"/>
            <a:ext cx="929992" cy="622481"/>
          </a:xfrm>
          <a:prstGeom prst="rect">
            <a:avLst/>
          </a:prstGeom>
          <a:blipFill>
            <a:blip r:embed="rId17" cstate="print"/>
            <a:stretch>
              <a:fillRect/>
            </a:stretch>
          </a:blipFill>
        </p:spPr>
        <p:txBody>
          <a:bodyPr wrap="square" lIns="0" tIns="0" rIns="0" bIns="0" rtlCol="0"/>
          <a:lstStyle/>
          <a:p>
            <a:pPr defTabSz="685800"/>
            <a:endParaRPr sz="1350">
              <a:latin typeface="Calibri" panose="020F0502020204030204"/>
            </a:endParaRPr>
          </a:p>
        </p:txBody>
      </p:sp>
      <p:sp>
        <p:nvSpPr>
          <p:cNvPr id="79" name="object 79"/>
          <p:cNvSpPr/>
          <p:nvPr/>
        </p:nvSpPr>
        <p:spPr>
          <a:xfrm>
            <a:off x="5582238" y="2132413"/>
            <a:ext cx="1201311" cy="23340"/>
          </a:xfrm>
          <a:custGeom>
            <a:avLst/>
            <a:gdLst/>
            <a:ahLst/>
            <a:cxnLst/>
            <a:rect l="l" t="t" r="r" b="b"/>
            <a:pathLst>
              <a:path w="1601470" h="31114">
                <a:moveTo>
                  <a:pt x="1601088" y="0"/>
                </a:moveTo>
                <a:lnTo>
                  <a:pt x="0" y="30606"/>
                </a:lnTo>
              </a:path>
            </a:pathLst>
          </a:custGeom>
          <a:ln w="6349">
            <a:solidFill>
              <a:srgbClr val="524D4D"/>
            </a:solidFill>
          </a:ln>
        </p:spPr>
        <p:txBody>
          <a:bodyPr wrap="square" lIns="0" tIns="0" rIns="0" bIns="0" rtlCol="0"/>
          <a:lstStyle/>
          <a:p>
            <a:pPr defTabSz="685800"/>
            <a:endParaRPr sz="1350">
              <a:latin typeface="Calibri" panose="020F0502020204030204"/>
            </a:endParaRPr>
          </a:p>
        </p:txBody>
      </p:sp>
      <p:sp>
        <p:nvSpPr>
          <p:cNvPr id="80" name="object 80"/>
          <p:cNvSpPr/>
          <p:nvPr/>
        </p:nvSpPr>
        <p:spPr>
          <a:xfrm>
            <a:off x="5539940" y="2244446"/>
            <a:ext cx="1316107" cy="123846"/>
          </a:xfrm>
          <a:custGeom>
            <a:avLst/>
            <a:gdLst/>
            <a:ahLst/>
            <a:cxnLst/>
            <a:rect l="l" t="t" r="r" b="b"/>
            <a:pathLst>
              <a:path w="1754504" h="165100">
                <a:moveTo>
                  <a:pt x="1754251" y="0"/>
                </a:moveTo>
                <a:lnTo>
                  <a:pt x="0" y="164846"/>
                </a:lnTo>
              </a:path>
            </a:pathLst>
          </a:custGeom>
          <a:ln w="6350">
            <a:solidFill>
              <a:srgbClr val="524D4D"/>
            </a:solidFill>
          </a:ln>
        </p:spPr>
        <p:txBody>
          <a:bodyPr wrap="square" lIns="0" tIns="0" rIns="0" bIns="0" rtlCol="0"/>
          <a:lstStyle/>
          <a:p>
            <a:pPr defTabSz="685800"/>
            <a:endParaRPr sz="1350">
              <a:latin typeface="Calibri" panose="020F0502020204030204"/>
            </a:endParaRPr>
          </a:p>
        </p:txBody>
      </p:sp>
      <p:sp>
        <p:nvSpPr>
          <p:cNvPr id="81" name="object 81"/>
          <p:cNvSpPr/>
          <p:nvPr/>
        </p:nvSpPr>
        <p:spPr>
          <a:xfrm>
            <a:off x="7130129" y="1600826"/>
            <a:ext cx="1826260" cy="1571231"/>
          </a:xfrm>
          <a:prstGeom prst="rect">
            <a:avLst/>
          </a:prstGeom>
          <a:blipFill>
            <a:blip r:embed="rId18" cstate="print"/>
            <a:stretch>
              <a:fillRect/>
            </a:stretch>
          </a:blipFill>
        </p:spPr>
        <p:txBody>
          <a:bodyPr wrap="square" lIns="0" tIns="0" rIns="0" bIns="0" rtlCol="0"/>
          <a:lstStyle/>
          <a:p>
            <a:pPr defTabSz="685800"/>
            <a:endParaRPr sz="1350">
              <a:latin typeface="Calibri" panose="020F0502020204030204"/>
            </a:endParaRPr>
          </a:p>
        </p:txBody>
      </p:sp>
      <p:sp>
        <p:nvSpPr>
          <p:cNvPr id="82" name="object 82"/>
          <p:cNvSpPr/>
          <p:nvPr/>
        </p:nvSpPr>
        <p:spPr>
          <a:xfrm>
            <a:off x="7397638" y="1830608"/>
            <a:ext cx="1310391" cy="1048408"/>
          </a:xfrm>
          <a:custGeom>
            <a:avLst/>
            <a:gdLst/>
            <a:ahLst/>
            <a:cxnLst/>
            <a:rect l="l" t="t" r="r" b="b"/>
            <a:pathLst>
              <a:path w="1746884" h="1397635">
                <a:moveTo>
                  <a:pt x="1686305" y="0"/>
                </a:moveTo>
                <a:lnTo>
                  <a:pt x="49957" y="865"/>
                </a:lnTo>
                <a:lnTo>
                  <a:pt x="14333" y="21183"/>
                </a:lnTo>
                <a:lnTo>
                  <a:pt x="0" y="60198"/>
                </a:lnTo>
                <a:lnTo>
                  <a:pt x="865" y="1347550"/>
                </a:lnTo>
                <a:lnTo>
                  <a:pt x="21183" y="1383174"/>
                </a:lnTo>
                <a:lnTo>
                  <a:pt x="60198" y="1397508"/>
                </a:lnTo>
                <a:lnTo>
                  <a:pt x="1696546" y="1396642"/>
                </a:lnTo>
                <a:lnTo>
                  <a:pt x="1732170" y="1376324"/>
                </a:lnTo>
                <a:lnTo>
                  <a:pt x="1746503" y="1337309"/>
                </a:lnTo>
                <a:lnTo>
                  <a:pt x="1745638" y="49957"/>
                </a:lnTo>
                <a:lnTo>
                  <a:pt x="1725320" y="14333"/>
                </a:lnTo>
                <a:lnTo>
                  <a:pt x="1686305" y="0"/>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83" name="object 83"/>
          <p:cNvSpPr/>
          <p:nvPr/>
        </p:nvSpPr>
        <p:spPr>
          <a:xfrm>
            <a:off x="5862512" y="1906155"/>
            <a:ext cx="682775" cy="110318"/>
          </a:xfrm>
          <a:prstGeom prst="rect">
            <a:avLst/>
          </a:prstGeom>
          <a:blipFill>
            <a:blip r:embed="rId19" cstate="print"/>
            <a:stretch>
              <a:fillRect/>
            </a:stretch>
          </a:blipFill>
        </p:spPr>
        <p:txBody>
          <a:bodyPr wrap="square" lIns="0" tIns="0" rIns="0" bIns="0" rtlCol="0"/>
          <a:lstStyle/>
          <a:p>
            <a:pPr defTabSz="685800"/>
            <a:endParaRPr sz="1350">
              <a:latin typeface="Calibri" panose="020F0502020204030204"/>
            </a:endParaRPr>
          </a:p>
        </p:txBody>
      </p:sp>
      <p:sp>
        <p:nvSpPr>
          <p:cNvPr id="84" name="object 84"/>
          <p:cNvSpPr/>
          <p:nvPr/>
        </p:nvSpPr>
        <p:spPr>
          <a:xfrm>
            <a:off x="4832300" y="2283314"/>
            <a:ext cx="338386" cy="157761"/>
          </a:xfrm>
          <a:prstGeom prst="rect">
            <a:avLst/>
          </a:prstGeom>
          <a:blipFill>
            <a:blip r:embed="rId20" cstate="print"/>
            <a:stretch>
              <a:fillRect/>
            </a:stretch>
          </a:blipFill>
        </p:spPr>
        <p:txBody>
          <a:bodyPr wrap="square" lIns="0" tIns="0" rIns="0" bIns="0" rtlCol="0"/>
          <a:lstStyle/>
          <a:p>
            <a:pPr defTabSz="685800"/>
            <a:endParaRPr sz="1350">
              <a:latin typeface="Calibri" panose="020F0502020204030204"/>
            </a:endParaRPr>
          </a:p>
        </p:txBody>
      </p:sp>
      <p:sp>
        <p:nvSpPr>
          <p:cNvPr id="85" name="object 85"/>
          <p:cNvSpPr txBox="1"/>
          <p:nvPr/>
        </p:nvSpPr>
        <p:spPr>
          <a:xfrm>
            <a:off x="6199661" y="2726542"/>
            <a:ext cx="209110"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会议</a:t>
            </a:r>
            <a:endParaRPr sz="750">
              <a:latin typeface="微软雅黑" panose="020B0503020204020204" pitchFamily="34" charset="-122"/>
              <a:cs typeface="微软雅黑" panose="020B0503020204020204" pitchFamily="34" charset="-122"/>
            </a:endParaRPr>
          </a:p>
        </p:txBody>
      </p:sp>
      <p:sp>
        <p:nvSpPr>
          <p:cNvPr id="86" name="object 86"/>
          <p:cNvSpPr/>
          <p:nvPr/>
        </p:nvSpPr>
        <p:spPr>
          <a:xfrm>
            <a:off x="6399434" y="2733068"/>
            <a:ext cx="372110" cy="91196"/>
          </a:xfrm>
          <a:prstGeom prst="rect">
            <a:avLst/>
          </a:prstGeom>
          <a:blipFill>
            <a:blip r:embed="rId21" cstate="print"/>
            <a:stretch>
              <a:fillRect/>
            </a:stretch>
          </a:blipFill>
        </p:spPr>
        <p:txBody>
          <a:bodyPr wrap="square" lIns="0" tIns="0" rIns="0" bIns="0" rtlCol="0"/>
          <a:lstStyle/>
          <a:p>
            <a:pPr defTabSz="685800"/>
            <a:endParaRPr sz="1350">
              <a:latin typeface="Calibri" panose="020F0502020204030204"/>
            </a:endParaRPr>
          </a:p>
        </p:txBody>
      </p:sp>
      <p:sp>
        <p:nvSpPr>
          <p:cNvPr id="87" name="object 87"/>
          <p:cNvSpPr txBox="1"/>
          <p:nvPr/>
        </p:nvSpPr>
        <p:spPr>
          <a:xfrm>
            <a:off x="6769163" y="2726542"/>
            <a:ext cx="303900"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显示屏</a:t>
            </a:r>
            <a:endParaRPr sz="750">
              <a:latin typeface="微软雅黑" panose="020B0503020204020204" pitchFamily="34" charset="-122"/>
              <a:cs typeface="微软雅黑" panose="020B0503020204020204" pitchFamily="34" charset="-122"/>
            </a:endParaRPr>
          </a:p>
        </p:txBody>
      </p:sp>
      <p:sp>
        <p:nvSpPr>
          <p:cNvPr id="88" name="object 88"/>
          <p:cNvSpPr/>
          <p:nvPr/>
        </p:nvSpPr>
        <p:spPr>
          <a:xfrm>
            <a:off x="7727735" y="1924160"/>
            <a:ext cx="683061" cy="112510"/>
          </a:xfrm>
          <a:prstGeom prst="rect">
            <a:avLst/>
          </a:prstGeom>
          <a:blipFill>
            <a:blip r:embed="rId22" cstate="print"/>
            <a:stretch>
              <a:fillRect/>
            </a:stretch>
          </a:blipFill>
        </p:spPr>
        <p:txBody>
          <a:bodyPr wrap="square" lIns="0" tIns="0" rIns="0" bIns="0" rtlCol="0"/>
          <a:lstStyle/>
          <a:p>
            <a:pPr defTabSz="685800"/>
            <a:endParaRPr sz="1350">
              <a:latin typeface="Calibri" panose="020F0502020204030204"/>
            </a:endParaRPr>
          </a:p>
        </p:txBody>
      </p:sp>
      <p:sp>
        <p:nvSpPr>
          <p:cNvPr id="89" name="object 89"/>
          <p:cNvSpPr/>
          <p:nvPr/>
        </p:nvSpPr>
        <p:spPr>
          <a:xfrm>
            <a:off x="7928462" y="2603981"/>
            <a:ext cx="368300" cy="92123"/>
          </a:xfrm>
          <a:prstGeom prst="rect">
            <a:avLst/>
          </a:prstGeom>
          <a:blipFill>
            <a:blip r:embed="rId23" cstate="print"/>
            <a:stretch>
              <a:fillRect/>
            </a:stretch>
          </a:blipFill>
        </p:spPr>
        <p:txBody>
          <a:bodyPr wrap="square" lIns="0" tIns="0" rIns="0" bIns="0" rtlCol="0"/>
          <a:lstStyle/>
          <a:p>
            <a:pPr defTabSz="685800"/>
            <a:endParaRPr sz="1350">
              <a:latin typeface="Calibri" panose="020F0502020204030204"/>
            </a:endParaRPr>
          </a:p>
        </p:txBody>
      </p:sp>
      <p:sp>
        <p:nvSpPr>
          <p:cNvPr id="90" name="object 90"/>
          <p:cNvSpPr/>
          <p:nvPr/>
        </p:nvSpPr>
        <p:spPr>
          <a:xfrm>
            <a:off x="7601157" y="2199624"/>
            <a:ext cx="250563" cy="263171"/>
          </a:xfrm>
          <a:prstGeom prst="rect">
            <a:avLst/>
          </a:prstGeom>
          <a:blipFill>
            <a:blip r:embed="rId24" cstate="print"/>
            <a:stretch>
              <a:fillRect/>
            </a:stretch>
          </a:blipFill>
        </p:spPr>
        <p:txBody>
          <a:bodyPr wrap="square" lIns="0" tIns="0" rIns="0" bIns="0" rtlCol="0"/>
          <a:lstStyle/>
          <a:p>
            <a:pPr defTabSz="685800"/>
            <a:endParaRPr sz="1350">
              <a:latin typeface="Calibri" panose="020F0502020204030204"/>
            </a:endParaRPr>
          </a:p>
        </p:txBody>
      </p:sp>
      <p:sp>
        <p:nvSpPr>
          <p:cNvPr id="91" name="object 91"/>
          <p:cNvSpPr/>
          <p:nvPr/>
        </p:nvSpPr>
        <p:spPr>
          <a:xfrm>
            <a:off x="8164756" y="2199180"/>
            <a:ext cx="265236" cy="276190"/>
          </a:xfrm>
          <a:prstGeom prst="rect">
            <a:avLst/>
          </a:prstGeom>
          <a:blipFill>
            <a:blip r:embed="rId25" cstate="print"/>
            <a:stretch>
              <a:fillRect/>
            </a:stretch>
          </a:blipFill>
        </p:spPr>
        <p:txBody>
          <a:bodyPr wrap="square" lIns="0" tIns="0" rIns="0" bIns="0" rtlCol="0"/>
          <a:lstStyle/>
          <a:p>
            <a:pPr defTabSz="685800"/>
            <a:endParaRPr sz="1350">
              <a:latin typeface="Calibri" panose="020F0502020204030204"/>
            </a:endParaRPr>
          </a:p>
        </p:txBody>
      </p:sp>
      <p:sp>
        <p:nvSpPr>
          <p:cNvPr id="92" name="object 92"/>
          <p:cNvSpPr/>
          <p:nvPr/>
        </p:nvSpPr>
        <p:spPr>
          <a:xfrm>
            <a:off x="719072" y="2886942"/>
            <a:ext cx="2504176" cy="2053756"/>
          </a:xfrm>
          <a:prstGeom prst="rect">
            <a:avLst/>
          </a:prstGeom>
          <a:blipFill>
            <a:blip r:embed="rId26" cstate="print"/>
            <a:stretch>
              <a:fillRect/>
            </a:stretch>
          </a:blipFill>
        </p:spPr>
        <p:txBody>
          <a:bodyPr wrap="square" lIns="0" tIns="0" rIns="0" bIns="0" rtlCol="0"/>
          <a:lstStyle/>
          <a:p>
            <a:pPr defTabSz="685800"/>
            <a:endParaRPr sz="1350">
              <a:latin typeface="Calibri" panose="020F0502020204030204"/>
            </a:endParaRPr>
          </a:p>
        </p:txBody>
      </p:sp>
      <p:sp>
        <p:nvSpPr>
          <p:cNvPr id="93" name="object 93"/>
          <p:cNvSpPr/>
          <p:nvPr/>
        </p:nvSpPr>
        <p:spPr>
          <a:xfrm>
            <a:off x="976292" y="3116706"/>
            <a:ext cx="2008695" cy="1545700"/>
          </a:xfrm>
          <a:custGeom>
            <a:avLst/>
            <a:gdLst/>
            <a:ahLst/>
            <a:cxnLst/>
            <a:rect l="l" t="t" r="r" b="b"/>
            <a:pathLst>
              <a:path w="2677795" h="2060575">
                <a:moveTo>
                  <a:pt x="2588894" y="0"/>
                </a:moveTo>
                <a:lnTo>
                  <a:pt x="75846" y="934"/>
                </a:lnTo>
                <a:lnTo>
                  <a:pt x="37117" y="16571"/>
                </a:lnTo>
                <a:lnTo>
                  <a:pt x="10131" y="47555"/>
                </a:lnTo>
                <a:lnTo>
                  <a:pt x="0" y="88773"/>
                </a:lnTo>
                <a:lnTo>
                  <a:pt x="929" y="1984608"/>
                </a:lnTo>
                <a:lnTo>
                  <a:pt x="16557" y="2023333"/>
                </a:lnTo>
                <a:lnTo>
                  <a:pt x="47544" y="2050317"/>
                </a:lnTo>
                <a:lnTo>
                  <a:pt x="88772" y="2060448"/>
                </a:lnTo>
                <a:lnTo>
                  <a:pt x="2601784" y="2059519"/>
                </a:lnTo>
                <a:lnTo>
                  <a:pt x="2640531" y="2043900"/>
                </a:lnTo>
                <a:lnTo>
                  <a:pt x="2667531" y="2012931"/>
                </a:lnTo>
                <a:lnTo>
                  <a:pt x="2677667" y="1971725"/>
                </a:lnTo>
                <a:lnTo>
                  <a:pt x="2676733" y="75846"/>
                </a:lnTo>
                <a:lnTo>
                  <a:pt x="2661096" y="37117"/>
                </a:lnTo>
                <a:lnTo>
                  <a:pt x="2630112" y="10131"/>
                </a:lnTo>
                <a:lnTo>
                  <a:pt x="2588894" y="0"/>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94" name="object 94"/>
          <p:cNvSpPr/>
          <p:nvPr/>
        </p:nvSpPr>
        <p:spPr>
          <a:xfrm>
            <a:off x="884674" y="2659618"/>
            <a:ext cx="218512" cy="187389"/>
          </a:xfrm>
          <a:prstGeom prst="rect">
            <a:avLst/>
          </a:prstGeom>
          <a:blipFill>
            <a:blip r:embed="rId27" cstate="print"/>
            <a:stretch>
              <a:fillRect/>
            </a:stretch>
          </a:blipFill>
        </p:spPr>
        <p:txBody>
          <a:bodyPr wrap="square" lIns="0" tIns="0" rIns="0" bIns="0" rtlCol="0"/>
          <a:lstStyle/>
          <a:p>
            <a:pPr defTabSz="685800"/>
            <a:endParaRPr sz="1350">
              <a:latin typeface="Calibri" panose="020F0502020204030204"/>
            </a:endParaRPr>
          </a:p>
        </p:txBody>
      </p:sp>
      <p:sp>
        <p:nvSpPr>
          <p:cNvPr id="95" name="object 95"/>
          <p:cNvSpPr/>
          <p:nvPr/>
        </p:nvSpPr>
        <p:spPr>
          <a:xfrm>
            <a:off x="456194" y="2816045"/>
            <a:ext cx="763599" cy="738506"/>
          </a:xfrm>
          <a:prstGeom prst="rect">
            <a:avLst/>
          </a:prstGeom>
          <a:blipFill>
            <a:blip r:embed="rId28" cstate="print"/>
            <a:stretch>
              <a:fillRect/>
            </a:stretch>
          </a:blipFill>
        </p:spPr>
        <p:txBody>
          <a:bodyPr wrap="square" lIns="0" tIns="0" rIns="0" bIns="0" rtlCol="0"/>
          <a:lstStyle/>
          <a:p>
            <a:pPr defTabSz="685800"/>
            <a:endParaRPr sz="1350">
              <a:latin typeface="Calibri" panose="020F0502020204030204"/>
            </a:endParaRPr>
          </a:p>
        </p:txBody>
      </p:sp>
      <p:sp>
        <p:nvSpPr>
          <p:cNvPr id="96" name="object 96"/>
          <p:cNvSpPr/>
          <p:nvPr/>
        </p:nvSpPr>
        <p:spPr>
          <a:xfrm>
            <a:off x="887027" y="3605615"/>
            <a:ext cx="206347" cy="192438"/>
          </a:xfrm>
          <a:prstGeom prst="rect">
            <a:avLst/>
          </a:prstGeom>
          <a:blipFill>
            <a:blip r:embed="rId29" cstate="print"/>
            <a:stretch>
              <a:fillRect/>
            </a:stretch>
          </a:blipFill>
        </p:spPr>
        <p:txBody>
          <a:bodyPr wrap="square" lIns="0" tIns="0" rIns="0" bIns="0" rtlCol="0"/>
          <a:lstStyle/>
          <a:p>
            <a:pPr defTabSz="685800"/>
            <a:endParaRPr sz="1350">
              <a:latin typeface="Calibri" panose="020F0502020204030204"/>
            </a:endParaRPr>
          </a:p>
        </p:txBody>
      </p:sp>
      <p:sp>
        <p:nvSpPr>
          <p:cNvPr id="97" name="object 97"/>
          <p:cNvSpPr/>
          <p:nvPr/>
        </p:nvSpPr>
        <p:spPr>
          <a:xfrm>
            <a:off x="1664688" y="3217593"/>
            <a:ext cx="682584" cy="112414"/>
          </a:xfrm>
          <a:prstGeom prst="rect">
            <a:avLst/>
          </a:prstGeom>
          <a:blipFill>
            <a:blip r:embed="rId30" cstate="print"/>
            <a:stretch>
              <a:fillRect/>
            </a:stretch>
          </a:blipFill>
        </p:spPr>
        <p:txBody>
          <a:bodyPr wrap="square" lIns="0" tIns="0" rIns="0" bIns="0" rtlCol="0"/>
          <a:lstStyle/>
          <a:p>
            <a:pPr defTabSz="685800"/>
            <a:endParaRPr sz="1350">
              <a:latin typeface="Calibri" panose="020F0502020204030204"/>
            </a:endParaRPr>
          </a:p>
        </p:txBody>
      </p:sp>
      <p:sp>
        <p:nvSpPr>
          <p:cNvPr id="98" name="object 98"/>
          <p:cNvSpPr/>
          <p:nvPr/>
        </p:nvSpPr>
        <p:spPr>
          <a:xfrm>
            <a:off x="7275314" y="2259307"/>
            <a:ext cx="240072" cy="156617"/>
          </a:xfrm>
          <a:prstGeom prst="rect">
            <a:avLst/>
          </a:prstGeom>
          <a:blipFill>
            <a:blip r:embed="rId31" cstate="print"/>
            <a:stretch>
              <a:fillRect/>
            </a:stretch>
          </a:blipFill>
        </p:spPr>
        <p:txBody>
          <a:bodyPr wrap="square" lIns="0" tIns="0" rIns="0" bIns="0" rtlCol="0"/>
          <a:lstStyle/>
          <a:p>
            <a:pPr defTabSz="685800"/>
            <a:endParaRPr sz="1350">
              <a:latin typeface="Calibri" panose="020F0502020204030204"/>
            </a:endParaRPr>
          </a:p>
        </p:txBody>
      </p:sp>
      <p:sp>
        <p:nvSpPr>
          <p:cNvPr id="99" name="object 99"/>
          <p:cNvSpPr/>
          <p:nvPr/>
        </p:nvSpPr>
        <p:spPr>
          <a:xfrm>
            <a:off x="1241514" y="3407079"/>
            <a:ext cx="1494160" cy="740793"/>
          </a:xfrm>
          <a:prstGeom prst="rect">
            <a:avLst/>
          </a:prstGeom>
          <a:blipFill>
            <a:blip r:embed="rId32" cstate="print"/>
            <a:stretch>
              <a:fillRect/>
            </a:stretch>
          </a:blipFill>
        </p:spPr>
        <p:txBody>
          <a:bodyPr wrap="square" lIns="0" tIns="0" rIns="0" bIns="0" rtlCol="0"/>
          <a:lstStyle/>
          <a:p>
            <a:pPr defTabSz="685800"/>
            <a:endParaRPr sz="1350">
              <a:latin typeface="Calibri" panose="020F0502020204030204"/>
            </a:endParaRPr>
          </a:p>
        </p:txBody>
      </p:sp>
      <p:sp>
        <p:nvSpPr>
          <p:cNvPr id="100" name="object 100"/>
          <p:cNvSpPr/>
          <p:nvPr/>
        </p:nvSpPr>
        <p:spPr>
          <a:xfrm>
            <a:off x="1237893" y="3403459"/>
            <a:ext cx="1501401" cy="748319"/>
          </a:xfrm>
          <a:custGeom>
            <a:avLst/>
            <a:gdLst/>
            <a:ahLst/>
            <a:cxnLst/>
            <a:rect l="l" t="t" r="r" b="b"/>
            <a:pathLst>
              <a:path w="2001520" h="997585">
                <a:moveTo>
                  <a:pt x="0" y="997076"/>
                </a:moveTo>
                <a:lnTo>
                  <a:pt x="2001392" y="997076"/>
                </a:lnTo>
                <a:lnTo>
                  <a:pt x="2001392" y="0"/>
                </a:lnTo>
                <a:lnTo>
                  <a:pt x="0" y="0"/>
                </a:lnTo>
                <a:lnTo>
                  <a:pt x="0" y="997076"/>
                </a:lnTo>
                <a:close/>
              </a:path>
            </a:pathLst>
          </a:custGeom>
          <a:ln w="9525">
            <a:solidFill>
              <a:srgbClr val="2C2C2C"/>
            </a:solidFill>
          </a:ln>
        </p:spPr>
        <p:txBody>
          <a:bodyPr wrap="square" lIns="0" tIns="0" rIns="0" bIns="0" rtlCol="0"/>
          <a:lstStyle/>
          <a:p>
            <a:pPr defTabSz="685800"/>
            <a:endParaRPr sz="1350">
              <a:latin typeface="Calibri" panose="020F0502020204030204"/>
            </a:endParaRPr>
          </a:p>
        </p:txBody>
      </p:sp>
      <p:sp>
        <p:nvSpPr>
          <p:cNvPr id="101" name="object 101"/>
          <p:cNvSpPr/>
          <p:nvPr/>
        </p:nvSpPr>
        <p:spPr>
          <a:xfrm>
            <a:off x="1200644" y="4216349"/>
            <a:ext cx="376969" cy="92379"/>
          </a:xfrm>
          <a:prstGeom prst="rect">
            <a:avLst/>
          </a:prstGeom>
          <a:blipFill>
            <a:blip r:embed="rId33" cstate="print"/>
            <a:stretch>
              <a:fillRect/>
            </a:stretch>
          </a:blipFill>
        </p:spPr>
        <p:txBody>
          <a:bodyPr wrap="square" lIns="0" tIns="0" rIns="0" bIns="0" rtlCol="0"/>
          <a:lstStyle/>
          <a:p>
            <a:pPr defTabSz="685800"/>
            <a:endParaRPr sz="1350">
              <a:latin typeface="Calibri" panose="020F0502020204030204"/>
            </a:endParaRPr>
          </a:p>
        </p:txBody>
      </p:sp>
      <p:sp>
        <p:nvSpPr>
          <p:cNvPr id="102" name="object 102"/>
          <p:cNvSpPr txBox="1"/>
          <p:nvPr/>
        </p:nvSpPr>
        <p:spPr>
          <a:xfrm>
            <a:off x="1569707" y="4211119"/>
            <a:ext cx="1253708"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各部门会议室占用时间、</a:t>
            </a:r>
            <a:r>
              <a:rPr sz="750" dirty="0">
                <a:latin typeface="微软雅黑" panose="020B0503020204020204" pitchFamily="34" charset="-122"/>
                <a:cs typeface="微软雅黑" panose="020B0503020204020204" pitchFamily="34" charset="-122"/>
              </a:rPr>
              <a:t>参</a:t>
            </a:r>
            <a:r>
              <a:rPr sz="750" spc="-4" dirty="0">
                <a:latin typeface="微软雅黑" panose="020B0503020204020204" pitchFamily="34" charset="-122"/>
                <a:cs typeface="微软雅黑" panose="020B0503020204020204" pitchFamily="34" charset="-122"/>
              </a:rPr>
              <a:t>与</a:t>
            </a:r>
            <a:endParaRPr sz="750">
              <a:latin typeface="微软雅黑" panose="020B0503020204020204" pitchFamily="34" charset="-122"/>
              <a:cs typeface="微软雅黑" panose="020B0503020204020204" pitchFamily="34" charset="-122"/>
            </a:endParaRPr>
          </a:p>
        </p:txBody>
      </p:sp>
      <p:sp>
        <p:nvSpPr>
          <p:cNvPr id="103" name="object 103"/>
          <p:cNvSpPr txBox="1"/>
          <p:nvPr/>
        </p:nvSpPr>
        <p:spPr>
          <a:xfrm>
            <a:off x="1190165" y="4325439"/>
            <a:ext cx="1633345"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人次、会议资源使用量，为行政后</a:t>
            </a:r>
            <a:r>
              <a:rPr sz="750" dirty="0">
                <a:latin typeface="微软雅黑" panose="020B0503020204020204" pitchFamily="34" charset="-122"/>
                <a:cs typeface="微软雅黑" panose="020B0503020204020204" pitchFamily="34" charset="-122"/>
              </a:rPr>
              <a:t>续</a:t>
            </a:r>
            <a:r>
              <a:rPr sz="750" spc="-4" dirty="0">
                <a:latin typeface="微软雅黑" panose="020B0503020204020204" pitchFamily="34" charset="-122"/>
                <a:cs typeface="微软雅黑" panose="020B0503020204020204" pitchFamily="34" charset="-122"/>
              </a:rPr>
              <a:t>均</a:t>
            </a:r>
            <a:endParaRPr sz="750">
              <a:latin typeface="微软雅黑" panose="020B0503020204020204" pitchFamily="34" charset="-122"/>
              <a:cs typeface="微软雅黑" panose="020B0503020204020204" pitchFamily="34" charset="-122"/>
            </a:endParaRPr>
          </a:p>
        </p:txBody>
      </p:sp>
      <p:sp>
        <p:nvSpPr>
          <p:cNvPr id="104" name="object 104"/>
          <p:cNvSpPr txBox="1"/>
          <p:nvPr/>
        </p:nvSpPr>
        <p:spPr>
          <a:xfrm>
            <a:off x="1475964" y="4439758"/>
            <a:ext cx="114320"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摊</a:t>
            </a:r>
            <a:endParaRPr sz="750">
              <a:latin typeface="微软雅黑" panose="020B0503020204020204" pitchFamily="34" charset="-122"/>
              <a:cs typeface="微软雅黑" panose="020B0503020204020204" pitchFamily="34" charset="-122"/>
            </a:endParaRPr>
          </a:p>
        </p:txBody>
      </p:sp>
      <p:sp>
        <p:nvSpPr>
          <p:cNvPr id="105" name="object 105"/>
          <p:cNvSpPr/>
          <p:nvPr/>
        </p:nvSpPr>
        <p:spPr>
          <a:xfrm>
            <a:off x="1581425" y="4445084"/>
            <a:ext cx="946473" cy="93303"/>
          </a:xfrm>
          <a:prstGeom prst="rect">
            <a:avLst/>
          </a:prstGeom>
          <a:blipFill>
            <a:blip r:embed="rId34" cstate="print"/>
            <a:stretch>
              <a:fillRect/>
            </a:stretch>
          </a:blipFill>
        </p:spPr>
        <p:txBody>
          <a:bodyPr wrap="square" lIns="0" tIns="0" rIns="0" bIns="0" rtlCol="0"/>
          <a:lstStyle/>
          <a:p>
            <a:pPr defTabSz="685800"/>
            <a:endParaRPr sz="1350">
              <a:latin typeface="Calibri" panose="020F0502020204030204"/>
            </a:endParaRPr>
          </a:p>
        </p:txBody>
      </p:sp>
      <p:sp>
        <p:nvSpPr>
          <p:cNvPr id="106" name="object 106"/>
          <p:cNvSpPr/>
          <p:nvPr/>
        </p:nvSpPr>
        <p:spPr>
          <a:xfrm>
            <a:off x="2788261" y="2882370"/>
            <a:ext cx="2924873" cy="2053756"/>
          </a:xfrm>
          <a:prstGeom prst="rect">
            <a:avLst/>
          </a:prstGeom>
          <a:blipFill>
            <a:blip r:embed="rId35" cstate="print"/>
            <a:stretch>
              <a:fillRect/>
            </a:stretch>
          </a:blipFill>
        </p:spPr>
        <p:txBody>
          <a:bodyPr wrap="square" lIns="0" tIns="0" rIns="0" bIns="0" rtlCol="0"/>
          <a:lstStyle/>
          <a:p>
            <a:pPr defTabSz="685800"/>
            <a:endParaRPr sz="1350">
              <a:latin typeface="Calibri" panose="020F0502020204030204"/>
            </a:endParaRPr>
          </a:p>
        </p:txBody>
      </p:sp>
      <p:sp>
        <p:nvSpPr>
          <p:cNvPr id="107" name="object 107"/>
          <p:cNvSpPr/>
          <p:nvPr/>
        </p:nvSpPr>
        <p:spPr>
          <a:xfrm>
            <a:off x="3038621" y="3112134"/>
            <a:ext cx="2443110" cy="1545700"/>
          </a:xfrm>
          <a:custGeom>
            <a:avLst/>
            <a:gdLst/>
            <a:ahLst/>
            <a:cxnLst/>
            <a:rect l="l" t="t" r="r" b="b"/>
            <a:pathLst>
              <a:path w="3256915" h="2060575">
                <a:moveTo>
                  <a:pt x="3168015" y="0"/>
                </a:moveTo>
                <a:lnTo>
                  <a:pt x="75846" y="934"/>
                </a:lnTo>
                <a:lnTo>
                  <a:pt x="37117" y="16571"/>
                </a:lnTo>
                <a:lnTo>
                  <a:pt x="10131" y="47555"/>
                </a:lnTo>
                <a:lnTo>
                  <a:pt x="0" y="88773"/>
                </a:lnTo>
                <a:lnTo>
                  <a:pt x="929" y="1984608"/>
                </a:lnTo>
                <a:lnTo>
                  <a:pt x="16557" y="2023333"/>
                </a:lnTo>
                <a:lnTo>
                  <a:pt x="47544" y="2050317"/>
                </a:lnTo>
                <a:lnTo>
                  <a:pt x="88773" y="2060448"/>
                </a:lnTo>
                <a:lnTo>
                  <a:pt x="3180904" y="2059519"/>
                </a:lnTo>
                <a:lnTo>
                  <a:pt x="3219651" y="2043900"/>
                </a:lnTo>
                <a:lnTo>
                  <a:pt x="3246651" y="2012931"/>
                </a:lnTo>
                <a:lnTo>
                  <a:pt x="3256788" y="1971725"/>
                </a:lnTo>
                <a:lnTo>
                  <a:pt x="3255853" y="75846"/>
                </a:lnTo>
                <a:lnTo>
                  <a:pt x="3240216" y="37117"/>
                </a:lnTo>
                <a:lnTo>
                  <a:pt x="3209232" y="10131"/>
                </a:lnTo>
                <a:lnTo>
                  <a:pt x="3168015" y="0"/>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108" name="object 108"/>
          <p:cNvSpPr/>
          <p:nvPr/>
        </p:nvSpPr>
        <p:spPr>
          <a:xfrm>
            <a:off x="3181521" y="3376212"/>
            <a:ext cx="633332" cy="906556"/>
          </a:xfrm>
          <a:prstGeom prst="rect">
            <a:avLst/>
          </a:prstGeom>
          <a:blipFill>
            <a:blip r:embed="rId36" cstate="print"/>
            <a:stretch>
              <a:fillRect/>
            </a:stretch>
          </a:blipFill>
        </p:spPr>
        <p:txBody>
          <a:bodyPr wrap="square" lIns="0" tIns="0" rIns="0" bIns="0" rtlCol="0"/>
          <a:lstStyle/>
          <a:p>
            <a:pPr defTabSz="685800"/>
            <a:endParaRPr sz="1350">
              <a:latin typeface="Calibri" panose="020F0502020204030204"/>
            </a:endParaRPr>
          </a:p>
        </p:txBody>
      </p:sp>
      <p:sp>
        <p:nvSpPr>
          <p:cNvPr id="109" name="object 109"/>
          <p:cNvSpPr/>
          <p:nvPr/>
        </p:nvSpPr>
        <p:spPr>
          <a:xfrm>
            <a:off x="3177901" y="3372640"/>
            <a:ext cx="640667" cy="914082"/>
          </a:xfrm>
          <a:custGeom>
            <a:avLst/>
            <a:gdLst/>
            <a:ahLst/>
            <a:cxnLst/>
            <a:rect l="l" t="t" r="r" b="b"/>
            <a:pathLst>
              <a:path w="854075" h="1218564">
                <a:moveTo>
                  <a:pt x="0" y="1218056"/>
                </a:moveTo>
                <a:lnTo>
                  <a:pt x="853821" y="1218056"/>
                </a:lnTo>
                <a:lnTo>
                  <a:pt x="853821" y="0"/>
                </a:lnTo>
                <a:lnTo>
                  <a:pt x="0" y="0"/>
                </a:lnTo>
                <a:lnTo>
                  <a:pt x="0" y="1218056"/>
                </a:lnTo>
                <a:close/>
              </a:path>
            </a:pathLst>
          </a:custGeom>
          <a:ln w="9525">
            <a:solidFill>
              <a:srgbClr val="333333"/>
            </a:solidFill>
          </a:ln>
        </p:spPr>
        <p:txBody>
          <a:bodyPr wrap="square" lIns="0" tIns="0" rIns="0" bIns="0" rtlCol="0"/>
          <a:lstStyle/>
          <a:p>
            <a:pPr defTabSz="685800"/>
            <a:endParaRPr sz="1350">
              <a:latin typeface="Calibri" panose="020F0502020204030204"/>
            </a:endParaRPr>
          </a:p>
        </p:txBody>
      </p:sp>
      <p:sp>
        <p:nvSpPr>
          <p:cNvPr id="110" name="object 110"/>
          <p:cNvSpPr/>
          <p:nvPr/>
        </p:nvSpPr>
        <p:spPr>
          <a:xfrm>
            <a:off x="3861724" y="3379642"/>
            <a:ext cx="1502162" cy="909986"/>
          </a:xfrm>
          <a:prstGeom prst="rect">
            <a:avLst/>
          </a:prstGeom>
          <a:blipFill>
            <a:blip r:embed="rId37" cstate="print"/>
            <a:stretch>
              <a:fillRect/>
            </a:stretch>
          </a:blipFill>
        </p:spPr>
        <p:txBody>
          <a:bodyPr wrap="square" lIns="0" tIns="0" rIns="0" bIns="0" rtlCol="0"/>
          <a:lstStyle/>
          <a:p>
            <a:pPr defTabSz="685800"/>
            <a:endParaRPr sz="1350">
              <a:latin typeface="Calibri" panose="020F0502020204030204"/>
            </a:endParaRPr>
          </a:p>
        </p:txBody>
      </p:sp>
      <p:sp>
        <p:nvSpPr>
          <p:cNvPr id="111" name="object 111"/>
          <p:cNvSpPr/>
          <p:nvPr/>
        </p:nvSpPr>
        <p:spPr>
          <a:xfrm>
            <a:off x="3858104" y="3376069"/>
            <a:ext cx="1509498" cy="917417"/>
          </a:xfrm>
          <a:custGeom>
            <a:avLst/>
            <a:gdLst/>
            <a:ahLst/>
            <a:cxnLst/>
            <a:rect l="l" t="t" r="r" b="b"/>
            <a:pathLst>
              <a:path w="2012315" h="1223010">
                <a:moveTo>
                  <a:pt x="0" y="1222628"/>
                </a:moveTo>
                <a:lnTo>
                  <a:pt x="2012061" y="1222628"/>
                </a:lnTo>
                <a:lnTo>
                  <a:pt x="2012061" y="0"/>
                </a:lnTo>
                <a:lnTo>
                  <a:pt x="0" y="0"/>
                </a:lnTo>
                <a:lnTo>
                  <a:pt x="0" y="1222628"/>
                </a:lnTo>
                <a:close/>
              </a:path>
            </a:pathLst>
          </a:custGeom>
          <a:ln w="9524">
            <a:solidFill>
              <a:srgbClr val="2C2C2C"/>
            </a:solidFill>
          </a:ln>
        </p:spPr>
        <p:txBody>
          <a:bodyPr wrap="square" lIns="0" tIns="0" rIns="0" bIns="0" rtlCol="0"/>
          <a:lstStyle/>
          <a:p>
            <a:pPr defTabSz="685800"/>
            <a:endParaRPr sz="1350">
              <a:latin typeface="Calibri" panose="020F0502020204030204"/>
            </a:endParaRPr>
          </a:p>
        </p:txBody>
      </p:sp>
      <p:sp>
        <p:nvSpPr>
          <p:cNvPr id="112" name="object 112"/>
          <p:cNvSpPr/>
          <p:nvPr/>
        </p:nvSpPr>
        <p:spPr>
          <a:xfrm>
            <a:off x="3958610" y="3217593"/>
            <a:ext cx="678488" cy="112414"/>
          </a:xfrm>
          <a:prstGeom prst="rect">
            <a:avLst/>
          </a:prstGeom>
          <a:blipFill>
            <a:blip r:embed="rId38" cstate="print"/>
            <a:stretch>
              <a:fillRect/>
            </a:stretch>
          </a:blipFill>
        </p:spPr>
        <p:txBody>
          <a:bodyPr wrap="square" lIns="0" tIns="0" rIns="0" bIns="0" rtlCol="0"/>
          <a:lstStyle/>
          <a:p>
            <a:pPr defTabSz="685800"/>
            <a:endParaRPr sz="1350">
              <a:latin typeface="Calibri" panose="020F0502020204030204"/>
            </a:endParaRPr>
          </a:p>
        </p:txBody>
      </p:sp>
      <p:sp>
        <p:nvSpPr>
          <p:cNvPr id="113" name="object 113"/>
          <p:cNvSpPr/>
          <p:nvPr/>
        </p:nvSpPr>
        <p:spPr>
          <a:xfrm>
            <a:off x="2856854" y="3793480"/>
            <a:ext cx="241214" cy="157761"/>
          </a:xfrm>
          <a:prstGeom prst="rect">
            <a:avLst/>
          </a:prstGeom>
          <a:blipFill>
            <a:blip r:embed="rId39" cstate="print"/>
            <a:stretch>
              <a:fillRect/>
            </a:stretch>
          </a:blipFill>
        </p:spPr>
        <p:txBody>
          <a:bodyPr wrap="square" lIns="0" tIns="0" rIns="0" bIns="0" rtlCol="0"/>
          <a:lstStyle/>
          <a:p>
            <a:pPr defTabSz="685800"/>
            <a:endParaRPr sz="1350">
              <a:latin typeface="Calibri" panose="020F0502020204030204"/>
            </a:endParaRPr>
          </a:p>
        </p:txBody>
      </p:sp>
      <p:sp>
        <p:nvSpPr>
          <p:cNvPr id="114" name="object 114"/>
          <p:cNvSpPr txBox="1"/>
          <p:nvPr/>
        </p:nvSpPr>
        <p:spPr>
          <a:xfrm>
            <a:off x="3245160" y="4357906"/>
            <a:ext cx="1157965"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根据会议编号及时获取会议</a:t>
            </a:r>
            <a:endParaRPr sz="750">
              <a:latin typeface="微软雅黑" panose="020B0503020204020204" pitchFamily="34" charset="-122"/>
              <a:cs typeface="微软雅黑" panose="020B0503020204020204" pitchFamily="34" charset="-122"/>
            </a:endParaRPr>
          </a:p>
        </p:txBody>
      </p:sp>
      <p:sp>
        <p:nvSpPr>
          <p:cNvPr id="115" name="object 115"/>
          <p:cNvSpPr/>
          <p:nvPr/>
        </p:nvSpPr>
        <p:spPr>
          <a:xfrm>
            <a:off x="4394359" y="4363374"/>
            <a:ext cx="851016" cy="92103"/>
          </a:xfrm>
          <a:prstGeom prst="rect">
            <a:avLst/>
          </a:prstGeom>
          <a:blipFill>
            <a:blip r:embed="rId40" cstate="print"/>
            <a:stretch>
              <a:fillRect/>
            </a:stretch>
          </a:blipFill>
        </p:spPr>
        <p:txBody>
          <a:bodyPr wrap="square" lIns="0" tIns="0" rIns="0" bIns="0" rtlCol="0"/>
          <a:lstStyle/>
          <a:p>
            <a:pPr defTabSz="685800"/>
            <a:endParaRPr sz="1350">
              <a:latin typeface="Calibri" panose="020F0502020204030204"/>
            </a:endParaRPr>
          </a:p>
        </p:txBody>
      </p:sp>
      <p:sp>
        <p:nvSpPr>
          <p:cNvPr id="116" name="object 116"/>
          <p:cNvSpPr/>
          <p:nvPr/>
        </p:nvSpPr>
        <p:spPr>
          <a:xfrm>
            <a:off x="5379891" y="2886942"/>
            <a:ext cx="2013744" cy="2053756"/>
          </a:xfrm>
          <a:prstGeom prst="rect">
            <a:avLst/>
          </a:prstGeom>
          <a:blipFill>
            <a:blip r:embed="rId41" cstate="print"/>
            <a:stretch>
              <a:fillRect/>
            </a:stretch>
          </a:blipFill>
        </p:spPr>
        <p:txBody>
          <a:bodyPr wrap="square" lIns="0" tIns="0" rIns="0" bIns="0" rtlCol="0"/>
          <a:lstStyle/>
          <a:p>
            <a:pPr defTabSz="685800"/>
            <a:endParaRPr sz="1350">
              <a:latin typeface="Calibri" panose="020F0502020204030204"/>
            </a:endParaRPr>
          </a:p>
        </p:txBody>
      </p:sp>
      <p:sp>
        <p:nvSpPr>
          <p:cNvPr id="117" name="object 117"/>
          <p:cNvSpPr/>
          <p:nvPr/>
        </p:nvSpPr>
        <p:spPr>
          <a:xfrm>
            <a:off x="5643971" y="3116706"/>
            <a:ext cx="1504734" cy="1545700"/>
          </a:xfrm>
          <a:custGeom>
            <a:avLst/>
            <a:gdLst/>
            <a:ahLst/>
            <a:cxnLst/>
            <a:rect l="l" t="t" r="r" b="b"/>
            <a:pathLst>
              <a:path w="2005965" h="2060575">
                <a:moveTo>
                  <a:pt x="1919223" y="0"/>
                </a:moveTo>
                <a:lnTo>
                  <a:pt x="77294" y="468"/>
                </a:lnTo>
                <a:lnTo>
                  <a:pt x="37931" y="14814"/>
                </a:lnTo>
                <a:lnTo>
                  <a:pt x="10377" y="45234"/>
                </a:lnTo>
                <a:lnTo>
                  <a:pt x="0" y="86359"/>
                </a:lnTo>
                <a:lnTo>
                  <a:pt x="468" y="1983142"/>
                </a:lnTo>
                <a:lnTo>
                  <a:pt x="14814" y="2022488"/>
                </a:lnTo>
                <a:lnTo>
                  <a:pt x="45234" y="2050057"/>
                </a:lnTo>
                <a:lnTo>
                  <a:pt x="86359" y="2060448"/>
                </a:lnTo>
                <a:lnTo>
                  <a:pt x="1928289" y="2059978"/>
                </a:lnTo>
                <a:lnTo>
                  <a:pt x="1967652" y="2045616"/>
                </a:lnTo>
                <a:lnTo>
                  <a:pt x="1995206" y="2015185"/>
                </a:lnTo>
                <a:lnTo>
                  <a:pt x="2005583" y="1974088"/>
                </a:lnTo>
                <a:lnTo>
                  <a:pt x="2005115" y="77294"/>
                </a:lnTo>
                <a:lnTo>
                  <a:pt x="1990769" y="37931"/>
                </a:lnTo>
                <a:lnTo>
                  <a:pt x="1960349" y="10377"/>
                </a:lnTo>
                <a:lnTo>
                  <a:pt x="1919223" y="0"/>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118" name="object 118"/>
          <p:cNvSpPr/>
          <p:nvPr/>
        </p:nvSpPr>
        <p:spPr>
          <a:xfrm>
            <a:off x="6956363" y="2892668"/>
            <a:ext cx="2013744" cy="2052613"/>
          </a:xfrm>
          <a:prstGeom prst="rect">
            <a:avLst/>
          </a:prstGeom>
          <a:blipFill>
            <a:blip r:embed="rId42" cstate="print"/>
            <a:stretch>
              <a:fillRect/>
            </a:stretch>
          </a:blipFill>
        </p:spPr>
        <p:txBody>
          <a:bodyPr wrap="square" lIns="0" tIns="0" rIns="0" bIns="0" rtlCol="0"/>
          <a:lstStyle/>
          <a:p>
            <a:pPr defTabSz="685800"/>
            <a:endParaRPr sz="1350">
              <a:latin typeface="Calibri" panose="020F0502020204030204"/>
            </a:endParaRPr>
          </a:p>
        </p:txBody>
      </p:sp>
      <p:sp>
        <p:nvSpPr>
          <p:cNvPr id="119" name="object 119"/>
          <p:cNvSpPr/>
          <p:nvPr/>
        </p:nvSpPr>
        <p:spPr>
          <a:xfrm>
            <a:off x="7220441" y="3122423"/>
            <a:ext cx="1504734" cy="1544747"/>
          </a:xfrm>
          <a:custGeom>
            <a:avLst/>
            <a:gdLst/>
            <a:ahLst/>
            <a:cxnLst/>
            <a:rect l="l" t="t" r="r" b="b"/>
            <a:pathLst>
              <a:path w="2005965" h="2059304">
                <a:moveTo>
                  <a:pt x="1919224" y="0"/>
                </a:moveTo>
                <a:lnTo>
                  <a:pt x="77294" y="468"/>
                </a:lnTo>
                <a:lnTo>
                  <a:pt x="37931" y="14814"/>
                </a:lnTo>
                <a:lnTo>
                  <a:pt x="10377" y="45234"/>
                </a:lnTo>
                <a:lnTo>
                  <a:pt x="0" y="86359"/>
                </a:lnTo>
                <a:lnTo>
                  <a:pt x="468" y="1981620"/>
                </a:lnTo>
                <a:lnTo>
                  <a:pt x="14814" y="2020970"/>
                </a:lnTo>
                <a:lnTo>
                  <a:pt x="45234" y="2048536"/>
                </a:lnTo>
                <a:lnTo>
                  <a:pt x="86360" y="2058923"/>
                </a:lnTo>
                <a:lnTo>
                  <a:pt x="1928289" y="2058454"/>
                </a:lnTo>
                <a:lnTo>
                  <a:pt x="1967652" y="2044095"/>
                </a:lnTo>
                <a:lnTo>
                  <a:pt x="1995206" y="2013667"/>
                </a:lnTo>
                <a:lnTo>
                  <a:pt x="2005584" y="1972563"/>
                </a:lnTo>
                <a:lnTo>
                  <a:pt x="2005115" y="77294"/>
                </a:lnTo>
                <a:lnTo>
                  <a:pt x="1990769" y="37931"/>
                </a:lnTo>
                <a:lnTo>
                  <a:pt x="1960349" y="10377"/>
                </a:lnTo>
                <a:lnTo>
                  <a:pt x="1919224" y="0"/>
                </a:lnTo>
                <a:close/>
              </a:path>
            </a:pathLst>
          </a:custGeom>
          <a:solidFill>
            <a:schemeClr val="bg2"/>
          </a:solidFill>
        </p:spPr>
        <p:txBody>
          <a:bodyPr wrap="square" lIns="0" tIns="0" rIns="0" bIns="0" rtlCol="0"/>
          <a:lstStyle/>
          <a:p>
            <a:pPr defTabSz="685800"/>
            <a:endParaRPr sz="1350">
              <a:latin typeface="Calibri" panose="020F0502020204030204"/>
            </a:endParaRPr>
          </a:p>
        </p:txBody>
      </p:sp>
      <p:sp>
        <p:nvSpPr>
          <p:cNvPr id="120" name="object 120"/>
          <p:cNvSpPr/>
          <p:nvPr/>
        </p:nvSpPr>
        <p:spPr>
          <a:xfrm>
            <a:off x="7653642" y="3494400"/>
            <a:ext cx="668365" cy="671286"/>
          </a:xfrm>
          <a:prstGeom prst="rect">
            <a:avLst/>
          </a:prstGeom>
          <a:blipFill>
            <a:blip r:embed="rId43" cstate="print"/>
            <a:stretch>
              <a:fillRect/>
            </a:stretch>
          </a:blipFill>
        </p:spPr>
        <p:txBody>
          <a:bodyPr wrap="square" lIns="0" tIns="0" rIns="0" bIns="0" rtlCol="0"/>
          <a:lstStyle/>
          <a:p>
            <a:pPr defTabSz="685800"/>
            <a:endParaRPr sz="1350">
              <a:latin typeface="Calibri" panose="020F0502020204030204"/>
            </a:endParaRPr>
          </a:p>
        </p:txBody>
      </p:sp>
      <p:sp>
        <p:nvSpPr>
          <p:cNvPr id="121" name="object 121"/>
          <p:cNvSpPr/>
          <p:nvPr/>
        </p:nvSpPr>
        <p:spPr>
          <a:xfrm>
            <a:off x="7548583" y="3644863"/>
            <a:ext cx="259461" cy="372683"/>
          </a:xfrm>
          <a:prstGeom prst="rect">
            <a:avLst/>
          </a:prstGeom>
          <a:blipFill>
            <a:blip r:embed="rId44" cstate="print"/>
            <a:stretch>
              <a:fillRect/>
            </a:stretch>
          </a:blipFill>
        </p:spPr>
        <p:txBody>
          <a:bodyPr wrap="square" lIns="0" tIns="0" rIns="0" bIns="0" rtlCol="0"/>
          <a:lstStyle/>
          <a:p>
            <a:pPr defTabSz="685800"/>
            <a:endParaRPr sz="1350">
              <a:latin typeface="Calibri" panose="020F0502020204030204"/>
            </a:endParaRPr>
          </a:p>
        </p:txBody>
      </p:sp>
      <p:sp>
        <p:nvSpPr>
          <p:cNvPr id="122" name="object 122"/>
          <p:cNvSpPr/>
          <p:nvPr/>
        </p:nvSpPr>
        <p:spPr>
          <a:xfrm>
            <a:off x="7797757" y="3969533"/>
            <a:ext cx="379542" cy="254933"/>
          </a:xfrm>
          <a:prstGeom prst="rect">
            <a:avLst/>
          </a:prstGeom>
          <a:blipFill>
            <a:blip r:embed="rId45" cstate="print"/>
            <a:stretch>
              <a:fillRect/>
            </a:stretch>
          </a:blipFill>
        </p:spPr>
        <p:txBody>
          <a:bodyPr wrap="square" lIns="0" tIns="0" rIns="0" bIns="0" rtlCol="0"/>
          <a:lstStyle/>
          <a:p>
            <a:pPr defTabSz="685800"/>
            <a:endParaRPr sz="1350">
              <a:latin typeface="Calibri" panose="020F0502020204030204"/>
            </a:endParaRPr>
          </a:p>
        </p:txBody>
      </p:sp>
      <p:sp>
        <p:nvSpPr>
          <p:cNvPr id="123" name="object 123"/>
          <p:cNvSpPr/>
          <p:nvPr/>
        </p:nvSpPr>
        <p:spPr>
          <a:xfrm>
            <a:off x="8171583" y="3647150"/>
            <a:ext cx="259461" cy="372682"/>
          </a:xfrm>
          <a:prstGeom prst="rect">
            <a:avLst/>
          </a:prstGeom>
          <a:blipFill>
            <a:blip r:embed="rId46" cstate="print"/>
            <a:stretch>
              <a:fillRect/>
            </a:stretch>
          </a:blipFill>
        </p:spPr>
        <p:txBody>
          <a:bodyPr wrap="square" lIns="0" tIns="0" rIns="0" bIns="0" rtlCol="0"/>
          <a:lstStyle/>
          <a:p>
            <a:pPr defTabSz="685800"/>
            <a:endParaRPr sz="1350">
              <a:latin typeface="Calibri" panose="020F0502020204030204"/>
            </a:endParaRPr>
          </a:p>
        </p:txBody>
      </p:sp>
      <p:sp>
        <p:nvSpPr>
          <p:cNvPr id="124" name="object 124"/>
          <p:cNvSpPr/>
          <p:nvPr/>
        </p:nvSpPr>
        <p:spPr>
          <a:xfrm>
            <a:off x="7805758" y="3408222"/>
            <a:ext cx="379542" cy="254933"/>
          </a:xfrm>
          <a:prstGeom prst="rect">
            <a:avLst/>
          </a:prstGeom>
          <a:blipFill>
            <a:blip r:embed="rId47" cstate="print"/>
            <a:stretch>
              <a:fillRect/>
            </a:stretch>
          </a:blipFill>
        </p:spPr>
        <p:txBody>
          <a:bodyPr wrap="square" lIns="0" tIns="0" rIns="0" bIns="0" rtlCol="0"/>
          <a:lstStyle/>
          <a:p>
            <a:pPr defTabSz="685800"/>
            <a:endParaRPr sz="1350">
              <a:latin typeface="Calibri" panose="020F0502020204030204"/>
            </a:endParaRPr>
          </a:p>
        </p:txBody>
      </p:sp>
      <p:sp>
        <p:nvSpPr>
          <p:cNvPr id="125" name="object 125"/>
          <p:cNvSpPr/>
          <p:nvPr/>
        </p:nvSpPr>
        <p:spPr>
          <a:xfrm>
            <a:off x="5840602" y="3420797"/>
            <a:ext cx="1164918" cy="745365"/>
          </a:xfrm>
          <a:prstGeom prst="rect">
            <a:avLst/>
          </a:prstGeom>
          <a:blipFill>
            <a:blip r:embed="rId48" cstate="print"/>
            <a:stretch>
              <a:fillRect/>
            </a:stretch>
          </a:blipFill>
        </p:spPr>
        <p:txBody>
          <a:bodyPr wrap="square" lIns="0" tIns="0" rIns="0" bIns="0" rtlCol="0"/>
          <a:lstStyle/>
          <a:p>
            <a:pPr defTabSz="685800"/>
            <a:endParaRPr sz="1350">
              <a:latin typeface="Calibri" panose="020F0502020204030204"/>
            </a:endParaRPr>
          </a:p>
        </p:txBody>
      </p:sp>
      <p:sp>
        <p:nvSpPr>
          <p:cNvPr id="126" name="object 126"/>
          <p:cNvSpPr/>
          <p:nvPr/>
        </p:nvSpPr>
        <p:spPr>
          <a:xfrm>
            <a:off x="5391324" y="3808342"/>
            <a:ext cx="339529" cy="157761"/>
          </a:xfrm>
          <a:prstGeom prst="rect">
            <a:avLst/>
          </a:prstGeom>
          <a:blipFill>
            <a:blip r:embed="rId49" cstate="print"/>
            <a:stretch>
              <a:fillRect/>
            </a:stretch>
          </a:blipFill>
        </p:spPr>
        <p:txBody>
          <a:bodyPr wrap="square" lIns="0" tIns="0" rIns="0" bIns="0" rtlCol="0"/>
          <a:lstStyle/>
          <a:p>
            <a:pPr defTabSz="685800"/>
            <a:endParaRPr sz="1350">
              <a:latin typeface="Calibri" panose="020F0502020204030204"/>
            </a:endParaRPr>
          </a:p>
        </p:txBody>
      </p:sp>
      <p:sp>
        <p:nvSpPr>
          <p:cNvPr id="127" name="object 127"/>
          <p:cNvSpPr/>
          <p:nvPr/>
        </p:nvSpPr>
        <p:spPr>
          <a:xfrm>
            <a:off x="7628944" y="3225501"/>
            <a:ext cx="682489" cy="112510"/>
          </a:xfrm>
          <a:prstGeom prst="rect">
            <a:avLst/>
          </a:prstGeom>
          <a:blipFill>
            <a:blip r:embed="rId50" cstate="print"/>
            <a:stretch>
              <a:fillRect/>
            </a:stretch>
          </a:blipFill>
        </p:spPr>
        <p:txBody>
          <a:bodyPr wrap="square" lIns="0" tIns="0" rIns="0" bIns="0" rtlCol="0"/>
          <a:lstStyle/>
          <a:p>
            <a:pPr defTabSz="685800"/>
            <a:endParaRPr sz="1350">
              <a:latin typeface="Calibri" panose="020F0502020204030204"/>
            </a:endParaRPr>
          </a:p>
        </p:txBody>
      </p:sp>
      <p:sp>
        <p:nvSpPr>
          <p:cNvPr id="128" name="object 128"/>
          <p:cNvSpPr/>
          <p:nvPr/>
        </p:nvSpPr>
        <p:spPr>
          <a:xfrm>
            <a:off x="5900523" y="3229407"/>
            <a:ext cx="1024496" cy="112319"/>
          </a:xfrm>
          <a:prstGeom prst="rect">
            <a:avLst/>
          </a:prstGeom>
          <a:blipFill>
            <a:blip r:embed="rId51" cstate="print"/>
            <a:stretch>
              <a:fillRect/>
            </a:stretch>
          </a:blipFill>
        </p:spPr>
        <p:txBody>
          <a:bodyPr wrap="square" lIns="0" tIns="0" rIns="0" bIns="0" rtlCol="0"/>
          <a:lstStyle/>
          <a:p>
            <a:pPr defTabSz="685800"/>
            <a:endParaRPr sz="1350">
              <a:latin typeface="Calibri" panose="020F0502020204030204"/>
            </a:endParaRPr>
          </a:p>
        </p:txBody>
      </p:sp>
      <p:sp>
        <p:nvSpPr>
          <p:cNvPr id="129" name="object 129"/>
          <p:cNvSpPr txBox="1"/>
          <p:nvPr/>
        </p:nvSpPr>
        <p:spPr>
          <a:xfrm>
            <a:off x="7745265" y="4327268"/>
            <a:ext cx="493481"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智能麦克风</a:t>
            </a:r>
            <a:endParaRPr sz="750">
              <a:latin typeface="微软雅黑" panose="020B0503020204020204" pitchFamily="34" charset="-122"/>
              <a:cs typeface="微软雅黑" panose="020B0503020204020204" pitchFamily="34" charset="-122"/>
            </a:endParaRPr>
          </a:p>
        </p:txBody>
      </p:sp>
      <p:sp>
        <p:nvSpPr>
          <p:cNvPr id="130" name="object 130"/>
          <p:cNvSpPr/>
          <p:nvPr/>
        </p:nvSpPr>
        <p:spPr>
          <a:xfrm>
            <a:off x="7612654" y="4446770"/>
            <a:ext cx="755653" cy="93303"/>
          </a:xfrm>
          <a:prstGeom prst="rect">
            <a:avLst/>
          </a:prstGeom>
          <a:blipFill>
            <a:blip r:embed="rId52" cstate="print"/>
            <a:stretch>
              <a:fillRect/>
            </a:stretch>
          </a:blipFill>
        </p:spPr>
        <p:txBody>
          <a:bodyPr wrap="square" lIns="0" tIns="0" rIns="0" bIns="0" rtlCol="0"/>
          <a:lstStyle/>
          <a:p>
            <a:pPr defTabSz="685800"/>
            <a:endParaRPr sz="1350">
              <a:latin typeface="Calibri" panose="020F0502020204030204"/>
            </a:endParaRPr>
          </a:p>
        </p:txBody>
      </p:sp>
      <p:sp>
        <p:nvSpPr>
          <p:cNvPr id="131" name="object 131"/>
          <p:cNvSpPr/>
          <p:nvPr/>
        </p:nvSpPr>
        <p:spPr>
          <a:xfrm>
            <a:off x="6391432" y="4304623"/>
            <a:ext cx="376874" cy="91370"/>
          </a:xfrm>
          <a:prstGeom prst="rect">
            <a:avLst/>
          </a:prstGeom>
          <a:blipFill>
            <a:blip r:embed="rId53" cstate="print"/>
            <a:stretch>
              <a:fillRect/>
            </a:stretch>
          </a:blipFill>
        </p:spPr>
        <p:txBody>
          <a:bodyPr wrap="square" lIns="0" tIns="0" rIns="0" bIns="0" rtlCol="0"/>
          <a:lstStyle/>
          <a:p>
            <a:pPr defTabSz="685800"/>
            <a:endParaRPr sz="1350">
              <a:latin typeface="Calibri" panose="020F0502020204030204"/>
            </a:endParaRPr>
          </a:p>
        </p:txBody>
      </p:sp>
      <p:sp>
        <p:nvSpPr>
          <p:cNvPr id="132" name="object 132"/>
          <p:cNvSpPr txBox="1"/>
          <p:nvPr/>
        </p:nvSpPr>
        <p:spPr>
          <a:xfrm>
            <a:off x="521574" y="792218"/>
            <a:ext cx="8025729" cy="934295"/>
          </a:xfrm>
          <a:prstGeom prst="rect">
            <a:avLst/>
          </a:prstGeom>
        </p:spPr>
        <p:txBody>
          <a:bodyPr vert="horz" wrap="square" lIns="0" tIns="0" rIns="0" bIns="0" rtlCol="0">
            <a:spAutoFit/>
          </a:bodyPr>
          <a:lstStyle/>
          <a:p>
            <a:pPr marL="224155" marR="3810" indent="-215265" defTabSz="685800">
              <a:lnSpc>
                <a:spcPct val="150000"/>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利用</a:t>
            </a:r>
            <a:r>
              <a:rPr sz="1200" dirty="0">
                <a:latin typeface="微软雅黑" panose="020B0503020204020204" pitchFamily="34" charset="-122"/>
                <a:cs typeface="微软雅黑" panose="020B0503020204020204" pitchFamily="34" charset="-122"/>
              </a:rPr>
              <a:t>物</a:t>
            </a:r>
            <a:r>
              <a:rPr sz="1200" spc="-4" dirty="0">
                <a:latin typeface="微软雅黑" panose="020B0503020204020204" pitchFamily="34" charset="-122"/>
                <a:cs typeface="微软雅黑" panose="020B0503020204020204" pitchFamily="34" charset="-122"/>
              </a:rPr>
              <a:t>联</a:t>
            </a:r>
            <a:r>
              <a:rPr sz="1200" dirty="0">
                <a:latin typeface="微软雅黑" panose="020B0503020204020204" pitchFamily="34" charset="-122"/>
                <a:cs typeface="微软雅黑" panose="020B0503020204020204" pitchFamily="34" charset="-122"/>
              </a:rPr>
              <a:t>网</a:t>
            </a:r>
            <a:r>
              <a:rPr sz="1200" spc="-4" dirty="0">
                <a:latin typeface="微软雅黑" panose="020B0503020204020204" pitchFamily="34" charset="-122"/>
                <a:cs typeface="微软雅黑" panose="020B0503020204020204" pitchFamily="34" charset="-122"/>
              </a:rPr>
              <a:t>和</a:t>
            </a:r>
            <a:r>
              <a:rPr sz="1200" dirty="0">
                <a:latin typeface="微软雅黑" panose="020B0503020204020204" pitchFamily="34" charset="-122"/>
                <a:cs typeface="微软雅黑" panose="020B0503020204020204" pitchFamily="34" charset="-122"/>
              </a:rPr>
              <a:t> </a:t>
            </a:r>
            <a:r>
              <a:rPr sz="1200" spc="-109" dirty="0">
                <a:latin typeface="微软雅黑" panose="020B0503020204020204" pitchFamily="34" charset="-122"/>
                <a:cs typeface="微软雅黑" panose="020B0503020204020204" pitchFamily="34" charset="-122"/>
              </a:rPr>
              <a:t> </a:t>
            </a:r>
            <a:r>
              <a:rPr sz="1200" spc="-4" dirty="0">
                <a:latin typeface="Calibri" panose="020F0502020204030204"/>
                <a:cs typeface="Calibri" panose="020F0502020204030204"/>
              </a:rPr>
              <a:t>A</a:t>
            </a:r>
            <a:r>
              <a:rPr sz="1200" spc="4" dirty="0">
                <a:latin typeface="Calibri" panose="020F0502020204030204"/>
                <a:cs typeface="Calibri" panose="020F0502020204030204"/>
              </a:rPr>
              <a:t>I</a:t>
            </a:r>
            <a:r>
              <a:rPr sz="1200" spc="-4" dirty="0">
                <a:latin typeface="微软雅黑" panose="020B0503020204020204" pitchFamily="34" charset="-122"/>
                <a:cs typeface="微软雅黑" panose="020B0503020204020204" pitchFamily="34" charset="-122"/>
              </a:rPr>
              <a:t>，会</a:t>
            </a:r>
            <a:r>
              <a:rPr sz="1200" dirty="0">
                <a:latin typeface="微软雅黑" panose="020B0503020204020204" pitchFamily="34" charset="-122"/>
                <a:cs typeface="微软雅黑" panose="020B0503020204020204" pitchFamily="34" charset="-122"/>
              </a:rPr>
              <a:t>前</a:t>
            </a:r>
            <a:r>
              <a:rPr sz="1200" spc="-4" dirty="0">
                <a:latin typeface="微软雅黑" panose="020B0503020204020204" pitchFamily="34" charset="-122"/>
                <a:cs typeface="微软雅黑" panose="020B0503020204020204" pitchFamily="34" charset="-122"/>
              </a:rPr>
              <a:t>自</a:t>
            </a:r>
            <a:r>
              <a:rPr sz="1200" dirty="0">
                <a:latin typeface="微软雅黑" panose="020B0503020204020204" pitchFamily="34" charset="-122"/>
                <a:cs typeface="微软雅黑" panose="020B0503020204020204" pitchFamily="34" charset="-122"/>
              </a:rPr>
              <a:t>动</a:t>
            </a:r>
            <a:r>
              <a:rPr sz="1200" spc="-4" dirty="0">
                <a:latin typeface="微软雅黑" panose="020B0503020204020204" pitchFamily="34" charset="-122"/>
                <a:cs typeface="微软雅黑" panose="020B0503020204020204" pitchFamily="34" charset="-122"/>
              </a:rPr>
              <a:t>开</a:t>
            </a:r>
            <a:r>
              <a:rPr sz="1200" dirty="0">
                <a:latin typeface="微软雅黑" panose="020B0503020204020204" pitchFamily="34" charset="-122"/>
                <a:cs typeface="微软雅黑" panose="020B0503020204020204" pitchFamily="34" charset="-122"/>
              </a:rPr>
              <a:t>启</a:t>
            </a:r>
            <a:r>
              <a:rPr sz="1200" spc="-4" dirty="0">
                <a:latin typeface="微软雅黑" panose="020B0503020204020204" pitchFamily="34" charset="-122"/>
                <a:cs typeface="微软雅黑" panose="020B0503020204020204" pitchFamily="34" charset="-122"/>
              </a:rPr>
              <a:t>会议</a:t>
            </a:r>
            <a:r>
              <a:rPr sz="1200" dirty="0">
                <a:latin typeface="微软雅黑" panose="020B0503020204020204" pitchFamily="34" charset="-122"/>
                <a:cs typeface="微软雅黑" panose="020B0503020204020204" pitchFamily="34" charset="-122"/>
              </a:rPr>
              <a:t>室</a:t>
            </a:r>
            <a:r>
              <a:rPr sz="1200" spc="-4" dirty="0">
                <a:latin typeface="微软雅黑" panose="020B0503020204020204" pitchFamily="34" charset="-122"/>
                <a:cs typeface="微软雅黑" panose="020B0503020204020204" pitchFamily="34" charset="-122"/>
              </a:rPr>
              <a:t>环</a:t>
            </a:r>
            <a:r>
              <a:rPr sz="1200" dirty="0">
                <a:latin typeface="微软雅黑" panose="020B0503020204020204" pitchFamily="34" charset="-122"/>
                <a:cs typeface="微软雅黑" panose="020B0503020204020204" pitchFamily="34" charset="-122"/>
              </a:rPr>
              <a:t>境</a:t>
            </a:r>
            <a:r>
              <a:rPr sz="1200" spc="-4" dirty="0">
                <a:latin typeface="微软雅黑" panose="020B0503020204020204" pitchFamily="34" charset="-122"/>
                <a:cs typeface="微软雅黑" panose="020B0503020204020204" pitchFamily="34" charset="-122"/>
              </a:rPr>
              <a:t>与</a:t>
            </a:r>
            <a:r>
              <a:rPr sz="1200" dirty="0">
                <a:latin typeface="微软雅黑" panose="020B0503020204020204" pitchFamily="34" charset="-122"/>
                <a:cs typeface="微软雅黑" panose="020B0503020204020204" pitchFamily="34" charset="-122"/>
              </a:rPr>
              <a:t> </a:t>
            </a:r>
            <a:r>
              <a:rPr sz="1200" spc="-105" dirty="0">
                <a:latin typeface="微软雅黑" panose="020B0503020204020204" pitchFamily="34" charset="-122"/>
                <a:cs typeface="微软雅黑" panose="020B0503020204020204" pitchFamily="34" charset="-122"/>
              </a:rPr>
              <a:t> </a:t>
            </a:r>
            <a:r>
              <a:rPr sz="1200" dirty="0">
                <a:latin typeface="Calibri" panose="020F0502020204030204"/>
                <a:cs typeface="Calibri" panose="020F0502020204030204"/>
              </a:rPr>
              <a:t>I</a:t>
            </a:r>
            <a:r>
              <a:rPr sz="1200" spc="-4" dirty="0">
                <a:latin typeface="Calibri" panose="020F0502020204030204"/>
                <a:cs typeface="Calibri" panose="020F0502020204030204"/>
              </a:rPr>
              <a:t>T</a:t>
            </a:r>
            <a:r>
              <a:rPr sz="1200" dirty="0">
                <a:latin typeface="Calibri" panose="020F0502020204030204"/>
                <a:cs typeface="Calibri" panose="020F0502020204030204"/>
              </a:rPr>
              <a:t> </a:t>
            </a:r>
            <a:r>
              <a:rPr sz="1200" spc="60" dirty="0">
                <a:latin typeface="Calibri" panose="020F0502020204030204"/>
                <a:cs typeface="Calibri" panose="020F0502020204030204"/>
              </a:rPr>
              <a:t> </a:t>
            </a:r>
            <a:r>
              <a:rPr sz="1200" spc="-4" dirty="0">
                <a:latin typeface="微软雅黑" panose="020B0503020204020204" pitchFamily="34" charset="-122"/>
                <a:cs typeface="微软雅黑" panose="020B0503020204020204" pitchFamily="34" charset="-122"/>
              </a:rPr>
              <a:t>设施</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会</a:t>
            </a:r>
            <a:r>
              <a:rPr sz="1200" dirty="0">
                <a:latin typeface="微软雅黑" panose="020B0503020204020204" pitchFamily="34" charset="-122"/>
                <a:cs typeface="微软雅黑" panose="020B0503020204020204" pitchFamily="34" charset="-122"/>
              </a:rPr>
              <a:t>议</a:t>
            </a:r>
            <a:r>
              <a:rPr sz="1200" spc="-4" dirty="0">
                <a:latin typeface="微软雅黑" panose="020B0503020204020204" pitchFamily="34" charset="-122"/>
                <a:cs typeface="微软雅黑" panose="020B0503020204020204" pitchFamily="34" charset="-122"/>
              </a:rPr>
              <a:t>开</a:t>
            </a:r>
            <a:r>
              <a:rPr sz="1200" dirty="0">
                <a:latin typeface="微软雅黑" panose="020B0503020204020204" pitchFamily="34" charset="-122"/>
                <a:cs typeface="微软雅黑" panose="020B0503020204020204" pitchFamily="34" charset="-122"/>
              </a:rPr>
              <a:t>始</a:t>
            </a:r>
            <a:r>
              <a:rPr sz="1200" spc="-4" dirty="0">
                <a:latin typeface="微软雅黑" panose="020B0503020204020204" pitchFamily="34" charset="-122"/>
                <a:cs typeface="微软雅黑" panose="020B0503020204020204" pitchFamily="34" charset="-122"/>
              </a:rPr>
              <a:t>时人</a:t>
            </a:r>
            <a:r>
              <a:rPr sz="1200" dirty="0">
                <a:latin typeface="微软雅黑" panose="020B0503020204020204" pitchFamily="34" charset="-122"/>
                <a:cs typeface="微软雅黑" panose="020B0503020204020204" pitchFamily="34" charset="-122"/>
              </a:rPr>
              <a:t>脸</a:t>
            </a:r>
            <a:r>
              <a:rPr sz="1200" spc="-4" dirty="0">
                <a:latin typeface="微软雅黑" panose="020B0503020204020204" pitchFamily="34" charset="-122"/>
                <a:cs typeface="微软雅黑" panose="020B0503020204020204" pitchFamily="34" charset="-122"/>
              </a:rPr>
              <a:t>自</a:t>
            </a:r>
            <a:r>
              <a:rPr sz="1200" dirty="0">
                <a:latin typeface="微软雅黑" panose="020B0503020204020204" pitchFamily="34" charset="-122"/>
                <a:cs typeface="微软雅黑" panose="020B0503020204020204" pitchFamily="34" charset="-122"/>
              </a:rPr>
              <a:t>动</a:t>
            </a:r>
            <a:r>
              <a:rPr sz="1200" spc="-4" dirty="0">
                <a:latin typeface="微软雅黑" panose="020B0503020204020204" pitchFamily="34" charset="-122"/>
                <a:cs typeface="微软雅黑" panose="020B0503020204020204" pitchFamily="34" charset="-122"/>
              </a:rPr>
              <a:t>签</a:t>
            </a:r>
            <a:r>
              <a:rPr sz="1200" spc="4" dirty="0">
                <a:latin typeface="微软雅黑" panose="020B0503020204020204" pitchFamily="34" charset="-122"/>
                <a:cs typeface="微软雅黑" panose="020B0503020204020204" pitchFamily="34" charset="-122"/>
              </a:rPr>
              <a:t>到</a:t>
            </a:r>
            <a:r>
              <a:rPr sz="1200" spc="-4" dirty="0">
                <a:latin typeface="微软雅黑" panose="020B0503020204020204" pitchFamily="34" charset="-122"/>
                <a:cs typeface="微软雅黑" panose="020B0503020204020204" pitchFamily="34" charset="-122"/>
              </a:rPr>
              <a:t>，人</a:t>
            </a:r>
            <a:r>
              <a:rPr sz="1200" dirty="0">
                <a:latin typeface="微软雅黑" panose="020B0503020204020204" pitchFamily="34" charset="-122"/>
                <a:cs typeface="微软雅黑" panose="020B0503020204020204" pitchFamily="34" charset="-122"/>
              </a:rPr>
              <a:t>到</a:t>
            </a:r>
            <a:r>
              <a:rPr sz="1200" spc="-4" dirty="0">
                <a:latin typeface="微软雅黑" panose="020B0503020204020204" pitchFamily="34" charset="-122"/>
                <a:cs typeface="微软雅黑" panose="020B0503020204020204" pitchFamily="34" charset="-122"/>
              </a:rPr>
              <a:t>即</a:t>
            </a:r>
            <a:r>
              <a:rPr sz="1200" dirty="0">
                <a:latin typeface="微软雅黑" panose="020B0503020204020204" pitchFamily="34" charset="-122"/>
                <a:cs typeface="微软雅黑" panose="020B0503020204020204" pitchFamily="34" charset="-122"/>
              </a:rPr>
              <a:t>开</a:t>
            </a:r>
            <a:r>
              <a:rPr sz="1200" spc="-4" dirty="0">
                <a:latin typeface="微软雅黑" panose="020B0503020204020204" pitchFamily="34" charset="-122"/>
                <a:cs typeface="微软雅黑" panose="020B0503020204020204" pitchFamily="34" charset="-122"/>
              </a:rPr>
              <a:t>会</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会议</a:t>
            </a:r>
            <a:r>
              <a:rPr sz="1200" dirty="0">
                <a:latin typeface="微软雅黑" panose="020B0503020204020204" pitchFamily="34" charset="-122"/>
                <a:cs typeface="微软雅黑" panose="020B0503020204020204" pitchFamily="34" charset="-122"/>
              </a:rPr>
              <a:t>更</a:t>
            </a:r>
            <a:r>
              <a:rPr sz="1200" spc="-4" dirty="0">
                <a:latin typeface="微软雅黑" panose="020B0503020204020204" pitchFamily="34" charset="-122"/>
                <a:cs typeface="微软雅黑" panose="020B0503020204020204" pitchFamily="34" charset="-122"/>
              </a:rPr>
              <a:t>高</a:t>
            </a:r>
            <a:r>
              <a:rPr sz="1200" dirty="0">
                <a:latin typeface="微软雅黑" panose="020B0503020204020204" pitchFamily="34" charset="-122"/>
                <a:cs typeface="微软雅黑" panose="020B0503020204020204" pitchFamily="34" charset="-122"/>
              </a:rPr>
              <a:t>效</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基</a:t>
            </a:r>
            <a:r>
              <a:rPr sz="1200" spc="-4" dirty="0">
                <a:latin typeface="微软雅黑" panose="020B0503020204020204" pitchFamily="34" charset="-122"/>
                <a:cs typeface="微软雅黑" panose="020B0503020204020204" pitchFamily="34" charset="-122"/>
              </a:rPr>
              <a:t>于 语音识别，会后自动生成会议纪要。</a:t>
            </a:r>
            <a:endParaRPr sz="1200">
              <a:latin typeface="微软雅黑" panose="020B0503020204020204" pitchFamily="34" charset="-122"/>
              <a:cs typeface="微软雅黑" panose="020B0503020204020204" pitchFamily="34" charset="-122"/>
            </a:endParaRPr>
          </a:p>
          <a:p>
            <a:pPr defTabSz="685800">
              <a:spcBef>
                <a:spcPts val="5"/>
              </a:spcBef>
            </a:pPr>
            <a:endParaRPr sz="1390">
              <a:latin typeface="Times New Roman" panose="02020603050405020304"/>
              <a:cs typeface="Times New Roman" panose="02020603050405020304"/>
            </a:endParaRPr>
          </a:p>
          <a:p>
            <a:pPr marL="2208530" defTabSz="685800">
              <a:lnSpc>
                <a:spcPts val="1260"/>
              </a:lnSpc>
              <a:tabLst>
                <a:tab pos="6384290" algn="l"/>
              </a:tabLst>
            </a:pPr>
            <a:r>
              <a:rPr sz="1050" b="1" dirty="0">
                <a:latin typeface="微软雅黑" panose="020B0503020204020204" pitchFamily="34" charset="-122"/>
                <a:cs typeface="微软雅黑" panose="020B0503020204020204" pitchFamily="34" charset="-122"/>
              </a:rPr>
              <a:t>会议前	起始时</a:t>
            </a:r>
            <a:endParaRPr sz="1050">
              <a:latin typeface="微软雅黑" panose="020B0503020204020204" pitchFamily="34" charset="-122"/>
              <a:cs typeface="微软雅黑" panose="020B0503020204020204" pitchFamily="34" charset="-122"/>
            </a:endParaRPr>
          </a:p>
        </p:txBody>
      </p:sp>
      <p:sp>
        <p:nvSpPr>
          <p:cNvPr id="133" name="object 133"/>
          <p:cNvSpPr txBox="1"/>
          <p:nvPr/>
        </p:nvSpPr>
        <p:spPr>
          <a:xfrm>
            <a:off x="1192642" y="2655664"/>
            <a:ext cx="303900"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移动端</a:t>
            </a:r>
            <a:endParaRPr sz="750">
              <a:latin typeface="微软雅黑" panose="020B0503020204020204" pitchFamily="34" charset="-122"/>
              <a:cs typeface="微软雅黑" panose="020B0503020204020204" pitchFamily="34" charset="-122"/>
            </a:endParaRPr>
          </a:p>
        </p:txBody>
      </p:sp>
      <p:sp>
        <p:nvSpPr>
          <p:cNvPr id="134" name="object 134"/>
          <p:cNvSpPr txBox="1"/>
          <p:nvPr/>
        </p:nvSpPr>
        <p:spPr>
          <a:xfrm>
            <a:off x="1750523" y="2660339"/>
            <a:ext cx="324859" cy="115416"/>
          </a:xfrm>
          <a:prstGeom prst="rect">
            <a:avLst/>
          </a:prstGeom>
        </p:spPr>
        <p:txBody>
          <a:bodyPr vert="horz" wrap="square" lIns="0" tIns="0" rIns="0" bIns="0" rtlCol="0">
            <a:spAutoFit/>
          </a:bodyPr>
          <a:lstStyle/>
          <a:p>
            <a:pPr marL="9525" defTabSz="685800"/>
            <a:r>
              <a:rPr sz="750" spc="-11" dirty="0">
                <a:latin typeface="微软雅黑" panose="020B0503020204020204" pitchFamily="34" charset="-122"/>
                <a:cs typeface="微软雅黑" panose="020B0503020204020204" pitchFamily="34" charset="-122"/>
              </a:rPr>
              <a:t>W</a:t>
            </a:r>
            <a:r>
              <a:rPr sz="750" spc="-8" dirty="0">
                <a:latin typeface="微软雅黑" panose="020B0503020204020204" pitchFamily="34" charset="-122"/>
                <a:cs typeface="微软雅黑" panose="020B0503020204020204" pitchFamily="34" charset="-122"/>
              </a:rPr>
              <a:t>eb</a:t>
            </a:r>
            <a:r>
              <a:rPr sz="750" spc="-4" dirty="0">
                <a:latin typeface="微软雅黑" panose="020B0503020204020204" pitchFamily="34" charset="-122"/>
                <a:cs typeface="微软雅黑" panose="020B0503020204020204" pitchFamily="34" charset="-122"/>
              </a:rPr>
              <a:t>端</a:t>
            </a:r>
            <a:endParaRPr sz="750">
              <a:latin typeface="微软雅黑" panose="020B0503020204020204" pitchFamily="34" charset="-122"/>
              <a:cs typeface="微软雅黑" panose="020B0503020204020204" pitchFamily="34" charset="-122"/>
            </a:endParaRPr>
          </a:p>
        </p:txBody>
      </p:sp>
      <p:sp>
        <p:nvSpPr>
          <p:cNvPr id="135" name="object 135"/>
          <p:cNvSpPr txBox="1"/>
          <p:nvPr/>
        </p:nvSpPr>
        <p:spPr>
          <a:xfrm>
            <a:off x="2312500" y="2665476"/>
            <a:ext cx="388687"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O</a:t>
            </a:r>
            <a:r>
              <a:rPr sz="750" spc="-8" dirty="0">
                <a:latin typeface="微软雅黑" panose="020B0503020204020204" pitchFamily="34" charset="-122"/>
                <a:cs typeface="微软雅黑" panose="020B0503020204020204" pitchFamily="34" charset="-122"/>
              </a:rPr>
              <a:t>utlo</a:t>
            </a:r>
            <a:r>
              <a:rPr sz="750" spc="-4" dirty="0">
                <a:latin typeface="微软雅黑" panose="020B0503020204020204" pitchFamily="34" charset="-122"/>
                <a:cs typeface="微软雅黑" panose="020B0503020204020204" pitchFamily="34" charset="-122"/>
              </a:rPr>
              <a:t>ok</a:t>
            </a:r>
            <a:endParaRPr sz="750">
              <a:latin typeface="微软雅黑" panose="020B0503020204020204" pitchFamily="34" charset="-122"/>
              <a:cs typeface="微软雅黑" panose="020B0503020204020204" pitchFamily="34" charset="-122"/>
            </a:endParaRPr>
          </a:p>
        </p:txBody>
      </p:sp>
      <p:sp>
        <p:nvSpPr>
          <p:cNvPr id="136" name="object 136"/>
          <p:cNvSpPr txBox="1"/>
          <p:nvPr/>
        </p:nvSpPr>
        <p:spPr>
          <a:xfrm>
            <a:off x="7724687" y="2598504"/>
            <a:ext cx="540638" cy="230832"/>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联动</a:t>
            </a:r>
            <a:endParaRPr sz="750">
              <a:latin typeface="微软雅黑" panose="020B0503020204020204" pitchFamily="34" charset="-122"/>
              <a:cs typeface="微软雅黑" panose="020B0503020204020204" pitchFamily="34" charset="-122"/>
            </a:endParaRPr>
          </a:p>
          <a:p>
            <a:pPr marL="151130" defTabSz="685800"/>
            <a:r>
              <a:rPr sz="750" spc="-4" dirty="0">
                <a:latin typeface="微软雅黑" panose="020B0503020204020204" pitchFamily="34" charset="-122"/>
                <a:cs typeface="微软雅黑" panose="020B0503020204020204" pitchFamily="34" charset="-122"/>
              </a:rPr>
              <a:t>会人权限</a:t>
            </a:r>
            <a:endParaRPr sz="750">
              <a:latin typeface="微软雅黑" panose="020B0503020204020204" pitchFamily="34" charset="-122"/>
              <a:cs typeface="微软雅黑" panose="020B0503020204020204" pitchFamily="34" charset="-122"/>
            </a:endParaRPr>
          </a:p>
        </p:txBody>
      </p:sp>
      <p:sp>
        <p:nvSpPr>
          <p:cNvPr id="137" name="object 137"/>
          <p:cNvSpPr txBox="1"/>
          <p:nvPr/>
        </p:nvSpPr>
        <p:spPr>
          <a:xfrm>
            <a:off x="8293999" y="2598504"/>
            <a:ext cx="114320" cy="115416"/>
          </a:xfrm>
          <a:prstGeom prst="rect">
            <a:avLst/>
          </a:prstGeom>
        </p:spPr>
        <p:txBody>
          <a:bodyPr vert="horz" wrap="square" lIns="0" tIns="0" rIns="0" bIns="0" rtlCol="0">
            <a:spAutoFit/>
          </a:bodyPr>
          <a:lstStyle/>
          <a:p>
            <a:pPr marL="9525" defTabSz="685800"/>
            <a:r>
              <a:rPr sz="750" spc="-4" dirty="0">
                <a:latin typeface="微软雅黑" panose="020B0503020204020204" pitchFamily="34" charset="-122"/>
                <a:cs typeface="微软雅黑" panose="020B0503020204020204" pitchFamily="34" charset="-122"/>
              </a:rPr>
              <a:t>与</a:t>
            </a:r>
            <a:endParaRPr sz="750">
              <a:latin typeface="微软雅黑" panose="020B0503020204020204" pitchFamily="34" charset="-122"/>
              <a:cs typeface="微软雅黑" panose="020B0503020204020204" pitchFamily="34" charset="-122"/>
            </a:endParaRPr>
          </a:p>
        </p:txBody>
      </p:sp>
      <p:sp>
        <p:nvSpPr>
          <p:cNvPr id="138" name="object 138"/>
          <p:cNvSpPr txBox="1"/>
          <p:nvPr/>
        </p:nvSpPr>
        <p:spPr>
          <a:xfrm>
            <a:off x="7893880" y="2273166"/>
            <a:ext cx="90026" cy="121252"/>
          </a:xfrm>
          <a:prstGeom prst="rect">
            <a:avLst/>
          </a:prstGeom>
        </p:spPr>
        <p:txBody>
          <a:bodyPr vert="horz" wrap="square" lIns="0" tIns="0" rIns="0" bIns="0" rtlCol="0">
            <a:spAutoFit/>
          </a:bodyPr>
          <a:lstStyle/>
          <a:p>
            <a:pPr marL="9525" defTabSz="685800"/>
            <a:r>
              <a:rPr sz="790" b="1" spc="4" dirty="0">
                <a:latin typeface="微软雅黑" panose="020B0503020204020204" pitchFamily="34" charset="-122"/>
                <a:cs typeface="微软雅黑" panose="020B0503020204020204" pitchFamily="34" charset="-122"/>
              </a:rPr>
              <a:t>√</a:t>
            </a:r>
            <a:endParaRPr sz="790">
              <a:latin typeface="微软雅黑" panose="020B0503020204020204" pitchFamily="34" charset="-122"/>
              <a:cs typeface="微软雅黑" panose="020B0503020204020204" pitchFamily="34" charset="-122"/>
            </a:endParaRPr>
          </a:p>
        </p:txBody>
      </p:sp>
      <p:sp>
        <p:nvSpPr>
          <p:cNvPr id="139" name="object 139"/>
          <p:cNvSpPr txBox="1"/>
          <p:nvPr/>
        </p:nvSpPr>
        <p:spPr>
          <a:xfrm>
            <a:off x="8461098" y="2273166"/>
            <a:ext cx="96219" cy="121252"/>
          </a:xfrm>
          <a:prstGeom prst="rect">
            <a:avLst/>
          </a:prstGeom>
        </p:spPr>
        <p:txBody>
          <a:bodyPr vert="horz" wrap="square" lIns="0" tIns="0" rIns="0" bIns="0" rtlCol="0">
            <a:spAutoFit/>
          </a:bodyPr>
          <a:lstStyle/>
          <a:p>
            <a:pPr marL="9525" defTabSz="685800"/>
            <a:r>
              <a:rPr sz="790" b="1" spc="4" dirty="0">
                <a:latin typeface="微软雅黑" panose="020B0503020204020204" pitchFamily="34" charset="-122"/>
                <a:cs typeface="微软雅黑" panose="020B0503020204020204" pitchFamily="34" charset="-122"/>
              </a:rPr>
              <a:t>×</a:t>
            </a:r>
            <a:endParaRPr sz="790">
              <a:latin typeface="微软雅黑" panose="020B0503020204020204" pitchFamily="34" charset="-122"/>
              <a:cs typeface="微软雅黑" panose="020B0503020204020204" pitchFamily="34" charset="-122"/>
            </a:endParaRPr>
          </a:p>
        </p:txBody>
      </p:sp>
      <p:sp>
        <p:nvSpPr>
          <p:cNvPr id="140" name="object 140"/>
          <p:cNvSpPr txBox="1"/>
          <p:nvPr/>
        </p:nvSpPr>
        <p:spPr>
          <a:xfrm>
            <a:off x="6144501" y="4298917"/>
            <a:ext cx="683537" cy="230832"/>
          </a:xfrm>
          <a:prstGeom prst="rect">
            <a:avLst/>
          </a:prstGeom>
        </p:spPr>
        <p:txBody>
          <a:bodyPr vert="horz" wrap="square" lIns="0" tIns="0" rIns="0" bIns="0" rtlCol="0">
            <a:spAutoFit/>
          </a:bodyPr>
          <a:lstStyle/>
          <a:p>
            <a:pPr marL="9525" marR="3810" indent="46990" defTabSz="685800"/>
            <a:r>
              <a:rPr sz="750" spc="-4" dirty="0">
                <a:latin typeface="微软雅黑" panose="020B0503020204020204" pitchFamily="34" charset="-122"/>
                <a:cs typeface="微软雅黑" panose="020B0503020204020204" pitchFamily="34" charset="-122"/>
              </a:rPr>
              <a:t>标配 无硬件转接困扰</a:t>
            </a:r>
            <a:endParaRPr sz="750">
              <a:latin typeface="微软雅黑" panose="020B0503020204020204" pitchFamily="34" charset="-122"/>
              <a:cs typeface="微软雅黑" panose="020B0503020204020204" pitchFamily="34" charset="-122"/>
            </a:endParaRPr>
          </a:p>
        </p:txBody>
      </p:sp>
      <p:sp>
        <p:nvSpPr>
          <p:cNvPr id="141" name="object 141"/>
          <p:cNvSpPr txBox="1">
            <a:spLocks noGrp="1"/>
          </p:cNvSpPr>
          <p:nvPr>
            <p:ph type="title" idx="4294967295"/>
          </p:nvPr>
        </p:nvSpPr>
        <p:spPr>
          <a:xfrm>
            <a:off x="600195" y="154495"/>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智慧会议室微场景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grpSp>
        <p:nvGrpSpPr>
          <p:cNvPr id="142" name="组合 20"/>
          <p:cNvGrpSpPr/>
          <p:nvPr/>
        </p:nvGrpSpPr>
        <p:grpSpPr bwMode="auto">
          <a:xfrm>
            <a:off x="596" y="114914"/>
            <a:ext cx="521498" cy="379813"/>
            <a:chOff x="0" y="0"/>
            <a:chExt cx="694944" cy="624651"/>
          </a:xfrm>
        </p:grpSpPr>
        <p:sp>
          <p:nvSpPr>
            <p:cNvPr id="143"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44"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67279" y="154860"/>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园区无感通行微场景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txBox="1"/>
          <p:nvPr/>
        </p:nvSpPr>
        <p:spPr>
          <a:xfrm>
            <a:off x="343371" y="766968"/>
            <a:ext cx="7908075" cy="521361"/>
          </a:xfrm>
          <a:prstGeom prst="rect">
            <a:avLst/>
          </a:prstGeom>
        </p:spPr>
        <p:txBody>
          <a:bodyPr vert="horz" wrap="square" lIns="0" tIns="0" rIns="0" bIns="0" rtlCol="0">
            <a:spAutoFit/>
          </a:bodyPr>
          <a:lstStyle/>
          <a:p>
            <a:pPr marL="224155" marR="3810" indent="-215265" defTabSz="685800">
              <a:lnSpc>
                <a:spcPct val="150000"/>
              </a:lnSpc>
            </a:pPr>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dirty="0">
                <a:latin typeface="微软雅黑" panose="020B0503020204020204" pitchFamily="34" charset="-122"/>
                <a:cs typeface="微软雅黑" panose="020B0503020204020204" pitchFamily="34" charset="-122"/>
              </a:rPr>
              <a:t>打通通行</a:t>
            </a:r>
            <a:r>
              <a:rPr sz="1200" spc="8" dirty="0">
                <a:latin typeface="微软雅黑" panose="020B0503020204020204" pitchFamily="34" charset="-122"/>
                <a:cs typeface="微软雅黑" panose="020B0503020204020204" pitchFamily="34" charset="-122"/>
              </a:rPr>
              <a:t>管</a:t>
            </a:r>
            <a:r>
              <a:rPr sz="1200" dirty="0">
                <a:latin typeface="微软雅黑" panose="020B0503020204020204" pitchFamily="34" charset="-122"/>
                <a:cs typeface="微软雅黑" panose="020B0503020204020204" pitchFamily="34" charset="-122"/>
              </a:rPr>
              <a:t>理</a:t>
            </a:r>
            <a:r>
              <a:rPr sz="1200" spc="8" dirty="0">
                <a:latin typeface="微软雅黑" panose="020B0503020204020204" pitchFamily="34" charset="-122"/>
                <a:cs typeface="微软雅黑" panose="020B0503020204020204" pitchFamily="34" charset="-122"/>
              </a:rPr>
              <a:t>线</a:t>
            </a:r>
            <a:r>
              <a:rPr sz="1200" spc="4" dirty="0">
                <a:latin typeface="微软雅黑" panose="020B0503020204020204" pitchFamily="34" charset="-122"/>
                <a:cs typeface="微软雅黑" panose="020B0503020204020204" pitchFamily="34" charset="-122"/>
              </a:rPr>
              <a:t>上</a:t>
            </a:r>
            <a:r>
              <a:rPr sz="1200" dirty="0">
                <a:latin typeface="微软雅黑" panose="020B0503020204020204" pitchFamily="34" charset="-122"/>
                <a:cs typeface="微软雅黑" panose="020B0503020204020204" pitchFamily="34" charset="-122"/>
              </a:rPr>
              <a:t>、线下</a:t>
            </a:r>
            <a:r>
              <a:rPr sz="1200" spc="8" dirty="0">
                <a:latin typeface="微软雅黑" panose="020B0503020204020204" pitchFamily="34" charset="-122"/>
                <a:cs typeface="微软雅黑" panose="020B0503020204020204" pitchFamily="34" charset="-122"/>
              </a:rPr>
              <a:t>业</a:t>
            </a:r>
            <a:r>
              <a:rPr sz="1200" dirty="0">
                <a:latin typeface="微软雅黑" panose="020B0503020204020204" pitchFamily="34" charset="-122"/>
                <a:cs typeface="微软雅黑" panose="020B0503020204020204" pitchFamily="34" charset="-122"/>
              </a:rPr>
              <a:t>务</a:t>
            </a:r>
            <a:r>
              <a:rPr sz="1200" spc="19" dirty="0">
                <a:latin typeface="微软雅黑" panose="020B0503020204020204" pitchFamily="34" charset="-122"/>
                <a:cs typeface="微软雅黑" panose="020B0503020204020204" pitchFamily="34" charset="-122"/>
              </a:rPr>
              <a:t>流</a:t>
            </a:r>
            <a:r>
              <a:rPr sz="1200" dirty="0">
                <a:latin typeface="微软雅黑" panose="020B0503020204020204" pitchFamily="34" charset="-122"/>
                <a:cs typeface="微软雅黑" panose="020B0503020204020204" pitchFamily="34" charset="-122"/>
              </a:rPr>
              <a:t>，依托人</a:t>
            </a:r>
            <a:r>
              <a:rPr sz="1200" spc="8" dirty="0">
                <a:latin typeface="微软雅黑" panose="020B0503020204020204" pitchFamily="34" charset="-122"/>
                <a:cs typeface="微软雅黑" panose="020B0503020204020204" pitchFamily="34" charset="-122"/>
              </a:rPr>
              <a:t>脸</a:t>
            </a:r>
            <a:r>
              <a:rPr sz="1200" dirty="0">
                <a:latin typeface="微软雅黑" panose="020B0503020204020204" pitchFamily="34" charset="-122"/>
                <a:cs typeface="微软雅黑" panose="020B0503020204020204" pitchFamily="34" charset="-122"/>
              </a:rPr>
              <a:t>识</a:t>
            </a:r>
            <a:r>
              <a:rPr sz="1200" spc="15" dirty="0">
                <a:latin typeface="微软雅黑" panose="020B0503020204020204" pitchFamily="34" charset="-122"/>
                <a:cs typeface="微软雅黑" panose="020B0503020204020204" pitchFamily="34" charset="-122"/>
              </a:rPr>
              <a:t>别</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大数据</a:t>
            </a:r>
            <a:r>
              <a:rPr sz="1200" spc="8" dirty="0">
                <a:latin typeface="微软雅黑" panose="020B0503020204020204" pitchFamily="34" charset="-122"/>
                <a:cs typeface="微软雅黑" panose="020B0503020204020204" pitchFamily="34" charset="-122"/>
              </a:rPr>
              <a:t>分</a:t>
            </a:r>
            <a:r>
              <a:rPr sz="1200" spc="4" dirty="0">
                <a:latin typeface="微软雅黑" panose="020B0503020204020204" pitchFamily="34" charset="-122"/>
                <a:cs typeface="微软雅黑" panose="020B0503020204020204" pitchFamily="34" charset="-122"/>
              </a:rPr>
              <a:t>析</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室内定位</a:t>
            </a:r>
            <a:r>
              <a:rPr sz="1200" spc="8" dirty="0">
                <a:latin typeface="微软雅黑" panose="020B0503020204020204" pitchFamily="34" charset="-122"/>
                <a:cs typeface="微软雅黑" panose="020B0503020204020204" pitchFamily="34" charset="-122"/>
              </a:rPr>
              <a:t>等</a:t>
            </a:r>
            <a:r>
              <a:rPr sz="1200" dirty="0">
                <a:latin typeface="微软雅黑" panose="020B0503020204020204" pitchFamily="34" charset="-122"/>
                <a:cs typeface="微软雅黑" panose="020B0503020204020204" pitchFamily="34" charset="-122"/>
              </a:rPr>
              <a:t>技</a:t>
            </a:r>
            <a:r>
              <a:rPr sz="1200" spc="19" dirty="0">
                <a:latin typeface="微软雅黑" panose="020B0503020204020204" pitchFamily="34" charset="-122"/>
                <a:cs typeface="微软雅黑" panose="020B0503020204020204" pitchFamily="34" charset="-122"/>
              </a:rPr>
              <a:t>术</a:t>
            </a:r>
            <a:r>
              <a:rPr sz="1200" dirty="0">
                <a:latin typeface="微软雅黑" panose="020B0503020204020204" pitchFamily="34" charset="-122"/>
                <a:cs typeface="微软雅黑" panose="020B0503020204020204" pitchFamily="34" charset="-122"/>
              </a:rPr>
              <a:t>，围绕人</a:t>
            </a:r>
            <a:r>
              <a:rPr sz="1200" spc="8" dirty="0">
                <a:latin typeface="微软雅黑" panose="020B0503020204020204" pitchFamily="34" charset="-122"/>
                <a:cs typeface="微软雅黑" panose="020B0503020204020204" pitchFamily="34" charset="-122"/>
              </a:rPr>
              <a:t>员</a:t>
            </a:r>
            <a:r>
              <a:rPr sz="1200" dirty="0">
                <a:latin typeface="微软雅黑" panose="020B0503020204020204" pitchFamily="34" charset="-122"/>
                <a:cs typeface="微软雅黑" panose="020B0503020204020204" pitchFamily="34" charset="-122"/>
              </a:rPr>
              <a:t>在</a:t>
            </a:r>
            <a:r>
              <a:rPr sz="1200" spc="8" dirty="0">
                <a:latin typeface="微软雅黑" panose="020B0503020204020204" pitchFamily="34" charset="-122"/>
                <a:cs typeface="微软雅黑" panose="020B0503020204020204" pitchFamily="34" charset="-122"/>
              </a:rPr>
              <a:t>园</a:t>
            </a:r>
            <a:r>
              <a:rPr sz="1200" dirty="0">
                <a:latin typeface="微软雅黑" panose="020B0503020204020204" pitchFamily="34" charset="-122"/>
                <a:cs typeface="微软雅黑" panose="020B0503020204020204" pitchFamily="34" charset="-122"/>
              </a:rPr>
              <a:t>区内通行</a:t>
            </a:r>
            <a:r>
              <a:rPr sz="1200" spc="8" dirty="0">
                <a:latin typeface="微软雅黑" panose="020B0503020204020204" pitchFamily="34" charset="-122"/>
                <a:cs typeface="微软雅黑" panose="020B0503020204020204" pitchFamily="34" charset="-122"/>
              </a:rPr>
              <a:t>场</a:t>
            </a:r>
            <a:r>
              <a:rPr sz="1200" dirty="0">
                <a:latin typeface="微软雅黑" panose="020B0503020204020204" pitchFamily="34" charset="-122"/>
                <a:cs typeface="微软雅黑" panose="020B0503020204020204" pitchFamily="34" charset="-122"/>
              </a:rPr>
              <a:t>景</a:t>
            </a:r>
            <a:r>
              <a:rPr sz="1200" spc="8" dirty="0">
                <a:latin typeface="微软雅黑" panose="020B0503020204020204" pitchFamily="34" charset="-122"/>
                <a:cs typeface="微软雅黑" panose="020B0503020204020204" pitchFamily="34" charset="-122"/>
              </a:rPr>
              <a:t>实</a:t>
            </a:r>
            <a:r>
              <a:rPr sz="1200" spc="-4" dirty="0">
                <a:latin typeface="微软雅黑" panose="020B0503020204020204" pitchFamily="34" charset="-122"/>
                <a:cs typeface="微软雅黑" panose="020B0503020204020204" pitchFamily="34" charset="-122"/>
              </a:rPr>
              <a:t>现 无感、便捷的人员通行。提高员工</a:t>
            </a:r>
            <a:r>
              <a:rPr sz="1200" dirty="0">
                <a:latin typeface="微软雅黑" panose="020B0503020204020204" pitchFamily="34" charset="-122"/>
                <a:cs typeface="微软雅黑" panose="020B0503020204020204" pitchFamily="34" charset="-122"/>
              </a:rPr>
              <a:t>服</a:t>
            </a:r>
            <a:r>
              <a:rPr sz="1200" spc="-4" dirty="0">
                <a:latin typeface="微软雅黑" panose="020B0503020204020204" pitchFamily="34" charset="-122"/>
                <a:cs typeface="微软雅黑" panose="020B0503020204020204" pitchFamily="34" charset="-122"/>
              </a:rPr>
              <a:t>务满</a:t>
            </a:r>
            <a:r>
              <a:rPr sz="1200" dirty="0">
                <a:latin typeface="微软雅黑" panose="020B0503020204020204" pitchFamily="34" charset="-122"/>
                <a:cs typeface="微软雅黑" panose="020B0503020204020204" pitchFamily="34" charset="-122"/>
              </a:rPr>
              <a:t>意</a:t>
            </a:r>
            <a:r>
              <a:rPr sz="1200" spc="-4" dirty="0">
                <a:latin typeface="微软雅黑" panose="020B0503020204020204" pitchFamily="34" charset="-122"/>
                <a:cs typeface="微软雅黑" panose="020B0503020204020204" pitchFamily="34" charset="-122"/>
              </a:rPr>
              <a:t>度</a:t>
            </a:r>
            <a:endParaRPr sz="1200">
              <a:latin typeface="微软雅黑" panose="020B0503020204020204" pitchFamily="34" charset="-122"/>
              <a:cs typeface="微软雅黑" panose="020B0503020204020204" pitchFamily="34" charset="-122"/>
            </a:endParaRPr>
          </a:p>
        </p:txBody>
      </p:sp>
      <p:sp>
        <p:nvSpPr>
          <p:cNvPr id="4" name="object 4"/>
          <p:cNvSpPr txBox="1"/>
          <p:nvPr/>
        </p:nvSpPr>
        <p:spPr>
          <a:xfrm>
            <a:off x="631045" y="1288732"/>
            <a:ext cx="7394589" cy="184666"/>
          </a:xfrm>
          <a:prstGeom prst="rect">
            <a:avLst/>
          </a:prstGeom>
          <a:solidFill>
            <a:srgbClr val="00AF50"/>
          </a:solidFill>
        </p:spPr>
        <p:txBody>
          <a:bodyPr vert="horz" wrap="square" lIns="0" tIns="0" rIns="0" bIns="0" rtlCol="0">
            <a:spAutoFit/>
          </a:bodyPr>
          <a:lstStyle/>
          <a:p>
            <a:pPr algn="ctr" defTabSz="685800"/>
            <a:r>
              <a:rPr sz="1200" spc="-4" dirty="0">
                <a:latin typeface="微软雅黑" panose="020B0503020204020204" pitchFamily="34" charset="-122"/>
                <a:cs typeface="微软雅黑" panose="020B0503020204020204" pitchFamily="34" charset="-122"/>
              </a:rPr>
              <a:t>园区“一张脸”通行</a:t>
            </a:r>
            <a:endParaRPr sz="1200">
              <a:latin typeface="微软雅黑" panose="020B0503020204020204" pitchFamily="34" charset="-122"/>
              <a:cs typeface="微软雅黑" panose="020B0503020204020204" pitchFamily="34" charset="-122"/>
            </a:endParaRPr>
          </a:p>
        </p:txBody>
      </p:sp>
      <p:sp>
        <p:nvSpPr>
          <p:cNvPr id="5" name="object 5"/>
          <p:cNvSpPr/>
          <p:nvPr/>
        </p:nvSpPr>
        <p:spPr>
          <a:xfrm>
            <a:off x="895124" y="3531687"/>
            <a:ext cx="904270" cy="911128"/>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6" name="object 6"/>
          <p:cNvSpPr/>
          <p:nvPr/>
        </p:nvSpPr>
        <p:spPr>
          <a:xfrm>
            <a:off x="189771" y="3531687"/>
            <a:ext cx="938566" cy="911128"/>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7" name="object 7"/>
          <p:cNvSpPr/>
          <p:nvPr/>
        </p:nvSpPr>
        <p:spPr>
          <a:xfrm>
            <a:off x="6281875" y="1916347"/>
            <a:ext cx="1743378" cy="1094041"/>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p:nvPr/>
        </p:nvSpPr>
        <p:spPr>
          <a:xfrm>
            <a:off x="6281875" y="3377356"/>
            <a:ext cx="1743378" cy="1183210"/>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p:nvPr/>
        </p:nvSpPr>
        <p:spPr>
          <a:xfrm>
            <a:off x="2520753" y="3377356"/>
            <a:ext cx="1891993" cy="1198072"/>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290372" y="2117551"/>
            <a:ext cx="620757" cy="603608"/>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p:nvPr/>
        </p:nvSpPr>
        <p:spPr>
          <a:xfrm>
            <a:off x="496149" y="2209006"/>
            <a:ext cx="241501" cy="211492"/>
          </a:xfrm>
          <a:custGeom>
            <a:avLst/>
            <a:gdLst/>
            <a:ahLst/>
            <a:cxnLst/>
            <a:rect l="l" t="t" r="r" b="b"/>
            <a:pathLst>
              <a:path w="321944" h="281939">
                <a:moveTo>
                  <a:pt x="36360" y="198120"/>
                </a:moveTo>
                <a:lnTo>
                  <a:pt x="0" y="198120"/>
                </a:lnTo>
                <a:lnTo>
                  <a:pt x="0" y="281940"/>
                </a:lnTo>
                <a:lnTo>
                  <a:pt x="36360" y="281940"/>
                </a:lnTo>
                <a:lnTo>
                  <a:pt x="43713" y="274828"/>
                </a:lnTo>
                <a:lnTo>
                  <a:pt x="43713" y="260731"/>
                </a:lnTo>
                <a:lnTo>
                  <a:pt x="120129" y="260731"/>
                </a:lnTo>
                <a:lnTo>
                  <a:pt x="114156" y="259958"/>
                </a:lnTo>
                <a:lnTo>
                  <a:pt x="102610" y="252504"/>
                </a:lnTo>
                <a:lnTo>
                  <a:pt x="101795" y="250190"/>
                </a:lnTo>
                <a:lnTo>
                  <a:pt x="43713" y="250190"/>
                </a:lnTo>
                <a:lnTo>
                  <a:pt x="43713" y="229489"/>
                </a:lnTo>
                <a:lnTo>
                  <a:pt x="101340" y="229489"/>
                </a:lnTo>
                <a:lnTo>
                  <a:pt x="101404" y="229292"/>
                </a:lnTo>
                <a:lnTo>
                  <a:pt x="111566" y="222351"/>
                </a:lnTo>
                <a:lnTo>
                  <a:pt x="128836" y="220830"/>
                </a:lnTo>
                <a:lnTo>
                  <a:pt x="162240" y="220830"/>
                </a:lnTo>
                <a:lnTo>
                  <a:pt x="163409" y="218948"/>
                </a:lnTo>
                <a:lnTo>
                  <a:pt x="43713" y="218948"/>
                </a:lnTo>
                <a:lnTo>
                  <a:pt x="43713" y="205232"/>
                </a:lnTo>
                <a:lnTo>
                  <a:pt x="36360" y="198120"/>
                </a:lnTo>
                <a:close/>
              </a:path>
              <a:path w="321944" h="281939">
                <a:moveTo>
                  <a:pt x="162240" y="220830"/>
                </a:moveTo>
                <a:lnTo>
                  <a:pt x="128836" y="220830"/>
                </a:lnTo>
                <a:lnTo>
                  <a:pt x="137978" y="229627"/>
                </a:lnTo>
                <a:lnTo>
                  <a:pt x="140927" y="244348"/>
                </a:lnTo>
                <a:lnTo>
                  <a:pt x="141016" y="245110"/>
                </a:lnTo>
                <a:lnTo>
                  <a:pt x="133408" y="256279"/>
                </a:lnTo>
                <a:lnTo>
                  <a:pt x="120129" y="260731"/>
                </a:lnTo>
                <a:lnTo>
                  <a:pt x="43713" y="260731"/>
                </a:lnTo>
                <a:lnTo>
                  <a:pt x="96754" y="268748"/>
                </a:lnTo>
                <a:lnTo>
                  <a:pt x="108219" y="274395"/>
                </a:lnTo>
                <a:lnTo>
                  <a:pt x="122613" y="276400"/>
                </a:lnTo>
                <a:lnTo>
                  <a:pt x="136474" y="272874"/>
                </a:lnTo>
                <a:lnTo>
                  <a:pt x="147759" y="264871"/>
                </a:lnTo>
                <a:lnTo>
                  <a:pt x="155349" y="253445"/>
                </a:lnTo>
                <a:lnTo>
                  <a:pt x="158127" y="239649"/>
                </a:lnTo>
                <a:lnTo>
                  <a:pt x="158069" y="236474"/>
                </a:lnTo>
                <a:lnTo>
                  <a:pt x="157721" y="234187"/>
                </a:lnTo>
                <a:lnTo>
                  <a:pt x="156895" y="231394"/>
                </a:lnTo>
                <a:lnTo>
                  <a:pt x="158534" y="229870"/>
                </a:lnTo>
                <a:lnTo>
                  <a:pt x="159461" y="225305"/>
                </a:lnTo>
                <a:lnTo>
                  <a:pt x="162240" y="220830"/>
                </a:lnTo>
                <a:close/>
              </a:path>
              <a:path w="321944" h="281939">
                <a:moveTo>
                  <a:pt x="101340" y="229489"/>
                </a:moveTo>
                <a:lnTo>
                  <a:pt x="83350" y="229489"/>
                </a:lnTo>
                <a:lnTo>
                  <a:pt x="82638" y="232156"/>
                </a:lnTo>
                <a:lnTo>
                  <a:pt x="82537" y="234187"/>
                </a:lnTo>
                <a:lnTo>
                  <a:pt x="82130" y="234187"/>
                </a:lnTo>
                <a:lnTo>
                  <a:pt x="82037" y="236855"/>
                </a:lnTo>
                <a:lnTo>
                  <a:pt x="81724" y="238125"/>
                </a:lnTo>
                <a:lnTo>
                  <a:pt x="81724" y="241554"/>
                </a:lnTo>
                <a:lnTo>
                  <a:pt x="82130" y="243205"/>
                </a:lnTo>
                <a:lnTo>
                  <a:pt x="82130" y="245110"/>
                </a:lnTo>
                <a:lnTo>
                  <a:pt x="82537" y="245491"/>
                </a:lnTo>
                <a:lnTo>
                  <a:pt x="82537" y="247142"/>
                </a:lnTo>
                <a:lnTo>
                  <a:pt x="83350" y="250190"/>
                </a:lnTo>
                <a:lnTo>
                  <a:pt x="101795" y="250190"/>
                </a:lnTo>
                <a:lnTo>
                  <a:pt x="98056" y="239581"/>
                </a:lnTo>
                <a:lnTo>
                  <a:pt x="101340" y="229489"/>
                </a:lnTo>
                <a:close/>
              </a:path>
              <a:path w="321944" h="281939">
                <a:moveTo>
                  <a:pt x="298397" y="229108"/>
                </a:moveTo>
                <a:lnTo>
                  <a:pt x="255371" y="229108"/>
                </a:lnTo>
                <a:lnTo>
                  <a:pt x="263537" y="242443"/>
                </a:lnTo>
                <a:lnTo>
                  <a:pt x="264363" y="243586"/>
                </a:lnTo>
                <a:lnTo>
                  <a:pt x="265582" y="244348"/>
                </a:lnTo>
                <a:lnTo>
                  <a:pt x="266814" y="244729"/>
                </a:lnTo>
                <a:lnTo>
                  <a:pt x="267220" y="245110"/>
                </a:lnTo>
                <a:lnTo>
                  <a:pt x="269265" y="245110"/>
                </a:lnTo>
                <a:lnTo>
                  <a:pt x="270903" y="244348"/>
                </a:lnTo>
                <a:lnTo>
                  <a:pt x="298397" y="229108"/>
                </a:lnTo>
                <a:close/>
              </a:path>
              <a:path w="321944" h="281939">
                <a:moveTo>
                  <a:pt x="211518" y="195453"/>
                </a:moveTo>
                <a:lnTo>
                  <a:pt x="190817" y="195453"/>
                </a:lnTo>
                <a:lnTo>
                  <a:pt x="213690" y="209042"/>
                </a:lnTo>
                <a:lnTo>
                  <a:pt x="217373" y="211074"/>
                </a:lnTo>
                <a:lnTo>
                  <a:pt x="221869" y="212217"/>
                </a:lnTo>
                <a:lnTo>
                  <a:pt x="226364" y="212217"/>
                </a:lnTo>
                <a:lnTo>
                  <a:pt x="243928" y="230632"/>
                </a:lnTo>
                <a:lnTo>
                  <a:pt x="244754" y="231775"/>
                </a:lnTo>
                <a:lnTo>
                  <a:pt x="246380" y="232156"/>
                </a:lnTo>
                <a:lnTo>
                  <a:pt x="249656" y="232156"/>
                </a:lnTo>
                <a:lnTo>
                  <a:pt x="250469" y="231394"/>
                </a:lnTo>
                <a:lnTo>
                  <a:pt x="255371" y="229108"/>
                </a:lnTo>
                <a:lnTo>
                  <a:pt x="298397" y="229108"/>
                </a:lnTo>
                <a:lnTo>
                  <a:pt x="299084" y="228727"/>
                </a:lnTo>
                <a:lnTo>
                  <a:pt x="301548" y="227076"/>
                </a:lnTo>
                <a:lnTo>
                  <a:pt x="302768" y="224028"/>
                </a:lnTo>
                <a:lnTo>
                  <a:pt x="301129" y="221234"/>
                </a:lnTo>
                <a:lnTo>
                  <a:pt x="300663" y="220472"/>
                </a:lnTo>
                <a:lnTo>
                  <a:pt x="248831" y="220472"/>
                </a:lnTo>
                <a:lnTo>
                  <a:pt x="239433" y="210312"/>
                </a:lnTo>
                <a:lnTo>
                  <a:pt x="246796" y="207892"/>
                </a:lnTo>
                <a:lnTo>
                  <a:pt x="254139" y="203581"/>
                </a:lnTo>
                <a:lnTo>
                  <a:pt x="255997" y="202057"/>
                </a:lnTo>
                <a:lnTo>
                  <a:pt x="224320" y="202057"/>
                </a:lnTo>
                <a:lnTo>
                  <a:pt x="221462" y="201295"/>
                </a:lnTo>
                <a:lnTo>
                  <a:pt x="219417" y="200152"/>
                </a:lnTo>
                <a:lnTo>
                  <a:pt x="211518" y="195453"/>
                </a:lnTo>
                <a:close/>
              </a:path>
              <a:path w="321944" h="281939">
                <a:moveTo>
                  <a:pt x="299504" y="198120"/>
                </a:moveTo>
                <a:lnTo>
                  <a:pt x="286829" y="198120"/>
                </a:lnTo>
                <a:lnTo>
                  <a:pt x="287235" y="198882"/>
                </a:lnTo>
                <a:lnTo>
                  <a:pt x="271048" y="207899"/>
                </a:lnTo>
                <a:lnTo>
                  <a:pt x="254558" y="217297"/>
                </a:lnTo>
                <a:lnTo>
                  <a:pt x="248831" y="220472"/>
                </a:lnTo>
                <a:lnTo>
                  <a:pt x="300663" y="220472"/>
                </a:lnTo>
                <a:lnTo>
                  <a:pt x="292963" y="207899"/>
                </a:lnTo>
                <a:lnTo>
                  <a:pt x="297459" y="205232"/>
                </a:lnTo>
                <a:lnTo>
                  <a:pt x="300316" y="203581"/>
                </a:lnTo>
                <a:lnTo>
                  <a:pt x="301129" y="200533"/>
                </a:lnTo>
                <a:lnTo>
                  <a:pt x="299504" y="198120"/>
                </a:lnTo>
                <a:close/>
              </a:path>
              <a:path w="321944" h="281939">
                <a:moveTo>
                  <a:pt x="122174" y="203200"/>
                </a:moveTo>
                <a:lnTo>
                  <a:pt x="109653" y="204603"/>
                </a:lnTo>
                <a:lnTo>
                  <a:pt x="97802" y="210119"/>
                </a:lnTo>
                <a:lnTo>
                  <a:pt x="88658" y="218948"/>
                </a:lnTo>
                <a:lnTo>
                  <a:pt x="163409" y="218948"/>
                </a:lnTo>
                <a:lnTo>
                  <a:pt x="163962" y="218059"/>
                </a:lnTo>
                <a:lnTo>
                  <a:pt x="150368" y="218059"/>
                </a:lnTo>
                <a:lnTo>
                  <a:pt x="150368" y="217678"/>
                </a:lnTo>
                <a:lnTo>
                  <a:pt x="149542" y="216916"/>
                </a:lnTo>
                <a:lnTo>
                  <a:pt x="149136" y="216154"/>
                </a:lnTo>
                <a:lnTo>
                  <a:pt x="148323" y="215392"/>
                </a:lnTo>
                <a:lnTo>
                  <a:pt x="147916" y="215392"/>
                </a:lnTo>
                <a:lnTo>
                  <a:pt x="147916" y="215011"/>
                </a:lnTo>
                <a:lnTo>
                  <a:pt x="147497" y="214630"/>
                </a:lnTo>
                <a:lnTo>
                  <a:pt x="146685" y="213741"/>
                </a:lnTo>
                <a:lnTo>
                  <a:pt x="145046" y="212217"/>
                </a:lnTo>
                <a:lnTo>
                  <a:pt x="144640" y="212217"/>
                </a:lnTo>
                <a:lnTo>
                  <a:pt x="144640" y="211836"/>
                </a:lnTo>
                <a:lnTo>
                  <a:pt x="142189" y="210312"/>
                </a:lnTo>
                <a:lnTo>
                  <a:pt x="139738" y="208661"/>
                </a:lnTo>
                <a:lnTo>
                  <a:pt x="137287" y="207137"/>
                </a:lnTo>
                <a:lnTo>
                  <a:pt x="139135" y="203581"/>
                </a:lnTo>
                <a:lnTo>
                  <a:pt x="123799" y="203581"/>
                </a:lnTo>
                <a:lnTo>
                  <a:pt x="122174" y="203200"/>
                </a:lnTo>
                <a:close/>
              </a:path>
              <a:path w="321944" h="281939">
                <a:moveTo>
                  <a:pt x="170999" y="170687"/>
                </a:moveTo>
                <a:lnTo>
                  <a:pt x="148729" y="170687"/>
                </a:lnTo>
                <a:lnTo>
                  <a:pt x="181013" y="189484"/>
                </a:lnTo>
                <a:lnTo>
                  <a:pt x="178100" y="191491"/>
                </a:lnTo>
                <a:lnTo>
                  <a:pt x="167460" y="199262"/>
                </a:lnTo>
                <a:lnTo>
                  <a:pt x="157986" y="207899"/>
                </a:lnTo>
                <a:lnTo>
                  <a:pt x="150774" y="218059"/>
                </a:lnTo>
                <a:lnTo>
                  <a:pt x="163962" y="218059"/>
                </a:lnTo>
                <a:lnTo>
                  <a:pt x="165835" y="215042"/>
                </a:lnTo>
                <a:lnTo>
                  <a:pt x="175721" y="206178"/>
                </a:lnTo>
                <a:lnTo>
                  <a:pt x="187134" y="198120"/>
                </a:lnTo>
                <a:lnTo>
                  <a:pt x="189585" y="196596"/>
                </a:lnTo>
                <a:lnTo>
                  <a:pt x="190817" y="195453"/>
                </a:lnTo>
                <a:lnTo>
                  <a:pt x="211518" y="195453"/>
                </a:lnTo>
                <a:lnTo>
                  <a:pt x="195719" y="186055"/>
                </a:lnTo>
                <a:lnTo>
                  <a:pt x="195313" y="185547"/>
                </a:lnTo>
                <a:lnTo>
                  <a:pt x="194081" y="184404"/>
                </a:lnTo>
                <a:lnTo>
                  <a:pt x="170999" y="170687"/>
                </a:lnTo>
                <a:close/>
              </a:path>
              <a:path w="321944" h="281939">
                <a:moveTo>
                  <a:pt x="60058" y="99441"/>
                </a:moveTo>
                <a:lnTo>
                  <a:pt x="49034" y="99441"/>
                </a:lnTo>
                <a:lnTo>
                  <a:pt x="50660" y="108458"/>
                </a:lnTo>
                <a:lnTo>
                  <a:pt x="54749" y="115570"/>
                </a:lnTo>
                <a:lnTo>
                  <a:pt x="138925" y="164846"/>
                </a:lnTo>
                <a:lnTo>
                  <a:pt x="138518" y="166370"/>
                </a:lnTo>
                <a:lnTo>
                  <a:pt x="138518" y="167640"/>
                </a:lnTo>
                <a:lnTo>
                  <a:pt x="135986" y="180955"/>
                </a:lnTo>
                <a:lnTo>
                  <a:pt x="132226" y="193451"/>
                </a:lnTo>
                <a:lnTo>
                  <a:pt x="125844" y="203581"/>
                </a:lnTo>
                <a:lnTo>
                  <a:pt x="139135" y="203581"/>
                </a:lnTo>
                <a:lnTo>
                  <a:pt x="143091" y="195900"/>
                </a:lnTo>
                <a:lnTo>
                  <a:pt x="146495" y="183433"/>
                </a:lnTo>
                <a:lnTo>
                  <a:pt x="148729" y="170687"/>
                </a:lnTo>
                <a:lnTo>
                  <a:pt x="170999" y="170687"/>
                </a:lnTo>
                <a:lnTo>
                  <a:pt x="147916" y="156972"/>
                </a:lnTo>
                <a:lnTo>
                  <a:pt x="147091" y="156591"/>
                </a:lnTo>
                <a:lnTo>
                  <a:pt x="145872" y="156210"/>
                </a:lnTo>
                <a:lnTo>
                  <a:pt x="145046" y="156210"/>
                </a:lnTo>
                <a:lnTo>
                  <a:pt x="63741" y="108458"/>
                </a:lnTo>
                <a:lnTo>
                  <a:pt x="61290" y="104521"/>
                </a:lnTo>
                <a:lnTo>
                  <a:pt x="60058" y="99441"/>
                </a:lnTo>
                <a:close/>
              </a:path>
              <a:path w="321944" h="281939">
                <a:moveTo>
                  <a:pt x="173427" y="74803"/>
                </a:moveTo>
                <a:lnTo>
                  <a:pt x="61696" y="74803"/>
                </a:lnTo>
                <a:lnTo>
                  <a:pt x="63334" y="77089"/>
                </a:lnTo>
                <a:lnTo>
                  <a:pt x="65379" y="78740"/>
                </a:lnTo>
                <a:lnTo>
                  <a:pt x="67424" y="80264"/>
                </a:lnTo>
                <a:lnTo>
                  <a:pt x="254139" y="189865"/>
                </a:lnTo>
                <a:lnTo>
                  <a:pt x="253733" y="189865"/>
                </a:lnTo>
                <a:lnTo>
                  <a:pt x="248424" y="194945"/>
                </a:lnTo>
                <a:lnTo>
                  <a:pt x="241477" y="198882"/>
                </a:lnTo>
                <a:lnTo>
                  <a:pt x="234937" y="200533"/>
                </a:lnTo>
                <a:lnTo>
                  <a:pt x="234937" y="200914"/>
                </a:lnTo>
                <a:lnTo>
                  <a:pt x="233718" y="200914"/>
                </a:lnTo>
                <a:lnTo>
                  <a:pt x="232892" y="201295"/>
                </a:lnTo>
                <a:lnTo>
                  <a:pt x="231673" y="201295"/>
                </a:lnTo>
                <a:lnTo>
                  <a:pt x="231267" y="201676"/>
                </a:lnTo>
                <a:lnTo>
                  <a:pt x="228409" y="201676"/>
                </a:lnTo>
                <a:lnTo>
                  <a:pt x="227584" y="202057"/>
                </a:lnTo>
                <a:lnTo>
                  <a:pt x="255997" y="202057"/>
                </a:lnTo>
                <a:lnTo>
                  <a:pt x="259867" y="198882"/>
                </a:lnTo>
                <a:lnTo>
                  <a:pt x="259867" y="198501"/>
                </a:lnTo>
                <a:lnTo>
                  <a:pt x="260273" y="198501"/>
                </a:lnTo>
                <a:lnTo>
                  <a:pt x="266814" y="197358"/>
                </a:lnTo>
                <a:lnTo>
                  <a:pt x="299038" y="197358"/>
                </a:lnTo>
                <a:lnTo>
                  <a:pt x="296633" y="193421"/>
                </a:lnTo>
                <a:lnTo>
                  <a:pt x="303999" y="189484"/>
                </a:lnTo>
                <a:lnTo>
                  <a:pt x="310527" y="183642"/>
                </a:lnTo>
                <a:lnTo>
                  <a:pt x="313804" y="178181"/>
                </a:lnTo>
                <a:lnTo>
                  <a:pt x="320751" y="167640"/>
                </a:lnTo>
                <a:lnTo>
                  <a:pt x="321564" y="166370"/>
                </a:lnTo>
                <a:lnTo>
                  <a:pt x="321564" y="163703"/>
                </a:lnTo>
                <a:lnTo>
                  <a:pt x="321157" y="162560"/>
                </a:lnTo>
                <a:lnTo>
                  <a:pt x="320332" y="161290"/>
                </a:lnTo>
                <a:lnTo>
                  <a:pt x="319112" y="160528"/>
                </a:lnTo>
                <a:lnTo>
                  <a:pt x="173427" y="74803"/>
                </a:lnTo>
                <a:close/>
              </a:path>
              <a:path w="321944" h="281939">
                <a:moveTo>
                  <a:pt x="299038" y="197358"/>
                </a:moveTo>
                <a:lnTo>
                  <a:pt x="267220" y="197358"/>
                </a:lnTo>
                <a:lnTo>
                  <a:pt x="269671" y="198501"/>
                </a:lnTo>
                <a:lnTo>
                  <a:pt x="272529" y="199262"/>
                </a:lnTo>
                <a:lnTo>
                  <a:pt x="275805" y="199644"/>
                </a:lnTo>
                <a:lnTo>
                  <a:pt x="277850" y="199644"/>
                </a:lnTo>
                <a:lnTo>
                  <a:pt x="279069" y="199262"/>
                </a:lnTo>
                <a:lnTo>
                  <a:pt x="281520" y="199262"/>
                </a:lnTo>
                <a:lnTo>
                  <a:pt x="283159" y="198882"/>
                </a:lnTo>
                <a:lnTo>
                  <a:pt x="284378" y="198501"/>
                </a:lnTo>
                <a:lnTo>
                  <a:pt x="285610" y="198501"/>
                </a:lnTo>
                <a:lnTo>
                  <a:pt x="286016" y="198120"/>
                </a:lnTo>
                <a:lnTo>
                  <a:pt x="299504" y="198120"/>
                </a:lnTo>
                <a:lnTo>
                  <a:pt x="299038" y="197358"/>
                </a:lnTo>
                <a:close/>
              </a:path>
              <a:path w="321944" h="281939">
                <a:moveTo>
                  <a:pt x="30238" y="0"/>
                </a:moveTo>
                <a:lnTo>
                  <a:pt x="24510" y="0"/>
                </a:lnTo>
                <a:lnTo>
                  <a:pt x="22059" y="2286"/>
                </a:lnTo>
                <a:lnTo>
                  <a:pt x="22059" y="99441"/>
                </a:lnTo>
                <a:lnTo>
                  <a:pt x="73952" y="99441"/>
                </a:lnTo>
                <a:lnTo>
                  <a:pt x="76403" y="97155"/>
                </a:lnTo>
                <a:lnTo>
                  <a:pt x="76403" y="91186"/>
                </a:lnTo>
                <a:lnTo>
                  <a:pt x="73952" y="88900"/>
                </a:lnTo>
                <a:lnTo>
                  <a:pt x="32689" y="88900"/>
                </a:lnTo>
                <a:lnTo>
                  <a:pt x="32689" y="2286"/>
                </a:lnTo>
                <a:lnTo>
                  <a:pt x="30238" y="0"/>
                </a:lnTo>
                <a:close/>
              </a:path>
              <a:path w="321944" h="281939">
                <a:moveTo>
                  <a:pt x="79273" y="20320"/>
                </a:moveTo>
                <a:lnTo>
                  <a:pt x="78041" y="20701"/>
                </a:lnTo>
                <a:lnTo>
                  <a:pt x="76403" y="21082"/>
                </a:lnTo>
                <a:lnTo>
                  <a:pt x="75184" y="21971"/>
                </a:lnTo>
                <a:lnTo>
                  <a:pt x="74777" y="23114"/>
                </a:lnTo>
                <a:lnTo>
                  <a:pt x="63741" y="39878"/>
                </a:lnTo>
                <a:lnTo>
                  <a:pt x="61290" y="48514"/>
                </a:lnTo>
                <a:lnTo>
                  <a:pt x="61290" y="57150"/>
                </a:lnTo>
                <a:lnTo>
                  <a:pt x="59651" y="57531"/>
                </a:lnTo>
                <a:lnTo>
                  <a:pt x="58432" y="58293"/>
                </a:lnTo>
                <a:lnTo>
                  <a:pt x="57607" y="59562"/>
                </a:lnTo>
                <a:lnTo>
                  <a:pt x="54517" y="64143"/>
                </a:lnTo>
                <a:lnTo>
                  <a:pt x="49962" y="75793"/>
                </a:lnTo>
                <a:lnTo>
                  <a:pt x="48209" y="88900"/>
                </a:lnTo>
                <a:lnTo>
                  <a:pt x="58839" y="88900"/>
                </a:lnTo>
                <a:lnTo>
                  <a:pt x="59245" y="84201"/>
                </a:lnTo>
                <a:lnTo>
                  <a:pt x="60058" y="79121"/>
                </a:lnTo>
                <a:lnTo>
                  <a:pt x="61696" y="74803"/>
                </a:lnTo>
                <a:lnTo>
                  <a:pt x="173427" y="74803"/>
                </a:lnTo>
                <a:lnTo>
                  <a:pt x="82130" y="21082"/>
                </a:lnTo>
                <a:lnTo>
                  <a:pt x="80899" y="20701"/>
                </a:lnTo>
                <a:lnTo>
                  <a:pt x="79273" y="20320"/>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12" name="object 12"/>
          <p:cNvSpPr/>
          <p:nvPr/>
        </p:nvSpPr>
        <p:spPr>
          <a:xfrm>
            <a:off x="8135000" y="1958646"/>
            <a:ext cx="608277" cy="591129"/>
          </a:xfrm>
          <a:custGeom>
            <a:avLst/>
            <a:gdLst/>
            <a:ahLst/>
            <a:cxnLst/>
            <a:rect l="l" t="t" r="r" b="b"/>
            <a:pathLst>
              <a:path w="810895" h="788035">
                <a:moveTo>
                  <a:pt x="405384" y="0"/>
                </a:moveTo>
                <a:lnTo>
                  <a:pt x="339625" y="5156"/>
                </a:lnTo>
                <a:lnTo>
                  <a:pt x="277246" y="20086"/>
                </a:lnTo>
                <a:lnTo>
                  <a:pt x="219080" y="43976"/>
                </a:lnTo>
                <a:lnTo>
                  <a:pt x="165963" y="76017"/>
                </a:lnTo>
                <a:lnTo>
                  <a:pt x="118729" y="115395"/>
                </a:lnTo>
                <a:lnTo>
                  <a:pt x="78211" y="161300"/>
                </a:lnTo>
                <a:lnTo>
                  <a:pt x="45245" y="212919"/>
                </a:lnTo>
                <a:lnTo>
                  <a:pt x="20665" y="269443"/>
                </a:lnTo>
                <a:lnTo>
                  <a:pt x="5305" y="330058"/>
                </a:lnTo>
                <a:lnTo>
                  <a:pt x="0" y="393953"/>
                </a:lnTo>
                <a:lnTo>
                  <a:pt x="1343" y="426261"/>
                </a:lnTo>
                <a:lnTo>
                  <a:pt x="11780" y="488617"/>
                </a:lnTo>
                <a:lnTo>
                  <a:pt x="31855" y="547288"/>
                </a:lnTo>
                <a:lnTo>
                  <a:pt x="60732" y="601461"/>
                </a:lnTo>
                <a:lnTo>
                  <a:pt x="97578" y="650325"/>
                </a:lnTo>
                <a:lnTo>
                  <a:pt x="141558" y="693068"/>
                </a:lnTo>
                <a:lnTo>
                  <a:pt x="191838" y="728878"/>
                </a:lnTo>
                <a:lnTo>
                  <a:pt x="247584" y="756945"/>
                </a:lnTo>
                <a:lnTo>
                  <a:pt x="307961" y="776457"/>
                </a:lnTo>
                <a:lnTo>
                  <a:pt x="372134" y="786601"/>
                </a:lnTo>
                <a:lnTo>
                  <a:pt x="405384" y="787908"/>
                </a:lnTo>
                <a:lnTo>
                  <a:pt x="438633" y="786601"/>
                </a:lnTo>
                <a:lnTo>
                  <a:pt x="502806" y="776457"/>
                </a:lnTo>
                <a:lnTo>
                  <a:pt x="563183" y="756945"/>
                </a:lnTo>
                <a:lnTo>
                  <a:pt x="618929" y="728878"/>
                </a:lnTo>
                <a:lnTo>
                  <a:pt x="669209" y="693068"/>
                </a:lnTo>
                <a:lnTo>
                  <a:pt x="713189" y="650325"/>
                </a:lnTo>
                <a:lnTo>
                  <a:pt x="750035" y="601461"/>
                </a:lnTo>
                <a:lnTo>
                  <a:pt x="778912" y="547288"/>
                </a:lnTo>
                <a:lnTo>
                  <a:pt x="798987" y="488617"/>
                </a:lnTo>
                <a:lnTo>
                  <a:pt x="809424" y="426261"/>
                </a:lnTo>
                <a:lnTo>
                  <a:pt x="810768" y="393953"/>
                </a:lnTo>
                <a:lnTo>
                  <a:pt x="809424" y="361646"/>
                </a:lnTo>
                <a:lnTo>
                  <a:pt x="798987" y="299290"/>
                </a:lnTo>
                <a:lnTo>
                  <a:pt x="778912" y="240619"/>
                </a:lnTo>
                <a:lnTo>
                  <a:pt x="750035" y="186446"/>
                </a:lnTo>
                <a:lnTo>
                  <a:pt x="713189" y="137582"/>
                </a:lnTo>
                <a:lnTo>
                  <a:pt x="669209" y="94839"/>
                </a:lnTo>
                <a:lnTo>
                  <a:pt x="618929" y="59029"/>
                </a:lnTo>
                <a:lnTo>
                  <a:pt x="563183" y="30962"/>
                </a:lnTo>
                <a:lnTo>
                  <a:pt x="502806" y="11450"/>
                </a:lnTo>
                <a:lnTo>
                  <a:pt x="438633" y="1306"/>
                </a:lnTo>
                <a:lnTo>
                  <a:pt x="405384"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13" name="object 13"/>
          <p:cNvSpPr/>
          <p:nvPr/>
        </p:nvSpPr>
        <p:spPr>
          <a:xfrm>
            <a:off x="8145289" y="2690293"/>
            <a:ext cx="609706" cy="591129"/>
          </a:xfrm>
          <a:custGeom>
            <a:avLst/>
            <a:gdLst/>
            <a:ahLst/>
            <a:cxnLst/>
            <a:rect l="l" t="t" r="r" b="b"/>
            <a:pathLst>
              <a:path w="812800" h="788035">
                <a:moveTo>
                  <a:pt x="406146" y="0"/>
                </a:moveTo>
                <a:lnTo>
                  <a:pt x="340273" y="5156"/>
                </a:lnTo>
                <a:lnTo>
                  <a:pt x="277782" y="20086"/>
                </a:lnTo>
                <a:lnTo>
                  <a:pt x="219510" y="43976"/>
                </a:lnTo>
                <a:lnTo>
                  <a:pt x="166292" y="76017"/>
                </a:lnTo>
                <a:lnTo>
                  <a:pt x="118967" y="115395"/>
                </a:lnTo>
                <a:lnTo>
                  <a:pt x="78370" y="161300"/>
                </a:lnTo>
                <a:lnTo>
                  <a:pt x="45338" y="212919"/>
                </a:lnTo>
                <a:lnTo>
                  <a:pt x="20708" y="269443"/>
                </a:lnTo>
                <a:lnTo>
                  <a:pt x="5316" y="330058"/>
                </a:lnTo>
                <a:lnTo>
                  <a:pt x="0" y="393953"/>
                </a:lnTo>
                <a:lnTo>
                  <a:pt x="1346" y="426261"/>
                </a:lnTo>
                <a:lnTo>
                  <a:pt x="11805" y="488617"/>
                </a:lnTo>
                <a:lnTo>
                  <a:pt x="31920" y="547288"/>
                </a:lnTo>
                <a:lnTo>
                  <a:pt x="60856" y="601461"/>
                </a:lnTo>
                <a:lnTo>
                  <a:pt x="97775" y="650325"/>
                </a:lnTo>
                <a:lnTo>
                  <a:pt x="141841" y="693068"/>
                </a:lnTo>
                <a:lnTo>
                  <a:pt x="192217" y="728878"/>
                </a:lnTo>
                <a:lnTo>
                  <a:pt x="248066" y="756945"/>
                </a:lnTo>
                <a:lnTo>
                  <a:pt x="308552" y="776457"/>
                </a:lnTo>
                <a:lnTo>
                  <a:pt x="372839" y="786601"/>
                </a:lnTo>
                <a:lnTo>
                  <a:pt x="406146" y="787907"/>
                </a:lnTo>
                <a:lnTo>
                  <a:pt x="439452" y="786601"/>
                </a:lnTo>
                <a:lnTo>
                  <a:pt x="503739" y="776457"/>
                </a:lnTo>
                <a:lnTo>
                  <a:pt x="564225" y="756945"/>
                </a:lnTo>
                <a:lnTo>
                  <a:pt x="620074" y="728878"/>
                </a:lnTo>
                <a:lnTo>
                  <a:pt x="670450" y="693068"/>
                </a:lnTo>
                <a:lnTo>
                  <a:pt x="714516" y="650325"/>
                </a:lnTo>
                <a:lnTo>
                  <a:pt x="751435" y="601461"/>
                </a:lnTo>
                <a:lnTo>
                  <a:pt x="780371" y="547288"/>
                </a:lnTo>
                <a:lnTo>
                  <a:pt x="800486" y="488617"/>
                </a:lnTo>
                <a:lnTo>
                  <a:pt x="810945" y="426261"/>
                </a:lnTo>
                <a:lnTo>
                  <a:pt x="812292" y="393953"/>
                </a:lnTo>
                <a:lnTo>
                  <a:pt x="810945" y="361646"/>
                </a:lnTo>
                <a:lnTo>
                  <a:pt x="800486" y="299290"/>
                </a:lnTo>
                <a:lnTo>
                  <a:pt x="780371" y="240619"/>
                </a:lnTo>
                <a:lnTo>
                  <a:pt x="751435" y="186446"/>
                </a:lnTo>
                <a:lnTo>
                  <a:pt x="714516" y="137582"/>
                </a:lnTo>
                <a:lnTo>
                  <a:pt x="670450" y="94839"/>
                </a:lnTo>
                <a:lnTo>
                  <a:pt x="620074" y="59029"/>
                </a:lnTo>
                <a:lnTo>
                  <a:pt x="564225" y="30962"/>
                </a:lnTo>
                <a:lnTo>
                  <a:pt x="503739" y="11450"/>
                </a:lnTo>
                <a:lnTo>
                  <a:pt x="439452" y="1306"/>
                </a:lnTo>
                <a:lnTo>
                  <a:pt x="406146"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14" name="object 14"/>
          <p:cNvSpPr txBox="1"/>
          <p:nvPr/>
        </p:nvSpPr>
        <p:spPr>
          <a:xfrm>
            <a:off x="389678" y="1711807"/>
            <a:ext cx="8185301" cy="1508811"/>
          </a:xfrm>
          <a:prstGeom prst="rect">
            <a:avLst/>
          </a:prstGeom>
        </p:spPr>
        <p:txBody>
          <a:bodyPr vert="horz" wrap="square" lIns="0" tIns="0" rIns="0" bIns="0" rtlCol="0">
            <a:spAutoFit/>
          </a:bodyPr>
          <a:lstStyle/>
          <a:p>
            <a:pPr marL="631825" defTabSz="685800">
              <a:tabLst>
                <a:tab pos="2644140" algn="l"/>
                <a:tab pos="4599305" algn="l"/>
                <a:tab pos="6440170" algn="l"/>
              </a:tabLst>
            </a:pPr>
            <a:r>
              <a:rPr sz="900" b="1" dirty="0">
                <a:latin typeface="微软雅黑" panose="020B0503020204020204" pitchFamily="34" charset="-122"/>
                <a:cs typeface="微软雅黑" panose="020B0503020204020204" pitchFamily="34" charset="-122"/>
              </a:rPr>
              <a:t>园区出入口人脸抓拍	办公楼人脸门禁	电梯人脸梯控	</a:t>
            </a:r>
            <a:r>
              <a:rPr sz="1350" b="1" baseline="2000" dirty="0">
                <a:latin typeface="微软雅黑" panose="020B0503020204020204" pitchFamily="34" charset="-122"/>
                <a:cs typeface="微软雅黑" panose="020B0503020204020204" pitchFamily="34" charset="-122"/>
              </a:rPr>
              <a:t>会议室人脸门禁</a:t>
            </a:r>
            <a:endParaRPr sz="1350" baseline="2000">
              <a:latin typeface="微软雅黑" panose="020B0503020204020204" pitchFamily="34" charset="-122"/>
              <a:cs typeface="微软雅黑" panose="020B0503020204020204" pitchFamily="34" charset="-122"/>
            </a:endParaRPr>
          </a:p>
          <a:p>
            <a:pPr defTabSz="685800"/>
            <a:endParaRPr sz="900">
              <a:latin typeface="Times New Roman" panose="02020603050405020304"/>
              <a:cs typeface="Times New Roman" panose="02020603050405020304"/>
            </a:endParaRPr>
          </a:p>
          <a:p>
            <a:pPr defTabSz="685800">
              <a:spcBef>
                <a:spcPts val="20"/>
              </a:spcBef>
            </a:pPr>
            <a:endParaRPr sz="940">
              <a:latin typeface="Times New Roman" panose="02020603050405020304"/>
              <a:cs typeface="Times New Roman" panose="02020603050405020304"/>
            </a:endParaRPr>
          </a:p>
          <a:p>
            <a:pPr marL="7935595" marR="14605" algn="r" defTabSz="685800"/>
            <a:r>
              <a:rPr sz="900" dirty="0">
                <a:latin typeface="微软雅黑" panose="020B0503020204020204" pitchFamily="34" charset="-122"/>
                <a:cs typeface="微软雅黑" panose="020B0503020204020204" pitchFamily="34" charset="-122"/>
              </a:rPr>
              <a:t>人脸 布控</a:t>
            </a:r>
            <a:endParaRPr sz="900">
              <a:latin typeface="微软雅黑" panose="020B0503020204020204" pitchFamily="34" charset="-122"/>
              <a:cs typeface="微软雅黑" panose="020B0503020204020204" pitchFamily="34" charset="-122"/>
            </a:endParaRPr>
          </a:p>
          <a:p>
            <a:pPr marL="9525" defTabSz="685800">
              <a:spcBef>
                <a:spcPts val="510"/>
              </a:spcBef>
            </a:pPr>
            <a:r>
              <a:rPr sz="825" b="1" dirty="0">
                <a:latin typeface="微软雅黑" panose="020B0503020204020204" pitchFamily="34" charset="-122"/>
                <a:cs typeface="微软雅黑" panose="020B0503020204020204" pitchFamily="34" charset="-122"/>
              </a:rPr>
              <a:t>安防监控</a:t>
            </a:r>
            <a:endParaRPr sz="825">
              <a:latin typeface="微软雅黑" panose="020B0503020204020204" pitchFamily="34" charset="-122"/>
              <a:cs typeface="微软雅黑" panose="020B0503020204020204" pitchFamily="34" charset="-122"/>
            </a:endParaRPr>
          </a:p>
          <a:p>
            <a:pPr defTabSz="685800"/>
            <a:endParaRPr sz="825">
              <a:latin typeface="Times New Roman" panose="02020603050405020304"/>
              <a:cs typeface="Times New Roman" panose="02020603050405020304"/>
            </a:endParaRPr>
          </a:p>
          <a:p>
            <a:pPr marL="7946390" marR="3810" algn="just" defTabSz="685800">
              <a:spcBef>
                <a:spcPts val="620"/>
              </a:spcBef>
            </a:pPr>
            <a:r>
              <a:rPr sz="900" dirty="0">
                <a:latin typeface="微软雅黑" panose="020B0503020204020204" pitchFamily="34" charset="-122"/>
                <a:cs typeface="微软雅黑" panose="020B0503020204020204" pitchFamily="34" charset="-122"/>
              </a:rPr>
              <a:t>人脸 </a:t>
            </a:r>
            <a:r>
              <a:rPr sz="900" spc="-4" dirty="0">
                <a:latin typeface="微软雅黑" panose="020B0503020204020204" pitchFamily="34" charset="-122"/>
                <a:cs typeface="微软雅黑" panose="020B0503020204020204" pitchFamily="34" charset="-122"/>
              </a:rPr>
              <a:t>轨迹 </a:t>
            </a:r>
            <a:r>
              <a:rPr sz="900" dirty="0">
                <a:latin typeface="微软雅黑" panose="020B0503020204020204" pitchFamily="34" charset="-122"/>
                <a:cs typeface="微软雅黑" panose="020B0503020204020204" pitchFamily="34" charset="-122"/>
              </a:rPr>
              <a:t>跟踪</a:t>
            </a:r>
            <a:endParaRPr sz="900">
              <a:latin typeface="微软雅黑" panose="020B0503020204020204" pitchFamily="34" charset="-122"/>
              <a:cs typeface="微软雅黑" panose="020B0503020204020204" pitchFamily="34" charset="-122"/>
            </a:endParaRPr>
          </a:p>
        </p:txBody>
      </p:sp>
      <p:sp>
        <p:nvSpPr>
          <p:cNvPr id="15" name="object 15"/>
          <p:cNvSpPr txBox="1"/>
          <p:nvPr/>
        </p:nvSpPr>
        <p:spPr>
          <a:xfrm>
            <a:off x="1880657" y="3605229"/>
            <a:ext cx="476333" cy="789447"/>
          </a:xfrm>
          <a:prstGeom prst="rect">
            <a:avLst/>
          </a:prstGeom>
        </p:spPr>
        <p:txBody>
          <a:bodyPr vert="horz" wrap="square" lIns="0" tIns="0" rIns="0" bIns="0" rtlCol="0">
            <a:spAutoFit/>
          </a:bodyPr>
          <a:lstStyle/>
          <a:p>
            <a:pPr marL="123825" marR="118110" algn="ctr" defTabSz="685800">
              <a:lnSpc>
                <a:spcPct val="146000"/>
              </a:lnSpc>
            </a:pPr>
            <a:r>
              <a:rPr sz="900" b="1" dirty="0">
                <a:latin typeface="微软雅黑" panose="020B0503020204020204" pitchFamily="34" charset="-122"/>
                <a:cs typeface="微软雅黑" panose="020B0503020204020204" pitchFamily="34" charset="-122"/>
              </a:rPr>
              <a:t>员工 访客</a:t>
            </a:r>
            <a:endParaRPr sz="900">
              <a:latin typeface="微软雅黑" panose="020B0503020204020204" pitchFamily="34" charset="-122"/>
              <a:cs typeface="微软雅黑" panose="020B0503020204020204" pitchFamily="34" charset="-122"/>
            </a:endParaRPr>
          </a:p>
          <a:p>
            <a:pPr marL="9525" marR="3810" algn="ctr" defTabSz="685800">
              <a:lnSpc>
                <a:spcPct val="139000"/>
              </a:lnSpc>
              <a:spcBef>
                <a:spcPts val="45"/>
              </a:spcBef>
            </a:pPr>
            <a:r>
              <a:rPr sz="900" b="1" dirty="0">
                <a:latin typeface="微软雅黑" panose="020B0503020204020204" pitchFamily="34" charset="-122"/>
                <a:cs typeface="微软雅黑" panose="020B0503020204020204" pitchFamily="34" charset="-122"/>
              </a:rPr>
              <a:t>管理人员 服务人员</a:t>
            </a:r>
            <a:endParaRPr sz="900">
              <a:latin typeface="微软雅黑" panose="020B0503020204020204" pitchFamily="34" charset="-122"/>
              <a:cs typeface="微软雅黑" panose="020B0503020204020204" pitchFamily="34" charset="-122"/>
            </a:endParaRPr>
          </a:p>
        </p:txBody>
      </p:sp>
      <p:sp>
        <p:nvSpPr>
          <p:cNvPr id="16" name="object 16"/>
          <p:cNvSpPr txBox="1"/>
          <p:nvPr/>
        </p:nvSpPr>
        <p:spPr>
          <a:xfrm>
            <a:off x="6801840" y="3170528"/>
            <a:ext cx="819292" cy="138499"/>
          </a:xfrm>
          <a:prstGeom prst="rect">
            <a:avLst/>
          </a:prstGeom>
        </p:spPr>
        <p:txBody>
          <a:bodyPr vert="horz" wrap="square" lIns="0" tIns="0" rIns="0" bIns="0" rtlCol="0">
            <a:spAutoFit/>
          </a:bodyPr>
          <a:lstStyle/>
          <a:p>
            <a:pPr marL="9525" defTabSz="685800"/>
            <a:r>
              <a:rPr sz="900" b="1" dirty="0">
                <a:latin typeface="微软雅黑" panose="020B0503020204020204" pitchFamily="34" charset="-122"/>
                <a:cs typeface="微软雅黑" panose="020B0503020204020204" pitchFamily="34" charset="-122"/>
              </a:rPr>
              <a:t>办公室人脸门禁</a:t>
            </a:r>
            <a:endParaRPr sz="900">
              <a:latin typeface="微软雅黑" panose="020B0503020204020204" pitchFamily="34" charset="-122"/>
              <a:cs typeface="微软雅黑" panose="020B0503020204020204" pitchFamily="34" charset="-122"/>
            </a:endParaRPr>
          </a:p>
        </p:txBody>
      </p:sp>
      <p:sp>
        <p:nvSpPr>
          <p:cNvPr id="17" name="object 17"/>
          <p:cNvSpPr txBox="1"/>
          <p:nvPr/>
        </p:nvSpPr>
        <p:spPr>
          <a:xfrm>
            <a:off x="2774162" y="3170528"/>
            <a:ext cx="1276572" cy="138499"/>
          </a:xfrm>
          <a:prstGeom prst="rect">
            <a:avLst/>
          </a:prstGeom>
        </p:spPr>
        <p:txBody>
          <a:bodyPr vert="horz" wrap="square" lIns="0" tIns="0" rIns="0" bIns="0" rtlCol="0">
            <a:spAutoFit/>
          </a:bodyPr>
          <a:lstStyle/>
          <a:p>
            <a:pPr marL="9525" defTabSz="685800"/>
            <a:r>
              <a:rPr sz="900" b="1" dirty="0">
                <a:latin typeface="微软雅黑" panose="020B0503020204020204" pitchFamily="34" charset="-122"/>
                <a:cs typeface="微软雅黑" panose="020B0503020204020204" pitchFamily="34" charset="-122"/>
              </a:rPr>
              <a:t>机房、运营中心人脸门禁</a:t>
            </a:r>
            <a:endParaRPr sz="900">
              <a:latin typeface="微软雅黑" panose="020B0503020204020204" pitchFamily="34" charset="-122"/>
              <a:cs typeface="微软雅黑" panose="020B0503020204020204" pitchFamily="34" charset="-122"/>
            </a:endParaRPr>
          </a:p>
        </p:txBody>
      </p:sp>
      <p:sp>
        <p:nvSpPr>
          <p:cNvPr id="18" name="object 18"/>
          <p:cNvSpPr txBox="1"/>
          <p:nvPr/>
        </p:nvSpPr>
        <p:spPr>
          <a:xfrm>
            <a:off x="556737" y="4728616"/>
            <a:ext cx="7481281" cy="184666"/>
          </a:xfrm>
          <a:prstGeom prst="rect">
            <a:avLst/>
          </a:prstGeom>
          <a:solidFill>
            <a:srgbClr val="00AF50"/>
          </a:solidFill>
        </p:spPr>
        <p:txBody>
          <a:bodyPr vert="horz" wrap="square" lIns="0" tIns="0" rIns="0" bIns="0" rtlCol="0">
            <a:spAutoFit/>
          </a:bodyPr>
          <a:lstStyle/>
          <a:p>
            <a:pPr marL="770890" defTabSz="685800"/>
            <a:r>
              <a:rPr sz="1200" spc="-4" dirty="0">
                <a:latin typeface="微软雅黑" panose="020B0503020204020204" pitchFamily="34" charset="-122"/>
                <a:cs typeface="微软雅黑" panose="020B0503020204020204" pitchFamily="34" charset="-122"/>
              </a:rPr>
              <a:t>统一人脸库、统一数据、统一身份</a:t>
            </a:r>
            <a:r>
              <a:rPr sz="1200" dirty="0">
                <a:latin typeface="微软雅黑" panose="020B0503020204020204" pitchFamily="34" charset="-122"/>
                <a:cs typeface="微软雅黑" panose="020B0503020204020204" pitchFamily="34" charset="-122"/>
              </a:rPr>
              <a:t>认</a:t>
            </a:r>
            <a:r>
              <a:rPr sz="1200" spc="-4" dirty="0">
                <a:latin typeface="微软雅黑" panose="020B0503020204020204" pitchFamily="34" charset="-122"/>
                <a:cs typeface="微软雅黑" panose="020B0503020204020204" pitchFamily="34" charset="-122"/>
              </a:rPr>
              <a:t>证、</a:t>
            </a:r>
            <a:r>
              <a:rPr sz="1200" dirty="0">
                <a:latin typeface="微软雅黑" panose="020B0503020204020204" pitchFamily="34" charset="-122"/>
                <a:cs typeface="微软雅黑" panose="020B0503020204020204" pitchFamily="34" charset="-122"/>
              </a:rPr>
              <a:t>信</a:t>
            </a:r>
            <a:r>
              <a:rPr sz="1200" spc="-4" dirty="0">
                <a:latin typeface="微软雅黑" panose="020B0503020204020204" pitchFamily="34" charset="-122"/>
                <a:cs typeface="微软雅黑" panose="020B0503020204020204" pitchFamily="34" charset="-122"/>
              </a:rPr>
              <a:t>息共</a:t>
            </a:r>
            <a:r>
              <a:rPr sz="1200" dirty="0">
                <a:latin typeface="微软雅黑" panose="020B0503020204020204" pitchFamily="34" charset="-122"/>
                <a:cs typeface="微软雅黑" panose="020B0503020204020204" pitchFamily="34" charset="-122"/>
              </a:rPr>
              <a:t>享</a:t>
            </a:r>
            <a:r>
              <a:rPr sz="1200" spc="-4" dirty="0">
                <a:latin typeface="微软雅黑" panose="020B0503020204020204" pitchFamily="34" charset="-122"/>
                <a:cs typeface="微软雅黑" panose="020B0503020204020204" pitchFamily="34" charset="-122"/>
              </a:rPr>
              <a:t>、集</a:t>
            </a:r>
            <a:r>
              <a:rPr sz="1200" dirty="0">
                <a:latin typeface="微软雅黑" panose="020B0503020204020204" pitchFamily="34" charset="-122"/>
                <a:cs typeface="微软雅黑" panose="020B0503020204020204" pitchFamily="34" charset="-122"/>
              </a:rPr>
              <a:t>中</a:t>
            </a:r>
            <a:r>
              <a:rPr sz="1200" spc="-4" dirty="0">
                <a:latin typeface="微软雅黑" panose="020B0503020204020204" pitchFamily="34" charset="-122"/>
                <a:cs typeface="微软雅黑" panose="020B0503020204020204" pitchFamily="34" charset="-122"/>
              </a:rPr>
              <a:t>控制</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分区</a:t>
            </a:r>
            <a:r>
              <a:rPr sz="1200" dirty="0">
                <a:latin typeface="微软雅黑" panose="020B0503020204020204" pitchFamily="34" charset="-122"/>
                <a:cs typeface="微软雅黑" panose="020B0503020204020204" pitchFamily="34" charset="-122"/>
              </a:rPr>
              <a:t>分</a:t>
            </a:r>
            <a:r>
              <a:rPr sz="1200" spc="-4" dirty="0">
                <a:latin typeface="微软雅黑" panose="020B0503020204020204" pitchFamily="34" charset="-122"/>
                <a:cs typeface="微软雅黑" panose="020B0503020204020204" pitchFamily="34" charset="-122"/>
              </a:rPr>
              <a:t>权控</a:t>
            </a:r>
            <a:r>
              <a:rPr sz="1200" dirty="0">
                <a:latin typeface="微软雅黑" panose="020B0503020204020204" pitchFamily="34" charset="-122"/>
                <a:cs typeface="微软雅黑" panose="020B0503020204020204" pitchFamily="34" charset="-122"/>
              </a:rPr>
              <a:t>制</a:t>
            </a:r>
            <a:r>
              <a:rPr sz="1200" spc="-4" dirty="0">
                <a:latin typeface="微软雅黑" panose="020B0503020204020204" pitchFamily="34" charset="-122"/>
                <a:cs typeface="微软雅黑" panose="020B0503020204020204" pitchFamily="34" charset="-122"/>
              </a:rPr>
              <a:t>、统</a:t>
            </a:r>
            <a:r>
              <a:rPr sz="1200" dirty="0">
                <a:latin typeface="微软雅黑" panose="020B0503020204020204" pitchFamily="34" charset="-122"/>
                <a:cs typeface="微软雅黑" panose="020B0503020204020204" pitchFamily="34" charset="-122"/>
              </a:rPr>
              <a:t>一</a:t>
            </a:r>
            <a:r>
              <a:rPr sz="1200" spc="-4" dirty="0">
                <a:latin typeface="微软雅黑" panose="020B0503020204020204" pitchFamily="34" charset="-122"/>
                <a:cs typeface="微软雅黑" panose="020B0503020204020204" pitchFamily="34" charset="-122"/>
              </a:rPr>
              <a:t>展示</a:t>
            </a:r>
            <a:endParaRPr sz="1200">
              <a:latin typeface="微软雅黑" panose="020B0503020204020204" pitchFamily="34" charset="-122"/>
              <a:cs typeface="微软雅黑" panose="020B0503020204020204" pitchFamily="34" charset="-122"/>
            </a:endParaRPr>
          </a:p>
        </p:txBody>
      </p:sp>
      <p:sp>
        <p:nvSpPr>
          <p:cNvPr id="19" name="object 19"/>
          <p:cNvSpPr txBox="1"/>
          <p:nvPr/>
        </p:nvSpPr>
        <p:spPr>
          <a:xfrm>
            <a:off x="5000446" y="3170528"/>
            <a:ext cx="704972" cy="138499"/>
          </a:xfrm>
          <a:prstGeom prst="rect">
            <a:avLst/>
          </a:prstGeom>
        </p:spPr>
        <p:txBody>
          <a:bodyPr vert="horz" wrap="square" lIns="0" tIns="0" rIns="0" bIns="0" rtlCol="0">
            <a:spAutoFit/>
          </a:bodyPr>
          <a:lstStyle/>
          <a:p>
            <a:pPr marL="9525" defTabSz="685800"/>
            <a:r>
              <a:rPr sz="900" b="1" dirty="0">
                <a:latin typeface="微软雅黑" panose="020B0503020204020204" pitchFamily="34" charset="-122"/>
                <a:cs typeface="微软雅黑" panose="020B0503020204020204" pitchFamily="34" charset="-122"/>
              </a:rPr>
              <a:t>食堂人脸消费</a:t>
            </a:r>
            <a:endParaRPr sz="900">
              <a:latin typeface="微软雅黑" panose="020B0503020204020204" pitchFamily="34" charset="-122"/>
              <a:cs typeface="微软雅黑" panose="020B0503020204020204" pitchFamily="34" charset="-122"/>
            </a:endParaRPr>
          </a:p>
        </p:txBody>
      </p:sp>
      <p:sp>
        <p:nvSpPr>
          <p:cNvPr id="20" name="object 20"/>
          <p:cNvSpPr/>
          <p:nvPr/>
        </p:nvSpPr>
        <p:spPr>
          <a:xfrm>
            <a:off x="8145289" y="3400220"/>
            <a:ext cx="609706" cy="591129"/>
          </a:xfrm>
          <a:custGeom>
            <a:avLst/>
            <a:gdLst/>
            <a:ahLst/>
            <a:cxnLst/>
            <a:rect l="l" t="t" r="r" b="b"/>
            <a:pathLst>
              <a:path w="812800" h="788035">
                <a:moveTo>
                  <a:pt x="406146" y="0"/>
                </a:moveTo>
                <a:lnTo>
                  <a:pt x="340273" y="5156"/>
                </a:lnTo>
                <a:lnTo>
                  <a:pt x="277782" y="20086"/>
                </a:lnTo>
                <a:lnTo>
                  <a:pt x="219510" y="43976"/>
                </a:lnTo>
                <a:lnTo>
                  <a:pt x="166292" y="76017"/>
                </a:lnTo>
                <a:lnTo>
                  <a:pt x="118967" y="115395"/>
                </a:lnTo>
                <a:lnTo>
                  <a:pt x="78370" y="161300"/>
                </a:lnTo>
                <a:lnTo>
                  <a:pt x="45338" y="212919"/>
                </a:lnTo>
                <a:lnTo>
                  <a:pt x="20708" y="269443"/>
                </a:lnTo>
                <a:lnTo>
                  <a:pt x="5316" y="330058"/>
                </a:lnTo>
                <a:lnTo>
                  <a:pt x="0" y="393954"/>
                </a:lnTo>
                <a:lnTo>
                  <a:pt x="1346" y="426261"/>
                </a:lnTo>
                <a:lnTo>
                  <a:pt x="11805" y="488617"/>
                </a:lnTo>
                <a:lnTo>
                  <a:pt x="31920" y="547288"/>
                </a:lnTo>
                <a:lnTo>
                  <a:pt x="60856" y="601461"/>
                </a:lnTo>
                <a:lnTo>
                  <a:pt x="97775" y="650325"/>
                </a:lnTo>
                <a:lnTo>
                  <a:pt x="141841" y="693068"/>
                </a:lnTo>
                <a:lnTo>
                  <a:pt x="192217" y="728878"/>
                </a:lnTo>
                <a:lnTo>
                  <a:pt x="248066" y="756945"/>
                </a:lnTo>
                <a:lnTo>
                  <a:pt x="308552" y="776457"/>
                </a:lnTo>
                <a:lnTo>
                  <a:pt x="372839" y="786601"/>
                </a:lnTo>
                <a:lnTo>
                  <a:pt x="406146" y="787908"/>
                </a:lnTo>
                <a:lnTo>
                  <a:pt x="439452" y="786601"/>
                </a:lnTo>
                <a:lnTo>
                  <a:pt x="503739" y="776457"/>
                </a:lnTo>
                <a:lnTo>
                  <a:pt x="564225" y="756945"/>
                </a:lnTo>
                <a:lnTo>
                  <a:pt x="620074" y="728878"/>
                </a:lnTo>
                <a:lnTo>
                  <a:pt x="670450" y="693068"/>
                </a:lnTo>
                <a:lnTo>
                  <a:pt x="714516" y="650325"/>
                </a:lnTo>
                <a:lnTo>
                  <a:pt x="751435" y="601461"/>
                </a:lnTo>
                <a:lnTo>
                  <a:pt x="780371" y="547288"/>
                </a:lnTo>
                <a:lnTo>
                  <a:pt x="800486" y="488617"/>
                </a:lnTo>
                <a:lnTo>
                  <a:pt x="810945" y="426261"/>
                </a:lnTo>
                <a:lnTo>
                  <a:pt x="812292" y="393954"/>
                </a:lnTo>
                <a:lnTo>
                  <a:pt x="810945" y="361646"/>
                </a:lnTo>
                <a:lnTo>
                  <a:pt x="800486" y="299290"/>
                </a:lnTo>
                <a:lnTo>
                  <a:pt x="780371" y="240619"/>
                </a:lnTo>
                <a:lnTo>
                  <a:pt x="751435" y="186446"/>
                </a:lnTo>
                <a:lnTo>
                  <a:pt x="714516" y="137582"/>
                </a:lnTo>
                <a:lnTo>
                  <a:pt x="670450" y="94839"/>
                </a:lnTo>
                <a:lnTo>
                  <a:pt x="620074" y="59029"/>
                </a:lnTo>
                <a:lnTo>
                  <a:pt x="564225" y="30962"/>
                </a:lnTo>
                <a:lnTo>
                  <a:pt x="503739" y="11450"/>
                </a:lnTo>
                <a:lnTo>
                  <a:pt x="439452" y="1306"/>
                </a:lnTo>
                <a:lnTo>
                  <a:pt x="406146"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21" name="object 21"/>
          <p:cNvSpPr txBox="1"/>
          <p:nvPr/>
        </p:nvSpPr>
        <p:spPr>
          <a:xfrm>
            <a:off x="8327153" y="3567504"/>
            <a:ext cx="247693" cy="276999"/>
          </a:xfrm>
          <a:prstGeom prst="rect">
            <a:avLst/>
          </a:prstGeom>
        </p:spPr>
        <p:txBody>
          <a:bodyPr vert="horz" wrap="square" lIns="0" tIns="0" rIns="0" bIns="0" rtlCol="0">
            <a:spAutoFit/>
          </a:bodyPr>
          <a:lstStyle/>
          <a:p>
            <a:pPr marL="9525" marR="3810" defTabSz="685800"/>
            <a:r>
              <a:rPr sz="900" dirty="0">
                <a:latin typeface="微软雅黑" panose="020B0503020204020204" pitchFamily="34" charset="-122"/>
                <a:cs typeface="微软雅黑" panose="020B0503020204020204" pitchFamily="34" charset="-122"/>
              </a:rPr>
              <a:t>安防 预警</a:t>
            </a:r>
            <a:endParaRPr sz="900">
              <a:latin typeface="微软雅黑" panose="020B0503020204020204" pitchFamily="34" charset="-122"/>
              <a:cs typeface="微软雅黑" panose="020B0503020204020204" pitchFamily="34" charset="-122"/>
            </a:endParaRPr>
          </a:p>
        </p:txBody>
      </p:sp>
      <p:sp>
        <p:nvSpPr>
          <p:cNvPr id="22" name="object 22"/>
          <p:cNvSpPr/>
          <p:nvPr/>
        </p:nvSpPr>
        <p:spPr>
          <a:xfrm>
            <a:off x="8145289" y="4099857"/>
            <a:ext cx="609706" cy="591129"/>
          </a:xfrm>
          <a:custGeom>
            <a:avLst/>
            <a:gdLst/>
            <a:ahLst/>
            <a:cxnLst/>
            <a:rect l="l" t="t" r="r" b="b"/>
            <a:pathLst>
              <a:path w="812800" h="788035">
                <a:moveTo>
                  <a:pt x="406146" y="0"/>
                </a:moveTo>
                <a:lnTo>
                  <a:pt x="340273" y="5156"/>
                </a:lnTo>
                <a:lnTo>
                  <a:pt x="277782" y="20083"/>
                </a:lnTo>
                <a:lnTo>
                  <a:pt x="219510" y="43972"/>
                </a:lnTo>
                <a:lnTo>
                  <a:pt x="166292" y="76009"/>
                </a:lnTo>
                <a:lnTo>
                  <a:pt x="118967" y="115385"/>
                </a:lnTo>
                <a:lnTo>
                  <a:pt x="78370" y="161289"/>
                </a:lnTo>
                <a:lnTo>
                  <a:pt x="45338" y="212908"/>
                </a:lnTo>
                <a:lnTo>
                  <a:pt x="20708" y="269433"/>
                </a:lnTo>
                <a:lnTo>
                  <a:pt x="5316" y="330052"/>
                </a:lnTo>
                <a:lnTo>
                  <a:pt x="0" y="393954"/>
                </a:lnTo>
                <a:lnTo>
                  <a:pt x="1346" y="426264"/>
                </a:lnTo>
                <a:lnTo>
                  <a:pt x="11805" y="488626"/>
                </a:lnTo>
                <a:lnTo>
                  <a:pt x="31920" y="547299"/>
                </a:lnTo>
                <a:lnTo>
                  <a:pt x="60856" y="601472"/>
                </a:lnTo>
                <a:lnTo>
                  <a:pt x="97775" y="650335"/>
                </a:lnTo>
                <a:lnTo>
                  <a:pt x="141841" y="693076"/>
                </a:lnTo>
                <a:lnTo>
                  <a:pt x="192217" y="728885"/>
                </a:lnTo>
                <a:lnTo>
                  <a:pt x="248066" y="756949"/>
                </a:lnTo>
                <a:lnTo>
                  <a:pt x="308552" y="776458"/>
                </a:lnTo>
                <a:lnTo>
                  <a:pt x="372839" y="786602"/>
                </a:lnTo>
                <a:lnTo>
                  <a:pt x="406146" y="787908"/>
                </a:lnTo>
                <a:lnTo>
                  <a:pt x="439452" y="786602"/>
                </a:lnTo>
                <a:lnTo>
                  <a:pt x="503739" y="776458"/>
                </a:lnTo>
                <a:lnTo>
                  <a:pt x="564225" y="756949"/>
                </a:lnTo>
                <a:lnTo>
                  <a:pt x="620074" y="728885"/>
                </a:lnTo>
                <a:lnTo>
                  <a:pt x="670450" y="693076"/>
                </a:lnTo>
                <a:lnTo>
                  <a:pt x="714516" y="650335"/>
                </a:lnTo>
                <a:lnTo>
                  <a:pt x="751435" y="601472"/>
                </a:lnTo>
                <a:lnTo>
                  <a:pt x="780371" y="547299"/>
                </a:lnTo>
                <a:lnTo>
                  <a:pt x="800486" y="488626"/>
                </a:lnTo>
                <a:lnTo>
                  <a:pt x="810945" y="426264"/>
                </a:lnTo>
                <a:lnTo>
                  <a:pt x="812292" y="393954"/>
                </a:lnTo>
                <a:lnTo>
                  <a:pt x="810945" y="361643"/>
                </a:lnTo>
                <a:lnTo>
                  <a:pt x="800486" y="299281"/>
                </a:lnTo>
                <a:lnTo>
                  <a:pt x="780371" y="240608"/>
                </a:lnTo>
                <a:lnTo>
                  <a:pt x="751435" y="186435"/>
                </a:lnTo>
                <a:lnTo>
                  <a:pt x="714516" y="137572"/>
                </a:lnTo>
                <a:lnTo>
                  <a:pt x="670450" y="94831"/>
                </a:lnTo>
                <a:lnTo>
                  <a:pt x="620074" y="59022"/>
                </a:lnTo>
                <a:lnTo>
                  <a:pt x="564225" y="30958"/>
                </a:lnTo>
                <a:lnTo>
                  <a:pt x="503739" y="11449"/>
                </a:lnTo>
                <a:lnTo>
                  <a:pt x="439452" y="1305"/>
                </a:lnTo>
                <a:lnTo>
                  <a:pt x="406146" y="0"/>
                </a:lnTo>
                <a:close/>
              </a:path>
            </a:pathLst>
          </a:custGeom>
          <a:solidFill>
            <a:srgbClr val="FFC000"/>
          </a:solidFill>
        </p:spPr>
        <p:txBody>
          <a:bodyPr wrap="square" lIns="0" tIns="0" rIns="0" bIns="0" rtlCol="0"/>
          <a:lstStyle/>
          <a:p>
            <a:pPr defTabSz="685800"/>
            <a:endParaRPr sz="1350">
              <a:latin typeface="Calibri" panose="020F0502020204030204"/>
            </a:endParaRPr>
          </a:p>
        </p:txBody>
      </p:sp>
      <p:sp>
        <p:nvSpPr>
          <p:cNvPr id="23" name="object 23"/>
          <p:cNvSpPr txBox="1"/>
          <p:nvPr/>
        </p:nvSpPr>
        <p:spPr>
          <a:xfrm>
            <a:off x="8327153" y="4267789"/>
            <a:ext cx="247693" cy="276999"/>
          </a:xfrm>
          <a:prstGeom prst="rect">
            <a:avLst/>
          </a:prstGeom>
        </p:spPr>
        <p:txBody>
          <a:bodyPr vert="horz" wrap="square" lIns="0" tIns="0" rIns="0" bIns="0" rtlCol="0">
            <a:spAutoFit/>
          </a:bodyPr>
          <a:lstStyle/>
          <a:p>
            <a:pPr marL="9525" marR="3810" defTabSz="685800"/>
            <a:r>
              <a:rPr sz="900" dirty="0">
                <a:latin typeface="微软雅黑" panose="020B0503020204020204" pitchFamily="34" charset="-122"/>
                <a:cs typeface="微软雅黑" panose="020B0503020204020204" pitchFamily="34" charset="-122"/>
              </a:rPr>
              <a:t>人脸 支付</a:t>
            </a:r>
            <a:endParaRPr sz="900">
              <a:latin typeface="微软雅黑" panose="020B0503020204020204" pitchFamily="34" charset="-122"/>
              <a:cs typeface="微软雅黑" panose="020B0503020204020204" pitchFamily="34" charset="-122"/>
            </a:endParaRPr>
          </a:p>
        </p:txBody>
      </p:sp>
      <p:sp>
        <p:nvSpPr>
          <p:cNvPr id="24" name="object 24"/>
          <p:cNvSpPr/>
          <p:nvPr/>
        </p:nvSpPr>
        <p:spPr>
          <a:xfrm>
            <a:off x="2532184" y="1916347"/>
            <a:ext cx="1845122" cy="1086039"/>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25" name="object 25"/>
          <p:cNvSpPr/>
          <p:nvPr/>
        </p:nvSpPr>
        <p:spPr>
          <a:xfrm>
            <a:off x="911128" y="1916347"/>
            <a:ext cx="1501020" cy="1087182"/>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26" name="object 26"/>
          <p:cNvSpPr/>
          <p:nvPr/>
        </p:nvSpPr>
        <p:spPr>
          <a:xfrm>
            <a:off x="4349870" y="1770018"/>
            <a:ext cx="2093196" cy="1514833"/>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27" name="object 27"/>
          <p:cNvSpPr/>
          <p:nvPr/>
        </p:nvSpPr>
        <p:spPr>
          <a:xfrm>
            <a:off x="4496200" y="1916347"/>
            <a:ext cx="1665639" cy="1087182"/>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28" name="object 28"/>
          <p:cNvSpPr/>
          <p:nvPr/>
        </p:nvSpPr>
        <p:spPr>
          <a:xfrm>
            <a:off x="4530495" y="3377356"/>
            <a:ext cx="1662210" cy="1194642"/>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30" name="object 30"/>
          <p:cNvSpPr/>
          <p:nvPr/>
        </p:nvSpPr>
        <p:spPr>
          <a:xfrm>
            <a:off x="8356781" y="105521"/>
            <a:ext cx="594463" cy="576363"/>
          </a:xfrm>
          <a:custGeom>
            <a:avLst/>
            <a:gdLst/>
            <a:ahLst/>
            <a:cxnLst/>
            <a:rect l="l" t="t" r="r" b="b"/>
            <a:pathLst>
              <a:path w="792479" h="768350">
                <a:moveTo>
                  <a:pt x="0" y="384048"/>
                </a:moveTo>
                <a:lnTo>
                  <a:pt x="5186" y="321756"/>
                </a:lnTo>
                <a:lnTo>
                  <a:pt x="20202" y="262664"/>
                </a:lnTo>
                <a:lnTo>
                  <a:pt x="44230" y="207561"/>
                </a:lnTo>
                <a:lnTo>
                  <a:pt x="76456" y="157240"/>
                </a:lnTo>
                <a:lnTo>
                  <a:pt x="116062" y="112490"/>
                </a:lnTo>
                <a:lnTo>
                  <a:pt x="162232" y="74102"/>
                </a:lnTo>
                <a:lnTo>
                  <a:pt x="214152" y="42869"/>
                </a:lnTo>
                <a:lnTo>
                  <a:pt x="271003" y="19580"/>
                </a:lnTo>
                <a:lnTo>
                  <a:pt x="331971" y="5026"/>
                </a:lnTo>
                <a:lnTo>
                  <a:pt x="396239" y="0"/>
                </a:lnTo>
                <a:lnTo>
                  <a:pt x="428735" y="1273"/>
                </a:lnTo>
                <a:lnTo>
                  <a:pt x="491455" y="11162"/>
                </a:lnTo>
                <a:lnTo>
                  <a:pt x="550467" y="30182"/>
                </a:lnTo>
                <a:lnTo>
                  <a:pt x="604955" y="57542"/>
                </a:lnTo>
                <a:lnTo>
                  <a:pt x="654102" y="92451"/>
                </a:lnTo>
                <a:lnTo>
                  <a:pt x="697092" y="134119"/>
                </a:lnTo>
                <a:lnTo>
                  <a:pt x="733110" y="181754"/>
                </a:lnTo>
                <a:lnTo>
                  <a:pt x="761339" y="234565"/>
                </a:lnTo>
                <a:lnTo>
                  <a:pt x="780963" y="291761"/>
                </a:lnTo>
                <a:lnTo>
                  <a:pt x="791166" y="352551"/>
                </a:lnTo>
                <a:lnTo>
                  <a:pt x="792479" y="384048"/>
                </a:lnTo>
                <a:lnTo>
                  <a:pt x="791166" y="415544"/>
                </a:lnTo>
                <a:lnTo>
                  <a:pt x="780963" y="476334"/>
                </a:lnTo>
                <a:lnTo>
                  <a:pt x="761339" y="533530"/>
                </a:lnTo>
                <a:lnTo>
                  <a:pt x="733110" y="586341"/>
                </a:lnTo>
                <a:lnTo>
                  <a:pt x="697092" y="633976"/>
                </a:lnTo>
                <a:lnTo>
                  <a:pt x="654102" y="675644"/>
                </a:lnTo>
                <a:lnTo>
                  <a:pt x="604955" y="710553"/>
                </a:lnTo>
                <a:lnTo>
                  <a:pt x="550467" y="737913"/>
                </a:lnTo>
                <a:lnTo>
                  <a:pt x="491455" y="756933"/>
                </a:lnTo>
                <a:lnTo>
                  <a:pt x="428735" y="766822"/>
                </a:lnTo>
                <a:lnTo>
                  <a:pt x="396239" y="768096"/>
                </a:lnTo>
                <a:lnTo>
                  <a:pt x="363744" y="766822"/>
                </a:lnTo>
                <a:lnTo>
                  <a:pt x="301024" y="756933"/>
                </a:lnTo>
                <a:lnTo>
                  <a:pt x="242012" y="737913"/>
                </a:lnTo>
                <a:lnTo>
                  <a:pt x="187524" y="710553"/>
                </a:lnTo>
                <a:lnTo>
                  <a:pt x="138377" y="675644"/>
                </a:lnTo>
                <a:lnTo>
                  <a:pt x="95387" y="633976"/>
                </a:lnTo>
                <a:lnTo>
                  <a:pt x="59369" y="586341"/>
                </a:lnTo>
                <a:lnTo>
                  <a:pt x="31140" y="533530"/>
                </a:lnTo>
                <a:lnTo>
                  <a:pt x="11516" y="476334"/>
                </a:lnTo>
                <a:lnTo>
                  <a:pt x="1313" y="415544"/>
                </a:lnTo>
                <a:lnTo>
                  <a:pt x="0" y="384048"/>
                </a:lnTo>
                <a:close/>
              </a:path>
            </a:pathLst>
          </a:custGeom>
          <a:ln w="9525">
            <a:solidFill>
              <a:srgbClr val="FFFFFF"/>
            </a:solidFill>
          </a:ln>
        </p:spPr>
        <p:txBody>
          <a:bodyPr wrap="square" lIns="0" tIns="0" rIns="0" bIns="0" rtlCol="0"/>
          <a:lstStyle/>
          <a:p>
            <a:pPr defTabSz="685800"/>
            <a:endParaRPr sz="1350">
              <a:latin typeface="Calibri" panose="020F0502020204030204"/>
            </a:endParaRPr>
          </a:p>
        </p:txBody>
      </p:sp>
      <p:grpSp>
        <p:nvGrpSpPr>
          <p:cNvPr id="31" name="组合 20"/>
          <p:cNvGrpSpPr/>
          <p:nvPr/>
        </p:nvGrpSpPr>
        <p:grpSpPr bwMode="auto">
          <a:xfrm>
            <a:off x="596" y="114914"/>
            <a:ext cx="521498" cy="379813"/>
            <a:chOff x="0" y="0"/>
            <a:chExt cx="694944" cy="624651"/>
          </a:xfrm>
        </p:grpSpPr>
        <p:sp>
          <p:nvSpPr>
            <p:cNvPr id="32"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3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94394" y="99199"/>
            <a:ext cx="6772275" cy="380873"/>
          </a:xfrm>
          <a:prstGeom prst="rect">
            <a:avLst/>
          </a:prstGeom>
        </p:spPr>
        <p:txBody>
          <a:bodyPr vert="horz" wrap="square" lIns="0" tIns="0" rIns="0" bIns="0" rtlCol="0">
            <a:spAutoFit/>
          </a:bodyPr>
          <a:lstStyle/>
          <a:p>
            <a:pPr marL="63500">
              <a:lnSpc>
                <a:spcPct val="100000"/>
              </a:lnSpc>
            </a:pPr>
            <a:r>
              <a:rPr sz="2475" dirty="0">
                <a:latin typeface="+mn-lt"/>
                <a:ea typeface="微软雅黑" panose="020B0503020204020204" pitchFamily="34" charset="-122"/>
                <a:cs typeface="+mn-cs"/>
              </a:rPr>
              <a:t>园区数字赋能设计原则</a:t>
            </a:r>
            <a:endParaRPr sz="2475" dirty="0">
              <a:latin typeface="+mn-lt"/>
              <a:ea typeface="微软雅黑" panose="020B0503020204020204" pitchFamily="34" charset="-122"/>
              <a:cs typeface="+mn-cs"/>
            </a:endParaRPr>
          </a:p>
        </p:txBody>
      </p:sp>
      <p:sp>
        <p:nvSpPr>
          <p:cNvPr id="3" name="object 3"/>
          <p:cNvSpPr txBox="1"/>
          <p:nvPr/>
        </p:nvSpPr>
        <p:spPr>
          <a:xfrm>
            <a:off x="372987" y="1017160"/>
            <a:ext cx="8292952" cy="2830830"/>
          </a:xfrm>
          <a:prstGeom prst="rect">
            <a:avLst/>
          </a:prstGeom>
        </p:spPr>
        <p:txBody>
          <a:bodyPr vert="horz" wrap="square" lIns="0" tIns="0" rIns="0" bIns="0" rtlCol="0">
            <a:spAutoFit/>
          </a:bodyPr>
          <a:lstStyle/>
          <a:p>
            <a:pPr marL="9525" defTabSz="685800">
              <a:tabLst>
                <a:tab pos="304800" algn="l"/>
              </a:tabLst>
            </a:pPr>
            <a:r>
              <a:rPr sz="1425" spc="-4" dirty="0">
                <a:latin typeface="微软雅黑" panose="020B0503020204020204" pitchFamily="34" charset="-122"/>
                <a:cs typeface="微软雅黑" panose="020B0503020204020204" pitchFamily="34" charset="-122"/>
              </a:rPr>
              <a:t>面向各种场景应用而打造的具备全</a:t>
            </a:r>
            <a:r>
              <a:rPr sz="1425" dirty="0">
                <a:latin typeface="微软雅黑" panose="020B0503020204020204" pitchFamily="34" charset="-122"/>
                <a:cs typeface="微软雅黑" panose="020B0503020204020204" pitchFamily="34" charset="-122"/>
              </a:rPr>
              <a:t>方</a:t>
            </a:r>
            <a:r>
              <a:rPr sz="1425" spc="-4" dirty="0">
                <a:latin typeface="微软雅黑" panose="020B0503020204020204" pitchFamily="34" charset="-122"/>
                <a:cs typeface="微软雅黑" panose="020B0503020204020204" pitchFamily="34" charset="-122"/>
              </a:rPr>
              <a:t>位数</a:t>
            </a:r>
            <a:r>
              <a:rPr sz="1425" dirty="0">
                <a:latin typeface="微软雅黑" panose="020B0503020204020204" pitchFamily="34" charset="-122"/>
                <a:cs typeface="微软雅黑" panose="020B0503020204020204" pitchFamily="34" charset="-122"/>
              </a:rPr>
              <a:t>字</a:t>
            </a:r>
            <a:r>
              <a:rPr sz="1425" spc="-4" dirty="0">
                <a:latin typeface="微软雅黑" panose="020B0503020204020204" pitchFamily="34" charset="-122"/>
                <a:cs typeface="微软雅黑" panose="020B0503020204020204" pitchFamily="34" charset="-122"/>
              </a:rPr>
              <a:t>能力</a:t>
            </a:r>
            <a:r>
              <a:rPr sz="1425" dirty="0">
                <a:latin typeface="微软雅黑" panose="020B0503020204020204" pitchFamily="34" charset="-122"/>
                <a:cs typeface="微软雅黑" panose="020B0503020204020204" pitchFamily="34" charset="-122"/>
              </a:rPr>
              <a:t>的</a:t>
            </a:r>
            <a:r>
              <a:rPr sz="1425" spc="-4" dirty="0">
                <a:latin typeface="微软雅黑" panose="020B0503020204020204" pitchFamily="34" charset="-122"/>
                <a:cs typeface="微软雅黑" panose="020B0503020204020204" pitchFamily="34" charset="-122"/>
              </a:rPr>
              <a:t>园区</a:t>
            </a:r>
            <a:r>
              <a:rPr sz="1425" dirty="0">
                <a:latin typeface="微软雅黑" panose="020B0503020204020204" pitchFamily="34" charset="-122"/>
                <a:cs typeface="微软雅黑" panose="020B0503020204020204" pitchFamily="34" charset="-122"/>
              </a:rPr>
              <a:t>公</a:t>
            </a:r>
            <a:r>
              <a:rPr sz="1425" spc="-4" dirty="0">
                <a:latin typeface="微软雅黑" panose="020B0503020204020204" pitchFamily="34" charset="-122"/>
                <a:cs typeface="微软雅黑" panose="020B0503020204020204" pitchFamily="34" charset="-122"/>
              </a:rPr>
              <a:t>共基</a:t>
            </a:r>
            <a:r>
              <a:rPr sz="1425" dirty="0">
                <a:latin typeface="微软雅黑" panose="020B0503020204020204" pitchFamily="34" charset="-122"/>
                <a:cs typeface="微软雅黑" panose="020B0503020204020204" pitchFamily="34" charset="-122"/>
              </a:rPr>
              <a:t>础</a:t>
            </a:r>
            <a:r>
              <a:rPr sz="1425" spc="-4" dirty="0">
                <a:latin typeface="微软雅黑" panose="020B0503020204020204" pitchFamily="34" charset="-122"/>
                <a:cs typeface="微软雅黑" panose="020B0503020204020204" pitchFamily="34" charset="-122"/>
              </a:rPr>
              <a:t>，面</a:t>
            </a:r>
            <a:r>
              <a:rPr sz="1425" dirty="0">
                <a:latin typeface="微软雅黑" panose="020B0503020204020204" pitchFamily="34" charset="-122"/>
                <a:cs typeface="微软雅黑" panose="020B0503020204020204" pitchFamily="34" charset="-122"/>
              </a:rPr>
              <a:t>向</a:t>
            </a:r>
            <a:r>
              <a:rPr sz="1425" spc="-4" dirty="0">
                <a:latin typeface="微软雅黑" panose="020B0503020204020204" pitchFamily="34" charset="-122"/>
                <a:cs typeface="微软雅黑" panose="020B0503020204020204" pitchFamily="34" charset="-122"/>
              </a:rPr>
              <a:t>重点</a:t>
            </a:r>
            <a:r>
              <a:rPr sz="1425" dirty="0">
                <a:latin typeface="微软雅黑" panose="020B0503020204020204" pitchFamily="34" charset="-122"/>
                <a:cs typeface="微软雅黑" panose="020B0503020204020204" pitchFamily="34" charset="-122"/>
              </a:rPr>
              <a:t>场</a:t>
            </a:r>
            <a:r>
              <a:rPr sz="1425" spc="-4" dirty="0">
                <a:latin typeface="微软雅黑" panose="020B0503020204020204" pitchFamily="34" charset="-122"/>
                <a:cs typeface="微软雅黑" panose="020B0503020204020204" pitchFamily="34" charset="-122"/>
              </a:rPr>
              <a:t>景应</a:t>
            </a:r>
            <a:r>
              <a:rPr sz="1425" dirty="0">
                <a:latin typeface="微软雅黑" panose="020B0503020204020204" pitchFamily="34" charset="-122"/>
                <a:cs typeface="微软雅黑" panose="020B0503020204020204" pitchFamily="34" charset="-122"/>
              </a:rPr>
              <a:t>用</a:t>
            </a:r>
            <a:r>
              <a:rPr sz="1425" spc="-4" dirty="0">
                <a:latin typeface="微软雅黑" panose="020B0503020204020204" pitchFamily="34" charset="-122"/>
                <a:cs typeface="微软雅黑" panose="020B0503020204020204" pitchFamily="34" charset="-122"/>
              </a:rPr>
              <a:t>而打</a:t>
            </a:r>
            <a:r>
              <a:rPr sz="1425" dirty="0">
                <a:latin typeface="微软雅黑" panose="020B0503020204020204" pitchFamily="34" charset="-122"/>
                <a:cs typeface="微软雅黑" panose="020B0503020204020204" pitchFamily="34" charset="-122"/>
              </a:rPr>
              <a:t>造</a:t>
            </a:r>
            <a:r>
              <a:rPr sz="1425" spc="-4" dirty="0">
                <a:latin typeface="微软雅黑" panose="020B0503020204020204" pitchFamily="34" charset="-122"/>
                <a:cs typeface="微软雅黑" panose="020B0503020204020204" pitchFamily="34" charset="-122"/>
              </a:rPr>
              <a:t>的园</a:t>
            </a:r>
            <a:r>
              <a:rPr sz="1425" dirty="0">
                <a:latin typeface="微软雅黑" panose="020B0503020204020204" pitchFamily="34" charset="-122"/>
                <a:cs typeface="微软雅黑" panose="020B0503020204020204" pitchFamily="34" charset="-122"/>
              </a:rPr>
              <a:t>区</a:t>
            </a:r>
            <a:r>
              <a:rPr sz="1425" spc="-4" dirty="0">
                <a:latin typeface="微软雅黑" panose="020B0503020204020204" pitchFamily="34" charset="-122"/>
                <a:cs typeface="微软雅黑" panose="020B0503020204020204" pitchFamily="34" charset="-122"/>
              </a:rPr>
              <a:t>集成场景基础，以</a:t>
            </a:r>
            <a:r>
              <a:rPr sz="1425" spc="-15" dirty="0">
                <a:latin typeface="微软雅黑" panose="020B0503020204020204" pitchFamily="34" charset="-122"/>
                <a:cs typeface="微软雅黑" panose="020B0503020204020204" pitchFamily="34" charset="-122"/>
              </a:rPr>
              <a:t>及</a:t>
            </a:r>
            <a:r>
              <a:rPr sz="1425" spc="-8" dirty="0">
                <a:latin typeface="Calibri" panose="020F0502020204030204"/>
                <a:cs typeface="Calibri" panose="020F0502020204030204"/>
              </a:rPr>
              <a:t>“</a:t>
            </a:r>
            <a:r>
              <a:rPr sz="1425" spc="-4" dirty="0">
                <a:latin typeface="微软雅黑" panose="020B0503020204020204" pitchFamily="34" charset="-122"/>
                <a:cs typeface="微软雅黑" panose="020B0503020204020204" pitchFamily="34" charset="-122"/>
              </a:rPr>
              <a:t>一网通办、</a:t>
            </a:r>
            <a:r>
              <a:rPr sz="1425" dirty="0">
                <a:latin typeface="微软雅黑" panose="020B0503020204020204" pitchFamily="34" charset="-122"/>
                <a:cs typeface="微软雅黑" panose="020B0503020204020204" pitchFamily="34" charset="-122"/>
              </a:rPr>
              <a:t>一</a:t>
            </a:r>
            <a:r>
              <a:rPr sz="1425" spc="-4" dirty="0">
                <a:latin typeface="微软雅黑" panose="020B0503020204020204" pitchFamily="34" charset="-122"/>
                <a:cs typeface="微软雅黑" panose="020B0503020204020204" pitchFamily="34" charset="-122"/>
              </a:rPr>
              <a:t>网统</a:t>
            </a:r>
            <a:r>
              <a:rPr sz="1425" spc="4" dirty="0">
                <a:latin typeface="微软雅黑" panose="020B0503020204020204" pitchFamily="34" charset="-122"/>
                <a:cs typeface="微软雅黑" panose="020B0503020204020204" pitchFamily="34" charset="-122"/>
              </a:rPr>
              <a:t>管</a:t>
            </a:r>
            <a:r>
              <a:rPr sz="1425" spc="-8" dirty="0">
                <a:latin typeface="Calibri" panose="020F0502020204030204"/>
                <a:cs typeface="Calibri" panose="020F0502020204030204"/>
              </a:rPr>
              <a:t>”</a:t>
            </a:r>
            <a:r>
              <a:rPr sz="1425" dirty="0">
                <a:latin typeface="微软雅黑" panose="020B0503020204020204" pitchFamily="34" charset="-122"/>
                <a:cs typeface="微软雅黑" panose="020B0503020204020204" pitchFamily="34" charset="-122"/>
              </a:rPr>
              <a:t>接</a:t>
            </a:r>
            <a:r>
              <a:rPr sz="1425" spc="-4" dirty="0">
                <a:latin typeface="微软雅黑" panose="020B0503020204020204" pitchFamily="34" charset="-122"/>
                <a:cs typeface="微软雅黑" panose="020B0503020204020204" pitchFamily="34" charset="-122"/>
              </a:rPr>
              <a:t>入基</a:t>
            </a:r>
            <a:r>
              <a:rPr sz="1425" dirty="0">
                <a:latin typeface="微软雅黑" panose="020B0503020204020204" pitchFamily="34" charset="-122"/>
                <a:cs typeface="微软雅黑" panose="020B0503020204020204" pitchFamily="34" charset="-122"/>
              </a:rPr>
              <a:t>础</a:t>
            </a:r>
            <a:r>
              <a:rPr sz="1425" spc="-4" dirty="0">
                <a:latin typeface="微软雅黑" panose="020B0503020204020204" pitchFamily="34" charset="-122"/>
                <a:cs typeface="微软雅黑" panose="020B0503020204020204" pitchFamily="34" charset="-122"/>
              </a:rPr>
              <a:t>三部</a:t>
            </a:r>
            <a:r>
              <a:rPr sz="1425" dirty="0">
                <a:latin typeface="微软雅黑" panose="020B0503020204020204" pitchFamily="34" charset="-122"/>
                <a:cs typeface="微软雅黑" panose="020B0503020204020204" pitchFamily="34" charset="-122"/>
              </a:rPr>
              <a:t>分</a:t>
            </a:r>
            <a:r>
              <a:rPr sz="1425" spc="-4" dirty="0">
                <a:latin typeface="微软雅黑" panose="020B0503020204020204" pitchFamily="34" charset="-122"/>
                <a:cs typeface="微软雅黑" panose="020B0503020204020204" pitchFamily="34" charset="-122"/>
              </a:rPr>
              <a:t>，</a:t>
            </a:r>
            <a:r>
              <a:rPr sz="1425" dirty="0">
                <a:latin typeface="微软雅黑" panose="020B0503020204020204" pitchFamily="34" charset="-122"/>
                <a:cs typeface="微软雅黑" panose="020B0503020204020204" pitchFamily="34" charset="-122"/>
              </a:rPr>
              <a:t>为</a:t>
            </a:r>
            <a:r>
              <a:rPr sz="1425" dirty="0">
                <a:latin typeface="Calibri" panose="020F0502020204030204"/>
                <a:cs typeface="Calibri" panose="020F0502020204030204"/>
              </a:rPr>
              <a:t>C</a:t>
            </a:r>
            <a:r>
              <a:rPr sz="1425" spc="-4" dirty="0">
                <a:latin typeface="微软雅黑" panose="020B0503020204020204" pitchFamily="34" charset="-122"/>
                <a:cs typeface="微软雅黑" panose="020B0503020204020204" pitchFamily="34" charset="-122"/>
              </a:rPr>
              <a:t>端、</a:t>
            </a:r>
            <a:r>
              <a:rPr sz="1425" spc="-4" dirty="0">
                <a:latin typeface="Calibri" panose="020F0502020204030204"/>
                <a:cs typeface="Calibri" panose="020F0502020204030204"/>
              </a:rPr>
              <a:t>G</a:t>
            </a:r>
            <a:r>
              <a:rPr sz="1425" dirty="0">
                <a:latin typeface="微软雅黑" panose="020B0503020204020204" pitchFamily="34" charset="-122"/>
                <a:cs typeface="微软雅黑" panose="020B0503020204020204" pitchFamily="34" charset="-122"/>
              </a:rPr>
              <a:t>端</a:t>
            </a:r>
            <a:r>
              <a:rPr sz="1425" spc="-4" dirty="0">
                <a:latin typeface="微软雅黑" panose="020B0503020204020204" pitchFamily="34" charset="-122"/>
                <a:cs typeface="微软雅黑" panose="020B0503020204020204" pitchFamily="34" charset="-122"/>
              </a:rPr>
              <a:t>、</a:t>
            </a:r>
            <a:r>
              <a:rPr sz="1425" dirty="0">
                <a:latin typeface="Calibri" panose="020F0502020204030204"/>
                <a:cs typeface="Calibri" panose="020F0502020204030204"/>
              </a:rPr>
              <a:t>B</a:t>
            </a:r>
            <a:r>
              <a:rPr sz="1425" spc="-4" dirty="0">
                <a:latin typeface="微软雅黑" panose="020B0503020204020204" pitchFamily="34" charset="-122"/>
                <a:cs typeface="微软雅黑" panose="020B0503020204020204" pitchFamily="34" charset="-122"/>
              </a:rPr>
              <a:t>端用</a:t>
            </a:r>
            <a:r>
              <a:rPr sz="1425" dirty="0">
                <a:latin typeface="微软雅黑" panose="020B0503020204020204" pitchFamily="34" charset="-122"/>
                <a:cs typeface="微软雅黑" panose="020B0503020204020204" pitchFamily="34" charset="-122"/>
              </a:rPr>
              <a:t>户</a:t>
            </a:r>
            <a:r>
              <a:rPr sz="1425" spc="-4" dirty="0">
                <a:latin typeface="微软雅黑" panose="020B0503020204020204" pitchFamily="34" charset="-122"/>
                <a:cs typeface="微软雅黑" panose="020B0503020204020204" pitchFamily="34" charset="-122"/>
              </a:rPr>
              <a:t>提供</a:t>
            </a:r>
            <a:r>
              <a:rPr sz="1425" dirty="0">
                <a:latin typeface="微软雅黑" panose="020B0503020204020204" pitchFamily="34" charset="-122"/>
                <a:cs typeface="微软雅黑" panose="020B0503020204020204" pitchFamily="34" charset="-122"/>
              </a:rPr>
              <a:t>数</a:t>
            </a:r>
            <a:r>
              <a:rPr sz="1425" spc="-4" dirty="0">
                <a:latin typeface="微软雅黑" panose="020B0503020204020204" pitchFamily="34" charset="-122"/>
                <a:cs typeface="微软雅黑" panose="020B0503020204020204" pitchFamily="34" charset="-122"/>
              </a:rPr>
              <a:t>字化</a:t>
            </a:r>
            <a:r>
              <a:rPr sz="1425" dirty="0">
                <a:latin typeface="微软雅黑" panose="020B0503020204020204" pitchFamily="34" charset="-122"/>
                <a:cs typeface="微软雅黑" panose="020B0503020204020204" pitchFamily="34" charset="-122"/>
              </a:rPr>
              <a:t>服</a:t>
            </a:r>
            <a:r>
              <a:rPr sz="1425" spc="-4" dirty="0">
                <a:latin typeface="微软雅黑" panose="020B0503020204020204" pitchFamily="34" charset="-122"/>
                <a:cs typeface="微软雅黑" panose="020B0503020204020204" pitchFamily="34" charset="-122"/>
              </a:rPr>
              <a:t>务。实</a:t>
            </a:r>
            <a:endParaRPr sz="1425">
              <a:latin typeface="微软雅黑" panose="020B0503020204020204" pitchFamily="34" charset="-122"/>
              <a:cs typeface="微软雅黑" panose="020B0503020204020204" pitchFamily="34" charset="-122"/>
            </a:endParaRPr>
          </a:p>
          <a:p>
            <a:pPr defTabSz="685800">
              <a:spcBef>
                <a:spcPts val="30"/>
              </a:spcBef>
            </a:pPr>
            <a:r>
              <a:rPr sz="1425" spc="-4" dirty="0">
                <a:latin typeface="微软雅黑" panose="020B0503020204020204" pitchFamily="34" charset="-122"/>
                <a:cs typeface="微软雅黑" panose="020B0503020204020204" pitchFamily="34" charset="-122"/>
              </a:rPr>
              <a:t>现南向连接标准化，北向应用服务</a:t>
            </a:r>
            <a:r>
              <a:rPr sz="1425" dirty="0">
                <a:latin typeface="微软雅黑" panose="020B0503020204020204" pitchFamily="34" charset="-122"/>
                <a:cs typeface="微软雅黑" panose="020B0503020204020204" pitchFamily="34" charset="-122"/>
              </a:rPr>
              <a:t>化</a:t>
            </a:r>
            <a:r>
              <a:rPr sz="1425" spc="-4" dirty="0">
                <a:latin typeface="微软雅黑" panose="020B0503020204020204" pitchFamily="34" charset="-122"/>
                <a:cs typeface="微软雅黑" panose="020B0503020204020204" pitchFamily="34" charset="-122"/>
              </a:rPr>
              <a:t>。</a:t>
            </a:r>
            <a:endParaRPr sz="1425" spc="-4" dirty="0">
              <a:latin typeface="微软雅黑" panose="020B0503020204020204" pitchFamily="34" charset="-122"/>
              <a:cs typeface="微软雅黑" panose="020B0503020204020204" pitchFamily="34" charset="-122"/>
            </a:endParaRPr>
          </a:p>
          <a:p>
            <a:pPr defTabSz="685800">
              <a:spcBef>
                <a:spcPts val="30"/>
              </a:spcBef>
            </a:pPr>
            <a:endParaRPr sz="1425" spc="-4" dirty="0">
              <a:latin typeface="微软雅黑" panose="020B0503020204020204" pitchFamily="34" charset="-122"/>
              <a:cs typeface="微软雅黑" panose="020B0503020204020204" pitchFamily="34" charset="-122"/>
            </a:endParaRPr>
          </a:p>
          <a:p>
            <a:pPr defTabSz="685800">
              <a:spcBef>
                <a:spcPts val="30"/>
              </a:spcBef>
            </a:pPr>
            <a:r>
              <a:rPr sz="1425" spc="-4" dirty="0">
                <a:latin typeface="微软雅黑" panose="020B0503020204020204" pitchFamily="34" charset="-122"/>
                <a:cs typeface="微软雅黑" panose="020B0503020204020204" pitchFamily="34" charset="-122"/>
              </a:rPr>
              <a:t>以</a:t>
            </a:r>
            <a:r>
              <a:rPr sz="1425" spc="-8" dirty="0">
                <a:latin typeface="Calibri" panose="020F0502020204030204"/>
                <a:cs typeface="Calibri" panose="020F0502020204030204"/>
              </a:rPr>
              <a:t>A</a:t>
            </a:r>
            <a:r>
              <a:rPr sz="1425" spc="-4" dirty="0">
                <a:latin typeface="Calibri" panose="020F0502020204030204"/>
                <a:cs typeface="Calibri" panose="020F0502020204030204"/>
              </a:rPr>
              <a:t>I</a:t>
            </a:r>
            <a:r>
              <a:rPr sz="1425" spc="-4" dirty="0">
                <a:latin typeface="微软雅黑" panose="020B0503020204020204" pitchFamily="34" charset="-122"/>
                <a:cs typeface="微软雅黑" panose="020B0503020204020204" pitchFamily="34" charset="-122"/>
              </a:rPr>
              <a:t>、物联网、云计算、大数据</a:t>
            </a:r>
            <a:r>
              <a:rPr sz="1425" dirty="0">
                <a:latin typeface="微软雅黑" panose="020B0503020204020204" pitchFamily="34" charset="-122"/>
                <a:cs typeface="微软雅黑" panose="020B0503020204020204" pitchFamily="34" charset="-122"/>
              </a:rPr>
              <a:t>等</a:t>
            </a:r>
            <a:r>
              <a:rPr sz="1425" spc="-4" dirty="0">
                <a:latin typeface="微软雅黑" panose="020B0503020204020204" pitchFamily="34" charset="-122"/>
                <a:cs typeface="微软雅黑" panose="020B0503020204020204" pitchFamily="34" charset="-122"/>
              </a:rPr>
              <a:t>技术</a:t>
            </a:r>
            <a:r>
              <a:rPr sz="1425" dirty="0">
                <a:latin typeface="微软雅黑" panose="020B0503020204020204" pitchFamily="34" charset="-122"/>
                <a:cs typeface="微软雅黑" panose="020B0503020204020204" pitchFamily="34" charset="-122"/>
              </a:rPr>
              <a:t>为</a:t>
            </a:r>
            <a:r>
              <a:rPr sz="1425" spc="-4" dirty="0">
                <a:latin typeface="微软雅黑" panose="020B0503020204020204" pitchFamily="34" charset="-122"/>
                <a:cs typeface="微软雅黑" panose="020B0503020204020204" pitchFamily="34" charset="-122"/>
              </a:rPr>
              <a:t>基础</a:t>
            </a:r>
            <a:r>
              <a:rPr sz="1425" dirty="0">
                <a:latin typeface="微软雅黑" panose="020B0503020204020204" pitchFamily="34" charset="-122"/>
                <a:cs typeface="微软雅黑" panose="020B0503020204020204" pitchFamily="34" charset="-122"/>
              </a:rPr>
              <a:t>，</a:t>
            </a:r>
            <a:r>
              <a:rPr sz="1425" spc="-4" dirty="0">
                <a:latin typeface="微软雅黑" panose="020B0503020204020204" pitchFamily="34" charset="-122"/>
                <a:cs typeface="微软雅黑" panose="020B0503020204020204" pitchFamily="34" charset="-122"/>
              </a:rPr>
              <a:t>通过</a:t>
            </a:r>
            <a:r>
              <a:rPr sz="1425" dirty="0">
                <a:latin typeface="微软雅黑" panose="020B0503020204020204" pitchFamily="34" charset="-122"/>
                <a:cs typeface="微软雅黑" panose="020B0503020204020204" pitchFamily="34" charset="-122"/>
              </a:rPr>
              <a:t>各</a:t>
            </a:r>
            <a:r>
              <a:rPr sz="1425" spc="-4" dirty="0">
                <a:latin typeface="微软雅黑" panose="020B0503020204020204" pitchFamily="34" charset="-122"/>
                <a:cs typeface="微软雅黑" panose="020B0503020204020204" pitchFamily="34" charset="-122"/>
              </a:rPr>
              <a:t>种物</a:t>
            </a:r>
            <a:r>
              <a:rPr sz="1425" dirty="0">
                <a:latin typeface="微软雅黑" panose="020B0503020204020204" pitchFamily="34" charset="-122"/>
                <a:cs typeface="微软雅黑" panose="020B0503020204020204" pitchFamily="34" charset="-122"/>
              </a:rPr>
              <a:t>联</a:t>
            </a:r>
            <a:r>
              <a:rPr sz="1425" spc="-4" dirty="0">
                <a:latin typeface="微软雅黑" panose="020B0503020204020204" pitchFamily="34" charset="-122"/>
                <a:cs typeface="微软雅黑" panose="020B0503020204020204" pitchFamily="34" charset="-122"/>
              </a:rPr>
              <a:t>神经</a:t>
            </a:r>
            <a:r>
              <a:rPr sz="1425" dirty="0">
                <a:latin typeface="微软雅黑" panose="020B0503020204020204" pitchFamily="34" charset="-122"/>
                <a:cs typeface="微软雅黑" panose="020B0503020204020204" pitchFamily="34" charset="-122"/>
              </a:rPr>
              <a:t>元</a:t>
            </a:r>
            <a:r>
              <a:rPr sz="1425" spc="-4" dirty="0">
                <a:latin typeface="微软雅黑" panose="020B0503020204020204" pitchFamily="34" charset="-122"/>
                <a:cs typeface="微软雅黑" panose="020B0503020204020204" pitchFamily="34" charset="-122"/>
              </a:rPr>
              <a:t>节点</a:t>
            </a:r>
            <a:r>
              <a:rPr sz="1425" dirty="0">
                <a:latin typeface="微软雅黑" panose="020B0503020204020204" pitchFamily="34" charset="-122"/>
                <a:cs typeface="微软雅黑" panose="020B0503020204020204" pitchFamily="34" charset="-122"/>
              </a:rPr>
              <a:t>的</a:t>
            </a:r>
            <a:r>
              <a:rPr sz="1425" spc="-4" dirty="0">
                <a:latin typeface="微软雅黑" panose="020B0503020204020204" pitchFamily="34" charset="-122"/>
                <a:cs typeface="微软雅黑" panose="020B0503020204020204" pitchFamily="34" charset="-122"/>
              </a:rPr>
              <a:t>布设</a:t>
            </a:r>
            <a:r>
              <a:rPr sz="1425" dirty="0">
                <a:latin typeface="微软雅黑" panose="020B0503020204020204" pitchFamily="34" charset="-122"/>
                <a:cs typeface="微软雅黑" panose="020B0503020204020204" pitchFamily="34" charset="-122"/>
              </a:rPr>
              <a:t>，</a:t>
            </a:r>
            <a:r>
              <a:rPr sz="1425" spc="-4" dirty="0">
                <a:latin typeface="微软雅黑" panose="020B0503020204020204" pitchFamily="34" charset="-122"/>
                <a:cs typeface="微软雅黑" panose="020B0503020204020204" pitchFamily="34" charset="-122"/>
              </a:rPr>
              <a:t>以及</a:t>
            </a:r>
            <a:r>
              <a:rPr sz="1425" dirty="0">
                <a:latin typeface="微软雅黑" panose="020B0503020204020204" pitchFamily="34" charset="-122"/>
                <a:cs typeface="微软雅黑" panose="020B0503020204020204" pitchFamily="34" charset="-122"/>
              </a:rPr>
              <a:t>基</a:t>
            </a:r>
            <a:r>
              <a:rPr sz="1425" spc="-4" dirty="0">
                <a:latin typeface="微软雅黑" panose="020B0503020204020204" pitchFamily="34" charset="-122"/>
                <a:cs typeface="微软雅黑" panose="020B0503020204020204" pitchFamily="34" charset="-122"/>
              </a:rPr>
              <a:t>于数</a:t>
            </a:r>
            <a:r>
              <a:rPr sz="1425" dirty="0">
                <a:latin typeface="微软雅黑" panose="020B0503020204020204" pitchFamily="34" charset="-122"/>
                <a:cs typeface="微软雅黑" panose="020B0503020204020204" pitchFamily="34" charset="-122"/>
              </a:rPr>
              <a:t>字</a:t>
            </a:r>
            <a:r>
              <a:rPr sz="1425" spc="-4" dirty="0">
                <a:latin typeface="微软雅黑" panose="020B0503020204020204" pitchFamily="34" charset="-122"/>
                <a:cs typeface="微软雅黑" panose="020B0503020204020204" pitchFamily="34" charset="-122"/>
              </a:rPr>
              <a:t>孪生 模型的智能园区数字服务平台系统</a:t>
            </a:r>
            <a:r>
              <a:rPr sz="1425" dirty="0">
                <a:latin typeface="微软雅黑" panose="020B0503020204020204" pitchFamily="34" charset="-122"/>
                <a:cs typeface="微软雅黑" panose="020B0503020204020204" pitchFamily="34" charset="-122"/>
              </a:rPr>
              <a:t>的</a:t>
            </a:r>
            <a:r>
              <a:rPr sz="1425" spc="-4" dirty="0">
                <a:latin typeface="微软雅黑" panose="020B0503020204020204" pitchFamily="34" charset="-122"/>
                <a:cs typeface="微软雅黑" panose="020B0503020204020204" pitchFamily="34" charset="-122"/>
              </a:rPr>
              <a:t>建设</a:t>
            </a:r>
            <a:r>
              <a:rPr sz="1425" dirty="0">
                <a:latin typeface="微软雅黑" panose="020B0503020204020204" pitchFamily="34" charset="-122"/>
                <a:cs typeface="微软雅黑" panose="020B0503020204020204" pitchFamily="34" charset="-122"/>
              </a:rPr>
              <a:t>，</a:t>
            </a:r>
            <a:r>
              <a:rPr sz="1425" spc="-4" dirty="0">
                <a:latin typeface="微软雅黑" panose="020B0503020204020204" pitchFamily="34" charset="-122"/>
                <a:cs typeface="微软雅黑" panose="020B0503020204020204" pitchFamily="34" charset="-122"/>
              </a:rPr>
              <a:t>满足</a:t>
            </a:r>
            <a:r>
              <a:rPr sz="1425" dirty="0">
                <a:latin typeface="微软雅黑" panose="020B0503020204020204" pitchFamily="34" charset="-122"/>
                <a:cs typeface="微软雅黑" panose="020B0503020204020204" pitchFamily="34" charset="-122"/>
              </a:rPr>
              <a:t>社</a:t>
            </a:r>
            <a:r>
              <a:rPr sz="1425" spc="-4" dirty="0">
                <a:latin typeface="微软雅黑" panose="020B0503020204020204" pitchFamily="34" charset="-122"/>
                <a:cs typeface="微软雅黑" panose="020B0503020204020204" pitchFamily="34" charset="-122"/>
              </a:rPr>
              <a:t>区智</a:t>
            </a:r>
            <a:r>
              <a:rPr sz="1425" dirty="0">
                <a:latin typeface="微软雅黑" panose="020B0503020204020204" pitchFamily="34" charset="-122"/>
                <a:cs typeface="微软雅黑" panose="020B0503020204020204" pitchFamily="34" charset="-122"/>
              </a:rPr>
              <a:t>能</a:t>
            </a:r>
            <a:r>
              <a:rPr sz="1425" spc="-4" dirty="0">
                <a:latin typeface="微软雅黑" panose="020B0503020204020204" pitchFamily="34" charset="-122"/>
                <a:cs typeface="微软雅黑" panose="020B0503020204020204" pitchFamily="34" charset="-122"/>
              </a:rPr>
              <a:t>化应</a:t>
            </a:r>
            <a:r>
              <a:rPr sz="1425" dirty="0">
                <a:latin typeface="微软雅黑" panose="020B0503020204020204" pitchFamily="34" charset="-122"/>
                <a:cs typeface="微软雅黑" panose="020B0503020204020204" pitchFamily="34" charset="-122"/>
              </a:rPr>
              <a:t>用</a:t>
            </a:r>
            <a:r>
              <a:rPr sz="1425" spc="-4" dirty="0">
                <a:latin typeface="微软雅黑" panose="020B0503020204020204" pitchFamily="34" charset="-122"/>
                <a:cs typeface="微软雅黑" panose="020B0503020204020204" pitchFamily="34" charset="-122"/>
              </a:rPr>
              <a:t>的需</a:t>
            </a:r>
            <a:r>
              <a:rPr sz="1425" dirty="0">
                <a:latin typeface="微软雅黑" panose="020B0503020204020204" pitchFamily="34" charset="-122"/>
                <a:cs typeface="微软雅黑" panose="020B0503020204020204" pitchFamily="34" charset="-122"/>
              </a:rPr>
              <a:t>求</a:t>
            </a:r>
            <a:r>
              <a:rPr sz="1425" spc="-4" dirty="0">
                <a:latin typeface="微软雅黑" panose="020B0503020204020204" pitchFamily="34" charset="-122"/>
                <a:cs typeface="微软雅黑" panose="020B0503020204020204" pitchFamily="34" charset="-122"/>
              </a:rPr>
              <a:t>。</a:t>
            </a:r>
            <a:endParaRPr sz="1425">
              <a:latin typeface="微软雅黑" panose="020B0503020204020204" pitchFamily="34" charset="-122"/>
              <a:cs typeface="微软雅黑" panose="020B0503020204020204" pitchFamily="34" charset="-122"/>
            </a:endParaRPr>
          </a:p>
          <a:p>
            <a:pPr marL="9525" defTabSz="685800">
              <a:spcBef>
                <a:spcPts val="1040"/>
              </a:spcBef>
            </a:pPr>
            <a:r>
              <a:rPr sz="1425" spc="-4" dirty="0">
                <a:latin typeface="微软雅黑" panose="020B0503020204020204" pitchFamily="34" charset="-122"/>
                <a:cs typeface="微软雅黑" panose="020B0503020204020204" pitchFamily="34" charset="-122"/>
              </a:rPr>
              <a:t>智能园区数字服务平台，实</a:t>
            </a:r>
            <a:r>
              <a:rPr sz="1425" spc="-23" dirty="0">
                <a:latin typeface="微软雅黑" panose="020B0503020204020204" pitchFamily="34" charset="-122"/>
                <a:cs typeface="微软雅黑" panose="020B0503020204020204" pitchFamily="34" charset="-122"/>
              </a:rPr>
              <a:t>现</a:t>
            </a:r>
            <a:r>
              <a:rPr sz="1425" spc="-8" dirty="0">
                <a:latin typeface="Calibri" panose="020F0502020204030204"/>
                <a:cs typeface="Calibri" panose="020F0502020204030204"/>
              </a:rPr>
              <a:t>A</a:t>
            </a:r>
            <a:r>
              <a:rPr sz="1425" spc="-4" dirty="0">
                <a:latin typeface="Calibri" panose="020F0502020204030204"/>
                <a:cs typeface="Calibri" panose="020F0502020204030204"/>
              </a:rPr>
              <a:t>I</a:t>
            </a:r>
            <a:r>
              <a:rPr sz="1425" dirty="0">
                <a:latin typeface="微软雅黑" panose="020B0503020204020204" pitchFamily="34" charset="-122"/>
                <a:cs typeface="微软雅黑" panose="020B0503020204020204" pitchFamily="34" charset="-122"/>
              </a:rPr>
              <a:t>、</a:t>
            </a:r>
            <a:r>
              <a:rPr sz="1425" spc="-4" dirty="0">
                <a:latin typeface="微软雅黑" panose="020B0503020204020204" pitchFamily="34" charset="-122"/>
                <a:cs typeface="微软雅黑" panose="020B0503020204020204" pitchFamily="34" charset="-122"/>
              </a:rPr>
              <a:t>大数</a:t>
            </a:r>
            <a:r>
              <a:rPr sz="1425" dirty="0">
                <a:latin typeface="微软雅黑" panose="020B0503020204020204" pitchFamily="34" charset="-122"/>
                <a:cs typeface="微软雅黑" panose="020B0503020204020204" pitchFamily="34" charset="-122"/>
              </a:rPr>
              <a:t>据</a:t>
            </a:r>
            <a:r>
              <a:rPr sz="1425" spc="-4" dirty="0">
                <a:latin typeface="微软雅黑" panose="020B0503020204020204" pitchFamily="34" charset="-122"/>
                <a:cs typeface="微软雅黑" panose="020B0503020204020204" pitchFamily="34" charset="-122"/>
              </a:rPr>
              <a:t>、视</a:t>
            </a:r>
            <a:r>
              <a:rPr sz="1425" dirty="0">
                <a:latin typeface="微软雅黑" panose="020B0503020204020204" pitchFamily="34" charset="-122"/>
                <a:cs typeface="微软雅黑" panose="020B0503020204020204" pitchFamily="34" charset="-122"/>
              </a:rPr>
              <a:t>频</a:t>
            </a:r>
            <a:r>
              <a:rPr sz="1425" spc="-4" dirty="0">
                <a:latin typeface="微软雅黑" panose="020B0503020204020204" pitchFamily="34" charset="-122"/>
                <a:cs typeface="微软雅黑" panose="020B0503020204020204" pitchFamily="34" charset="-122"/>
              </a:rPr>
              <a:t>云、</a:t>
            </a:r>
            <a:r>
              <a:rPr sz="1425" dirty="0">
                <a:latin typeface="微软雅黑" panose="020B0503020204020204" pitchFamily="34" charset="-122"/>
                <a:cs typeface="微软雅黑" panose="020B0503020204020204" pitchFamily="34" charset="-122"/>
              </a:rPr>
              <a:t>物</a:t>
            </a:r>
            <a:r>
              <a:rPr sz="1425" spc="-4" dirty="0">
                <a:latin typeface="微软雅黑" panose="020B0503020204020204" pitchFamily="34" charset="-122"/>
                <a:cs typeface="微软雅黑" panose="020B0503020204020204" pitchFamily="34" charset="-122"/>
              </a:rPr>
              <a:t>联网</a:t>
            </a:r>
            <a:r>
              <a:rPr sz="1425" dirty="0">
                <a:latin typeface="微软雅黑" panose="020B0503020204020204" pitchFamily="34" charset="-122"/>
                <a:cs typeface="微软雅黑" panose="020B0503020204020204" pitchFamily="34" charset="-122"/>
              </a:rPr>
              <a:t>、</a:t>
            </a:r>
            <a:r>
              <a:rPr sz="1425" spc="-4" dirty="0">
                <a:latin typeface="Calibri" panose="020F0502020204030204"/>
                <a:cs typeface="Calibri" panose="020F0502020204030204"/>
              </a:rPr>
              <a:t>GI</a:t>
            </a:r>
            <a:r>
              <a:rPr sz="1425" dirty="0">
                <a:latin typeface="Calibri" panose="020F0502020204030204"/>
                <a:cs typeface="Calibri" panose="020F0502020204030204"/>
              </a:rPr>
              <a:t>S</a:t>
            </a:r>
            <a:r>
              <a:rPr sz="1425" dirty="0">
                <a:latin typeface="微软雅黑" panose="020B0503020204020204" pitchFamily="34" charset="-122"/>
                <a:cs typeface="微软雅黑" panose="020B0503020204020204" pitchFamily="34" charset="-122"/>
              </a:rPr>
              <a:t>等</a:t>
            </a:r>
            <a:r>
              <a:rPr sz="1425" spc="-4" dirty="0">
                <a:latin typeface="微软雅黑" panose="020B0503020204020204" pitchFamily="34" charset="-122"/>
                <a:cs typeface="微软雅黑" panose="020B0503020204020204" pitchFamily="34" charset="-122"/>
              </a:rPr>
              <a:t>新</a:t>
            </a:r>
            <a:r>
              <a:rPr sz="1425" spc="-4" dirty="0">
                <a:latin typeface="Calibri" panose="020F0502020204030204"/>
                <a:cs typeface="Calibri" panose="020F0502020204030204"/>
              </a:rPr>
              <a:t>I</a:t>
            </a:r>
            <a:r>
              <a:rPr sz="1425" dirty="0">
                <a:latin typeface="Calibri" panose="020F0502020204030204"/>
                <a:cs typeface="Calibri" panose="020F0502020204030204"/>
              </a:rPr>
              <a:t>C</a:t>
            </a:r>
            <a:r>
              <a:rPr sz="1425" spc="-4" dirty="0">
                <a:latin typeface="Calibri" panose="020F0502020204030204"/>
                <a:cs typeface="Calibri" panose="020F0502020204030204"/>
              </a:rPr>
              <a:t>T</a:t>
            </a:r>
            <a:r>
              <a:rPr sz="1425" spc="-4" dirty="0">
                <a:latin typeface="微软雅黑" panose="020B0503020204020204" pitchFamily="34" charset="-122"/>
                <a:cs typeface="微软雅黑" panose="020B0503020204020204" pitchFamily="34" charset="-122"/>
              </a:rPr>
              <a:t>能力</a:t>
            </a:r>
            <a:r>
              <a:rPr sz="1425" dirty="0">
                <a:latin typeface="微软雅黑" panose="020B0503020204020204" pitchFamily="34" charset="-122"/>
                <a:cs typeface="微软雅黑" panose="020B0503020204020204" pitchFamily="34" charset="-122"/>
              </a:rPr>
              <a:t>封</a:t>
            </a:r>
            <a:r>
              <a:rPr sz="1425" spc="-4" dirty="0">
                <a:latin typeface="微软雅黑" panose="020B0503020204020204" pitchFamily="34" charset="-122"/>
                <a:cs typeface="微软雅黑" panose="020B0503020204020204" pitchFamily="34" charset="-122"/>
              </a:rPr>
              <a:t>装。</a:t>
            </a:r>
            <a:endParaRPr sz="1425" spc="-4" dirty="0">
              <a:latin typeface="微软雅黑" panose="020B0503020204020204" pitchFamily="34" charset="-122"/>
              <a:cs typeface="微软雅黑" panose="020B0503020204020204" pitchFamily="34" charset="-122"/>
            </a:endParaRPr>
          </a:p>
          <a:p>
            <a:pPr marL="9525" defTabSz="685800">
              <a:spcBef>
                <a:spcPts val="1040"/>
              </a:spcBef>
            </a:pPr>
            <a:r>
              <a:rPr sz="1425" spc="-4" dirty="0">
                <a:latin typeface="微软雅黑" panose="020B0503020204020204" pitchFamily="34" charset="-122"/>
                <a:cs typeface="微软雅黑" panose="020B0503020204020204" pitchFamily="34" charset="-122"/>
              </a:rPr>
              <a:t>根据标杆项目成功实践沉淀园区</a:t>
            </a:r>
            <a:r>
              <a:rPr sz="1425" dirty="0">
                <a:latin typeface="微软雅黑" panose="020B0503020204020204" pitchFamily="34" charset="-122"/>
                <a:cs typeface="微软雅黑" panose="020B0503020204020204" pitchFamily="34" charset="-122"/>
              </a:rPr>
              <a:t>业</a:t>
            </a:r>
            <a:r>
              <a:rPr sz="1425" spc="-4" dirty="0">
                <a:latin typeface="微软雅黑" panose="020B0503020204020204" pitchFamily="34" charset="-122"/>
                <a:cs typeface="微软雅黑" panose="020B0503020204020204" pitchFamily="34" charset="-122"/>
              </a:rPr>
              <a:t>务资</a:t>
            </a:r>
            <a:r>
              <a:rPr sz="1425" dirty="0">
                <a:latin typeface="微软雅黑" panose="020B0503020204020204" pitchFamily="34" charset="-122"/>
                <a:cs typeface="微软雅黑" panose="020B0503020204020204" pitchFamily="34" charset="-122"/>
              </a:rPr>
              <a:t>产</a:t>
            </a:r>
            <a:r>
              <a:rPr sz="1425" spc="-4" dirty="0">
                <a:latin typeface="微软雅黑" panose="020B0503020204020204" pitchFamily="34" charset="-122"/>
                <a:cs typeface="微软雅黑" panose="020B0503020204020204" pitchFamily="34" charset="-122"/>
              </a:rPr>
              <a:t>、数</a:t>
            </a:r>
            <a:r>
              <a:rPr sz="1425" dirty="0">
                <a:latin typeface="微软雅黑" panose="020B0503020204020204" pitchFamily="34" charset="-122"/>
                <a:cs typeface="微软雅黑" panose="020B0503020204020204" pitchFamily="34" charset="-122"/>
              </a:rPr>
              <a:t>据</a:t>
            </a:r>
            <a:r>
              <a:rPr sz="1425" spc="-4" dirty="0">
                <a:latin typeface="微软雅黑" panose="020B0503020204020204" pitchFamily="34" charset="-122"/>
                <a:cs typeface="微软雅黑" panose="020B0503020204020204" pitchFamily="34" charset="-122"/>
              </a:rPr>
              <a:t>资产</a:t>
            </a:r>
            <a:r>
              <a:rPr sz="1425" dirty="0">
                <a:latin typeface="微软雅黑" panose="020B0503020204020204" pitchFamily="34" charset="-122"/>
                <a:cs typeface="微软雅黑" panose="020B0503020204020204" pitchFamily="34" charset="-122"/>
              </a:rPr>
              <a:t>和</a:t>
            </a:r>
            <a:r>
              <a:rPr sz="1425" spc="-4" dirty="0">
                <a:latin typeface="微软雅黑" panose="020B0503020204020204" pitchFamily="34" charset="-122"/>
                <a:cs typeface="微软雅黑" panose="020B0503020204020204" pitchFamily="34" charset="-122"/>
              </a:rPr>
              <a:t>集成</a:t>
            </a:r>
            <a:r>
              <a:rPr sz="1425" dirty="0">
                <a:latin typeface="微软雅黑" panose="020B0503020204020204" pitchFamily="34" charset="-122"/>
                <a:cs typeface="微软雅黑" panose="020B0503020204020204" pitchFamily="34" charset="-122"/>
              </a:rPr>
              <a:t>资</a:t>
            </a:r>
            <a:r>
              <a:rPr sz="1425" spc="-4" dirty="0">
                <a:latin typeface="微软雅黑" panose="020B0503020204020204" pitchFamily="34" charset="-122"/>
                <a:cs typeface="微软雅黑" panose="020B0503020204020204" pitchFamily="34" charset="-122"/>
              </a:rPr>
              <a:t>产，</a:t>
            </a:r>
            <a:r>
              <a:rPr sz="1425" dirty="0">
                <a:latin typeface="微软雅黑" panose="020B0503020204020204" pitchFamily="34" charset="-122"/>
                <a:cs typeface="微软雅黑" panose="020B0503020204020204" pitchFamily="34" charset="-122"/>
              </a:rPr>
              <a:t>支</a:t>
            </a:r>
            <a:r>
              <a:rPr sz="1425" spc="-4" dirty="0">
                <a:latin typeface="微软雅黑" panose="020B0503020204020204" pitchFamily="34" charset="-122"/>
                <a:cs typeface="微软雅黑" panose="020B0503020204020204" pitchFamily="34" charset="-122"/>
              </a:rPr>
              <a:t>持园</a:t>
            </a:r>
            <a:r>
              <a:rPr sz="1425" dirty="0">
                <a:latin typeface="微软雅黑" panose="020B0503020204020204" pitchFamily="34" charset="-122"/>
                <a:cs typeface="微软雅黑" panose="020B0503020204020204" pitchFamily="34" charset="-122"/>
              </a:rPr>
              <a:t>区</a:t>
            </a:r>
            <a:r>
              <a:rPr sz="1425" spc="-4" dirty="0">
                <a:latin typeface="微软雅黑" panose="020B0503020204020204" pitchFamily="34" charset="-122"/>
                <a:cs typeface="微软雅黑" panose="020B0503020204020204" pitchFamily="34" charset="-122"/>
              </a:rPr>
              <a:t>基线</a:t>
            </a:r>
            <a:r>
              <a:rPr sz="1425" dirty="0">
                <a:latin typeface="微软雅黑" panose="020B0503020204020204" pitchFamily="34" charset="-122"/>
                <a:cs typeface="微软雅黑" panose="020B0503020204020204" pitchFamily="34" charset="-122"/>
              </a:rPr>
              <a:t>场</a:t>
            </a:r>
            <a:r>
              <a:rPr sz="1425" spc="-4" dirty="0">
                <a:latin typeface="微软雅黑" panose="020B0503020204020204" pitchFamily="34" charset="-122"/>
                <a:cs typeface="微软雅黑" panose="020B0503020204020204" pitchFamily="34" charset="-122"/>
              </a:rPr>
              <a:t>景应</a:t>
            </a:r>
            <a:r>
              <a:rPr sz="1425" dirty="0">
                <a:latin typeface="微软雅黑" panose="020B0503020204020204" pitchFamily="34" charset="-122"/>
                <a:cs typeface="微软雅黑" panose="020B0503020204020204" pitchFamily="34" charset="-122"/>
              </a:rPr>
              <a:t>用</a:t>
            </a:r>
            <a:r>
              <a:rPr sz="1425" spc="-4" dirty="0">
                <a:latin typeface="微软雅黑" panose="020B0503020204020204" pitchFamily="34" charset="-122"/>
                <a:cs typeface="微软雅黑" panose="020B0503020204020204" pitchFamily="34" charset="-122"/>
              </a:rPr>
              <a:t>，包</a:t>
            </a:r>
            <a:r>
              <a:rPr sz="1425" dirty="0">
                <a:latin typeface="微软雅黑" panose="020B0503020204020204" pitchFamily="34" charset="-122"/>
                <a:cs typeface="微软雅黑" panose="020B0503020204020204" pitchFamily="34" charset="-122"/>
              </a:rPr>
              <a:t>括</a:t>
            </a:r>
            <a:r>
              <a:rPr sz="1425" spc="-4" dirty="0">
                <a:latin typeface="微软雅黑" panose="020B0503020204020204" pitchFamily="34" charset="-122"/>
                <a:cs typeface="微软雅黑" panose="020B0503020204020204" pitchFamily="34" charset="-122"/>
              </a:rPr>
              <a:t>：智 能运营中心、综合安防、便捷通行</a:t>
            </a:r>
            <a:r>
              <a:rPr sz="1425" dirty="0">
                <a:latin typeface="微软雅黑" panose="020B0503020204020204" pitchFamily="34" charset="-122"/>
                <a:cs typeface="微软雅黑" panose="020B0503020204020204" pitchFamily="34" charset="-122"/>
              </a:rPr>
              <a:t>、</a:t>
            </a:r>
            <a:r>
              <a:rPr sz="1425" spc="-4" dirty="0">
                <a:latin typeface="微软雅黑" panose="020B0503020204020204" pitchFamily="34" charset="-122"/>
                <a:cs typeface="微软雅黑" panose="020B0503020204020204" pitchFamily="34" charset="-122"/>
              </a:rPr>
              <a:t>资产</a:t>
            </a:r>
            <a:r>
              <a:rPr sz="1425" dirty="0">
                <a:latin typeface="微软雅黑" panose="020B0503020204020204" pitchFamily="34" charset="-122"/>
                <a:cs typeface="微软雅黑" panose="020B0503020204020204" pitchFamily="34" charset="-122"/>
              </a:rPr>
              <a:t>管</a:t>
            </a:r>
            <a:r>
              <a:rPr sz="1425" spc="-4" dirty="0">
                <a:latin typeface="微软雅黑" panose="020B0503020204020204" pitchFamily="34" charset="-122"/>
                <a:cs typeface="微软雅黑" panose="020B0503020204020204" pitchFamily="34" charset="-122"/>
              </a:rPr>
              <a:t>理、</a:t>
            </a:r>
            <a:r>
              <a:rPr sz="1425" dirty="0">
                <a:latin typeface="微软雅黑" panose="020B0503020204020204" pitchFamily="34" charset="-122"/>
                <a:cs typeface="微软雅黑" panose="020B0503020204020204" pitchFamily="34" charset="-122"/>
              </a:rPr>
              <a:t>设</a:t>
            </a:r>
            <a:r>
              <a:rPr sz="1425" spc="-4" dirty="0">
                <a:latin typeface="微软雅黑" panose="020B0503020204020204" pitchFamily="34" charset="-122"/>
                <a:cs typeface="微软雅黑" panose="020B0503020204020204" pitchFamily="34" charset="-122"/>
              </a:rPr>
              <a:t>施管</a:t>
            </a:r>
            <a:r>
              <a:rPr sz="1425" dirty="0">
                <a:latin typeface="微软雅黑" panose="020B0503020204020204" pitchFamily="34" charset="-122"/>
                <a:cs typeface="微软雅黑" panose="020B0503020204020204" pitchFamily="34" charset="-122"/>
              </a:rPr>
              <a:t>理</a:t>
            </a:r>
            <a:r>
              <a:rPr sz="1425" spc="-4" dirty="0">
                <a:latin typeface="微软雅黑" panose="020B0503020204020204" pitchFamily="34" charset="-122"/>
                <a:cs typeface="微软雅黑" panose="020B0503020204020204" pitchFamily="34" charset="-122"/>
              </a:rPr>
              <a:t>、能</a:t>
            </a:r>
            <a:r>
              <a:rPr sz="1425" dirty="0">
                <a:latin typeface="微软雅黑" panose="020B0503020204020204" pitchFamily="34" charset="-122"/>
                <a:cs typeface="微软雅黑" panose="020B0503020204020204" pitchFamily="34" charset="-122"/>
              </a:rPr>
              <a:t>效</a:t>
            </a:r>
            <a:r>
              <a:rPr sz="1425" spc="-4" dirty="0">
                <a:latin typeface="微软雅黑" panose="020B0503020204020204" pitchFamily="34" charset="-122"/>
                <a:cs typeface="微软雅黑" panose="020B0503020204020204" pitchFamily="34" charset="-122"/>
              </a:rPr>
              <a:t>管理</a:t>
            </a:r>
            <a:r>
              <a:rPr sz="1425" dirty="0">
                <a:latin typeface="微软雅黑" panose="020B0503020204020204" pitchFamily="34" charset="-122"/>
                <a:cs typeface="微软雅黑" panose="020B0503020204020204" pitchFamily="34" charset="-122"/>
              </a:rPr>
              <a:t>、</a:t>
            </a:r>
            <a:r>
              <a:rPr sz="1425" spc="-4" dirty="0">
                <a:latin typeface="微软雅黑" panose="020B0503020204020204" pitchFamily="34" charset="-122"/>
                <a:cs typeface="微软雅黑" panose="020B0503020204020204" pitchFamily="34" charset="-122"/>
              </a:rPr>
              <a:t>用户</a:t>
            </a:r>
            <a:r>
              <a:rPr sz="1425" dirty="0">
                <a:latin typeface="微软雅黑" panose="020B0503020204020204" pitchFamily="34" charset="-122"/>
                <a:cs typeface="微软雅黑" panose="020B0503020204020204" pitchFamily="34" charset="-122"/>
              </a:rPr>
              <a:t>个</a:t>
            </a:r>
            <a:r>
              <a:rPr sz="1425" spc="-4" dirty="0">
                <a:latin typeface="微软雅黑" panose="020B0503020204020204" pitchFamily="34" charset="-122"/>
                <a:cs typeface="微软雅黑" panose="020B0503020204020204" pitchFamily="34" charset="-122"/>
              </a:rPr>
              <a:t>性化</a:t>
            </a:r>
            <a:r>
              <a:rPr sz="1425" dirty="0">
                <a:latin typeface="微软雅黑" panose="020B0503020204020204" pitchFamily="34" charset="-122"/>
                <a:cs typeface="微软雅黑" panose="020B0503020204020204" pitchFamily="34" charset="-122"/>
              </a:rPr>
              <a:t>定</a:t>
            </a:r>
            <a:r>
              <a:rPr sz="1425" spc="-4" dirty="0">
                <a:latin typeface="微软雅黑" panose="020B0503020204020204" pitchFamily="34" charset="-122"/>
                <a:cs typeface="微软雅黑" panose="020B0503020204020204" pitchFamily="34" charset="-122"/>
              </a:rPr>
              <a:t>制服</a:t>
            </a:r>
            <a:r>
              <a:rPr sz="1425" dirty="0">
                <a:latin typeface="微软雅黑" panose="020B0503020204020204" pitchFamily="34" charset="-122"/>
                <a:cs typeface="微软雅黑" panose="020B0503020204020204" pitchFamily="34" charset="-122"/>
              </a:rPr>
              <a:t>务</a:t>
            </a:r>
            <a:r>
              <a:rPr sz="1425" spc="-4" dirty="0">
                <a:latin typeface="微软雅黑" panose="020B0503020204020204" pitchFamily="34" charset="-122"/>
                <a:cs typeface="微软雅黑" panose="020B0503020204020204" pitchFamily="34" charset="-122"/>
              </a:rPr>
              <a:t>等。</a:t>
            </a:r>
            <a:endParaRPr sz="1425" spc="-4" dirty="0">
              <a:latin typeface="微软雅黑" panose="020B0503020204020204" pitchFamily="34" charset="-122"/>
              <a:cs typeface="微软雅黑" panose="020B0503020204020204" pitchFamily="34" charset="-122"/>
            </a:endParaRPr>
          </a:p>
          <a:p>
            <a:pPr marL="9525" defTabSz="685800">
              <a:spcBef>
                <a:spcPts val="1040"/>
              </a:spcBef>
            </a:pPr>
            <a:r>
              <a:rPr sz="1425" spc="-4" dirty="0">
                <a:latin typeface="微软雅黑" panose="020B0503020204020204" pitchFamily="34" charset="-122"/>
                <a:cs typeface="微软雅黑" panose="020B0503020204020204" pitchFamily="34" charset="-122"/>
              </a:rPr>
              <a:t>提供应用使能、集成使能、数据使</a:t>
            </a:r>
            <a:r>
              <a:rPr sz="1425" dirty="0">
                <a:latin typeface="微软雅黑" panose="020B0503020204020204" pitchFamily="34" charset="-122"/>
                <a:cs typeface="微软雅黑" panose="020B0503020204020204" pitchFamily="34" charset="-122"/>
              </a:rPr>
              <a:t>能</a:t>
            </a:r>
            <a:r>
              <a:rPr sz="1425" spc="-4" dirty="0">
                <a:latin typeface="微软雅黑" panose="020B0503020204020204" pitchFamily="34" charset="-122"/>
                <a:cs typeface="微软雅黑" panose="020B0503020204020204" pitchFamily="34" charset="-122"/>
              </a:rPr>
              <a:t>、开</a:t>
            </a:r>
            <a:r>
              <a:rPr sz="1425" dirty="0">
                <a:latin typeface="微软雅黑" panose="020B0503020204020204" pitchFamily="34" charset="-122"/>
                <a:cs typeface="微软雅黑" panose="020B0503020204020204" pitchFamily="34" charset="-122"/>
              </a:rPr>
              <a:t>发</a:t>
            </a:r>
            <a:r>
              <a:rPr sz="1425" spc="-4" dirty="0">
                <a:latin typeface="微软雅黑" panose="020B0503020204020204" pitchFamily="34" charset="-122"/>
                <a:cs typeface="微软雅黑" panose="020B0503020204020204" pitchFamily="34" charset="-122"/>
              </a:rPr>
              <a:t>使能</a:t>
            </a:r>
            <a:r>
              <a:rPr sz="1425" dirty="0">
                <a:latin typeface="微软雅黑" panose="020B0503020204020204" pitchFamily="34" charset="-122"/>
                <a:cs typeface="微软雅黑" panose="020B0503020204020204" pitchFamily="34" charset="-122"/>
              </a:rPr>
              <a:t>等</a:t>
            </a:r>
            <a:r>
              <a:rPr sz="1425" spc="-4" dirty="0">
                <a:latin typeface="微软雅黑" panose="020B0503020204020204" pitchFamily="34" charset="-122"/>
                <a:cs typeface="微软雅黑" panose="020B0503020204020204" pitchFamily="34" charset="-122"/>
              </a:rPr>
              <a:t>二次</a:t>
            </a:r>
            <a:r>
              <a:rPr sz="1425" dirty="0">
                <a:latin typeface="微软雅黑" panose="020B0503020204020204" pitchFamily="34" charset="-122"/>
                <a:cs typeface="微软雅黑" panose="020B0503020204020204" pitchFamily="34" charset="-122"/>
              </a:rPr>
              <a:t>开</a:t>
            </a:r>
            <a:r>
              <a:rPr sz="1425" spc="-4" dirty="0">
                <a:latin typeface="微软雅黑" panose="020B0503020204020204" pitchFamily="34" charset="-122"/>
                <a:cs typeface="微软雅黑" panose="020B0503020204020204" pitchFamily="34" charset="-122"/>
              </a:rPr>
              <a:t>发和</a:t>
            </a:r>
            <a:r>
              <a:rPr sz="1425" dirty="0">
                <a:latin typeface="微软雅黑" panose="020B0503020204020204" pitchFamily="34" charset="-122"/>
                <a:cs typeface="微软雅黑" panose="020B0503020204020204" pitchFamily="34" charset="-122"/>
              </a:rPr>
              <a:t>集</a:t>
            </a:r>
            <a:r>
              <a:rPr sz="1425" spc="-4" dirty="0">
                <a:latin typeface="微软雅黑" panose="020B0503020204020204" pitchFamily="34" charset="-122"/>
                <a:cs typeface="微软雅黑" panose="020B0503020204020204" pitchFamily="34" charset="-122"/>
              </a:rPr>
              <a:t>成交</a:t>
            </a:r>
            <a:r>
              <a:rPr sz="1425" dirty="0">
                <a:latin typeface="微软雅黑" panose="020B0503020204020204" pitchFamily="34" charset="-122"/>
                <a:cs typeface="微软雅黑" panose="020B0503020204020204" pitchFamily="34" charset="-122"/>
              </a:rPr>
              <a:t>付</a:t>
            </a:r>
            <a:r>
              <a:rPr sz="1425" spc="-4" dirty="0">
                <a:latin typeface="微软雅黑" panose="020B0503020204020204" pitchFamily="34" charset="-122"/>
                <a:cs typeface="微软雅黑" panose="020B0503020204020204" pitchFamily="34" charset="-122"/>
              </a:rPr>
              <a:t>能力</a:t>
            </a:r>
            <a:r>
              <a:rPr sz="1425" dirty="0">
                <a:latin typeface="微软雅黑" panose="020B0503020204020204" pitchFamily="34" charset="-122"/>
                <a:cs typeface="微软雅黑" panose="020B0503020204020204" pitchFamily="34" charset="-122"/>
              </a:rPr>
              <a:t>，</a:t>
            </a:r>
            <a:r>
              <a:rPr sz="1425" spc="-4" dirty="0">
                <a:latin typeface="微软雅黑" panose="020B0503020204020204" pitchFamily="34" charset="-122"/>
                <a:cs typeface="微软雅黑" panose="020B0503020204020204" pitchFamily="34" charset="-122"/>
              </a:rPr>
              <a:t>支持</a:t>
            </a:r>
            <a:r>
              <a:rPr sz="1425" dirty="0">
                <a:latin typeface="微软雅黑" panose="020B0503020204020204" pitchFamily="34" charset="-122"/>
                <a:cs typeface="微软雅黑" panose="020B0503020204020204" pitchFamily="34" charset="-122"/>
              </a:rPr>
              <a:t>基</a:t>
            </a:r>
            <a:r>
              <a:rPr sz="1425" spc="-4" dirty="0">
                <a:latin typeface="微软雅黑" panose="020B0503020204020204" pitchFamily="34" charset="-122"/>
                <a:cs typeface="微软雅黑" panose="020B0503020204020204" pitchFamily="34" charset="-122"/>
              </a:rPr>
              <a:t>线场</a:t>
            </a:r>
            <a:r>
              <a:rPr sz="1425" dirty="0">
                <a:latin typeface="微软雅黑" panose="020B0503020204020204" pitchFamily="34" charset="-122"/>
                <a:cs typeface="微软雅黑" panose="020B0503020204020204" pitchFamily="34" charset="-122"/>
              </a:rPr>
              <a:t>景</a:t>
            </a:r>
            <a:r>
              <a:rPr sz="1425" spc="-4" dirty="0">
                <a:latin typeface="微软雅黑" panose="020B0503020204020204" pitchFamily="34" charset="-122"/>
                <a:cs typeface="微软雅黑" panose="020B0503020204020204" pitchFamily="34" charset="-122"/>
              </a:rPr>
              <a:t>外的</a:t>
            </a:r>
            <a:r>
              <a:rPr sz="1425" dirty="0">
                <a:latin typeface="微软雅黑" panose="020B0503020204020204" pitchFamily="34" charset="-122"/>
                <a:cs typeface="微软雅黑" panose="020B0503020204020204" pitchFamily="34" charset="-122"/>
              </a:rPr>
              <a:t>应</a:t>
            </a:r>
            <a:r>
              <a:rPr sz="1425" spc="-4" dirty="0">
                <a:latin typeface="微软雅黑" panose="020B0503020204020204" pitchFamily="34" charset="-122"/>
                <a:cs typeface="微软雅黑" panose="020B0503020204020204" pitchFamily="34" charset="-122"/>
              </a:rPr>
              <a:t>用 定制。</a:t>
            </a:r>
            <a:endParaRPr sz="1425">
              <a:latin typeface="微软雅黑" panose="020B0503020204020204" pitchFamily="34" charset="-122"/>
              <a:cs typeface="微软雅黑" panose="020B0503020204020204" pitchFamily="34" charset="-122"/>
            </a:endParaRPr>
          </a:p>
        </p:txBody>
      </p:sp>
      <p:grpSp>
        <p:nvGrpSpPr>
          <p:cNvPr id="4" name="组合 20"/>
          <p:cNvGrpSpPr/>
          <p:nvPr/>
        </p:nvGrpSpPr>
        <p:grpSpPr bwMode="auto">
          <a:xfrm>
            <a:off x="596" y="114914"/>
            <a:ext cx="521498" cy="379813"/>
            <a:chOff x="0" y="0"/>
            <a:chExt cx="694944" cy="624651"/>
          </a:xfrm>
        </p:grpSpPr>
        <p:sp>
          <p:nvSpPr>
            <p:cNvPr id="5"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p>
          </p:txBody>
        </p:sp>
        <p:sp>
          <p:nvSpPr>
            <p:cNvPr id="6"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81380" y="144935"/>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物业服务微场景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txBox="1"/>
          <p:nvPr/>
        </p:nvSpPr>
        <p:spPr>
          <a:xfrm>
            <a:off x="482048" y="814812"/>
            <a:ext cx="7028765" cy="184666"/>
          </a:xfrm>
          <a:prstGeom prst="rect">
            <a:avLst/>
          </a:prstGeom>
        </p:spPr>
        <p:txBody>
          <a:bodyPr vert="horz" wrap="square" lIns="0" tIns="0" rIns="0" bIns="0" rtlCol="0">
            <a:spAutoFit/>
          </a:bodyPr>
          <a:lstStyle/>
          <a:p>
            <a:pPr marL="9525" defTabSz="685800"/>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spc="-4" dirty="0">
                <a:latin typeface="微软雅黑" panose="020B0503020204020204" pitchFamily="34" charset="-122"/>
                <a:cs typeface="微软雅黑" panose="020B0503020204020204" pitchFamily="34" charset="-122"/>
              </a:rPr>
              <a:t>构建物业服务</a:t>
            </a:r>
            <a:r>
              <a:rPr sz="1200" spc="-4" dirty="0">
                <a:latin typeface="Calibri" panose="020F0502020204030204"/>
                <a:cs typeface="Calibri" panose="020F0502020204030204"/>
              </a:rPr>
              <a:t>AP</a:t>
            </a:r>
            <a:r>
              <a:rPr sz="1200" dirty="0">
                <a:latin typeface="Calibri" panose="020F0502020204030204"/>
                <a:cs typeface="Calibri" panose="020F0502020204030204"/>
              </a:rPr>
              <a:t>P</a:t>
            </a:r>
            <a:r>
              <a:rPr sz="1200" spc="-4" dirty="0">
                <a:latin typeface="微软雅黑" panose="020B0503020204020204" pitchFamily="34" charset="-122"/>
                <a:cs typeface="微软雅黑" panose="020B0503020204020204" pitchFamily="34" charset="-122"/>
              </a:rPr>
              <a:t>，实现消息推送、缴费</a:t>
            </a:r>
            <a:r>
              <a:rPr sz="1200" dirty="0">
                <a:latin typeface="微软雅黑" panose="020B0503020204020204" pitchFamily="34" charset="-122"/>
                <a:cs typeface="微软雅黑" panose="020B0503020204020204" pitchFamily="34" charset="-122"/>
              </a:rPr>
              <a:t>通</a:t>
            </a:r>
            <a:r>
              <a:rPr sz="1200" spc="-4" dirty="0">
                <a:latin typeface="微软雅黑" panose="020B0503020204020204" pitchFamily="34" charset="-122"/>
                <a:cs typeface="微软雅黑" panose="020B0503020204020204" pitchFamily="34" charset="-122"/>
              </a:rPr>
              <a:t>知以</a:t>
            </a:r>
            <a:r>
              <a:rPr sz="1200" dirty="0">
                <a:latin typeface="微软雅黑" panose="020B0503020204020204" pitchFamily="34" charset="-122"/>
                <a:cs typeface="微软雅黑" panose="020B0503020204020204" pitchFamily="34" charset="-122"/>
              </a:rPr>
              <a:t>及</a:t>
            </a:r>
            <a:r>
              <a:rPr sz="1200" spc="-4" dirty="0">
                <a:latin typeface="微软雅黑" panose="020B0503020204020204" pitchFamily="34" charset="-122"/>
                <a:cs typeface="微软雅黑" panose="020B0503020204020204" pitchFamily="34" charset="-122"/>
              </a:rPr>
              <a:t>物业</a:t>
            </a:r>
            <a:r>
              <a:rPr sz="1200" dirty="0">
                <a:latin typeface="微软雅黑" panose="020B0503020204020204" pitchFamily="34" charset="-122"/>
                <a:cs typeface="微软雅黑" panose="020B0503020204020204" pitchFamily="34" charset="-122"/>
              </a:rPr>
              <a:t>保</a:t>
            </a:r>
            <a:r>
              <a:rPr sz="1200" spc="-4" dirty="0">
                <a:latin typeface="微软雅黑" panose="020B0503020204020204" pitchFamily="34" charset="-122"/>
                <a:cs typeface="微软雅黑" panose="020B0503020204020204" pitchFamily="34" charset="-122"/>
              </a:rPr>
              <a:t>修登</a:t>
            </a:r>
            <a:r>
              <a:rPr sz="1200" spc="4" dirty="0">
                <a:latin typeface="微软雅黑" panose="020B0503020204020204" pitchFamily="34" charset="-122"/>
                <a:cs typeface="微软雅黑" panose="020B0503020204020204" pitchFamily="34" charset="-122"/>
              </a:rPr>
              <a:t>记</a:t>
            </a:r>
            <a:r>
              <a:rPr sz="1200" spc="-4" dirty="0">
                <a:latin typeface="微软雅黑" panose="020B0503020204020204" pitchFamily="34" charset="-122"/>
                <a:cs typeface="微软雅黑" panose="020B0503020204020204" pitchFamily="34" charset="-122"/>
              </a:rPr>
              <a:t>、任</a:t>
            </a:r>
            <a:r>
              <a:rPr sz="1200" dirty="0">
                <a:latin typeface="微软雅黑" panose="020B0503020204020204" pitchFamily="34" charset="-122"/>
                <a:cs typeface="微软雅黑" panose="020B0503020204020204" pitchFamily="34" charset="-122"/>
              </a:rPr>
              <a:t>务</a:t>
            </a:r>
            <a:r>
              <a:rPr sz="1200" spc="-4" dirty="0">
                <a:latin typeface="微软雅黑" panose="020B0503020204020204" pitchFamily="34" charset="-122"/>
                <a:cs typeface="微软雅黑" panose="020B0503020204020204" pitchFamily="34" charset="-122"/>
              </a:rPr>
              <a:t>分派</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任务</a:t>
            </a:r>
            <a:r>
              <a:rPr sz="1200" dirty="0">
                <a:latin typeface="微软雅黑" panose="020B0503020204020204" pitchFamily="34" charset="-122"/>
                <a:cs typeface="微软雅黑" panose="020B0503020204020204" pitchFamily="34" charset="-122"/>
              </a:rPr>
              <a:t>处</a:t>
            </a:r>
            <a:r>
              <a:rPr sz="1200" spc="-4" dirty="0">
                <a:latin typeface="微软雅黑" panose="020B0503020204020204" pitchFamily="34" charset="-122"/>
                <a:cs typeface="微软雅黑" panose="020B0503020204020204" pitchFamily="34" charset="-122"/>
              </a:rPr>
              <a:t>理、</a:t>
            </a:r>
            <a:r>
              <a:rPr sz="1200" dirty="0">
                <a:latin typeface="微软雅黑" panose="020B0503020204020204" pitchFamily="34" charset="-122"/>
                <a:cs typeface="微软雅黑" panose="020B0503020204020204" pitchFamily="34" charset="-122"/>
              </a:rPr>
              <a:t>进</a:t>
            </a:r>
            <a:r>
              <a:rPr sz="1200" spc="-4" dirty="0">
                <a:latin typeface="微软雅黑" panose="020B0503020204020204" pitchFamily="34" charset="-122"/>
                <a:cs typeface="微软雅黑" panose="020B0503020204020204" pitchFamily="34" charset="-122"/>
              </a:rPr>
              <a:t>度跟</a:t>
            </a:r>
            <a:r>
              <a:rPr sz="1200" dirty="0">
                <a:latin typeface="微软雅黑" panose="020B0503020204020204" pitchFamily="34" charset="-122"/>
                <a:cs typeface="微软雅黑" panose="020B0503020204020204" pitchFamily="34" charset="-122"/>
              </a:rPr>
              <a:t>踪</a:t>
            </a:r>
            <a:r>
              <a:rPr sz="1200" spc="-4" dirty="0">
                <a:latin typeface="微软雅黑" panose="020B0503020204020204" pitchFamily="34" charset="-122"/>
                <a:cs typeface="微软雅黑" panose="020B0503020204020204" pitchFamily="34" charset="-122"/>
              </a:rPr>
              <a:t>等。</a:t>
            </a:r>
            <a:endParaRPr sz="1200">
              <a:latin typeface="微软雅黑" panose="020B0503020204020204" pitchFamily="34" charset="-122"/>
              <a:cs typeface="微软雅黑" panose="020B0503020204020204" pitchFamily="34" charset="-122"/>
            </a:endParaRPr>
          </a:p>
        </p:txBody>
      </p:sp>
      <p:sp>
        <p:nvSpPr>
          <p:cNvPr id="4" name="object 4"/>
          <p:cNvSpPr/>
          <p:nvPr/>
        </p:nvSpPr>
        <p:spPr>
          <a:xfrm>
            <a:off x="361250" y="1281873"/>
            <a:ext cx="1327253" cy="1722800"/>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5" name="object 5"/>
          <p:cNvSpPr/>
          <p:nvPr/>
        </p:nvSpPr>
        <p:spPr>
          <a:xfrm>
            <a:off x="1688504" y="1267011"/>
            <a:ext cx="1674786" cy="1647349"/>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6" name="object 6"/>
          <p:cNvSpPr txBox="1"/>
          <p:nvPr/>
        </p:nvSpPr>
        <p:spPr>
          <a:xfrm>
            <a:off x="3520003" y="1364985"/>
            <a:ext cx="823103" cy="1454244"/>
          </a:xfrm>
          <a:prstGeom prst="rect">
            <a:avLst/>
          </a:prstGeom>
        </p:spPr>
        <p:txBody>
          <a:bodyPr vert="horz" wrap="square" lIns="0" tIns="0" rIns="0" bIns="0" rtlCol="0">
            <a:spAutoFit/>
          </a:bodyPr>
          <a:lstStyle/>
          <a:p>
            <a:pPr marL="9525" marR="3810" algn="just" defTabSz="685800">
              <a:lnSpc>
                <a:spcPct val="150000"/>
              </a:lnSpc>
            </a:pPr>
            <a:r>
              <a:rPr sz="1050" dirty="0">
                <a:latin typeface="微软雅黑" panose="020B0503020204020204" pitchFamily="34" charset="-122"/>
                <a:cs typeface="微软雅黑" panose="020B0503020204020204" pitchFamily="34" charset="-122"/>
              </a:rPr>
              <a:t>构建报修服务 系统，提供物 </a:t>
            </a:r>
            <a:r>
              <a:rPr sz="1050" spc="4" dirty="0">
                <a:latin typeface="微软雅黑" panose="020B0503020204020204" pitchFamily="34" charset="-122"/>
                <a:cs typeface="微软雅黑" panose="020B0503020204020204" pitchFamily="34" charset="-122"/>
              </a:rPr>
              <a:t>业保修登记、</a:t>
            </a:r>
            <a:r>
              <a:rPr sz="1050" dirty="0">
                <a:latin typeface="微软雅黑" panose="020B0503020204020204" pitchFamily="34" charset="-122"/>
                <a:cs typeface="微软雅黑" panose="020B0503020204020204" pitchFamily="34" charset="-122"/>
              </a:rPr>
              <a:t> 任务分派、任 务处理、进度 跟踪等功能</a:t>
            </a:r>
            <a:endParaRPr sz="1050">
              <a:latin typeface="微软雅黑" panose="020B0503020204020204" pitchFamily="34" charset="-122"/>
              <a:cs typeface="微软雅黑" panose="020B0503020204020204" pitchFamily="34" charset="-122"/>
            </a:endParaRPr>
          </a:p>
        </p:txBody>
      </p:sp>
      <p:sp>
        <p:nvSpPr>
          <p:cNvPr id="7" name="object 7"/>
          <p:cNvSpPr/>
          <p:nvPr/>
        </p:nvSpPr>
        <p:spPr>
          <a:xfrm>
            <a:off x="4577367" y="1166410"/>
            <a:ext cx="2920872" cy="1721657"/>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8" name="object 8"/>
          <p:cNvSpPr/>
          <p:nvPr/>
        </p:nvSpPr>
        <p:spPr>
          <a:xfrm>
            <a:off x="6081244" y="1513371"/>
            <a:ext cx="948855" cy="418696"/>
          </a:xfrm>
          <a:custGeom>
            <a:avLst/>
            <a:gdLst/>
            <a:ahLst/>
            <a:cxnLst/>
            <a:rect l="l" t="t" r="r" b="b"/>
            <a:pathLst>
              <a:path w="1264920" h="558164">
                <a:moveTo>
                  <a:pt x="0" y="0"/>
                </a:moveTo>
                <a:lnTo>
                  <a:pt x="19206" y="35117"/>
                </a:lnTo>
                <a:lnTo>
                  <a:pt x="33591" y="56453"/>
                </a:lnTo>
                <a:lnTo>
                  <a:pt x="39877" y="66218"/>
                </a:lnTo>
                <a:lnTo>
                  <a:pt x="59054" y="102488"/>
                </a:lnTo>
                <a:lnTo>
                  <a:pt x="58611" y="115146"/>
                </a:lnTo>
                <a:lnTo>
                  <a:pt x="58339" y="127809"/>
                </a:lnTo>
                <a:lnTo>
                  <a:pt x="58193" y="140477"/>
                </a:lnTo>
                <a:lnTo>
                  <a:pt x="58127" y="153146"/>
                </a:lnTo>
                <a:lnTo>
                  <a:pt x="58094" y="165815"/>
                </a:lnTo>
                <a:lnTo>
                  <a:pt x="58047" y="178483"/>
                </a:lnTo>
                <a:lnTo>
                  <a:pt x="56800" y="229093"/>
                </a:lnTo>
                <a:lnTo>
                  <a:pt x="46690" y="279028"/>
                </a:lnTo>
                <a:lnTo>
                  <a:pt x="36361" y="282495"/>
                </a:lnTo>
                <a:lnTo>
                  <a:pt x="24205" y="292304"/>
                </a:lnTo>
                <a:lnTo>
                  <a:pt x="17920" y="302039"/>
                </a:lnTo>
                <a:lnTo>
                  <a:pt x="19366" y="315869"/>
                </a:lnTo>
                <a:lnTo>
                  <a:pt x="21407" y="328970"/>
                </a:lnTo>
                <a:lnTo>
                  <a:pt x="24266" y="341367"/>
                </a:lnTo>
                <a:lnTo>
                  <a:pt x="28169" y="353085"/>
                </a:lnTo>
                <a:lnTo>
                  <a:pt x="33338" y="364151"/>
                </a:lnTo>
                <a:lnTo>
                  <a:pt x="59054" y="404368"/>
                </a:lnTo>
                <a:lnTo>
                  <a:pt x="59010" y="415825"/>
                </a:lnTo>
                <a:lnTo>
                  <a:pt x="57942" y="427573"/>
                </a:lnTo>
                <a:lnTo>
                  <a:pt x="56170" y="439521"/>
                </a:lnTo>
                <a:lnTo>
                  <a:pt x="54014" y="451578"/>
                </a:lnTo>
                <a:lnTo>
                  <a:pt x="51792" y="463653"/>
                </a:lnTo>
                <a:lnTo>
                  <a:pt x="49824" y="475654"/>
                </a:lnTo>
                <a:lnTo>
                  <a:pt x="48429" y="487490"/>
                </a:lnTo>
                <a:lnTo>
                  <a:pt x="47926" y="499070"/>
                </a:lnTo>
                <a:lnTo>
                  <a:pt x="48633" y="510303"/>
                </a:lnTo>
                <a:lnTo>
                  <a:pt x="68473" y="546534"/>
                </a:lnTo>
                <a:lnTo>
                  <a:pt x="111415" y="554453"/>
                </a:lnTo>
                <a:lnTo>
                  <a:pt x="124486" y="553738"/>
                </a:lnTo>
                <a:lnTo>
                  <a:pt x="165652" y="547840"/>
                </a:lnTo>
                <a:lnTo>
                  <a:pt x="204949" y="539881"/>
                </a:lnTo>
                <a:lnTo>
                  <a:pt x="216566" y="537562"/>
                </a:lnTo>
                <a:lnTo>
                  <a:pt x="227062" y="535693"/>
                </a:lnTo>
                <a:lnTo>
                  <a:pt x="240216" y="533843"/>
                </a:lnTo>
                <a:lnTo>
                  <a:pt x="252852" y="532301"/>
                </a:lnTo>
                <a:lnTo>
                  <a:pt x="265144" y="530800"/>
                </a:lnTo>
                <a:lnTo>
                  <a:pt x="314297" y="523410"/>
                </a:lnTo>
                <a:lnTo>
                  <a:pt x="345971" y="518425"/>
                </a:lnTo>
                <a:lnTo>
                  <a:pt x="344563" y="505826"/>
                </a:lnTo>
                <a:lnTo>
                  <a:pt x="342973" y="493222"/>
                </a:lnTo>
                <a:lnTo>
                  <a:pt x="341007" y="480657"/>
                </a:lnTo>
                <a:lnTo>
                  <a:pt x="336248" y="465804"/>
                </a:lnTo>
                <a:lnTo>
                  <a:pt x="332282" y="455324"/>
                </a:lnTo>
                <a:lnTo>
                  <a:pt x="337223" y="443500"/>
                </a:lnTo>
                <a:lnTo>
                  <a:pt x="374449" y="421360"/>
                </a:lnTo>
                <a:lnTo>
                  <a:pt x="409752" y="416351"/>
                </a:lnTo>
                <a:lnTo>
                  <a:pt x="423469" y="413230"/>
                </a:lnTo>
                <a:lnTo>
                  <a:pt x="434539" y="410254"/>
                </a:lnTo>
                <a:lnTo>
                  <a:pt x="447333" y="408066"/>
                </a:lnTo>
                <a:lnTo>
                  <a:pt x="459850" y="406206"/>
                </a:lnTo>
                <a:lnTo>
                  <a:pt x="472187" y="404387"/>
                </a:lnTo>
                <a:lnTo>
                  <a:pt x="484588" y="399742"/>
                </a:lnTo>
                <a:lnTo>
                  <a:pt x="497150" y="395260"/>
                </a:lnTo>
                <a:lnTo>
                  <a:pt x="507511" y="389016"/>
                </a:lnTo>
                <a:lnTo>
                  <a:pt x="513102" y="377947"/>
                </a:lnTo>
                <a:lnTo>
                  <a:pt x="514368" y="366456"/>
                </a:lnTo>
                <a:lnTo>
                  <a:pt x="515780" y="355371"/>
                </a:lnTo>
                <a:lnTo>
                  <a:pt x="522032" y="343511"/>
                </a:lnTo>
                <a:lnTo>
                  <a:pt x="529162" y="333439"/>
                </a:lnTo>
                <a:lnTo>
                  <a:pt x="527620" y="344959"/>
                </a:lnTo>
                <a:lnTo>
                  <a:pt x="526084" y="357346"/>
                </a:lnTo>
                <a:lnTo>
                  <a:pt x="523541" y="370097"/>
                </a:lnTo>
                <a:lnTo>
                  <a:pt x="518977" y="382708"/>
                </a:lnTo>
                <a:lnTo>
                  <a:pt x="508575" y="390732"/>
                </a:lnTo>
                <a:lnTo>
                  <a:pt x="496485" y="392688"/>
                </a:lnTo>
                <a:lnTo>
                  <a:pt x="483222" y="395173"/>
                </a:lnTo>
                <a:lnTo>
                  <a:pt x="471080" y="397367"/>
                </a:lnTo>
                <a:lnTo>
                  <a:pt x="456423" y="400962"/>
                </a:lnTo>
                <a:lnTo>
                  <a:pt x="445693" y="403758"/>
                </a:lnTo>
                <a:lnTo>
                  <a:pt x="432090" y="406198"/>
                </a:lnTo>
                <a:lnTo>
                  <a:pt x="419644" y="408070"/>
                </a:lnTo>
                <a:lnTo>
                  <a:pt x="407891" y="409775"/>
                </a:lnTo>
                <a:lnTo>
                  <a:pt x="400679" y="421195"/>
                </a:lnTo>
                <a:lnTo>
                  <a:pt x="394327" y="432449"/>
                </a:lnTo>
                <a:lnTo>
                  <a:pt x="391053" y="443991"/>
                </a:lnTo>
                <a:lnTo>
                  <a:pt x="390756" y="455328"/>
                </a:lnTo>
                <a:lnTo>
                  <a:pt x="391162" y="467383"/>
                </a:lnTo>
                <a:lnTo>
                  <a:pt x="395521" y="506125"/>
                </a:lnTo>
                <a:lnTo>
                  <a:pt x="402338" y="545085"/>
                </a:lnTo>
                <a:lnTo>
                  <a:pt x="472312" y="558164"/>
                </a:lnTo>
                <a:lnTo>
                  <a:pt x="484965" y="556893"/>
                </a:lnTo>
                <a:lnTo>
                  <a:pt x="497598" y="555486"/>
                </a:lnTo>
                <a:lnTo>
                  <a:pt x="510226" y="554124"/>
                </a:lnTo>
                <a:lnTo>
                  <a:pt x="550029" y="551786"/>
                </a:lnTo>
                <a:lnTo>
                  <a:pt x="589411" y="550337"/>
                </a:lnTo>
                <a:lnTo>
                  <a:pt x="639958" y="548839"/>
                </a:lnTo>
                <a:lnTo>
                  <a:pt x="664639" y="548177"/>
                </a:lnTo>
                <a:lnTo>
                  <a:pt x="676881" y="547849"/>
                </a:lnTo>
                <a:lnTo>
                  <a:pt x="689075" y="547515"/>
                </a:lnTo>
                <a:lnTo>
                  <a:pt x="701235" y="547170"/>
                </a:lnTo>
                <a:lnTo>
                  <a:pt x="713375" y="546808"/>
                </a:lnTo>
                <a:lnTo>
                  <a:pt x="726300" y="547107"/>
                </a:lnTo>
                <a:lnTo>
                  <a:pt x="764866" y="548145"/>
                </a:lnTo>
                <a:lnTo>
                  <a:pt x="803158" y="549297"/>
                </a:lnTo>
                <a:lnTo>
                  <a:pt x="815870" y="549683"/>
                </a:lnTo>
                <a:lnTo>
                  <a:pt x="866514" y="551115"/>
                </a:lnTo>
                <a:lnTo>
                  <a:pt x="916925" y="552135"/>
                </a:lnTo>
                <a:lnTo>
                  <a:pt x="954656" y="552446"/>
                </a:lnTo>
                <a:lnTo>
                  <a:pt x="967503" y="552303"/>
                </a:lnTo>
                <a:lnTo>
                  <a:pt x="1006377" y="550419"/>
                </a:lnTo>
                <a:lnTo>
                  <a:pt x="1044978" y="547032"/>
                </a:lnTo>
                <a:lnTo>
                  <a:pt x="1082316" y="543025"/>
                </a:lnTo>
                <a:lnTo>
                  <a:pt x="1094310" y="541704"/>
                </a:lnTo>
                <a:lnTo>
                  <a:pt x="1109760" y="538070"/>
                </a:lnTo>
                <a:lnTo>
                  <a:pt x="1120320" y="535586"/>
                </a:lnTo>
                <a:lnTo>
                  <a:pt x="1129428" y="533621"/>
                </a:lnTo>
                <a:lnTo>
                  <a:pt x="1140521" y="531544"/>
                </a:lnTo>
                <a:lnTo>
                  <a:pt x="1156605" y="528927"/>
                </a:lnTo>
                <a:lnTo>
                  <a:pt x="1169506" y="527056"/>
                </a:lnTo>
                <a:lnTo>
                  <a:pt x="1180306" y="525434"/>
                </a:lnTo>
                <a:lnTo>
                  <a:pt x="1225847" y="514346"/>
                </a:lnTo>
                <a:lnTo>
                  <a:pt x="1254378" y="461390"/>
                </a:lnTo>
                <a:lnTo>
                  <a:pt x="1261872" y="444246"/>
                </a:lnTo>
                <a:lnTo>
                  <a:pt x="1261123" y="432954"/>
                </a:lnTo>
                <a:lnTo>
                  <a:pt x="1261654" y="421170"/>
                </a:lnTo>
                <a:lnTo>
                  <a:pt x="1262860" y="409127"/>
                </a:lnTo>
                <a:lnTo>
                  <a:pt x="1264136" y="397057"/>
                </a:lnTo>
                <a:lnTo>
                  <a:pt x="1264875" y="385193"/>
                </a:lnTo>
                <a:lnTo>
                  <a:pt x="1250370" y="344449"/>
                </a:lnTo>
                <a:lnTo>
                  <a:pt x="1219683" y="335569"/>
                </a:lnTo>
                <a:lnTo>
                  <a:pt x="1208190" y="336319"/>
                </a:lnTo>
                <a:lnTo>
                  <a:pt x="1196314" y="338168"/>
                </a:lnTo>
                <a:lnTo>
                  <a:pt x="1184206" y="340661"/>
                </a:lnTo>
                <a:lnTo>
                  <a:pt x="1172015" y="343345"/>
                </a:lnTo>
                <a:lnTo>
                  <a:pt x="1159891" y="345764"/>
                </a:lnTo>
                <a:lnTo>
                  <a:pt x="1147984" y="347465"/>
                </a:lnTo>
                <a:lnTo>
                  <a:pt x="1136443" y="347994"/>
                </a:lnTo>
                <a:lnTo>
                  <a:pt x="1122594" y="341697"/>
                </a:lnTo>
                <a:lnTo>
                  <a:pt x="1117161" y="331061"/>
                </a:lnTo>
                <a:lnTo>
                  <a:pt x="1117058" y="317221"/>
                </a:lnTo>
                <a:lnTo>
                  <a:pt x="1117045" y="303767"/>
                </a:lnTo>
                <a:lnTo>
                  <a:pt x="1117141" y="290651"/>
                </a:lnTo>
                <a:lnTo>
                  <a:pt x="1118980" y="240676"/>
                </a:lnTo>
                <a:lnTo>
                  <a:pt x="1127125" y="199516"/>
                </a:lnTo>
                <a:lnTo>
                  <a:pt x="1129029" y="193675"/>
                </a:lnTo>
                <a:lnTo>
                  <a:pt x="1136529" y="162792"/>
                </a:lnTo>
                <a:lnTo>
                  <a:pt x="1136913" y="159185"/>
                </a:lnTo>
                <a:lnTo>
                  <a:pt x="1137799" y="154060"/>
                </a:lnTo>
                <a:lnTo>
                  <a:pt x="1139564" y="146400"/>
                </a:lnTo>
                <a:lnTo>
                  <a:pt x="1142580" y="135188"/>
                </a:lnTo>
                <a:lnTo>
                  <a:pt x="1147638" y="116373"/>
                </a:lnTo>
                <a:lnTo>
                  <a:pt x="1150921" y="101925"/>
                </a:lnTo>
                <a:lnTo>
                  <a:pt x="1152913" y="91137"/>
                </a:lnTo>
                <a:lnTo>
                  <a:pt x="1154095" y="83297"/>
                </a:lnTo>
                <a:lnTo>
                  <a:pt x="1154950" y="77697"/>
                </a:lnTo>
                <a:lnTo>
                  <a:pt x="1155961" y="73627"/>
                </a:lnTo>
                <a:lnTo>
                  <a:pt x="1157609" y="70378"/>
                </a:lnTo>
                <a:lnTo>
                  <a:pt x="1160378" y="67241"/>
                </a:lnTo>
                <a:lnTo>
                  <a:pt x="1164748" y="63506"/>
                </a:lnTo>
                <a:lnTo>
                  <a:pt x="1171204" y="58464"/>
                </a:lnTo>
              </a:path>
            </a:pathLst>
          </a:custGeom>
          <a:ln w="19050">
            <a:solidFill>
              <a:srgbClr val="EC7C30"/>
            </a:solidFill>
            <a:prstDash val="dash"/>
          </a:ln>
        </p:spPr>
        <p:txBody>
          <a:bodyPr wrap="square" lIns="0" tIns="0" rIns="0" bIns="0" rtlCol="0"/>
          <a:lstStyle/>
          <a:p>
            <a:pPr defTabSz="685800"/>
            <a:endParaRPr sz="1350">
              <a:latin typeface="Calibri" panose="020F0502020204030204"/>
            </a:endParaRPr>
          </a:p>
        </p:txBody>
      </p:sp>
      <p:sp>
        <p:nvSpPr>
          <p:cNvPr id="9" name="object 9"/>
          <p:cNvSpPr/>
          <p:nvPr/>
        </p:nvSpPr>
        <p:spPr>
          <a:xfrm>
            <a:off x="6911778" y="1422658"/>
            <a:ext cx="188628" cy="161000"/>
          </a:xfrm>
          <a:custGeom>
            <a:avLst/>
            <a:gdLst/>
            <a:ahLst/>
            <a:cxnLst/>
            <a:rect l="l" t="t" r="r" b="b"/>
            <a:pathLst>
              <a:path w="251459" h="214630">
                <a:moveTo>
                  <a:pt x="251205" y="185419"/>
                </a:moveTo>
                <a:lnTo>
                  <a:pt x="475" y="185419"/>
                </a:lnTo>
                <a:lnTo>
                  <a:pt x="1720" y="187959"/>
                </a:lnTo>
                <a:lnTo>
                  <a:pt x="38475" y="205739"/>
                </a:lnTo>
                <a:lnTo>
                  <a:pt x="100668" y="214629"/>
                </a:lnTo>
                <a:lnTo>
                  <a:pt x="159631" y="214629"/>
                </a:lnTo>
                <a:lnTo>
                  <a:pt x="203015" y="208279"/>
                </a:lnTo>
                <a:lnTo>
                  <a:pt x="244787" y="191769"/>
                </a:lnTo>
                <a:lnTo>
                  <a:pt x="251205" y="185419"/>
                </a:lnTo>
                <a:close/>
              </a:path>
              <a:path w="251459" h="214630">
                <a:moveTo>
                  <a:pt x="87629" y="115569"/>
                </a:moveTo>
                <a:lnTo>
                  <a:pt x="85598" y="115569"/>
                </a:lnTo>
                <a:lnTo>
                  <a:pt x="83947" y="116839"/>
                </a:lnTo>
                <a:lnTo>
                  <a:pt x="76016" y="119379"/>
                </a:lnTo>
                <a:lnTo>
                  <a:pt x="64898" y="124459"/>
                </a:lnTo>
                <a:lnTo>
                  <a:pt x="52302" y="129539"/>
                </a:lnTo>
                <a:lnTo>
                  <a:pt x="39262" y="134619"/>
                </a:lnTo>
                <a:lnTo>
                  <a:pt x="26807" y="140969"/>
                </a:lnTo>
                <a:lnTo>
                  <a:pt x="15969" y="147319"/>
                </a:lnTo>
                <a:lnTo>
                  <a:pt x="8652" y="158750"/>
                </a:lnTo>
                <a:lnTo>
                  <a:pt x="3453" y="171450"/>
                </a:lnTo>
                <a:lnTo>
                  <a:pt x="0" y="184150"/>
                </a:lnTo>
                <a:lnTo>
                  <a:pt x="0" y="185419"/>
                </a:lnTo>
                <a:lnTo>
                  <a:pt x="251460" y="185419"/>
                </a:lnTo>
                <a:lnTo>
                  <a:pt x="251460" y="184150"/>
                </a:lnTo>
                <a:lnTo>
                  <a:pt x="249999" y="177800"/>
                </a:lnTo>
                <a:lnTo>
                  <a:pt x="248273" y="172719"/>
                </a:lnTo>
                <a:lnTo>
                  <a:pt x="153797" y="172719"/>
                </a:lnTo>
                <a:lnTo>
                  <a:pt x="153797" y="165100"/>
                </a:lnTo>
                <a:lnTo>
                  <a:pt x="245438" y="165100"/>
                </a:lnTo>
                <a:lnTo>
                  <a:pt x="240007" y="154939"/>
                </a:lnTo>
                <a:lnTo>
                  <a:pt x="230900" y="144779"/>
                </a:lnTo>
                <a:lnTo>
                  <a:pt x="228754" y="143509"/>
                </a:lnTo>
                <a:lnTo>
                  <a:pt x="125729" y="143509"/>
                </a:lnTo>
                <a:lnTo>
                  <a:pt x="117475" y="128269"/>
                </a:lnTo>
                <a:lnTo>
                  <a:pt x="116967" y="127000"/>
                </a:lnTo>
                <a:lnTo>
                  <a:pt x="115697" y="125729"/>
                </a:lnTo>
                <a:lnTo>
                  <a:pt x="113048" y="125729"/>
                </a:lnTo>
                <a:lnTo>
                  <a:pt x="100705" y="121919"/>
                </a:lnTo>
                <a:lnTo>
                  <a:pt x="89153" y="116839"/>
                </a:lnTo>
                <a:lnTo>
                  <a:pt x="87629" y="115569"/>
                </a:lnTo>
                <a:close/>
              </a:path>
              <a:path w="251459" h="214630">
                <a:moveTo>
                  <a:pt x="245438" y="165100"/>
                </a:moveTo>
                <a:lnTo>
                  <a:pt x="197103" y="165100"/>
                </a:lnTo>
                <a:lnTo>
                  <a:pt x="197103" y="172719"/>
                </a:lnTo>
                <a:lnTo>
                  <a:pt x="248273" y="172719"/>
                </a:lnTo>
                <a:lnTo>
                  <a:pt x="246116" y="166369"/>
                </a:lnTo>
                <a:lnTo>
                  <a:pt x="245438" y="165100"/>
                </a:lnTo>
                <a:close/>
              </a:path>
              <a:path w="251459" h="214630">
                <a:moveTo>
                  <a:pt x="165862" y="115569"/>
                </a:moveTo>
                <a:lnTo>
                  <a:pt x="163829" y="115569"/>
                </a:lnTo>
                <a:lnTo>
                  <a:pt x="161432" y="116839"/>
                </a:lnTo>
                <a:lnTo>
                  <a:pt x="149821" y="121919"/>
                </a:lnTo>
                <a:lnTo>
                  <a:pt x="137414" y="125729"/>
                </a:lnTo>
                <a:lnTo>
                  <a:pt x="135763" y="125729"/>
                </a:lnTo>
                <a:lnTo>
                  <a:pt x="134493" y="127000"/>
                </a:lnTo>
                <a:lnTo>
                  <a:pt x="133985" y="128269"/>
                </a:lnTo>
                <a:lnTo>
                  <a:pt x="125729" y="143509"/>
                </a:lnTo>
                <a:lnTo>
                  <a:pt x="228754" y="143509"/>
                </a:lnTo>
                <a:lnTo>
                  <a:pt x="218022" y="137159"/>
                </a:lnTo>
                <a:lnTo>
                  <a:pt x="205828" y="132079"/>
                </a:lnTo>
                <a:lnTo>
                  <a:pt x="191967" y="125729"/>
                </a:lnTo>
                <a:lnTo>
                  <a:pt x="178569" y="120650"/>
                </a:lnTo>
                <a:lnTo>
                  <a:pt x="167767" y="116839"/>
                </a:lnTo>
                <a:lnTo>
                  <a:pt x="167513" y="116839"/>
                </a:lnTo>
                <a:lnTo>
                  <a:pt x="165862" y="115569"/>
                </a:lnTo>
                <a:close/>
              </a:path>
              <a:path w="251459" h="214630">
                <a:moveTo>
                  <a:pt x="125729" y="0"/>
                </a:moveTo>
                <a:lnTo>
                  <a:pt x="86216" y="6350"/>
                </a:lnTo>
                <a:lnTo>
                  <a:pt x="59309" y="44450"/>
                </a:lnTo>
                <a:lnTo>
                  <a:pt x="58523" y="64769"/>
                </a:lnTo>
                <a:lnTo>
                  <a:pt x="62088" y="80009"/>
                </a:lnTo>
                <a:lnTo>
                  <a:pt x="92694" y="111759"/>
                </a:lnTo>
                <a:lnTo>
                  <a:pt x="126777" y="121919"/>
                </a:lnTo>
                <a:lnTo>
                  <a:pt x="136512" y="120650"/>
                </a:lnTo>
                <a:lnTo>
                  <a:pt x="148337" y="116839"/>
                </a:lnTo>
                <a:lnTo>
                  <a:pt x="153380" y="114300"/>
                </a:lnTo>
                <a:lnTo>
                  <a:pt x="123152" y="114300"/>
                </a:lnTo>
                <a:lnTo>
                  <a:pt x="114005" y="111759"/>
                </a:lnTo>
                <a:lnTo>
                  <a:pt x="77060" y="87629"/>
                </a:lnTo>
                <a:lnTo>
                  <a:pt x="68325" y="60959"/>
                </a:lnTo>
                <a:lnTo>
                  <a:pt x="68427" y="55879"/>
                </a:lnTo>
                <a:lnTo>
                  <a:pt x="68579" y="52069"/>
                </a:lnTo>
                <a:lnTo>
                  <a:pt x="89692" y="52069"/>
                </a:lnTo>
                <a:lnTo>
                  <a:pt x="96218" y="48259"/>
                </a:lnTo>
                <a:lnTo>
                  <a:pt x="108646" y="44450"/>
                </a:lnTo>
                <a:lnTo>
                  <a:pt x="125729" y="43179"/>
                </a:lnTo>
                <a:lnTo>
                  <a:pt x="191897" y="43179"/>
                </a:lnTo>
                <a:lnTo>
                  <a:pt x="190830" y="35559"/>
                </a:lnTo>
                <a:lnTo>
                  <a:pt x="189341" y="31750"/>
                </a:lnTo>
                <a:lnTo>
                  <a:pt x="109347" y="31750"/>
                </a:lnTo>
                <a:lnTo>
                  <a:pt x="107315" y="27939"/>
                </a:lnTo>
                <a:lnTo>
                  <a:pt x="106299" y="26669"/>
                </a:lnTo>
                <a:lnTo>
                  <a:pt x="104267" y="22859"/>
                </a:lnTo>
                <a:lnTo>
                  <a:pt x="112014" y="21589"/>
                </a:lnTo>
                <a:lnTo>
                  <a:pt x="118872" y="20319"/>
                </a:lnTo>
                <a:lnTo>
                  <a:pt x="183291" y="20319"/>
                </a:lnTo>
                <a:lnTo>
                  <a:pt x="177148" y="12700"/>
                </a:lnTo>
                <a:lnTo>
                  <a:pt x="168514" y="7619"/>
                </a:lnTo>
                <a:lnTo>
                  <a:pt x="157284" y="3809"/>
                </a:lnTo>
                <a:lnTo>
                  <a:pt x="143131" y="1269"/>
                </a:lnTo>
                <a:lnTo>
                  <a:pt x="125729" y="0"/>
                </a:lnTo>
                <a:close/>
              </a:path>
              <a:path w="251459" h="214630">
                <a:moveTo>
                  <a:pt x="192913" y="52069"/>
                </a:moveTo>
                <a:lnTo>
                  <a:pt x="182879" y="52069"/>
                </a:lnTo>
                <a:lnTo>
                  <a:pt x="183134" y="58419"/>
                </a:lnTo>
                <a:lnTo>
                  <a:pt x="181656" y="72389"/>
                </a:lnTo>
                <a:lnTo>
                  <a:pt x="145835" y="109219"/>
                </a:lnTo>
                <a:lnTo>
                  <a:pt x="123152" y="114300"/>
                </a:lnTo>
                <a:lnTo>
                  <a:pt x="153380" y="114300"/>
                </a:lnTo>
                <a:lnTo>
                  <a:pt x="190380" y="77469"/>
                </a:lnTo>
                <a:lnTo>
                  <a:pt x="193040" y="60959"/>
                </a:lnTo>
                <a:lnTo>
                  <a:pt x="192913" y="52069"/>
                </a:lnTo>
                <a:close/>
              </a:path>
              <a:path w="251459" h="214630">
                <a:moveTo>
                  <a:pt x="118999" y="57150"/>
                </a:moveTo>
                <a:lnTo>
                  <a:pt x="73532" y="57150"/>
                </a:lnTo>
                <a:lnTo>
                  <a:pt x="73151" y="58419"/>
                </a:lnTo>
                <a:lnTo>
                  <a:pt x="73151" y="63500"/>
                </a:lnTo>
                <a:lnTo>
                  <a:pt x="73914" y="63500"/>
                </a:lnTo>
                <a:lnTo>
                  <a:pt x="74549" y="64769"/>
                </a:lnTo>
                <a:lnTo>
                  <a:pt x="75184" y="64769"/>
                </a:lnTo>
                <a:lnTo>
                  <a:pt x="75184" y="66039"/>
                </a:lnTo>
                <a:lnTo>
                  <a:pt x="77343" y="74929"/>
                </a:lnTo>
                <a:lnTo>
                  <a:pt x="77850" y="76200"/>
                </a:lnTo>
                <a:lnTo>
                  <a:pt x="83566" y="78739"/>
                </a:lnTo>
                <a:lnTo>
                  <a:pt x="86232" y="80009"/>
                </a:lnTo>
                <a:lnTo>
                  <a:pt x="107315" y="80009"/>
                </a:lnTo>
                <a:lnTo>
                  <a:pt x="112395" y="77469"/>
                </a:lnTo>
                <a:lnTo>
                  <a:pt x="116141" y="76200"/>
                </a:lnTo>
                <a:lnTo>
                  <a:pt x="89662" y="76200"/>
                </a:lnTo>
                <a:lnTo>
                  <a:pt x="87122" y="74929"/>
                </a:lnTo>
                <a:lnTo>
                  <a:pt x="81915" y="73659"/>
                </a:lnTo>
                <a:lnTo>
                  <a:pt x="81025" y="68579"/>
                </a:lnTo>
                <a:lnTo>
                  <a:pt x="81152" y="63500"/>
                </a:lnTo>
                <a:lnTo>
                  <a:pt x="81661" y="62229"/>
                </a:lnTo>
                <a:lnTo>
                  <a:pt x="82550" y="60959"/>
                </a:lnTo>
                <a:lnTo>
                  <a:pt x="83947" y="59689"/>
                </a:lnTo>
                <a:lnTo>
                  <a:pt x="86360" y="58419"/>
                </a:lnTo>
                <a:lnTo>
                  <a:pt x="120269" y="58419"/>
                </a:lnTo>
                <a:lnTo>
                  <a:pt x="118999" y="57150"/>
                </a:lnTo>
                <a:close/>
              </a:path>
              <a:path w="251459" h="214630">
                <a:moveTo>
                  <a:pt x="133572" y="64769"/>
                </a:moveTo>
                <a:lnTo>
                  <a:pt x="128777" y="64769"/>
                </a:lnTo>
                <a:lnTo>
                  <a:pt x="131572" y="74929"/>
                </a:lnTo>
                <a:lnTo>
                  <a:pt x="139065" y="77469"/>
                </a:lnTo>
                <a:lnTo>
                  <a:pt x="144145" y="80009"/>
                </a:lnTo>
                <a:lnTo>
                  <a:pt x="165226" y="80009"/>
                </a:lnTo>
                <a:lnTo>
                  <a:pt x="167894" y="78739"/>
                </a:lnTo>
                <a:lnTo>
                  <a:pt x="173609" y="76200"/>
                </a:lnTo>
                <a:lnTo>
                  <a:pt x="146685" y="76200"/>
                </a:lnTo>
                <a:lnTo>
                  <a:pt x="140843" y="74929"/>
                </a:lnTo>
                <a:lnTo>
                  <a:pt x="133096" y="66039"/>
                </a:lnTo>
                <a:lnTo>
                  <a:pt x="133572" y="64769"/>
                </a:lnTo>
                <a:close/>
              </a:path>
              <a:path w="251459" h="214630">
                <a:moveTo>
                  <a:pt x="150875" y="58419"/>
                </a:moveTo>
                <a:lnTo>
                  <a:pt x="100584" y="58419"/>
                </a:lnTo>
                <a:lnTo>
                  <a:pt x="114807" y="59689"/>
                </a:lnTo>
                <a:lnTo>
                  <a:pt x="116459" y="60959"/>
                </a:lnTo>
                <a:lnTo>
                  <a:pt x="118364" y="66039"/>
                </a:lnTo>
                <a:lnTo>
                  <a:pt x="110617" y="74929"/>
                </a:lnTo>
                <a:lnTo>
                  <a:pt x="104775" y="76200"/>
                </a:lnTo>
                <a:lnTo>
                  <a:pt x="116141" y="76200"/>
                </a:lnTo>
                <a:lnTo>
                  <a:pt x="119888" y="74929"/>
                </a:lnTo>
                <a:lnTo>
                  <a:pt x="122681" y="64769"/>
                </a:lnTo>
                <a:lnTo>
                  <a:pt x="133572" y="64769"/>
                </a:lnTo>
                <a:lnTo>
                  <a:pt x="135000" y="60959"/>
                </a:lnTo>
                <a:lnTo>
                  <a:pt x="136651" y="59689"/>
                </a:lnTo>
                <a:lnTo>
                  <a:pt x="150875" y="58419"/>
                </a:lnTo>
                <a:close/>
              </a:path>
              <a:path w="251459" h="214630">
                <a:moveTo>
                  <a:pt x="177926" y="57150"/>
                </a:moveTo>
                <a:lnTo>
                  <a:pt x="132461" y="57150"/>
                </a:lnTo>
                <a:lnTo>
                  <a:pt x="131191" y="58419"/>
                </a:lnTo>
                <a:lnTo>
                  <a:pt x="165100" y="58419"/>
                </a:lnTo>
                <a:lnTo>
                  <a:pt x="167513" y="59689"/>
                </a:lnTo>
                <a:lnTo>
                  <a:pt x="168910" y="60959"/>
                </a:lnTo>
                <a:lnTo>
                  <a:pt x="169799" y="62229"/>
                </a:lnTo>
                <a:lnTo>
                  <a:pt x="170306" y="63500"/>
                </a:lnTo>
                <a:lnTo>
                  <a:pt x="170349" y="66039"/>
                </a:lnTo>
                <a:lnTo>
                  <a:pt x="170434" y="68579"/>
                </a:lnTo>
                <a:lnTo>
                  <a:pt x="169672" y="73659"/>
                </a:lnTo>
                <a:lnTo>
                  <a:pt x="161798" y="76200"/>
                </a:lnTo>
                <a:lnTo>
                  <a:pt x="173609" y="76200"/>
                </a:lnTo>
                <a:lnTo>
                  <a:pt x="174117" y="74929"/>
                </a:lnTo>
                <a:lnTo>
                  <a:pt x="176275" y="66039"/>
                </a:lnTo>
                <a:lnTo>
                  <a:pt x="176402" y="64769"/>
                </a:lnTo>
                <a:lnTo>
                  <a:pt x="176911" y="64769"/>
                </a:lnTo>
                <a:lnTo>
                  <a:pt x="177546" y="63500"/>
                </a:lnTo>
                <a:lnTo>
                  <a:pt x="178307" y="63500"/>
                </a:lnTo>
                <a:lnTo>
                  <a:pt x="178307" y="58419"/>
                </a:lnTo>
                <a:lnTo>
                  <a:pt x="177926" y="57150"/>
                </a:lnTo>
                <a:close/>
              </a:path>
              <a:path w="251459" h="214630">
                <a:moveTo>
                  <a:pt x="89692" y="52069"/>
                </a:moveTo>
                <a:lnTo>
                  <a:pt x="69215" y="52069"/>
                </a:lnTo>
                <a:lnTo>
                  <a:pt x="70993" y="55879"/>
                </a:lnTo>
                <a:lnTo>
                  <a:pt x="74041" y="57150"/>
                </a:lnTo>
                <a:lnTo>
                  <a:pt x="117221" y="57150"/>
                </a:lnTo>
                <a:lnTo>
                  <a:pt x="116331" y="55879"/>
                </a:lnTo>
                <a:lnTo>
                  <a:pt x="112522" y="54609"/>
                </a:lnTo>
                <a:lnTo>
                  <a:pt x="88392" y="54609"/>
                </a:lnTo>
                <a:lnTo>
                  <a:pt x="87516" y="53339"/>
                </a:lnTo>
                <a:lnTo>
                  <a:pt x="89692" y="52069"/>
                </a:lnTo>
                <a:close/>
              </a:path>
              <a:path w="251459" h="214630">
                <a:moveTo>
                  <a:pt x="191897" y="43179"/>
                </a:moveTo>
                <a:lnTo>
                  <a:pt x="131493" y="43179"/>
                </a:lnTo>
                <a:lnTo>
                  <a:pt x="147091" y="45719"/>
                </a:lnTo>
                <a:lnTo>
                  <a:pt x="158258" y="50800"/>
                </a:lnTo>
                <a:lnTo>
                  <a:pt x="165989" y="54609"/>
                </a:lnTo>
                <a:lnTo>
                  <a:pt x="138938" y="54609"/>
                </a:lnTo>
                <a:lnTo>
                  <a:pt x="135127" y="55879"/>
                </a:lnTo>
                <a:lnTo>
                  <a:pt x="134239" y="57150"/>
                </a:lnTo>
                <a:lnTo>
                  <a:pt x="177419" y="57150"/>
                </a:lnTo>
                <a:lnTo>
                  <a:pt x="180467" y="55879"/>
                </a:lnTo>
                <a:lnTo>
                  <a:pt x="182245" y="52069"/>
                </a:lnTo>
                <a:lnTo>
                  <a:pt x="192913" y="52069"/>
                </a:lnTo>
                <a:lnTo>
                  <a:pt x="192786" y="49529"/>
                </a:lnTo>
                <a:lnTo>
                  <a:pt x="191897" y="43179"/>
                </a:lnTo>
                <a:close/>
              </a:path>
              <a:path w="251459" h="214630">
                <a:moveTo>
                  <a:pt x="136144" y="30479"/>
                </a:moveTo>
                <a:lnTo>
                  <a:pt x="115316" y="30479"/>
                </a:lnTo>
                <a:lnTo>
                  <a:pt x="109347" y="31750"/>
                </a:lnTo>
                <a:lnTo>
                  <a:pt x="142113" y="31750"/>
                </a:lnTo>
                <a:lnTo>
                  <a:pt x="136144" y="30479"/>
                </a:lnTo>
                <a:close/>
              </a:path>
              <a:path w="251459" h="214630">
                <a:moveTo>
                  <a:pt x="183291" y="20319"/>
                </a:moveTo>
                <a:lnTo>
                  <a:pt x="132588" y="20319"/>
                </a:lnTo>
                <a:lnTo>
                  <a:pt x="139446" y="21589"/>
                </a:lnTo>
                <a:lnTo>
                  <a:pt x="147193" y="22859"/>
                </a:lnTo>
                <a:lnTo>
                  <a:pt x="145161" y="26669"/>
                </a:lnTo>
                <a:lnTo>
                  <a:pt x="144145" y="27939"/>
                </a:lnTo>
                <a:lnTo>
                  <a:pt x="142113" y="31750"/>
                </a:lnTo>
                <a:lnTo>
                  <a:pt x="189341" y="31750"/>
                </a:lnTo>
                <a:lnTo>
                  <a:pt x="186362" y="24129"/>
                </a:lnTo>
                <a:lnTo>
                  <a:pt x="183291" y="20319"/>
                </a:lnTo>
                <a:close/>
              </a:path>
              <a:path w="251459" h="214630">
                <a:moveTo>
                  <a:pt x="125729" y="29209"/>
                </a:moveTo>
                <a:lnTo>
                  <a:pt x="120523" y="30479"/>
                </a:lnTo>
                <a:lnTo>
                  <a:pt x="130937" y="30479"/>
                </a:lnTo>
                <a:lnTo>
                  <a:pt x="125729" y="29209"/>
                </a:lnTo>
                <a:close/>
              </a:path>
            </a:pathLst>
          </a:custGeom>
          <a:solidFill>
            <a:srgbClr val="3B3B3B"/>
          </a:solidFill>
        </p:spPr>
        <p:txBody>
          <a:bodyPr wrap="square" lIns="0" tIns="0" rIns="0" bIns="0" rtlCol="0"/>
          <a:lstStyle/>
          <a:p>
            <a:pPr defTabSz="685800"/>
            <a:endParaRPr sz="1350">
              <a:latin typeface="Calibri" panose="020F0502020204030204"/>
            </a:endParaRPr>
          </a:p>
        </p:txBody>
      </p:sp>
      <p:sp>
        <p:nvSpPr>
          <p:cNvPr id="10" name="object 10"/>
          <p:cNvSpPr/>
          <p:nvPr/>
        </p:nvSpPr>
        <p:spPr>
          <a:xfrm>
            <a:off x="7006663" y="1810031"/>
            <a:ext cx="256076" cy="209205"/>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1" name="object 11"/>
          <p:cNvSpPr/>
          <p:nvPr/>
        </p:nvSpPr>
        <p:spPr>
          <a:xfrm>
            <a:off x="6332175" y="1638551"/>
            <a:ext cx="257220" cy="210348"/>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2" name="object 12"/>
          <p:cNvSpPr/>
          <p:nvPr/>
        </p:nvSpPr>
        <p:spPr>
          <a:xfrm>
            <a:off x="5869181" y="1871764"/>
            <a:ext cx="257220" cy="209205"/>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3" name="object 13"/>
          <p:cNvSpPr/>
          <p:nvPr/>
        </p:nvSpPr>
        <p:spPr>
          <a:xfrm>
            <a:off x="5886329" y="1381331"/>
            <a:ext cx="257220" cy="210348"/>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4" name="object 14"/>
          <p:cNvSpPr txBox="1"/>
          <p:nvPr/>
        </p:nvSpPr>
        <p:spPr>
          <a:xfrm>
            <a:off x="7550921" y="1251522"/>
            <a:ext cx="1089373" cy="1454244"/>
          </a:xfrm>
          <a:prstGeom prst="rect">
            <a:avLst/>
          </a:prstGeom>
        </p:spPr>
        <p:txBody>
          <a:bodyPr vert="horz" wrap="square" lIns="0" tIns="0" rIns="0" bIns="0" rtlCol="0">
            <a:spAutoFit/>
          </a:bodyPr>
          <a:lstStyle/>
          <a:p>
            <a:pPr marL="9525" marR="3810" algn="just" defTabSz="685800">
              <a:lnSpc>
                <a:spcPct val="150000"/>
              </a:lnSpc>
            </a:pPr>
            <a:r>
              <a:rPr sz="1050" dirty="0">
                <a:latin typeface="微软雅黑" panose="020B0503020204020204" pitchFamily="34" charset="-122"/>
                <a:cs typeface="微软雅黑" panose="020B0503020204020204" pitchFamily="34" charset="-122"/>
              </a:rPr>
              <a:t>通过智能终端精准 定位物管人员实时 位置和历史轨迹，</a:t>
            </a:r>
            <a:r>
              <a:rPr sz="1050" spc="-4"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准确记录物管人员 的服务范围和服务 时长。</a:t>
            </a:r>
            <a:endParaRPr sz="1050">
              <a:latin typeface="微软雅黑" panose="020B0503020204020204" pitchFamily="34" charset="-122"/>
              <a:cs typeface="微软雅黑" panose="020B0503020204020204" pitchFamily="34" charset="-122"/>
            </a:endParaRPr>
          </a:p>
        </p:txBody>
      </p:sp>
      <p:sp>
        <p:nvSpPr>
          <p:cNvPr id="15" name="object 15"/>
          <p:cNvSpPr/>
          <p:nvPr/>
        </p:nvSpPr>
        <p:spPr>
          <a:xfrm>
            <a:off x="441274" y="3116706"/>
            <a:ext cx="2922015" cy="1720514"/>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16" name="object 16"/>
          <p:cNvSpPr txBox="1"/>
          <p:nvPr/>
        </p:nvSpPr>
        <p:spPr>
          <a:xfrm>
            <a:off x="3422832" y="3417407"/>
            <a:ext cx="1089373" cy="1211870"/>
          </a:xfrm>
          <a:prstGeom prst="rect">
            <a:avLst/>
          </a:prstGeom>
        </p:spPr>
        <p:txBody>
          <a:bodyPr vert="horz" wrap="square" lIns="0" tIns="0" rIns="0" bIns="0" rtlCol="0">
            <a:spAutoFit/>
          </a:bodyPr>
          <a:lstStyle/>
          <a:p>
            <a:pPr marL="9525" marR="3810" algn="just" defTabSz="685800">
              <a:lnSpc>
                <a:spcPct val="150000"/>
              </a:lnSpc>
            </a:pPr>
            <a:r>
              <a:rPr sz="1050" dirty="0">
                <a:latin typeface="微软雅黑" panose="020B0503020204020204" pitchFamily="34" charset="-122"/>
                <a:cs typeface="微软雅黑" panose="020B0503020204020204" pitchFamily="34" charset="-122"/>
              </a:rPr>
              <a:t>重点区域通过高清 摄像头与</a:t>
            </a:r>
            <a:r>
              <a:rPr sz="1050" spc="-4" dirty="0">
                <a:latin typeface="微软雅黑" panose="020B0503020204020204" pitchFamily="34" charset="-122"/>
                <a:cs typeface="微软雅黑" panose="020B0503020204020204" pitchFamily="34" charset="-122"/>
              </a:rPr>
              <a:t>AI</a:t>
            </a:r>
            <a:r>
              <a:rPr sz="1050" dirty="0">
                <a:latin typeface="微软雅黑" panose="020B0503020204020204" pitchFamily="34" charset="-122"/>
                <a:cs typeface="微软雅黑" panose="020B0503020204020204" pitchFamily="34" charset="-122"/>
              </a:rPr>
              <a:t>图像识 别，分析乱堆物堆 料问题，及时通报 有关部门清理</a:t>
            </a:r>
            <a:endParaRPr sz="1050">
              <a:latin typeface="微软雅黑" panose="020B0503020204020204" pitchFamily="34" charset="-122"/>
              <a:cs typeface="微软雅黑" panose="020B0503020204020204" pitchFamily="34" charset="-122"/>
            </a:endParaRPr>
          </a:p>
        </p:txBody>
      </p:sp>
      <p:sp>
        <p:nvSpPr>
          <p:cNvPr id="17" name="object 17"/>
          <p:cNvSpPr/>
          <p:nvPr/>
        </p:nvSpPr>
        <p:spPr>
          <a:xfrm>
            <a:off x="4553359" y="3167007"/>
            <a:ext cx="2922301" cy="1539031"/>
          </a:xfrm>
          <a:custGeom>
            <a:avLst/>
            <a:gdLst/>
            <a:ahLst/>
            <a:cxnLst/>
            <a:rect l="l" t="t" r="r" b="b"/>
            <a:pathLst>
              <a:path w="3895725" h="2051685">
                <a:moveTo>
                  <a:pt x="0" y="2051304"/>
                </a:moveTo>
                <a:lnTo>
                  <a:pt x="3895344" y="2051304"/>
                </a:lnTo>
                <a:lnTo>
                  <a:pt x="3895344" y="0"/>
                </a:lnTo>
                <a:lnTo>
                  <a:pt x="0" y="0"/>
                </a:lnTo>
                <a:lnTo>
                  <a:pt x="0" y="2051304"/>
                </a:lnTo>
                <a:close/>
              </a:path>
            </a:pathLst>
          </a:custGeom>
          <a:solidFill>
            <a:srgbClr val="F4F4F4"/>
          </a:solidFill>
        </p:spPr>
        <p:txBody>
          <a:bodyPr wrap="square" lIns="0" tIns="0" rIns="0" bIns="0" rtlCol="0"/>
          <a:lstStyle/>
          <a:p>
            <a:pPr defTabSz="685800"/>
            <a:endParaRPr sz="1350">
              <a:latin typeface="Calibri" panose="020F0502020204030204"/>
            </a:endParaRPr>
          </a:p>
        </p:txBody>
      </p:sp>
      <p:sp>
        <p:nvSpPr>
          <p:cNvPr id="18" name="object 18"/>
          <p:cNvSpPr/>
          <p:nvPr/>
        </p:nvSpPr>
        <p:spPr>
          <a:xfrm>
            <a:off x="4569364" y="3317908"/>
            <a:ext cx="919322" cy="1216554"/>
          </a:xfrm>
          <a:custGeom>
            <a:avLst/>
            <a:gdLst/>
            <a:ahLst/>
            <a:cxnLst/>
            <a:rect l="l" t="t" r="r" b="b"/>
            <a:pathLst>
              <a:path w="1225550" h="1621789">
                <a:moveTo>
                  <a:pt x="951992" y="0"/>
                </a:moveTo>
                <a:lnTo>
                  <a:pt x="0" y="0"/>
                </a:lnTo>
                <a:lnTo>
                  <a:pt x="273304" y="810767"/>
                </a:lnTo>
                <a:lnTo>
                  <a:pt x="0" y="1621536"/>
                </a:lnTo>
                <a:lnTo>
                  <a:pt x="951992" y="1621536"/>
                </a:lnTo>
                <a:lnTo>
                  <a:pt x="1225296" y="810767"/>
                </a:lnTo>
                <a:lnTo>
                  <a:pt x="951992"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19" name="object 19"/>
          <p:cNvSpPr txBox="1"/>
          <p:nvPr/>
        </p:nvSpPr>
        <p:spPr>
          <a:xfrm>
            <a:off x="4952572" y="3614074"/>
            <a:ext cx="184666" cy="627329"/>
          </a:xfrm>
          <a:prstGeom prst="rect">
            <a:avLst/>
          </a:prstGeom>
        </p:spPr>
        <p:txBody>
          <a:bodyPr vert="vert270" wrap="square" lIns="0" tIns="0" rIns="0" bIns="0" rtlCol="0">
            <a:spAutoFit/>
          </a:bodyPr>
          <a:lstStyle/>
          <a:p>
            <a:pPr marL="9525" defTabSz="685800"/>
            <a:r>
              <a:rPr sz="1200" b="1" dirty="0">
                <a:latin typeface="微软雅黑" panose="020B0503020204020204" pitchFamily="34" charset="-122"/>
                <a:cs typeface="微软雅黑" panose="020B0503020204020204" pitchFamily="34" charset="-122"/>
              </a:rPr>
              <a:t>事件上报</a:t>
            </a:r>
            <a:endParaRPr sz="1200">
              <a:latin typeface="微软雅黑" panose="020B0503020204020204" pitchFamily="34" charset="-122"/>
              <a:cs typeface="微软雅黑" panose="020B0503020204020204" pitchFamily="34" charset="-122"/>
            </a:endParaRPr>
          </a:p>
        </p:txBody>
      </p:sp>
      <p:sp>
        <p:nvSpPr>
          <p:cNvPr id="20" name="object 20"/>
          <p:cNvSpPr/>
          <p:nvPr/>
        </p:nvSpPr>
        <p:spPr>
          <a:xfrm>
            <a:off x="5576521" y="3317909"/>
            <a:ext cx="919132" cy="1216363"/>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21" name="object 21"/>
          <p:cNvSpPr txBox="1"/>
          <p:nvPr/>
        </p:nvSpPr>
        <p:spPr>
          <a:xfrm>
            <a:off x="5960682" y="3614074"/>
            <a:ext cx="184666" cy="627329"/>
          </a:xfrm>
          <a:prstGeom prst="rect">
            <a:avLst/>
          </a:prstGeom>
        </p:spPr>
        <p:txBody>
          <a:bodyPr vert="vert270" wrap="square" lIns="0" tIns="0" rIns="0" bIns="0" rtlCol="0">
            <a:spAutoFit/>
          </a:bodyPr>
          <a:lstStyle/>
          <a:p>
            <a:pPr marL="9525" defTabSz="685800"/>
            <a:r>
              <a:rPr sz="1200" b="1" dirty="0">
                <a:latin typeface="微软雅黑" panose="020B0503020204020204" pitchFamily="34" charset="-122"/>
                <a:cs typeface="微软雅黑" panose="020B0503020204020204" pitchFamily="34" charset="-122"/>
              </a:rPr>
              <a:t>调度处置</a:t>
            </a:r>
            <a:endParaRPr sz="1200">
              <a:latin typeface="微软雅黑" panose="020B0503020204020204" pitchFamily="34" charset="-122"/>
              <a:cs typeface="微软雅黑" panose="020B0503020204020204" pitchFamily="34" charset="-122"/>
            </a:endParaRPr>
          </a:p>
        </p:txBody>
      </p:sp>
      <p:sp>
        <p:nvSpPr>
          <p:cNvPr id="22" name="object 22"/>
          <p:cNvSpPr/>
          <p:nvPr/>
        </p:nvSpPr>
        <p:spPr>
          <a:xfrm>
            <a:off x="6545954" y="3323624"/>
            <a:ext cx="920275" cy="1216554"/>
          </a:xfrm>
          <a:custGeom>
            <a:avLst/>
            <a:gdLst/>
            <a:ahLst/>
            <a:cxnLst/>
            <a:rect l="l" t="t" r="r" b="b"/>
            <a:pathLst>
              <a:path w="1226820" h="1621789">
                <a:moveTo>
                  <a:pt x="953134" y="0"/>
                </a:moveTo>
                <a:lnTo>
                  <a:pt x="0" y="0"/>
                </a:lnTo>
                <a:lnTo>
                  <a:pt x="273684" y="810767"/>
                </a:lnTo>
                <a:lnTo>
                  <a:pt x="0" y="1621535"/>
                </a:lnTo>
                <a:lnTo>
                  <a:pt x="953134" y="1621535"/>
                </a:lnTo>
                <a:lnTo>
                  <a:pt x="1226820" y="810767"/>
                </a:lnTo>
                <a:lnTo>
                  <a:pt x="953134" y="0"/>
                </a:lnTo>
                <a:close/>
              </a:path>
            </a:pathLst>
          </a:custGeom>
          <a:solidFill>
            <a:srgbClr val="681212"/>
          </a:solidFill>
        </p:spPr>
        <p:txBody>
          <a:bodyPr wrap="square" lIns="0" tIns="0" rIns="0" bIns="0" rtlCol="0"/>
          <a:lstStyle/>
          <a:p>
            <a:pPr defTabSz="685800"/>
            <a:endParaRPr sz="1350">
              <a:latin typeface="Calibri" panose="020F0502020204030204"/>
            </a:endParaRPr>
          </a:p>
        </p:txBody>
      </p:sp>
      <p:sp>
        <p:nvSpPr>
          <p:cNvPr id="23" name="object 23"/>
          <p:cNvSpPr txBox="1"/>
          <p:nvPr/>
        </p:nvSpPr>
        <p:spPr>
          <a:xfrm>
            <a:off x="6930591" y="3619333"/>
            <a:ext cx="184666" cy="627329"/>
          </a:xfrm>
          <a:prstGeom prst="rect">
            <a:avLst/>
          </a:prstGeom>
        </p:spPr>
        <p:txBody>
          <a:bodyPr vert="vert270" wrap="square" lIns="0" tIns="0" rIns="0" bIns="0" rtlCol="0">
            <a:spAutoFit/>
          </a:bodyPr>
          <a:lstStyle/>
          <a:p>
            <a:pPr marL="9525" defTabSz="685800"/>
            <a:r>
              <a:rPr sz="1200" b="1" dirty="0">
                <a:latin typeface="微软雅黑" panose="020B0503020204020204" pitchFamily="34" charset="-122"/>
                <a:cs typeface="微软雅黑" panose="020B0503020204020204" pitchFamily="34" charset="-122"/>
              </a:rPr>
              <a:t>跟踪反馈</a:t>
            </a:r>
            <a:endParaRPr sz="1200">
              <a:latin typeface="微软雅黑" panose="020B0503020204020204" pitchFamily="34" charset="-122"/>
              <a:cs typeface="微软雅黑" panose="020B0503020204020204" pitchFamily="34" charset="-122"/>
            </a:endParaRPr>
          </a:p>
        </p:txBody>
      </p:sp>
      <p:sp>
        <p:nvSpPr>
          <p:cNvPr id="24" name="object 24"/>
          <p:cNvSpPr txBox="1"/>
          <p:nvPr/>
        </p:nvSpPr>
        <p:spPr>
          <a:xfrm>
            <a:off x="7668670" y="3627565"/>
            <a:ext cx="1089373" cy="698589"/>
          </a:xfrm>
          <a:prstGeom prst="rect">
            <a:avLst/>
          </a:prstGeom>
        </p:spPr>
        <p:txBody>
          <a:bodyPr vert="horz" wrap="square" lIns="0" tIns="0" rIns="0" bIns="0" rtlCol="0">
            <a:spAutoFit/>
          </a:bodyPr>
          <a:lstStyle/>
          <a:p>
            <a:pPr marL="9525" marR="3810" algn="just" defTabSz="685800">
              <a:lnSpc>
                <a:spcPct val="150000"/>
              </a:lnSpc>
            </a:pPr>
            <a:r>
              <a:rPr sz="1050" dirty="0">
                <a:latin typeface="微软雅黑" panose="020B0503020204020204" pitchFamily="34" charset="-122"/>
                <a:cs typeface="微软雅黑" panose="020B0503020204020204" pitchFamily="34" charset="-122"/>
              </a:rPr>
              <a:t>形成事件上报、调 度、反馈的闭环处 理机制</a:t>
            </a:r>
            <a:endParaRPr sz="1050">
              <a:latin typeface="微软雅黑" panose="020B0503020204020204" pitchFamily="34" charset="-122"/>
              <a:cs typeface="微软雅黑" panose="020B0503020204020204" pitchFamily="34" charset="-122"/>
            </a:endParaRPr>
          </a:p>
        </p:txBody>
      </p:sp>
      <p:sp>
        <p:nvSpPr>
          <p:cNvPr id="25" name="object 25"/>
          <p:cNvSpPr/>
          <p:nvPr/>
        </p:nvSpPr>
        <p:spPr>
          <a:xfrm>
            <a:off x="1225508" y="1255578"/>
            <a:ext cx="794523" cy="291516"/>
          </a:xfrm>
          <a:custGeom>
            <a:avLst/>
            <a:gdLst/>
            <a:ahLst/>
            <a:cxnLst/>
            <a:rect l="l" t="t" r="r" b="b"/>
            <a:pathLst>
              <a:path w="1059180" h="388619">
                <a:moveTo>
                  <a:pt x="994410" y="0"/>
                </a:moveTo>
                <a:lnTo>
                  <a:pt x="61623" y="74"/>
                </a:lnTo>
                <a:lnTo>
                  <a:pt x="22948" y="15280"/>
                </a:lnTo>
                <a:lnTo>
                  <a:pt x="1610" y="50327"/>
                </a:lnTo>
                <a:lnTo>
                  <a:pt x="0" y="64770"/>
                </a:lnTo>
                <a:lnTo>
                  <a:pt x="74" y="326996"/>
                </a:lnTo>
                <a:lnTo>
                  <a:pt x="15280" y="365671"/>
                </a:lnTo>
                <a:lnTo>
                  <a:pt x="50327" y="387009"/>
                </a:lnTo>
                <a:lnTo>
                  <a:pt x="64770" y="388620"/>
                </a:lnTo>
                <a:lnTo>
                  <a:pt x="997556" y="388545"/>
                </a:lnTo>
                <a:lnTo>
                  <a:pt x="1036231" y="373339"/>
                </a:lnTo>
                <a:lnTo>
                  <a:pt x="1057569" y="338292"/>
                </a:lnTo>
                <a:lnTo>
                  <a:pt x="1059180" y="323850"/>
                </a:lnTo>
                <a:lnTo>
                  <a:pt x="1059105" y="61623"/>
                </a:lnTo>
                <a:lnTo>
                  <a:pt x="1043899" y="22948"/>
                </a:lnTo>
                <a:lnTo>
                  <a:pt x="1008852" y="1610"/>
                </a:lnTo>
                <a:lnTo>
                  <a:pt x="994410"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26" name="object 26"/>
          <p:cNvSpPr/>
          <p:nvPr/>
        </p:nvSpPr>
        <p:spPr>
          <a:xfrm>
            <a:off x="1315821" y="1319589"/>
            <a:ext cx="624757" cy="168631"/>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27" name="object 27"/>
          <p:cNvSpPr/>
          <p:nvPr/>
        </p:nvSpPr>
        <p:spPr>
          <a:xfrm>
            <a:off x="1320680" y="1323885"/>
            <a:ext cx="598368" cy="146710"/>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28" name="object 28"/>
          <p:cNvSpPr/>
          <p:nvPr/>
        </p:nvSpPr>
        <p:spPr>
          <a:xfrm>
            <a:off x="5518219" y="1164124"/>
            <a:ext cx="1249896" cy="281513"/>
          </a:xfrm>
          <a:custGeom>
            <a:avLst/>
            <a:gdLst/>
            <a:ahLst/>
            <a:cxnLst/>
            <a:rect l="l" t="t" r="r" b="b"/>
            <a:pathLst>
              <a:path w="1666240" h="375285">
                <a:moveTo>
                  <a:pt x="1603248" y="0"/>
                </a:moveTo>
                <a:lnTo>
                  <a:pt x="48647" y="1533"/>
                </a:lnTo>
                <a:lnTo>
                  <a:pt x="13872" y="23194"/>
                </a:lnTo>
                <a:lnTo>
                  <a:pt x="0" y="62483"/>
                </a:lnTo>
                <a:lnTo>
                  <a:pt x="1533" y="326256"/>
                </a:lnTo>
                <a:lnTo>
                  <a:pt x="23194" y="361031"/>
                </a:lnTo>
                <a:lnTo>
                  <a:pt x="62483" y="374903"/>
                </a:lnTo>
                <a:lnTo>
                  <a:pt x="1617084" y="373370"/>
                </a:lnTo>
                <a:lnTo>
                  <a:pt x="1651859" y="351709"/>
                </a:lnTo>
                <a:lnTo>
                  <a:pt x="1665731" y="312419"/>
                </a:lnTo>
                <a:lnTo>
                  <a:pt x="1664198" y="48647"/>
                </a:lnTo>
                <a:lnTo>
                  <a:pt x="1642537" y="13872"/>
                </a:lnTo>
                <a:lnTo>
                  <a:pt x="1603248" y="0"/>
                </a:lnTo>
                <a:close/>
              </a:path>
            </a:pathLst>
          </a:custGeom>
          <a:solidFill>
            <a:srgbClr val="005AA6"/>
          </a:solidFill>
        </p:spPr>
        <p:txBody>
          <a:bodyPr wrap="square" lIns="0" tIns="0" rIns="0" bIns="0" rtlCol="0"/>
          <a:lstStyle/>
          <a:p>
            <a:pPr defTabSz="685800"/>
            <a:endParaRPr sz="1350">
              <a:latin typeface="Calibri" panose="020F0502020204030204"/>
            </a:endParaRPr>
          </a:p>
        </p:txBody>
      </p:sp>
      <p:sp>
        <p:nvSpPr>
          <p:cNvPr id="29" name="object 29"/>
          <p:cNvSpPr/>
          <p:nvPr/>
        </p:nvSpPr>
        <p:spPr>
          <a:xfrm>
            <a:off x="5608531" y="1226990"/>
            <a:ext cx="1077465" cy="168631"/>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30" name="object 30"/>
          <p:cNvSpPr/>
          <p:nvPr/>
        </p:nvSpPr>
        <p:spPr>
          <a:xfrm>
            <a:off x="5612342" y="1231000"/>
            <a:ext cx="1056600" cy="147473"/>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31" name="object 31"/>
          <p:cNvSpPr/>
          <p:nvPr/>
        </p:nvSpPr>
        <p:spPr>
          <a:xfrm>
            <a:off x="1214077" y="3102988"/>
            <a:ext cx="1376601" cy="281513"/>
          </a:xfrm>
          <a:custGeom>
            <a:avLst/>
            <a:gdLst/>
            <a:ahLst/>
            <a:cxnLst/>
            <a:rect l="l" t="t" r="r" b="b"/>
            <a:pathLst>
              <a:path w="1835150" h="375285">
                <a:moveTo>
                  <a:pt x="1772412" y="0"/>
                </a:moveTo>
                <a:lnTo>
                  <a:pt x="48647" y="1533"/>
                </a:lnTo>
                <a:lnTo>
                  <a:pt x="13872" y="23194"/>
                </a:lnTo>
                <a:lnTo>
                  <a:pt x="0" y="62483"/>
                </a:lnTo>
                <a:lnTo>
                  <a:pt x="1533" y="326256"/>
                </a:lnTo>
                <a:lnTo>
                  <a:pt x="23194" y="361031"/>
                </a:lnTo>
                <a:lnTo>
                  <a:pt x="62484" y="374903"/>
                </a:lnTo>
                <a:lnTo>
                  <a:pt x="1786248" y="373370"/>
                </a:lnTo>
                <a:lnTo>
                  <a:pt x="1821023" y="351709"/>
                </a:lnTo>
                <a:lnTo>
                  <a:pt x="1834896" y="312419"/>
                </a:lnTo>
                <a:lnTo>
                  <a:pt x="1833362" y="48647"/>
                </a:lnTo>
                <a:lnTo>
                  <a:pt x="1811701" y="13872"/>
                </a:lnTo>
                <a:lnTo>
                  <a:pt x="1772412" y="0"/>
                </a:lnTo>
                <a:close/>
              </a:path>
            </a:pathLst>
          </a:custGeom>
          <a:solidFill>
            <a:srgbClr val="006FC0"/>
          </a:solidFill>
        </p:spPr>
        <p:txBody>
          <a:bodyPr wrap="square" lIns="0" tIns="0" rIns="0" bIns="0" rtlCol="0"/>
          <a:lstStyle/>
          <a:p>
            <a:pPr defTabSz="685800"/>
            <a:endParaRPr sz="1350">
              <a:latin typeface="Calibri" panose="020F0502020204030204"/>
            </a:endParaRPr>
          </a:p>
        </p:txBody>
      </p:sp>
      <p:sp>
        <p:nvSpPr>
          <p:cNvPr id="32" name="object 32"/>
          <p:cNvSpPr/>
          <p:nvPr/>
        </p:nvSpPr>
        <p:spPr>
          <a:xfrm>
            <a:off x="1367266" y="3164721"/>
            <a:ext cx="1075177" cy="169764"/>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33" name="object 33"/>
          <p:cNvSpPr/>
          <p:nvPr/>
        </p:nvSpPr>
        <p:spPr>
          <a:xfrm>
            <a:off x="1371171" y="3169580"/>
            <a:ext cx="1054505" cy="147758"/>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34" name="object 34"/>
          <p:cNvSpPr/>
          <p:nvPr/>
        </p:nvSpPr>
        <p:spPr>
          <a:xfrm>
            <a:off x="5621106" y="3146429"/>
            <a:ext cx="782138" cy="281513"/>
          </a:xfrm>
          <a:custGeom>
            <a:avLst/>
            <a:gdLst/>
            <a:ahLst/>
            <a:cxnLst/>
            <a:rect l="l" t="t" r="r" b="b"/>
            <a:pathLst>
              <a:path w="1042670" h="375285">
                <a:moveTo>
                  <a:pt x="979932" y="0"/>
                </a:moveTo>
                <a:lnTo>
                  <a:pt x="48647" y="1533"/>
                </a:lnTo>
                <a:lnTo>
                  <a:pt x="13872" y="23194"/>
                </a:lnTo>
                <a:lnTo>
                  <a:pt x="0" y="62483"/>
                </a:lnTo>
                <a:lnTo>
                  <a:pt x="1533" y="326256"/>
                </a:lnTo>
                <a:lnTo>
                  <a:pt x="23194" y="361031"/>
                </a:lnTo>
                <a:lnTo>
                  <a:pt x="62484" y="374903"/>
                </a:lnTo>
                <a:lnTo>
                  <a:pt x="993768" y="373370"/>
                </a:lnTo>
                <a:lnTo>
                  <a:pt x="1028543" y="351709"/>
                </a:lnTo>
                <a:lnTo>
                  <a:pt x="1042416" y="312419"/>
                </a:lnTo>
                <a:lnTo>
                  <a:pt x="1040882" y="48647"/>
                </a:lnTo>
                <a:lnTo>
                  <a:pt x="1019221" y="13872"/>
                </a:lnTo>
                <a:lnTo>
                  <a:pt x="979932" y="0"/>
                </a:lnTo>
                <a:close/>
              </a:path>
            </a:pathLst>
          </a:custGeom>
          <a:solidFill>
            <a:srgbClr val="005AA6"/>
          </a:solidFill>
        </p:spPr>
        <p:txBody>
          <a:bodyPr wrap="square" lIns="0" tIns="0" rIns="0" bIns="0" rtlCol="0"/>
          <a:lstStyle/>
          <a:p>
            <a:pPr defTabSz="685800"/>
            <a:endParaRPr sz="1350">
              <a:latin typeface="Calibri" panose="020F0502020204030204"/>
            </a:endParaRPr>
          </a:p>
        </p:txBody>
      </p:sp>
      <p:sp>
        <p:nvSpPr>
          <p:cNvPr id="35" name="object 35"/>
          <p:cNvSpPr/>
          <p:nvPr/>
        </p:nvSpPr>
        <p:spPr>
          <a:xfrm>
            <a:off x="5706846" y="3209305"/>
            <a:ext cx="624758" cy="169764"/>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36" name="object 36"/>
          <p:cNvSpPr/>
          <p:nvPr/>
        </p:nvSpPr>
        <p:spPr>
          <a:xfrm>
            <a:off x="5710849" y="3213879"/>
            <a:ext cx="603417" cy="147377"/>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grpSp>
        <p:nvGrpSpPr>
          <p:cNvPr id="37" name="组合 20"/>
          <p:cNvGrpSpPr/>
          <p:nvPr/>
        </p:nvGrpSpPr>
        <p:grpSpPr bwMode="auto">
          <a:xfrm>
            <a:off x="596" y="114914"/>
            <a:ext cx="521498" cy="379813"/>
            <a:chOff x="0" y="0"/>
            <a:chExt cx="694944" cy="624651"/>
          </a:xfrm>
        </p:grpSpPr>
        <p:sp>
          <p:nvSpPr>
            <p:cNvPr id="38"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39"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37165" y="151941"/>
            <a:ext cx="9028113"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社区治理微场景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5" name="object 5"/>
          <p:cNvSpPr txBox="1"/>
          <p:nvPr/>
        </p:nvSpPr>
        <p:spPr>
          <a:xfrm>
            <a:off x="3022477" y="1023126"/>
            <a:ext cx="1956298" cy="230832"/>
          </a:xfrm>
          <a:prstGeom prst="rect">
            <a:avLst/>
          </a:prstGeom>
          <a:ln w="3175">
            <a:solidFill>
              <a:srgbClr val="D12325"/>
            </a:solidFill>
          </a:ln>
        </p:spPr>
        <p:txBody>
          <a:bodyPr vert="horz" wrap="square" lIns="0" tIns="0" rIns="0" bIns="0" rtlCol="0">
            <a:spAutoFit/>
          </a:bodyPr>
          <a:lstStyle/>
          <a:p>
            <a:pPr marL="212725" defTabSz="685800"/>
            <a:r>
              <a:rPr sz="1500" b="1" dirty="0">
                <a:latin typeface="微软雅黑" panose="020B0503020204020204" pitchFamily="34" charset="-122"/>
                <a:cs typeface="微软雅黑" panose="020B0503020204020204" pitchFamily="34" charset="-122"/>
              </a:rPr>
              <a:t>消防通道占用监测</a:t>
            </a:r>
            <a:endParaRPr sz="1500">
              <a:latin typeface="微软雅黑" panose="020B0503020204020204" pitchFamily="34" charset="-122"/>
              <a:cs typeface="微软雅黑" panose="020B0503020204020204" pitchFamily="34" charset="-122"/>
            </a:endParaRPr>
          </a:p>
        </p:txBody>
      </p:sp>
      <p:sp>
        <p:nvSpPr>
          <p:cNvPr id="6" name="object 6"/>
          <p:cNvSpPr txBox="1"/>
          <p:nvPr/>
        </p:nvSpPr>
        <p:spPr>
          <a:xfrm>
            <a:off x="2816841" y="1366469"/>
            <a:ext cx="2368802" cy="969496"/>
          </a:xfrm>
          <a:prstGeom prst="rect">
            <a:avLst/>
          </a:prstGeom>
          <a:solidFill>
            <a:schemeClr val="bg1"/>
          </a:solidFill>
          <a:ln w="3175">
            <a:solidFill>
              <a:srgbClr val="D12325"/>
            </a:solidFill>
          </a:ln>
        </p:spPr>
        <p:txBody>
          <a:bodyPr vert="horz" wrap="square" lIns="0" tIns="0" rIns="0" bIns="0" rtlCol="0">
            <a:spAutoFit/>
          </a:bodyPr>
          <a:lstStyle/>
          <a:p>
            <a:pPr marL="67945" marR="25400" defTabSz="685800">
              <a:lnSpc>
                <a:spcPct val="150000"/>
              </a:lnSpc>
            </a:pPr>
            <a:r>
              <a:rPr sz="1050" dirty="0">
                <a:latin typeface="微软雅黑" panose="020B0503020204020204" pitchFamily="34" charset="-122"/>
                <a:cs typeface="微软雅黑" panose="020B0503020204020204" pitchFamily="34" charset="-122"/>
              </a:rPr>
              <a:t>自动抓</a:t>
            </a:r>
            <a:r>
              <a:rPr sz="1050" spc="-11" dirty="0">
                <a:latin typeface="微软雅黑" panose="020B0503020204020204" pitchFamily="34" charset="-122"/>
                <a:cs typeface="微软雅黑" panose="020B0503020204020204" pitchFamily="34" charset="-122"/>
              </a:rPr>
              <a:t>拍</a:t>
            </a:r>
            <a:r>
              <a:rPr sz="1050" dirty="0">
                <a:latin typeface="微软雅黑" panose="020B0503020204020204" pitchFamily="34" charset="-122"/>
                <a:cs typeface="微软雅黑" panose="020B0503020204020204" pitchFamily="34" charset="-122"/>
              </a:rPr>
              <a:t>并分</a:t>
            </a:r>
            <a:r>
              <a:rPr sz="1050" spc="-8" dirty="0">
                <a:latin typeface="微软雅黑" panose="020B0503020204020204" pitchFamily="34" charset="-122"/>
                <a:cs typeface="微软雅黑" panose="020B0503020204020204" pitchFamily="34" charset="-122"/>
              </a:rPr>
              <a:t>析</a:t>
            </a:r>
            <a:r>
              <a:rPr sz="1050" b="1" spc="-11" dirty="0">
                <a:latin typeface="微软雅黑" panose="020B0503020204020204" pitchFamily="34" charset="-122"/>
                <a:cs typeface="微软雅黑" panose="020B0503020204020204" pitchFamily="34" charset="-122"/>
              </a:rPr>
              <a:t>地</a:t>
            </a:r>
            <a:r>
              <a:rPr sz="1050" b="1" dirty="0">
                <a:latin typeface="微软雅黑" panose="020B0503020204020204" pitchFamily="34" charset="-122"/>
                <a:cs typeface="微软雅黑" panose="020B0503020204020204" pitchFamily="34" charset="-122"/>
              </a:rPr>
              <a:t>下车库</a:t>
            </a:r>
            <a:r>
              <a:rPr sz="1050" b="1" spc="-11" dirty="0">
                <a:latin typeface="微软雅黑" panose="020B0503020204020204" pitchFamily="34" charset="-122"/>
                <a:cs typeface="微软雅黑" panose="020B0503020204020204" pitchFamily="34" charset="-122"/>
              </a:rPr>
              <a:t>机</a:t>
            </a:r>
            <a:r>
              <a:rPr sz="1050" b="1" dirty="0">
                <a:latin typeface="微软雅黑" panose="020B0503020204020204" pitchFamily="34" charset="-122"/>
                <a:cs typeface="微软雅黑" panose="020B0503020204020204" pitchFamily="34" charset="-122"/>
              </a:rPr>
              <a:t>动车</a:t>
            </a:r>
            <a:r>
              <a:rPr sz="1050" b="1" spc="-11" dirty="0">
                <a:latin typeface="微软雅黑" panose="020B0503020204020204" pitchFamily="34" charset="-122"/>
                <a:cs typeface="微软雅黑" panose="020B0503020204020204" pitchFamily="34" charset="-122"/>
              </a:rPr>
              <a:t>占道</a:t>
            </a:r>
            <a:r>
              <a:rPr sz="1050" b="1" dirty="0">
                <a:latin typeface="微软雅黑" panose="020B0503020204020204" pitchFamily="34" charset="-122"/>
                <a:cs typeface="微软雅黑" panose="020B0503020204020204" pitchFamily="34" charset="-122"/>
              </a:rPr>
              <a:t>、 楼道杂物占道、小区内</a:t>
            </a:r>
            <a:r>
              <a:rPr sz="1050" b="1" spc="-11" dirty="0">
                <a:latin typeface="微软雅黑" panose="020B0503020204020204" pitchFamily="34" charset="-122"/>
                <a:cs typeface="微软雅黑" panose="020B0503020204020204" pitchFamily="34" charset="-122"/>
              </a:rPr>
              <a:t>道</a:t>
            </a:r>
            <a:r>
              <a:rPr sz="1050" b="1" dirty="0">
                <a:latin typeface="微软雅黑" panose="020B0503020204020204" pitchFamily="34" charset="-122"/>
                <a:cs typeface="微软雅黑" panose="020B0503020204020204" pitchFamily="34" charset="-122"/>
              </a:rPr>
              <a:t>路机</a:t>
            </a:r>
            <a:r>
              <a:rPr sz="1050" b="1" spc="-11" dirty="0">
                <a:latin typeface="微软雅黑" panose="020B0503020204020204" pitchFamily="34" charset="-122"/>
                <a:cs typeface="微软雅黑" panose="020B0503020204020204" pitchFamily="34" charset="-122"/>
              </a:rPr>
              <a:t>动</a:t>
            </a:r>
            <a:r>
              <a:rPr sz="1050" b="1" dirty="0">
                <a:latin typeface="微软雅黑" panose="020B0503020204020204" pitchFamily="34" charset="-122"/>
                <a:cs typeface="微软雅黑" panose="020B0503020204020204" pitchFamily="34" charset="-122"/>
              </a:rPr>
              <a:t>车占 道</a:t>
            </a:r>
            <a:r>
              <a:rPr sz="1050" dirty="0">
                <a:latin typeface="微软雅黑" panose="020B0503020204020204" pitchFamily="34" charset="-122"/>
                <a:cs typeface="微软雅黑" panose="020B0503020204020204" pitchFamily="34" charset="-122"/>
              </a:rPr>
              <a:t>等</a:t>
            </a:r>
            <a:r>
              <a:rPr sz="1050" b="1" dirty="0">
                <a:latin typeface="微软雅黑" panose="020B0503020204020204" pitchFamily="34" charset="-122"/>
                <a:cs typeface="微软雅黑" panose="020B0503020204020204" pitchFamily="34" charset="-122"/>
              </a:rPr>
              <a:t>侵占消防通道</a:t>
            </a:r>
            <a:r>
              <a:rPr sz="1050" dirty="0">
                <a:latin typeface="微软雅黑" panose="020B0503020204020204" pitchFamily="34" charset="-122"/>
                <a:cs typeface="微软雅黑" panose="020B0503020204020204" pitchFamily="34" charset="-122"/>
              </a:rPr>
              <a:t>现象</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回溯</a:t>
            </a:r>
            <a:r>
              <a:rPr sz="1050" spc="-11" dirty="0">
                <a:latin typeface="微软雅黑" panose="020B0503020204020204" pitchFamily="34" charset="-122"/>
                <a:cs typeface="微软雅黑" panose="020B0503020204020204" pitchFamily="34" charset="-122"/>
              </a:rPr>
              <a:t>相</a:t>
            </a:r>
            <a:r>
              <a:rPr sz="1050" dirty="0">
                <a:latin typeface="微软雅黑" panose="020B0503020204020204" pitchFamily="34" charset="-122"/>
                <a:cs typeface="微软雅黑" panose="020B0503020204020204" pitchFamily="34" charset="-122"/>
              </a:rPr>
              <a:t>关责 任人，保障通道畅通。</a:t>
            </a:r>
            <a:endParaRPr sz="1050">
              <a:latin typeface="微软雅黑" panose="020B0503020204020204" pitchFamily="34" charset="-122"/>
              <a:cs typeface="微软雅黑" panose="020B0503020204020204" pitchFamily="34" charset="-122"/>
            </a:endParaRPr>
          </a:p>
        </p:txBody>
      </p:sp>
      <p:sp>
        <p:nvSpPr>
          <p:cNvPr id="7" name="object 7"/>
          <p:cNvSpPr/>
          <p:nvPr/>
        </p:nvSpPr>
        <p:spPr>
          <a:xfrm>
            <a:off x="3112930" y="3303810"/>
            <a:ext cx="774041" cy="575886"/>
          </a:xfrm>
          <a:custGeom>
            <a:avLst/>
            <a:gdLst/>
            <a:ahLst/>
            <a:cxnLst/>
            <a:rect l="l" t="t" r="r" b="b"/>
            <a:pathLst>
              <a:path w="1031875" h="767714">
                <a:moveTo>
                  <a:pt x="38481" y="691261"/>
                </a:moveTo>
                <a:lnTo>
                  <a:pt x="0" y="767207"/>
                </a:lnTo>
                <a:lnTo>
                  <a:pt x="83947" y="752475"/>
                </a:lnTo>
                <a:lnTo>
                  <a:pt x="70552" y="734441"/>
                </a:lnTo>
                <a:lnTo>
                  <a:pt x="54737" y="734441"/>
                </a:lnTo>
                <a:lnTo>
                  <a:pt x="47244" y="724281"/>
                </a:lnTo>
                <a:lnTo>
                  <a:pt x="57407" y="716742"/>
                </a:lnTo>
                <a:lnTo>
                  <a:pt x="38481" y="691261"/>
                </a:lnTo>
                <a:close/>
              </a:path>
              <a:path w="1031875" h="767714">
                <a:moveTo>
                  <a:pt x="57407" y="716742"/>
                </a:moveTo>
                <a:lnTo>
                  <a:pt x="47244" y="724281"/>
                </a:lnTo>
                <a:lnTo>
                  <a:pt x="54737" y="734441"/>
                </a:lnTo>
                <a:lnTo>
                  <a:pt x="64935" y="726877"/>
                </a:lnTo>
                <a:lnTo>
                  <a:pt x="57407" y="716742"/>
                </a:lnTo>
                <a:close/>
              </a:path>
              <a:path w="1031875" h="767714">
                <a:moveTo>
                  <a:pt x="64935" y="726877"/>
                </a:moveTo>
                <a:lnTo>
                  <a:pt x="54737" y="734441"/>
                </a:lnTo>
                <a:lnTo>
                  <a:pt x="70552" y="734441"/>
                </a:lnTo>
                <a:lnTo>
                  <a:pt x="64935" y="726877"/>
                </a:lnTo>
                <a:close/>
              </a:path>
              <a:path w="1031875" h="767714">
                <a:moveTo>
                  <a:pt x="1023747" y="0"/>
                </a:moveTo>
                <a:lnTo>
                  <a:pt x="57407" y="716742"/>
                </a:lnTo>
                <a:lnTo>
                  <a:pt x="64935" y="726877"/>
                </a:lnTo>
                <a:lnTo>
                  <a:pt x="1031367" y="10160"/>
                </a:lnTo>
                <a:lnTo>
                  <a:pt x="1023747" y="0"/>
                </a:lnTo>
                <a:close/>
              </a:path>
            </a:pathLst>
          </a:custGeom>
          <a:solidFill>
            <a:srgbClr val="6FAC46"/>
          </a:solidFill>
        </p:spPr>
        <p:txBody>
          <a:bodyPr wrap="square" lIns="0" tIns="0" rIns="0" bIns="0" rtlCol="0"/>
          <a:lstStyle/>
          <a:p>
            <a:pPr defTabSz="685800"/>
            <a:endParaRPr sz="1350">
              <a:latin typeface="Calibri" panose="020F0502020204030204"/>
            </a:endParaRPr>
          </a:p>
        </p:txBody>
      </p:sp>
      <p:sp>
        <p:nvSpPr>
          <p:cNvPr id="8" name="object 8"/>
          <p:cNvSpPr txBox="1"/>
          <p:nvPr/>
        </p:nvSpPr>
        <p:spPr>
          <a:xfrm>
            <a:off x="2934400" y="4447206"/>
            <a:ext cx="1114142" cy="369332"/>
          </a:xfrm>
          <a:prstGeom prst="rect">
            <a:avLst/>
          </a:prstGeom>
        </p:spPr>
        <p:txBody>
          <a:bodyPr vert="horz" wrap="square" lIns="0" tIns="0" rIns="0" bIns="0" rtlCol="0">
            <a:spAutoFit/>
          </a:bodyPr>
          <a:lstStyle/>
          <a:p>
            <a:pPr marL="9525" defTabSz="685800">
              <a:tabLst>
                <a:tab pos="800100" algn="l"/>
              </a:tabLst>
            </a:pPr>
            <a:r>
              <a:rPr sz="1200" b="1" spc="-4" dirty="0">
                <a:latin typeface="微软雅黑" panose="020B0503020204020204" pitchFamily="34" charset="-122"/>
                <a:cs typeface="微软雅黑" panose="020B0503020204020204" pitchFamily="34" charset="-122"/>
              </a:rPr>
              <a:t>地下车库	</a:t>
            </a:r>
            <a:r>
              <a:rPr sz="1200" b="1" spc="-8" dirty="0">
                <a:latin typeface="微软雅黑" panose="020B0503020204020204" pitchFamily="34" charset="-122"/>
                <a:cs typeface="微软雅黑" panose="020B0503020204020204" pitchFamily="34" charset="-122"/>
              </a:rPr>
              <a:t>楼道</a:t>
            </a:r>
            <a:endParaRPr sz="1200">
              <a:latin typeface="微软雅黑" panose="020B0503020204020204" pitchFamily="34" charset="-122"/>
              <a:cs typeface="微软雅黑" panose="020B0503020204020204" pitchFamily="34" charset="-122"/>
            </a:endParaRPr>
          </a:p>
          <a:p>
            <a:pPr marL="161290" defTabSz="685800">
              <a:tabLst>
                <a:tab pos="800100" algn="l"/>
              </a:tabLst>
            </a:pPr>
            <a:r>
              <a:rPr sz="1200" b="1" spc="-4" dirty="0">
                <a:latin typeface="微软雅黑" panose="020B0503020204020204" pitchFamily="34" charset="-122"/>
                <a:cs typeface="微软雅黑" panose="020B0503020204020204" pitchFamily="34" charset="-122"/>
              </a:rPr>
              <a:t>占道	占道</a:t>
            </a:r>
            <a:endParaRPr sz="1200">
              <a:latin typeface="微软雅黑" panose="020B0503020204020204" pitchFamily="34" charset="-122"/>
              <a:cs typeface="微软雅黑" panose="020B0503020204020204" pitchFamily="34" charset="-122"/>
            </a:endParaRPr>
          </a:p>
        </p:txBody>
      </p:sp>
      <p:sp>
        <p:nvSpPr>
          <p:cNvPr id="9" name="object 9"/>
          <p:cNvSpPr txBox="1"/>
          <p:nvPr/>
        </p:nvSpPr>
        <p:spPr>
          <a:xfrm>
            <a:off x="4397694" y="4449950"/>
            <a:ext cx="627329" cy="369332"/>
          </a:xfrm>
          <a:prstGeom prst="rect">
            <a:avLst/>
          </a:prstGeom>
        </p:spPr>
        <p:txBody>
          <a:bodyPr vert="horz" wrap="square" lIns="0" tIns="0" rIns="0" bIns="0" rtlCol="0">
            <a:spAutoFit/>
          </a:bodyPr>
          <a:lstStyle/>
          <a:p>
            <a:pPr marL="161290" marR="3810" indent="-152400" defTabSz="685800"/>
            <a:r>
              <a:rPr sz="1200" b="1" spc="-4" dirty="0">
                <a:latin typeface="微软雅黑" panose="020B0503020204020204" pitchFamily="34" charset="-122"/>
                <a:cs typeface="微软雅黑" panose="020B0503020204020204" pitchFamily="34" charset="-122"/>
              </a:rPr>
              <a:t>非机动车 占道</a:t>
            </a:r>
            <a:endParaRPr sz="1200">
              <a:latin typeface="微软雅黑" panose="020B0503020204020204" pitchFamily="34" charset="-122"/>
              <a:cs typeface="微软雅黑" panose="020B0503020204020204" pitchFamily="34" charset="-122"/>
            </a:endParaRPr>
          </a:p>
        </p:txBody>
      </p:sp>
      <p:sp>
        <p:nvSpPr>
          <p:cNvPr id="10" name="object 10"/>
          <p:cNvSpPr/>
          <p:nvPr/>
        </p:nvSpPr>
        <p:spPr>
          <a:xfrm>
            <a:off x="3879826" y="3307335"/>
            <a:ext cx="67163" cy="569218"/>
          </a:xfrm>
          <a:custGeom>
            <a:avLst/>
            <a:gdLst/>
            <a:ahLst/>
            <a:cxnLst/>
            <a:rect l="l" t="t" r="r" b="b"/>
            <a:pathLst>
              <a:path w="89535" h="758825">
                <a:moveTo>
                  <a:pt x="44882" y="683229"/>
                </a:moveTo>
                <a:lnTo>
                  <a:pt x="13208" y="685292"/>
                </a:lnTo>
                <a:lnTo>
                  <a:pt x="56261" y="758825"/>
                </a:lnTo>
                <a:lnTo>
                  <a:pt x="82709" y="695960"/>
                </a:lnTo>
                <a:lnTo>
                  <a:pt x="45720" y="695960"/>
                </a:lnTo>
                <a:lnTo>
                  <a:pt x="44882" y="683229"/>
                </a:lnTo>
                <a:close/>
              </a:path>
              <a:path w="89535" h="758825">
                <a:moveTo>
                  <a:pt x="57586" y="682402"/>
                </a:moveTo>
                <a:lnTo>
                  <a:pt x="44882" y="683229"/>
                </a:lnTo>
                <a:lnTo>
                  <a:pt x="45720" y="695960"/>
                </a:lnTo>
                <a:lnTo>
                  <a:pt x="58420" y="695071"/>
                </a:lnTo>
                <a:lnTo>
                  <a:pt x="57586" y="682402"/>
                </a:lnTo>
                <a:close/>
              </a:path>
              <a:path w="89535" h="758825">
                <a:moveTo>
                  <a:pt x="89281" y="680338"/>
                </a:moveTo>
                <a:lnTo>
                  <a:pt x="57586" y="682402"/>
                </a:lnTo>
                <a:lnTo>
                  <a:pt x="58420" y="695071"/>
                </a:lnTo>
                <a:lnTo>
                  <a:pt x="45720" y="695960"/>
                </a:lnTo>
                <a:lnTo>
                  <a:pt x="82709" y="695960"/>
                </a:lnTo>
                <a:lnTo>
                  <a:pt x="89281" y="680338"/>
                </a:lnTo>
                <a:close/>
              </a:path>
              <a:path w="89535" h="758825">
                <a:moveTo>
                  <a:pt x="12700" y="0"/>
                </a:moveTo>
                <a:lnTo>
                  <a:pt x="0" y="762"/>
                </a:lnTo>
                <a:lnTo>
                  <a:pt x="44882" y="683229"/>
                </a:lnTo>
                <a:lnTo>
                  <a:pt x="57586" y="682402"/>
                </a:lnTo>
                <a:lnTo>
                  <a:pt x="12700" y="0"/>
                </a:lnTo>
                <a:close/>
              </a:path>
            </a:pathLst>
          </a:custGeom>
          <a:solidFill>
            <a:srgbClr val="6FAC46"/>
          </a:solidFill>
        </p:spPr>
        <p:txBody>
          <a:bodyPr wrap="square" lIns="0" tIns="0" rIns="0" bIns="0" rtlCol="0"/>
          <a:lstStyle/>
          <a:p>
            <a:pPr defTabSz="685800"/>
            <a:endParaRPr sz="1350">
              <a:latin typeface="Calibri" panose="020F0502020204030204"/>
            </a:endParaRPr>
          </a:p>
        </p:txBody>
      </p:sp>
      <p:sp>
        <p:nvSpPr>
          <p:cNvPr id="11" name="object 11"/>
          <p:cNvSpPr/>
          <p:nvPr/>
        </p:nvSpPr>
        <p:spPr>
          <a:xfrm>
            <a:off x="3881921" y="3303619"/>
            <a:ext cx="858351" cy="575886"/>
          </a:xfrm>
          <a:custGeom>
            <a:avLst/>
            <a:gdLst/>
            <a:ahLst/>
            <a:cxnLst/>
            <a:rect l="l" t="t" r="r" b="b"/>
            <a:pathLst>
              <a:path w="1144270" h="767714">
                <a:moveTo>
                  <a:pt x="1077291" y="730413"/>
                </a:moveTo>
                <a:lnTo>
                  <a:pt x="1059688" y="756793"/>
                </a:lnTo>
                <a:lnTo>
                  <a:pt x="1144142" y="767460"/>
                </a:lnTo>
                <a:lnTo>
                  <a:pt x="1127074" y="737488"/>
                </a:lnTo>
                <a:lnTo>
                  <a:pt x="1087881" y="737488"/>
                </a:lnTo>
                <a:lnTo>
                  <a:pt x="1077291" y="730413"/>
                </a:lnTo>
                <a:close/>
              </a:path>
              <a:path w="1144270" h="767714">
                <a:moveTo>
                  <a:pt x="1084311" y="719894"/>
                </a:moveTo>
                <a:lnTo>
                  <a:pt x="1077291" y="730413"/>
                </a:lnTo>
                <a:lnTo>
                  <a:pt x="1087881" y="737488"/>
                </a:lnTo>
                <a:lnTo>
                  <a:pt x="1094866" y="726947"/>
                </a:lnTo>
                <a:lnTo>
                  <a:pt x="1084311" y="719894"/>
                </a:lnTo>
                <a:close/>
              </a:path>
              <a:path w="1144270" h="767714">
                <a:moveTo>
                  <a:pt x="1101978" y="693419"/>
                </a:moveTo>
                <a:lnTo>
                  <a:pt x="1084311" y="719894"/>
                </a:lnTo>
                <a:lnTo>
                  <a:pt x="1094866" y="726947"/>
                </a:lnTo>
                <a:lnTo>
                  <a:pt x="1087881" y="737488"/>
                </a:lnTo>
                <a:lnTo>
                  <a:pt x="1127074" y="737488"/>
                </a:lnTo>
                <a:lnTo>
                  <a:pt x="1101978" y="693419"/>
                </a:lnTo>
                <a:close/>
              </a:path>
              <a:path w="1144270" h="767714">
                <a:moveTo>
                  <a:pt x="7112" y="0"/>
                </a:moveTo>
                <a:lnTo>
                  <a:pt x="0" y="10668"/>
                </a:lnTo>
                <a:lnTo>
                  <a:pt x="1077291" y="730413"/>
                </a:lnTo>
                <a:lnTo>
                  <a:pt x="1084311" y="719894"/>
                </a:lnTo>
                <a:lnTo>
                  <a:pt x="7112" y="0"/>
                </a:lnTo>
                <a:close/>
              </a:path>
            </a:pathLst>
          </a:custGeom>
          <a:solidFill>
            <a:srgbClr val="6FAC46"/>
          </a:solidFill>
        </p:spPr>
        <p:txBody>
          <a:bodyPr wrap="square" lIns="0" tIns="0" rIns="0" bIns="0" rtlCol="0"/>
          <a:lstStyle/>
          <a:p>
            <a:pPr defTabSz="685800"/>
            <a:endParaRPr sz="1350">
              <a:latin typeface="Calibri" panose="020F0502020204030204"/>
            </a:endParaRPr>
          </a:p>
        </p:txBody>
      </p:sp>
      <p:sp>
        <p:nvSpPr>
          <p:cNvPr id="12" name="object 12"/>
          <p:cNvSpPr txBox="1"/>
          <p:nvPr/>
        </p:nvSpPr>
        <p:spPr>
          <a:xfrm>
            <a:off x="4271942" y="2900687"/>
            <a:ext cx="779280" cy="184666"/>
          </a:xfrm>
          <a:prstGeom prst="rect">
            <a:avLst/>
          </a:prstGeom>
        </p:spPr>
        <p:txBody>
          <a:bodyPr vert="horz" wrap="square" lIns="0" tIns="0" rIns="0" bIns="0" rtlCol="0">
            <a:spAutoFit/>
          </a:bodyPr>
          <a:lstStyle/>
          <a:p>
            <a:pPr marL="9525" defTabSz="685800"/>
            <a:r>
              <a:rPr sz="1200" b="1" spc="-4" dirty="0">
                <a:latin typeface="微软雅黑" panose="020B0503020204020204" pitchFamily="34" charset="-122"/>
                <a:cs typeface="微软雅黑" panose="020B0503020204020204" pitchFamily="34" charset="-122"/>
              </a:rPr>
              <a:t>监控摄像头</a:t>
            </a:r>
            <a:endParaRPr sz="1200">
              <a:latin typeface="微软雅黑" panose="020B0503020204020204" pitchFamily="34" charset="-122"/>
              <a:cs typeface="微软雅黑" panose="020B0503020204020204" pitchFamily="34" charset="-122"/>
            </a:endParaRPr>
          </a:p>
        </p:txBody>
      </p:sp>
      <p:sp>
        <p:nvSpPr>
          <p:cNvPr id="13" name="object 13"/>
          <p:cNvSpPr/>
          <p:nvPr/>
        </p:nvSpPr>
        <p:spPr>
          <a:xfrm>
            <a:off x="3606792" y="2810329"/>
            <a:ext cx="554450" cy="497291"/>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14" name="object 14"/>
          <p:cNvSpPr/>
          <p:nvPr/>
        </p:nvSpPr>
        <p:spPr>
          <a:xfrm>
            <a:off x="2917442" y="3883793"/>
            <a:ext cx="561310" cy="426412"/>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15" name="object 15"/>
          <p:cNvSpPr/>
          <p:nvPr/>
        </p:nvSpPr>
        <p:spPr>
          <a:xfrm>
            <a:off x="3651375" y="3883793"/>
            <a:ext cx="465282" cy="426412"/>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16" name="object 16"/>
          <p:cNvSpPr/>
          <p:nvPr/>
        </p:nvSpPr>
        <p:spPr>
          <a:xfrm>
            <a:off x="4428751" y="3887222"/>
            <a:ext cx="465282" cy="411551"/>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17" name="object 17"/>
          <p:cNvSpPr/>
          <p:nvPr/>
        </p:nvSpPr>
        <p:spPr>
          <a:xfrm>
            <a:off x="985438" y="3160147"/>
            <a:ext cx="620184" cy="399548"/>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18" name="object 18"/>
          <p:cNvSpPr/>
          <p:nvPr/>
        </p:nvSpPr>
        <p:spPr>
          <a:xfrm>
            <a:off x="996868" y="2789752"/>
            <a:ext cx="599227" cy="378684"/>
          </a:xfrm>
          <a:custGeom>
            <a:avLst/>
            <a:gdLst/>
            <a:ahLst/>
            <a:cxnLst/>
            <a:rect l="l" t="t" r="r" b="b"/>
            <a:pathLst>
              <a:path w="798830" h="504825">
                <a:moveTo>
                  <a:pt x="755269" y="0"/>
                </a:moveTo>
                <a:lnTo>
                  <a:pt x="31553" y="1621"/>
                </a:lnTo>
                <a:lnTo>
                  <a:pt x="2372" y="29161"/>
                </a:lnTo>
                <a:lnTo>
                  <a:pt x="0" y="43306"/>
                </a:lnTo>
                <a:lnTo>
                  <a:pt x="1621" y="472890"/>
                </a:lnTo>
                <a:lnTo>
                  <a:pt x="7516" y="485492"/>
                </a:lnTo>
                <a:lnTo>
                  <a:pt x="16963" y="495486"/>
                </a:lnTo>
                <a:lnTo>
                  <a:pt x="29161" y="502071"/>
                </a:lnTo>
                <a:lnTo>
                  <a:pt x="43306" y="504444"/>
                </a:lnTo>
                <a:lnTo>
                  <a:pt x="767022" y="502822"/>
                </a:lnTo>
                <a:lnTo>
                  <a:pt x="779624" y="496927"/>
                </a:lnTo>
                <a:lnTo>
                  <a:pt x="789618" y="487480"/>
                </a:lnTo>
                <a:lnTo>
                  <a:pt x="796203" y="475282"/>
                </a:lnTo>
                <a:lnTo>
                  <a:pt x="798576" y="461137"/>
                </a:lnTo>
                <a:lnTo>
                  <a:pt x="796954" y="31553"/>
                </a:lnTo>
                <a:lnTo>
                  <a:pt x="791059" y="18951"/>
                </a:lnTo>
                <a:lnTo>
                  <a:pt x="781612" y="8957"/>
                </a:lnTo>
                <a:lnTo>
                  <a:pt x="769414" y="2372"/>
                </a:lnTo>
                <a:lnTo>
                  <a:pt x="755269" y="0"/>
                </a:lnTo>
                <a:close/>
              </a:path>
            </a:pathLst>
          </a:custGeom>
          <a:solidFill>
            <a:srgbClr val="ECECEC"/>
          </a:solidFill>
        </p:spPr>
        <p:txBody>
          <a:bodyPr wrap="square" lIns="0" tIns="0" rIns="0" bIns="0" rtlCol="0"/>
          <a:lstStyle/>
          <a:p>
            <a:pPr defTabSz="685800"/>
            <a:endParaRPr sz="1350">
              <a:latin typeface="Calibri" panose="020F0502020204030204"/>
            </a:endParaRPr>
          </a:p>
        </p:txBody>
      </p:sp>
      <p:sp>
        <p:nvSpPr>
          <p:cNvPr id="19" name="object 19"/>
          <p:cNvSpPr/>
          <p:nvPr/>
        </p:nvSpPr>
        <p:spPr>
          <a:xfrm>
            <a:off x="996869" y="2789751"/>
            <a:ext cx="599036" cy="378399"/>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20" name="object 20"/>
          <p:cNvSpPr/>
          <p:nvPr/>
        </p:nvSpPr>
        <p:spPr>
          <a:xfrm>
            <a:off x="302947" y="4318208"/>
            <a:ext cx="446419" cy="433843"/>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21" name="object 21"/>
          <p:cNvSpPr/>
          <p:nvPr/>
        </p:nvSpPr>
        <p:spPr>
          <a:xfrm>
            <a:off x="314380" y="3913516"/>
            <a:ext cx="425365" cy="412980"/>
          </a:xfrm>
          <a:custGeom>
            <a:avLst/>
            <a:gdLst/>
            <a:ahLst/>
            <a:cxnLst/>
            <a:rect l="l" t="t" r="r" b="b"/>
            <a:pathLst>
              <a:path w="567055" h="550545">
                <a:moveTo>
                  <a:pt x="519645" y="0"/>
                </a:moveTo>
                <a:lnTo>
                  <a:pt x="43406" y="156"/>
                </a:lnTo>
                <a:lnTo>
                  <a:pt x="8281" y="20552"/>
                </a:lnTo>
                <a:lnTo>
                  <a:pt x="0" y="47244"/>
                </a:lnTo>
                <a:lnTo>
                  <a:pt x="158" y="506786"/>
                </a:lnTo>
                <a:lnTo>
                  <a:pt x="20554" y="541889"/>
                </a:lnTo>
                <a:lnTo>
                  <a:pt x="47282" y="550164"/>
                </a:lnTo>
                <a:lnTo>
                  <a:pt x="523550" y="550005"/>
                </a:lnTo>
                <a:lnTo>
                  <a:pt x="558653" y="529609"/>
                </a:lnTo>
                <a:lnTo>
                  <a:pt x="566928" y="502881"/>
                </a:lnTo>
                <a:lnTo>
                  <a:pt x="566771" y="43379"/>
                </a:lnTo>
                <a:lnTo>
                  <a:pt x="546382" y="8289"/>
                </a:lnTo>
                <a:lnTo>
                  <a:pt x="519645" y="0"/>
                </a:lnTo>
                <a:close/>
              </a:path>
            </a:pathLst>
          </a:custGeom>
          <a:solidFill>
            <a:srgbClr val="ECECEC"/>
          </a:solidFill>
        </p:spPr>
        <p:txBody>
          <a:bodyPr wrap="square" lIns="0" tIns="0" rIns="0" bIns="0" rtlCol="0"/>
          <a:lstStyle/>
          <a:p>
            <a:pPr defTabSz="685800"/>
            <a:endParaRPr sz="1350">
              <a:latin typeface="Calibri" panose="020F0502020204030204"/>
            </a:endParaRPr>
          </a:p>
        </p:txBody>
      </p:sp>
      <p:sp>
        <p:nvSpPr>
          <p:cNvPr id="22" name="object 22"/>
          <p:cNvSpPr/>
          <p:nvPr/>
        </p:nvSpPr>
        <p:spPr>
          <a:xfrm>
            <a:off x="314380" y="3913516"/>
            <a:ext cx="425270" cy="412695"/>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25" name="object 25"/>
          <p:cNvSpPr txBox="1"/>
          <p:nvPr/>
        </p:nvSpPr>
        <p:spPr>
          <a:xfrm>
            <a:off x="453850" y="1022999"/>
            <a:ext cx="1785771" cy="230832"/>
          </a:xfrm>
          <a:prstGeom prst="rect">
            <a:avLst/>
          </a:prstGeom>
          <a:ln w="3175">
            <a:solidFill>
              <a:srgbClr val="D12325"/>
            </a:solidFill>
          </a:ln>
        </p:spPr>
        <p:txBody>
          <a:bodyPr vert="horz" wrap="square" lIns="0" tIns="0" rIns="0" bIns="0" rtlCol="0">
            <a:spAutoFit/>
          </a:bodyPr>
          <a:lstStyle/>
          <a:p>
            <a:pPr marL="223520" defTabSz="685800"/>
            <a:r>
              <a:rPr sz="1500" b="1" dirty="0">
                <a:latin typeface="微软雅黑" panose="020B0503020204020204" pitchFamily="34" charset="-122"/>
                <a:cs typeface="微软雅黑" panose="020B0503020204020204" pitchFamily="34" charset="-122"/>
              </a:rPr>
              <a:t>楼宇外立面监控</a:t>
            </a:r>
            <a:endParaRPr sz="1500">
              <a:latin typeface="微软雅黑" panose="020B0503020204020204" pitchFamily="34" charset="-122"/>
              <a:cs typeface="微软雅黑" panose="020B0503020204020204" pitchFamily="34" charset="-122"/>
            </a:endParaRPr>
          </a:p>
        </p:txBody>
      </p:sp>
      <p:sp>
        <p:nvSpPr>
          <p:cNvPr id="29" name="object 29"/>
          <p:cNvSpPr txBox="1"/>
          <p:nvPr/>
        </p:nvSpPr>
        <p:spPr>
          <a:xfrm>
            <a:off x="204632" y="1366469"/>
            <a:ext cx="2367850" cy="969496"/>
          </a:xfrm>
          <a:prstGeom prst="rect">
            <a:avLst/>
          </a:prstGeom>
          <a:ln w="3175">
            <a:solidFill>
              <a:srgbClr val="D12325"/>
            </a:solidFill>
          </a:ln>
        </p:spPr>
        <p:txBody>
          <a:bodyPr vert="horz" wrap="square" lIns="0" tIns="0" rIns="0" bIns="0" rtlCol="0">
            <a:spAutoFit/>
          </a:bodyPr>
          <a:lstStyle/>
          <a:p>
            <a:pPr marL="66675" marR="154940" algn="just" defTabSz="685800">
              <a:lnSpc>
                <a:spcPct val="150000"/>
              </a:lnSpc>
            </a:pPr>
            <a:r>
              <a:rPr sz="1050" dirty="0">
                <a:latin typeface="微软雅黑" panose="020B0503020204020204" pitchFamily="34" charset="-122"/>
                <a:cs typeface="微软雅黑" panose="020B0503020204020204" pitchFamily="34" charset="-122"/>
              </a:rPr>
              <a:t>在小区部署外立面监控</a:t>
            </a:r>
            <a:r>
              <a:rPr sz="1050" spc="-11" dirty="0">
                <a:latin typeface="微软雅黑" panose="020B0503020204020204" pitchFamily="34" charset="-122"/>
                <a:cs typeface="微软雅黑" panose="020B0503020204020204" pitchFamily="34" charset="-122"/>
              </a:rPr>
              <a:t>摄</a:t>
            </a:r>
            <a:r>
              <a:rPr sz="1050" dirty="0">
                <a:latin typeface="微软雅黑" panose="020B0503020204020204" pitchFamily="34" charset="-122"/>
                <a:cs typeface="微软雅黑" panose="020B0503020204020204" pitchFamily="34" charset="-122"/>
              </a:rPr>
              <a:t>像头</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自动 </a:t>
            </a:r>
            <a:r>
              <a:rPr sz="1050" b="1" dirty="0">
                <a:latin typeface="微软雅黑" panose="020B0503020204020204" pitchFamily="34" charset="-122"/>
                <a:cs typeface="微软雅黑" panose="020B0503020204020204" pitchFamily="34" charset="-122"/>
              </a:rPr>
              <a:t>抓拍高空抛物、攀爬盗</a:t>
            </a:r>
            <a:r>
              <a:rPr sz="1050" b="1" spc="-11" dirty="0">
                <a:latin typeface="微软雅黑" panose="020B0503020204020204" pitchFamily="34" charset="-122"/>
                <a:cs typeface="微软雅黑" panose="020B0503020204020204" pitchFamily="34" charset="-122"/>
              </a:rPr>
              <a:t>窃</a:t>
            </a:r>
            <a:r>
              <a:rPr sz="1050" b="1" dirty="0">
                <a:latin typeface="微软雅黑" panose="020B0503020204020204" pitchFamily="34" charset="-122"/>
                <a:cs typeface="微软雅黑" panose="020B0503020204020204" pitchFamily="34" charset="-122"/>
              </a:rPr>
              <a:t>、外</a:t>
            </a:r>
            <a:r>
              <a:rPr sz="1050" b="1" spc="-11" dirty="0">
                <a:latin typeface="微软雅黑" panose="020B0503020204020204" pitchFamily="34" charset="-122"/>
                <a:cs typeface="微软雅黑" panose="020B0503020204020204" pitchFamily="34" charset="-122"/>
              </a:rPr>
              <a:t>墙</a:t>
            </a:r>
            <a:r>
              <a:rPr sz="1050" b="1" dirty="0">
                <a:latin typeface="微软雅黑" panose="020B0503020204020204" pitchFamily="34" charset="-122"/>
                <a:cs typeface="微软雅黑" panose="020B0503020204020204" pitchFamily="34" charset="-122"/>
              </a:rPr>
              <a:t>脱落 等</a:t>
            </a:r>
            <a:r>
              <a:rPr sz="1050" dirty="0">
                <a:latin typeface="微软雅黑" panose="020B0503020204020204" pitchFamily="34" charset="-122"/>
                <a:cs typeface="微软雅黑" panose="020B0503020204020204" pitchFamily="34" charset="-122"/>
              </a:rPr>
              <a:t>现象，回溯肇事主体</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守护</a:t>
            </a:r>
            <a:r>
              <a:rPr sz="1050" spc="-11" dirty="0">
                <a:latin typeface="微软雅黑" panose="020B0503020204020204" pitchFamily="34" charset="-122"/>
                <a:cs typeface="微软雅黑" panose="020B0503020204020204" pitchFamily="34" charset="-122"/>
              </a:rPr>
              <a:t>居</a:t>
            </a:r>
            <a:r>
              <a:rPr sz="1050" dirty="0">
                <a:latin typeface="微软雅黑" panose="020B0503020204020204" pitchFamily="34" charset="-122"/>
                <a:cs typeface="微软雅黑" panose="020B0503020204020204" pitchFamily="34" charset="-122"/>
              </a:rPr>
              <a:t>住安 全。</a:t>
            </a:r>
            <a:endParaRPr sz="1050">
              <a:latin typeface="微软雅黑" panose="020B0503020204020204" pitchFamily="34" charset="-122"/>
              <a:cs typeface="微软雅黑" panose="020B0503020204020204" pitchFamily="34" charset="-122"/>
            </a:endParaRPr>
          </a:p>
        </p:txBody>
      </p:sp>
      <p:sp>
        <p:nvSpPr>
          <p:cNvPr id="30" name="object 30"/>
          <p:cNvSpPr/>
          <p:nvPr/>
        </p:nvSpPr>
        <p:spPr>
          <a:xfrm>
            <a:off x="527014" y="3164721"/>
            <a:ext cx="773088" cy="748794"/>
          </a:xfrm>
          <a:custGeom>
            <a:avLst/>
            <a:gdLst/>
            <a:ahLst/>
            <a:cxnLst/>
            <a:rect l="l" t="t" r="r" b="b"/>
            <a:pathLst>
              <a:path w="1030605" h="998220">
                <a:moveTo>
                  <a:pt x="28257" y="917321"/>
                </a:moveTo>
                <a:lnTo>
                  <a:pt x="0" y="997712"/>
                </a:lnTo>
                <a:lnTo>
                  <a:pt x="81254" y="972058"/>
                </a:lnTo>
                <a:lnTo>
                  <a:pt x="67728" y="958088"/>
                </a:lnTo>
                <a:lnTo>
                  <a:pt x="50050" y="958088"/>
                </a:lnTo>
                <a:lnTo>
                  <a:pt x="41211" y="948944"/>
                </a:lnTo>
                <a:lnTo>
                  <a:pt x="50330" y="940119"/>
                </a:lnTo>
                <a:lnTo>
                  <a:pt x="28257" y="917321"/>
                </a:lnTo>
                <a:close/>
              </a:path>
              <a:path w="1030605" h="998220">
                <a:moveTo>
                  <a:pt x="50330" y="940119"/>
                </a:moveTo>
                <a:lnTo>
                  <a:pt x="41211" y="948944"/>
                </a:lnTo>
                <a:lnTo>
                  <a:pt x="50050" y="958088"/>
                </a:lnTo>
                <a:lnTo>
                  <a:pt x="59177" y="949255"/>
                </a:lnTo>
                <a:lnTo>
                  <a:pt x="50330" y="940119"/>
                </a:lnTo>
                <a:close/>
              </a:path>
              <a:path w="1030605" h="998220">
                <a:moveTo>
                  <a:pt x="59177" y="949255"/>
                </a:moveTo>
                <a:lnTo>
                  <a:pt x="50050" y="958088"/>
                </a:lnTo>
                <a:lnTo>
                  <a:pt x="67728" y="958088"/>
                </a:lnTo>
                <a:lnTo>
                  <a:pt x="59177" y="949255"/>
                </a:lnTo>
                <a:close/>
              </a:path>
              <a:path w="1030605" h="998220">
                <a:moveTo>
                  <a:pt x="1021842" y="0"/>
                </a:moveTo>
                <a:lnTo>
                  <a:pt x="50330" y="940119"/>
                </a:lnTo>
                <a:lnTo>
                  <a:pt x="59177" y="949255"/>
                </a:lnTo>
                <a:lnTo>
                  <a:pt x="1030605" y="9144"/>
                </a:lnTo>
                <a:lnTo>
                  <a:pt x="1021842" y="0"/>
                </a:lnTo>
                <a:close/>
              </a:path>
            </a:pathLst>
          </a:custGeom>
          <a:solidFill>
            <a:srgbClr val="6FAC46"/>
          </a:solidFill>
        </p:spPr>
        <p:txBody>
          <a:bodyPr wrap="square" lIns="0" tIns="0" rIns="0" bIns="0" rtlCol="0"/>
          <a:lstStyle/>
          <a:p>
            <a:pPr defTabSz="685800"/>
            <a:endParaRPr sz="1350">
              <a:latin typeface="Calibri" panose="020F0502020204030204"/>
            </a:endParaRPr>
          </a:p>
        </p:txBody>
      </p:sp>
      <p:sp>
        <p:nvSpPr>
          <p:cNvPr id="31" name="object 31"/>
          <p:cNvSpPr/>
          <p:nvPr/>
        </p:nvSpPr>
        <p:spPr>
          <a:xfrm>
            <a:off x="1104330" y="4294201"/>
            <a:ext cx="436129" cy="409837"/>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32" name="object 32"/>
          <p:cNvSpPr/>
          <p:nvPr/>
        </p:nvSpPr>
        <p:spPr>
          <a:xfrm>
            <a:off x="1115762" y="3913516"/>
            <a:ext cx="415362" cy="388687"/>
          </a:xfrm>
          <a:custGeom>
            <a:avLst/>
            <a:gdLst/>
            <a:ahLst/>
            <a:cxnLst/>
            <a:rect l="l" t="t" r="r" b="b"/>
            <a:pathLst>
              <a:path w="553719" h="518160">
                <a:moveTo>
                  <a:pt x="508634" y="0"/>
                </a:moveTo>
                <a:lnTo>
                  <a:pt x="30867" y="2143"/>
                </a:lnTo>
                <a:lnTo>
                  <a:pt x="2303" y="30383"/>
                </a:lnTo>
                <a:lnTo>
                  <a:pt x="0" y="44577"/>
                </a:lnTo>
                <a:lnTo>
                  <a:pt x="2134" y="487288"/>
                </a:lnTo>
                <a:lnTo>
                  <a:pt x="8405" y="499667"/>
                </a:lnTo>
                <a:lnTo>
                  <a:pt x="18068" y="509440"/>
                </a:lnTo>
                <a:lnTo>
                  <a:pt x="30375" y="515854"/>
                </a:lnTo>
                <a:lnTo>
                  <a:pt x="44576" y="518160"/>
                </a:lnTo>
                <a:lnTo>
                  <a:pt x="522313" y="516026"/>
                </a:lnTo>
                <a:lnTo>
                  <a:pt x="534708" y="509757"/>
                </a:lnTo>
                <a:lnTo>
                  <a:pt x="544488" y="500101"/>
                </a:lnTo>
                <a:lnTo>
                  <a:pt x="550906" y="487810"/>
                </a:lnTo>
                <a:lnTo>
                  <a:pt x="553212" y="473633"/>
                </a:lnTo>
                <a:lnTo>
                  <a:pt x="551068" y="30867"/>
                </a:lnTo>
                <a:lnTo>
                  <a:pt x="544792" y="18484"/>
                </a:lnTo>
                <a:lnTo>
                  <a:pt x="535130" y="8713"/>
                </a:lnTo>
                <a:lnTo>
                  <a:pt x="522828" y="2303"/>
                </a:lnTo>
                <a:lnTo>
                  <a:pt x="508634" y="0"/>
                </a:lnTo>
                <a:close/>
              </a:path>
            </a:pathLst>
          </a:custGeom>
          <a:solidFill>
            <a:srgbClr val="ECECEC"/>
          </a:solidFill>
        </p:spPr>
        <p:txBody>
          <a:bodyPr wrap="square" lIns="0" tIns="0" rIns="0" bIns="0" rtlCol="0"/>
          <a:lstStyle/>
          <a:p>
            <a:pPr defTabSz="685800"/>
            <a:endParaRPr sz="1350">
              <a:latin typeface="Calibri" panose="020F0502020204030204"/>
            </a:endParaRPr>
          </a:p>
        </p:txBody>
      </p:sp>
      <p:sp>
        <p:nvSpPr>
          <p:cNvPr id="33" name="object 33"/>
          <p:cNvSpPr/>
          <p:nvPr/>
        </p:nvSpPr>
        <p:spPr>
          <a:xfrm>
            <a:off x="1115762" y="3913516"/>
            <a:ext cx="414981" cy="388687"/>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34" name="object 34"/>
          <p:cNvSpPr/>
          <p:nvPr/>
        </p:nvSpPr>
        <p:spPr>
          <a:xfrm>
            <a:off x="1340972" y="4138761"/>
            <a:ext cx="169098" cy="160048"/>
          </a:xfrm>
          <a:custGeom>
            <a:avLst/>
            <a:gdLst/>
            <a:ahLst/>
            <a:cxnLst/>
            <a:rect l="l" t="t" r="r" b="b"/>
            <a:pathLst>
              <a:path w="225425" h="213360">
                <a:moveTo>
                  <a:pt x="0" y="106632"/>
                </a:moveTo>
                <a:lnTo>
                  <a:pt x="8559" y="65804"/>
                </a:lnTo>
                <a:lnTo>
                  <a:pt x="31939" y="32260"/>
                </a:lnTo>
                <a:lnTo>
                  <a:pt x="66693" y="9244"/>
                </a:lnTo>
                <a:lnTo>
                  <a:pt x="109374" y="0"/>
                </a:lnTo>
                <a:lnTo>
                  <a:pt x="124912" y="898"/>
                </a:lnTo>
                <a:lnTo>
                  <a:pt x="166899" y="13600"/>
                </a:lnTo>
                <a:lnTo>
                  <a:pt x="199610" y="38902"/>
                </a:lnTo>
                <a:lnTo>
                  <a:pt x="220050" y="73709"/>
                </a:lnTo>
                <a:lnTo>
                  <a:pt x="225378" y="100666"/>
                </a:lnTo>
                <a:lnTo>
                  <a:pt x="224475" y="115821"/>
                </a:lnTo>
                <a:lnTo>
                  <a:pt x="211373" y="156454"/>
                </a:lnTo>
                <a:lnTo>
                  <a:pt x="185167" y="187887"/>
                </a:lnTo>
                <a:lnTo>
                  <a:pt x="149047" y="207616"/>
                </a:lnTo>
                <a:lnTo>
                  <a:pt x="121035" y="213029"/>
                </a:lnTo>
                <a:lnTo>
                  <a:pt x="104793" y="212223"/>
                </a:lnTo>
                <a:lnTo>
                  <a:pt x="61398" y="200186"/>
                </a:lnTo>
                <a:lnTo>
                  <a:pt x="27873" y="175985"/>
                </a:lnTo>
                <a:lnTo>
                  <a:pt x="6629" y="142522"/>
                </a:lnTo>
                <a:lnTo>
                  <a:pt x="0" y="106632"/>
                </a:lnTo>
                <a:close/>
              </a:path>
            </a:pathLst>
          </a:custGeom>
          <a:ln w="12700">
            <a:solidFill>
              <a:srgbClr val="FF0000"/>
            </a:solidFill>
          </a:ln>
        </p:spPr>
        <p:txBody>
          <a:bodyPr wrap="square" lIns="0" tIns="0" rIns="0" bIns="0" rtlCol="0"/>
          <a:lstStyle/>
          <a:p>
            <a:pPr defTabSz="685800"/>
            <a:endParaRPr sz="1350">
              <a:latin typeface="Calibri" panose="020F0502020204030204"/>
            </a:endParaRPr>
          </a:p>
        </p:txBody>
      </p:sp>
      <p:sp>
        <p:nvSpPr>
          <p:cNvPr id="35" name="object 35"/>
          <p:cNvSpPr/>
          <p:nvPr/>
        </p:nvSpPr>
        <p:spPr>
          <a:xfrm>
            <a:off x="1911427" y="4290771"/>
            <a:ext cx="436130" cy="406406"/>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36" name="object 36"/>
          <p:cNvSpPr/>
          <p:nvPr/>
        </p:nvSpPr>
        <p:spPr>
          <a:xfrm>
            <a:off x="1922859" y="3913516"/>
            <a:ext cx="415362" cy="385353"/>
          </a:xfrm>
          <a:custGeom>
            <a:avLst/>
            <a:gdLst/>
            <a:ahLst/>
            <a:cxnLst/>
            <a:rect l="l" t="t" r="r" b="b"/>
            <a:pathLst>
              <a:path w="553719" h="513714">
                <a:moveTo>
                  <a:pt x="509015" y="0"/>
                </a:moveTo>
                <a:lnTo>
                  <a:pt x="31080" y="1983"/>
                </a:lnTo>
                <a:lnTo>
                  <a:pt x="2326" y="30026"/>
                </a:lnTo>
                <a:lnTo>
                  <a:pt x="0" y="44196"/>
                </a:lnTo>
                <a:lnTo>
                  <a:pt x="1971" y="482521"/>
                </a:lnTo>
                <a:lnTo>
                  <a:pt x="8135" y="494966"/>
                </a:lnTo>
                <a:lnTo>
                  <a:pt x="17740" y="504802"/>
                </a:lnTo>
                <a:lnTo>
                  <a:pt x="30016" y="511264"/>
                </a:lnTo>
                <a:lnTo>
                  <a:pt x="44195" y="513588"/>
                </a:lnTo>
                <a:lnTo>
                  <a:pt x="522092" y="511621"/>
                </a:lnTo>
                <a:lnTo>
                  <a:pt x="534554" y="505470"/>
                </a:lnTo>
                <a:lnTo>
                  <a:pt x="544407" y="495882"/>
                </a:lnTo>
                <a:lnTo>
                  <a:pt x="550882" y="483623"/>
                </a:lnTo>
                <a:lnTo>
                  <a:pt x="553212" y="469455"/>
                </a:lnTo>
                <a:lnTo>
                  <a:pt x="551228" y="31080"/>
                </a:lnTo>
                <a:lnTo>
                  <a:pt x="545059" y="18633"/>
                </a:lnTo>
                <a:lnTo>
                  <a:pt x="535455" y="8792"/>
                </a:lnTo>
                <a:lnTo>
                  <a:pt x="523185" y="2326"/>
                </a:lnTo>
                <a:lnTo>
                  <a:pt x="509015" y="0"/>
                </a:lnTo>
                <a:close/>
              </a:path>
            </a:pathLst>
          </a:custGeom>
          <a:solidFill>
            <a:srgbClr val="ECECEC"/>
          </a:solidFill>
        </p:spPr>
        <p:txBody>
          <a:bodyPr wrap="square" lIns="0" tIns="0" rIns="0" bIns="0" rtlCol="0"/>
          <a:lstStyle/>
          <a:p>
            <a:pPr defTabSz="685800"/>
            <a:endParaRPr sz="1350">
              <a:latin typeface="Calibri" panose="020F0502020204030204"/>
            </a:endParaRPr>
          </a:p>
        </p:txBody>
      </p:sp>
      <p:sp>
        <p:nvSpPr>
          <p:cNvPr id="37" name="object 37"/>
          <p:cNvSpPr/>
          <p:nvPr/>
        </p:nvSpPr>
        <p:spPr>
          <a:xfrm>
            <a:off x="1922859" y="3913516"/>
            <a:ext cx="414981" cy="385258"/>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38" name="object 38"/>
          <p:cNvSpPr txBox="1"/>
          <p:nvPr/>
        </p:nvSpPr>
        <p:spPr>
          <a:xfrm>
            <a:off x="1144914" y="4455209"/>
            <a:ext cx="323430" cy="369332"/>
          </a:xfrm>
          <a:prstGeom prst="rect">
            <a:avLst/>
          </a:prstGeom>
        </p:spPr>
        <p:txBody>
          <a:bodyPr vert="horz" wrap="square" lIns="0" tIns="0" rIns="0" bIns="0" rtlCol="0">
            <a:spAutoFit/>
          </a:bodyPr>
          <a:lstStyle/>
          <a:p>
            <a:pPr marL="9525" marR="3810" defTabSz="685800"/>
            <a:r>
              <a:rPr sz="1200" b="1" spc="-4" dirty="0">
                <a:latin typeface="微软雅黑" panose="020B0503020204020204" pitchFamily="34" charset="-122"/>
                <a:cs typeface="微软雅黑" panose="020B0503020204020204" pitchFamily="34" charset="-122"/>
              </a:rPr>
              <a:t>攀爬 盗窃</a:t>
            </a:r>
            <a:endParaRPr sz="1200">
              <a:latin typeface="微软雅黑" panose="020B0503020204020204" pitchFamily="34" charset="-122"/>
              <a:cs typeface="微软雅黑" panose="020B0503020204020204" pitchFamily="34" charset="-122"/>
            </a:endParaRPr>
          </a:p>
        </p:txBody>
      </p:sp>
      <p:sp>
        <p:nvSpPr>
          <p:cNvPr id="39" name="object 39"/>
          <p:cNvSpPr txBox="1"/>
          <p:nvPr/>
        </p:nvSpPr>
        <p:spPr>
          <a:xfrm>
            <a:off x="1963158" y="4432802"/>
            <a:ext cx="323430" cy="369332"/>
          </a:xfrm>
          <a:prstGeom prst="rect">
            <a:avLst/>
          </a:prstGeom>
        </p:spPr>
        <p:txBody>
          <a:bodyPr vert="horz" wrap="square" lIns="0" tIns="0" rIns="0" bIns="0" rtlCol="0">
            <a:spAutoFit/>
          </a:bodyPr>
          <a:lstStyle/>
          <a:p>
            <a:pPr marL="9525" marR="3810" defTabSz="685800"/>
            <a:r>
              <a:rPr sz="1200" b="1" spc="-4" dirty="0">
                <a:latin typeface="微软雅黑" panose="020B0503020204020204" pitchFamily="34" charset="-122"/>
                <a:cs typeface="微软雅黑" panose="020B0503020204020204" pitchFamily="34" charset="-122"/>
              </a:rPr>
              <a:t>外墙 脱落</a:t>
            </a:r>
            <a:endParaRPr sz="1200">
              <a:latin typeface="微软雅黑" panose="020B0503020204020204" pitchFamily="34" charset="-122"/>
              <a:cs typeface="微软雅黑" panose="020B0503020204020204" pitchFamily="34" charset="-122"/>
            </a:endParaRPr>
          </a:p>
        </p:txBody>
      </p:sp>
      <p:sp>
        <p:nvSpPr>
          <p:cNvPr id="40" name="object 40"/>
          <p:cNvSpPr/>
          <p:nvPr/>
        </p:nvSpPr>
        <p:spPr>
          <a:xfrm>
            <a:off x="1291624" y="3167960"/>
            <a:ext cx="58113" cy="745461"/>
          </a:xfrm>
          <a:custGeom>
            <a:avLst/>
            <a:gdLst/>
            <a:ahLst/>
            <a:cxnLst/>
            <a:rect l="l" t="t" r="r" b="b"/>
            <a:pathLst>
              <a:path w="77469" h="993775">
                <a:moveTo>
                  <a:pt x="32695" y="917480"/>
                </a:moveTo>
                <a:lnTo>
                  <a:pt x="1015" y="918591"/>
                </a:lnTo>
                <a:lnTo>
                  <a:pt x="41782" y="993394"/>
                </a:lnTo>
                <a:lnTo>
                  <a:pt x="70606" y="930148"/>
                </a:lnTo>
                <a:lnTo>
                  <a:pt x="33146" y="930148"/>
                </a:lnTo>
                <a:lnTo>
                  <a:pt x="32695" y="917480"/>
                </a:lnTo>
                <a:close/>
              </a:path>
              <a:path w="77469" h="993775">
                <a:moveTo>
                  <a:pt x="45393" y="917035"/>
                </a:moveTo>
                <a:lnTo>
                  <a:pt x="32695" y="917480"/>
                </a:lnTo>
                <a:lnTo>
                  <a:pt x="33146" y="930148"/>
                </a:lnTo>
                <a:lnTo>
                  <a:pt x="45846" y="929767"/>
                </a:lnTo>
                <a:lnTo>
                  <a:pt x="45393" y="917035"/>
                </a:lnTo>
                <a:close/>
              </a:path>
              <a:path w="77469" h="993775">
                <a:moveTo>
                  <a:pt x="77088" y="915924"/>
                </a:moveTo>
                <a:lnTo>
                  <a:pt x="45393" y="917035"/>
                </a:lnTo>
                <a:lnTo>
                  <a:pt x="45846" y="929767"/>
                </a:lnTo>
                <a:lnTo>
                  <a:pt x="33146" y="930148"/>
                </a:lnTo>
                <a:lnTo>
                  <a:pt x="70606" y="930148"/>
                </a:lnTo>
                <a:lnTo>
                  <a:pt x="77088" y="915924"/>
                </a:lnTo>
                <a:close/>
              </a:path>
              <a:path w="77469" h="993775">
                <a:moveTo>
                  <a:pt x="12700" y="0"/>
                </a:moveTo>
                <a:lnTo>
                  <a:pt x="0" y="507"/>
                </a:lnTo>
                <a:lnTo>
                  <a:pt x="32695" y="917480"/>
                </a:lnTo>
                <a:lnTo>
                  <a:pt x="45393" y="917035"/>
                </a:lnTo>
                <a:lnTo>
                  <a:pt x="12700" y="0"/>
                </a:lnTo>
                <a:close/>
              </a:path>
            </a:pathLst>
          </a:custGeom>
          <a:solidFill>
            <a:srgbClr val="6FAC46"/>
          </a:solidFill>
        </p:spPr>
        <p:txBody>
          <a:bodyPr wrap="square" lIns="0" tIns="0" rIns="0" bIns="0" rtlCol="0"/>
          <a:lstStyle/>
          <a:p>
            <a:pPr defTabSz="685800"/>
            <a:endParaRPr sz="1350">
              <a:latin typeface="Calibri" panose="020F0502020204030204"/>
            </a:endParaRPr>
          </a:p>
        </p:txBody>
      </p:sp>
      <p:sp>
        <p:nvSpPr>
          <p:cNvPr id="41" name="object 41"/>
          <p:cNvSpPr/>
          <p:nvPr/>
        </p:nvSpPr>
        <p:spPr>
          <a:xfrm>
            <a:off x="1293244" y="3164625"/>
            <a:ext cx="836917" cy="748794"/>
          </a:xfrm>
          <a:custGeom>
            <a:avLst/>
            <a:gdLst/>
            <a:ahLst/>
            <a:cxnLst/>
            <a:rect l="l" t="t" r="r" b="b"/>
            <a:pathLst>
              <a:path w="1115695" h="998220">
                <a:moveTo>
                  <a:pt x="1054197" y="951819"/>
                </a:moveTo>
                <a:lnTo>
                  <a:pt x="1033018" y="975487"/>
                </a:lnTo>
                <a:lnTo>
                  <a:pt x="1115187" y="997839"/>
                </a:lnTo>
                <a:lnTo>
                  <a:pt x="1100282" y="960247"/>
                </a:lnTo>
                <a:lnTo>
                  <a:pt x="1063625" y="960247"/>
                </a:lnTo>
                <a:lnTo>
                  <a:pt x="1054197" y="951819"/>
                </a:lnTo>
                <a:close/>
              </a:path>
              <a:path w="1115695" h="998220">
                <a:moveTo>
                  <a:pt x="1062650" y="942372"/>
                </a:moveTo>
                <a:lnTo>
                  <a:pt x="1054197" y="951819"/>
                </a:lnTo>
                <a:lnTo>
                  <a:pt x="1063625" y="960247"/>
                </a:lnTo>
                <a:lnTo>
                  <a:pt x="1072133" y="950849"/>
                </a:lnTo>
                <a:lnTo>
                  <a:pt x="1062650" y="942372"/>
                </a:lnTo>
                <a:close/>
              </a:path>
              <a:path w="1115695" h="998220">
                <a:moveTo>
                  <a:pt x="1083818" y="918718"/>
                </a:moveTo>
                <a:lnTo>
                  <a:pt x="1062650" y="942372"/>
                </a:lnTo>
                <a:lnTo>
                  <a:pt x="1072133" y="950849"/>
                </a:lnTo>
                <a:lnTo>
                  <a:pt x="1063625" y="960247"/>
                </a:lnTo>
                <a:lnTo>
                  <a:pt x="1100282" y="960247"/>
                </a:lnTo>
                <a:lnTo>
                  <a:pt x="1083818" y="918718"/>
                </a:lnTo>
                <a:close/>
              </a:path>
              <a:path w="1115695" h="998220">
                <a:moveTo>
                  <a:pt x="8381" y="0"/>
                </a:moveTo>
                <a:lnTo>
                  <a:pt x="0" y="9398"/>
                </a:lnTo>
                <a:lnTo>
                  <a:pt x="1054197" y="951819"/>
                </a:lnTo>
                <a:lnTo>
                  <a:pt x="1062650" y="942372"/>
                </a:lnTo>
                <a:lnTo>
                  <a:pt x="8381" y="0"/>
                </a:lnTo>
                <a:close/>
              </a:path>
            </a:pathLst>
          </a:custGeom>
          <a:solidFill>
            <a:srgbClr val="6FAC46"/>
          </a:solidFill>
        </p:spPr>
        <p:txBody>
          <a:bodyPr wrap="square" lIns="0" tIns="0" rIns="0" bIns="0" rtlCol="0"/>
          <a:lstStyle/>
          <a:p>
            <a:pPr defTabSz="685800"/>
            <a:endParaRPr sz="1350">
              <a:latin typeface="Calibri" panose="020F0502020204030204"/>
            </a:endParaRPr>
          </a:p>
        </p:txBody>
      </p:sp>
      <p:sp>
        <p:nvSpPr>
          <p:cNvPr id="42" name="object 42"/>
          <p:cNvSpPr txBox="1"/>
          <p:nvPr/>
        </p:nvSpPr>
        <p:spPr>
          <a:xfrm>
            <a:off x="1875608" y="2922701"/>
            <a:ext cx="323906" cy="553998"/>
          </a:xfrm>
          <a:prstGeom prst="rect">
            <a:avLst/>
          </a:prstGeom>
        </p:spPr>
        <p:txBody>
          <a:bodyPr vert="horz" wrap="square" lIns="0" tIns="0" rIns="0" bIns="0" rtlCol="0">
            <a:spAutoFit/>
          </a:bodyPr>
          <a:lstStyle/>
          <a:p>
            <a:pPr marL="9525" marR="3810" algn="just" defTabSz="685800"/>
            <a:r>
              <a:rPr sz="1200" b="1" spc="-4" dirty="0">
                <a:latin typeface="微软雅黑" panose="020B0503020204020204" pitchFamily="34" charset="-122"/>
                <a:cs typeface="微软雅黑" panose="020B0503020204020204" pitchFamily="34" charset="-122"/>
              </a:rPr>
              <a:t>监控 摄像 头</a:t>
            </a:r>
            <a:endParaRPr sz="1200">
              <a:latin typeface="微软雅黑" panose="020B0503020204020204" pitchFamily="34" charset="-122"/>
              <a:cs typeface="微软雅黑" panose="020B0503020204020204" pitchFamily="34" charset="-122"/>
            </a:endParaRPr>
          </a:p>
        </p:txBody>
      </p:sp>
      <p:sp>
        <p:nvSpPr>
          <p:cNvPr id="43" name="object 43"/>
          <p:cNvSpPr txBox="1"/>
          <p:nvPr/>
        </p:nvSpPr>
        <p:spPr>
          <a:xfrm>
            <a:off x="381676" y="4437832"/>
            <a:ext cx="323430" cy="369332"/>
          </a:xfrm>
          <a:prstGeom prst="rect">
            <a:avLst/>
          </a:prstGeom>
        </p:spPr>
        <p:txBody>
          <a:bodyPr vert="horz" wrap="square" lIns="0" tIns="0" rIns="0" bIns="0" rtlCol="0">
            <a:spAutoFit/>
          </a:bodyPr>
          <a:lstStyle/>
          <a:p>
            <a:pPr marL="9525" marR="3810" defTabSz="685800"/>
            <a:r>
              <a:rPr sz="1200" b="1" spc="-4" dirty="0">
                <a:latin typeface="微软雅黑" panose="020B0503020204020204" pitchFamily="34" charset="-122"/>
                <a:cs typeface="微软雅黑" panose="020B0503020204020204" pitchFamily="34" charset="-122"/>
              </a:rPr>
              <a:t>高空 抛物</a:t>
            </a:r>
            <a:endParaRPr sz="1200">
              <a:latin typeface="微软雅黑" panose="020B0503020204020204" pitchFamily="34" charset="-122"/>
              <a:cs typeface="微软雅黑" panose="020B0503020204020204" pitchFamily="34" charset="-122"/>
            </a:endParaRPr>
          </a:p>
        </p:txBody>
      </p:sp>
      <p:sp>
        <p:nvSpPr>
          <p:cNvPr id="44" name="object 44"/>
          <p:cNvSpPr/>
          <p:nvPr/>
        </p:nvSpPr>
        <p:spPr>
          <a:xfrm>
            <a:off x="5554802" y="3932949"/>
            <a:ext cx="807098" cy="438988"/>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45" name="object 45"/>
          <p:cNvSpPr/>
          <p:nvPr/>
        </p:nvSpPr>
        <p:spPr>
          <a:xfrm>
            <a:off x="5551181" y="3929378"/>
            <a:ext cx="814529" cy="446324"/>
          </a:xfrm>
          <a:custGeom>
            <a:avLst/>
            <a:gdLst/>
            <a:ahLst/>
            <a:cxnLst/>
            <a:rect l="l" t="t" r="r" b="b"/>
            <a:pathLst>
              <a:path w="1085850" h="594995">
                <a:moveTo>
                  <a:pt x="0" y="594740"/>
                </a:moveTo>
                <a:lnTo>
                  <a:pt x="1085469" y="594740"/>
                </a:lnTo>
                <a:lnTo>
                  <a:pt x="1085469" y="0"/>
                </a:lnTo>
                <a:lnTo>
                  <a:pt x="0" y="0"/>
                </a:lnTo>
                <a:lnTo>
                  <a:pt x="0" y="594740"/>
                </a:lnTo>
                <a:close/>
              </a:path>
            </a:pathLst>
          </a:custGeom>
          <a:ln w="9525">
            <a:solidFill>
              <a:srgbClr val="0080FF"/>
            </a:solidFill>
            <a:prstDash val="dash"/>
          </a:ln>
        </p:spPr>
        <p:txBody>
          <a:bodyPr wrap="square" lIns="0" tIns="0" rIns="0" bIns="0" rtlCol="0"/>
          <a:lstStyle/>
          <a:p>
            <a:pPr defTabSz="685800"/>
            <a:endParaRPr sz="1350">
              <a:latin typeface="Calibri" panose="020F0502020204030204"/>
            </a:endParaRPr>
          </a:p>
        </p:txBody>
      </p:sp>
      <p:sp>
        <p:nvSpPr>
          <p:cNvPr id="46" name="object 46"/>
          <p:cNvSpPr/>
          <p:nvPr/>
        </p:nvSpPr>
        <p:spPr>
          <a:xfrm>
            <a:off x="7680007" y="3913516"/>
            <a:ext cx="759083" cy="438988"/>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47" name="object 47"/>
          <p:cNvSpPr/>
          <p:nvPr/>
        </p:nvSpPr>
        <p:spPr>
          <a:xfrm>
            <a:off x="7676388" y="3909943"/>
            <a:ext cx="766419" cy="446324"/>
          </a:xfrm>
          <a:custGeom>
            <a:avLst/>
            <a:gdLst/>
            <a:ahLst/>
            <a:cxnLst/>
            <a:rect l="l" t="t" r="r" b="b"/>
            <a:pathLst>
              <a:path w="1021715" h="594995">
                <a:moveTo>
                  <a:pt x="0" y="594741"/>
                </a:moveTo>
                <a:lnTo>
                  <a:pt x="1021461" y="594741"/>
                </a:lnTo>
                <a:lnTo>
                  <a:pt x="1021461" y="0"/>
                </a:lnTo>
                <a:lnTo>
                  <a:pt x="0" y="0"/>
                </a:lnTo>
                <a:lnTo>
                  <a:pt x="0" y="594741"/>
                </a:lnTo>
                <a:close/>
              </a:path>
            </a:pathLst>
          </a:custGeom>
          <a:ln w="9525">
            <a:solidFill>
              <a:srgbClr val="0080FF"/>
            </a:solidFill>
            <a:prstDash val="dash"/>
          </a:ln>
        </p:spPr>
        <p:txBody>
          <a:bodyPr wrap="square" lIns="0" tIns="0" rIns="0" bIns="0" rtlCol="0"/>
          <a:lstStyle/>
          <a:p>
            <a:pPr defTabSz="685800"/>
            <a:endParaRPr sz="1350">
              <a:latin typeface="Calibri" panose="020F0502020204030204"/>
            </a:endParaRPr>
          </a:p>
        </p:txBody>
      </p:sp>
      <p:sp>
        <p:nvSpPr>
          <p:cNvPr id="48" name="object 48"/>
          <p:cNvSpPr/>
          <p:nvPr/>
        </p:nvSpPr>
        <p:spPr>
          <a:xfrm>
            <a:off x="6020083" y="3303810"/>
            <a:ext cx="774041" cy="575886"/>
          </a:xfrm>
          <a:custGeom>
            <a:avLst/>
            <a:gdLst/>
            <a:ahLst/>
            <a:cxnLst/>
            <a:rect l="l" t="t" r="r" b="b"/>
            <a:pathLst>
              <a:path w="1031875" h="767714">
                <a:moveTo>
                  <a:pt x="38481" y="691261"/>
                </a:moveTo>
                <a:lnTo>
                  <a:pt x="0" y="767207"/>
                </a:lnTo>
                <a:lnTo>
                  <a:pt x="83947" y="752475"/>
                </a:lnTo>
                <a:lnTo>
                  <a:pt x="70552" y="734441"/>
                </a:lnTo>
                <a:lnTo>
                  <a:pt x="54737" y="734441"/>
                </a:lnTo>
                <a:lnTo>
                  <a:pt x="47244" y="724281"/>
                </a:lnTo>
                <a:lnTo>
                  <a:pt x="57407" y="716742"/>
                </a:lnTo>
                <a:lnTo>
                  <a:pt x="38481" y="691261"/>
                </a:lnTo>
                <a:close/>
              </a:path>
              <a:path w="1031875" h="767714">
                <a:moveTo>
                  <a:pt x="57407" y="716742"/>
                </a:moveTo>
                <a:lnTo>
                  <a:pt x="47244" y="724281"/>
                </a:lnTo>
                <a:lnTo>
                  <a:pt x="54737" y="734441"/>
                </a:lnTo>
                <a:lnTo>
                  <a:pt x="64935" y="726877"/>
                </a:lnTo>
                <a:lnTo>
                  <a:pt x="57407" y="716742"/>
                </a:lnTo>
                <a:close/>
              </a:path>
              <a:path w="1031875" h="767714">
                <a:moveTo>
                  <a:pt x="64935" y="726877"/>
                </a:moveTo>
                <a:lnTo>
                  <a:pt x="54737" y="734441"/>
                </a:lnTo>
                <a:lnTo>
                  <a:pt x="70552" y="734441"/>
                </a:lnTo>
                <a:lnTo>
                  <a:pt x="64935" y="726877"/>
                </a:lnTo>
                <a:close/>
              </a:path>
              <a:path w="1031875" h="767714">
                <a:moveTo>
                  <a:pt x="1023747" y="0"/>
                </a:moveTo>
                <a:lnTo>
                  <a:pt x="57407" y="716742"/>
                </a:lnTo>
                <a:lnTo>
                  <a:pt x="64935" y="726877"/>
                </a:lnTo>
                <a:lnTo>
                  <a:pt x="1031367" y="10160"/>
                </a:lnTo>
                <a:lnTo>
                  <a:pt x="1023747" y="0"/>
                </a:lnTo>
                <a:close/>
              </a:path>
            </a:pathLst>
          </a:custGeom>
          <a:solidFill>
            <a:srgbClr val="6FAC46"/>
          </a:solidFill>
        </p:spPr>
        <p:txBody>
          <a:bodyPr wrap="square" lIns="0" tIns="0" rIns="0" bIns="0" rtlCol="0"/>
          <a:lstStyle/>
          <a:p>
            <a:pPr defTabSz="685800"/>
            <a:endParaRPr sz="1350">
              <a:latin typeface="Calibri" panose="020F0502020204030204"/>
            </a:endParaRPr>
          </a:p>
        </p:txBody>
      </p:sp>
      <p:sp>
        <p:nvSpPr>
          <p:cNvPr id="49" name="object 49"/>
          <p:cNvSpPr txBox="1"/>
          <p:nvPr/>
        </p:nvSpPr>
        <p:spPr>
          <a:xfrm>
            <a:off x="5625298" y="4445378"/>
            <a:ext cx="627329" cy="369332"/>
          </a:xfrm>
          <a:prstGeom prst="rect">
            <a:avLst/>
          </a:prstGeom>
        </p:spPr>
        <p:txBody>
          <a:bodyPr vert="horz" wrap="square" lIns="0" tIns="0" rIns="0" bIns="0" rtlCol="0">
            <a:spAutoFit/>
          </a:bodyPr>
          <a:lstStyle/>
          <a:p>
            <a:pPr marL="9525" marR="3810" defTabSz="685800"/>
            <a:r>
              <a:rPr sz="1200" b="1" spc="-4" dirty="0">
                <a:latin typeface="微软雅黑" panose="020B0503020204020204" pitchFamily="34" charset="-122"/>
                <a:cs typeface="微软雅黑" panose="020B0503020204020204" pitchFamily="34" charset="-122"/>
              </a:rPr>
              <a:t>垃圾站垃 圾堆积</a:t>
            </a:r>
            <a:endParaRPr sz="1200">
              <a:latin typeface="微软雅黑" panose="020B0503020204020204" pitchFamily="34" charset="-122"/>
              <a:cs typeface="微软雅黑" panose="020B0503020204020204" pitchFamily="34" charset="-122"/>
            </a:endParaRPr>
          </a:p>
        </p:txBody>
      </p:sp>
      <p:sp>
        <p:nvSpPr>
          <p:cNvPr id="50" name="object 50"/>
          <p:cNvSpPr txBox="1"/>
          <p:nvPr/>
        </p:nvSpPr>
        <p:spPr>
          <a:xfrm>
            <a:off x="6729818" y="4455209"/>
            <a:ext cx="627329" cy="369332"/>
          </a:xfrm>
          <a:prstGeom prst="rect">
            <a:avLst/>
          </a:prstGeom>
        </p:spPr>
        <p:txBody>
          <a:bodyPr vert="horz" wrap="square" lIns="0" tIns="0" rIns="0" bIns="0" rtlCol="0">
            <a:spAutoFit/>
          </a:bodyPr>
          <a:lstStyle/>
          <a:p>
            <a:pPr marL="9525" marR="3810" defTabSz="685800"/>
            <a:r>
              <a:rPr sz="1200" b="1" spc="-4" dirty="0">
                <a:latin typeface="微软雅黑" panose="020B0503020204020204" pitchFamily="34" charset="-122"/>
                <a:cs typeface="微软雅黑" panose="020B0503020204020204" pitchFamily="34" charset="-122"/>
              </a:rPr>
              <a:t>公共绿地 脏乱差</a:t>
            </a:r>
            <a:endParaRPr sz="1200">
              <a:latin typeface="微软雅黑" panose="020B0503020204020204" pitchFamily="34" charset="-122"/>
              <a:cs typeface="微软雅黑" panose="020B0503020204020204" pitchFamily="34" charset="-122"/>
            </a:endParaRPr>
          </a:p>
        </p:txBody>
      </p:sp>
      <p:sp>
        <p:nvSpPr>
          <p:cNvPr id="51" name="object 51"/>
          <p:cNvSpPr txBox="1"/>
          <p:nvPr/>
        </p:nvSpPr>
        <p:spPr>
          <a:xfrm>
            <a:off x="7833005" y="4455209"/>
            <a:ext cx="475380" cy="369332"/>
          </a:xfrm>
          <a:prstGeom prst="rect">
            <a:avLst/>
          </a:prstGeom>
        </p:spPr>
        <p:txBody>
          <a:bodyPr vert="horz" wrap="square" lIns="0" tIns="0" rIns="0" bIns="0" rtlCol="0">
            <a:spAutoFit/>
          </a:bodyPr>
          <a:lstStyle/>
          <a:p>
            <a:pPr marL="9525" marR="3810" defTabSz="685800"/>
            <a:r>
              <a:rPr sz="1200" b="1" spc="-4" dirty="0">
                <a:latin typeface="微软雅黑" panose="020B0503020204020204" pitchFamily="34" charset="-122"/>
                <a:cs typeface="微软雅黑" panose="020B0503020204020204" pitchFamily="34" charset="-122"/>
              </a:rPr>
              <a:t>车外乱 丢垃圾</a:t>
            </a:r>
            <a:endParaRPr sz="1200">
              <a:latin typeface="微软雅黑" panose="020B0503020204020204" pitchFamily="34" charset="-122"/>
              <a:cs typeface="微软雅黑" panose="020B0503020204020204" pitchFamily="34" charset="-122"/>
            </a:endParaRPr>
          </a:p>
        </p:txBody>
      </p:sp>
      <p:sp>
        <p:nvSpPr>
          <p:cNvPr id="52" name="object 52"/>
          <p:cNvSpPr/>
          <p:nvPr/>
        </p:nvSpPr>
        <p:spPr>
          <a:xfrm>
            <a:off x="6786217" y="3305810"/>
            <a:ext cx="261030" cy="603990"/>
          </a:xfrm>
          <a:custGeom>
            <a:avLst/>
            <a:gdLst/>
            <a:ahLst/>
            <a:cxnLst/>
            <a:rect l="l" t="t" r="r" b="b"/>
            <a:pathLst>
              <a:path w="347979" h="805179">
                <a:moveTo>
                  <a:pt x="307026" y="736890"/>
                </a:moveTo>
                <a:lnTo>
                  <a:pt x="277749" y="749172"/>
                </a:lnTo>
                <a:lnTo>
                  <a:pt x="342391" y="804671"/>
                </a:lnTo>
                <a:lnTo>
                  <a:pt x="346083" y="748537"/>
                </a:lnTo>
                <a:lnTo>
                  <a:pt x="311911" y="748537"/>
                </a:lnTo>
                <a:lnTo>
                  <a:pt x="307026" y="736890"/>
                </a:lnTo>
                <a:close/>
              </a:path>
              <a:path w="347979" h="805179">
                <a:moveTo>
                  <a:pt x="318683" y="731999"/>
                </a:moveTo>
                <a:lnTo>
                  <a:pt x="307026" y="736890"/>
                </a:lnTo>
                <a:lnTo>
                  <a:pt x="311911" y="748537"/>
                </a:lnTo>
                <a:lnTo>
                  <a:pt x="323596" y="743711"/>
                </a:lnTo>
                <a:lnTo>
                  <a:pt x="318683" y="731999"/>
                </a:lnTo>
                <a:close/>
              </a:path>
              <a:path w="347979" h="805179">
                <a:moveTo>
                  <a:pt x="347979" y="719708"/>
                </a:moveTo>
                <a:lnTo>
                  <a:pt x="318683" y="731999"/>
                </a:lnTo>
                <a:lnTo>
                  <a:pt x="323596" y="743711"/>
                </a:lnTo>
                <a:lnTo>
                  <a:pt x="311911" y="748537"/>
                </a:lnTo>
                <a:lnTo>
                  <a:pt x="346083" y="748537"/>
                </a:lnTo>
                <a:lnTo>
                  <a:pt x="347979" y="719708"/>
                </a:lnTo>
                <a:close/>
              </a:path>
              <a:path w="347979" h="805179">
                <a:moveTo>
                  <a:pt x="11683" y="0"/>
                </a:moveTo>
                <a:lnTo>
                  <a:pt x="0" y="4825"/>
                </a:lnTo>
                <a:lnTo>
                  <a:pt x="307026" y="736890"/>
                </a:lnTo>
                <a:lnTo>
                  <a:pt x="318683" y="731999"/>
                </a:lnTo>
                <a:lnTo>
                  <a:pt x="11683" y="0"/>
                </a:lnTo>
                <a:close/>
              </a:path>
            </a:pathLst>
          </a:custGeom>
          <a:solidFill>
            <a:srgbClr val="6FAC46"/>
          </a:solidFill>
        </p:spPr>
        <p:txBody>
          <a:bodyPr wrap="square" lIns="0" tIns="0" rIns="0" bIns="0" rtlCol="0"/>
          <a:lstStyle/>
          <a:p>
            <a:pPr defTabSz="685800"/>
            <a:endParaRPr sz="1350">
              <a:latin typeface="Calibri" panose="020F0502020204030204"/>
            </a:endParaRPr>
          </a:p>
        </p:txBody>
      </p:sp>
      <p:sp>
        <p:nvSpPr>
          <p:cNvPr id="53" name="object 53"/>
          <p:cNvSpPr/>
          <p:nvPr/>
        </p:nvSpPr>
        <p:spPr>
          <a:xfrm>
            <a:off x="6787932" y="3303619"/>
            <a:ext cx="858351" cy="575886"/>
          </a:xfrm>
          <a:custGeom>
            <a:avLst/>
            <a:gdLst/>
            <a:ahLst/>
            <a:cxnLst/>
            <a:rect l="l" t="t" r="r" b="b"/>
            <a:pathLst>
              <a:path w="1144270" h="767714">
                <a:moveTo>
                  <a:pt x="1077291" y="730413"/>
                </a:moveTo>
                <a:lnTo>
                  <a:pt x="1059688" y="756793"/>
                </a:lnTo>
                <a:lnTo>
                  <a:pt x="1144143" y="767460"/>
                </a:lnTo>
                <a:lnTo>
                  <a:pt x="1127074" y="737488"/>
                </a:lnTo>
                <a:lnTo>
                  <a:pt x="1087881" y="737488"/>
                </a:lnTo>
                <a:lnTo>
                  <a:pt x="1077291" y="730413"/>
                </a:lnTo>
                <a:close/>
              </a:path>
              <a:path w="1144270" h="767714">
                <a:moveTo>
                  <a:pt x="1084311" y="719894"/>
                </a:moveTo>
                <a:lnTo>
                  <a:pt x="1077291" y="730413"/>
                </a:lnTo>
                <a:lnTo>
                  <a:pt x="1087881" y="737488"/>
                </a:lnTo>
                <a:lnTo>
                  <a:pt x="1094867" y="726947"/>
                </a:lnTo>
                <a:lnTo>
                  <a:pt x="1084311" y="719894"/>
                </a:lnTo>
                <a:close/>
              </a:path>
              <a:path w="1144270" h="767714">
                <a:moveTo>
                  <a:pt x="1101978" y="693419"/>
                </a:moveTo>
                <a:lnTo>
                  <a:pt x="1084311" y="719894"/>
                </a:lnTo>
                <a:lnTo>
                  <a:pt x="1094867" y="726947"/>
                </a:lnTo>
                <a:lnTo>
                  <a:pt x="1087881" y="737488"/>
                </a:lnTo>
                <a:lnTo>
                  <a:pt x="1127074" y="737488"/>
                </a:lnTo>
                <a:lnTo>
                  <a:pt x="1101978" y="693419"/>
                </a:lnTo>
                <a:close/>
              </a:path>
              <a:path w="1144270" h="767714">
                <a:moveTo>
                  <a:pt x="7112" y="0"/>
                </a:moveTo>
                <a:lnTo>
                  <a:pt x="0" y="10668"/>
                </a:lnTo>
                <a:lnTo>
                  <a:pt x="1077291" y="730413"/>
                </a:lnTo>
                <a:lnTo>
                  <a:pt x="1084311" y="719894"/>
                </a:lnTo>
                <a:lnTo>
                  <a:pt x="7112" y="0"/>
                </a:lnTo>
                <a:close/>
              </a:path>
            </a:pathLst>
          </a:custGeom>
          <a:solidFill>
            <a:srgbClr val="6FAC46"/>
          </a:solidFill>
        </p:spPr>
        <p:txBody>
          <a:bodyPr wrap="square" lIns="0" tIns="0" rIns="0" bIns="0" rtlCol="0"/>
          <a:lstStyle/>
          <a:p>
            <a:pPr defTabSz="685800"/>
            <a:endParaRPr sz="1350">
              <a:latin typeface="Calibri" panose="020F0502020204030204"/>
            </a:endParaRPr>
          </a:p>
        </p:txBody>
      </p:sp>
      <p:sp>
        <p:nvSpPr>
          <p:cNvPr id="54" name="object 54"/>
          <p:cNvSpPr txBox="1"/>
          <p:nvPr/>
        </p:nvSpPr>
        <p:spPr>
          <a:xfrm>
            <a:off x="7179096" y="2900687"/>
            <a:ext cx="779280" cy="184666"/>
          </a:xfrm>
          <a:prstGeom prst="rect">
            <a:avLst/>
          </a:prstGeom>
        </p:spPr>
        <p:txBody>
          <a:bodyPr vert="horz" wrap="square" lIns="0" tIns="0" rIns="0" bIns="0" rtlCol="0">
            <a:spAutoFit/>
          </a:bodyPr>
          <a:lstStyle/>
          <a:p>
            <a:pPr marL="9525" defTabSz="685800"/>
            <a:r>
              <a:rPr sz="1200" b="1" spc="-4" dirty="0">
                <a:latin typeface="微软雅黑" panose="020B0503020204020204" pitchFamily="34" charset="-122"/>
                <a:cs typeface="微软雅黑" panose="020B0503020204020204" pitchFamily="34" charset="-122"/>
              </a:rPr>
              <a:t>监控摄像头</a:t>
            </a:r>
            <a:endParaRPr sz="1200">
              <a:latin typeface="微软雅黑" panose="020B0503020204020204" pitchFamily="34" charset="-122"/>
              <a:cs typeface="微软雅黑" panose="020B0503020204020204" pitchFamily="34" charset="-122"/>
            </a:endParaRPr>
          </a:p>
        </p:txBody>
      </p:sp>
      <p:sp>
        <p:nvSpPr>
          <p:cNvPr id="55" name="object 55"/>
          <p:cNvSpPr/>
          <p:nvPr/>
        </p:nvSpPr>
        <p:spPr>
          <a:xfrm>
            <a:off x="6513945" y="2810329"/>
            <a:ext cx="554451" cy="497291"/>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58" name="object 58"/>
          <p:cNvSpPr txBox="1"/>
          <p:nvPr/>
        </p:nvSpPr>
        <p:spPr>
          <a:xfrm>
            <a:off x="6066446" y="1022999"/>
            <a:ext cx="1954869" cy="230832"/>
          </a:xfrm>
          <a:prstGeom prst="rect">
            <a:avLst/>
          </a:prstGeom>
          <a:ln w="3175">
            <a:solidFill>
              <a:srgbClr val="D12325"/>
            </a:solidFill>
          </a:ln>
        </p:spPr>
        <p:txBody>
          <a:bodyPr vert="horz" wrap="square" lIns="0" tIns="0" rIns="0" bIns="0" rtlCol="0">
            <a:spAutoFit/>
          </a:bodyPr>
          <a:lstStyle/>
          <a:p>
            <a:pPr marL="403860" defTabSz="685800"/>
            <a:r>
              <a:rPr sz="1500" b="1" dirty="0">
                <a:latin typeface="微软雅黑" panose="020B0503020204020204" pitchFamily="34" charset="-122"/>
                <a:cs typeface="微软雅黑" panose="020B0503020204020204" pitchFamily="34" charset="-122"/>
              </a:rPr>
              <a:t>垃圾处理检测</a:t>
            </a:r>
            <a:endParaRPr sz="1500">
              <a:latin typeface="微软雅黑" panose="020B0503020204020204" pitchFamily="34" charset="-122"/>
              <a:cs typeface="微软雅黑" panose="020B0503020204020204" pitchFamily="34" charset="-122"/>
            </a:endParaRPr>
          </a:p>
        </p:txBody>
      </p:sp>
      <p:sp>
        <p:nvSpPr>
          <p:cNvPr id="59" name="object 59"/>
          <p:cNvSpPr txBox="1"/>
          <p:nvPr/>
        </p:nvSpPr>
        <p:spPr>
          <a:xfrm>
            <a:off x="5780011" y="1366469"/>
            <a:ext cx="2678895" cy="698589"/>
          </a:xfrm>
          <a:prstGeom prst="rect">
            <a:avLst/>
          </a:prstGeom>
          <a:solidFill>
            <a:schemeClr val="bg1"/>
          </a:solidFill>
          <a:ln w="3175">
            <a:solidFill>
              <a:srgbClr val="D12325"/>
            </a:solidFill>
          </a:ln>
        </p:spPr>
        <p:txBody>
          <a:bodyPr vert="horz" wrap="square" lIns="0" tIns="0" rIns="0" bIns="0" rtlCol="0">
            <a:spAutoFit/>
          </a:bodyPr>
          <a:lstStyle/>
          <a:p>
            <a:pPr marL="67945" marR="64135" algn="just" defTabSz="685800">
              <a:lnSpc>
                <a:spcPct val="150000"/>
              </a:lnSpc>
            </a:pPr>
            <a:r>
              <a:rPr sz="1050" dirty="0">
                <a:latin typeface="微软雅黑" panose="020B0503020204020204" pitchFamily="34" charset="-122"/>
                <a:cs typeface="微软雅黑" panose="020B0503020204020204" pitchFamily="34" charset="-122"/>
              </a:rPr>
              <a:t>原先依赖人工巡查和定</a:t>
            </a:r>
            <a:r>
              <a:rPr sz="1050" spc="-11" dirty="0">
                <a:latin typeface="微软雅黑" panose="020B0503020204020204" pitchFamily="34" charset="-122"/>
                <a:cs typeface="微软雅黑" panose="020B0503020204020204" pitchFamily="34" charset="-122"/>
              </a:rPr>
              <a:t>期</a:t>
            </a:r>
            <a:r>
              <a:rPr sz="1050" dirty="0">
                <a:latin typeface="微软雅黑" panose="020B0503020204020204" pitchFamily="34" charset="-122"/>
                <a:cs typeface="微软雅黑" panose="020B0503020204020204" pitchFamily="34" charset="-122"/>
              </a:rPr>
              <a:t>清理</a:t>
            </a:r>
            <a:r>
              <a:rPr sz="1050" spc="-11" dirty="0">
                <a:latin typeface="微软雅黑" panose="020B0503020204020204" pitchFamily="34" charset="-122"/>
                <a:cs typeface="微软雅黑" panose="020B0503020204020204" pitchFamily="34" charset="-122"/>
              </a:rPr>
              <a:t>的</a:t>
            </a:r>
            <a:r>
              <a:rPr sz="1050" dirty="0">
                <a:latin typeface="微软雅黑" panose="020B0503020204020204" pitchFamily="34" charset="-122"/>
                <a:cs typeface="微软雅黑" panose="020B0503020204020204" pitchFamily="34" charset="-122"/>
              </a:rPr>
              <a:t>方式</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通过 控制中台发现后自动通</a:t>
            </a:r>
            <a:r>
              <a:rPr sz="1050" spc="-11" dirty="0">
                <a:latin typeface="微软雅黑" panose="020B0503020204020204" pitchFamily="34" charset="-122"/>
                <a:cs typeface="微软雅黑" panose="020B0503020204020204" pitchFamily="34" charset="-122"/>
              </a:rPr>
              <a:t>知</a:t>
            </a:r>
            <a:r>
              <a:rPr sz="1050" dirty="0">
                <a:latin typeface="微软雅黑" panose="020B0503020204020204" pitchFamily="34" charset="-122"/>
                <a:cs typeface="微软雅黑" panose="020B0503020204020204" pitchFamily="34" charset="-122"/>
              </a:rPr>
              <a:t>附近</a:t>
            </a:r>
            <a:r>
              <a:rPr sz="1050" spc="-11" dirty="0">
                <a:latin typeface="微软雅黑" panose="020B0503020204020204" pitchFamily="34" charset="-122"/>
                <a:cs typeface="微软雅黑" panose="020B0503020204020204" pitchFamily="34" charset="-122"/>
              </a:rPr>
              <a:t>保</a:t>
            </a:r>
            <a:r>
              <a:rPr sz="1050" dirty="0">
                <a:latin typeface="微软雅黑" panose="020B0503020204020204" pitchFamily="34" charset="-122"/>
                <a:cs typeface="微软雅黑" panose="020B0503020204020204" pitchFamily="34" charset="-122"/>
              </a:rPr>
              <a:t>洁人</a:t>
            </a:r>
            <a:r>
              <a:rPr sz="1050" spc="-11" dirty="0">
                <a:latin typeface="微软雅黑" panose="020B0503020204020204" pitchFamily="34" charset="-122"/>
                <a:cs typeface="微软雅黑" panose="020B0503020204020204" pitchFamily="34" charset="-122"/>
              </a:rPr>
              <a:t>员</a:t>
            </a:r>
            <a:r>
              <a:rPr sz="1050" dirty="0">
                <a:latin typeface="微软雅黑" panose="020B0503020204020204" pitchFamily="34" charset="-122"/>
                <a:cs typeface="微软雅黑" panose="020B0503020204020204" pitchFamily="34" charset="-122"/>
              </a:rPr>
              <a:t>或者 联动职能清扫机器人马</a:t>
            </a:r>
            <a:r>
              <a:rPr sz="1050" spc="-11" dirty="0">
                <a:latin typeface="微软雅黑" panose="020B0503020204020204" pitchFamily="34" charset="-122"/>
                <a:cs typeface="微软雅黑" panose="020B0503020204020204" pitchFamily="34" charset="-122"/>
              </a:rPr>
              <a:t>上</a:t>
            </a:r>
            <a:r>
              <a:rPr sz="1050" dirty="0">
                <a:latin typeface="微软雅黑" panose="020B0503020204020204" pitchFamily="34" charset="-122"/>
                <a:cs typeface="微软雅黑" panose="020B0503020204020204" pitchFamily="34" charset="-122"/>
              </a:rPr>
              <a:t>处理。</a:t>
            </a:r>
            <a:endParaRPr sz="1050">
              <a:latin typeface="微软雅黑" panose="020B0503020204020204" pitchFamily="34" charset="-122"/>
              <a:cs typeface="微软雅黑" panose="020B0503020204020204" pitchFamily="34" charset="-122"/>
            </a:endParaRPr>
          </a:p>
        </p:txBody>
      </p:sp>
      <p:sp>
        <p:nvSpPr>
          <p:cNvPr id="60" name="object 60"/>
          <p:cNvSpPr/>
          <p:nvPr/>
        </p:nvSpPr>
        <p:spPr>
          <a:xfrm>
            <a:off x="6669420" y="3908942"/>
            <a:ext cx="747652" cy="462995"/>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grpSp>
        <p:nvGrpSpPr>
          <p:cNvPr id="61" name="组合 20"/>
          <p:cNvGrpSpPr/>
          <p:nvPr/>
        </p:nvGrpSpPr>
        <p:grpSpPr bwMode="auto">
          <a:xfrm>
            <a:off x="596" y="114914"/>
            <a:ext cx="521498" cy="379813"/>
            <a:chOff x="0" y="0"/>
            <a:chExt cx="694944" cy="624651"/>
          </a:xfrm>
        </p:grpSpPr>
        <p:sp>
          <p:nvSpPr>
            <p:cNvPr id="62"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63"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11783" y="150842"/>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智能客服微场景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txBox="1"/>
          <p:nvPr/>
        </p:nvSpPr>
        <p:spPr>
          <a:xfrm>
            <a:off x="485707" y="782237"/>
            <a:ext cx="7907599" cy="459100"/>
          </a:xfrm>
          <a:prstGeom prst="rect">
            <a:avLst/>
          </a:prstGeom>
        </p:spPr>
        <p:txBody>
          <a:bodyPr vert="horz" wrap="square" lIns="0" tIns="0" rIns="0" bIns="0" rtlCol="0">
            <a:spAutoFit/>
          </a:bodyPr>
          <a:lstStyle/>
          <a:p>
            <a:pPr marL="9525" defTabSz="685800"/>
            <a:r>
              <a:rPr sz="1200" spc="-135" dirty="0">
                <a:latin typeface="Segoe UI Symbol" panose="020B0502040204020203"/>
                <a:cs typeface="Segoe UI Symbol" panose="020B0502040204020203"/>
              </a:rPr>
              <a:t> </a:t>
            </a:r>
            <a:r>
              <a:rPr sz="1200" spc="-34" dirty="0">
                <a:latin typeface="Segoe UI Symbol" panose="020B0502040204020203"/>
                <a:cs typeface="Segoe UI Symbol" panose="020B0502040204020203"/>
              </a:rPr>
              <a:t> </a:t>
            </a:r>
            <a:r>
              <a:rPr sz="1200" dirty="0">
                <a:latin typeface="微软雅黑" panose="020B0503020204020204" pitchFamily="34" charset="-122"/>
                <a:cs typeface="微软雅黑" panose="020B0503020204020204" pitchFamily="34" charset="-122"/>
              </a:rPr>
              <a:t>利用智能</a:t>
            </a:r>
            <a:r>
              <a:rPr sz="1200" spc="8" dirty="0">
                <a:latin typeface="微软雅黑" panose="020B0503020204020204" pitchFamily="34" charset="-122"/>
                <a:cs typeface="微软雅黑" panose="020B0503020204020204" pitchFamily="34" charset="-122"/>
              </a:rPr>
              <a:t>语</a:t>
            </a:r>
            <a:r>
              <a:rPr sz="1200" dirty="0">
                <a:latin typeface="微软雅黑" panose="020B0503020204020204" pitchFamily="34" charset="-122"/>
                <a:cs typeface="微软雅黑" panose="020B0503020204020204" pitchFamily="34" charset="-122"/>
              </a:rPr>
              <a:t>音</a:t>
            </a:r>
            <a:r>
              <a:rPr sz="1200" spc="8" dirty="0">
                <a:latin typeface="微软雅黑" panose="020B0503020204020204" pitchFamily="34" charset="-122"/>
                <a:cs typeface="微软雅黑" panose="020B0503020204020204" pitchFamily="34" charset="-122"/>
              </a:rPr>
              <a:t>技术</a:t>
            </a:r>
            <a:r>
              <a:rPr sz="1200" dirty="0">
                <a:latin typeface="微软雅黑" panose="020B0503020204020204" pitchFamily="34" charset="-122"/>
                <a:cs typeface="微软雅黑" panose="020B0503020204020204" pitchFamily="34" charset="-122"/>
              </a:rPr>
              <a:t>，联动</a:t>
            </a:r>
            <a:r>
              <a:rPr sz="1200" spc="8" dirty="0">
                <a:latin typeface="微软雅黑" panose="020B0503020204020204" pitchFamily="34" charset="-122"/>
                <a:cs typeface="微软雅黑" panose="020B0503020204020204" pitchFamily="34" charset="-122"/>
              </a:rPr>
              <a:t>园</a:t>
            </a:r>
            <a:r>
              <a:rPr sz="1200" dirty="0">
                <a:latin typeface="微软雅黑" panose="020B0503020204020204" pitchFamily="34" charset="-122"/>
                <a:cs typeface="微软雅黑" panose="020B0503020204020204" pitchFamily="34" charset="-122"/>
              </a:rPr>
              <a:t>区</a:t>
            </a:r>
            <a:r>
              <a:rPr sz="1200" spc="8" dirty="0">
                <a:latin typeface="微软雅黑" panose="020B0503020204020204" pitchFamily="34" charset="-122"/>
                <a:cs typeface="微软雅黑" panose="020B0503020204020204" pitchFamily="34" charset="-122"/>
              </a:rPr>
              <a:t>服</a:t>
            </a:r>
            <a:r>
              <a:rPr sz="1200" dirty="0">
                <a:latin typeface="微软雅黑" panose="020B0503020204020204" pitchFamily="34" charset="-122"/>
                <a:cs typeface="微软雅黑" panose="020B0503020204020204" pitchFamily="34" charset="-122"/>
              </a:rPr>
              <a:t>务热</a:t>
            </a:r>
            <a:r>
              <a:rPr sz="1200" spc="8" dirty="0">
                <a:latin typeface="微软雅黑" panose="020B0503020204020204" pitchFamily="34" charset="-122"/>
                <a:cs typeface="微软雅黑" panose="020B0503020204020204" pitchFamily="34" charset="-122"/>
              </a:rPr>
              <a:t>线</a:t>
            </a:r>
            <a:r>
              <a:rPr sz="1200" dirty="0">
                <a:latin typeface="微软雅黑" panose="020B0503020204020204" pitchFamily="34" charset="-122"/>
                <a:cs typeface="微软雅黑" panose="020B0503020204020204" pitchFamily="34" charset="-122"/>
              </a:rPr>
              <a:t>，</a:t>
            </a:r>
            <a:r>
              <a:rPr sz="1200" spc="8" dirty="0">
                <a:latin typeface="微软雅黑" panose="020B0503020204020204" pitchFamily="34" charset="-122"/>
                <a:cs typeface="微软雅黑" panose="020B0503020204020204" pitchFamily="34" charset="-122"/>
              </a:rPr>
              <a:t>实</a:t>
            </a:r>
            <a:r>
              <a:rPr sz="1200" dirty="0">
                <a:latin typeface="微软雅黑" panose="020B0503020204020204" pitchFamily="34" charset="-122"/>
                <a:cs typeface="微软雅黑" panose="020B0503020204020204" pitchFamily="34" charset="-122"/>
              </a:rPr>
              <a:t>现</a:t>
            </a:r>
            <a:r>
              <a:rPr sz="1200" spc="8" dirty="0">
                <a:latin typeface="微软雅黑" panose="020B0503020204020204" pitchFamily="34" charset="-122"/>
                <a:cs typeface="微软雅黑" panose="020B0503020204020204" pitchFamily="34" charset="-122"/>
              </a:rPr>
              <a:t>群</a:t>
            </a:r>
            <a:r>
              <a:rPr sz="1200" dirty="0">
                <a:latin typeface="微软雅黑" panose="020B0503020204020204" pitchFamily="34" charset="-122"/>
                <a:cs typeface="微软雅黑" panose="020B0503020204020204" pitchFamily="34" charset="-122"/>
              </a:rPr>
              <a:t>众接</a:t>
            </a:r>
            <a:r>
              <a:rPr sz="1200" spc="4" dirty="0">
                <a:latin typeface="微软雅黑" panose="020B0503020204020204" pitchFamily="34" charset="-122"/>
                <a:cs typeface="微软雅黑" panose="020B0503020204020204" pitchFamily="34" charset="-122"/>
              </a:rPr>
              <a:t>入</a:t>
            </a:r>
            <a:r>
              <a:rPr sz="1200" dirty="0">
                <a:latin typeface="微软雅黑" panose="020B0503020204020204" pitchFamily="34" charset="-122"/>
                <a:cs typeface="微软雅黑" panose="020B0503020204020204" pitchFamily="34" charset="-122"/>
              </a:rPr>
              <a:t>、</a:t>
            </a:r>
            <a:r>
              <a:rPr sz="1200" spc="8" dirty="0">
                <a:latin typeface="微软雅黑" panose="020B0503020204020204" pitchFamily="34" charset="-122"/>
                <a:cs typeface="微软雅黑" panose="020B0503020204020204" pitchFamily="34" charset="-122"/>
              </a:rPr>
              <a:t>咨</a:t>
            </a:r>
            <a:r>
              <a:rPr sz="1200" dirty="0">
                <a:latin typeface="微软雅黑" panose="020B0503020204020204" pitchFamily="34" charset="-122"/>
                <a:cs typeface="微软雅黑" panose="020B0503020204020204" pitchFamily="34" charset="-122"/>
              </a:rPr>
              <a:t>询</a:t>
            </a:r>
            <a:r>
              <a:rPr sz="1200" spc="8" dirty="0">
                <a:latin typeface="微软雅黑" panose="020B0503020204020204" pitchFamily="34" charset="-122"/>
                <a:cs typeface="微软雅黑" panose="020B0503020204020204" pitchFamily="34" charset="-122"/>
              </a:rPr>
              <a:t>匹</a:t>
            </a:r>
            <a:r>
              <a:rPr sz="1200" dirty="0">
                <a:latin typeface="微软雅黑" panose="020B0503020204020204" pitchFamily="34" charset="-122"/>
                <a:cs typeface="微软雅黑" panose="020B0503020204020204" pitchFamily="34" charset="-122"/>
              </a:rPr>
              <a:t>配、人机</a:t>
            </a:r>
            <a:r>
              <a:rPr sz="1200" spc="8" dirty="0">
                <a:latin typeface="微软雅黑" panose="020B0503020204020204" pitchFamily="34" charset="-122"/>
                <a:cs typeface="微软雅黑" panose="020B0503020204020204" pitchFamily="34" charset="-122"/>
              </a:rPr>
              <a:t>协</a:t>
            </a:r>
            <a:r>
              <a:rPr sz="1200" dirty="0">
                <a:latin typeface="微软雅黑" panose="020B0503020204020204" pitchFamily="34" charset="-122"/>
                <a:cs typeface="微软雅黑" panose="020B0503020204020204" pitchFamily="34" charset="-122"/>
              </a:rPr>
              <a:t>同</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迭代优化</a:t>
            </a:r>
            <a:r>
              <a:rPr sz="1200" spc="8" dirty="0">
                <a:latin typeface="微软雅黑" panose="020B0503020204020204" pitchFamily="34" charset="-122"/>
                <a:cs typeface="微软雅黑" panose="020B0503020204020204" pitchFamily="34" charset="-122"/>
              </a:rPr>
              <a:t>等</a:t>
            </a:r>
            <a:r>
              <a:rPr sz="1200" dirty="0">
                <a:latin typeface="微软雅黑" panose="020B0503020204020204" pitchFamily="34" charset="-122"/>
                <a:cs typeface="微软雅黑" panose="020B0503020204020204" pitchFamily="34" charset="-122"/>
              </a:rPr>
              <a:t>服</a:t>
            </a:r>
            <a:r>
              <a:rPr sz="1200" spc="8" dirty="0">
                <a:latin typeface="微软雅黑" panose="020B0503020204020204" pitchFamily="34" charset="-122"/>
                <a:cs typeface="微软雅黑" panose="020B0503020204020204" pitchFamily="34" charset="-122"/>
              </a:rPr>
              <a:t>务</a:t>
            </a:r>
            <a:r>
              <a:rPr sz="1200" dirty="0">
                <a:latin typeface="微软雅黑" panose="020B0503020204020204" pitchFamily="34" charset="-122"/>
                <a:cs typeface="微软雅黑" panose="020B0503020204020204" pitchFamily="34" charset="-122"/>
              </a:rPr>
              <a:t>全过程的</a:t>
            </a:r>
            <a:r>
              <a:rPr sz="1200" spc="8" dirty="0">
                <a:latin typeface="微软雅黑" panose="020B0503020204020204" pitchFamily="34" charset="-122"/>
                <a:cs typeface="微软雅黑" panose="020B0503020204020204" pitchFamily="34" charset="-122"/>
              </a:rPr>
              <a:t>一</a:t>
            </a:r>
            <a:r>
              <a:rPr sz="1200" dirty="0">
                <a:latin typeface="微软雅黑" panose="020B0503020204020204" pitchFamily="34" charset="-122"/>
                <a:cs typeface="微软雅黑" panose="020B0503020204020204" pitchFamily="34" charset="-122"/>
              </a:rPr>
              <a:t>体</a:t>
            </a:r>
            <a:r>
              <a:rPr sz="1200" spc="8" dirty="0">
                <a:latin typeface="微软雅黑" panose="020B0503020204020204" pitchFamily="34" charset="-122"/>
                <a:cs typeface="微软雅黑" panose="020B0503020204020204" pitchFamily="34" charset="-122"/>
              </a:rPr>
              <a:t>化</a:t>
            </a:r>
            <a:r>
              <a:rPr sz="1200" spc="-4" dirty="0">
                <a:latin typeface="微软雅黑" panose="020B0503020204020204" pitchFamily="34" charset="-122"/>
                <a:cs typeface="微软雅黑" panose="020B0503020204020204" pitchFamily="34" charset="-122"/>
              </a:rPr>
              <a:t>覆</a:t>
            </a:r>
            <a:endParaRPr sz="1200">
              <a:latin typeface="微软雅黑" panose="020B0503020204020204" pitchFamily="34" charset="-122"/>
              <a:cs typeface="微软雅黑" panose="020B0503020204020204" pitchFamily="34" charset="-122"/>
            </a:endParaRPr>
          </a:p>
          <a:p>
            <a:pPr marL="224155" defTabSz="685800">
              <a:spcBef>
                <a:spcPts val="720"/>
              </a:spcBef>
            </a:pPr>
            <a:r>
              <a:rPr sz="1200" spc="-4" dirty="0">
                <a:latin typeface="微软雅黑" panose="020B0503020204020204" pitchFamily="34" charset="-122"/>
                <a:cs typeface="微软雅黑" panose="020B0503020204020204" pitchFamily="34" charset="-122"/>
              </a:rPr>
              <a:t>盖，并实现</a:t>
            </a:r>
            <a:r>
              <a:rPr sz="1200" spc="-8" dirty="0">
                <a:latin typeface="Calibri" panose="020F0502020204030204"/>
                <a:cs typeface="Calibri" panose="020F0502020204030204"/>
              </a:rPr>
              <a:t>24</a:t>
            </a:r>
            <a:r>
              <a:rPr sz="1200" spc="-4" dirty="0">
                <a:latin typeface="微软雅黑" panose="020B0503020204020204" pitchFamily="34" charset="-122"/>
                <a:cs typeface="微软雅黑" panose="020B0503020204020204" pitchFamily="34" charset="-122"/>
              </a:rPr>
              <a:t>小时不间断服</a:t>
            </a:r>
            <a:r>
              <a:rPr sz="1200" dirty="0">
                <a:latin typeface="微软雅黑" panose="020B0503020204020204" pitchFamily="34" charset="-122"/>
                <a:cs typeface="微软雅黑" panose="020B0503020204020204" pitchFamily="34" charset="-122"/>
              </a:rPr>
              <a:t>务</a:t>
            </a:r>
            <a:r>
              <a:rPr sz="1200" spc="-4" dirty="0">
                <a:latin typeface="微软雅黑" panose="020B0503020204020204" pitchFamily="34" charset="-122"/>
                <a:cs typeface="微软雅黑" panose="020B0503020204020204" pitchFamily="34" charset="-122"/>
              </a:rPr>
              <a:t>，全</a:t>
            </a:r>
            <a:r>
              <a:rPr sz="1200" dirty="0">
                <a:latin typeface="微软雅黑" panose="020B0503020204020204" pitchFamily="34" charset="-122"/>
                <a:cs typeface="微软雅黑" panose="020B0503020204020204" pitchFamily="34" charset="-122"/>
              </a:rPr>
              <a:t>面</a:t>
            </a:r>
            <a:r>
              <a:rPr sz="1200" spc="-4" dirty="0">
                <a:latin typeface="微软雅黑" panose="020B0503020204020204" pitchFamily="34" charset="-122"/>
                <a:cs typeface="微软雅黑" panose="020B0503020204020204" pitchFamily="34" charset="-122"/>
              </a:rPr>
              <a:t>提高</a:t>
            </a:r>
            <a:r>
              <a:rPr sz="1200" dirty="0">
                <a:latin typeface="微软雅黑" panose="020B0503020204020204" pitchFamily="34" charset="-122"/>
                <a:cs typeface="微软雅黑" panose="020B0503020204020204" pitchFamily="34" charset="-122"/>
              </a:rPr>
              <a:t>热</a:t>
            </a:r>
            <a:r>
              <a:rPr sz="1200" spc="-4" dirty="0">
                <a:latin typeface="微软雅黑" panose="020B0503020204020204" pitchFamily="34" charset="-122"/>
                <a:cs typeface="微软雅黑" panose="020B0503020204020204" pitchFamily="34" charset="-122"/>
              </a:rPr>
              <a:t>线服</a:t>
            </a:r>
            <a:r>
              <a:rPr sz="1200" dirty="0">
                <a:latin typeface="微软雅黑" panose="020B0503020204020204" pitchFamily="34" charset="-122"/>
                <a:cs typeface="微软雅黑" panose="020B0503020204020204" pitchFamily="34" charset="-122"/>
              </a:rPr>
              <a:t>务</a:t>
            </a:r>
            <a:r>
              <a:rPr sz="1200" spc="-4" dirty="0">
                <a:latin typeface="微软雅黑" panose="020B0503020204020204" pitchFamily="34" charset="-122"/>
                <a:cs typeface="微软雅黑" panose="020B0503020204020204" pitchFamily="34" charset="-122"/>
              </a:rPr>
              <a:t>效能。</a:t>
            </a:r>
            <a:endParaRPr sz="1200">
              <a:latin typeface="微软雅黑" panose="020B0503020204020204" pitchFamily="34" charset="-122"/>
              <a:cs typeface="微软雅黑" panose="020B0503020204020204" pitchFamily="34" charset="-122"/>
            </a:endParaRPr>
          </a:p>
        </p:txBody>
      </p:sp>
      <p:sp>
        <p:nvSpPr>
          <p:cNvPr id="4" name="object 4"/>
          <p:cNvSpPr/>
          <p:nvPr/>
        </p:nvSpPr>
        <p:spPr>
          <a:xfrm>
            <a:off x="2194369" y="3688877"/>
            <a:ext cx="2857996" cy="1174160"/>
          </a:xfrm>
          <a:custGeom>
            <a:avLst/>
            <a:gdLst/>
            <a:ahLst/>
            <a:cxnLst/>
            <a:rect l="l" t="t" r="r" b="b"/>
            <a:pathLst>
              <a:path w="3810000" h="1565275">
                <a:moveTo>
                  <a:pt x="0" y="160908"/>
                </a:moveTo>
                <a:lnTo>
                  <a:pt x="5797" y="117934"/>
                </a:lnTo>
                <a:lnTo>
                  <a:pt x="22153" y="79354"/>
                </a:lnTo>
                <a:lnTo>
                  <a:pt x="47516" y="46718"/>
                </a:lnTo>
                <a:lnTo>
                  <a:pt x="80335" y="21580"/>
                </a:lnTo>
                <a:lnTo>
                  <a:pt x="119057" y="5491"/>
                </a:lnTo>
                <a:lnTo>
                  <a:pt x="3649090" y="0"/>
                </a:lnTo>
                <a:lnTo>
                  <a:pt x="3663807" y="663"/>
                </a:lnTo>
                <a:lnTo>
                  <a:pt x="3705490" y="10152"/>
                </a:lnTo>
                <a:lnTo>
                  <a:pt x="3742261" y="29683"/>
                </a:lnTo>
                <a:lnTo>
                  <a:pt x="3772570" y="57704"/>
                </a:lnTo>
                <a:lnTo>
                  <a:pt x="3794864" y="92663"/>
                </a:lnTo>
                <a:lnTo>
                  <a:pt x="3807592" y="133007"/>
                </a:lnTo>
                <a:lnTo>
                  <a:pt x="3810000" y="1404188"/>
                </a:lnTo>
                <a:lnTo>
                  <a:pt x="3809336" y="1418903"/>
                </a:lnTo>
                <a:lnTo>
                  <a:pt x="3799850" y="1460585"/>
                </a:lnTo>
                <a:lnTo>
                  <a:pt x="3780325" y="1497363"/>
                </a:lnTo>
                <a:lnTo>
                  <a:pt x="3752311" y="1527683"/>
                </a:lnTo>
                <a:lnTo>
                  <a:pt x="3717362" y="1549991"/>
                </a:lnTo>
                <a:lnTo>
                  <a:pt x="3677028" y="1562732"/>
                </a:lnTo>
                <a:lnTo>
                  <a:pt x="160908" y="1565148"/>
                </a:lnTo>
                <a:lnTo>
                  <a:pt x="146194" y="1564484"/>
                </a:lnTo>
                <a:lnTo>
                  <a:pt x="104518" y="1554992"/>
                </a:lnTo>
                <a:lnTo>
                  <a:pt x="67750" y="1535455"/>
                </a:lnTo>
                <a:lnTo>
                  <a:pt x="37443" y="1507430"/>
                </a:lnTo>
                <a:lnTo>
                  <a:pt x="15147" y="1472468"/>
                </a:lnTo>
                <a:lnTo>
                  <a:pt x="2414" y="1432126"/>
                </a:lnTo>
                <a:lnTo>
                  <a:pt x="0" y="160908"/>
                </a:lnTo>
                <a:close/>
              </a:path>
            </a:pathLst>
          </a:custGeom>
          <a:ln w="19050">
            <a:solidFill>
              <a:srgbClr val="D12325"/>
            </a:solidFill>
            <a:prstDash val="lgDash"/>
          </a:ln>
        </p:spPr>
        <p:txBody>
          <a:bodyPr wrap="square" lIns="0" tIns="0" rIns="0" bIns="0" rtlCol="0"/>
          <a:lstStyle/>
          <a:p>
            <a:pPr defTabSz="685800"/>
            <a:endParaRPr sz="1350">
              <a:latin typeface="Calibri" panose="020F0502020204030204"/>
            </a:endParaRPr>
          </a:p>
        </p:txBody>
      </p:sp>
      <p:sp>
        <p:nvSpPr>
          <p:cNvPr id="5" name="object 5"/>
          <p:cNvSpPr/>
          <p:nvPr/>
        </p:nvSpPr>
        <p:spPr>
          <a:xfrm>
            <a:off x="385544" y="1502797"/>
            <a:ext cx="513010" cy="1297529"/>
          </a:xfrm>
          <a:custGeom>
            <a:avLst/>
            <a:gdLst/>
            <a:ahLst/>
            <a:cxnLst/>
            <a:rect l="l" t="t" r="r" b="b"/>
            <a:pathLst>
              <a:path w="683894" h="1729739">
                <a:moveTo>
                  <a:pt x="278130" y="0"/>
                </a:moveTo>
                <a:lnTo>
                  <a:pt x="0" y="645033"/>
                </a:lnTo>
                <a:lnTo>
                  <a:pt x="487680" y="1729359"/>
                </a:lnTo>
                <a:lnTo>
                  <a:pt x="683894" y="1259332"/>
                </a:lnTo>
                <a:lnTo>
                  <a:pt x="278130" y="0"/>
                </a:lnTo>
                <a:close/>
              </a:path>
            </a:pathLst>
          </a:custGeom>
          <a:solidFill>
            <a:srgbClr val="99CCFF"/>
          </a:solidFill>
        </p:spPr>
        <p:txBody>
          <a:bodyPr wrap="square" lIns="0" tIns="0" rIns="0" bIns="0" rtlCol="0"/>
          <a:lstStyle/>
          <a:p>
            <a:pPr defTabSz="685800"/>
            <a:endParaRPr sz="1350">
              <a:latin typeface="Calibri" panose="020F0502020204030204"/>
            </a:endParaRPr>
          </a:p>
        </p:txBody>
      </p:sp>
      <p:sp>
        <p:nvSpPr>
          <p:cNvPr id="6" name="object 6"/>
          <p:cNvSpPr/>
          <p:nvPr/>
        </p:nvSpPr>
        <p:spPr>
          <a:xfrm>
            <a:off x="385544" y="1502797"/>
            <a:ext cx="513010" cy="1297529"/>
          </a:xfrm>
          <a:custGeom>
            <a:avLst/>
            <a:gdLst/>
            <a:ahLst/>
            <a:cxnLst/>
            <a:rect l="l" t="t" r="r" b="b"/>
            <a:pathLst>
              <a:path w="683894" h="1729739">
                <a:moveTo>
                  <a:pt x="683894" y="1259332"/>
                </a:moveTo>
                <a:lnTo>
                  <a:pt x="278130" y="0"/>
                </a:lnTo>
                <a:lnTo>
                  <a:pt x="0" y="645033"/>
                </a:lnTo>
                <a:lnTo>
                  <a:pt x="487680" y="1729359"/>
                </a:lnTo>
                <a:lnTo>
                  <a:pt x="683894" y="1259332"/>
                </a:lnTo>
              </a:path>
            </a:pathLst>
          </a:custGeom>
          <a:ln w="12700">
            <a:solidFill>
              <a:srgbClr val="33CCCC"/>
            </a:solidFill>
          </a:ln>
        </p:spPr>
        <p:txBody>
          <a:bodyPr wrap="square" lIns="0" tIns="0" rIns="0" bIns="0" rtlCol="0"/>
          <a:lstStyle/>
          <a:p>
            <a:pPr defTabSz="685800"/>
            <a:endParaRPr sz="1350">
              <a:latin typeface="Calibri" panose="020F0502020204030204"/>
            </a:endParaRPr>
          </a:p>
        </p:txBody>
      </p:sp>
      <p:sp>
        <p:nvSpPr>
          <p:cNvPr id="7" name="object 7"/>
          <p:cNvSpPr/>
          <p:nvPr/>
        </p:nvSpPr>
        <p:spPr>
          <a:xfrm>
            <a:off x="735248" y="2460130"/>
            <a:ext cx="1425664" cy="408693"/>
          </a:xfrm>
          <a:custGeom>
            <a:avLst/>
            <a:gdLst/>
            <a:ahLst/>
            <a:cxnLst/>
            <a:rect l="l" t="t" r="r" b="b"/>
            <a:pathLst>
              <a:path w="1900555" h="544829">
                <a:moveTo>
                  <a:pt x="1900199" y="0"/>
                </a:moveTo>
                <a:lnTo>
                  <a:pt x="179882" y="0"/>
                </a:lnTo>
                <a:lnTo>
                  <a:pt x="0" y="544576"/>
                </a:lnTo>
                <a:lnTo>
                  <a:pt x="1419885" y="544576"/>
                </a:lnTo>
                <a:lnTo>
                  <a:pt x="1900199" y="0"/>
                </a:lnTo>
                <a:close/>
              </a:path>
            </a:pathLst>
          </a:custGeom>
          <a:solidFill>
            <a:srgbClr val="0099CC"/>
          </a:solidFill>
        </p:spPr>
        <p:txBody>
          <a:bodyPr wrap="square" lIns="0" tIns="0" rIns="0" bIns="0" rtlCol="0"/>
          <a:lstStyle/>
          <a:p>
            <a:pPr defTabSz="685800"/>
            <a:endParaRPr sz="1350">
              <a:latin typeface="Calibri" panose="020F0502020204030204"/>
            </a:endParaRPr>
          </a:p>
        </p:txBody>
      </p:sp>
      <p:sp>
        <p:nvSpPr>
          <p:cNvPr id="8" name="object 8"/>
          <p:cNvSpPr/>
          <p:nvPr/>
        </p:nvSpPr>
        <p:spPr>
          <a:xfrm>
            <a:off x="735248" y="2460130"/>
            <a:ext cx="1425664" cy="408693"/>
          </a:xfrm>
          <a:custGeom>
            <a:avLst/>
            <a:gdLst/>
            <a:ahLst/>
            <a:cxnLst/>
            <a:rect l="l" t="t" r="r" b="b"/>
            <a:pathLst>
              <a:path w="1900555" h="544829">
                <a:moveTo>
                  <a:pt x="1900199" y="0"/>
                </a:moveTo>
                <a:lnTo>
                  <a:pt x="179882" y="0"/>
                </a:lnTo>
                <a:lnTo>
                  <a:pt x="0" y="544576"/>
                </a:lnTo>
                <a:lnTo>
                  <a:pt x="1419885" y="544576"/>
                </a:lnTo>
                <a:lnTo>
                  <a:pt x="1900199" y="0"/>
                </a:lnTo>
              </a:path>
            </a:pathLst>
          </a:custGeom>
          <a:ln w="12699">
            <a:solidFill>
              <a:srgbClr val="33CCCC"/>
            </a:solidFill>
          </a:ln>
        </p:spPr>
        <p:txBody>
          <a:bodyPr wrap="square" lIns="0" tIns="0" rIns="0" bIns="0" rtlCol="0"/>
          <a:lstStyle/>
          <a:p>
            <a:pPr defTabSz="685800"/>
            <a:endParaRPr sz="1350">
              <a:latin typeface="Calibri" panose="020F0502020204030204"/>
            </a:endParaRPr>
          </a:p>
        </p:txBody>
      </p:sp>
      <p:sp>
        <p:nvSpPr>
          <p:cNvPr id="9" name="object 9"/>
          <p:cNvSpPr/>
          <p:nvPr/>
        </p:nvSpPr>
        <p:spPr>
          <a:xfrm>
            <a:off x="611783" y="1502796"/>
            <a:ext cx="1851810" cy="934851"/>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10" name="object 10"/>
          <p:cNvSpPr/>
          <p:nvPr/>
        </p:nvSpPr>
        <p:spPr>
          <a:xfrm>
            <a:off x="611783" y="1502796"/>
            <a:ext cx="1851981" cy="935041"/>
          </a:xfrm>
          <a:custGeom>
            <a:avLst/>
            <a:gdLst/>
            <a:ahLst/>
            <a:cxnLst/>
            <a:rect l="l" t="t" r="r" b="b"/>
            <a:pathLst>
              <a:path w="2468879" h="1246505">
                <a:moveTo>
                  <a:pt x="2468651" y="0"/>
                </a:moveTo>
                <a:lnTo>
                  <a:pt x="0" y="0"/>
                </a:lnTo>
                <a:lnTo>
                  <a:pt x="373456" y="1246251"/>
                </a:lnTo>
                <a:lnTo>
                  <a:pt x="2100478" y="1246251"/>
                </a:lnTo>
                <a:lnTo>
                  <a:pt x="2468651" y="0"/>
                </a:lnTo>
              </a:path>
            </a:pathLst>
          </a:custGeom>
          <a:ln w="12700">
            <a:solidFill>
              <a:srgbClr val="33CCCC"/>
            </a:solidFill>
          </a:ln>
        </p:spPr>
        <p:txBody>
          <a:bodyPr wrap="square" lIns="0" tIns="0" rIns="0" bIns="0" rtlCol="0"/>
          <a:lstStyle/>
          <a:p>
            <a:pPr defTabSz="685800"/>
            <a:endParaRPr sz="1350">
              <a:latin typeface="Calibri" panose="020F0502020204030204"/>
            </a:endParaRPr>
          </a:p>
        </p:txBody>
      </p:sp>
      <p:sp>
        <p:nvSpPr>
          <p:cNvPr id="11" name="object 11"/>
          <p:cNvSpPr/>
          <p:nvPr/>
        </p:nvSpPr>
        <p:spPr>
          <a:xfrm>
            <a:off x="751377" y="2579593"/>
            <a:ext cx="444418" cy="1085086"/>
          </a:xfrm>
          <a:custGeom>
            <a:avLst/>
            <a:gdLst/>
            <a:ahLst/>
            <a:cxnLst/>
            <a:rect l="l" t="t" r="r" b="b"/>
            <a:pathLst>
              <a:path w="592455" h="1446529">
                <a:moveTo>
                  <a:pt x="185978" y="0"/>
                </a:moveTo>
                <a:lnTo>
                  <a:pt x="0" y="414019"/>
                </a:lnTo>
                <a:lnTo>
                  <a:pt x="488937" y="1446021"/>
                </a:lnTo>
                <a:lnTo>
                  <a:pt x="592442" y="1229106"/>
                </a:lnTo>
                <a:lnTo>
                  <a:pt x="185978" y="0"/>
                </a:lnTo>
                <a:close/>
              </a:path>
            </a:pathLst>
          </a:custGeom>
          <a:solidFill>
            <a:srgbClr val="99CCFF"/>
          </a:solidFill>
        </p:spPr>
        <p:txBody>
          <a:bodyPr wrap="square" lIns="0" tIns="0" rIns="0" bIns="0" rtlCol="0"/>
          <a:lstStyle/>
          <a:p>
            <a:pPr defTabSz="685800"/>
            <a:endParaRPr sz="1350">
              <a:latin typeface="Calibri" panose="020F0502020204030204"/>
            </a:endParaRPr>
          </a:p>
        </p:txBody>
      </p:sp>
      <p:sp>
        <p:nvSpPr>
          <p:cNvPr id="12" name="object 12"/>
          <p:cNvSpPr/>
          <p:nvPr/>
        </p:nvSpPr>
        <p:spPr>
          <a:xfrm>
            <a:off x="751377" y="2579593"/>
            <a:ext cx="444418" cy="1085086"/>
          </a:xfrm>
          <a:custGeom>
            <a:avLst/>
            <a:gdLst/>
            <a:ahLst/>
            <a:cxnLst/>
            <a:rect l="l" t="t" r="r" b="b"/>
            <a:pathLst>
              <a:path w="592455" h="1446529">
                <a:moveTo>
                  <a:pt x="185978" y="0"/>
                </a:moveTo>
                <a:lnTo>
                  <a:pt x="0" y="414019"/>
                </a:lnTo>
                <a:lnTo>
                  <a:pt x="488937" y="1446021"/>
                </a:lnTo>
                <a:lnTo>
                  <a:pt x="592442" y="1229106"/>
                </a:lnTo>
                <a:lnTo>
                  <a:pt x="185978" y="0"/>
                </a:lnTo>
              </a:path>
            </a:pathLst>
          </a:custGeom>
          <a:ln w="12700">
            <a:solidFill>
              <a:srgbClr val="33CCCC"/>
            </a:solidFill>
          </a:ln>
        </p:spPr>
        <p:txBody>
          <a:bodyPr wrap="square" lIns="0" tIns="0" rIns="0" bIns="0" rtlCol="0"/>
          <a:lstStyle/>
          <a:p>
            <a:pPr defTabSz="685800"/>
            <a:endParaRPr sz="1350">
              <a:latin typeface="Calibri" panose="020F0502020204030204"/>
            </a:endParaRPr>
          </a:p>
        </p:txBody>
      </p:sp>
      <p:sp>
        <p:nvSpPr>
          <p:cNvPr id="13" name="object 13"/>
          <p:cNvSpPr/>
          <p:nvPr/>
        </p:nvSpPr>
        <p:spPr>
          <a:xfrm>
            <a:off x="1090802" y="3451092"/>
            <a:ext cx="705449" cy="187198"/>
          </a:xfrm>
          <a:custGeom>
            <a:avLst/>
            <a:gdLst/>
            <a:ahLst/>
            <a:cxnLst/>
            <a:rect l="l" t="t" r="r" b="b"/>
            <a:pathLst>
              <a:path w="940435" h="249554">
                <a:moveTo>
                  <a:pt x="940054" y="0"/>
                </a:moveTo>
                <a:lnTo>
                  <a:pt x="93472" y="0"/>
                </a:lnTo>
                <a:lnTo>
                  <a:pt x="0" y="249173"/>
                </a:lnTo>
                <a:lnTo>
                  <a:pt x="647445" y="249173"/>
                </a:lnTo>
                <a:lnTo>
                  <a:pt x="940054" y="0"/>
                </a:lnTo>
                <a:close/>
              </a:path>
            </a:pathLst>
          </a:custGeom>
          <a:solidFill>
            <a:srgbClr val="0099CC"/>
          </a:solidFill>
        </p:spPr>
        <p:txBody>
          <a:bodyPr wrap="square" lIns="0" tIns="0" rIns="0" bIns="0" rtlCol="0"/>
          <a:lstStyle/>
          <a:p>
            <a:pPr defTabSz="685800"/>
            <a:endParaRPr sz="1350">
              <a:latin typeface="Calibri" panose="020F0502020204030204"/>
            </a:endParaRPr>
          </a:p>
        </p:txBody>
      </p:sp>
      <p:sp>
        <p:nvSpPr>
          <p:cNvPr id="14" name="object 14"/>
          <p:cNvSpPr/>
          <p:nvPr/>
        </p:nvSpPr>
        <p:spPr>
          <a:xfrm>
            <a:off x="1090802" y="3451092"/>
            <a:ext cx="705449" cy="187198"/>
          </a:xfrm>
          <a:custGeom>
            <a:avLst/>
            <a:gdLst/>
            <a:ahLst/>
            <a:cxnLst/>
            <a:rect l="l" t="t" r="r" b="b"/>
            <a:pathLst>
              <a:path w="940435" h="249554">
                <a:moveTo>
                  <a:pt x="940054" y="0"/>
                </a:moveTo>
                <a:lnTo>
                  <a:pt x="93472" y="0"/>
                </a:lnTo>
                <a:lnTo>
                  <a:pt x="0" y="249173"/>
                </a:lnTo>
                <a:lnTo>
                  <a:pt x="647445" y="249173"/>
                </a:lnTo>
                <a:lnTo>
                  <a:pt x="940054" y="0"/>
                </a:lnTo>
              </a:path>
            </a:pathLst>
          </a:custGeom>
          <a:ln w="12700">
            <a:solidFill>
              <a:srgbClr val="33CCCC"/>
            </a:solidFill>
          </a:ln>
        </p:spPr>
        <p:txBody>
          <a:bodyPr wrap="square" lIns="0" tIns="0" rIns="0" bIns="0" rtlCol="0"/>
          <a:lstStyle/>
          <a:p>
            <a:pPr defTabSz="685800"/>
            <a:endParaRPr sz="1350">
              <a:latin typeface="Calibri" panose="020F0502020204030204"/>
            </a:endParaRPr>
          </a:p>
        </p:txBody>
      </p:sp>
      <p:sp>
        <p:nvSpPr>
          <p:cNvPr id="15" name="object 15"/>
          <p:cNvSpPr/>
          <p:nvPr/>
        </p:nvSpPr>
        <p:spPr>
          <a:xfrm>
            <a:off x="899859" y="2572734"/>
            <a:ext cx="1199053" cy="928087"/>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16" name="object 16"/>
          <p:cNvSpPr/>
          <p:nvPr/>
        </p:nvSpPr>
        <p:spPr>
          <a:xfrm>
            <a:off x="899859" y="2572734"/>
            <a:ext cx="1199406" cy="928372"/>
          </a:xfrm>
          <a:custGeom>
            <a:avLst/>
            <a:gdLst/>
            <a:ahLst/>
            <a:cxnLst/>
            <a:rect l="l" t="t" r="r" b="b"/>
            <a:pathLst>
              <a:path w="1598930" h="1237614">
                <a:moveTo>
                  <a:pt x="1598460" y="0"/>
                </a:moveTo>
                <a:lnTo>
                  <a:pt x="0" y="0"/>
                </a:lnTo>
                <a:lnTo>
                  <a:pt x="371640" y="1237234"/>
                </a:lnTo>
                <a:lnTo>
                  <a:pt x="1226731" y="1237234"/>
                </a:lnTo>
                <a:lnTo>
                  <a:pt x="1598460" y="0"/>
                </a:lnTo>
              </a:path>
            </a:pathLst>
          </a:custGeom>
          <a:ln w="12700">
            <a:solidFill>
              <a:srgbClr val="33CCCC"/>
            </a:solidFill>
          </a:ln>
        </p:spPr>
        <p:txBody>
          <a:bodyPr wrap="square" lIns="0" tIns="0" rIns="0" bIns="0" rtlCol="0"/>
          <a:lstStyle/>
          <a:p>
            <a:pPr defTabSz="685800"/>
            <a:endParaRPr sz="1350">
              <a:latin typeface="Calibri" panose="020F0502020204030204"/>
            </a:endParaRPr>
          </a:p>
        </p:txBody>
      </p:sp>
      <p:sp>
        <p:nvSpPr>
          <p:cNvPr id="17" name="object 17"/>
          <p:cNvSpPr/>
          <p:nvPr/>
        </p:nvSpPr>
        <p:spPr>
          <a:xfrm>
            <a:off x="1112618" y="3610187"/>
            <a:ext cx="371539" cy="1124145"/>
          </a:xfrm>
          <a:custGeom>
            <a:avLst/>
            <a:gdLst/>
            <a:ahLst/>
            <a:cxnLst/>
            <a:rect l="l" t="t" r="r" b="b"/>
            <a:pathLst>
              <a:path w="495300" h="1498600">
                <a:moveTo>
                  <a:pt x="92963" y="0"/>
                </a:moveTo>
                <a:lnTo>
                  <a:pt x="0" y="232410"/>
                </a:lnTo>
                <a:lnTo>
                  <a:pt x="494918" y="1498600"/>
                </a:lnTo>
                <a:lnTo>
                  <a:pt x="92963" y="0"/>
                </a:lnTo>
                <a:close/>
              </a:path>
            </a:pathLst>
          </a:custGeom>
          <a:solidFill>
            <a:srgbClr val="99CCFF"/>
          </a:solidFill>
        </p:spPr>
        <p:txBody>
          <a:bodyPr wrap="square" lIns="0" tIns="0" rIns="0" bIns="0" rtlCol="0"/>
          <a:lstStyle/>
          <a:p>
            <a:pPr defTabSz="685800"/>
            <a:endParaRPr sz="1350">
              <a:latin typeface="Calibri" panose="020F0502020204030204"/>
            </a:endParaRPr>
          </a:p>
        </p:txBody>
      </p:sp>
      <p:sp>
        <p:nvSpPr>
          <p:cNvPr id="18" name="object 18"/>
          <p:cNvSpPr/>
          <p:nvPr/>
        </p:nvSpPr>
        <p:spPr>
          <a:xfrm>
            <a:off x="1112618" y="3610187"/>
            <a:ext cx="371539" cy="1124145"/>
          </a:xfrm>
          <a:custGeom>
            <a:avLst/>
            <a:gdLst/>
            <a:ahLst/>
            <a:cxnLst/>
            <a:rect l="l" t="t" r="r" b="b"/>
            <a:pathLst>
              <a:path w="495300" h="1498600">
                <a:moveTo>
                  <a:pt x="92963" y="0"/>
                </a:moveTo>
                <a:lnTo>
                  <a:pt x="0" y="232410"/>
                </a:lnTo>
                <a:lnTo>
                  <a:pt x="494918" y="1498600"/>
                </a:lnTo>
                <a:lnTo>
                  <a:pt x="92963" y="0"/>
                </a:lnTo>
              </a:path>
            </a:pathLst>
          </a:custGeom>
          <a:ln w="12700">
            <a:solidFill>
              <a:srgbClr val="00CCFF"/>
            </a:solidFill>
          </a:ln>
        </p:spPr>
        <p:txBody>
          <a:bodyPr wrap="square" lIns="0" tIns="0" rIns="0" bIns="0" rtlCol="0"/>
          <a:lstStyle/>
          <a:p>
            <a:pPr defTabSz="685800"/>
            <a:endParaRPr sz="1350">
              <a:latin typeface="Calibri" panose="020F0502020204030204"/>
            </a:endParaRPr>
          </a:p>
        </p:txBody>
      </p:sp>
      <p:sp>
        <p:nvSpPr>
          <p:cNvPr id="19" name="object 19"/>
          <p:cNvSpPr/>
          <p:nvPr/>
        </p:nvSpPr>
        <p:spPr>
          <a:xfrm>
            <a:off x="1181210" y="3572461"/>
            <a:ext cx="614755" cy="1124145"/>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20" name="object 20"/>
          <p:cNvSpPr/>
          <p:nvPr/>
        </p:nvSpPr>
        <p:spPr>
          <a:xfrm>
            <a:off x="1181210" y="3572461"/>
            <a:ext cx="614945" cy="1124145"/>
          </a:xfrm>
          <a:custGeom>
            <a:avLst/>
            <a:gdLst/>
            <a:ahLst/>
            <a:cxnLst/>
            <a:rect l="l" t="t" r="r" b="b"/>
            <a:pathLst>
              <a:path w="819785" h="1498600">
                <a:moveTo>
                  <a:pt x="819531" y="0"/>
                </a:moveTo>
                <a:lnTo>
                  <a:pt x="0" y="0"/>
                </a:lnTo>
                <a:lnTo>
                  <a:pt x="408813" y="1498599"/>
                </a:lnTo>
                <a:lnTo>
                  <a:pt x="819531" y="0"/>
                </a:lnTo>
              </a:path>
            </a:pathLst>
          </a:custGeom>
          <a:ln w="12700">
            <a:solidFill>
              <a:srgbClr val="33CCCC"/>
            </a:solidFill>
          </a:ln>
        </p:spPr>
        <p:txBody>
          <a:bodyPr wrap="square" lIns="0" tIns="0" rIns="0" bIns="0" rtlCol="0"/>
          <a:lstStyle/>
          <a:p>
            <a:pPr defTabSz="685800"/>
            <a:endParaRPr sz="1350">
              <a:latin typeface="Calibri" panose="020F0502020204030204"/>
            </a:endParaRPr>
          </a:p>
        </p:txBody>
      </p:sp>
      <p:sp>
        <p:nvSpPr>
          <p:cNvPr id="21" name="object 21"/>
          <p:cNvSpPr txBox="1"/>
          <p:nvPr/>
        </p:nvSpPr>
        <p:spPr>
          <a:xfrm>
            <a:off x="1164348" y="1932632"/>
            <a:ext cx="704972" cy="207749"/>
          </a:xfrm>
          <a:prstGeom prst="rect">
            <a:avLst/>
          </a:prstGeom>
        </p:spPr>
        <p:txBody>
          <a:bodyPr vert="horz" wrap="square" lIns="0" tIns="0" rIns="0" bIns="0" rtlCol="0">
            <a:spAutoFit/>
          </a:bodyPr>
          <a:lstStyle/>
          <a:p>
            <a:pPr marL="9525" defTabSz="685800"/>
            <a:r>
              <a:rPr sz="1350" b="1" dirty="0">
                <a:latin typeface="微软雅黑" panose="020B0503020204020204" pitchFamily="34" charset="-122"/>
                <a:cs typeface="微软雅黑" panose="020B0503020204020204" pitchFamily="34" charset="-122"/>
              </a:rPr>
              <a:t>服务渠道</a:t>
            </a:r>
            <a:endParaRPr sz="1350">
              <a:latin typeface="微软雅黑" panose="020B0503020204020204" pitchFamily="34" charset="-122"/>
              <a:cs typeface="微软雅黑" panose="020B0503020204020204" pitchFamily="34" charset="-122"/>
            </a:endParaRPr>
          </a:p>
        </p:txBody>
      </p:sp>
      <p:sp>
        <p:nvSpPr>
          <p:cNvPr id="22" name="object 22"/>
          <p:cNvSpPr txBox="1"/>
          <p:nvPr/>
        </p:nvSpPr>
        <p:spPr>
          <a:xfrm>
            <a:off x="1334685" y="3839063"/>
            <a:ext cx="286752" cy="323165"/>
          </a:xfrm>
          <a:prstGeom prst="rect">
            <a:avLst/>
          </a:prstGeom>
        </p:spPr>
        <p:txBody>
          <a:bodyPr vert="horz" wrap="square" lIns="0" tIns="0" rIns="0" bIns="0" rtlCol="0">
            <a:spAutoFit/>
          </a:bodyPr>
          <a:lstStyle/>
          <a:p>
            <a:pPr marL="9525" defTabSz="685800"/>
            <a:r>
              <a:rPr sz="1050" b="1" dirty="0">
                <a:latin typeface="微软雅黑" panose="020B0503020204020204" pitchFamily="34" charset="-122"/>
                <a:cs typeface="微软雅黑" panose="020B0503020204020204" pitchFamily="34" charset="-122"/>
              </a:rPr>
              <a:t>人工</a:t>
            </a:r>
            <a:endParaRPr sz="1050">
              <a:latin typeface="微软雅黑" panose="020B0503020204020204" pitchFamily="34" charset="-122"/>
              <a:cs typeface="微软雅黑" panose="020B0503020204020204" pitchFamily="34" charset="-122"/>
            </a:endParaRPr>
          </a:p>
          <a:p>
            <a:pPr marL="9525" defTabSz="685800"/>
            <a:r>
              <a:rPr sz="1050" b="1" dirty="0">
                <a:latin typeface="微软雅黑" panose="020B0503020204020204" pitchFamily="34" charset="-122"/>
                <a:cs typeface="微软雅黑" panose="020B0503020204020204" pitchFamily="34" charset="-122"/>
              </a:rPr>
              <a:t>服务</a:t>
            </a:r>
            <a:endParaRPr sz="1050">
              <a:latin typeface="微软雅黑" panose="020B0503020204020204" pitchFamily="34" charset="-122"/>
              <a:cs typeface="微软雅黑" panose="020B0503020204020204" pitchFamily="34" charset="-122"/>
            </a:endParaRPr>
          </a:p>
        </p:txBody>
      </p:sp>
      <p:sp>
        <p:nvSpPr>
          <p:cNvPr id="23" name="object 23"/>
          <p:cNvSpPr/>
          <p:nvPr/>
        </p:nvSpPr>
        <p:spPr>
          <a:xfrm>
            <a:off x="1865700" y="3569413"/>
            <a:ext cx="6596731" cy="26675"/>
          </a:xfrm>
          <a:custGeom>
            <a:avLst/>
            <a:gdLst/>
            <a:ahLst/>
            <a:cxnLst/>
            <a:rect l="l" t="t" r="r" b="b"/>
            <a:pathLst>
              <a:path w="8794115" h="35560">
                <a:moveTo>
                  <a:pt x="0" y="35560"/>
                </a:moveTo>
                <a:lnTo>
                  <a:pt x="8793861" y="0"/>
                </a:lnTo>
              </a:path>
            </a:pathLst>
          </a:custGeom>
          <a:ln w="12699">
            <a:solidFill>
              <a:srgbClr val="D12325"/>
            </a:solidFill>
            <a:prstDash val="dash"/>
          </a:ln>
        </p:spPr>
        <p:txBody>
          <a:bodyPr wrap="square" lIns="0" tIns="0" rIns="0" bIns="0" rtlCol="0"/>
          <a:lstStyle/>
          <a:p>
            <a:pPr defTabSz="685800"/>
            <a:endParaRPr sz="1350">
              <a:latin typeface="Calibri" panose="020F0502020204030204"/>
            </a:endParaRPr>
          </a:p>
        </p:txBody>
      </p:sp>
      <p:sp>
        <p:nvSpPr>
          <p:cNvPr id="24" name="object 24"/>
          <p:cNvSpPr/>
          <p:nvPr/>
        </p:nvSpPr>
        <p:spPr>
          <a:xfrm>
            <a:off x="2252100" y="2493664"/>
            <a:ext cx="6621977" cy="6192"/>
          </a:xfrm>
          <a:custGeom>
            <a:avLst/>
            <a:gdLst/>
            <a:ahLst/>
            <a:cxnLst/>
            <a:rect l="l" t="t" r="r" b="b"/>
            <a:pathLst>
              <a:path w="8827770" h="8254">
                <a:moveTo>
                  <a:pt x="0" y="8254"/>
                </a:moveTo>
                <a:lnTo>
                  <a:pt x="8827389" y="0"/>
                </a:lnTo>
              </a:path>
            </a:pathLst>
          </a:custGeom>
          <a:ln w="12700">
            <a:solidFill>
              <a:srgbClr val="D12325"/>
            </a:solidFill>
            <a:prstDash val="dash"/>
          </a:ln>
        </p:spPr>
        <p:txBody>
          <a:bodyPr wrap="square" lIns="0" tIns="0" rIns="0" bIns="0" rtlCol="0"/>
          <a:lstStyle/>
          <a:p>
            <a:pPr defTabSz="685800"/>
            <a:endParaRPr sz="1350">
              <a:latin typeface="Calibri" panose="020F0502020204030204"/>
            </a:endParaRPr>
          </a:p>
        </p:txBody>
      </p:sp>
      <p:sp>
        <p:nvSpPr>
          <p:cNvPr id="25" name="object 25"/>
          <p:cNvSpPr txBox="1"/>
          <p:nvPr/>
        </p:nvSpPr>
        <p:spPr>
          <a:xfrm>
            <a:off x="1196358" y="2804462"/>
            <a:ext cx="6367615" cy="482183"/>
          </a:xfrm>
          <a:prstGeom prst="rect">
            <a:avLst/>
          </a:prstGeom>
        </p:spPr>
        <p:txBody>
          <a:bodyPr vert="horz" wrap="square" lIns="0" tIns="0" rIns="0" bIns="0" rtlCol="0">
            <a:spAutoFit/>
          </a:bodyPr>
          <a:lstStyle/>
          <a:p>
            <a:pPr marR="247015" algn="r" defTabSz="685800">
              <a:lnSpc>
                <a:spcPts val="1130"/>
              </a:lnSpc>
            </a:pPr>
            <a:r>
              <a:rPr sz="1050" dirty="0">
                <a:latin typeface="微软雅黑" panose="020B0503020204020204" pitchFamily="34" charset="-122"/>
                <a:cs typeface="微软雅黑" panose="020B0503020204020204" pitchFamily="34" charset="-122"/>
              </a:rPr>
              <a:t>7*24小时智能机器人在</a:t>
            </a:r>
            <a:r>
              <a:rPr sz="1050" spc="-11" dirty="0">
                <a:latin typeface="微软雅黑" panose="020B0503020204020204" pitchFamily="34" charset="-122"/>
                <a:cs typeface="微软雅黑" panose="020B0503020204020204" pitchFamily="34" charset="-122"/>
              </a:rPr>
              <a:t>线</a:t>
            </a:r>
            <a:r>
              <a:rPr sz="1050" dirty="0">
                <a:latin typeface="微软雅黑" panose="020B0503020204020204" pitchFamily="34" charset="-122"/>
                <a:cs typeface="微软雅黑" panose="020B0503020204020204" pitchFamily="34" charset="-122"/>
              </a:rPr>
              <a:t>服务</a:t>
            </a:r>
            <a:endParaRPr sz="1050">
              <a:latin typeface="微软雅黑" panose="020B0503020204020204" pitchFamily="34" charset="-122"/>
              <a:cs typeface="微软雅黑" panose="020B0503020204020204" pitchFamily="34" charset="-122"/>
            </a:endParaRPr>
          </a:p>
          <a:p>
            <a:pPr marL="9525" defTabSz="685800">
              <a:lnSpc>
                <a:spcPts val="1310"/>
              </a:lnSpc>
            </a:pPr>
            <a:r>
              <a:rPr sz="1200" b="1" spc="-4" dirty="0">
                <a:latin typeface="微软雅黑" panose="020B0503020204020204" pitchFamily="34" charset="-122"/>
                <a:cs typeface="微软雅黑" panose="020B0503020204020204" pitchFamily="34" charset="-122"/>
              </a:rPr>
              <a:t>交互服务</a:t>
            </a:r>
            <a:endParaRPr sz="1200">
              <a:latin typeface="微软雅黑" panose="020B0503020204020204" pitchFamily="34" charset="-122"/>
              <a:cs typeface="微软雅黑" panose="020B0503020204020204" pitchFamily="34" charset="-122"/>
            </a:endParaRPr>
          </a:p>
          <a:p>
            <a:pPr marL="4093210" algn="ctr" defTabSz="685800">
              <a:spcBef>
                <a:spcPts val="80"/>
              </a:spcBef>
              <a:tabLst>
                <a:tab pos="5812155" algn="l"/>
              </a:tabLst>
            </a:pPr>
            <a:r>
              <a:rPr sz="1050" dirty="0">
                <a:latin typeface="微软雅黑" panose="020B0503020204020204" pitchFamily="34" charset="-122"/>
                <a:cs typeface="微软雅黑" panose="020B0503020204020204" pitchFamily="34" charset="-122"/>
              </a:rPr>
              <a:t>语音导航服务</a:t>
            </a:r>
            <a:r>
              <a:rPr sz="1050" spc="-23"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 </a:t>
            </a:r>
            <a:r>
              <a:rPr sz="1050" spc="-8"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自动回访 </a:t>
            </a:r>
            <a:r>
              <a:rPr sz="1050" spc="-11"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	自助播报</a:t>
            </a:r>
            <a:endParaRPr sz="1050">
              <a:latin typeface="微软雅黑" panose="020B0503020204020204" pitchFamily="34" charset="-122"/>
              <a:cs typeface="微软雅黑" panose="020B0503020204020204" pitchFamily="34" charset="-122"/>
            </a:endParaRPr>
          </a:p>
        </p:txBody>
      </p:sp>
      <p:sp>
        <p:nvSpPr>
          <p:cNvPr id="26" name="object 26"/>
          <p:cNvSpPr txBox="1"/>
          <p:nvPr/>
        </p:nvSpPr>
        <p:spPr>
          <a:xfrm>
            <a:off x="2778544" y="4420992"/>
            <a:ext cx="229592" cy="126958"/>
          </a:xfrm>
          <a:prstGeom prst="rect">
            <a:avLst/>
          </a:prstGeom>
        </p:spPr>
        <p:txBody>
          <a:bodyPr vert="horz" wrap="square" lIns="0" tIns="0" rIns="0" bIns="0" rtlCol="0">
            <a:spAutoFit/>
          </a:bodyPr>
          <a:lstStyle/>
          <a:p>
            <a:pPr marL="9525" defTabSz="685800"/>
            <a:r>
              <a:rPr sz="825" dirty="0">
                <a:latin typeface="微软雅黑" panose="020B0503020204020204" pitchFamily="34" charset="-122"/>
                <a:cs typeface="微软雅黑" panose="020B0503020204020204" pitchFamily="34" charset="-122"/>
              </a:rPr>
              <a:t>语音</a:t>
            </a:r>
            <a:endParaRPr sz="825">
              <a:latin typeface="微软雅黑" panose="020B0503020204020204" pitchFamily="34" charset="-122"/>
              <a:cs typeface="微软雅黑" panose="020B0503020204020204" pitchFamily="34" charset="-122"/>
            </a:endParaRPr>
          </a:p>
        </p:txBody>
      </p:sp>
      <p:sp>
        <p:nvSpPr>
          <p:cNvPr id="27" name="object 27"/>
          <p:cNvSpPr/>
          <p:nvPr/>
        </p:nvSpPr>
        <p:spPr>
          <a:xfrm>
            <a:off x="2681943" y="3761470"/>
            <a:ext cx="481286" cy="626472"/>
          </a:xfrm>
          <a:prstGeom prst="rect">
            <a:avLst/>
          </a:prstGeom>
          <a:blipFill>
            <a:blip r:embed="rId4" cstate="print"/>
            <a:stretch>
              <a:fillRect/>
            </a:stretch>
          </a:blipFill>
        </p:spPr>
        <p:txBody>
          <a:bodyPr wrap="square" lIns="0" tIns="0" rIns="0" bIns="0" rtlCol="0"/>
          <a:lstStyle/>
          <a:p>
            <a:pPr defTabSz="685800"/>
            <a:endParaRPr sz="1350">
              <a:latin typeface="Calibri" panose="020F0502020204030204"/>
            </a:endParaRPr>
          </a:p>
        </p:txBody>
      </p:sp>
      <p:sp>
        <p:nvSpPr>
          <p:cNvPr id="28" name="object 28"/>
          <p:cNvSpPr/>
          <p:nvPr/>
        </p:nvSpPr>
        <p:spPr>
          <a:xfrm>
            <a:off x="2681943" y="3761470"/>
            <a:ext cx="481286" cy="626472"/>
          </a:xfrm>
          <a:prstGeom prst="rect">
            <a:avLst/>
          </a:prstGeom>
          <a:blipFill>
            <a:blip r:embed="rId5" cstate="print"/>
            <a:stretch>
              <a:fillRect/>
            </a:stretch>
          </a:blipFill>
        </p:spPr>
        <p:txBody>
          <a:bodyPr wrap="square" lIns="0" tIns="0" rIns="0" bIns="0" rtlCol="0"/>
          <a:lstStyle/>
          <a:p>
            <a:pPr defTabSz="685800"/>
            <a:endParaRPr sz="1350">
              <a:latin typeface="Calibri" panose="020F0502020204030204"/>
            </a:endParaRPr>
          </a:p>
        </p:txBody>
      </p:sp>
      <p:sp>
        <p:nvSpPr>
          <p:cNvPr id="29" name="object 29"/>
          <p:cNvSpPr/>
          <p:nvPr/>
        </p:nvSpPr>
        <p:spPr>
          <a:xfrm>
            <a:off x="3565635" y="3734034"/>
            <a:ext cx="460709" cy="618470"/>
          </a:xfrm>
          <a:prstGeom prst="rect">
            <a:avLst/>
          </a:prstGeom>
          <a:blipFill>
            <a:blip r:embed="rId6" cstate="print"/>
            <a:stretch>
              <a:fillRect/>
            </a:stretch>
          </a:blipFill>
        </p:spPr>
        <p:txBody>
          <a:bodyPr wrap="square" lIns="0" tIns="0" rIns="0" bIns="0" rtlCol="0"/>
          <a:lstStyle/>
          <a:p>
            <a:pPr defTabSz="685800"/>
            <a:endParaRPr sz="1350">
              <a:latin typeface="Calibri" panose="020F0502020204030204"/>
            </a:endParaRPr>
          </a:p>
        </p:txBody>
      </p:sp>
      <p:sp>
        <p:nvSpPr>
          <p:cNvPr id="30" name="object 30"/>
          <p:cNvSpPr/>
          <p:nvPr/>
        </p:nvSpPr>
        <p:spPr>
          <a:xfrm>
            <a:off x="3565635" y="3734034"/>
            <a:ext cx="460709" cy="618470"/>
          </a:xfrm>
          <a:prstGeom prst="rect">
            <a:avLst/>
          </a:prstGeom>
          <a:blipFill>
            <a:blip r:embed="rId7" cstate="print"/>
            <a:stretch>
              <a:fillRect/>
            </a:stretch>
          </a:blipFill>
        </p:spPr>
        <p:txBody>
          <a:bodyPr wrap="square" lIns="0" tIns="0" rIns="0" bIns="0" rtlCol="0"/>
          <a:lstStyle/>
          <a:p>
            <a:pPr defTabSz="685800"/>
            <a:endParaRPr sz="1350">
              <a:latin typeface="Calibri" panose="020F0502020204030204"/>
            </a:endParaRPr>
          </a:p>
        </p:txBody>
      </p:sp>
      <p:sp>
        <p:nvSpPr>
          <p:cNvPr id="31" name="object 31"/>
          <p:cNvSpPr txBox="1"/>
          <p:nvPr/>
        </p:nvSpPr>
        <p:spPr>
          <a:xfrm>
            <a:off x="3581451" y="4423965"/>
            <a:ext cx="379160" cy="126958"/>
          </a:xfrm>
          <a:prstGeom prst="rect">
            <a:avLst/>
          </a:prstGeom>
        </p:spPr>
        <p:txBody>
          <a:bodyPr vert="horz" wrap="square" lIns="0" tIns="0" rIns="0" bIns="0" rtlCol="0">
            <a:spAutoFit/>
          </a:bodyPr>
          <a:lstStyle/>
          <a:p>
            <a:pPr marL="9525" defTabSz="685800"/>
            <a:r>
              <a:rPr sz="825" dirty="0">
                <a:latin typeface="微软雅黑" panose="020B0503020204020204" pitchFamily="34" charset="-122"/>
                <a:cs typeface="微软雅黑" panose="020B0503020204020204" pitchFamily="34" charset="-122"/>
              </a:rPr>
              <a:t>短</a:t>
            </a:r>
            <a:r>
              <a:rPr sz="825" spc="-4" dirty="0">
                <a:latin typeface="微软雅黑" panose="020B0503020204020204" pitchFamily="34" charset="-122"/>
                <a:cs typeface="微软雅黑" panose="020B0503020204020204" pitchFamily="34" charset="-122"/>
              </a:rPr>
              <a:t>/</a:t>
            </a:r>
            <a:r>
              <a:rPr sz="825" dirty="0">
                <a:latin typeface="微软雅黑" panose="020B0503020204020204" pitchFamily="34" charset="-122"/>
                <a:cs typeface="微软雅黑" panose="020B0503020204020204" pitchFamily="34" charset="-122"/>
              </a:rPr>
              <a:t>彩信</a:t>
            </a:r>
            <a:endParaRPr sz="825">
              <a:latin typeface="微软雅黑" panose="020B0503020204020204" pitchFamily="34" charset="-122"/>
              <a:cs typeface="微软雅黑" panose="020B0503020204020204" pitchFamily="34" charset="-122"/>
            </a:endParaRPr>
          </a:p>
        </p:txBody>
      </p:sp>
      <p:sp>
        <p:nvSpPr>
          <p:cNvPr id="32" name="object 32"/>
          <p:cNvSpPr/>
          <p:nvPr/>
        </p:nvSpPr>
        <p:spPr>
          <a:xfrm>
            <a:off x="4286994" y="3724887"/>
            <a:ext cx="470998" cy="675630"/>
          </a:xfrm>
          <a:prstGeom prst="rect">
            <a:avLst/>
          </a:prstGeom>
          <a:blipFill>
            <a:blip r:embed="rId8" cstate="print"/>
            <a:stretch>
              <a:fillRect/>
            </a:stretch>
          </a:blipFill>
        </p:spPr>
        <p:txBody>
          <a:bodyPr wrap="square" lIns="0" tIns="0" rIns="0" bIns="0" rtlCol="0"/>
          <a:lstStyle/>
          <a:p>
            <a:pPr defTabSz="685800"/>
            <a:endParaRPr sz="1350">
              <a:latin typeface="Calibri" panose="020F0502020204030204"/>
            </a:endParaRPr>
          </a:p>
        </p:txBody>
      </p:sp>
      <p:sp>
        <p:nvSpPr>
          <p:cNvPr id="33" name="object 33"/>
          <p:cNvSpPr/>
          <p:nvPr/>
        </p:nvSpPr>
        <p:spPr>
          <a:xfrm>
            <a:off x="4286994" y="3724887"/>
            <a:ext cx="470998" cy="675630"/>
          </a:xfrm>
          <a:prstGeom prst="rect">
            <a:avLst/>
          </a:prstGeom>
          <a:blipFill>
            <a:blip r:embed="rId9" cstate="print"/>
            <a:stretch>
              <a:fillRect/>
            </a:stretch>
          </a:blipFill>
        </p:spPr>
        <p:txBody>
          <a:bodyPr wrap="square" lIns="0" tIns="0" rIns="0" bIns="0" rtlCol="0"/>
          <a:lstStyle/>
          <a:p>
            <a:pPr defTabSz="685800"/>
            <a:endParaRPr sz="1350">
              <a:latin typeface="Calibri" panose="020F0502020204030204"/>
            </a:endParaRPr>
          </a:p>
        </p:txBody>
      </p:sp>
      <p:sp>
        <p:nvSpPr>
          <p:cNvPr id="34" name="object 34"/>
          <p:cNvSpPr txBox="1"/>
          <p:nvPr/>
        </p:nvSpPr>
        <p:spPr>
          <a:xfrm>
            <a:off x="4327101" y="4420992"/>
            <a:ext cx="440131" cy="126958"/>
          </a:xfrm>
          <a:prstGeom prst="rect">
            <a:avLst/>
          </a:prstGeom>
        </p:spPr>
        <p:txBody>
          <a:bodyPr vert="horz" wrap="square" lIns="0" tIns="0" rIns="0" bIns="0" rtlCol="0">
            <a:spAutoFit/>
          </a:bodyPr>
          <a:lstStyle/>
          <a:p>
            <a:pPr marL="9525" defTabSz="685800"/>
            <a:r>
              <a:rPr sz="825" dirty="0">
                <a:latin typeface="微软雅黑" panose="020B0503020204020204" pitchFamily="34" charset="-122"/>
                <a:cs typeface="微软雅黑" panose="020B0503020204020204" pitchFamily="34" charset="-122"/>
              </a:rPr>
              <a:t>文字交谈</a:t>
            </a:r>
            <a:endParaRPr sz="825">
              <a:latin typeface="微软雅黑" panose="020B0503020204020204" pitchFamily="34" charset="-122"/>
              <a:cs typeface="微软雅黑" panose="020B0503020204020204" pitchFamily="34" charset="-122"/>
            </a:endParaRPr>
          </a:p>
        </p:txBody>
      </p:sp>
      <p:sp>
        <p:nvSpPr>
          <p:cNvPr id="35" name="object 35"/>
          <p:cNvSpPr txBox="1"/>
          <p:nvPr/>
        </p:nvSpPr>
        <p:spPr>
          <a:xfrm>
            <a:off x="3241920" y="4648898"/>
            <a:ext cx="955523" cy="161583"/>
          </a:xfrm>
          <a:prstGeom prst="rect">
            <a:avLst/>
          </a:prstGeom>
        </p:spPr>
        <p:txBody>
          <a:bodyPr vert="horz" wrap="square" lIns="0" tIns="0" rIns="0" bIns="0" rtlCol="0">
            <a:spAutoFit/>
          </a:bodyPr>
          <a:lstStyle/>
          <a:p>
            <a:pPr marL="9525" defTabSz="685800"/>
            <a:r>
              <a:rPr sz="1050" dirty="0">
                <a:latin typeface="微软雅黑" panose="020B0503020204020204" pitchFamily="34" charset="-122"/>
                <a:cs typeface="微软雅黑" panose="020B0503020204020204" pitchFamily="34" charset="-122"/>
              </a:rPr>
              <a:t>丰富的服务手段</a:t>
            </a:r>
            <a:endParaRPr sz="1050">
              <a:latin typeface="微软雅黑" panose="020B0503020204020204" pitchFamily="34" charset="-122"/>
              <a:cs typeface="微软雅黑" panose="020B0503020204020204" pitchFamily="34" charset="-122"/>
            </a:endParaRPr>
          </a:p>
        </p:txBody>
      </p:sp>
      <p:sp>
        <p:nvSpPr>
          <p:cNvPr id="36" name="object 36"/>
          <p:cNvSpPr/>
          <p:nvPr/>
        </p:nvSpPr>
        <p:spPr>
          <a:xfrm>
            <a:off x="5652545" y="3680874"/>
            <a:ext cx="2741771" cy="1194642"/>
          </a:xfrm>
          <a:custGeom>
            <a:avLst/>
            <a:gdLst/>
            <a:ahLst/>
            <a:cxnLst/>
            <a:rect l="l" t="t" r="r" b="b"/>
            <a:pathLst>
              <a:path w="3655059" h="1592579">
                <a:moveTo>
                  <a:pt x="0" y="163829"/>
                </a:moveTo>
                <a:lnTo>
                  <a:pt x="5695" y="120808"/>
                </a:lnTo>
                <a:lnTo>
                  <a:pt x="21786" y="82084"/>
                </a:lnTo>
                <a:lnTo>
                  <a:pt x="46778" y="49150"/>
                </a:lnTo>
                <a:lnTo>
                  <a:pt x="79176" y="23502"/>
                </a:lnTo>
                <a:lnTo>
                  <a:pt x="117487" y="6633"/>
                </a:lnTo>
                <a:lnTo>
                  <a:pt x="160215" y="38"/>
                </a:lnTo>
                <a:lnTo>
                  <a:pt x="3490722" y="0"/>
                </a:lnTo>
                <a:lnTo>
                  <a:pt x="3505447" y="651"/>
                </a:lnTo>
                <a:lnTo>
                  <a:pt x="3547202" y="9978"/>
                </a:lnTo>
                <a:lnTo>
                  <a:pt x="3584163" y="29201"/>
                </a:lnTo>
                <a:lnTo>
                  <a:pt x="3614834" y="56828"/>
                </a:lnTo>
                <a:lnTo>
                  <a:pt x="3637721" y="91363"/>
                </a:lnTo>
                <a:lnTo>
                  <a:pt x="3651331" y="131312"/>
                </a:lnTo>
                <a:lnTo>
                  <a:pt x="3654552" y="1428800"/>
                </a:lnTo>
                <a:lnTo>
                  <a:pt x="3653900" y="1443513"/>
                </a:lnTo>
                <a:lnTo>
                  <a:pt x="3644570" y="1485242"/>
                </a:lnTo>
                <a:lnTo>
                  <a:pt x="3625341" y="1522193"/>
                </a:lnTo>
                <a:lnTo>
                  <a:pt x="3597707" y="1552863"/>
                </a:lnTo>
                <a:lnTo>
                  <a:pt x="3563163" y="1575754"/>
                </a:lnTo>
                <a:lnTo>
                  <a:pt x="3523204" y="1589365"/>
                </a:lnTo>
                <a:lnTo>
                  <a:pt x="163829" y="1592579"/>
                </a:lnTo>
                <a:lnTo>
                  <a:pt x="149102" y="1591928"/>
                </a:lnTo>
                <a:lnTo>
                  <a:pt x="107341" y="1582593"/>
                </a:lnTo>
                <a:lnTo>
                  <a:pt x="70376" y="1563358"/>
                </a:lnTo>
                <a:lnTo>
                  <a:pt x="39703" y="1535722"/>
                </a:lnTo>
                <a:lnTo>
                  <a:pt x="16817" y="1501187"/>
                </a:lnTo>
                <a:lnTo>
                  <a:pt x="3213" y="1461252"/>
                </a:lnTo>
                <a:lnTo>
                  <a:pt x="0" y="163829"/>
                </a:lnTo>
                <a:close/>
              </a:path>
            </a:pathLst>
          </a:custGeom>
          <a:ln w="19050">
            <a:solidFill>
              <a:srgbClr val="D12325"/>
            </a:solidFill>
            <a:prstDash val="lgDash"/>
          </a:ln>
        </p:spPr>
        <p:txBody>
          <a:bodyPr wrap="square" lIns="0" tIns="0" rIns="0" bIns="0" rtlCol="0"/>
          <a:lstStyle/>
          <a:p>
            <a:pPr defTabSz="685800"/>
            <a:endParaRPr sz="1350">
              <a:latin typeface="Calibri" panose="020F0502020204030204"/>
            </a:endParaRPr>
          </a:p>
        </p:txBody>
      </p:sp>
      <p:sp>
        <p:nvSpPr>
          <p:cNvPr id="37" name="object 37"/>
          <p:cNvSpPr txBox="1"/>
          <p:nvPr/>
        </p:nvSpPr>
        <p:spPr>
          <a:xfrm>
            <a:off x="6489557" y="4639753"/>
            <a:ext cx="1089373" cy="161583"/>
          </a:xfrm>
          <a:prstGeom prst="rect">
            <a:avLst/>
          </a:prstGeom>
        </p:spPr>
        <p:txBody>
          <a:bodyPr vert="horz" wrap="square" lIns="0" tIns="0" rIns="0" bIns="0" rtlCol="0">
            <a:spAutoFit/>
          </a:bodyPr>
          <a:lstStyle/>
          <a:p>
            <a:pPr marL="9525" defTabSz="685800"/>
            <a:r>
              <a:rPr sz="1050" dirty="0">
                <a:latin typeface="微软雅黑" panose="020B0503020204020204" pitchFamily="34" charset="-122"/>
                <a:cs typeface="微软雅黑" panose="020B0503020204020204" pitchFamily="34" charset="-122"/>
              </a:rPr>
              <a:t>灵活的多渠道协同</a:t>
            </a:r>
            <a:endParaRPr sz="1050">
              <a:latin typeface="微软雅黑" panose="020B0503020204020204" pitchFamily="34" charset="-122"/>
              <a:cs typeface="微软雅黑" panose="020B0503020204020204" pitchFamily="34" charset="-122"/>
            </a:endParaRPr>
          </a:p>
        </p:txBody>
      </p:sp>
      <p:sp>
        <p:nvSpPr>
          <p:cNvPr id="38" name="object 38"/>
          <p:cNvSpPr txBox="1"/>
          <p:nvPr/>
        </p:nvSpPr>
        <p:spPr>
          <a:xfrm>
            <a:off x="6942263" y="3768227"/>
            <a:ext cx="440131" cy="126958"/>
          </a:xfrm>
          <a:prstGeom prst="rect">
            <a:avLst/>
          </a:prstGeom>
        </p:spPr>
        <p:txBody>
          <a:bodyPr vert="horz" wrap="square" lIns="0" tIns="0" rIns="0" bIns="0" rtlCol="0">
            <a:spAutoFit/>
          </a:bodyPr>
          <a:lstStyle/>
          <a:p>
            <a:pPr marL="9525" defTabSz="685800"/>
            <a:r>
              <a:rPr sz="825" dirty="0">
                <a:latin typeface="微软雅黑" panose="020B0503020204020204" pitchFamily="34" charset="-122"/>
                <a:cs typeface="微软雅黑" panose="020B0503020204020204" pitchFamily="34" charset="-122"/>
              </a:rPr>
              <a:t>办事大厅</a:t>
            </a:r>
            <a:endParaRPr sz="825">
              <a:latin typeface="微软雅黑" panose="020B0503020204020204" pitchFamily="34" charset="-122"/>
              <a:cs typeface="微软雅黑" panose="020B0503020204020204" pitchFamily="34" charset="-122"/>
            </a:endParaRPr>
          </a:p>
        </p:txBody>
      </p:sp>
      <p:sp>
        <p:nvSpPr>
          <p:cNvPr id="39" name="object 39"/>
          <p:cNvSpPr txBox="1"/>
          <p:nvPr/>
        </p:nvSpPr>
        <p:spPr>
          <a:xfrm>
            <a:off x="6543288" y="4088559"/>
            <a:ext cx="421554" cy="121252"/>
          </a:xfrm>
          <a:prstGeom prst="rect">
            <a:avLst/>
          </a:prstGeom>
        </p:spPr>
        <p:txBody>
          <a:bodyPr vert="horz" wrap="square" lIns="0" tIns="0" rIns="0" bIns="0" rtlCol="0">
            <a:spAutoFit/>
          </a:bodyPr>
          <a:lstStyle/>
          <a:p>
            <a:pPr marL="9525" defTabSz="685800"/>
            <a:r>
              <a:rPr sz="790" spc="4" dirty="0">
                <a:latin typeface="微软雅黑" panose="020B0503020204020204" pitchFamily="34" charset="-122"/>
                <a:cs typeface="微软雅黑" panose="020B0503020204020204" pitchFamily="34" charset="-122"/>
              </a:rPr>
              <a:t>门户网站</a:t>
            </a:r>
            <a:endParaRPr sz="790">
              <a:latin typeface="微软雅黑" panose="020B0503020204020204" pitchFamily="34" charset="-122"/>
              <a:cs typeface="微软雅黑" panose="020B0503020204020204" pitchFamily="34" charset="-122"/>
            </a:endParaRPr>
          </a:p>
        </p:txBody>
      </p:sp>
      <p:sp>
        <p:nvSpPr>
          <p:cNvPr id="40" name="object 40"/>
          <p:cNvSpPr txBox="1"/>
          <p:nvPr/>
        </p:nvSpPr>
        <p:spPr>
          <a:xfrm>
            <a:off x="6899299" y="4318158"/>
            <a:ext cx="455850" cy="121252"/>
          </a:xfrm>
          <a:prstGeom prst="rect">
            <a:avLst/>
          </a:prstGeom>
        </p:spPr>
        <p:txBody>
          <a:bodyPr vert="horz" wrap="square" lIns="0" tIns="0" rIns="0" bIns="0" rtlCol="0">
            <a:spAutoFit/>
          </a:bodyPr>
          <a:lstStyle/>
          <a:p>
            <a:pPr marL="9525" defTabSz="685800"/>
            <a:r>
              <a:rPr sz="790" spc="4" dirty="0">
                <a:latin typeface="微软雅黑" panose="020B0503020204020204" pitchFamily="34" charset="-122"/>
                <a:cs typeface="微软雅黑" panose="020B0503020204020204" pitchFamily="34" charset="-122"/>
              </a:rPr>
              <a:t>WAP</a:t>
            </a:r>
            <a:r>
              <a:rPr sz="790" dirty="0">
                <a:latin typeface="微软雅黑" panose="020B0503020204020204" pitchFamily="34" charset="-122"/>
                <a:cs typeface="微软雅黑" panose="020B0503020204020204" pitchFamily="34" charset="-122"/>
              </a:rPr>
              <a:t>网站</a:t>
            </a:r>
            <a:endParaRPr sz="790">
              <a:latin typeface="微软雅黑" panose="020B0503020204020204" pitchFamily="34" charset="-122"/>
              <a:cs typeface="微软雅黑" panose="020B0503020204020204" pitchFamily="34" charset="-122"/>
            </a:endParaRPr>
          </a:p>
        </p:txBody>
      </p:sp>
      <p:sp>
        <p:nvSpPr>
          <p:cNvPr id="41" name="object 41"/>
          <p:cNvSpPr txBox="1"/>
          <p:nvPr/>
        </p:nvSpPr>
        <p:spPr>
          <a:xfrm>
            <a:off x="7432028" y="3982866"/>
            <a:ext cx="47633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在线客服</a:t>
            </a:r>
            <a:endParaRPr sz="900">
              <a:latin typeface="微软雅黑" panose="020B0503020204020204" pitchFamily="34" charset="-122"/>
              <a:cs typeface="微软雅黑" panose="020B0503020204020204" pitchFamily="34" charset="-122"/>
            </a:endParaRPr>
          </a:p>
        </p:txBody>
      </p:sp>
      <p:sp>
        <p:nvSpPr>
          <p:cNvPr id="42" name="object 42"/>
          <p:cNvSpPr txBox="1"/>
          <p:nvPr/>
        </p:nvSpPr>
        <p:spPr>
          <a:xfrm>
            <a:off x="6087818" y="3795191"/>
            <a:ext cx="476333" cy="138499"/>
          </a:xfrm>
          <a:prstGeom prst="rect">
            <a:avLst/>
          </a:prstGeom>
        </p:spPr>
        <p:txBody>
          <a:bodyPr vert="horz" wrap="square" lIns="0" tIns="0" rIns="0" bIns="0" rtlCol="0">
            <a:spAutoFit/>
          </a:bodyPr>
          <a:lstStyle/>
          <a:p>
            <a:pPr marL="9525" defTabSz="685800"/>
            <a:r>
              <a:rPr sz="900" dirty="0">
                <a:latin typeface="微软雅黑" panose="020B0503020204020204" pitchFamily="34" charset="-122"/>
                <a:cs typeface="微软雅黑" panose="020B0503020204020204" pitchFamily="34" charset="-122"/>
              </a:rPr>
              <a:t>客服中心</a:t>
            </a:r>
            <a:endParaRPr sz="900">
              <a:latin typeface="微软雅黑" panose="020B0503020204020204" pitchFamily="34" charset="-122"/>
              <a:cs typeface="微软雅黑" panose="020B0503020204020204" pitchFamily="34" charset="-122"/>
            </a:endParaRPr>
          </a:p>
        </p:txBody>
      </p:sp>
      <p:sp>
        <p:nvSpPr>
          <p:cNvPr id="43" name="object 43"/>
          <p:cNvSpPr txBox="1"/>
          <p:nvPr/>
        </p:nvSpPr>
        <p:spPr>
          <a:xfrm>
            <a:off x="5861941" y="4330047"/>
            <a:ext cx="421554" cy="121252"/>
          </a:xfrm>
          <a:prstGeom prst="rect">
            <a:avLst/>
          </a:prstGeom>
        </p:spPr>
        <p:txBody>
          <a:bodyPr vert="horz" wrap="square" lIns="0" tIns="0" rIns="0" bIns="0" rtlCol="0">
            <a:spAutoFit/>
          </a:bodyPr>
          <a:lstStyle/>
          <a:p>
            <a:pPr marL="9525" defTabSz="685800"/>
            <a:r>
              <a:rPr sz="790" dirty="0">
                <a:latin typeface="微软雅黑" panose="020B0503020204020204" pitchFamily="34" charset="-122"/>
                <a:cs typeface="微软雅黑" panose="020B0503020204020204" pitchFamily="34" charset="-122"/>
              </a:rPr>
              <a:t>社区论坛</a:t>
            </a:r>
            <a:endParaRPr sz="790">
              <a:latin typeface="微软雅黑" panose="020B0503020204020204" pitchFamily="34" charset="-122"/>
              <a:cs typeface="微软雅黑" panose="020B0503020204020204" pitchFamily="34" charset="-122"/>
            </a:endParaRPr>
          </a:p>
        </p:txBody>
      </p:sp>
      <p:sp>
        <p:nvSpPr>
          <p:cNvPr id="44" name="object 44"/>
          <p:cNvSpPr/>
          <p:nvPr/>
        </p:nvSpPr>
        <p:spPr>
          <a:xfrm>
            <a:off x="5175259" y="4133010"/>
            <a:ext cx="368100" cy="277796"/>
          </a:xfrm>
          <a:prstGeom prst="rect">
            <a:avLst/>
          </a:prstGeom>
          <a:blipFill>
            <a:blip r:embed="rId10" cstate="print"/>
            <a:stretch>
              <a:fillRect/>
            </a:stretch>
          </a:blipFill>
        </p:spPr>
        <p:txBody>
          <a:bodyPr wrap="square" lIns="0" tIns="0" rIns="0" bIns="0" rtlCol="0"/>
          <a:lstStyle/>
          <a:p>
            <a:pPr defTabSz="685800"/>
            <a:endParaRPr sz="1350">
              <a:latin typeface="Calibri" panose="020F0502020204030204"/>
            </a:endParaRPr>
          </a:p>
        </p:txBody>
      </p:sp>
      <p:sp>
        <p:nvSpPr>
          <p:cNvPr id="45" name="object 45"/>
          <p:cNvSpPr/>
          <p:nvPr/>
        </p:nvSpPr>
        <p:spPr>
          <a:xfrm>
            <a:off x="5210699" y="4151301"/>
            <a:ext cx="300660" cy="210349"/>
          </a:xfrm>
          <a:prstGeom prst="rect">
            <a:avLst/>
          </a:prstGeom>
          <a:blipFill>
            <a:blip r:embed="rId11" cstate="print"/>
            <a:stretch>
              <a:fillRect/>
            </a:stretch>
          </a:blipFill>
        </p:spPr>
        <p:txBody>
          <a:bodyPr wrap="square" lIns="0" tIns="0" rIns="0" bIns="0" rtlCol="0"/>
          <a:lstStyle/>
          <a:p>
            <a:pPr defTabSz="685800"/>
            <a:endParaRPr sz="1350">
              <a:latin typeface="Calibri" panose="020F0502020204030204"/>
            </a:endParaRPr>
          </a:p>
        </p:txBody>
      </p:sp>
      <p:sp>
        <p:nvSpPr>
          <p:cNvPr id="46" name="object 46"/>
          <p:cNvSpPr/>
          <p:nvPr/>
        </p:nvSpPr>
        <p:spPr>
          <a:xfrm>
            <a:off x="5210699" y="4151301"/>
            <a:ext cx="301042" cy="210539"/>
          </a:xfrm>
          <a:custGeom>
            <a:avLst/>
            <a:gdLst/>
            <a:ahLst/>
            <a:cxnLst/>
            <a:rect l="l" t="t" r="r" b="b"/>
            <a:pathLst>
              <a:path w="401320" h="280670">
                <a:moveTo>
                  <a:pt x="0" y="140207"/>
                </a:moveTo>
                <a:lnTo>
                  <a:pt x="140207" y="0"/>
                </a:lnTo>
                <a:lnTo>
                  <a:pt x="140207" y="70103"/>
                </a:lnTo>
                <a:lnTo>
                  <a:pt x="260603" y="70103"/>
                </a:lnTo>
                <a:lnTo>
                  <a:pt x="260603" y="0"/>
                </a:lnTo>
                <a:lnTo>
                  <a:pt x="400811" y="140207"/>
                </a:lnTo>
                <a:lnTo>
                  <a:pt x="260603" y="280415"/>
                </a:lnTo>
                <a:lnTo>
                  <a:pt x="260603" y="210311"/>
                </a:lnTo>
                <a:lnTo>
                  <a:pt x="140207" y="210311"/>
                </a:lnTo>
                <a:lnTo>
                  <a:pt x="140207" y="280415"/>
                </a:lnTo>
                <a:lnTo>
                  <a:pt x="0" y="140207"/>
                </a:lnTo>
                <a:close/>
              </a:path>
            </a:pathLst>
          </a:custGeom>
          <a:ln w="9525">
            <a:solidFill>
              <a:srgbClr val="424242"/>
            </a:solidFill>
          </a:ln>
        </p:spPr>
        <p:txBody>
          <a:bodyPr wrap="square" lIns="0" tIns="0" rIns="0" bIns="0" rtlCol="0"/>
          <a:lstStyle/>
          <a:p>
            <a:pPr defTabSz="685800"/>
            <a:endParaRPr sz="1350">
              <a:latin typeface="Calibri" panose="020F0502020204030204"/>
            </a:endParaRPr>
          </a:p>
        </p:txBody>
      </p:sp>
      <p:sp>
        <p:nvSpPr>
          <p:cNvPr id="47" name="object 47"/>
          <p:cNvSpPr/>
          <p:nvPr/>
        </p:nvSpPr>
        <p:spPr>
          <a:xfrm>
            <a:off x="3501617" y="2591978"/>
            <a:ext cx="1177494" cy="842537"/>
          </a:xfrm>
          <a:prstGeom prst="rect">
            <a:avLst/>
          </a:prstGeom>
          <a:blipFill>
            <a:blip r:embed="rId12" cstate="print"/>
            <a:stretch>
              <a:fillRect/>
            </a:stretch>
          </a:blipFill>
        </p:spPr>
        <p:txBody>
          <a:bodyPr wrap="square" lIns="0" tIns="0" rIns="0" bIns="0" rtlCol="0"/>
          <a:lstStyle/>
          <a:p>
            <a:pPr defTabSz="685800"/>
            <a:endParaRPr sz="1350">
              <a:latin typeface="Calibri" panose="020F0502020204030204"/>
            </a:endParaRPr>
          </a:p>
        </p:txBody>
      </p:sp>
      <p:sp>
        <p:nvSpPr>
          <p:cNvPr id="48" name="object 48"/>
          <p:cNvSpPr txBox="1"/>
          <p:nvPr/>
        </p:nvSpPr>
        <p:spPr>
          <a:xfrm>
            <a:off x="6193659" y="2105498"/>
            <a:ext cx="627329" cy="323165"/>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呼叫中心</a:t>
            </a:r>
            <a:endParaRPr sz="1200">
              <a:latin typeface="微软雅黑" panose="020B0503020204020204" pitchFamily="34" charset="-122"/>
              <a:cs typeface="微软雅黑" panose="020B0503020204020204" pitchFamily="34" charset="-122"/>
            </a:endParaRPr>
          </a:p>
          <a:p>
            <a:pPr marL="27940" defTabSz="685800">
              <a:spcBef>
                <a:spcPts val="10"/>
              </a:spcBef>
            </a:pPr>
            <a:r>
              <a:rPr sz="900" dirty="0">
                <a:latin typeface="微软雅黑" panose="020B0503020204020204" pitchFamily="34" charset="-122"/>
                <a:cs typeface="微软雅黑" panose="020B0503020204020204" pitchFamily="34" charset="-122"/>
              </a:rPr>
              <a:t>手机、电话</a:t>
            </a:r>
            <a:endParaRPr sz="900">
              <a:latin typeface="微软雅黑" panose="020B0503020204020204" pitchFamily="34" charset="-122"/>
              <a:cs typeface="微软雅黑" panose="020B0503020204020204" pitchFamily="34" charset="-122"/>
            </a:endParaRPr>
          </a:p>
        </p:txBody>
      </p:sp>
      <p:sp>
        <p:nvSpPr>
          <p:cNvPr id="49" name="object 49"/>
          <p:cNvSpPr/>
          <p:nvPr/>
        </p:nvSpPr>
        <p:spPr>
          <a:xfrm>
            <a:off x="6041804" y="1488792"/>
            <a:ext cx="770516" cy="497291"/>
          </a:xfrm>
          <a:prstGeom prst="rect">
            <a:avLst/>
          </a:prstGeom>
          <a:blipFill>
            <a:blip r:embed="rId13" cstate="print"/>
            <a:stretch>
              <a:fillRect/>
            </a:stretch>
          </a:blipFill>
        </p:spPr>
        <p:txBody>
          <a:bodyPr wrap="square" lIns="0" tIns="0" rIns="0" bIns="0" rtlCol="0"/>
          <a:lstStyle/>
          <a:p>
            <a:pPr defTabSz="685800"/>
            <a:endParaRPr sz="1350">
              <a:latin typeface="Calibri" panose="020F0502020204030204"/>
            </a:endParaRPr>
          </a:p>
        </p:txBody>
      </p:sp>
      <p:sp>
        <p:nvSpPr>
          <p:cNvPr id="50" name="object 50"/>
          <p:cNvSpPr txBox="1"/>
          <p:nvPr/>
        </p:nvSpPr>
        <p:spPr>
          <a:xfrm>
            <a:off x="2825796" y="2105498"/>
            <a:ext cx="627329" cy="323165"/>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网页咨询</a:t>
            </a:r>
            <a:endParaRPr sz="1200">
              <a:latin typeface="微软雅黑" panose="020B0503020204020204" pitchFamily="34" charset="-122"/>
              <a:cs typeface="微软雅黑" panose="020B0503020204020204" pitchFamily="34" charset="-122"/>
            </a:endParaRPr>
          </a:p>
          <a:p>
            <a:pPr marL="56515" defTabSz="685800">
              <a:spcBef>
                <a:spcPts val="10"/>
              </a:spcBef>
            </a:pPr>
            <a:r>
              <a:rPr sz="900" spc="-38" dirty="0">
                <a:latin typeface="微软雅黑" panose="020B0503020204020204" pitchFamily="34" charset="-122"/>
                <a:cs typeface="微软雅黑" panose="020B0503020204020204" pitchFamily="34" charset="-122"/>
              </a:rPr>
              <a:t>W</a:t>
            </a:r>
            <a:r>
              <a:rPr sz="900" spc="-8" dirty="0">
                <a:latin typeface="微软雅黑" panose="020B0503020204020204" pitchFamily="34" charset="-122"/>
                <a:cs typeface="微软雅黑" panose="020B0503020204020204" pitchFamily="34" charset="-122"/>
              </a:rPr>
              <a:t>e</a:t>
            </a:r>
            <a:r>
              <a:rPr sz="900" spc="-15" dirty="0">
                <a:latin typeface="微软雅黑" panose="020B0503020204020204" pitchFamily="34" charset="-122"/>
                <a:cs typeface="微软雅黑" panose="020B0503020204020204" pitchFamily="34" charset="-122"/>
              </a:rPr>
              <a:t>b</a:t>
            </a:r>
            <a:r>
              <a:rPr sz="900" spc="-11" dirty="0">
                <a:latin typeface="微软雅黑" panose="020B0503020204020204" pitchFamily="34" charset="-122"/>
                <a:cs typeface="微软雅黑" panose="020B0503020204020204" pitchFamily="34" charset="-122"/>
              </a:rPr>
              <a:t>，</a:t>
            </a:r>
            <a:r>
              <a:rPr sz="900" spc="-15" dirty="0">
                <a:latin typeface="微软雅黑" panose="020B0503020204020204" pitchFamily="34" charset="-122"/>
                <a:cs typeface="微软雅黑" panose="020B0503020204020204" pitchFamily="34" charset="-122"/>
              </a:rPr>
              <a:t>H5</a:t>
            </a:r>
            <a:endParaRPr sz="900">
              <a:latin typeface="微软雅黑" panose="020B0503020204020204" pitchFamily="34" charset="-122"/>
              <a:cs typeface="微软雅黑" panose="020B0503020204020204" pitchFamily="34" charset="-122"/>
            </a:endParaRPr>
          </a:p>
        </p:txBody>
      </p:sp>
      <p:sp>
        <p:nvSpPr>
          <p:cNvPr id="51" name="object 51"/>
          <p:cNvSpPr/>
          <p:nvPr/>
        </p:nvSpPr>
        <p:spPr>
          <a:xfrm>
            <a:off x="2768827" y="1505939"/>
            <a:ext cx="803669" cy="587604"/>
          </a:xfrm>
          <a:prstGeom prst="rect">
            <a:avLst/>
          </a:prstGeom>
          <a:blipFill>
            <a:blip r:embed="rId14" cstate="print"/>
            <a:stretch>
              <a:fillRect/>
            </a:stretch>
          </a:blipFill>
        </p:spPr>
        <p:txBody>
          <a:bodyPr wrap="square" lIns="0" tIns="0" rIns="0" bIns="0" rtlCol="0"/>
          <a:lstStyle/>
          <a:p>
            <a:pPr defTabSz="685800"/>
            <a:endParaRPr sz="1350">
              <a:latin typeface="Calibri" panose="020F0502020204030204"/>
            </a:endParaRPr>
          </a:p>
        </p:txBody>
      </p:sp>
      <p:sp>
        <p:nvSpPr>
          <p:cNvPr id="52" name="object 52"/>
          <p:cNvSpPr/>
          <p:nvPr/>
        </p:nvSpPr>
        <p:spPr>
          <a:xfrm>
            <a:off x="2892293" y="1624833"/>
            <a:ext cx="554450" cy="341816"/>
          </a:xfrm>
          <a:prstGeom prst="rect">
            <a:avLst/>
          </a:prstGeom>
          <a:blipFill>
            <a:blip r:embed="rId15" cstate="print"/>
            <a:stretch>
              <a:fillRect/>
            </a:stretch>
          </a:blipFill>
        </p:spPr>
        <p:txBody>
          <a:bodyPr wrap="square" lIns="0" tIns="0" rIns="0" bIns="0" rtlCol="0"/>
          <a:lstStyle/>
          <a:p>
            <a:pPr defTabSz="685800"/>
            <a:endParaRPr sz="1350">
              <a:latin typeface="Calibri" panose="020F0502020204030204"/>
            </a:endParaRPr>
          </a:p>
        </p:txBody>
      </p:sp>
      <p:sp>
        <p:nvSpPr>
          <p:cNvPr id="53" name="object 53"/>
          <p:cNvSpPr/>
          <p:nvPr/>
        </p:nvSpPr>
        <p:spPr>
          <a:xfrm>
            <a:off x="3278694" y="1784881"/>
            <a:ext cx="165763" cy="182911"/>
          </a:xfrm>
          <a:prstGeom prst="rect">
            <a:avLst/>
          </a:prstGeom>
          <a:blipFill>
            <a:blip r:embed="rId16" cstate="print"/>
            <a:stretch>
              <a:fillRect/>
            </a:stretch>
          </a:blipFill>
        </p:spPr>
        <p:txBody>
          <a:bodyPr wrap="square" lIns="0" tIns="0" rIns="0" bIns="0" rtlCol="0"/>
          <a:lstStyle/>
          <a:p>
            <a:pPr defTabSz="685800"/>
            <a:endParaRPr sz="1350">
              <a:latin typeface="Calibri" panose="020F0502020204030204"/>
            </a:endParaRPr>
          </a:p>
        </p:txBody>
      </p:sp>
      <p:sp>
        <p:nvSpPr>
          <p:cNvPr id="54" name="object 54"/>
          <p:cNvSpPr/>
          <p:nvPr/>
        </p:nvSpPr>
        <p:spPr>
          <a:xfrm>
            <a:off x="3267261" y="1774592"/>
            <a:ext cx="188151" cy="204347"/>
          </a:xfrm>
          <a:custGeom>
            <a:avLst/>
            <a:gdLst/>
            <a:ahLst/>
            <a:cxnLst/>
            <a:rect l="l" t="t" r="r" b="b"/>
            <a:pathLst>
              <a:path w="250825" h="272414">
                <a:moveTo>
                  <a:pt x="243332" y="0"/>
                </a:moveTo>
                <a:lnTo>
                  <a:pt x="7620" y="0"/>
                </a:lnTo>
                <a:lnTo>
                  <a:pt x="0" y="7238"/>
                </a:lnTo>
                <a:lnTo>
                  <a:pt x="0" y="265049"/>
                </a:lnTo>
                <a:lnTo>
                  <a:pt x="381" y="267207"/>
                </a:lnTo>
                <a:lnTo>
                  <a:pt x="1397" y="269239"/>
                </a:lnTo>
                <a:lnTo>
                  <a:pt x="3175" y="270890"/>
                </a:lnTo>
                <a:lnTo>
                  <a:pt x="5207" y="271906"/>
                </a:lnTo>
                <a:lnTo>
                  <a:pt x="7620" y="272161"/>
                </a:lnTo>
                <a:lnTo>
                  <a:pt x="243332" y="272161"/>
                </a:lnTo>
                <a:lnTo>
                  <a:pt x="250825" y="265049"/>
                </a:lnTo>
                <a:lnTo>
                  <a:pt x="15112" y="265049"/>
                </a:lnTo>
                <a:lnTo>
                  <a:pt x="7620" y="257810"/>
                </a:lnTo>
                <a:lnTo>
                  <a:pt x="15112" y="257810"/>
                </a:lnTo>
                <a:lnTo>
                  <a:pt x="15112" y="14350"/>
                </a:lnTo>
                <a:lnTo>
                  <a:pt x="7620" y="14350"/>
                </a:lnTo>
                <a:lnTo>
                  <a:pt x="15112" y="7238"/>
                </a:lnTo>
                <a:lnTo>
                  <a:pt x="250825" y="7238"/>
                </a:lnTo>
                <a:lnTo>
                  <a:pt x="243332" y="0"/>
                </a:lnTo>
                <a:close/>
              </a:path>
            </a:pathLst>
          </a:custGeom>
          <a:solidFill>
            <a:srgbClr val="DEEBF6"/>
          </a:solidFill>
        </p:spPr>
        <p:txBody>
          <a:bodyPr wrap="square" lIns="0" tIns="0" rIns="0" bIns="0" rtlCol="0"/>
          <a:lstStyle/>
          <a:p>
            <a:pPr defTabSz="685800"/>
            <a:endParaRPr sz="1350">
              <a:latin typeface="Calibri" panose="020F0502020204030204"/>
            </a:endParaRPr>
          </a:p>
        </p:txBody>
      </p:sp>
      <p:sp>
        <p:nvSpPr>
          <p:cNvPr id="55" name="object 55"/>
          <p:cNvSpPr/>
          <p:nvPr/>
        </p:nvSpPr>
        <p:spPr>
          <a:xfrm>
            <a:off x="3272977" y="1780021"/>
            <a:ext cx="5716" cy="5716"/>
          </a:xfrm>
          <a:custGeom>
            <a:avLst/>
            <a:gdLst/>
            <a:ahLst/>
            <a:cxnLst/>
            <a:rect l="l" t="t" r="r" b="b"/>
            <a:pathLst>
              <a:path w="7620" h="7619">
                <a:moveTo>
                  <a:pt x="7492" y="0"/>
                </a:moveTo>
                <a:lnTo>
                  <a:pt x="0" y="7112"/>
                </a:lnTo>
                <a:lnTo>
                  <a:pt x="7492" y="7112"/>
                </a:lnTo>
                <a:lnTo>
                  <a:pt x="7492" y="0"/>
                </a:lnTo>
                <a:close/>
              </a:path>
            </a:pathLst>
          </a:custGeom>
          <a:solidFill>
            <a:srgbClr val="DEEBF6"/>
          </a:solidFill>
        </p:spPr>
        <p:txBody>
          <a:bodyPr wrap="square" lIns="0" tIns="0" rIns="0" bIns="0" rtlCol="0"/>
          <a:lstStyle/>
          <a:p>
            <a:pPr defTabSz="685800"/>
            <a:endParaRPr sz="1350">
              <a:latin typeface="Calibri" panose="020F0502020204030204"/>
            </a:endParaRPr>
          </a:p>
        </p:txBody>
      </p:sp>
      <p:sp>
        <p:nvSpPr>
          <p:cNvPr id="56" name="object 56"/>
          <p:cNvSpPr/>
          <p:nvPr/>
        </p:nvSpPr>
        <p:spPr>
          <a:xfrm>
            <a:off x="3278598" y="1782664"/>
            <a:ext cx="165763" cy="0"/>
          </a:xfrm>
          <a:custGeom>
            <a:avLst/>
            <a:gdLst/>
            <a:ahLst/>
            <a:cxnLst/>
            <a:rect l="l" t="t" r="r" b="b"/>
            <a:pathLst>
              <a:path w="220979">
                <a:moveTo>
                  <a:pt x="0" y="0"/>
                </a:moveTo>
                <a:lnTo>
                  <a:pt x="220560" y="0"/>
                </a:lnTo>
              </a:path>
            </a:pathLst>
          </a:custGeom>
          <a:ln w="7179">
            <a:solidFill>
              <a:srgbClr val="DEEBF6"/>
            </a:solidFill>
          </a:ln>
        </p:spPr>
        <p:txBody>
          <a:bodyPr wrap="square" lIns="0" tIns="0" rIns="0" bIns="0" rtlCol="0"/>
          <a:lstStyle/>
          <a:p>
            <a:pPr defTabSz="685800"/>
            <a:endParaRPr sz="1350">
              <a:latin typeface="Calibri" panose="020F0502020204030204"/>
            </a:endParaRPr>
          </a:p>
        </p:txBody>
      </p:sp>
      <p:sp>
        <p:nvSpPr>
          <p:cNvPr id="57" name="object 57"/>
          <p:cNvSpPr/>
          <p:nvPr/>
        </p:nvSpPr>
        <p:spPr>
          <a:xfrm>
            <a:off x="3449744" y="1780021"/>
            <a:ext cx="0" cy="193391"/>
          </a:xfrm>
          <a:custGeom>
            <a:avLst/>
            <a:gdLst/>
            <a:ahLst/>
            <a:cxnLst/>
            <a:rect l="l" t="t" r="r" b="b"/>
            <a:pathLst>
              <a:path h="257810">
                <a:moveTo>
                  <a:pt x="0" y="0"/>
                </a:moveTo>
                <a:lnTo>
                  <a:pt x="0" y="257810"/>
                </a:lnTo>
              </a:path>
            </a:pathLst>
          </a:custGeom>
          <a:ln w="15112">
            <a:solidFill>
              <a:srgbClr val="DEEBF6"/>
            </a:solidFill>
          </a:ln>
        </p:spPr>
        <p:txBody>
          <a:bodyPr wrap="square" lIns="0" tIns="0" rIns="0" bIns="0" rtlCol="0"/>
          <a:lstStyle/>
          <a:p>
            <a:pPr defTabSz="685800"/>
            <a:endParaRPr sz="1350">
              <a:latin typeface="Calibri" panose="020F0502020204030204"/>
            </a:endParaRPr>
          </a:p>
        </p:txBody>
      </p:sp>
      <p:sp>
        <p:nvSpPr>
          <p:cNvPr id="58" name="object 58"/>
          <p:cNvSpPr/>
          <p:nvPr/>
        </p:nvSpPr>
        <p:spPr>
          <a:xfrm>
            <a:off x="3444075" y="1780021"/>
            <a:ext cx="11432" cy="5716"/>
          </a:xfrm>
          <a:custGeom>
            <a:avLst/>
            <a:gdLst/>
            <a:ahLst/>
            <a:cxnLst/>
            <a:rect l="l" t="t" r="r" b="b"/>
            <a:pathLst>
              <a:path w="15239" h="7619">
                <a:moveTo>
                  <a:pt x="15112" y="0"/>
                </a:moveTo>
                <a:lnTo>
                  <a:pt x="0" y="0"/>
                </a:lnTo>
                <a:lnTo>
                  <a:pt x="7620" y="7112"/>
                </a:lnTo>
                <a:lnTo>
                  <a:pt x="15112" y="7112"/>
                </a:lnTo>
                <a:lnTo>
                  <a:pt x="15112" y="0"/>
                </a:lnTo>
                <a:close/>
              </a:path>
            </a:pathLst>
          </a:custGeom>
          <a:solidFill>
            <a:srgbClr val="DEEBF6"/>
          </a:solidFill>
        </p:spPr>
        <p:txBody>
          <a:bodyPr wrap="square" lIns="0" tIns="0" rIns="0" bIns="0" rtlCol="0"/>
          <a:lstStyle/>
          <a:p>
            <a:pPr defTabSz="685800"/>
            <a:endParaRPr sz="1350">
              <a:latin typeface="Calibri" panose="020F0502020204030204"/>
            </a:endParaRPr>
          </a:p>
        </p:txBody>
      </p:sp>
      <p:sp>
        <p:nvSpPr>
          <p:cNvPr id="59" name="object 59"/>
          <p:cNvSpPr/>
          <p:nvPr/>
        </p:nvSpPr>
        <p:spPr>
          <a:xfrm>
            <a:off x="3272977" y="1967982"/>
            <a:ext cx="5716" cy="5716"/>
          </a:xfrm>
          <a:custGeom>
            <a:avLst/>
            <a:gdLst/>
            <a:ahLst/>
            <a:cxnLst/>
            <a:rect l="l" t="t" r="r" b="b"/>
            <a:pathLst>
              <a:path w="7620" h="7619">
                <a:moveTo>
                  <a:pt x="7492" y="0"/>
                </a:moveTo>
                <a:lnTo>
                  <a:pt x="0" y="0"/>
                </a:lnTo>
                <a:lnTo>
                  <a:pt x="7492" y="7238"/>
                </a:lnTo>
                <a:lnTo>
                  <a:pt x="7492" y="0"/>
                </a:lnTo>
                <a:close/>
              </a:path>
            </a:pathLst>
          </a:custGeom>
          <a:solidFill>
            <a:srgbClr val="DEEBF6"/>
          </a:solidFill>
        </p:spPr>
        <p:txBody>
          <a:bodyPr wrap="square" lIns="0" tIns="0" rIns="0" bIns="0" rtlCol="0"/>
          <a:lstStyle/>
          <a:p>
            <a:pPr defTabSz="685800"/>
            <a:endParaRPr sz="1350">
              <a:latin typeface="Calibri" panose="020F0502020204030204"/>
            </a:endParaRPr>
          </a:p>
        </p:txBody>
      </p:sp>
      <p:sp>
        <p:nvSpPr>
          <p:cNvPr id="60" name="object 60"/>
          <p:cNvSpPr/>
          <p:nvPr/>
        </p:nvSpPr>
        <p:spPr>
          <a:xfrm>
            <a:off x="3278598" y="1970720"/>
            <a:ext cx="165763" cy="0"/>
          </a:xfrm>
          <a:custGeom>
            <a:avLst/>
            <a:gdLst/>
            <a:ahLst/>
            <a:cxnLst/>
            <a:rect l="l" t="t" r="r" b="b"/>
            <a:pathLst>
              <a:path w="220979">
                <a:moveTo>
                  <a:pt x="0" y="0"/>
                </a:moveTo>
                <a:lnTo>
                  <a:pt x="220560" y="0"/>
                </a:lnTo>
              </a:path>
            </a:pathLst>
          </a:custGeom>
          <a:ln w="7178">
            <a:solidFill>
              <a:srgbClr val="DEEBF6"/>
            </a:solidFill>
          </a:ln>
        </p:spPr>
        <p:txBody>
          <a:bodyPr wrap="square" lIns="0" tIns="0" rIns="0" bIns="0" rtlCol="0"/>
          <a:lstStyle/>
          <a:p>
            <a:pPr defTabSz="685800"/>
            <a:endParaRPr sz="1350">
              <a:latin typeface="Calibri" panose="020F0502020204030204"/>
            </a:endParaRPr>
          </a:p>
        </p:txBody>
      </p:sp>
      <p:sp>
        <p:nvSpPr>
          <p:cNvPr id="61" name="object 61"/>
          <p:cNvSpPr/>
          <p:nvPr/>
        </p:nvSpPr>
        <p:spPr>
          <a:xfrm>
            <a:off x="3444075" y="1967982"/>
            <a:ext cx="11432" cy="5716"/>
          </a:xfrm>
          <a:custGeom>
            <a:avLst/>
            <a:gdLst/>
            <a:ahLst/>
            <a:cxnLst/>
            <a:rect l="l" t="t" r="r" b="b"/>
            <a:pathLst>
              <a:path w="15239" h="7619">
                <a:moveTo>
                  <a:pt x="15112" y="0"/>
                </a:moveTo>
                <a:lnTo>
                  <a:pt x="7620" y="0"/>
                </a:lnTo>
                <a:lnTo>
                  <a:pt x="0" y="7238"/>
                </a:lnTo>
                <a:lnTo>
                  <a:pt x="15112" y="7238"/>
                </a:lnTo>
                <a:lnTo>
                  <a:pt x="15112" y="0"/>
                </a:lnTo>
                <a:close/>
              </a:path>
            </a:pathLst>
          </a:custGeom>
          <a:solidFill>
            <a:srgbClr val="DEEBF6"/>
          </a:solidFill>
        </p:spPr>
        <p:txBody>
          <a:bodyPr wrap="square" lIns="0" tIns="0" rIns="0" bIns="0" rtlCol="0"/>
          <a:lstStyle/>
          <a:p>
            <a:pPr defTabSz="685800"/>
            <a:endParaRPr sz="1350">
              <a:latin typeface="Calibri" panose="020F0502020204030204"/>
            </a:endParaRPr>
          </a:p>
        </p:txBody>
      </p:sp>
      <p:sp>
        <p:nvSpPr>
          <p:cNvPr id="62" name="object 62"/>
          <p:cNvSpPr txBox="1"/>
          <p:nvPr/>
        </p:nvSpPr>
        <p:spPr>
          <a:xfrm>
            <a:off x="4499724" y="2105498"/>
            <a:ext cx="819292" cy="323165"/>
          </a:xfrm>
          <a:prstGeom prst="rect">
            <a:avLst/>
          </a:prstGeom>
        </p:spPr>
        <p:txBody>
          <a:bodyPr vert="horz" wrap="square" lIns="0" tIns="0" rIns="0" bIns="0" rtlCol="0">
            <a:spAutoFit/>
          </a:bodyPr>
          <a:lstStyle/>
          <a:p>
            <a:pPr marL="28575" defTabSz="685800"/>
            <a:r>
              <a:rPr sz="1200" spc="-4" dirty="0">
                <a:latin typeface="微软雅黑" panose="020B0503020204020204" pitchFamily="34" charset="-122"/>
                <a:cs typeface="微软雅黑" panose="020B0503020204020204" pitchFamily="34" charset="-122"/>
              </a:rPr>
              <a:t>微信公众号</a:t>
            </a:r>
            <a:endParaRPr sz="1200">
              <a:latin typeface="微软雅黑" panose="020B0503020204020204" pitchFamily="34" charset="-122"/>
              <a:cs typeface="微软雅黑" panose="020B0503020204020204" pitchFamily="34" charset="-122"/>
            </a:endParaRPr>
          </a:p>
          <a:p>
            <a:pPr marL="9525" defTabSz="685800">
              <a:spcBef>
                <a:spcPts val="10"/>
              </a:spcBef>
            </a:pPr>
            <a:r>
              <a:rPr sz="900" dirty="0">
                <a:latin typeface="微软雅黑" panose="020B0503020204020204" pitchFamily="34" charset="-122"/>
                <a:cs typeface="微软雅黑" panose="020B0503020204020204" pitchFamily="34" charset="-122"/>
              </a:rPr>
              <a:t>订阅号及服务号</a:t>
            </a:r>
            <a:endParaRPr sz="900">
              <a:latin typeface="微软雅黑" panose="020B0503020204020204" pitchFamily="34" charset="-122"/>
              <a:cs typeface="微软雅黑" panose="020B0503020204020204" pitchFamily="34" charset="-122"/>
            </a:endParaRPr>
          </a:p>
        </p:txBody>
      </p:sp>
      <p:sp>
        <p:nvSpPr>
          <p:cNvPr id="63" name="object 63"/>
          <p:cNvSpPr/>
          <p:nvPr/>
        </p:nvSpPr>
        <p:spPr>
          <a:xfrm>
            <a:off x="4541928" y="1529946"/>
            <a:ext cx="415648" cy="363251"/>
          </a:xfrm>
          <a:prstGeom prst="rect">
            <a:avLst/>
          </a:prstGeom>
          <a:blipFill>
            <a:blip r:embed="rId17" cstate="print"/>
            <a:stretch>
              <a:fillRect/>
            </a:stretch>
          </a:blipFill>
        </p:spPr>
        <p:txBody>
          <a:bodyPr wrap="square" lIns="0" tIns="0" rIns="0" bIns="0" rtlCol="0"/>
          <a:lstStyle/>
          <a:p>
            <a:pPr defTabSz="685800"/>
            <a:endParaRPr sz="1350">
              <a:latin typeface="Calibri" panose="020F0502020204030204"/>
            </a:endParaRPr>
          </a:p>
        </p:txBody>
      </p:sp>
      <p:sp>
        <p:nvSpPr>
          <p:cNvPr id="64" name="object 64"/>
          <p:cNvSpPr/>
          <p:nvPr/>
        </p:nvSpPr>
        <p:spPr>
          <a:xfrm>
            <a:off x="4687971" y="1612925"/>
            <a:ext cx="157285" cy="51920"/>
          </a:xfrm>
          <a:prstGeom prst="rect">
            <a:avLst/>
          </a:prstGeom>
          <a:blipFill>
            <a:blip r:embed="rId18" cstate="print"/>
            <a:stretch>
              <a:fillRect/>
            </a:stretch>
          </a:blipFill>
        </p:spPr>
        <p:txBody>
          <a:bodyPr wrap="square" lIns="0" tIns="0" rIns="0" bIns="0" rtlCol="0"/>
          <a:lstStyle/>
          <a:p>
            <a:pPr defTabSz="685800"/>
            <a:endParaRPr sz="1350">
              <a:latin typeface="Calibri" panose="020F0502020204030204"/>
            </a:endParaRPr>
          </a:p>
        </p:txBody>
      </p:sp>
      <p:sp>
        <p:nvSpPr>
          <p:cNvPr id="65" name="object 65"/>
          <p:cNvSpPr/>
          <p:nvPr/>
        </p:nvSpPr>
        <p:spPr>
          <a:xfrm>
            <a:off x="4856402" y="1612925"/>
            <a:ext cx="118512" cy="51920"/>
          </a:xfrm>
          <a:prstGeom prst="rect">
            <a:avLst/>
          </a:prstGeom>
          <a:blipFill>
            <a:blip r:embed="rId19" cstate="print"/>
            <a:stretch>
              <a:fillRect/>
            </a:stretch>
          </a:blipFill>
        </p:spPr>
        <p:txBody>
          <a:bodyPr wrap="square" lIns="0" tIns="0" rIns="0" bIns="0" rtlCol="0"/>
          <a:lstStyle/>
          <a:p>
            <a:pPr defTabSz="685800"/>
            <a:endParaRPr sz="1350">
              <a:latin typeface="Calibri" panose="020F0502020204030204"/>
            </a:endParaRPr>
          </a:p>
        </p:txBody>
      </p:sp>
      <p:sp>
        <p:nvSpPr>
          <p:cNvPr id="66" name="object 66"/>
          <p:cNvSpPr/>
          <p:nvPr/>
        </p:nvSpPr>
        <p:spPr>
          <a:xfrm>
            <a:off x="4974914" y="1664845"/>
            <a:ext cx="5144" cy="10383"/>
          </a:xfrm>
          <a:prstGeom prst="rect">
            <a:avLst/>
          </a:prstGeom>
          <a:blipFill>
            <a:blip r:embed="rId20" cstate="print"/>
            <a:stretch>
              <a:fillRect/>
            </a:stretch>
          </a:blipFill>
        </p:spPr>
        <p:txBody>
          <a:bodyPr wrap="square" lIns="0" tIns="0" rIns="0" bIns="0" rtlCol="0"/>
          <a:lstStyle/>
          <a:p>
            <a:pPr defTabSz="685800"/>
            <a:endParaRPr sz="1350">
              <a:latin typeface="Calibri" panose="020F0502020204030204"/>
            </a:endParaRPr>
          </a:p>
        </p:txBody>
      </p:sp>
      <p:sp>
        <p:nvSpPr>
          <p:cNvPr id="67" name="object 67"/>
          <p:cNvSpPr/>
          <p:nvPr/>
        </p:nvSpPr>
        <p:spPr>
          <a:xfrm>
            <a:off x="4789049" y="1675228"/>
            <a:ext cx="370682" cy="301042"/>
          </a:xfrm>
          <a:prstGeom prst="rect">
            <a:avLst/>
          </a:prstGeom>
          <a:blipFill>
            <a:blip r:embed="rId21" cstate="print"/>
            <a:stretch>
              <a:fillRect/>
            </a:stretch>
          </a:blipFill>
        </p:spPr>
        <p:txBody>
          <a:bodyPr wrap="square" lIns="0" tIns="0" rIns="0" bIns="0" rtlCol="0"/>
          <a:lstStyle/>
          <a:p>
            <a:pPr defTabSz="685800"/>
            <a:endParaRPr sz="1350">
              <a:latin typeface="Calibri" panose="020F0502020204030204"/>
            </a:endParaRPr>
          </a:p>
        </p:txBody>
      </p:sp>
      <p:sp>
        <p:nvSpPr>
          <p:cNvPr id="68" name="object 68"/>
          <p:cNvSpPr/>
          <p:nvPr/>
        </p:nvSpPr>
        <p:spPr>
          <a:xfrm>
            <a:off x="4935093" y="1758301"/>
            <a:ext cx="89836" cy="41441"/>
          </a:xfrm>
          <a:prstGeom prst="rect">
            <a:avLst/>
          </a:prstGeom>
          <a:blipFill>
            <a:blip r:embed="rId22" cstate="print"/>
            <a:stretch>
              <a:fillRect/>
            </a:stretch>
          </a:blipFill>
        </p:spPr>
        <p:txBody>
          <a:bodyPr wrap="square" lIns="0" tIns="0" rIns="0" bIns="0" rtlCol="0"/>
          <a:lstStyle/>
          <a:p>
            <a:pPr defTabSz="685800"/>
            <a:endParaRPr sz="1350">
              <a:latin typeface="Calibri" panose="020F0502020204030204"/>
            </a:endParaRPr>
          </a:p>
        </p:txBody>
      </p:sp>
      <p:sp>
        <p:nvSpPr>
          <p:cNvPr id="69" name="object 69"/>
          <p:cNvSpPr/>
          <p:nvPr/>
        </p:nvSpPr>
        <p:spPr>
          <a:xfrm>
            <a:off x="5047412" y="1758301"/>
            <a:ext cx="104126" cy="41441"/>
          </a:xfrm>
          <a:prstGeom prst="rect">
            <a:avLst/>
          </a:prstGeom>
          <a:blipFill>
            <a:blip r:embed="rId23" cstate="print"/>
            <a:stretch>
              <a:fillRect/>
            </a:stretch>
          </a:blipFill>
        </p:spPr>
        <p:txBody>
          <a:bodyPr wrap="square" lIns="0" tIns="0" rIns="0" bIns="0" rtlCol="0"/>
          <a:lstStyle/>
          <a:p>
            <a:pPr defTabSz="685800"/>
            <a:endParaRPr sz="1350">
              <a:latin typeface="Calibri" panose="020F0502020204030204"/>
            </a:endParaRPr>
          </a:p>
        </p:txBody>
      </p:sp>
      <p:sp>
        <p:nvSpPr>
          <p:cNvPr id="70" name="object 70"/>
          <p:cNvSpPr/>
          <p:nvPr/>
        </p:nvSpPr>
        <p:spPr>
          <a:xfrm>
            <a:off x="4687971" y="1862046"/>
            <a:ext cx="89836" cy="10383"/>
          </a:xfrm>
          <a:prstGeom prst="rect">
            <a:avLst/>
          </a:prstGeom>
          <a:blipFill>
            <a:blip r:embed="rId24" cstate="print"/>
            <a:stretch>
              <a:fillRect/>
            </a:stretch>
          </a:blipFill>
        </p:spPr>
        <p:txBody>
          <a:bodyPr wrap="square" lIns="0" tIns="0" rIns="0" bIns="0" rtlCol="0"/>
          <a:lstStyle/>
          <a:p>
            <a:pPr defTabSz="685800"/>
            <a:endParaRPr sz="1350">
              <a:latin typeface="Calibri" panose="020F0502020204030204"/>
            </a:endParaRPr>
          </a:p>
        </p:txBody>
      </p:sp>
      <p:sp>
        <p:nvSpPr>
          <p:cNvPr id="71" name="object 71"/>
          <p:cNvSpPr/>
          <p:nvPr/>
        </p:nvSpPr>
        <p:spPr>
          <a:xfrm>
            <a:off x="5036170" y="1965887"/>
            <a:ext cx="67449" cy="31056"/>
          </a:xfrm>
          <a:prstGeom prst="rect">
            <a:avLst/>
          </a:prstGeom>
          <a:blipFill>
            <a:blip r:embed="rId25" cstate="print"/>
            <a:stretch>
              <a:fillRect/>
            </a:stretch>
          </a:blipFill>
        </p:spPr>
        <p:txBody>
          <a:bodyPr wrap="square" lIns="0" tIns="0" rIns="0" bIns="0" rtlCol="0"/>
          <a:lstStyle/>
          <a:p>
            <a:pPr defTabSz="685800"/>
            <a:endParaRPr sz="1350">
              <a:latin typeface="Calibri" panose="020F0502020204030204"/>
            </a:endParaRPr>
          </a:p>
        </p:txBody>
      </p:sp>
      <p:sp>
        <p:nvSpPr>
          <p:cNvPr id="72" name="object 72"/>
          <p:cNvSpPr txBox="1"/>
          <p:nvPr/>
        </p:nvSpPr>
        <p:spPr>
          <a:xfrm>
            <a:off x="7558257" y="2105498"/>
            <a:ext cx="1083657" cy="184666"/>
          </a:xfrm>
          <a:prstGeom prst="rect">
            <a:avLst/>
          </a:prstGeom>
        </p:spPr>
        <p:txBody>
          <a:bodyPr vert="horz" wrap="square" lIns="0" tIns="0" rIns="0" bIns="0" rtlCol="0">
            <a:spAutoFit/>
          </a:bodyPr>
          <a:lstStyle/>
          <a:p>
            <a:pPr marL="9525" defTabSz="685800"/>
            <a:r>
              <a:rPr sz="1200" spc="-4" dirty="0">
                <a:latin typeface="微软雅黑" panose="020B0503020204020204" pitchFamily="34" charset="-122"/>
                <a:cs typeface="微软雅黑" panose="020B0503020204020204" pitchFamily="34" charset="-122"/>
              </a:rPr>
              <a:t>自定义消息接口</a:t>
            </a:r>
            <a:endParaRPr sz="1200">
              <a:latin typeface="微软雅黑" panose="020B0503020204020204" pitchFamily="34" charset="-122"/>
              <a:cs typeface="微软雅黑" panose="020B0503020204020204" pitchFamily="34" charset="-122"/>
            </a:endParaRPr>
          </a:p>
        </p:txBody>
      </p:sp>
      <p:sp>
        <p:nvSpPr>
          <p:cNvPr id="73" name="object 73"/>
          <p:cNvSpPr/>
          <p:nvPr/>
        </p:nvSpPr>
        <p:spPr>
          <a:xfrm>
            <a:off x="7818334" y="1517372"/>
            <a:ext cx="545210" cy="431842"/>
          </a:xfrm>
          <a:prstGeom prst="rect">
            <a:avLst/>
          </a:prstGeom>
          <a:blipFill>
            <a:blip r:embed="rId26" cstate="print"/>
            <a:stretch>
              <a:fillRect/>
            </a:stretch>
          </a:blipFill>
        </p:spPr>
        <p:txBody>
          <a:bodyPr wrap="square" lIns="0" tIns="0" rIns="0" bIns="0" rtlCol="0"/>
          <a:lstStyle/>
          <a:p>
            <a:pPr defTabSz="685800"/>
            <a:endParaRPr sz="1350">
              <a:latin typeface="Calibri" panose="020F0502020204030204"/>
            </a:endParaRPr>
          </a:p>
        </p:txBody>
      </p:sp>
      <p:sp>
        <p:nvSpPr>
          <p:cNvPr id="74" name="object 74"/>
          <p:cNvSpPr/>
          <p:nvPr/>
        </p:nvSpPr>
        <p:spPr>
          <a:xfrm>
            <a:off x="7966568" y="1658461"/>
            <a:ext cx="128229" cy="90598"/>
          </a:xfrm>
          <a:prstGeom prst="rect">
            <a:avLst/>
          </a:prstGeom>
          <a:blipFill>
            <a:blip r:embed="rId27" cstate="print"/>
            <a:stretch>
              <a:fillRect/>
            </a:stretch>
          </a:blipFill>
        </p:spPr>
        <p:txBody>
          <a:bodyPr wrap="square" lIns="0" tIns="0" rIns="0" bIns="0" rtlCol="0"/>
          <a:lstStyle/>
          <a:p>
            <a:pPr defTabSz="685800"/>
            <a:endParaRPr sz="1350">
              <a:latin typeface="Calibri" panose="020F0502020204030204"/>
            </a:endParaRPr>
          </a:p>
        </p:txBody>
      </p:sp>
      <p:sp>
        <p:nvSpPr>
          <p:cNvPr id="75" name="object 75"/>
          <p:cNvSpPr/>
          <p:nvPr/>
        </p:nvSpPr>
        <p:spPr>
          <a:xfrm>
            <a:off x="8094798" y="1658461"/>
            <a:ext cx="128228" cy="90598"/>
          </a:xfrm>
          <a:prstGeom prst="rect">
            <a:avLst/>
          </a:prstGeom>
          <a:blipFill>
            <a:blip r:embed="rId28" cstate="print"/>
            <a:stretch>
              <a:fillRect/>
            </a:stretch>
          </a:blipFill>
        </p:spPr>
        <p:txBody>
          <a:bodyPr wrap="square" lIns="0" tIns="0" rIns="0" bIns="0" rtlCol="0"/>
          <a:lstStyle/>
          <a:p>
            <a:pPr defTabSz="685800"/>
            <a:endParaRPr sz="1350">
              <a:latin typeface="Calibri" panose="020F0502020204030204"/>
            </a:endParaRPr>
          </a:p>
        </p:txBody>
      </p:sp>
      <p:sp>
        <p:nvSpPr>
          <p:cNvPr id="76" name="object 76"/>
          <p:cNvSpPr/>
          <p:nvPr/>
        </p:nvSpPr>
        <p:spPr>
          <a:xfrm>
            <a:off x="8223026" y="1658461"/>
            <a:ext cx="148235" cy="90598"/>
          </a:xfrm>
          <a:prstGeom prst="rect">
            <a:avLst/>
          </a:prstGeom>
          <a:blipFill>
            <a:blip r:embed="rId29" cstate="print"/>
            <a:stretch>
              <a:fillRect/>
            </a:stretch>
          </a:blipFill>
        </p:spPr>
        <p:txBody>
          <a:bodyPr wrap="square" lIns="0" tIns="0" rIns="0" bIns="0" rtlCol="0"/>
          <a:lstStyle/>
          <a:p>
            <a:pPr defTabSz="685800"/>
            <a:endParaRPr sz="1350">
              <a:latin typeface="Calibri" panose="020F0502020204030204"/>
            </a:endParaRPr>
          </a:p>
        </p:txBody>
      </p:sp>
      <p:sp>
        <p:nvSpPr>
          <p:cNvPr id="77" name="object 77"/>
          <p:cNvSpPr/>
          <p:nvPr/>
        </p:nvSpPr>
        <p:spPr>
          <a:xfrm>
            <a:off x="8049355" y="1879765"/>
            <a:ext cx="124799" cy="5621"/>
          </a:xfrm>
          <a:prstGeom prst="rect">
            <a:avLst/>
          </a:prstGeom>
          <a:blipFill>
            <a:blip r:embed="rId30" cstate="print"/>
            <a:stretch>
              <a:fillRect/>
            </a:stretch>
          </a:blipFill>
        </p:spPr>
        <p:txBody>
          <a:bodyPr wrap="square" lIns="0" tIns="0" rIns="0" bIns="0" rtlCol="0"/>
          <a:lstStyle/>
          <a:p>
            <a:pPr defTabSz="685800"/>
            <a:endParaRPr sz="1350">
              <a:latin typeface="Calibri" panose="020F0502020204030204"/>
            </a:endParaRPr>
          </a:p>
        </p:txBody>
      </p:sp>
      <p:sp>
        <p:nvSpPr>
          <p:cNvPr id="78" name="object 78"/>
          <p:cNvSpPr txBox="1"/>
          <p:nvPr/>
        </p:nvSpPr>
        <p:spPr>
          <a:xfrm>
            <a:off x="7664573" y="4272842"/>
            <a:ext cx="522061" cy="121252"/>
          </a:xfrm>
          <a:prstGeom prst="rect">
            <a:avLst/>
          </a:prstGeom>
        </p:spPr>
        <p:txBody>
          <a:bodyPr vert="horz" wrap="square" lIns="0" tIns="0" rIns="0" bIns="0" rtlCol="0">
            <a:spAutoFit/>
          </a:bodyPr>
          <a:lstStyle/>
          <a:p>
            <a:pPr marL="9525" defTabSz="685800"/>
            <a:r>
              <a:rPr sz="790" spc="4" dirty="0">
                <a:latin typeface="微软雅黑" panose="020B0503020204020204" pitchFamily="34" charset="-122"/>
                <a:cs typeface="微软雅黑" panose="020B0503020204020204" pitchFamily="34" charset="-122"/>
              </a:rPr>
              <a:t>微信公众号</a:t>
            </a:r>
            <a:endParaRPr sz="790">
              <a:latin typeface="微软雅黑" panose="020B0503020204020204" pitchFamily="34" charset="-122"/>
              <a:cs typeface="微软雅黑" panose="020B0503020204020204" pitchFamily="34" charset="-122"/>
            </a:endParaRPr>
          </a:p>
        </p:txBody>
      </p:sp>
      <p:grpSp>
        <p:nvGrpSpPr>
          <p:cNvPr id="79" name="组合 20"/>
          <p:cNvGrpSpPr/>
          <p:nvPr/>
        </p:nvGrpSpPr>
        <p:grpSpPr bwMode="auto">
          <a:xfrm>
            <a:off x="596" y="114914"/>
            <a:ext cx="521498" cy="379813"/>
            <a:chOff x="0" y="0"/>
            <a:chExt cx="694944" cy="624651"/>
          </a:xfrm>
        </p:grpSpPr>
        <p:sp>
          <p:nvSpPr>
            <p:cNvPr id="80"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81"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69719" y="114914"/>
            <a:ext cx="9028113"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安全事件管理微场景----人员摔倒告警</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p:nvPr/>
        </p:nvSpPr>
        <p:spPr>
          <a:xfrm>
            <a:off x="341817" y="964064"/>
            <a:ext cx="5483923" cy="4022915"/>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4" name="object 4"/>
          <p:cNvSpPr/>
          <p:nvPr/>
        </p:nvSpPr>
        <p:spPr>
          <a:xfrm>
            <a:off x="6022369" y="1199562"/>
            <a:ext cx="2974698" cy="1544747"/>
          </a:xfrm>
          <a:custGeom>
            <a:avLst/>
            <a:gdLst/>
            <a:ahLst/>
            <a:cxnLst/>
            <a:rect l="l" t="t" r="r" b="b"/>
            <a:pathLst>
              <a:path w="3965575" h="2059304">
                <a:moveTo>
                  <a:pt x="0" y="2058924"/>
                </a:moveTo>
                <a:lnTo>
                  <a:pt x="3965448" y="2058924"/>
                </a:lnTo>
                <a:lnTo>
                  <a:pt x="3965448" y="0"/>
                </a:lnTo>
                <a:lnTo>
                  <a:pt x="0" y="0"/>
                </a:lnTo>
                <a:lnTo>
                  <a:pt x="0" y="2058924"/>
                </a:lnTo>
                <a:close/>
              </a:path>
            </a:pathLst>
          </a:custGeom>
          <a:ln w="3175">
            <a:solidFill>
              <a:srgbClr val="524D4D"/>
            </a:solidFill>
          </a:ln>
        </p:spPr>
        <p:txBody>
          <a:bodyPr wrap="square" lIns="0" tIns="0" rIns="0" bIns="0" rtlCol="0"/>
          <a:lstStyle/>
          <a:p>
            <a:pPr defTabSz="685800"/>
            <a:endParaRPr sz="1350">
              <a:latin typeface="Calibri" panose="020F0502020204030204"/>
            </a:endParaRPr>
          </a:p>
        </p:txBody>
      </p:sp>
      <p:sp>
        <p:nvSpPr>
          <p:cNvPr id="5" name="object 5"/>
          <p:cNvSpPr/>
          <p:nvPr/>
        </p:nvSpPr>
        <p:spPr>
          <a:xfrm>
            <a:off x="6014367" y="3187584"/>
            <a:ext cx="2974698" cy="722596"/>
          </a:xfrm>
          <a:custGeom>
            <a:avLst/>
            <a:gdLst/>
            <a:ahLst/>
            <a:cxnLst/>
            <a:rect l="l" t="t" r="r" b="b"/>
            <a:pathLst>
              <a:path w="3965575" h="963295">
                <a:moveTo>
                  <a:pt x="0" y="963168"/>
                </a:moveTo>
                <a:lnTo>
                  <a:pt x="3965448" y="963168"/>
                </a:lnTo>
                <a:lnTo>
                  <a:pt x="3965448" y="0"/>
                </a:lnTo>
                <a:lnTo>
                  <a:pt x="0" y="0"/>
                </a:lnTo>
                <a:lnTo>
                  <a:pt x="0" y="963168"/>
                </a:lnTo>
                <a:close/>
              </a:path>
            </a:pathLst>
          </a:custGeom>
          <a:ln w="3175">
            <a:solidFill>
              <a:srgbClr val="524D4D"/>
            </a:solidFill>
          </a:ln>
        </p:spPr>
        <p:txBody>
          <a:bodyPr wrap="square" lIns="0" tIns="0" rIns="0" bIns="0" rtlCol="0"/>
          <a:lstStyle/>
          <a:p>
            <a:pPr defTabSz="685800"/>
            <a:endParaRPr sz="1350">
              <a:latin typeface="Calibri" panose="020F0502020204030204"/>
            </a:endParaRPr>
          </a:p>
        </p:txBody>
      </p:sp>
      <p:sp>
        <p:nvSpPr>
          <p:cNvPr id="6" name="object 6"/>
          <p:cNvSpPr/>
          <p:nvPr/>
        </p:nvSpPr>
        <p:spPr>
          <a:xfrm>
            <a:off x="6040661" y="1057807"/>
            <a:ext cx="1017447" cy="276749"/>
          </a:xfrm>
          <a:custGeom>
            <a:avLst/>
            <a:gdLst/>
            <a:ahLst/>
            <a:cxnLst/>
            <a:rect l="l" t="t" r="r" b="b"/>
            <a:pathLst>
              <a:path w="1356359" h="368935">
                <a:moveTo>
                  <a:pt x="1171955" y="0"/>
                </a:moveTo>
                <a:lnTo>
                  <a:pt x="184403" y="0"/>
                </a:lnTo>
                <a:lnTo>
                  <a:pt x="169278" y="611"/>
                </a:lnTo>
                <a:lnTo>
                  <a:pt x="126114" y="9400"/>
                </a:lnTo>
                <a:lnTo>
                  <a:pt x="87263" y="27625"/>
                </a:lnTo>
                <a:lnTo>
                  <a:pt x="54006" y="54006"/>
                </a:lnTo>
                <a:lnTo>
                  <a:pt x="27625" y="87263"/>
                </a:lnTo>
                <a:lnTo>
                  <a:pt x="9400" y="126114"/>
                </a:lnTo>
                <a:lnTo>
                  <a:pt x="611" y="169278"/>
                </a:lnTo>
                <a:lnTo>
                  <a:pt x="0" y="184403"/>
                </a:lnTo>
                <a:lnTo>
                  <a:pt x="611" y="199529"/>
                </a:lnTo>
                <a:lnTo>
                  <a:pt x="9400" y="242693"/>
                </a:lnTo>
                <a:lnTo>
                  <a:pt x="27625" y="281544"/>
                </a:lnTo>
                <a:lnTo>
                  <a:pt x="54006" y="314801"/>
                </a:lnTo>
                <a:lnTo>
                  <a:pt x="87263" y="341182"/>
                </a:lnTo>
                <a:lnTo>
                  <a:pt x="126114" y="359407"/>
                </a:lnTo>
                <a:lnTo>
                  <a:pt x="169278" y="368196"/>
                </a:lnTo>
                <a:lnTo>
                  <a:pt x="184403" y="368808"/>
                </a:lnTo>
                <a:lnTo>
                  <a:pt x="1171955" y="368808"/>
                </a:lnTo>
                <a:lnTo>
                  <a:pt x="1216273" y="363449"/>
                </a:lnTo>
                <a:lnTo>
                  <a:pt x="1256704" y="348227"/>
                </a:lnTo>
                <a:lnTo>
                  <a:pt x="1291968" y="324422"/>
                </a:lnTo>
                <a:lnTo>
                  <a:pt x="1320783" y="293315"/>
                </a:lnTo>
                <a:lnTo>
                  <a:pt x="1341870" y="256186"/>
                </a:lnTo>
                <a:lnTo>
                  <a:pt x="1353946" y="214317"/>
                </a:lnTo>
                <a:lnTo>
                  <a:pt x="1356359" y="184403"/>
                </a:lnTo>
                <a:lnTo>
                  <a:pt x="1355748" y="169278"/>
                </a:lnTo>
                <a:lnTo>
                  <a:pt x="1346959" y="126114"/>
                </a:lnTo>
                <a:lnTo>
                  <a:pt x="1328734" y="87263"/>
                </a:lnTo>
                <a:lnTo>
                  <a:pt x="1302353" y="54006"/>
                </a:lnTo>
                <a:lnTo>
                  <a:pt x="1269096" y="27625"/>
                </a:lnTo>
                <a:lnTo>
                  <a:pt x="1230245" y="9400"/>
                </a:lnTo>
                <a:lnTo>
                  <a:pt x="1187081" y="611"/>
                </a:lnTo>
                <a:lnTo>
                  <a:pt x="1171955" y="0"/>
                </a:lnTo>
                <a:close/>
              </a:path>
            </a:pathLst>
          </a:custGeom>
          <a:solidFill>
            <a:srgbClr val="E83751"/>
          </a:solidFill>
        </p:spPr>
        <p:txBody>
          <a:bodyPr wrap="square" lIns="0" tIns="0" rIns="0" bIns="0" rtlCol="0"/>
          <a:lstStyle/>
          <a:p>
            <a:pPr defTabSz="685800"/>
            <a:endParaRPr sz="1350">
              <a:latin typeface="Calibri" panose="020F0502020204030204"/>
            </a:endParaRPr>
          </a:p>
        </p:txBody>
      </p:sp>
      <p:sp>
        <p:nvSpPr>
          <p:cNvPr id="7" name="object 7"/>
          <p:cNvSpPr txBox="1"/>
          <p:nvPr/>
        </p:nvSpPr>
        <p:spPr>
          <a:xfrm>
            <a:off x="6081911" y="1103528"/>
            <a:ext cx="3007087" cy="1502399"/>
          </a:xfrm>
          <a:prstGeom prst="rect">
            <a:avLst/>
          </a:prstGeom>
        </p:spPr>
        <p:txBody>
          <a:bodyPr vert="horz" wrap="square" lIns="0" tIns="0" rIns="0" bIns="0" rtlCol="0">
            <a:spAutoFit/>
          </a:bodyPr>
          <a:lstStyle/>
          <a:p>
            <a:pPr marL="93980" defTabSz="685800"/>
            <a:r>
              <a:rPr sz="1350" b="1" dirty="0">
                <a:latin typeface="微软雅黑" panose="020B0503020204020204" pitchFamily="34" charset="-122"/>
                <a:cs typeface="微软雅黑" panose="020B0503020204020204" pitchFamily="34" charset="-122"/>
              </a:rPr>
              <a:t>功能介绍</a:t>
            </a:r>
            <a:endParaRPr sz="1350">
              <a:latin typeface="微软雅黑" panose="020B0503020204020204" pitchFamily="34" charset="-122"/>
              <a:cs typeface="微软雅黑" panose="020B0503020204020204" pitchFamily="34" charset="-122"/>
            </a:endParaRPr>
          </a:p>
          <a:p>
            <a:pPr defTabSz="685800">
              <a:spcBef>
                <a:spcPts val="10"/>
              </a:spcBef>
            </a:pPr>
            <a:endParaRPr sz="1165">
              <a:latin typeface="Times New Roman" panose="02020603050405020304"/>
              <a:cs typeface="Times New Roman" panose="02020603050405020304"/>
            </a:endParaRPr>
          </a:p>
          <a:p>
            <a:pPr marL="9525" defTabSz="685800"/>
            <a:r>
              <a:rPr sz="1200" spc="-4" dirty="0">
                <a:latin typeface="微软雅黑" panose="020B0503020204020204" pitchFamily="34" charset="-122"/>
                <a:cs typeface="微软雅黑" panose="020B0503020204020204" pitchFamily="34" charset="-122"/>
              </a:rPr>
              <a:t>1、采用异常行为识别算法。</a:t>
            </a:r>
            <a:endParaRPr sz="1200">
              <a:latin typeface="微软雅黑" panose="020B0503020204020204" pitchFamily="34" charset="-122"/>
              <a:cs typeface="微软雅黑" panose="020B0503020204020204" pitchFamily="34" charset="-122"/>
            </a:endParaRPr>
          </a:p>
          <a:p>
            <a:pPr marL="9525" defTabSz="685800">
              <a:spcBef>
                <a:spcPts val="450"/>
              </a:spcBef>
            </a:pPr>
            <a:r>
              <a:rPr sz="1200" spc="-4" dirty="0">
                <a:latin typeface="微软雅黑" panose="020B0503020204020204" pitchFamily="34" charset="-122"/>
                <a:cs typeface="微软雅黑" panose="020B0503020204020204" pitchFamily="34" charset="-122"/>
              </a:rPr>
              <a:t>2、创建异常行为检测任务。</a:t>
            </a:r>
            <a:endParaRPr sz="1200">
              <a:latin typeface="微软雅黑" panose="020B0503020204020204" pitchFamily="34" charset="-122"/>
              <a:cs typeface="微软雅黑" panose="020B0503020204020204" pitchFamily="34" charset="-122"/>
            </a:endParaRPr>
          </a:p>
          <a:p>
            <a:pPr marL="9525" defTabSz="685800">
              <a:spcBef>
                <a:spcPts val="450"/>
              </a:spcBef>
            </a:pPr>
            <a:r>
              <a:rPr sz="1200" spc="-8" dirty="0">
                <a:latin typeface="微软雅黑" panose="020B0503020204020204" pitchFamily="34" charset="-122"/>
                <a:cs typeface="微软雅黑" panose="020B0503020204020204" pitchFamily="34" charset="-122"/>
              </a:rPr>
              <a:t>3、</a:t>
            </a:r>
            <a:r>
              <a:rPr sz="1200" dirty="0">
                <a:latin typeface="微软雅黑" panose="020B0503020204020204" pitchFamily="34" charset="-122"/>
                <a:cs typeface="微软雅黑" panose="020B0503020204020204" pitchFamily="34" charset="-122"/>
              </a:rPr>
              <a:t>当</a:t>
            </a:r>
            <a:r>
              <a:rPr sz="1200" spc="-4" dirty="0">
                <a:latin typeface="微软雅黑" panose="020B0503020204020204" pitchFamily="34" charset="-122"/>
                <a:cs typeface="微软雅黑" panose="020B0503020204020204" pitchFamily="34" charset="-122"/>
              </a:rPr>
              <a:t>监</a:t>
            </a:r>
            <a:r>
              <a:rPr sz="1200" dirty="0">
                <a:latin typeface="微软雅黑" panose="020B0503020204020204" pitchFamily="34" charset="-122"/>
                <a:cs typeface="微软雅黑" panose="020B0503020204020204" pitchFamily="34" charset="-122"/>
              </a:rPr>
              <a:t>控</a:t>
            </a:r>
            <a:r>
              <a:rPr sz="1200" spc="-4" dirty="0">
                <a:latin typeface="微软雅黑" panose="020B0503020204020204" pitchFamily="34" charset="-122"/>
                <a:cs typeface="微软雅黑" panose="020B0503020204020204" pitchFamily="34" charset="-122"/>
              </a:rPr>
              <a:t>画</a:t>
            </a:r>
            <a:r>
              <a:rPr sz="1200" dirty="0">
                <a:latin typeface="微软雅黑" panose="020B0503020204020204" pitchFamily="34" charset="-122"/>
                <a:cs typeface="微软雅黑" panose="020B0503020204020204" pitchFamily="34" charset="-122"/>
              </a:rPr>
              <a:t>面内</a:t>
            </a:r>
            <a:r>
              <a:rPr sz="1200" spc="-4" dirty="0">
                <a:latin typeface="微软雅黑" panose="020B0503020204020204" pitchFamily="34" charset="-122"/>
                <a:cs typeface="微软雅黑" panose="020B0503020204020204" pitchFamily="34" charset="-122"/>
              </a:rPr>
              <a:t>有</a:t>
            </a:r>
            <a:r>
              <a:rPr sz="1200" spc="-8" dirty="0">
                <a:latin typeface="微软雅黑" panose="020B0503020204020204" pitchFamily="34" charset="-122"/>
                <a:cs typeface="微软雅黑" panose="020B0503020204020204" pitchFamily="34" charset="-122"/>
              </a:rPr>
              <a:t>人</a:t>
            </a:r>
            <a:r>
              <a:rPr sz="1200" dirty="0">
                <a:latin typeface="微软雅黑" panose="020B0503020204020204" pitchFamily="34" charset="-122"/>
                <a:cs typeface="微软雅黑" panose="020B0503020204020204" pitchFamily="34" charset="-122"/>
              </a:rPr>
              <a:t>员</a:t>
            </a:r>
            <a:r>
              <a:rPr sz="1200" spc="-4" dirty="0">
                <a:latin typeface="微软雅黑" panose="020B0503020204020204" pitchFamily="34" charset="-122"/>
                <a:cs typeface="微软雅黑" panose="020B0503020204020204" pitchFamily="34" charset="-122"/>
              </a:rPr>
              <a:t>倒</a:t>
            </a:r>
            <a:r>
              <a:rPr sz="1200" dirty="0">
                <a:latin typeface="微软雅黑" panose="020B0503020204020204" pitchFamily="34" charset="-122"/>
                <a:cs typeface="微软雅黑" panose="020B0503020204020204" pitchFamily="34" charset="-122"/>
              </a:rPr>
              <a:t>地时，</a:t>
            </a:r>
            <a:r>
              <a:rPr sz="1200" spc="-4" dirty="0">
                <a:latin typeface="微软雅黑" panose="020B0503020204020204" pitchFamily="34" charset="-122"/>
                <a:cs typeface="微软雅黑" panose="020B0503020204020204" pitchFamily="34" charset="-122"/>
              </a:rPr>
              <a:t>系</a:t>
            </a:r>
            <a:r>
              <a:rPr sz="1200" spc="-8" dirty="0">
                <a:latin typeface="微软雅黑" panose="020B0503020204020204" pitchFamily="34" charset="-122"/>
                <a:cs typeface="微软雅黑" panose="020B0503020204020204" pitchFamily="34" charset="-122"/>
              </a:rPr>
              <a:t>统</a:t>
            </a:r>
            <a:r>
              <a:rPr sz="1200" dirty="0">
                <a:latin typeface="微软雅黑" panose="020B0503020204020204" pitchFamily="34" charset="-122"/>
                <a:cs typeface="微软雅黑" panose="020B0503020204020204" pitchFamily="34" charset="-122"/>
              </a:rPr>
              <a:t>推</a:t>
            </a:r>
            <a:r>
              <a:rPr sz="1200" spc="-4" dirty="0">
                <a:latin typeface="微软雅黑" panose="020B0503020204020204" pitchFamily="34" charset="-122"/>
                <a:cs typeface="微软雅黑" panose="020B0503020204020204" pitchFamily="34" charset="-122"/>
              </a:rPr>
              <a:t>出</a:t>
            </a:r>
            <a:endParaRPr sz="1200">
              <a:latin typeface="微软雅黑" panose="020B0503020204020204" pitchFamily="34" charset="-122"/>
              <a:cs typeface="微软雅黑" panose="020B0503020204020204" pitchFamily="34" charset="-122"/>
            </a:endParaRPr>
          </a:p>
          <a:p>
            <a:pPr marL="9525" defTabSz="685800"/>
            <a:r>
              <a:rPr sz="1200" spc="-4" dirty="0">
                <a:latin typeface="微软雅黑" panose="020B0503020204020204" pitchFamily="34" charset="-122"/>
                <a:cs typeface="微软雅黑" panose="020B0503020204020204" pitchFamily="34" charset="-122"/>
              </a:rPr>
              <a:t>人员摔倒告警信息。</a:t>
            </a:r>
            <a:endParaRPr sz="1200">
              <a:latin typeface="微软雅黑" panose="020B0503020204020204" pitchFamily="34" charset="-122"/>
              <a:cs typeface="微软雅黑" panose="020B0503020204020204" pitchFamily="34" charset="-122"/>
            </a:endParaRPr>
          </a:p>
          <a:p>
            <a:pPr marL="9525" defTabSz="685800">
              <a:spcBef>
                <a:spcPts val="450"/>
              </a:spcBef>
            </a:pPr>
            <a:r>
              <a:rPr sz="1200" spc="-4" dirty="0">
                <a:latin typeface="微软雅黑" panose="020B0503020204020204" pitchFamily="34" charset="-122"/>
                <a:cs typeface="微软雅黑" panose="020B0503020204020204" pitchFamily="34" charset="-122"/>
              </a:rPr>
              <a:t>4、</a:t>
            </a:r>
            <a:r>
              <a:rPr sz="1200" dirty="0">
                <a:latin typeface="微软雅黑" panose="020B0503020204020204" pitchFamily="34" charset="-122"/>
                <a:cs typeface="微软雅黑" panose="020B0503020204020204" pitchFamily="34" charset="-122"/>
              </a:rPr>
              <a:t>摔</a:t>
            </a:r>
            <a:r>
              <a:rPr sz="1200" spc="-4" dirty="0">
                <a:latin typeface="微软雅黑" panose="020B0503020204020204" pitchFamily="34" charset="-122"/>
                <a:cs typeface="微软雅黑" panose="020B0503020204020204" pitchFamily="34" charset="-122"/>
              </a:rPr>
              <a:t>倒</a:t>
            </a:r>
            <a:r>
              <a:rPr sz="1200" dirty="0">
                <a:latin typeface="微软雅黑" panose="020B0503020204020204" pitchFamily="34" charset="-122"/>
                <a:cs typeface="微软雅黑" panose="020B0503020204020204" pitchFamily="34" charset="-122"/>
              </a:rPr>
              <a:t>检</a:t>
            </a:r>
            <a:r>
              <a:rPr sz="1200" spc="-4" dirty="0">
                <a:latin typeface="微软雅黑" panose="020B0503020204020204" pitchFamily="34" charset="-122"/>
                <a:cs typeface="微软雅黑" panose="020B0503020204020204" pitchFamily="34" charset="-122"/>
              </a:rPr>
              <a:t>测</a:t>
            </a:r>
            <a:r>
              <a:rPr sz="1200" dirty="0">
                <a:latin typeface="微软雅黑" panose="020B0503020204020204" pitchFamily="34" charset="-122"/>
                <a:cs typeface="微软雅黑" panose="020B0503020204020204" pitchFamily="34" charset="-122"/>
              </a:rPr>
              <a:t>可用</a:t>
            </a:r>
            <a:r>
              <a:rPr sz="1200" spc="-4" dirty="0">
                <a:latin typeface="微软雅黑" panose="020B0503020204020204" pitchFamily="34" charset="-122"/>
                <a:cs typeface="微软雅黑" panose="020B0503020204020204" pitchFamily="34" charset="-122"/>
              </a:rPr>
              <a:t>于医</a:t>
            </a:r>
            <a:r>
              <a:rPr sz="1200" spc="4" dirty="0">
                <a:latin typeface="微软雅黑" panose="020B0503020204020204" pitchFamily="34" charset="-122"/>
                <a:cs typeface="微软雅黑" panose="020B0503020204020204" pitchFamily="34" charset="-122"/>
              </a:rPr>
              <a:t>院</a:t>
            </a:r>
            <a:r>
              <a:rPr sz="1200" spc="-4"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养</a:t>
            </a:r>
            <a:r>
              <a:rPr sz="1200" spc="-4" dirty="0">
                <a:latin typeface="微软雅黑" panose="020B0503020204020204" pitchFamily="34" charset="-122"/>
                <a:cs typeface="微软雅黑" panose="020B0503020204020204" pitchFamily="34" charset="-122"/>
              </a:rPr>
              <a:t>老</a:t>
            </a:r>
            <a:r>
              <a:rPr sz="1200" dirty="0">
                <a:latin typeface="微软雅黑" panose="020B0503020204020204" pitchFamily="34" charset="-122"/>
                <a:cs typeface="微软雅黑" panose="020B0503020204020204" pitchFamily="34" charset="-122"/>
              </a:rPr>
              <a:t>社</a:t>
            </a:r>
            <a:r>
              <a:rPr sz="1200" spc="-4" dirty="0">
                <a:latin typeface="微软雅黑" panose="020B0503020204020204" pitchFamily="34" charset="-122"/>
                <a:cs typeface="微软雅黑" panose="020B0503020204020204" pitchFamily="34" charset="-122"/>
              </a:rPr>
              <a:t>区等</a:t>
            </a:r>
            <a:r>
              <a:rPr sz="1200" dirty="0">
                <a:latin typeface="微软雅黑" panose="020B0503020204020204" pitchFamily="34" charset="-122"/>
                <a:cs typeface="微软雅黑" panose="020B0503020204020204" pitchFamily="34" charset="-122"/>
              </a:rPr>
              <a:t>场景</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8" name="object 8"/>
          <p:cNvSpPr/>
          <p:nvPr/>
        </p:nvSpPr>
        <p:spPr>
          <a:xfrm>
            <a:off x="6032657" y="3046971"/>
            <a:ext cx="966003" cy="276749"/>
          </a:xfrm>
          <a:custGeom>
            <a:avLst/>
            <a:gdLst/>
            <a:ahLst/>
            <a:cxnLst/>
            <a:rect l="l" t="t" r="r" b="b"/>
            <a:pathLst>
              <a:path w="1287779" h="368935">
                <a:moveTo>
                  <a:pt x="1103376" y="0"/>
                </a:moveTo>
                <a:lnTo>
                  <a:pt x="184403" y="0"/>
                </a:lnTo>
                <a:lnTo>
                  <a:pt x="169278" y="611"/>
                </a:lnTo>
                <a:lnTo>
                  <a:pt x="126114" y="9400"/>
                </a:lnTo>
                <a:lnTo>
                  <a:pt x="87263" y="27625"/>
                </a:lnTo>
                <a:lnTo>
                  <a:pt x="54006" y="54006"/>
                </a:lnTo>
                <a:lnTo>
                  <a:pt x="27625" y="87263"/>
                </a:lnTo>
                <a:lnTo>
                  <a:pt x="9400" y="126114"/>
                </a:lnTo>
                <a:lnTo>
                  <a:pt x="611" y="169278"/>
                </a:lnTo>
                <a:lnTo>
                  <a:pt x="0" y="184403"/>
                </a:lnTo>
                <a:lnTo>
                  <a:pt x="611" y="199529"/>
                </a:lnTo>
                <a:lnTo>
                  <a:pt x="9400" y="242693"/>
                </a:lnTo>
                <a:lnTo>
                  <a:pt x="27625" y="281544"/>
                </a:lnTo>
                <a:lnTo>
                  <a:pt x="54006" y="314801"/>
                </a:lnTo>
                <a:lnTo>
                  <a:pt x="87263" y="341182"/>
                </a:lnTo>
                <a:lnTo>
                  <a:pt x="126114" y="359407"/>
                </a:lnTo>
                <a:lnTo>
                  <a:pt x="169278" y="368196"/>
                </a:lnTo>
                <a:lnTo>
                  <a:pt x="184403" y="368807"/>
                </a:lnTo>
                <a:lnTo>
                  <a:pt x="1103376" y="368807"/>
                </a:lnTo>
                <a:lnTo>
                  <a:pt x="1147693" y="363449"/>
                </a:lnTo>
                <a:lnTo>
                  <a:pt x="1188124" y="348227"/>
                </a:lnTo>
                <a:lnTo>
                  <a:pt x="1223388" y="324422"/>
                </a:lnTo>
                <a:lnTo>
                  <a:pt x="1252203" y="293315"/>
                </a:lnTo>
                <a:lnTo>
                  <a:pt x="1273290" y="256186"/>
                </a:lnTo>
                <a:lnTo>
                  <a:pt x="1285366" y="214317"/>
                </a:lnTo>
                <a:lnTo>
                  <a:pt x="1287779" y="184403"/>
                </a:lnTo>
                <a:lnTo>
                  <a:pt x="1287168" y="169278"/>
                </a:lnTo>
                <a:lnTo>
                  <a:pt x="1278379" y="126114"/>
                </a:lnTo>
                <a:lnTo>
                  <a:pt x="1260154" y="87263"/>
                </a:lnTo>
                <a:lnTo>
                  <a:pt x="1233773" y="54006"/>
                </a:lnTo>
                <a:lnTo>
                  <a:pt x="1200516" y="27625"/>
                </a:lnTo>
                <a:lnTo>
                  <a:pt x="1161665" y="9400"/>
                </a:lnTo>
                <a:lnTo>
                  <a:pt x="1118501" y="611"/>
                </a:lnTo>
                <a:lnTo>
                  <a:pt x="1103376" y="0"/>
                </a:lnTo>
                <a:close/>
              </a:path>
            </a:pathLst>
          </a:custGeom>
          <a:solidFill>
            <a:srgbClr val="E83751"/>
          </a:solidFill>
        </p:spPr>
        <p:txBody>
          <a:bodyPr wrap="square" lIns="0" tIns="0" rIns="0" bIns="0" rtlCol="0"/>
          <a:lstStyle/>
          <a:p>
            <a:pPr defTabSz="685800"/>
            <a:endParaRPr sz="1350">
              <a:latin typeface="Calibri" panose="020F0502020204030204"/>
            </a:endParaRPr>
          </a:p>
        </p:txBody>
      </p:sp>
      <p:sp>
        <p:nvSpPr>
          <p:cNvPr id="9" name="object 9"/>
          <p:cNvSpPr txBox="1"/>
          <p:nvPr/>
        </p:nvSpPr>
        <p:spPr>
          <a:xfrm>
            <a:off x="6122399" y="3093646"/>
            <a:ext cx="2569815" cy="718145"/>
          </a:xfrm>
          <a:prstGeom prst="rect">
            <a:avLst/>
          </a:prstGeom>
        </p:spPr>
        <p:txBody>
          <a:bodyPr vert="horz" wrap="square" lIns="0" tIns="0" rIns="0" bIns="0" rtlCol="0">
            <a:spAutoFit/>
          </a:bodyPr>
          <a:lstStyle/>
          <a:p>
            <a:pPr marL="9525" indent="13970" defTabSz="685800"/>
            <a:r>
              <a:rPr sz="1350" b="1" dirty="0">
                <a:latin typeface="微软雅黑" panose="020B0503020204020204" pitchFamily="34" charset="-122"/>
                <a:cs typeface="微软雅黑" panose="020B0503020204020204" pitchFamily="34" charset="-122"/>
              </a:rPr>
              <a:t>功能特色</a:t>
            </a:r>
            <a:endParaRPr sz="1350">
              <a:latin typeface="微软雅黑" panose="020B0503020204020204" pitchFamily="34" charset="-122"/>
              <a:cs typeface="微软雅黑" panose="020B0503020204020204" pitchFamily="34" charset="-122"/>
            </a:endParaRPr>
          </a:p>
          <a:p>
            <a:pPr marL="9525" marR="3810" defTabSz="685800">
              <a:spcBef>
                <a:spcPts val="1115"/>
              </a:spcBef>
            </a:pPr>
            <a:r>
              <a:rPr sz="1200" dirty="0">
                <a:latin typeface="微软雅黑" panose="020B0503020204020204" pitchFamily="34" charset="-122"/>
                <a:cs typeface="微软雅黑" panose="020B0503020204020204" pitchFamily="34" charset="-122"/>
              </a:rPr>
              <a:t>1</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该</a:t>
            </a:r>
            <a:r>
              <a:rPr sz="1200" spc="8" dirty="0">
                <a:latin typeface="微软雅黑" panose="020B0503020204020204" pitchFamily="34" charset="-122"/>
                <a:cs typeface="微软雅黑" panose="020B0503020204020204" pitchFamily="34" charset="-122"/>
              </a:rPr>
              <a:t>算法</a:t>
            </a:r>
            <a:r>
              <a:rPr sz="1200" dirty="0">
                <a:latin typeface="微软雅黑" panose="020B0503020204020204" pitchFamily="34" charset="-122"/>
                <a:cs typeface="微软雅黑" panose="020B0503020204020204" pitchFamily="34" charset="-122"/>
              </a:rPr>
              <a:t>还</a:t>
            </a:r>
            <a:r>
              <a:rPr sz="1200" spc="8" dirty="0">
                <a:latin typeface="微软雅黑" panose="020B0503020204020204" pitchFamily="34" charset="-122"/>
                <a:cs typeface="微软雅黑" panose="020B0503020204020204" pitchFamily="34" charset="-122"/>
              </a:rPr>
              <a:t>可同</a:t>
            </a:r>
            <a:r>
              <a:rPr sz="1200" dirty="0">
                <a:latin typeface="微软雅黑" panose="020B0503020204020204" pitchFamily="34" charset="-122"/>
                <a:cs typeface="微软雅黑" panose="020B0503020204020204" pitchFamily="34" charset="-122"/>
              </a:rPr>
              <a:t>时</a:t>
            </a:r>
            <a:r>
              <a:rPr sz="1200" spc="8" dirty="0">
                <a:latin typeface="微软雅黑" panose="020B0503020204020204" pitchFamily="34" charset="-122"/>
                <a:cs typeface="微软雅黑" panose="020B0503020204020204" pitchFamily="34" charset="-122"/>
              </a:rPr>
              <a:t>支</a:t>
            </a:r>
            <a:r>
              <a:rPr sz="1200" dirty="0">
                <a:latin typeface="微软雅黑" panose="020B0503020204020204" pitchFamily="34" charset="-122"/>
                <a:cs typeface="微软雅黑" panose="020B0503020204020204" pitchFamily="34" charset="-122"/>
              </a:rPr>
              <a:t>持</a:t>
            </a:r>
            <a:r>
              <a:rPr sz="1200" spc="8" dirty="0">
                <a:latin typeface="微软雅黑" panose="020B0503020204020204" pitchFamily="34" charset="-122"/>
                <a:cs typeface="微软雅黑" panose="020B0503020204020204" pitchFamily="34" charset="-122"/>
              </a:rPr>
              <a:t>打</a:t>
            </a:r>
            <a:r>
              <a:rPr sz="1200" spc="19" dirty="0">
                <a:latin typeface="微软雅黑" panose="020B0503020204020204" pitchFamily="34" charset="-122"/>
                <a:cs typeface="微软雅黑" panose="020B0503020204020204" pitchFamily="34" charset="-122"/>
              </a:rPr>
              <a:t>架</a:t>
            </a:r>
            <a:r>
              <a:rPr sz="1200" dirty="0">
                <a:latin typeface="微软雅黑" panose="020B0503020204020204" pitchFamily="34" charset="-122"/>
                <a:cs typeface="微软雅黑" panose="020B0503020204020204" pitchFamily="34" charset="-122"/>
              </a:rPr>
              <a:t>、</a:t>
            </a:r>
            <a:r>
              <a:rPr sz="1200" spc="8" dirty="0">
                <a:latin typeface="微软雅黑" panose="020B0503020204020204" pitchFamily="34" charset="-122"/>
                <a:cs typeface="微软雅黑" panose="020B0503020204020204" pitchFamily="34" charset="-122"/>
              </a:rPr>
              <a:t>翻</a:t>
            </a:r>
            <a:r>
              <a:rPr sz="1200" dirty="0">
                <a:latin typeface="微软雅黑" panose="020B0503020204020204" pitchFamily="34" charset="-122"/>
                <a:cs typeface="微软雅黑" panose="020B0503020204020204" pitchFamily="34" charset="-122"/>
              </a:rPr>
              <a:t>越</a:t>
            </a:r>
            <a:r>
              <a:rPr sz="1200" spc="-4" dirty="0">
                <a:latin typeface="微软雅黑" panose="020B0503020204020204" pitchFamily="34" charset="-122"/>
                <a:cs typeface="微软雅黑" panose="020B0503020204020204" pitchFamily="34" charset="-122"/>
              </a:rPr>
              <a:t>异 常行为的检</a:t>
            </a:r>
            <a:r>
              <a:rPr sz="1200" spc="-11" dirty="0">
                <a:latin typeface="微软雅黑" panose="020B0503020204020204" pitchFamily="34" charset="-122"/>
                <a:cs typeface="微软雅黑" panose="020B0503020204020204" pitchFamily="34" charset="-122"/>
              </a:rPr>
              <a:t>测</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grpSp>
        <p:nvGrpSpPr>
          <p:cNvPr id="10" name="组合 20"/>
          <p:cNvGrpSpPr/>
          <p:nvPr/>
        </p:nvGrpSpPr>
        <p:grpSpPr bwMode="auto">
          <a:xfrm>
            <a:off x="596" y="114914"/>
            <a:ext cx="521498" cy="379813"/>
            <a:chOff x="0" y="0"/>
            <a:chExt cx="694944" cy="624651"/>
          </a:xfrm>
        </p:grpSpPr>
        <p:sp>
          <p:nvSpPr>
            <p:cNvPr id="11"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2"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18767" y="133427"/>
            <a:ext cx="9028113"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安全事件管理微场景----打架斗殴告警</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sp>
        <p:nvSpPr>
          <p:cNvPr id="3" name="object 3"/>
          <p:cNvSpPr/>
          <p:nvPr/>
        </p:nvSpPr>
        <p:spPr>
          <a:xfrm>
            <a:off x="4751133" y="912620"/>
            <a:ext cx="4202683" cy="953618"/>
          </a:xfrm>
          <a:custGeom>
            <a:avLst/>
            <a:gdLst/>
            <a:ahLst/>
            <a:cxnLst/>
            <a:rect l="l" t="t" r="r" b="b"/>
            <a:pathLst>
              <a:path w="5602605" h="1271270">
                <a:moveTo>
                  <a:pt x="0" y="1271015"/>
                </a:moveTo>
                <a:lnTo>
                  <a:pt x="5602224" y="1271015"/>
                </a:lnTo>
                <a:lnTo>
                  <a:pt x="5602224" y="0"/>
                </a:lnTo>
                <a:lnTo>
                  <a:pt x="0" y="0"/>
                </a:lnTo>
                <a:lnTo>
                  <a:pt x="0" y="1271015"/>
                </a:lnTo>
                <a:close/>
              </a:path>
            </a:pathLst>
          </a:custGeom>
          <a:ln w="3175">
            <a:solidFill>
              <a:srgbClr val="524D4D"/>
            </a:solidFill>
          </a:ln>
        </p:spPr>
        <p:txBody>
          <a:bodyPr wrap="square" lIns="0" tIns="0" rIns="0" bIns="0" rtlCol="0"/>
          <a:lstStyle/>
          <a:p>
            <a:pPr defTabSz="685800"/>
            <a:endParaRPr sz="1350">
              <a:latin typeface="Calibri" panose="020F0502020204030204"/>
            </a:endParaRPr>
          </a:p>
        </p:txBody>
      </p:sp>
      <p:sp>
        <p:nvSpPr>
          <p:cNvPr id="4" name="object 4"/>
          <p:cNvSpPr/>
          <p:nvPr/>
        </p:nvSpPr>
        <p:spPr>
          <a:xfrm>
            <a:off x="4752276" y="2196432"/>
            <a:ext cx="4201254" cy="511105"/>
          </a:xfrm>
          <a:custGeom>
            <a:avLst/>
            <a:gdLst/>
            <a:ahLst/>
            <a:cxnLst/>
            <a:rect l="l" t="t" r="r" b="b"/>
            <a:pathLst>
              <a:path w="5600700" h="681354">
                <a:moveTo>
                  <a:pt x="0" y="681228"/>
                </a:moveTo>
                <a:lnTo>
                  <a:pt x="5600699" y="681228"/>
                </a:lnTo>
                <a:lnTo>
                  <a:pt x="5600699" y="0"/>
                </a:lnTo>
                <a:lnTo>
                  <a:pt x="0" y="0"/>
                </a:lnTo>
                <a:lnTo>
                  <a:pt x="0" y="681228"/>
                </a:lnTo>
                <a:close/>
              </a:path>
            </a:pathLst>
          </a:custGeom>
          <a:ln w="3175">
            <a:solidFill>
              <a:srgbClr val="524D4D"/>
            </a:solidFill>
          </a:ln>
        </p:spPr>
        <p:txBody>
          <a:bodyPr wrap="square" lIns="0" tIns="0" rIns="0" bIns="0" rtlCol="0"/>
          <a:lstStyle/>
          <a:p>
            <a:pPr defTabSz="685800"/>
            <a:endParaRPr sz="1350">
              <a:latin typeface="Calibri" panose="020F0502020204030204"/>
            </a:endParaRPr>
          </a:p>
        </p:txBody>
      </p:sp>
      <p:sp>
        <p:nvSpPr>
          <p:cNvPr id="5" name="object 5"/>
          <p:cNvSpPr/>
          <p:nvPr/>
        </p:nvSpPr>
        <p:spPr>
          <a:xfrm>
            <a:off x="372682" y="820021"/>
            <a:ext cx="4202397" cy="1935435"/>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6" name="object 6"/>
          <p:cNvSpPr/>
          <p:nvPr/>
        </p:nvSpPr>
        <p:spPr>
          <a:xfrm>
            <a:off x="372682" y="2860629"/>
            <a:ext cx="4202397" cy="2176650"/>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7" name="object 7"/>
          <p:cNvSpPr/>
          <p:nvPr/>
        </p:nvSpPr>
        <p:spPr>
          <a:xfrm>
            <a:off x="4753419" y="2860629"/>
            <a:ext cx="4201254" cy="2176650"/>
          </a:xfrm>
          <a:prstGeom prst="rect">
            <a:avLst/>
          </a:prstGeom>
          <a:blipFill>
            <a:blip r:embed="rId3" cstate="print"/>
            <a:stretch>
              <a:fillRect/>
            </a:stretch>
          </a:blipFill>
        </p:spPr>
        <p:txBody>
          <a:bodyPr wrap="square" lIns="0" tIns="0" rIns="0" bIns="0" rtlCol="0"/>
          <a:lstStyle/>
          <a:p>
            <a:pPr defTabSz="685800"/>
            <a:endParaRPr sz="1350">
              <a:latin typeface="Calibri" panose="020F0502020204030204"/>
            </a:endParaRPr>
          </a:p>
        </p:txBody>
      </p:sp>
      <p:sp>
        <p:nvSpPr>
          <p:cNvPr id="9" name="object 9"/>
          <p:cNvSpPr/>
          <p:nvPr/>
        </p:nvSpPr>
        <p:spPr>
          <a:xfrm>
            <a:off x="8356781" y="105521"/>
            <a:ext cx="594463" cy="576363"/>
          </a:xfrm>
          <a:custGeom>
            <a:avLst/>
            <a:gdLst/>
            <a:ahLst/>
            <a:cxnLst/>
            <a:rect l="l" t="t" r="r" b="b"/>
            <a:pathLst>
              <a:path w="792479" h="768350">
                <a:moveTo>
                  <a:pt x="0" y="384048"/>
                </a:moveTo>
                <a:lnTo>
                  <a:pt x="5186" y="321756"/>
                </a:lnTo>
                <a:lnTo>
                  <a:pt x="20202" y="262664"/>
                </a:lnTo>
                <a:lnTo>
                  <a:pt x="44230" y="207561"/>
                </a:lnTo>
                <a:lnTo>
                  <a:pt x="76456" y="157240"/>
                </a:lnTo>
                <a:lnTo>
                  <a:pt x="116062" y="112490"/>
                </a:lnTo>
                <a:lnTo>
                  <a:pt x="162232" y="74102"/>
                </a:lnTo>
                <a:lnTo>
                  <a:pt x="214152" y="42869"/>
                </a:lnTo>
                <a:lnTo>
                  <a:pt x="271003" y="19580"/>
                </a:lnTo>
                <a:lnTo>
                  <a:pt x="331971" y="5026"/>
                </a:lnTo>
                <a:lnTo>
                  <a:pt x="396239" y="0"/>
                </a:lnTo>
                <a:lnTo>
                  <a:pt x="428735" y="1273"/>
                </a:lnTo>
                <a:lnTo>
                  <a:pt x="491455" y="11162"/>
                </a:lnTo>
                <a:lnTo>
                  <a:pt x="550467" y="30182"/>
                </a:lnTo>
                <a:lnTo>
                  <a:pt x="604955" y="57542"/>
                </a:lnTo>
                <a:lnTo>
                  <a:pt x="654102" y="92451"/>
                </a:lnTo>
                <a:lnTo>
                  <a:pt x="697092" y="134119"/>
                </a:lnTo>
                <a:lnTo>
                  <a:pt x="733110" y="181754"/>
                </a:lnTo>
                <a:lnTo>
                  <a:pt x="761339" y="234565"/>
                </a:lnTo>
                <a:lnTo>
                  <a:pt x="780963" y="291761"/>
                </a:lnTo>
                <a:lnTo>
                  <a:pt x="791166" y="352551"/>
                </a:lnTo>
                <a:lnTo>
                  <a:pt x="792479" y="384048"/>
                </a:lnTo>
                <a:lnTo>
                  <a:pt x="791166" y="415544"/>
                </a:lnTo>
                <a:lnTo>
                  <a:pt x="780963" y="476334"/>
                </a:lnTo>
                <a:lnTo>
                  <a:pt x="761339" y="533530"/>
                </a:lnTo>
                <a:lnTo>
                  <a:pt x="733110" y="586341"/>
                </a:lnTo>
                <a:lnTo>
                  <a:pt x="697092" y="633976"/>
                </a:lnTo>
                <a:lnTo>
                  <a:pt x="654102" y="675644"/>
                </a:lnTo>
                <a:lnTo>
                  <a:pt x="604955" y="710553"/>
                </a:lnTo>
                <a:lnTo>
                  <a:pt x="550467" y="737913"/>
                </a:lnTo>
                <a:lnTo>
                  <a:pt x="491455" y="756933"/>
                </a:lnTo>
                <a:lnTo>
                  <a:pt x="428735" y="766822"/>
                </a:lnTo>
                <a:lnTo>
                  <a:pt x="396239" y="768096"/>
                </a:lnTo>
                <a:lnTo>
                  <a:pt x="363744" y="766822"/>
                </a:lnTo>
                <a:lnTo>
                  <a:pt x="301024" y="756933"/>
                </a:lnTo>
                <a:lnTo>
                  <a:pt x="242012" y="737913"/>
                </a:lnTo>
                <a:lnTo>
                  <a:pt x="187524" y="710553"/>
                </a:lnTo>
                <a:lnTo>
                  <a:pt x="138377" y="675644"/>
                </a:lnTo>
                <a:lnTo>
                  <a:pt x="95387" y="633976"/>
                </a:lnTo>
                <a:lnTo>
                  <a:pt x="59369" y="586341"/>
                </a:lnTo>
                <a:lnTo>
                  <a:pt x="31140" y="533530"/>
                </a:lnTo>
                <a:lnTo>
                  <a:pt x="11516" y="476334"/>
                </a:lnTo>
                <a:lnTo>
                  <a:pt x="1313" y="415544"/>
                </a:lnTo>
                <a:lnTo>
                  <a:pt x="0" y="384048"/>
                </a:lnTo>
                <a:close/>
              </a:path>
            </a:pathLst>
          </a:custGeom>
          <a:ln w="9525">
            <a:solidFill>
              <a:srgbClr val="FFFFFF"/>
            </a:solidFill>
          </a:ln>
        </p:spPr>
        <p:txBody>
          <a:bodyPr wrap="square" lIns="0" tIns="0" rIns="0" bIns="0" rtlCol="0"/>
          <a:lstStyle/>
          <a:p>
            <a:pPr defTabSz="685800"/>
            <a:endParaRPr sz="1350">
              <a:latin typeface="Calibri" panose="020F0502020204030204"/>
            </a:endParaRPr>
          </a:p>
        </p:txBody>
      </p:sp>
      <p:sp>
        <p:nvSpPr>
          <p:cNvPr id="10" name="object 10"/>
          <p:cNvSpPr/>
          <p:nvPr/>
        </p:nvSpPr>
        <p:spPr>
          <a:xfrm>
            <a:off x="4770568" y="770863"/>
            <a:ext cx="964097" cy="276749"/>
          </a:xfrm>
          <a:custGeom>
            <a:avLst/>
            <a:gdLst/>
            <a:ahLst/>
            <a:cxnLst/>
            <a:rect l="l" t="t" r="r" b="b"/>
            <a:pathLst>
              <a:path w="1285240" h="368934">
                <a:moveTo>
                  <a:pt x="1100327" y="0"/>
                </a:moveTo>
                <a:lnTo>
                  <a:pt x="184403" y="0"/>
                </a:lnTo>
                <a:lnTo>
                  <a:pt x="169278" y="611"/>
                </a:lnTo>
                <a:lnTo>
                  <a:pt x="126114" y="9400"/>
                </a:lnTo>
                <a:lnTo>
                  <a:pt x="87263" y="27625"/>
                </a:lnTo>
                <a:lnTo>
                  <a:pt x="54006" y="54006"/>
                </a:lnTo>
                <a:lnTo>
                  <a:pt x="27625" y="87263"/>
                </a:lnTo>
                <a:lnTo>
                  <a:pt x="9400" y="126114"/>
                </a:lnTo>
                <a:lnTo>
                  <a:pt x="611" y="169278"/>
                </a:lnTo>
                <a:lnTo>
                  <a:pt x="0" y="184403"/>
                </a:lnTo>
                <a:lnTo>
                  <a:pt x="611" y="199529"/>
                </a:lnTo>
                <a:lnTo>
                  <a:pt x="9400" y="242693"/>
                </a:lnTo>
                <a:lnTo>
                  <a:pt x="27625" y="281544"/>
                </a:lnTo>
                <a:lnTo>
                  <a:pt x="54006" y="314801"/>
                </a:lnTo>
                <a:lnTo>
                  <a:pt x="87263" y="341182"/>
                </a:lnTo>
                <a:lnTo>
                  <a:pt x="126114" y="359407"/>
                </a:lnTo>
                <a:lnTo>
                  <a:pt x="169278" y="368196"/>
                </a:lnTo>
                <a:lnTo>
                  <a:pt x="184403" y="368808"/>
                </a:lnTo>
                <a:lnTo>
                  <a:pt x="1100327" y="368808"/>
                </a:lnTo>
                <a:lnTo>
                  <a:pt x="1144645" y="363449"/>
                </a:lnTo>
                <a:lnTo>
                  <a:pt x="1185076" y="348227"/>
                </a:lnTo>
                <a:lnTo>
                  <a:pt x="1220340" y="324422"/>
                </a:lnTo>
                <a:lnTo>
                  <a:pt x="1249155" y="293315"/>
                </a:lnTo>
                <a:lnTo>
                  <a:pt x="1270242" y="256186"/>
                </a:lnTo>
                <a:lnTo>
                  <a:pt x="1282318" y="214317"/>
                </a:lnTo>
                <a:lnTo>
                  <a:pt x="1284731" y="184403"/>
                </a:lnTo>
                <a:lnTo>
                  <a:pt x="1284120" y="169278"/>
                </a:lnTo>
                <a:lnTo>
                  <a:pt x="1275331" y="126114"/>
                </a:lnTo>
                <a:lnTo>
                  <a:pt x="1257106" y="87263"/>
                </a:lnTo>
                <a:lnTo>
                  <a:pt x="1230725" y="54006"/>
                </a:lnTo>
                <a:lnTo>
                  <a:pt x="1197468" y="27625"/>
                </a:lnTo>
                <a:lnTo>
                  <a:pt x="1158617" y="9400"/>
                </a:lnTo>
                <a:lnTo>
                  <a:pt x="1115453" y="611"/>
                </a:lnTo>
                <a:lnTo>
                  <a:pt x="1100327" y="0"/>
                </a:lnTo>
                <a:close/>
              </a:path>
            </a:pathLst>
          </a:custGeom>
          <a:solidFill>
            <a:srgbClr val="E83751"/>
          </a:solidFill>
        </p:spPr>
        <p:txBody>
          <a:bodyPr wrap="square" lIns="0" tIns="0" rIns="0" bIns="0" rtlCol="0"/>
          <a:lstStyle/>
          <a:p>
            <a:pPr defTabSz="685800"/>
            <a:endParaRPr sz="1350">
              <a:latin typeface="Calibri" panose="020F0502020204030204"/>
            </a:endParaRPr>
          </a:p>
        </p:txBody>
      </p:sp>
      <p:sp>
        <p:nvSpPr>
          <p:cNvPr id="11" name="object 11"/>
          <p:cNvSpPr/>
          <p:nvPr/>
        </p:nvSpPr>
        <p:spPr>
          <a:xfrm>
            <a:off x="4768280" y="2019235"/>
            <a:ext cx="966003" cy="278178"/>
          </a:xfrm>
          <a:custGeom>
            <a:avLst/>
            <a:gdLst/>
            <a:ahLst/>
            <a:cxnLst/>
            <a:rect l="l" t="t" r="r" b="b"/>
            <a:pathLst>
              <a:path w="1287779" h="370839">
                <a:moveTo>
                  <a:pt x="1102614" y="0"/>
                </a:moveTo>
                <a:lnTo>
                  <a:pt x="185166" y="0"/>
                </a:lnTo>
                <a:lnTo>
                  <a:pt x="169983" y="614"/>
                </a:lnTo>
                <a:lnTo>
                  <a:pt x="126650" y="9442"/>
                </a:lnTo>
                <a:lnTo>
                  <a:pt x="87641" y="27749"/>
                </a:lnTo>
                <a:lnTo>
                  <a:pt x="54244" y="54244"/>
                </a:lnTo>
                <a:lnTo>
                  <a:pt x="27749" y="87641"/>
                </a:lnTo>
                <a:lnTo>
                  <a:pt x="9442" y="126650"/>
                </a:lnTo>
                <a:lnTo>
                  <a:pt x="614" y="169983"/>
                </a:lnTo>
                <a:lnTo>
                  <a:pt x="0" y="185165"/>
                </a:lnTo>
                <a:lnTo>
                  <a:pt x="614" y="200348"/>
                </a:lnTo>
                <a:lnTo>
                  <a:pt x="9442" y="243681"/>
                </a:lnTo>
                <a:lnTo>
                  <a:pt x="27749" y="282690"/>
                </a:lnTo>
                <a:lnTo>
                  <a:pt x="54244" y="316087"/>
                </a:lnTo>
                <a:lnTo>
                  <a:pt x="87641" y="342582"/>
                </a:lnTo>
                <a:lnTo>
                  <a:pt x="126650" y="360889"/>
                </a:lnTo>
                <a:lnTo>
                  <a:pt x="169983" y="369717"/>
                </a:lnTo>
                <a:lnTo>
                  <a:pt x="185166" y="370331"/>
                </a:lnTo>
                <a:lnTo>
                  <a:pt x="1102614" y="370331"/>
                </a:lnTo>
                <a:lnTo>
                  <a:pt x="1147101" y="364948"/>
                </a:lnTo>
                <a:lnTo>
                  <a:pt x="1187695" y="349658"/>
                </a:lnTo>
                <a:lnTo>
                  <a:pt x="1223106" y="325749"/>
                </a:lnTo>
                <a:lnTo>
                  <a:pt x="1252045" y="294509"/>
                </a:lnTo>
                <a:lnTo>
                  <a:pt x="1273224" y="257228"/>
                </a:lnTo>
                <a:lnTo>
                  <a:pt x="1285355" y="215193"/>
                </a:lnTo>
                <a:lnTo>
                  <a:pt x="1287779" y="185165"/>
                </a:lnTo>
                <a:lnTo>
                  <a:pt x="1287165" y="169983"/>
                </a:lnTo>
                <a:lnTo>
                  <a:pt x="1278337" y="126650"/>
                </a:lnTo>
                <a:lnTo>
                  <a:pt x="1260030" y="87641"/>
                </a:lnTo>
                <a:lnTo>
                  <a:pt x="1233535" y="54244"/>
                </a:lnTo>
                <a:lnTo>
                  <a:pt x="1200138" y="27749"/>
                </a:lnTo>
                <a:lnTo>
                  <a:pt x="1161129" y="9442"/>
                </a:lnTo>
                <a:lnTo>
                  <a:pt x="1117796" y="614"/>
                </a:lnTo>
                <a:lnTo>
                  <a:pt x="1102614" y="0"/>
                </a:lnTo>
                <a:close/>
              </a:path>
            </a:pathLst>
          </a:custGeom>
          <a:solidFill>
            <a:srgbClr val="E83751"/>
          </a:solidFill>
        </p:spPr>
        <p:txBody>
          <a:bodyPr wrap="square" lIns="0" tIns="0" rIns="0" bIns="0" rtlCol="0"/>
          <a:lstStyle/>
          <a:p>
            <a:pPr defTabSz="685800"/>
            <a:endParaRPr sz="1350">
              <a:latin typeface="Calibri" panose="020F0502020204030204"/>
            </a:endParaRPr>
          </a:p>
        </p:txBody>
      </p:sp>
      <p:sp>
        <p:nvSpPr>
          <p:cNvPr id="12" name="object 12"/>
          <p:cNvSpPr txBox="1"/>
          <p:nvPr/>
        </p:nvSpPr>
        <p:spPr>
          <a:xfrm>
            <a:off x="4813437" y="816395"/>
            <a:ext cx="4232692" cy="1859483"/>
          </a:xfrm>
          <a:prstGeom prst="rect">
            <a:avLst/>
          </a:prstGeom>
        </p:spPr>
        <p:txBody>
          <a:bodyPr vert="horz" wrap="square" lIns="0" tIns="0" rIns="0" bIns="0" rtlCol="0">
            <a:spAutoFit/>
          </a:bodyPr>
          <a:lstStyle/>
          <a:p>
            <a:pPr marL="115570" defTabSz="685800"/>
            <a:r>
              <a:rPr sz="1350" b="1" dirty="0">
                <a:latin typeface="微软雅黑" panose="020B0503020204020204" pitchFamily="34" charset="-122"/>
                <a:cs typeface="微软雅黑" panose="020B0503020204020204" pitchFamily="34" charset="-122"/>
              </a:rPr>
              <a:t>功能介绍</a:t>
            </a:r>
            <a:endParaRPr sz="1350">
              <a:latin typeface="微软雅黑" panose="020B0503020204020204" pitchFamily="34" charset="-122"/>
              <a:cs typeface="微软雅黑" panose="020B0503020204020204" pitchFamily="34" charset="-122"/>
            </a:endParaRPr>
          </a:p>
          <a:p>
            <a:pPr defTabSz="685800">
              <a:spcBef>
                <a:spcPts val="40"/>
              </a:spcBef>
            </a:pPr>
            <a:endParaRPr sz="1050">
              <a:latin typeface="Times New Roman" panose="02020603050405020304"/>
              <a:cs typeface="Times New Roman" panose="02020603050405020304"/>
            </a:endParaRPr>
          </a:p>
          <a:p>
            <a:pPr marL="9525" defTabSz="685800"/>
            <a:r>
              <a:rPr sz="1200" spc="-4" dirty="0">
                <a:latin typeface="微软雅黑" panose="020B0503020204020204" pitchFamily="34" charset="-122"/>
                <a:cs typeface="微软雅黑" panose="020B0503020204020204" pitchFamily="34" charset="-122"/>
              </a:rPr>
              <a:t>1、采用异常行为识别算法，创建异</a:t>
            </a:r>
            <a:r>
              <a:rPr sz="1200" dirty="0">
                <a:latin typeface="微软雅黑" panose="020B0503020204020204" pitchFamily="34" charset="-122"/>
                <a:cs typeface="微软雅黑" panose="020B0503020204020204" pitchFamily="34" charset="-122"/>
              </a:rPr>
              <a:t>常</a:t>
            </a:r>
            <a:r>
              <a:rPr sz="1200" spc="-4" dirty="0">
                <a:latin typeface="微软雅黑" panose="020B0503020204020204" pitchFamily="34" charset="-122"/>
                <a:cs typeface="微软雅黑" panose="020B0503020204020204" pitchFamily="34" charset="-122"/>
              </a:rPr>
              <a:t>行为</a:t>
            </a:r>
            <a:r>
              <a:rPr sz="1200" dirty="0">
                <a:latin typeface="微软雅黑" panose="020B0503020204020204" pitchFamily="34" charset="-122"/>
                <a:cs typeface="微软雅黑" panose="020B0503020204020204" pitchFamily="34" charset="-122"/>
              </a:rPr>
              <a:t>检</a:t>
            </a:r>
            <a:r>
              <a:rPr sz="1200" spc="-4" dirty="0">
                <a:latin typeface="微软雅黑" panose="020B0503020204020204" pitchFamily="34" charset="-122"/>
                <a:cs typeface="微软雅黑" panose="020B0503020204020204" pitchFamily="34" charset="-122"/>
              </a:rPr>
              <a:t>测任</a:t>
            </a:r>
            <a:r>
              <a:rPr sz="1200" dirty="0">
                <a:latin typeface="微软雅黑" panose="020B0503020204020204" pitchFamily="34" charset="-122"/>
                <a:cs typeface="微软雅黑" panose="020B0503020204020204" pitchFamily="34" charset="-122"/>
              </a:rPr>
              <a:t>务</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a:p>
            <a:pPr marL="9525" defTabSz="685800">
              <a:spcBef>
                <a:spcPts val="450"/>
              </a:spcBef>
            </a:pPr>
            <a:r>
              <a:rPr sz="1200" spc="-4" dirty="0">
                <a:latin typeface="微软雅黑" panose="020B0503020204020204" pitchFamily="34" charset="-122"/>
                <a:cs typeface="微软雅黑" panose="020B0503020204020204" pitchFamily="34" charset="-122"/>
              </a:rPr>
              <a:t>2、当监控画面内有人员打架时，系</a:t>
            </a:r>
            <a:r>
              <a:rPr sz="1200" dirty="0">
                <a:latin typeface="微软雅黑" panose="020B0503020204020204" pitchFamily="34" charset="-122"/>
                <a:cs typeface="微软雅黑" panose="020B0503020204020204" pitchFamily="34" charset="-122"/>
              </a:rPr>
              <a:t>统</a:t>
            </a:r>
            <a:r>
              <a:rPr sz="1200" spc="-4" dirty="0">
                <a:latin typeface="微软雅黑" panose="020B0503020204020204" pitchFamily="34" charset="-122"/>
                <a:cs typeface="微软雅黑" panose="020B0503020204020204" pitchFamily="34" charset="-122"/>
              </a:rPr>
              <a:t>推出</a:t>
            </a:r>
            <a:r>
              <a:rPr sz="1200" dirty="0">
                <a:latin typeface="微软雅黑" panose="020B0503020204020204" pitchFamily="34" charset="-122"/>
                <a:cs typeface="微软雅黑" panose="020B0503020204020204" pitchFamily="34" charset="-122"/>
              </a:rPr>
              <a:t>告</a:t>
            </a:r>
            <a:r>
              <a:rPr sz="1200" spc="-4" dirty="0">
                <a:latin typeface="微软雅黑" panose="020B0503020204020204" pitchFamily="34" charset="-122"/>
                <a:cs typeface="微软雅黑" panose="020B0503020204020204" pitchFamily="34" charset="-122"/>
              </a:rPr>
              <a:t>警信</a:t>
            </a:r>
            <a:r>
              <a:rPr sz="1200" dirty="0">
                <a:latin typeface="微软雅黑" panose="020B0503020204020204" pitchFamily="34" charset="-122"/>
                <a:cs typeface="微软雅黑" panose="020B0503020204020204" pitchFamily="34" charset="-122"/>
              </a:rPr>
              <a:t>息</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a:p>
            <a:pPr marL="67945" indent="-59055" defTabSz="685800">
              <a:spcBef>
                <a:spcPts val="450"/>
              </a:spcBef>
            </a:pPr>
            <a:r>
              <a:rPr sz="1200" spc="-8" dirty="0">
                <a:latin typeface="微软雅黑" panose="020B0503020204020204" pitchFamily="34" charset="-122"/>
                <a:cs typeface="微软雅黑" panose="020B0503020204020204" pitchFamily="34" charset="-122"/>
              </a:rPr>
              <a:t>3</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打</a:t>
            </a:r>
            <a:r>
              <a:rPr sz="1200" dirty="0">
                <a:latin typeface="微软雅黑" panose="020B0503020204020204" pitchFamily="34" charset="-122"/>
                <a:cs typeface="微软雅黑" panose="020B0503020204020204" pitchFamily="34" charset="-122"/>
              </a:rPr>
              <a:t>架算</a:t>
            </a:r>
            <a:r>
              <a:rPr sz="1200" spc="-4" dirty="0">
                <a:latin typeface="微软雅黑" panose="020B0503020204020204" pitchFamily="34" charset="-122"/>
                <a:cs typeface="微软雅黑" panose="020B0503020204020204" pitchFamily="34" charset="-122"/>
              </a:rPr>
              <a:t>法</a:t>
            </a:r>
            <a:r>
              <a:rPr sz="1200" dirty="0">
                <a:latin typeface="微软雅黑" panose="020B0503020204020204" pitchFamily="34" charset="-122"/>
                <a:cs typeface="微软雅黑" panose="020B0503020204020204" pitchFamily="34" charset="-122"/>
              </a:rPr>
              <a:t>可用</a:t>
            </a:r>
            <a:r>
              <a:rPr sz="1200" spc="-4" dirty="0">
                <a:latin typeface="微软雅黑" panose="020B0503020204020204" pitchFamily="34" charset="-122"/>
                <a:cs typeface="微软雅黑" panose="020B0503020204020204" pitchFamily="34" charset="-122"/>
              </a:rPr>
              <a:t>于</a:t>
            </a:r>
            <a:r>
              <a:rPr sz="1200" dirty="0">
                <a:latin typeface="微软雅黑" panose="020B0503020204020204" pitchFamily="34" charset="-122"/>
                <a:cs typeface="微软雅黑" panose="020B0503020204020204" pitchFamily="34" charset="-122"/>
              </a:rPr>
              <a:t>校园</a:t>
            </a:r>
            <a:r>
              <a:rPr sz="1200" spc="-4" dirty="0">
                <a:latin typeface="微软雅黑" panose="020B0503020204020204" pitchFamily="34" charset="-122"/>
                <a:cs typeface="微软雅黑" panose="020B0503020204020204" pitchFamily="34" charset="-122"/>
              </a:rPr>
              <a:t>霸</a:t>
            </a:r>
            <a:r>
              <a:rPr sz="1200" dirty="0">
                <a:latin typeface="微软雅黑" panose="020B0503020204020204" pitchFamily="34" charset="-122"/>
                <a:cs typeface="微软雅黑" panose="020B0503020204020204" pitchFamily="34" charset="-122"/>
              </a:rPr>
              <a:t>凌</a:t>
            </a:r>
            <a:r>
              <a:rPr sz="1200" spc="-4" dirty="0">
                <a:latin typeface="微软雅黑" panose="020B0503020204020204" pitchFamily="34" charset="-122"/>
                <a:cs typeface="微软雅黑" panose="020B0503020204020204" pitchFamily="34" charset="-122"/>
              </a:rPr>
              <a:t>事</a:t>
            </a:r>
            <a:r>
              <a:rPr sz="1200" dirty="0">
                <a:latin typeface="微软雅黑" panose="020B0503020204020204" pitchFamily="34" charset="-122"/>
                <a:cs typeface="微软雅黑" panose="020B0503020204020204" pitchFamily="34" charset="-122"/>
              </a:rPr>
              <a:t>件</a:t>
            </a:r>
            <a:r>
              <a:rPr sz="1200" spc="-4" dirty="0">
                <a:latin typeface="微软雅黑" panose="020B0503020204020204" pitchFamily="34" charset="-122"/>
                <a:cs typeface="微软雅黑" panose="020B0503020204020204" pitchFamily="34" charset="-122"/>
              </a:rPr>
              <a:t>检</a:t>
            </a:r>
            <a:r>
              <a:rPr sz="1200" spc="4" dirty="0">
                <a:latin typeface="微软雅黑" panose="020B0503020204020204" pitchFamily="34" charset="-122"/>
                <a:cs typeface="微软雅黑" panose="020B0503020204020204" pitchFamily="34" charset="-122"/>
              </a:rPr>
              <a:t>测</a:t>
            </a:r>
            <a:r>
              <a:rPr sz="1200" spc="-8" dirty="0">
                <a:latin typeface="微软雅黑" panose="020B0503020204020204" pitchFamily="34" charset="-122"/>
                <a:cs typeface="微软雅黑" panose="020B0503020204020204" pitchFamily="34" charset="-122"/>
              </a:rPr>
              <a:t>、</a:t>
            </a:r>
            <a:r>
              <a:rPr sz="1200" dirty="0">
                <a:latin typeface="微软雅黑" panose="020B0503020204020204" pitchFamily="34" charset="-122"/>
                <a:cs typeface="微软雅黑" panose="020B0503020204020204" pitchFamily="34" charset="-122"/>
              </a:rPr>
              <a:t>文明</a:t>
            </a:r>
            <a:r>
              <a:rPr sz="1200" spc="-4" dirty="0">
                <a:latin typeface="微软雅黑" panose="020B0503020204020204" pitchFamily="34" charset="-122"/>
                <a:cs typeface="微软雅黑" panose="020B0503020204020204" pitchFamily="34" charset="-122"/>
              </a:rPr>
              <a:t>执</a:t>
            </a:r>
            <a:r>
              <a:rPr sz="1200" dirty="0">
                <a:latin typeface="微软雅黑" panose="020B0503020204020204" pitchFamily="34" charset="-122"/>
                <a:cs typeface="微软雅黑" panose="020B0503020204020204" pitchFamily="34" charset="-122"/>
              </a:rPr>
              <a:t>法</a:t>
            </a:r>
            <a:r>
              <a:rPr sz="1200" spc="-4" dirty="0">
                <a:latin typeface="微软雅黑" panose="020B0503020204020204" pitchFamily="34" charset="-122"/>
                <a:cs typeface="微软雅黑" panose="020B0503020204020204" pitchFamily="34" charset="-122"/>
              </a:rPr>
              <a:t>监</a:t>
            </a:r>
            <a:r>
              <a:rPr sz="1200" dirty="0">
                <a:latin typeface="微软雅黑" panose="020B0503020204020204" pitchFamily="34" charset="-122"/>
                <a:cs typeface="微软雅黑" panose="020B0503020204020204" pitchFamily="34" charset="-122"/>
              </a:rPr>
              <a:t>督</a:t>
            </a:r>
            <a:r>
              <a:rPr sz="1200" spc="-4" dirty="0">
                <a:latin typeface="微软雅黑" panose="020B0503020204020204" pitchFamily="34" charset="-122"/>
                <a:cs typeface="微软雅黑" panose="020B0503020204020204" pitchFamily="34" charset="-122"/>
              </a:rPr>
              <a:t>等</a:t>
            </a:r>
            <a:r>
              <a:rPr sz="1200" dirty="0">
                <a:latin typeface="微软雅黑" panose="020B0503020204020204" pitchFamily="34" charset="-122"/>
                <a:cs typeface="微软雅黑" panose="020B0503020204020204" pitchFamily="34" charset="-122"/>
              </a:rPr>
              <a:t>场</a:t>
            </a:r>
            <a:r>
              <a:rPr sz="1200" spc="4" dirty="0">
                <a:latin typeface="微软雅黑" panose="020B0503020204020204" pitchFamily="34" charset="-122"/>
                <a:cs typeface="微软雅黑" panose="020B0503020204020204" pitchFamily="34" charset="-122"/>
              </a:rPr>
              <a:t>景</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a:p>
            <a:pPr defTabSz="685800">
              <a:spcBef>
                <a:spcPts val="25"/>
              </a:spcBef>
            </a:pPr>
            <a:endParaRPr sz="1500">
              <a:latin typeface="Times New Roman" panose="02020603050405020304"/>
              <a:cs typeface="Times New Roman" panose="02020603050405020304"/>
            </a:endParaRPr>
          </a:p>
          <a:p>
            <a:pPr marL="67945" defTabSz="685800"/>
            <a:r>
              <a:rPr sz="1350" b="1" dirty="0">
                <a:latin typeface="微软雅黑" panose="020B0503020204020204" pitchFamily="34" charset="-122"/>
                <a:cs typeface="微软雅黑" panose="020B0503020204020204" pitchFamily="34" charset="-122"/>
              </a:rPr>
              <a:t>功能特色</a:t>
            </a:r>
            <a:endParaRPr sz="1350">
              <a:latin typeface="微软雅黑" panose="020B0503020204020204" pitchFamily="34" charset="-122"/>
              <a:cs typeface="微软雅黑" panose="020B0503020204020204" pitchFamily="34" charset="-122"/>
            </a:endParaRPr>
          </a:p>
          <a:p>
            <a:pPr defTabSz="685800">
              <a:spcBef>
                <a:spcPts val="20"/>
              </a:spcBef>
            </a:pPr>
            <a:endParaRPr sz="1200">
              <a:latin typeface="Times New Roman" panose="02020603050405020304"/>
              <a:cs typeface="Times New Roman" panose="02020603050405020304"/>
            </a:endParaRPr>
          </a:p>
          <a:p>
            <a:pPr marL="55880" defTabSz="685800"/>
            <a:r>
              <a:rPr sz="1200" spc="-4" dirty="0">
                <a:latin typeface="微软雅黑" panose="020B0503020204020204" pitchFamily="34" charset="-122"/>
                <a:cs typeface="微软雅黑" panose="020B0503020204020204" pitchFamily="34" charset="-122"/>
              </a:rPr>
              <a:t>1、该算法还可同时支持摔倒、翻越</a:t>
            </a:r>
            <a:r>
              <a:rPr sz="1200" dirty="0">
                <a:latin typeface="微软雅黑" panose="020B0503020204020204" pitchFamily="34" charset="-122"/>
                <a:cs typeface="微软雅黑" panose="020B0503020204020204" pitchFamily="34" charset="-122"/>
              </a:rPr>
              <a:t>异</a:t>
            </a:r>
            <a:r>
              <a:rPr sz="1200" spc="-4" dirty="0">
                <a:latin typeface="微软雅黑" panose="020B0503020204020204" pitchFamily="34" charset="-122"/>
                <a:cs typeface="微软雅黑" panose="020B0503020204020204" pitchFamily="34" charset="-122"/>
              </a:rPr>
              <a:t>常行</a:t>
            </a:r>
            <a:r>
              <a:rPr sz="1200" dirty="0">
                <a:latin typeface="微软雅黑" panose="020B0503020204020204" pitchFamily="34" charset="-122"/>
                <a:cs typeface="微软雅黑" panose="020B0503020204020204" pitchFamily="34" charset="-122"/>
              </a:rPr>
              <a:t>为</a:t>
            </a:r>
            <a:r>
              <a:rPr sz="1200" spc="-4" dirty="0">
                <a:latin typeface="微软雅黑" panose="020B0503020204020204" pitchFamily="34" charset="-122"/>
                <a:cs typeface="微软雅黑" panose="020B0503020204020204" pitchFamily="34" charset="-122"/>
              </a:rPr>
              <a:t>的检</a:t>
            </a:r>
            <a:r>
              <a:rPr sz="1200" dirty="0">
                <a:latin typeface="微软雅黑" panose="020B0503020204020204" pitchFamily="34" charset="-122"/>
                <a:cs typeface="微软雅黑" panose="020B0503020204020204" pitchFamily="34" charset="-122"/>
              </a:rPr>
              <a:t>测</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grpSp>
        <p:nvGrpSpPr>
          <p:cNvPr id="13" name="组合 20"/>
          <p:cNvGrpSpPr/>
          <p:nvPr/>
        </p:nvGrpSpPr>
        <p:grpSpPr bwMode="auto">
          <a:xfrm>
            <a:off x="596" y="114914"/>
            <a:ext cx="521498" cy="379813"/>
            <a:chOff x="0" y="0"/>
            <a:chExt cx="694944" cy="624651"/>
          </a:xfrm>
        </p:grpSpPr>
        <p:sp>
          <p:nvSpPr>
            <p:cNvPr id="14"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5"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2117" y="2609125"/>
            <a:ext cx="4195538" cy="2343557"/>
          </a:xfrm>
          <a:prstGeom prst="rect">
            <a:avLst/>
          </a:prstGeom>
          <a:blipFill>
            <a:blip r:embed="rId1" cstate="print"/>
            <a:stretch>
              <a:fillRect/>
            </a:stretch>
          </a:blipFill>
        </p:spPr>
        <p:txBody>
          <a:bodyPr wrap="square" lIns="0" tIns="0" rIns="0" bIns="0" rtlCol="0"/>
          <a:lstStyle/>
          <a:p>
            <a:pPr defTabSz="685800"/>
            <a:endParaRPr sz="1350">
              <a:latin typeface="Calibri" panose="020F0502020204030204"/>
            </a:endParaRPr>
          </a:p>
        </p:txBody>
      </p:sp>
      <p:sp>
        <p:nvSpPr>
          <p:cNvPr id="3" name="object 3"/>
          <p:cNvSpPr/>
          <p:nvPr/>
        </p:nvSpPr>
        <p:spPr>
          <a:xfrm>
            <a:off x="4860879" y="2609126"/>
            <a:ext cx="4090364" cy="2329838"/>
          </a:xfrm>
          <a:prstGeom prst="rect">
            <a:avLst/>
          </a:prstGeom>
          <a:blipFill>
            <a:blip r:embed="rId2" cstate="print"/>
            <a:stretch>
              <a:fillRect/>
            </a:stretch>
          </a:blipFill>
        </p:spPr>
        <p:txBody>
          <a:bodyPr wrap="square" lIns="0" tIns="0" rIns="0" bIns="0" rtlCol="0"/>
          <a:lstStyle/>
          <a:p>
            <a:pPr defTabSz="685800"/>
            <a:endParaRPr sz="1350">
              <a:latin typeface="Calibri" panose="020F0502020204030204"/>
            </a:endParaRPr>
          </a:p>
        </p:txBody>
      </p:sp>
      <p:sp>
        <p:nvSpPr>
          <p:cNvPr id="4" name="object 4"/>
          <p:cNvSpPr/>
          <p:nvPr/>
        </p:nvSpPr>
        <p:spPr>
          <a:xfrm>
            <a:off x="389830" y="810876"/>
            <a:ext cx="1504734" cy="276749"/>
          </a:xfrm>
          <a:custGeom>
            <a:avLst/>
            <a:gdLst/>
            <a:ahLst/>
            <a:cxnLst/>
            <a:rect l="l" t="t" r="r" b="b"/>
            <a:pathLst>
              <a:path w="2005964" h="368934">
                <a:moveTo>
                  <a:pt x="1821179" y="0"/>
                </a:moveTo>
                <a:lnTo>
                  <a:pt x="184403" y="0"/>
                </a:lnTo>
                <a:lnTo>
                  <a:pt x="169280" y="611"/>
                </a:lnTo>
                <a:lnTo>
                  <a:pt x="126118" y="9400"/>
                </a:lnTo>
                <a:lnTo>
                  <a:pt x="87268" y="27625"/>
                </a:lnTo>
                <a:lnTo>
                  <a:pt x="54011" y="54006"/>
                </a:lnTo>
                <a:lnTo>
                  <a:pt x="27628" y="87263"/>
                </a:lnTo>
                <a:lnTo>
                  <a:pt x="9401" y="126114"/>
                </a:lnTo>
                <a:lnTo>
                  <a:pt x="611" y="169278"/>
                </a:lnTo>
                <a:lnTo>
                  <a:pt x="0" y="184404"/>
                </a:lnTo>
                <a:lnTo>
                  <a:pt x="611" y="199529"/>
                </a:lnTo>
                <a:lnTo>
                  <a:pt x="9401" y="242693"/>
                </a:lnTo>
                <a:lnTo>
                  <a:pt x="27628" y="281544"/>
                </a:lnTo>
                <a:lnTo>
                  <a:pt x="54011" y="314801"/>
                </a:lnTo>
                <a:lnTo>
                  <a:pt x="87268" y="341182"/>
                </a:lnTo>
                <a:lnTo>
                  <a:pt x="126118" y="359407"/>
                </a:lnTo>
                <a:lnTo>
                  <a:pt x="169280" y="368196"/>
                </a:lnTo>
                <a:lnTo>
                  <a:pt x="184403" y="368808"/>
                </a:lnTo>
                <a:lnTo>
                  <a:pt x="1821179" y="368808"/>
                </a:lnTo>
                <a:lnTo>
                  <a:pt x="1865497" y="363449"/>
                </a:lnTo>
                <a:lnTo>
                  <a:pt x="1905928" y="348227"/>
                </a:lnTo>
                <a:lnTo>
                  <a:pt x="1941192" y="324422"/>
                </a:lnTo>
                <a:lnTo>
                  <a:pt x="1970007" y="293315"/>
                </a:lnTo>
                <a:lnTo>
                  <a:pt x="1991094" y="256186"/>
                </a:lnTo>
                <a:lnTo>
                  <a:pt x="2003170" y="214317"/>
                </a:lnTo>
                <a:lnTo>
                  <a:pt x="2005584" y="184404"/>
                </a:lnTo>
                <a:lnTo>
                  <a:pt x="2004972" y="169278"/>
                </a:lnTo>
                <a:lnTo>
                  <a:pt x="1996183" y="126114"/>
                </a:lnTo>
                <a:lnTo>
                  <a:pt x="1977958" y="87263"/>
                </a:lnTo>
                <a:lnTo>
                  <a:pt x="1951577" y="54006"/>
                </a:lnTo>
                <a:lnTo>
                  <a:pt x="1918320" y="27625"/>
                </a:lnTo>
                <a:lnTo>
                  <a:pt x="1879469" y="9400"/>
                </a:lnTo>
                <a:lnTo>
                  <a:pt x="1836305" y="611"/>
                </a:lnTo>
                <a:lnTo>
                  <a:pt x="1821179" y="0"/>
                </a:lnTo>
                <a:close/>
              </a:path>
            </a:pathLst>
          </a:custGeom>
          <a:solidFill>
            <a:srgbClr val="E83751"/>
          </a:solidFill>
        </p:spPr>
        <p:txBody>
          <a:bodyPr wrap="square" lIns="0" tIns="0" rIns="0" bIns="0" rtlCol="0"/>
          <a:lstStyle/>
          <a:p>
            <a:pPr defTabSz="685800"/>
            <a:endParaRPr sz="1350">
              <a:latin typeface="Calibri" panose="020F0502020204030204"/>
            </a:endParaRPr>
          </a:p>
        </p:txBody>
      </p:sp>
      <p:sp>
        <p:nvSpPr>
          <p:cNvPr id="8" name="object 8"/>
          <p:cNvSpPr txBox="1"/>
          <p:nvPr/>
        </p:nvSpPr>
        <p:spPr>
          <a:xfrm>
            <a:off x="389935" y="811083"/>
            <a:ext cx="8481580" cy="1509516"/>
          </a:xfrm>
          <a:prstGeom prst="rect">
            <a:avLst/>
          </a:prstGeom>
        </p:spPr>
        <p:txBody>
          <a:bodyPr vert="horz" wrap="square" lIns="0" tIns="0" rIns="0" bIns="0" rtlCol="0">
            <a:spAutoFit/>
          </a:bodyPr>
          <a:lstStyle/>
          <a:p>
            <a:pPr marL="163830" defTabSz="685800"/>
            <a:r>
              <a:rPr sz="1650" b="1" spc="-4" dirty="0">
                <a:solidFill>
                  <a:schemeClr val="tx1"/>
                </a:solidFill>
                <a:latin typeface="微软雅黑" panose="020B0503020204020204" pitchFamily="34" charset="-122"/>
                <a:cs typeface="微软雅黑" panose="020B0503020204020204" pitchFamily="34" charset="-122"/>
              </a:rPr>
              <a:t>自然手段</a:t>
            </a:r>
            <a:r>
              <a:rPr sz="1350" b="1" spc="-4" dirty="0">
                <a:solidFill>
                  <a:schemeClr val="tx1"/>
                </a:solidFill>
                <a:latin typeface="微软雅黑" panose="020B0503020204020204" pitchFamily="34" charset="-122"/>
                <a:cs typeface="微软雅黑" panose="020B0503020204020204" pitchFamily="34" charset="-122"/>
              </a:rPr>
              <a:t>为</a:t>
            </a:r>
            <a:r>
              <a:rPr sz="1650" b="1" spc="-4" dirty="0">
                <a:solidFill>
                  <a:schemeClr val="tx1"/>
                </a:solidFill>
                <a:latin typeface="微软雅黑" panose="020B0503020204020204" pitchFamily="34" charset="-122"/>
                <a:cs typeface="微软雅黑" panose="020B0503020204020204" pitchFamily="34" charset="-122"/>
              </a:rPr>
              <a:t>主</a:t>
            </a:r>
            <a:endParaRPr sz="1650">
              <a:solidFill>
                <a:schemeClr val="tx1"/>
              </a:solidFill>
              <a:latin typeface="微软雅黑" panose="020B0503020204020204" pitchFamily="34" charset="-122"/>
              <a:cs typeface="微软雅黑" panose="020B0503020204020204" pitchFamily="34" charset="-122"/>
            </a:endParaRPr>
          </a:p>
          <a:p>
            <a:pPr marL="9525" defTabSz="685800">
              <a:spcBef>
                <a:spcPts val="890"/>
              </a:spcBef>
            </a:pPr>
            <a:r>
              <a:rPr sz="1200" spc="-4" dirty="0">
                <a:latin typeface="微软雅黑" panose="020B0503020204020204" pitchFamily="34" charset="-122"/>
                <a:cs typeface="微软雅黑" panose="020B0503020204020204" pitchFamily="34" charset="-122"/>
              </a:rPr>
              <a:t>1 </a:t>
            </a:r>
            <a:r>
              <a:rPr sz="1200" spc="-101" dirty="0">
                <a:latin typeface="微软雅黑" panose="020B0503020204020204" pitchFamily="34" charset="-122"/>
                <a:cs typeface="微软雅黑" panose="020B0503020204020204" pitchFamily="34" charset="-122"/>
              </a:rPr>
              <a:t> </a:t>
            </a:r>
            <a:r>
              <a:rPr sz="1200" spc="8" dirty="0">
                <a:latin typeface="微软雅黑" panose="020B0503020204020204" pitchFamily="34" charset="-122"/>
                <a:cs typeface="微软雅黑" panose="020B0503020204020204" pitchFamily="34" charset="-122"/>
              </a:rPr>
              <a:t>基于“自然积存、自然渗</a:t>
            </a:r>
            <a:r>
              <a:rPr sz="1200" spc="4" dirty="0">
                <a:latin typeface="微软雅黑" panose="020B0503020204020204" pitchFamily="34" charset="-122"/>
                <a:cs typeface="微软雅黑" panose="020B0503020204020204" pitchFamily="34" charset="-122"/>
              </a:rPr>
              <a:t>透</a:t>
            </a:r>
            <a:r>
              <a:rPr sz="1200" dirty="0">
                <a:latin typeface="微软雅黑" panose="020B0503020204020204" pitchFamily="34" charset="-122"/>
                <a:cs typeface="微软雅黑" panose="020B0503020204020204" pitchFamily="34" charset="-122"/>
              </a:rPr>
              <a:t>、</a:t>
            </a:r>
            <a:r>
              <a:rPr sz="1200" spc="8" dirty="0">
                <a:latin typeface="微软雅黑" panose="020B0503020204020204" pitchFamily="34" charset="-122"/>
                <a:cs typeface="微软雅黑" panose="020B0503020204020204" pitchFamily="34" charset="-122"/>
              </a:rPr>
              <a:t>自然净化”的</a:t>
            </a:r>
            <a:r>
              <a:rPr sz="1200" dirty="0">
                <a:latin typeface="微软雅黑" panose="020B0503020204020204" pitchFamily="34" charset="-122"/>
                <a:cs typeface="微软雅黑" panose="020B0503020204020204" pitchFamily="34" charset="-122"/>
              </a:rPr>
              <a:t>理</a:t>
            </a:r>
            <a:r>
              <a:rPr sz="1200" spc="15" dirty="0">
                <a:latin typeface="微软雅黑" panose="020B0503020204020204" pitchFamily="34" charset="-122"/>
                <a:cs typeface="微软雅黑" panose="020B0503020204020204" pitchFamily="34" charset="-122"/>
              </a:rPr>
              <a:t>念</a:t>
            </a:r>
            <a:r>
              <a:rPr sz="1200" spc="8" dirty="0">
                <a:latin typeface="微软雅黑" panose="020B0503020204020204" pitchFamily="34" charset="-122"/>
                <a:cs typeface="微软雅黑" panose="020B0503020204020204" pitchFamily="34" charset="-122"/>
              </a:rPr>
              <a:t>，实现自然</a:t>
            </a:r>
            <a:r>
              <a:rPr sz="1200" dirty="0">
                <a:latin typeface="微软雅黑" panose="020B0503020204020204" pitchFamily="34" charset="-122"/>
                <a:cs typeface="微软雅黑" panose="020B0503020204020204" pitchFamily="34" charset="-122"/>
              </a:rPr>
              <a:t>植</a:t>
            </a:r>
            <a:r>
              <a:rPr sz="1200" spc="8" dirty="0">
                <a:latin typeface="微软雅黑" panose="020B0503020204020204" pitchFamily="34" charset="-122"/>
                <a:cs typeface="微软雅黑" panose="020B0503020204020204" pitchFamily="34" charset="-122"/>
              </a:rPr>
              <a:t>被情况下</a:t>
            </a:r>
            <a:r>
              <a:rPr sz="1200" dirty="0">
                <a:latin typeface="微软雅黑" panose="020B0503020204020204" pitchFamily="34" charset="-122"/>
                <a:cs typeface="微软雅黑" panose="020B0503020204020204" pitchFamily="34" charset="-122"/>
              </a:rPr>
              <a:t>的</a:t>
            </a:r>
            <a:r>
              <a:rPr sz="1200" spc="8" dirty="0">
                <a:latin typeface="微软雅黑" panose="020B0503020204020204" pitchFamily="34" charset="-122"/>
                <a:cs typeface="微软雅黑" panose="020B0503020204020204" pitchFamily="34" charset="-122"/>
              </a:rPr>
              <a:t>水量平衡，</a:t>
            </a:r>
            <a:r>
              <a:rPr sz="1200" spc="-4" dirty="0">
                <a:latin typeface="微软雅黑" panose="020B0503020204020204" pitchFamily="34" charset="-122"/>
                <a:cs typeface="微软雅黑" panose="020B0503020204020204" pitchFamily="34" charset="-122"/>
              </a:rPr>
              <a:t>通</a:t>
            </a:r>
            <a:r>
              <a:rPr sz="1200" spc="-8" dirty="0">
                <a:latin typeface="微软雅黑" panose="020B0503020204020204" pitchFamily="34" charset="-122"/>
                <a:cs typeface="微软雅黑" panose="020B0503020204020204" pitchFamily="34" charset="-122"/>
              </a:rPr>
              <a:t>过</a:t>
            </a:r>
            <a:r>
              <a:rPr sz="1200" dirty="0">
                <a:latin typeface="微软雅黑" panose="020B0503020204020204" pitchFamily="34" charset="-122"/>
                <a:cs typeface="微软雅黑" panose="020B0503020204020204" pitchFamily="34" charset="-122"/>
              </a:rPr>
              <a:t>雨水</a:t>
            </a:r>
            <a:r>
              <a:rPr sz="1200" spc="-4" dirty="0">
                <a:latin typeface="微软雅黑" panose="020B0503020204020204" pitchFamily="34" charset="-122"/>
                <a:cs typeface="微软雅黑" panose="020B0503020204020204" pitchFamily="34" charset="-122"/>
              </a:rPr>
              <a:t>截</a:t>
            </a:r>
            <a:r>
              <a:rPr sz="1200" spc="-8" dirty="0">
                <a:latin typeface="微软雅黑" panose="020B0503020204020204" pitchFamily="34" charset="-122"/>
                <a:cs typeface="微软雅黑" panose="020B0503020204020204" pitchFamily="34" charset="-122"/>
              </a:rPr>
              <a:t>留</a:t>
            </a:r>
            <a:r>
              <a:rPr sz="1200" spc="-4" dirty="0">
                <a:latin typeface="微软雅黑" panose="020B0503020204020204" pitchFamily="34" charset="-122"/>
                <a:cs typeface="微软雅黑" panose="020B0503020204020204" pitchFamily="34" charset="-122"/>
              </a:rPr>
              <a:t>和</a:t>
            </a:r>
            <a:r>
              <a:rPr sz="1200" dirty="0">
                <a:latin typeface="微软雅黑" panose="020B0503020204020204" pitchFamily="34" charset="-122"/>
                <a:cs typeface="微软雅黑" panose="020B0503020204020204" pitchFamily="34" charset="-122"/>
              </a:rPr>
              <a:t>生</a:t>
            </a:r>
            <a:r>
              <a:rPr sz="1200" spc="-4" dirty="0">
                <a:latin typeface="微软雅黑" panose="020B0503020204020204" pitchFamily="34" charset="-122"/>
                <a:cs typeface="微软雅黑" panose="020B0503020204020204" pitchFamily="34" charset="-122"/>
              </a:rPr>
              <a:t>态</a:t>
            </a:r>
            <a:r>
              <a:rPr sz="1200" spc="-8" dirty="0">
                <a:latin typeface="微软雅黑" panose="020B0503020204020204" pitchFamily="34" charset="-122"/>
                <a:cs typeface="微软雅黑" panose="020B0503020204020204" pitchFamily="34" charset="-122"/>
              </a:rPr>
              <a:t>修</a:t>
            </a:r>
            <a:r>
              <a:rPr sz="1200" dirty="0">
                <a:latin typeface="微软雅黑" panose="020B0503020204020204" pitchFamily="34" charset="-122"/>
                <a:cs typeface="微软雅黑" panose="020B0503020204020204" pitchFamily="34" charset="-122"/>
              </a:rPr>
              <a:t>复</a:t>
            </a:r>
            <a:r>
              <a:rPr sz="1200" spc="-4" dirty="0">
                <a:latin typeface="微软雅黑" panose="020B0503020204020204" pitchFamily="34" charset="-122"/>
                <a:cs typeface="微软雅黑" panose="020B0503020204020204" pitchFamily="34" charset="-122"/>
              </a:rPr>
              <a:t>达</a:t>
            </a:r>
            <a:r>
              <a:rPr sz="1200" spc="-8" dirty="0">
                <a:latin typeface="微软雅黑" panose="020B0503020204020204" pitchFamily="34" charset="-122"/>
                <a:cs typeface="微软雅黑" panose="020B0503020204020204" pitchFamily="34" charset="-122"/>
              </a:rPr>
              <a:t>到</a:t>
            </a:r>
            <a:r>
              <a:rPr sz="1200" spc="-4" dirty="0">
                <a:latin typeface="微软雅黑" panose="020B0503020204020204" pitchFamily="34" charset="-122"/>
                <a:cs typeface="微软雅黑" panose="020B0503020204020204" pitchFamily="34" charset="-122"/>
              </a:rPr>
              <a:t>高</a:t>
            </a:r>
            <a:r>
              <a:rPr sz="1200" dirty="0">
                <a:latin typeface="微软雅黑" panose="020B0503020204020204" pitchFamily="34" charset="-122"/>
                <a:cs typeface="微软雅黑" panose="020B0503020204020204" pitchFamily="34" charset="-122"/>
              </a:rPr>
              <a:t>设</a:t>
            </a:r>
            <a:r>
              <a:rPr sz="1200" spc="-4" dirty="0">
                <a:latin typeface="微软雅黑" panose="020B0503020204020204" pitchFamily="34" charset="-122"/>
                <a:cs typeface="微软雅黑" panose="020B0503020204020204" pitchFamily="34" charset="-122"/>
              </a:rPr>
              <a:t>计标</a:t>
            </a:r>
            <a:endParaRPr sz="1200">
              <a:latin typeface="微软雅黑" panose="020B0503020204020204" pitchFamily="34" charset="-122"/>
              <a:cs typeface="微软雅黑" panose="020B0503020204020204" pitchFamily="34" charset="-122"/>
            </a:endParaRPr>
          </a:p>
          <a:p>
            <a:pPr marL="9525" defTabSz="685800">
              <a:spcBef>
                <a:spcPts val="720"/>
              </a:spcBef>
            </a:pPr>
            <a:r>
              <a:rPr sz="1200" spc="-4" dirty="0">
                <a:latin typeface="微软雅黑" panose="020B0503020204020204" pitchFamily="34" charset="-122"/>
                <a:cs typeface="微软雅黑" panose="020B0503020204020204" pitchFamily="34" charset="-122"/>
              </a:rPr>
              <a:t>准，实现可持</a:t>
            </a:r>
            <a:r>
              <a:rPr sz="1200" spc="-8" dirty="0">
                <a:latin typeface="微软雅黑" panose="020B0503020204020204" pitchFamily="34" charset="-122"/>
                <a:cs typeface="微软雅黑" panose="020B0503020204020204" pitchFamily="34" charset="-122"/>
              </a:rPr>
              <a:t>续</a:t>
            </a:r>
            <a:r>
              <a:rPr sz="1200" spc="-4" dirty="0">
                <a:latin typeface="微软雅黑" panose="020B0503020204020204" pitchFamily="34" charset="-122"/>
                <a:cs typeface="微软雅黑" panose="020B0503020204020204" pitchFamily="34" charset="-122"/>
              </a:rPr>
              <a:t>、绿色、生态化的</a:t>
            </a:r>
            <a:r>
              <a:rPr sz="1200" dirty="0">
                <a:latin typeface="微软雅黑" panose="020B0503020204020204" pitchFamily="34" charset="-122"/>
                <a:cs typeface="微软雅黑" panose="020B0503020204020204" pitchFamily="34" charset="-122"/>
              </a:rPr>
              <a:t>排</a:t>
            </a:r>
            <a:r>
              <a:rPr sz="1200" spc="-4" dirty="0">
                <a:latin typeface="微软雅黑" panose="020B0503020204020204" pitchFamily="34" charset="-122"/>
                <a:cs typeface="微软雅黑" panose="020B0503020204020204" pitchFamily="34" charset="-122"/>
              </a:rPr>
              <a:t>水，</a:t>
            </a:r>
            <a:r>
              <a:rPr sz="1200" dirty="0">
                <a:latin typeface="微软雅黑" panose="020B0503020204020204" pitchFamily="34" charset="-122"/>
                <a:cs typeface="微软雅黑" panose="020B0503020204020204" pitchFamily="34" charset="-122"/>
              </a:rPr>
              <a:t>降</a:t>
            </a:r>
            <a:r>
              <a:rPr sz="1200" spc="-4" dirty="0">
                <a:latin typeface="微软雅黑" panose="020B0503020204020204" pitchFamily="34" charset="-122"/>
                <a:cs typeface="微软雅黑" panose="020B0503020204020204" pitchFamily="34" charset="-122"/>
              </a:rPr>
              <a:t>低土</a:t>
            </a:r>
            <a:r>
              <a:rPr sz="1200" dirty="0">
                <a:latin typeface="微软雅黑" panose="020B0503020204020204" pitchFamily="34" charset="-122"/>
                <a:cs typeface="微软雅黑" panose="020B0503020204020204" pitchFamily="34" charset="-122"/>
              </a:rPr>
              <a:t>壤</a:t>
            </a:r>
            <a:r>
              <a:rPr sz="1200" spc="-4" dirty="0">
                <a:latin typeface="微软雅黑" panose="020B0503020204020204" pitchFamily="34" charset="-122"/>
                <a:cs typeface="微软雅黑" panose="020B0503020204020204" pitchFamily="34" charset="-122"/>
              </a:rPr>
              <a:t>修复</a:t>
            </a:r>
            <a:r>
              <a:rPr sz="1200" dirty="0">
                <a:latin typeface="微软雅黑" panose="020B0503020204020204" pitchFamily="34" charset="-122"/>
                <a:cs typeface="微软雅黑" panose="020B0503020204020204" pitchFamily="34" charset="-122"/>
              </a:rPr>
              <a:t>的</a:t>
            </a:r>
            <a:r>
              <a:rPr sz="1200" spc="-4" dirty="0">
                <a:latin typeface="微软雅黑" panose="020B0503020204020204" pitchFamily="34" charset="-122"/>
                <a:cs typeface="微软雅黑" panose="020B0503020204020204" pitchFamily="34" charset="-122"/>
              </a:rPr>
              <a:t>成本</a:t>
            </a:r>
            <a:r>
              <a:rPr sz="1200" dirty="0">
                <a:latin typeface="微软雅黑" panose="020B0503020204020204" pitchFamily="34" charset="-122"/>
                <a:cs typeface="微软雅黑" panose="020B0503020204020204" pitchFamily="34" charset="-122"/>
              </a:rPr>
              <a:t>与</a:t>
            </a:r>
            <a:r>
              <a:rPr sz="1200" spc="-4" dirty="0">
                <a:latin typeface="微软雅黑" panose="020B0503020204020204" pitchFamily="34" charset="-122"/>
                <a:cs typeface="微软雅黑" panose="020B0503020204020204" pitchFamily="34" charset="-122"/>
              </a:rPr>
              <a:t>地下</a:t>
            </a:r>
            <a:r>
              <a:rPr sz="1200" dirty="0">
                <a:latin typeface="微软雅黑" panose="020B0503020204020204" pitchFamily="34" charset="-122"/>
                <a:cs typeface="微软雅黑" panose="020B0503020204020204" pitchFamily="34" charset="-122"/>
              </a:rPr>
              <a:t>水</a:t>
            </a:r>
            <a:r>
              <a:rPr sz="1200" spc="-4" dirty="0">
                <a:latin typeface="微软雅黑" panose="020B0503020204020204" pitchFamily="34" charset="-122"/>
                <a:cs typeface="微软雅黑" panose="020B0503020204020204" pitchFamily="34" charset="-122"/>
              </a:rPr>
              <a:t>污染</a:t>
            </a:r>
            <a:r>
              <a:rPr sz="1200" dirty="0">
                <a:latin typeface="微软雅黑" panose="020B0503020204020204" pitchFamily="34" charset="-122"/>
                <a:cs typeface="微软雅黑" panose="020B0503020204020204" pitchFamily="34" charset="-122"/>
              </a:rPr>
              <a:t>的</a:t>
            </a:r>
            <a:r>
              <a:rPr sz="1200" spc="-4" dirty="0">
                <a:latin typeface="微软雅黑" panose="020B0503020204020204" pitchFamily="34" charset="-122"/>
                <a:cs typeface="微软雅黑" panose="020B0503020204020204" pitchFamily="34" charset="-122"/>
              </a:rPr>
              <a:t>风险。</a:t>
            </a:r>
            <a:endParaRPr sz="1200">
              <a:latin typeface="微软雅黑" panose="020B0503020204020204" pitchFamily="34" charset="-122"/>
              <a:cs typeface="微软雅黑" panose="020B0503020204020204" pitchFamily="34" charset="-122"/>
            </a:endParaRPr>
          </a:p>
          <a:p>
            <a:pPr defTabSz="685800">
              <a:spcBef>
                <a:spcPts val="5"/>
              </a:spcBef>
            </a:pPr>
            <a:endParaRPr sz="1015">
              <a:latin typeface="Times New Roman" panose="02020603050405020304"/>
              <a:cs typeface="Times New Roman" panose="02020603050405020304"/>
            </a:endParaRPr>
          </a:p>
          <a:p>
            <a:pPr marL="9525" defTabSz="685800"/>
            <a:r>
              <a:rPr sz="1200" spc="-4" dirty="0">
                <a:latin typeface="微软雅黑" panose="020B0503020204020204" pitchFamily="34" charset="-122"/>
                <a:cs typeface="微软雅黑" panose="020B0503020204020204" pitchFamily="34" charset="-122"/>
              </a:rPr>
              <a:t>2</a:t>
            </a:r>
            <a:r>
              <a:rPr sz="1200" spc="4" dirty="0">
                <a:latin typeface="微软雅黑" panose="020B0503020204020204" pitchFamily="34" charset="-122"/>
                <a:cs typeface="微软雅黑" panose="020B0503020204020204" pitchFamily="34" charset="-122"/>
              </a:rPr>
              <a:t> </a:t>
            </a:r>
            <a:r>
              <a:rPr sz="1200" spc="-4" dirty="0">
                <a:latin typeface="微软雅黑" panose="020B0503020204020204" pitchFamily="34" charset="-122"/>
                <a:cs typeface="微软雅黑" panose="020B0503020204020204" pitchFamily="34" charset="-122"/>
              </a:rPr>
              <a:t>“会呼</a:t>
            </a:r>
            <a:r>
              <a:rPr sz="1200" spc="-8" dirty="0">
                <a:latin typeface="微软雅黑" panose="020B0503020204020204" pitchFamily="34" charset="-122"/>
                <a:cs typeface="微软雅黑" panose="020B0503020204020204" pitchFamily="34" charset="-122"/>
              </a:rPr>
              <a:t>吸</a:t>
            </a:r>
            <a:r>
              <a:rPr sz="1200" spc="-4" dirty="0">
                <a:latin typeface="微软雅黑" panose="020B0503020204020204" pitchFamily="34" charset="-122"/>
                <a:cs typeface="微软雅黑" panose="020B0503020204020204" pitchFamily="34" charset="-122"/>
              </a:rPr>
              <a:t>”的工业园区，也有效缓解</a:t>
            </a:r>
            <a:r>
              <a:rPr sz="1200" dirty="0">
                <a:latin typeface="微软雅黑" panose="020B0503020204020204" pitchFamily="34" charset="-122"/>
                <a:cs typeface="微软雅黑" panose="020B0503020204020204" pitchFamily="34" charset="-122"/>
              </a:rPr>
              <a:t>了</a:t>
            </a:r>
            <a:r>
              <a:rPr sz="1200" spc="-4" dirty="0">
                <a:latin typeface="微软雅黑" panose="020B0503020204020204" pitchFamily="34" charset="-122"/>
                <a:cs typeface="微软雅黑" panose="020B0503020204020204" pitchFamily="34" charset="-122"/>
              </a:rPr>
              <a:t>城市</a:t>
            </a:r>
            <a:r>
              <a:rPr sz="1200" dirty="0">
                <a:latin typeface="微软雅黑" panose="020B0503020204020204" pitchFamily="34" charset="-122"/>
                <a:cs typeface="微软雅黑" panose="020B0503020204020204" pitchFamily="34" charset="-122"/>
              </a:rPr>
              <a:t>热</a:t>
            </a:r>
            <a:r>
              <a:rPr sz="1200" spc="-4" dirty="0">
                <a:latin typeface="微软雅黑" panose="020B0503020204020204" pitchFamily="34" charset="-122"/>
                <a:cs typeface="微软雅黑" panose="020B0503020204020204" pitchFamily="34" charset="-122"/>
              </a:rPr>
              <a:t>岛效</a:t>
            </a:r>
            <a:r>
              <a:rPr sz="1200" spc="4" dirty="0">
                <a:latin typeface="微软雅黑" panose="020B0503020204020204" pitchFamily="34" charset="-122"/>
                <a:cs typeface="微软雅黑" panose="020B0503020204020204" pitchFamily="34" charset="-122"/>
              </a:rPr>
              <a:t>应</a:t>
            </a:r>
            <a:r>
              <a:rPr sz="1200" spc="-4" dirty="0">
                <a:latin typeface="微软雅黑" panose="020B0503020204020204" pitchFamily="34" charset="-122"/>
                <a:cs typeface="微软雅黑" panose="020B0503020204020204" pitchFamily="34" charset="-122"/>
              </a:rPr>
              <a:t>，让</a:t>
            </a:r>
            <a:r>
              <a:rPr sz="1200" dirty="0">
                <a:latin typeface="微软雅黑" panose="020B0503020204020204" pitchFamily="34" charset="-122"/>
                <a:cs typeface="微软雅黑" panose="020B0503020204020204" pitchFamily="34" charset="-122"/>
              </a:rPr>
              <a:t>园</a:t>
            </a:r>
            <a:r>
              <a:rPr sz="1200" spc="-4" dirty="0">
                <a:latin typeface="微软雅黑" panose="020B0503020204020204" pitchFamily="34" charset="-122"/>
                <a:cs typeface="微软雅黑" panose="020B0503020204020204" pitchFamily="34" charset="-122"/>
              </a:rPr>
              <a:t>区路</a:t>
            </a:r>
            <a:r>
              <a:rPr sz="1200" dirty="0">
                <a:latin typeface="微软雅黑" panose="020B0503020204020204" pitchFamily="34" charset="-122"/>
                <a:cs typeface="微软雅黑" panose="020B0503020204020204" pitchFamily="34" charset="-122"/>
              </a:rPr>
              <a:t>面</a:t>
            </a:r>
            <a:r>
              <a:rPr sz="1200" spc="-4" dirty="0">
                <a:latin typeface="微软雅黑" panose="020B0503020204020204" pitchFamily="34" charset="-122"/>
                <a:cs typeface="微软雅黑" panose="020B0503020204020204" pitchFamily="34" charset="-122"/>
              </a:rPr>
              <a:t>不再</a:t>
            </a:r>
            <a:r>
              <a:rPr sz="1200" dirty="0">
                <a:latin typeface="微软雅黑" panose="020B0503020204020204" pitchFamily="34" charset="-122"/>
                <a:cs typeface="微软雅黑" panose="020B0503020204020204" pitchFamily="34" charset="-122"/>
              </a:rPr>
              <a:t>发热</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a:p>
            <a:pPr defTabSz="685800">
              <a:spcBef>
                <a:spcPts val="5"/>
              </a:spcBef>
            </a:pPr>
            <a:endParaRPr sz="1015">
              <a:latin typeface="Times New Roman" panose="02020603050405020304"/>
              <a:cs typeface="Times New Roman" panose="02020603050405020304"/>
            </a:endParaRPr>
          </a:p>
          <a:p>
            <a:pPr marL="9525" defTabSz="685800"/>
            <a:r>
              <a:rPr sz="1200" spc="-4" dirty="0">
                <a:latin typeface="微软雅黑" panose="020B0503020204020204" pitchFamily="34" charset="-122"/>
                <a:cs typeface="微软雅黑" panose="020B0503020204020204" pitchFamily="34" charset="-122"/>
              </a:rPr>
              <a:t>3</a:t>
            </a:r>
            <a:r>
              <a:rPr sz="1200" spc="4" dirty="0">
                <a:latin typeface="微软雅黑" panose="020B0503020204020204" pitchFamily="34" charset="-122"/>
                <a:cs typeface="微软雅黑" panose="020B0503020204020204" pitchFamily="34" charset="-122"/>
              </a:rPr>
              <a:t> </a:t>
            </a:r>
            <a:r>
              <a:rPr sz="1200" spc="-4" dirty="0">
                <a:latin typeface="微软雅黑" panose="020B0503020204020204" pitchFamily="34" charset="-122"/>
                <a:cs typeface="微软雅黑" panose="020B0503020204020204" pitchFamily="34" charset="-122"/>
              </a:rPr>
              <a:t>优秀的渗</a:t>
            </a:r>
            <a:r>
              <a:rPr sz="1200" spc="-8" dirty="0">
                <a:latin typeface="微软雅黑" panose="020B0503020204020204" pitchFamily="34" charset="-122"/>
                <a:cs typeface="微软雅黑" panose="020B0503020204020204" pitchFamily="34" charset="-122"/>
              </a:rPr>
              <a:t>水</a:t>
            </a:r>
            <a:r>
              <a:rPr sz="1200" spc="-4" dirty="0">
                <a:latin typeface="微软雅黑" panose="020B0503020204020204" pitchFamily="34" charset="-122"/>
                <a:cs typeface="微软雅黑" panose="020B0503020204020204" pitchFamily="34" charset="-122"/>
              </a:rPr>
              <a:t>、抗压、耐磨、防滑以及</a:t>
            </a:r>
            <a:r>
              <a:rPr sz="1200" dirty="0">
                <a:latin typeface="微软雅黑" panose="020B0503020204020204" pitchFamily="34" charset="-122"/>
                <a:cs typeface="微软雅黑" panose="020B0503020204020204" pitchFamily="34" charset="-122"/>
              </a:rPr>
              <a:t>环</a:t>
            </a:r>
            <a:r>
              <a:rPr sz="1200" spc="-4" dirty="0">
                <a:latin typeface="微软雅黑" panose="020B0503020204020204" pitchFamily="34" charset="-122"/>
                <a:cs typeface="微软雅黑" panose="020B0503020204020204" pitchFamily="34" charset="-122"/>
              </a:rPr>
              <a:t>保美</a:t>
            </a:r>
            <a:r>
              <a:rPr sz="1200" dirty="0">
                <a:latin typeface="微软雅黑" panose="020B0503020204020204" pitchFamily="34" charset="-122"/>
                <a:cs typeface="微软雅黑" panose="020B0503020204020204" pitchFamily="34" charset="-122"/>
              </a:rPr>
              <a:t>观</a:t>
            </a:r>
            <a:r>
              <a:rPr sz="1200" spc="-4" dirty="0">
                <a:latin typeface="微软雅黑" panose="020B0503020204020204" pitchFamily="34" charset="-122"/>
                <a:cs typeface="微软雅黑" panose="020B0503020204020204" pitchFamily="34" charset="-122"/>
              </a:rPr>
              <a:t>多彩</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舒适</a:t>
            </a:r>
            <a:r>
              <a:rPr sz="1200" dirty="0">
                <a:latin typeface="微软雅黑" panose="020B0503020204020204" pitchFamily="34" charset="-122"/>
                <a:cs typeface="微软雅黑" panose="020B0503020204020204" pitchFamily="34" charset="-122"/>
              </a:rPr>
              <a:t>易</a:t>
            </a:r>
            <a:r>
              <a:rPr sz="1200" spc="-4" dirty="0">
                <a:latin typeface="微软雅黑" panose="020B0503020204020204" pitchFamily="34" charset="-122"/>
                <a:cs typeface="微软雅黑" panose="020B0503020204020204" pitchFamily="34" charset="-122"/>
              </a:rPr>
              <a:t>维护</a:t>
            </a:r>
            <a:r>
              <a:rPr sz="1200" dirty="0">
                <a:latin typeface="微软雅黑" panose="020B0503020204020204" pitchFamily="34" charset="-122"/>
                <a:cs typeface="微软雅黑" panose="020B0503020204020204" pitchFamily="34" charset="-122"/>
              </a:rPr>
              <a:t>和</a:t>
            </a:r>
            <a:r>
              <a:rPr sz="1200" spc="-4" dirty="0">
                <a:latin typeface="微软雅黑" panose="020B0503020204020204" pitchFamily="34" charset="-122"/>
                <a:cs typeface="微软雅黑" panose="020B0503020204020204" pitchFamily="34" charset="-122"/>
              </a:rPr>
              <a:t>吸音</a:t>
            </a:r>
            <a:r>
              <a:rPr sz="1200" dirty="0">
                <a:latin typeface="微软雅黑" panose="020B0503020204020204" pitchFamily="34" charset="-122"/>
                <a:cs typeface="微软雅黑" panose="020B0503020204020204" pitchFamily="34" charset="-122"/>
              </a:rPr>
              <a:t>减</a:t>
            </a:r>
            <a:r>
              <a:rPr sz="1200" spc="-4" dirty="0">
                <a:latin typeface="微软雅黑" panose="020B0503020204020204" pitchFamily="34" charset="-122"/>
                <a:cs typeface="微软雅黑" panose="020B0503020204020204" pitchFamily="34" charset="-122"/>
              </a:rPr>
              <a:t>噪等</a:t>
            </a:r>
            <a:r>
              <a:rPr sz="1200" dirty="0">
                <a:latin typeface="微软雅黑" panose="020B0503020204020204" pitchFamily="34" charset="-122"/>
                <a:cs typeface="微软雅黑" panose="020B0503020204020204" pitchFamily="34" charset="-122"/>
              </a:rPr>
              <a:t>特</a:t>
            </a:r>
            <a:r>
              <a:rPr sz="1200" spc="-4" dirty="0">
                <a:latin typeface="微软雅黑" panose="020B0503020204020204" pitchFamily="34" charset="-122"/>
                <a:cs typeface="微软雅黑" panose="020B0503020204020204" pitchFamily="34" charset="-122"/>
              </a:rPr>
              <a:t>点</a:t>
            </a:r>
            <a:endParaRPr sz="1200">
              <a:latin typeface="微软雅黑" panose="020B0503020204020204" pitchFamily="34" charset="-122"/>
              <a:cs typeface="微软雅黑" panose="020B0503020204020204" pitchFamily="34" charset="-122"/>
            </a:endParaRPr>
          </a:p>
        </p:txBody>
      </p:sp>
      <p:sp>
        <p:nvSpPr>
          <p:cNvPr id="9" name="object 9"/>
          <p:cNvSpPr txBox="1">
            <a:spLocks noGrp="1"/>
          </p:cNvSpPr>
          <p:nvPr>
            <p:ph type="title" idx="4294967295"/>
          </p:nvPr>
        </p:nvSpPr>
        <p:spPr>
          <a:xfrm>
            <a:off x="569719" y="161026"/>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海绵园区及排水系统优化微场景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grpSp>
        <p:nvGrpSpPr>
          <p:cNvPr id="10" name="组合 20"/>
          <p:cNvGrpSpPr/>
          <p:nvPr/>
        </p:nvGrpSpPr>
        <p:grpSpPr bwMode="auto">
          <a:xfrm>
            <a:off x="596" y="114914"/>
            <a:ext cx="521498" cy="379813"/>
            <a:chOff x="0" y="0"/>
            <a:chExt cx="694944" cy="624651"/>
          </a:xfrm>
        </p:grpSpPr>
        <p:sp>
          <p:nvSpPr>
            <p:cNvPr id="11"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12"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88858" y="737744"/>
            <a:ext cx="3760004" cy="1787941"/>
          </a:xfrm>
          <a:prstGeom prst="rect">
            <a:avLst/>
          </a:prstGeom>
          <a:blipFill>
            <a:blip r:embed="rId1"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3" name="object 3"/>
          <p:cNvSpPr/>
          <p:nvPr/>
        </p:nvSpPr>
        <p:spPr>
          <a:xfrm>
            <a:off x="4864316" y="1013071"/>
            <a:ext cx="464049" cy="95363"/>
          </a:xfrm>
          <a:prstGeom prst="rect">
            <a:avLst/>
          </a:prstGeom>
          <a:blipFill>
            <a:blip r:embed="rId2"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4" name="object 4"/>
          <p:cNvSpPr/>
          <p:nvPr/>
        </p:nvSpPr>
        <p:spPr>
          <a:xfrm>
            <a:off x="4878715" y="1659016"/>
            <a:ext cx="388180" cy="95353"/>
          </a:xfrm>
          <a:prstGeom prst="rect">
            <a:avLst/>
          </a:prstGeom>
          <a:blipFill>
            <a:blip r:embed="rId3"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5" name="object 5"/>
          <p:cNvSpPr/>
          <p:nvPr/>
        </p:nvSpPr>
        <p:spPr>
          <a:xfrm>
            <a:off x="4879640" y="2280348"/>
            <a:ext cx="387254" cy="95353"/>
          </a:xfrm>
          <a:prstGeom prst="rect">
            <a:avLst/>
          </a:prstGeom>
          <a:blipFill>
            <a:blip r:embed="rId4"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6" name="object 6"/>
          <p:cNvSpPr/>
          <p:nvPr/>
        </p:nvSpPr>
        <p:spPr>
          <a:xfrm>
            <a:off x="8070631" y="1013071"/>
            <a:ext cx="383468" cy="95363"/>
          </a:xfrm>
          <a:prstGeom prst="rect">
            <a:avLst/>
          </a:prstGeom>
          <a:blipFill>
            <a:blip r:embed="rId5"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7" name="object 7"/>
          <p:cNvSpPr/>
          <p:nvPr/>
        </p:nvSpPr>
        <p:spPr>
          <a:xfrm>
            <a:off x="8072934" y="1659016"/>
            <a:ext cx="381166" cy="95353"/>
          </a:xfrm>
          <a:prstGeom prst="rect">
            <a:avLst/>
          </a:prstGeom>
          <a:blipFill>
            <a:blip r:embed="rId6"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8" name="object 8"/>
          <p:cNvSpPr/>
          <p:nvPr/>
        </p:nvSpPr>
        <p:spPr>
          <a:xfrm>
            <a:off x="8072934" y="2280347"/>
            <a:ext cx="387286" cy="95352"/>
          </a:xfrm>
          <a:prstGeom prst="rect">
            <a:avLst/>
          </a:prstGeom>
          <a:blipFill>
            <a:blip r:embed="rId7"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9" name="object 9"/>
          <p:cNvSpPr/>
          <p:nvPr/>
        </p:nvSpPr>
        <p:spPr>
          <a:xfrm>
            <a:off x="6219714" y="969990"/>
            <a:ext cx="974184" cy="212255"/>
          </a:xfrm>
          <a:prstGeom prst="rect">
            <a:avLst/>
          </a:prstGeom>
          <a:blipFill>
            <a:blip r:embed="rId8"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10" name="object 10"/>
          <p:cNvSpPr/>
          <p:nvPr/>
        </p:nvSpPr>
        <p:spPr>
          <a:xfrm>
            <a:off x="389830" y="810876"/>
            <a:ext cx="1504734" cy="276749"/>
          </a:xfrm>
          <a:custGeom>
            <a:avLst/>
            <a:gdLst/>
            <a:ahLst/>
            <a:cxnLst/>
            <a:rect l="l" t="t" r="r" b="b"/>
            <a:pathLst>
              <a:path w="2005964" h="368934">
                <a:moveTo>
                  <a:pt x="1821179" y="0"/>
                </a:moveTo>
                <a:lnTo>
                  <a:pt x="184403" y="0"/>
                </a:lnTo>
                <a:lnTo>
                  <a:pt x="169280" y="611"/>
                </a:lnTo>
                <a:lnTo>
                  <a:pt x="126118" y="9400"/>
                </a:lnTo>
                <a:lnTo>
                  <a:pt x="87268" y="27625"/>
                </a:lnTo>
                <a:lnTo>
                  <a:pt x="54011" y="54006"/>
                </a:lnTo>
                <a:lnTo>
                  <a:pt x="27628" y="87263"/>
                </a:lnTo>
                <a:lnTo>
                  <a:pt x="9401" y="126114"/>
                </a:lnTo>
                <a:lnTo>
                  <a:pt x="611" y="169278"/>
                </a:lnTo>
                <a:lnTo>
                  <a:pt x="0" y="184404"/>
                </a:lnTo>
                <a:lnTo>
                  <a:pt x="611" y="199529"/>
                </a:lnTo>
                <a:lnTo>
                  <a:pt x="9401" y="242693"/>
                </a:lnTo>
                <a:lnTo>
                  <a:pt x="27628" y="281544"/>
                </a:lnTo>
                <a:lnTo>
                  <a:pt x="54011" y="314801"/>
                </a:lnTo>
                <a:lnTo>
                  <a:pt x="87268" y="341182"/>
                </a:lnTo>
                <a:lnTo>
                  <a:pt x="126118" y="359407"/>
                </a:lnTo>
                <a:lnTo>
                  <a:pt x="169280" y="368196"/>
                </a:lnTo>
                <a:lnTo>
                  <a:pt x="184403" y="368808"/>
                </a:lnTo>
                <a:lnTo>
                  <a:pt x="1821179" y="368808"/>
                </a:lnTo>
                <a:lnTo>
                  <a:pt x="1865497" y="363449"/>
                </a:lnTo>
                <a:lnTo>
                  <a:pt x="1905928" y="348227"/>
                </a:lnTo>
                <a:lnTo>
                  <a:pt x="1941192" y="324422"/>
                </a:lnTo>
                <a:lnTo>
                  <a:pt x="1970007" y="293315"/>
                </a:lnTo>
                <a:lnTo>
                  <a:pt x="1991094" y="256186"/>
                </a:lnTo>
                <a:lnTo>
                  <a:pt x="2003170" y="214317"/>
                </a:lnTo>
                <a:lnTo>
                  <a:pt x="2005584" y="184404"/>
                </a:lnTo>
                <a:lnTo>
                  <a:pt x="2004972" y="169278"/>
                </a:lnTo>
                <a:lnTo>
                  <a:pt x="1996183" y="126114"/>
                </a:lnTo>
                <a:lnTo>
                  <a:pt x="1977958" y="87263"/>
                </a:lnTo>
                <a:lnTo>
                  <a:pt x="1951577" y="54006"/>
                </a:lnTo>
                <a:lnTo>
                  <a:pt x="1918320" y="27625"/>
                </a:lnTo>
                <a:lnTo>
                  <a:pt x="1879469" y="9400"/>
                </a:lnTo>
                <a:lnTo>
                  <a:pt x="1836305" y="611"/>
                </a:lnTo>
                <a:lnTo>
                  <a:pt x="1821179" y="0"/>
                </a:lnTo>
                <a:close/>
              </a:path>
            </a:pathLst>
          </a:custGeom>
          <a:solidFill>
            <a:srgbClr val="E83751"/>
          </a:solidFill>
        </p:spPr>
        <p:txBody>
          <a:bodyPr wrap="square" lIns="0" tIns="0" rIns="0" bIns="0" rtlCol="0"/>
          <a:lstStyle/>
          <a:p>
            <a:pPr defTabSz="685800"/>
            <a:endParaRPr sz="1350">
              <a:solidFill>
                <a:prstClr val="black"/>
              </a:solidFill>
              <a:latin typeface="Calibri" panose="020F0502020204030204"/>
            </a:endParaRPr>
          </a:p>
        </p:txBody>
      </p:sp>
      <p:sp>
        <p:nvSpPr>
          <p:cNvPr id="14" name="object 14"/>
          <p:cNvSpPr txBox="1"/>
          <p:nvPr/>
        </p:nvSpPr>
        <p:spPr>
          <a:xfrm>
            <a:off x="564816" y="846644"/>
            <a:ext cx="4112656" cy="1668145"/>
          </a:xfrm>
          <a:prstGeom prst="rect">
            <a:avLst/>
          </a:prstGeom>
        </p:spPr>
        <p:txBody>
          <a:bodyPr vert="horz" wrap="square" lIns="0" tIns="0" rIns="0" bIns="0" rtlCol="0">
            <a:spAutoFit/>
          </a:bodyPr>
          <a:lstStyle/>
          <a:p>
            <a:pPr marL="9525" defTabSz="685800"/>
            <a:r>
              <a:rPr sz="1650" b="1" spc="-4" dirty="0">
                <a:solidFill>
                  <a:srgbClr val="FFFFFF"/>
                </a:solidFill>
                <a:latin typeface="微软雅黑" panose="020B0503020204020204" pitchFamily="34" charset="-122"/>
                <a:cs typeface="微软雅黑" panose="020B0503020204020204" pitchFamily="34" charset="-122"/>
              </a:rPr>
              <a:t>智慧手段</a:t>
            </a:r>
            <a:r>
              <a:rPr sz="1600" b="1" spc="-4" dirty="0">
                <a:solidFill>
                  <a:schemeClr val="bg1"/>
                </a:solidFill>
                <a:latin typeface="微软雅黑" panose="020B0503020204020204" pitchFamily="34" charset="-122"/>
                <a:cs typeface="微软雅黑" panose="020B0503020204020204" pitchFamily="34" charset="-122"/>
              </a:rPr>
              <a:t>为</a:t>
            </a:r>
            <a:r>
              <a:rPr sz="1650" b="1" spc="-4" dirty="0">
                <a:solidFill>
                  <a:srgbClr val="FFFFFF"/>
                </a:solidFill>
                <a:latin typeface="微软雅黑" panose="020B0503020204020204" pitchFamily="34" charset="-122"/>
                <a:cs typeface="微软雅黑" panose="020B0503020204020204" pitchFamily="34" charset="-122"/>
              </a:rPr>
              <a:t>辅</a:t>
            </a:r>
            <a:endParaRPr sz="1650">
              <a:solidFill>
                <a:prstClr val="black"/>
              </a:solidFill>
              <a:latin typeface="微软雅黑" panose="020B0503020204020204" pitchFamily="34" charset="-122"/>
              <a:cs typeface="微软雅黑" panose="020B0503020204020204" pitchFamily="34" charset="-122"/>
            </a:endParaRPr>
          </a:p>
          <a:p>
            <a:pPr marL="64135" marR="3810" defTabSz="685800">
              <a:lnSpc>
                <a:spcPct val="150000"/>
              </a:lnSpc>
              <a:spcBef>
                <a:spcPts val="40"/>
              </a:spcBef>
            </a:pPr>
            <a:r>
              <a:rPr sz="1200" spc="-4" dirty="0">
                <a:solidFill>
                  <a:schemeClr val="tx1"/>
                </a:solidFill>
                <a:latin typeface="微软雅黑" panose="020B0503020204020204" pitchFamily="34" charset="-122"/>
                <a:cs typeface="微软雅黑" panose="020B0503020204020204" pitchFamily="34" charset="-122"/>
              </a:rPr>
              <a:t>1 建</a:t>
            </a:r>
            <a:r>
              <a:rPr sz="1200" dirty="0">
                <a:solidFill>
                  <a:schemeClr val="tx1"/>
                </a:solidFill>
                <a:latin typeface="微软雅黑" panose="020B0503020204020204" pitchFamily="34" charset="-122"/>
                <a:cs typeface="微软雅黑" panose="020B0503020204020204" pitchFamily="34" charset="-122"/>
              </a:rPr>
              <a:t>设</a:t>
            </a:r>
            <a:r>
              <a:rPr sz="1200" spc="-4" dirty="0">
                <a:solidFill>
                  <a:schemeClr val="tx1"/>
                </a:solidFill>
                <a:latin typeface="微软雅黑" panose="020B0503020204020204" pitchFamily="34" charset="-122"/>
                <a:cs typeface="微软雅黑" panose="020B0503020204020204" pitchFamily="34" charset="-122"/>
              </a:rPr>
              <a:t>一体</a:t>
            </a:r>
            <a:r>
              <a:rPr sz="1200" dirty="0">
                <a:solidFill>
                  <a:schemeClr val="tx1"/>
                </a:solidFill>
                <a:latin typeface="微软雅黑" panose="020B0503020204020204" pitchFamily="34" charset="-122"/>
                <a:cs typeface="微软雅黑" panose="020B0503020204020204" pitchFamily="34" charset="-122"/>
              </a:rPr>
              <a:t>的“</a:t>
            </a:r>
            <a:r>
              <a:rPr sz="1200" spc="-4" dirty="0">
                <a:solidFill>
                  <a:schemeClr val="tx1"/>
                </a:solidFill>
                <a:latin typeface="微软雅黑" panose="020B0503020204020204" pitchFamily="34" charset="-122"/>
                <a:cs typeface="微软雅黑" panose="020B0503020204020204" pitchFamily="34" charset="-122"/>
              </a:rPr>
              <a:t>排水GI</a:t>
            </a:r>
            <a:r>
              <a:rPr sz="1200" dirty="0">
                <a:solidFill>
                  <a:schemeClr val="tx1"/>
                </a:solidFill>
                <a:latin typeface="微软雅黑" panose="020B0503020204020204" pitchFamily="34" charset="-122"/>
                <a:cs typeface="微软雅黑" panose="020B0503020204020204" pitchFamily="34" charset="-122"/>
              </a:rPr>
              <a:t>S</a:t>
            </a:r>
            <a:r>
              <a:rPr sz="1200" spc="-4" dirty="0">
                <a:solidFill>
                  <a:schemeClr val="tx1"/>
                </a:solidFill>
                <a:latin typeface="微软雅黑" panose="020B0503020204020204" pitchFamily="34" charset="-122"/>
                <a:cs typeface="微软雅黑" panose="020B0503020204020204" pitchFamily="34" charset="-122"/>
              </a:rPr>
              <a:t>一张</a:t>
            </a:r>
            <a:r>
              <a:rPr sz="1200" dirty="0">
                <a:solidFill>
                  <a:schemeClr val="tx1"/>
                </a:solidFill>
                <a:latin typeface="微软雅黑" panose="020B0503020204020204" pitchFamily="34" charset="-122"/>
                <a:cs typeface="微软雅黑" panose="020B0503020204020204" pitchFamily="34" charset="-122"/>
              </a:rPr>
              <a:t>图“</a:t>
            </a:r>
            <a:r>
              <a:rPr sz="1200" spc="-4" dirty="0">
                <a:solidFill>
                  <a:schemeClr val="tx1"/>
                </a:solidFill>
                <a:latin typeface="微软雅黑" panose="020B0503020204020204" pitchFamily="34" charset="-122"/>
                <a:cs typeface="微软雅黑" panose="020B0503020204020204" pitchFamily="34" charset="-122"/>
              </a:rPr>
              <a:t>信息平</a:t>
            </a:r>
            <a:r>
              <a:rPr sz="1200" dirty="0">
                <a:solidFill>
                  <a:schemeClr val="tx1"/>
                </a:solidFill>
                <a:latin typeface="微软雅黑" panose="020B0503020204020204" pitchFamily="34" charset="-122"/>
                <a:cs typeface="微软雅黑" panose="020B0503020204020204" pitchFamily="34" charset="-122"/>
              </a:rPr>
              <a:t>台</a:t>
            </a:r>
            <a:r>
              <a:rPr sz="1200" spc="-4" dirty="0">
                <a:solidFill>
                  <a:schemeClr val="tx1"/>
                </a:solidFill>
                <a:latin typeface="微软雅黑" panose="020B0503020204020204" pitchFamily="34" charset="-122"/>
                <a:cs typeface="微软雅黑" panose="020B0503020204020204" pitchFamily="34" charset="-122"/>
              </a:rPr>
              <a:t>，实</a:t>
            </a:r>
            <a:r>
              <a:rPr sz="1200" dirty="0">
                <a:solidFill>
                  <a:schemeClr val="tx1"/>
                </a:solidFill>
                <a:latin typeface="微软雅黑" panose="020B0503020204020204" pitchFamily="34" charset="-122"/>
                <a:cs typeface="微软雅黑" panose="020B0503020204020204" pitchFamily="34" charset="-122"/>
              </a:rPr>
              <a:t>现</a:t>
            </a:r>
            <a:r>
              <a:rPr sz="1200" spc="-4" dirty="0">
                <a:solidFill>
                  <a:schemeClr val="tx1"/>
                </a:solidFill>
                <a:latin typeface="微软雅黑" panose="020B0503020204020204" pitchFamily="34" charset="-122"/>
                <a:cs typeface="微软雅黑" panose="020B0503020204020204" pitchFamily="34" charset="-122"/>
              </a:rPr>
              <a:t>管网数</a:t>
            </a:r>
            <a:r>
              <a:rPr sz="1200" dirty="0">
                <a:solidFill>
                  <a:schemeClr val="tx1"/>
                </a:solidFill>
                <a:latin typeface="微软雅黑" panose="020B0503020204020204" pitchFamily="34" charset="-122"/>
                <a:cs typeface="微软雅黑" panose="020B0503020204020204" pitchFamily="34" charset="-122"/>
              </a:rPr>
              <a:t>据</a:t>
            </a:r>
            <a:r>
              <a:rPr sz="1200" spc="-4" dirty="0">
                <a:solidFill>
                  <a:schemeClr val="tx1"/>
                </a:solidFill>
                <a:latin typeface="微软雅黑" panose="020B0503020204020204" pitchFamily="34" charset="-122"/>
                <a:cs typeface="微软雅黑" panose="020B0503020204020204" pitchFamily="34" charset="-122"/>
              </a:rPr>
              <a:t>、 地图数据、业务数据等数据整合</a:t>
            </a:r>
            <a:endParaRPr sz="1200">
              <a:solidFill>
                <a:schemeClr val="tx1"/>
              </a:solidFill>
              <a:latin typeface="微软雅黑" panose="020B0503020204020204" pitchFamily="34" charset="-122"/>
              <a:cs typeface="微软雅黑" panose="020B0503020204020204" pitchFamily="34" charset="-122"/>
            </a:endParaRPr>
          </a:p>
          <a:p>
            <a:pPr marL="64135" defTabSz="685800">
              <a:spcBef>
                <a:spcPts val="720"/>
              </a:spcBef>
            </a:pPr>
            <a:r>
              <a:rPr sz="1200" spc="-4" dirty="0">
                <a:solidFill>
                  <a:schemeClr val="tx1"/>
                </a:solidFill>
                <a:latin typeface="微软雅黑" panose="020B0503020204020204" pitchFamily="34" charset="-122"/>
                <a:cs typeface="微软雅黑" panose="020B0503020204020204" pitchFamily="34" charset="-122"/>
              </a:rPr>
              <a:t>2</a:t>
            </a:r>
            <a:r>
              <a:rPr sz="1200" spc="4" dirty="0">
                <a:solidFill>
                  <a:schemeClr val="tx1"/>
                </a:solidFill>
                <a:latin typeface="微软雅黑" panose="020B0503020204020204" pitchFamily="34" charset="-122"/>
                <a:cs typeface="微软雅黑" panose="020B0503020204020204" pitchFamily="34" charset="-122"/>
              </a:rPr>
              <a:t> </a:t>
            </a:r>
            <a:r>
              <a:rPr sz="1200" spc="-4" dirty="0">
                <a:solidFill>
                  <a:schemeClr val="tx1"/>
                </a:solidFill>
                <a:latin typeface="微软雅黑" panose="020B0503020204020204" pitchFamily="34" charset="-122"/>
                <a:cs typeface="微软雅黑" panose="020B0503020204020204" pitchFamily="34" charset="-122"/>
              </a:rPr>
              <a:t>实现数据的共享和集中化处理，显示</a:t>
            </a:r>
            <a:r>
              <a:rPr sz="1200" dirty="0">
                <a:solidFill>
                  <a:schemeClr val="tx1"/>
                </a:solidFill>
                <a:latin typeface="微软雅黑" panose="020B0503020204020204" pitchFamily="34" charset="-122"/>
                <a:cs typeface="微软雅黑" panose="020B0503020204020204" pitchFamily="34" charset="-122"/>
              </a:rPr>
              <a:t>和</a:t>
            </a:r>
            <a:r>
              <a:rPr sz="1200" spc="-4" dirty="0">
                <a:solidFill>
                  <a:schemeClr val="tx1"/>
                </a:solidFill>
                <a:latin typeface="微软雅黑" panose="020B0503020204020204" pitchFamily="34" charset="-122"/>
                <a:cs typeface="微软雅黑" panose="020B0503020204020204" pitchFamily="34" charset="-122"/>
              </a:rPr>
              <a:t>分析</a:t>
            </a:r>
            <a:r>
              <a:rPr sz="1200" dirty="0">
                <a:solidFill>
                  <a:schemeClr val="tx1"/>
                </a:solidFill>
                <a:latin typeface="微软雅黑" panose="020B0503020204020204" pitchFamily="34" charset="-122"/>
                <a:cs typeface="微软雅黑" panose="020B0503020204020204" pitchFamily="34" charset="-122"/>
              </a:rPr>
              <a:t>数</a:t>
            </a:r>
            <a:r>
              <a:rPr sz="1200" spc="-4" dirty="0">
                <a:solidFill>
                  <a:schemeClr val="tx1"/>
                </a:solidFill>
                <a:latin typeface="微软雅黑" panose="020B0503020204020204" pitchFamily="34" charset="-122"/>
                <a:cs typeface="微软雅黑" panose="020B0503020204020204" pitchFamily="34" charset="-122"/>
              </a:rPr>
              <a:t>据趋</a:t>
            </a:r>
            <a:r>
              <a:rPr sz="1200" dirty="0">
                <a:solidFill>
                  <a:schemeClr val="tx1"/>
                </a:solidFill>
                <a:latin typeface="微软雅黑" panose="020B0503020204020204" pitchFamily="34" charset="-122"/>
                <a:cs typeface="微软雅黑" panose="020B0503020204020204" pitchFamily="34" charset="-122"/>
              </a:rPr>
              <a:t>势</a:t>
            </a:r>
            <a:r>
              <a:rPr sz="1200" spc="-4" dirty="0">
                <a:solidFill>
                  <a:schemeClr val="tx1"/>
                </a:solidFill>
                <a:latin typeface="微软雅黑" panose="020B0503020204020204" pitchFamily="34" charset="-122"/>
                <a:cs typeface="微软雅黑" panose="020B0503020204020204" pitchFamily="34" charset="-122"/>
              </a:rPr>
              <a:t>，</a:t>
            </a:r>
            <a:endParaRPr sz="1200">
              <a:solidFill>
                <a:schemeClr val="tx1"/>
              </a:solidFill>
              <a:latin typeface="微软雅黑" panose="020B0503020204020204" pitchFamily="34" charset="-122"/>
              <a:cs typeface="微软雅黑" panose="020B0503020204020204" pitchFamily="34" charset="-122"/>
            </a:endParaRPr>
          </a:p>
          <a:p>
            <a:pPr marL="64135" marR="232410" defTabSz="685800">
              <a:lnSpc>
                <a:spcPts val="2160"/>
              </a:lnSpc>
              <a:spcBef>
                <a:spcPts val="190"/>
              </a:spcBef>
            </a:pPr>
            <a:r>
              <a:rPr sz="1200" spc="-4" dirty="0">
                <a:solidFill>
                  <a:schemeClr val="tx1"/>
                </a:solidFill>
                <a:latin typeface="微软雅黑" panose="020B0503020204020204" pitchFamily="34" charset="-122"/>
                <a:cs typeface="微软雅黑" panose="020B0503020204020204" pitchFamily="34" charset="-122"/>
              </a:rPr>
              <a:t>便于管理者快速、便捷的掌握重要</a:t>
            </a:r>
            <a:r>
              <a:rPr sz="1200" dirty="0">
                <a:solidFill>
                  <a:schemeClr val="tx1"/>
                </a:solidFill>
                <a:latin typeface="微软雅黑" panose="020B0503020204020204" pitchFamily="34" charset="-122"/>
                <a:cs typeface="微软雅黑" panose="020B0503020204020204" pitchFamily="34" charset="-122"/>
              </a:rPr>
              <a:t>信</a:t>
            </a:r>
            <a:r>
              <a:rPr sz="1200" spc="-4" dirty="0">
                <a:solidFill>
                  <a:schemeClr val="tx1"/>
                </a:solidFill>
                <a:latin typeface="微软雅黑" panose="020B0503020204020204" pitchFamily="34" charset="-122"/>
                <a:cs typeface="微软雅黑" panose="020B0503020204020204" pitchFamily="34" charset="-122"/>
              </a:rPr>
              <a:t>息，</a:t>
            </a:r>
            <a:r>
              <a:rPr sz="1200" dirty="0">
                <a:solidFill>
                  <a:schemeClr val="tx1"/>
                </a:solidFill>
                <a:latin typeface="微软雅黑" panose="020B0503020204020204" pitchFamily="34" charset="-122"/>
                <a:cs typeface="微软雅黑" panose="020B0503020204020204" pitchFamily="34" charset="-122"/>
              </a:rPr>
              <a:t>切</a:t>
            </a:r>
            <a:r>
              <a:rPr sz="1200" spc="-4" dirty="0">
                <a:solidFill>
                  <a:schemeClr val="tx1"/>
                </a:solidFill>
                <a:latin typeface="微软雅黑" panose="020B0503020204020204" pitchFamily="34" charset="-122"/>
                <a:cs typeface="微软雅黑" panose="020B0503020204020204" pitchFamily="34" charset="-122"/>
              </a:rPr>
              <a:t>实提</a:t>
            </a:r>
            <a:r>
              <a:rPr sz="1200" dirty="0">
                <a:solidFill>
                  <a:schemeClr val="tx1"/>
                </a:solidFill>
                <a:latin typeface="微软雅黑" panose="020B0503020204020204" pitchFamily="34" charset="-122"/>
                <a:cs typeface="微软雅黑" panose="020B0503020204020204" pitchFamily="34" charset="-122"/>
              </a:rPr>
              <a:t>高</a:t>
            </a:r>
            <a:r>
              <a:rPr sz="1200" spc="-4" dirty="0">
                <a:solidFill>
                  <a:schemeClr val="tx1"/>
                </a:solidFill>
                <a:latin typeface="微软雅黑" panose="020B0503020204020204" pitchFamily="34" charset="-122"/>
                <a:cs typeface="微软雅黑" panose="020B0503020204020204" pitchFamily="34" charset="-122"/>
              </a:rPr>
              <a:t>园区排 水的监管调控能力</a:t>
            </a:r>
            <a:endParaRPr sz="1200" spc="-4" dirty="0">
              <a:solidFill>
                <a:schemeClr val="tx1"/>
              </a:solidFill>
              <a:latin typeface="微软雅黑" panose="020B0503020204020204" pitchFamily="34" charset="-122"/>
              <a:cs typeface="微软雅黑" panose="020B0503020204020204" pitchFamily="34" charset="-122"/>
            </a:endParaRPr>
          </a:p>
        </p:txBody>
      </p:sp>
      <p:sp>
        <p:nvSpPr>
          <p:cNvPr id="15" name="object 15"/>
          <p:cNvSpPr/>
          <p:nvPr/>
        </p:nvSpPr>
        <p:spPr>
          <a:xfrm>
            <a:off x="620757" y="2747452"/>
            <a:ext cx="3778271" cy="2317262"/>
          </a:xfrm>
          <a:prstGeom prst="rect">
            <a:avLst/>
          </a:prstGeom>
          <a:blipFill>
            <a:blip r:embed="rId9" cstate="print"/>
            <a:stretch>
              <a:fillRect/>
            </a:stretch>
          </a:blipFill>
        </p:spPr>
        <p:txBody>
          <a:bodyPr wrap="square" lIns="0" tIns="0" rIns="0" bIns="0" rtlCol="0"/>
          <a:lstStyle/>
          <a:p>
            <a:pPr defTabSz="685800"/>
            <a:endParaRPr sz="1350">
              <a:solidFill>
                <a:prstClr val="black"/>
              </a:solidFill>
              <a:latin typeface="Calibri" panose="020F0502020204030204"/>
            </a:endParaRPr>
          </a:p>
        </p:txBody>
      </p:sp>
      <p:sp>
        <p:nvSpPr>
          <p:cNvPr id="16" name="object 16"/>
          <p:cNvSpPr/>
          <p:nvPr/>
        </p:nvSpPr>
        <p:spPr>
          <a:xfrm>
            <a:off x="4788858" y="2935704"/>
            <a:ext cx="3796562" cy="2129009"/>
          </a:xfrm>
          <a:prstGeom prst="rect">
            <a:avLst/>
          </a:prstGeom>
          <a:blipFill>
            <a:blip r:embed="rId10" cstate="print"/>
            <a:srcRect/>
            <a:stretch>
              <a:fillRect l="-181" t="-9165" r="181" b="323"/>
            </a:stretch>
          </a:blipFill>
        </p:spPr>
        <p:txBody>
          <a:bodyPr wrap="square" lIns="0" tIns="0" rIns="0" bIns="0" rtlCol="0"/>
          <a:lstStyle/>
          <a:p>
            <a:pPr defTabSz="685800"/>
            <a:endParaRPr sz="1350">
              <a:solidFill>
                <a:prstClr val="black"/>
              </a:solidFill>
              <a:latin typeface="Calibri" panose="020F0502020204030204"/>
            </a:endParaRPr>
          </a:p>
        </p:txBody>
      </p:sp>
      <p:sp>
        <p:nvSpPr>
          <p:cNvPr id="17" name="object 17"/>
          <p:cNvSpPr txBox="1">
            <a:spLocks noGrp="1"/>
          </p:cNvSpPr>
          <p:nvPr>
            <p:ph type="title" idx="4294967295"/>
          </p:nvPr>
        </p:nvSpPr>
        <p:spPr>
          <a:xfrm>
            <a:off x="620757" y="166379"/>
            <a:ext cx="6772275" cy="342786"/>
          </a:xfrm>
          <a:prstGeom prst="rect">
            <a:avLst/>
          </a:prstGeom>
        </p:spPr>
        <p:txBody>
          <a:bodyPr vert="horz" wrap="square" lIns="0" tIns="0" rIns="0" bIns="0" rtlCol="0">
            <a:spAutoFit/>
          </a:bodyPr>
          <a:lstStyle/>
          <a:p>
            <a:pPr defTabSz="685800">
              <a:buFont typeface="Arial" panose="020B0704020202020204" pitchFamily="34" charset="0"/>
            </a:pPr>
            <a:r>
              <a:rPr sz="2475" dirty="0">
                <a:solidFill>
                  <a:srgbClr val="595959"/>
                </a:solidFill>
                <a:latin typeface="微软雅黑" panose="020B0503020204020204" pitchFamily="34" charset="-122"/>
                <a:ea typeface="微软雅黑" panose="020B0503020204020204" pitchFamily="34" charset="-122"/>
                <a:cs typeface="Raleway Light" charset="0"/>
              </a:rPr>
              <a:t>海绵园区及排水系统优化微场景</a:t>
            </a:r>
            <a:endParaRPr sz="2475" dirty="0">
              <a:solidFill>
                <a:srgbClr val="595959"/>
              </a:solidFill>
              <a:latin typeface="微软雅黑" panose="020B0503020204020204" pitchFamily="34" charset="-122"/>
              <a:ea typeface="微软雅黑" panose="020B0503020204020204" pitchFamily="34" charset="-122"/>
              <a:cs typeface="Raleway Light" charset="0"/>
            </a:endParaRPr>
          </a:p>
        </p:txBody>
      </p:sp>
      <p:grpSp>
        <p:nvGrpSpPr>
          <p:cNvPr id="18" name="组合 20"/>
          <p:cNvGrpSpPr/>
          <p:nvPr/>
        </p:nvGrpSpPr>
        <p:grpSpPr bwMode="auto">
          <a:xfrm>
            <a:off x="596" y="114914"/>
            <a:ext cx="521498" cy="379813"/>
            <a:chOff x="0" y="0"/>
            <a:chExt cx="694944" cy="624651"/>
          </a:xfrm>
        </p:grpSpPr>
        <p:sp>
          <p:nvSpPr>
            <p:cNvPr id="19" name="矩形 21"/>
            <p:cNvSpPr>
              <a:spLocks noChangeArrowheads="1"/>
            </p:cNvSpPr>
            <p:nvPr/>
          </p:nvSpPr>
          <p:spPr bwMode="auto">
            <a:xfrm>
              <a:off x="0" y="0"/>
              <a:ext cx="548974" cy="62465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eaLnBrk="0" hangingPunct="0">
                <a:defRPr>
                  <a:solidFill>
                    <a:schemeClr val="tx1"/>
                  </a:solidFill>
                  <a:latin typeface="Calibri" panose="020F0502020204030204" pitchFamily="34" charset="0"/>
                  <a:ea typeface="宋体" pitchFamily="2" charset="-122"/>
                </a:defRPr>
              </a:lvl2pPr>
              <a:lvl3pPr eaLnBrk="0" hangingPunct="0">
                <a:defRPr>
                  <a:solidFill>
                    <a:schemeClr val="tx1"/>
                  </a:solidFill>
                  <a:latin typeface="Calibri" panose="020F0502020204030204" pitchFamily="34" charset="0"/>
                  <a:ea typeface="宋体" pitchFamily="2" charset="-122"/>
                </a:defRPr>
              </a:lvl3pPr>
              <a:lvl4pPr eaLnBrk="0" hangingPunct="0">
                <a:defRPr>
                  <a:solidFill>
                    <a:schemeClr val="tx1"/>
                  </a:solidFill>
                  <a:latin typeface="Calibri" panose="020F0502020204030204" pitchFamily="34" charset="0"/>
                  <a:ea typeface="宋体" pitchFamily="2" charset="-122"/>
                </a:defRPr>
              </a:lvl4pPr>
              <a:lvl5pPr eaLnBrk="0" hangingPunct="0">
                <a:defRPr>
                  <a:solidFill>
                    <a:schemeClr val="tx1"/>
                  </a:solidFill>
                  <a:latin typeface="Calibri" panose="020F0502020204030204" pitchFamily="34" charset="0"/>
                  <a:ea typeface="宋体" pitchFamily="2" charset="-122"/>
                </a:defRPr>
              </a:lvl5pPr>
              <a:lvl6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6pPr>
              <a:lvl7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7pPr>
              <a:lvl8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8pPr>
              <a:lvl9pPr eaLnBrk="0" fontAlgn="base" hangingPunct="0">
                <a:spcBef>
                  <a:spcPct val="0"/>
                </a:spcBef>
                <a:spcAft>
                  <a:spcPct val="0"/>
                </a:spcAft>
                <a:buFont typeface="Arial" panose="020B0704020202020204" pitchFamily="34" charset="0"/>
                <a:defRPr>
                  <a:solidFill>
                    <a:schemeClr val="tx1"/>
                  </a:solidFill>
                  <a:latin typeface="Calibri" panose="020F0502020204030204" pitchFamily="34" charset="0"/>
                  <a:ea typeface="宋体" pitchFamily="2" charset="-122"/>
                </a:defRPr>
              </a:lvl9pPr>
            </a:lstStyle>
            <a:p>
              <a:pPr algn="ctr" eaLnBrk="1" hangingPunct="1">
                <a:defRPr/>
              </a:pPr>
              <a:endParaRPr lang="zh-CN" altLang="en-US" sz="3600">
                <a:solidFill>
                  <a:srgbClr val="FFFFFF"/>
                </a:solidFill>
              </a:endParaRPr>
            </a:p>
          </p:txBody>
        </p:sp>
        <p:sp>
          <p:nvSpPr>
            <p:cNvPr id="20" name="矩形 22"/>
            <p:cNvSpPr>
              <a:spLocks noChangeArrowheads="1"/>
            </p:cNvSpPr>
            <p:nvPr/>
          </p:nvSpPr>
          <p:spPr bwMode="auto">
            <a:xfrm>
              <a:off x="612439" y="0"/>
              <a:ext cx="82505" cy="624651"/>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704020202020204" pitchFamily="34" charset="0"/>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Font typeface="Arial" panose="020B0704020202020204" pitchFamily="34" charset="0"/>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4pPr>
              <a:lvl5pPr marL="2057400" indent="-228600">
                <a:lnSpc>
                  <a:spcPct val="90000"/>
                </a:lnSpc>
                <a:spcBef>
                  <a:spcPts val="500"/>
                </a:spcBef>
                <a:buFont typeface="Arial" panose="020B0704020202020204" pitchFamily="34" charset="0"/>
                <a:buChar char="•"/>
                <a:defRPr sz="2000">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704020202020204" pitchFamily="34" charset="0"/>
                <a:buChar char="•"/>
                <a:defRPr sz="2000">
                  <a:solidFill>
                    <a:schemeClr val="tx1"/>
                  </a:solidFill>
                  <a:latin typeface="Calibri" panose="020F0502020204030204" pitchFamily="34" charset="0"/>
                  <a:ea typeface="宋体" pitchFamily="2" charset="-122"/>
                </a:defRPr>
              </a:lvl9pPr>
            </a:lstStyle>
            <a:p>
              <a:pPr algn="ctr">
                <a:lnSpc>
                  <a:spcPct val="100000"/>
                </a:lnSpc>
                <a:spcBef>
                  <a:spcPct val="0"/>
                </a:spcBef>
                <a:buFont typeface="Arial" panose="020B0704020202020204" pitchFamily="34" charset="0"/>
                <a:buNone/>
                <a:defRPr/>
              </a:pPr>
              <a:endParaRPr lang="zh-CN" altLang="en-US" sz="1350">
                <a:sym typeface="+mn-ea"/>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7" name="TextBox 17"/>
          <p:cNvSpPr txBox="1"/>
          <p:nvPr/>
        </p:nvSpPr>
        <p:spPr>
          <a:xfrm>
            <a:off x="258353" y="2159583"/>
            <a:ext cx="8387729" cy="69151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39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Roboto Light"/>
              </a:rPr>
              <a:t>THANKS !</a:t>
            </a:r>
            <a:endParaRPr kumimoji="0" lang="zh-CN" altLang="en-US" sz="3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Roboto Light"/>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252023" y="2336767"/>
            <a:ext cx="2246942" cy="2798834"/>
          </a:xfrm>
          <a:prstGeom prst="rect">
            <a:avLst/>
          </a:prstGeom>
        </p:spPr>
      </p:pic>
      <p:sp>
        <p:nvSpPr>
          <p:cNvPr id="2" name="文本框 1"/>
          <p:cNvSpPr txBox="1"/>
          <p:nvPr/>
        </p:nvSpPr>
        <p:spPr>
          <a:xfrm>
            <a:off x="289053" y="32967"/>
            <a:ext cx="8501930" cy="2303780"/>
          </a:xfrm>
          <a:prstGeom prst="rect">
            <a:avLst/>
          </a:prstGeom>
          <a:noFill/>
        </p:spPr>
        <p:txBody>
          <a:bodyPr wrap="squar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pitchFamily="34" charset="-122"/>
                <a:ea typeface="微软雅黑" panose="020B0503020204020204" pitchFamily="34" charset="-122"/>
              </a:defRPr>
            </a:lvl1pPr>
          </a:lstStyle>
          <a:p>
            <a:pPr marL="0" indent="0" algn="ctr">
              <a:lnSpc>
                <a:spcPct val="120000"/>
              </a:lnSpc>
              <a:buFont typeface="Wingdings" panose="05000000000000000000" charset="0"/>
              <a:buNone/>
            </a:pPr>
            <a:r>
              <a:rPr lang="zh-CN" sz="2400" b="1" dirty="0">
                <a:solidFill>
                  <a:schemeClr val="tx1"/>
                </a:solidFill>
                <a:latin typeface="华文细黑" panose="02010600040101010101" pitchFamily="2" charset="-122"/>
                <a:ea typeface="华文细黑" panose="02010600040101010101" pitchFamily="2" charset="-122"/>
              </a:rPr>
              <a:t>智慧政务解决方案</a:t>
            </a:r>
            <a:endParaRPr lang="zh-CN" sz="12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r>
              <a:rPr lang="zh-CN" sz="1200" b="1" dirty="0">
                <a:solidFill>
                  <a:schemeClr val="tx1"/>
                </a:solidFill>
                <a:latin typeface="华文细黑" panose="02010600040101010101" pitchFamily="2" charset="-122"/>
                <a:ea typeface="华文细黑" panose="02010600040101010101" pitchFamily="2" charset="-122"/>
              </a:rPr>
              <a:t>微信公众号</a:t>
            </a:r>
            <a:r>
              <a:rPr lang="zh-CN" sz="1200" dirty="0">
                <a:solidFill>
                  <a:schemeClr val="tx1"/>
                </a:solidFill>
                <a:latin typeface="华文细黑" panose="02010600040101010101" pitchFamily="2" charset="-122"/>
                <a:ea typeface="华文细黑" panose="02010600040101010101" pitchFamily="2" charset="-122"/>
              </a:rPr>
              <a:t>（扫第一个码）</a:t>
            </a:r>
            <a:r>
              <a:rPr sz="1200" dirty="0">
                <a:solidFill>
                  <a:schemeClr val="tx1"/>
                </a:solidFill>
                <a:latin typeface="华文细黑" panose="02010600040101010101" pitchFamily="2" charset="-122"/>
                <a:ea typeface="华文细黑" panose="02010600040101010101" pitchFamily="2" charset="-122"/>
              </a:rPr>
              <a:t>每日分享</a:t>
            </a:r>
            <a:r>
              <a:rPr lang="zh-CN" sz="1200" dirty="0">
                <a:solidFill>
                  <a:schemeClr val="tx1"/>
                </a:solidFill>
                <a:latin typeface="华文细黑" panose="02010600040101010101" pitchFamily="2" charset="-122"/>
                <a:ea typeface="华文细黑" panose="02010600040101010101" pitchFamily="2" charset="-122"/>
              </a:rPr>
              <a:t>智慧政务</a:t>
            </a:r>
            <a:r>
              <a:rPr sz="1200" dirty="0">
                <a:solidFill>
                  <a:schemeClr val="tx1"/>
                </a:solidFill>
                <a:latin typeface="华文细黑" panose="02010600040101010101" pitchFamily="2" charset="-122"/>
                <a:ea typeface="华文细黑" panose="02010600040101010101" pitchFamily="2" charset="-122"/>
              </a:rPr>
              <a:t>领域高质量</a:t>
            </a:r>
            <a:r>
              <a:rPr lang="zh-CN" sz="1200" dirty="0">
                <a:solidFill>
                  <a:schemeClr val="tx1"/>
                </a:solidFill>
                <a:latin typeface="华文细黑" panose="02010600040101010101" pitchFamily="2" charset="-122"/>
                <a:ea typeface="华文细黑" panose="02010600040101010101" pitchFamily="2" charset="-122"/>
              </a:rPr>
              <a:t>专业</a:t>
            </a:r>
            <a:r>
              <a:rPr sz="1200" dirty="0">
                <a:solidFill>
                  <a:schemeClr val="tx1"/>
                </a:solidFill>
                <a:latin typeface="华文细黑" panose="02010600040101010101" pitchFamily="2" charset="-122"/>
                <a:ea typeface="华文细黑" panose="02010600040101010101" pitchFamily="2" charset="-122"/>
              </a:rPr>
              <a:t>的解决方案，内容囊括</a:t>
            </a:r>
            <a:r>
              <a:rPr lang="zh-CN" sz="1200" dirty="0">
                <a:solidFill>
                  <a:schemeClr val="tx1"/>
                </a:solidFill>
                <a:latin typeface="华文细黑" panose="02010600040101010101" pitchFamily="2" charset="-122"/>
                <a:ea typeface="华文细黑" panose="02010600040101010101" pitchFamily="2" charset="-122"/>
              </a:rPr>
              <a:t>城市大脑、智慧城市、数字政府、一网统管、一网通办、智慧园区、智慧公安、智慧水务（水利）智慧城管、智慧应急、数据要素、政务大数据、政务云、社会综合治理、智慧环保、数字孪生、</a:t>
            </a:r>
            <a:r>
              <a:rPr sz="1200" dirty="0">
                <a:solidFill>
                  <a:schemeClr val="tx1"/>
                </a:solidFill>
                <a:latin typeface="华文细黑" panose="02010600040101010101" pitchFamily="2" charset="-122"/>
                <a:ea typeface="华文细黑" panose="02010600040101010101" pitchFamily="2" charset="-122"/>
              </a:rPr>
              <a:t>人工智能等</a:t>
            </a:r>
            <a:r>
              <a:rPr lang="zh-CN" sz="1200" dirty="0">
                <a:solidFill>
                  <a:schemeClr val="tx1"/>
                </a:solidFill>
                <a:latin typeface="华文细黑" panose="02010600040101010101" pitchFamily="2" charset="-122"/>
                <a:ea typeface="华文细黑" panose="02010600040101010101" pitchFamily="2" charset="-122"/>
              </a:rPr>
              <a:t>领域</a:t>
            </a:r>
            <a:r>
              <a:rPr sz="1200" dirty="0">
                <a:solidFill>
                  <a:schemeClr val="tx1"/>
                </a:solidFill>
                <a:latin typeface="华文细黑" panose="02010600040101010101" pitchFamily="2" charset="-122"/>
                <a:ea typeface="华文细黑" panose="02010600040101010101" pitchFamily="2" charset="-122"/>
              </a:rPr>
              <a:t>，共享行业售前方案、设计方案、技术方案和项目信息等。</a:t>
            </a:r>
            <a:endParaRPr sz="12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r>
              <a:rPr lang="zh-CN" sz="1200" b="1" dirty="0">
                <a:solidFill>
                  <a:schemeClr val="tx1"/>
                </a:solidFill>
                <a:latin typeface="华文细黑" panose="02010600040101010101" pitchFamily="2" charset="-122"/>
                <a:ea typeface="华文细黑" panose="02010600040101010101" pitchFamily="2" charset="-122"/>
                <a:sym typeface="+mn-ea"/>
              </a:rPr>
              <a:t>知识星球</a:t>
            </a:r>
            <a:r>
              <a:rPr lang="zh-CN" sz="1200" dirty="0">
                <a:solidFill>
                  <a:schemeClr val="tx1"/>
                </a:solidFill>
                <a:latin typeface="华文细黑" panose="02010600040101010101" pitchFamily="2" charset="-122"/>
                <a:ea typeface="华文细黑" panose="02010600040101010101" pitchFamily="2" charset="-122"/>
                <a:sym typeface="+mn-ea"/>
              </a:rPr>
              <a:t>（扫第二个码）会员</a:t>
            </a:r>
            <a:r>
              <a:rPr sz="1200" dirty="0">
                <a:solidFill>
                  <a:schemeClr val="tx1"/>
                </a:solidFill>
                <a:latin typeface="华文细黑" panose="02010600040101010101" pitchFamily="2" charset="-122"/>
                <a:ea typeface="华文细黑" panose="02010600040101010101" pitchFamily="2" charset="-122"/>
                <a:sym typeface="+mn-ea"/>
              </a:rPr>
              <a:t>可下载</a:t>
            </a:r>
            <a:r>
              <a:rPr lang="zh-CN" sz="1200" dirty="0">
                <a:solidFill>
                  <a:schemeClr val="tx1"/>
                </a:solidFill>
                <a:latin typeface="华文细黑" panose="02010600040101010101" pitchFamily="2" charset="-122"/>
                <a:ea typeface="华文细黑" panose="02010600040101010101" pitchFamily="2" charset="-122"/>
                <a:sym typeface="+mn-ea"/>
              </a:rPr>
              <a:t>所有</a:t>
            </a:r>
            <a:r>
              <a:rPr sz="1200" dirty="0">
                <a:solidFill>
                  <a:schemeClr val="tx1"/>
                </a:solidFill>
                <a:latin typeface="华文细黑" panose="02010600040101010101" pitchFamily="2" charset="-122"/>
                <a:ea typeface="华文细黑" panose="02010600040101010101" pitchFamily="2" charset="-122"/>
                <a:sym typeface="+mn-ea"/>
              </a:rPr>
              <a:t>资料</a:t>
            </a:r>
            <a:r>
              <a:rPr lang="zh-CN" sz="1200" dirty="0">
                <a:solidFill>
                  <a:schemeClr val="tx1"/>
                </a:solidFill>
                <a:latin typeface="华文细黑" panose="02010600040101010101" pitchFamily="2" charset="-122"/>
                <a:ea typeface="华文细黑" panose="02010600040101010101" pitchFamily="2" charset="-122"/>
                <a:sym typeface="+mn-ea"/>
              </a:rPr>
              <a:t>，并</a:t>
            </a:r>
            <a:r>
              <a:rPr sz="1200" dirty="0">
                <a:solidFill>
                  <a:schemeClr val="tx1"/>
                </a:solidFill>
                <a:latin typeface="华文细黑" panose="02010600040101010101" pitchFamily="2" charset="-122"/>
                <a:ea typeface="华文细黑" panose="02010600040101010101" pitchFamily="2" charset="-122"/>
                <a:sym typeface="+mn-ea"/>
              </a:rPr>
              <a:t>每日</a:t>
            </a:r>
            <a:r>
              <a:rPr lang="zh-CN" sz="1200" dirty="0">
                <a:solidFill>
                  <a:schemeClr val="tx1"/>
                </a:solidFill>
                <a:latin typeface="华文细黑" panose="02010600040101010101" pitchFamily="2" charset="-122"/>
                <a:ea typeface="华文细黑" panose="02010600040101010101" pitchFamily="2" charset="-122"/>
                <a:sym typeface="+mn-ea"/>
              </a:rPr>
              <a:t>上新（注：所有资料均通过互联网等公开渠道获取，仅供个人学习使用，请勿用于商业用途，星球会员费为专家服务费，非资料购买费）</a:t>
            </a:r>
            <a:r>
              <a:rPr sz="1200" dirty="0">
                <a:solidFill>
                  <a:schemeClr val="tx1"/>
                </a:solidFill>
                <a:latin typeface="华文细黑" panose="02010600040101010101" pitchFamily="2" charset="-122"/>
                <a:ea typeface="华文细黑" panose="02010600040101010101" pitchFamily="2" charset="-122"/>
                <a:sym typeface="+mn-ea"/>
              </a:rPr>
              <a:t>。</a:t>
            </a:r>
            <a:endParaRPr sz="1200" dirty="0">
              <a:solidFill>
                <a:schemeClr val="tx1"/>
              </a:solidFill>
              <a:latin typeface="华文细黑" panose="02010600040101010101" pitchFamily="2" charset="-122"/>
              <a:ea typeface="华文细黑" panose="02010600040101010101" pitchFamily="2" charset="-122"/>
              <a:sym typeface="+mn-ea"/>
            </a:endParaRPr>
          </a:p>
          <a:p>
            <a:pPr marL="285750" lvl="0" indent="-285750">
              <a:lnSpc>
                <a:spcPct val="120000"/>
              </a:lnSpc>
              <a:buFont typeface="+mj-lt"/>
              <a:buAutoNum type="arabicPeriod"/>
            </a:pPr>
            <a:r>
              <a:rPr lang="zh-CN" sz="1200" b="1" dirty="0">
                <a:solidFill>
                  <a:schemeClr val="tx1"/>
                </a:solidFill>
                <a:latin typeface="华文细黑" panose="02010600040101010101" pitchFamily="2" charset="-122"/>
                <a:ea typeface="华文细黑" panose="02010600040101010101" pitchFamily="2" charset="-122"/>
                <a:sym typeface="+mn-ea"/>
              </a:rPr>
              <a:t>资料汇总</a:t>
            </a:r>
            <a:r>
              <a:rPr lang="zh-CN" sz="1200" dirty="0">
                <a:solidFill>
                  <a:schemeClr val="tx1"/>
                </a:solidFill>
                <a:latin typeface="华文细黑" panose="02010600040101010101" pitchFamily="2" charset="-122"/>
                <a:ea typeface="华文细黑" panose="02010600040101010101" pitchFamily="2" charset="-122"/>
                <a:sym typeface="+mn-ea"/>
              </a:rPr>
              <a:t>（扫第三个码）可获取【智慧政务解决方案】资料汇总（实时更新，建议收藏）。</a:t>
            </a:r>
            <a:endParaRPr sz="1200" dirty="0">
              <a:solidFill>
                <a:schemeClr val="tx1"/>
              </a:solidFill>
              <a:latin typeface="华文细黑" panose="02010600040101010101" pitchFamily="2" charset="-122"/>
              <a:ea typeface="华文细黑" panose="02010600040101010101" pitchFamily="2" charset="-122"/>
              <a:sym typeface="+mn-ea"/>
            </a:endParaRPr>
          </a:p>
          <a:p>
            <a:pPr marL="285750" lvl="0" indent="-285750">
              <a:lnSpc>
                <a:spcPct val="120000"/>
              </a:lnSpc>
              <a:buFont typeface="+mj-lt"/>
              <a:buAutoNum type="arabicPeriod"/>
            </a:pPr>
            <a:r>
              <a:rPr lang="zh-CN" sz="1200" b="1" dirty="0">
                <a:solidFill>
                  <a:schemeClr val="tx1"/>
                </a:solidFill>
                <a:latin typeface="华文细黑" panose="02010600040101010101" pitchFamily="2" charset="-122"/>
                <a:ea typeface="华文细黑" panose="02010600040101010101" pitchFamily="2" charset="-122"/>
                <a:sym typeface="+mn-ea"/>
              </a:rPr>
              <a:t>未老师</a:t>
            </a:r>
            <a:r>
              <a:rPr lang="zh-CN" sz="1200" dirty="0">
                <a:solidFill>
                  <a:schemeClr val="tx1"/>
                </a:solidFill>
                <a:latin typeface="华文细黑" panose="02010600040101010101" pitchFamily="2" charset="-122"/>
                <a:ea typeface="华文细黑" panose="02010600040101010101" pitchFamily="2" charset="-122"/>
                <a:sym typeface="+mn-ea"/>
              </a:rPr>
              <a:t>（扫第三个码）是</a:t>
            </a:r>
            <a:r>
              <a:rPr sz="1200" dirty="0">
                <a:solidFill>
                  <a:schemeClr val="tx1"/>
                </a:solidFill>
                <a:latin typeface="华文细黑" panose="02010600040101010101" pitchFamily="2" charset="-122"/>
                <a:ea typeface="华文细黑" panose="02010600040101010101" pitchFamily="2" charset="-122"/>
                <a:sym typeface="+mn-ea"/>
              </a:rPr>
              <a:t>十五年行业老专家，甲方乙方都待过，做过咨询，搞过设计，干过项目，懂点业务，也懂点技术，喜欢交友，欢迎加微信咨询</a:t>
            </a:r>
            <a:r>
              <a:rPr lang="zh-CN" sz="1200" dirty="0">
                <a:solidFill>
                  <a:schemeClr val="tx1"/>
                </a:solidFill>
                <a:latin typeface="华文细黑" panose="02010600040101010101" pitchFamily="2" charset="-122"/>
                <a:ea typeface="华文细黑" panose="02010600040101010101" pitchFamily="2" charset="-122"/>
                <a:sym typeface="+mn-ea"/>
              </a:rPr>
              <a:t>和交流。</a:t>
            </a:r>
            <a:endParaRPr lang="zh-CN" sz="1200" dirty="0">
              <a:solidFill>
                <a:schemeClr val="tx1"/>
              </a:solidFill>
              <a:latin typeface="华文细黑" panose="02010600040101010101" pitchFamily="2" charset="-122"/>
              <a:ea typeface="华文细黑" panose="02010600040101010101" pitchFamily="2" charset="-122"/>
              <a:sym typeface="+mn-ea"/>
            </a:endParaRPr>
          </a:p>
        </p:txBody>
      </p:sp>
      <p:sp>
        <p:nvSpPr>
          <p:cNvPr id="6" name="文本框 5"/>
          <p:cNvSpPr txBox="1"/>
          <p:nvPr/>
        </p:nvSpPr>
        <p:spPr>
          <a:xfrm>
            <a:off x="552527" y="2390750"/>
            <a:ext cx="1138078" cy="538555"/>
          </a:xfrm>
          <a:prstGeom prst="rect">
            <a:avLst/>
          </a:prstGeom>
          <a:noFill/>
        </p:spPr>
        <p:txBody>
          <a:bodyPr wrap="none" rtlCol="0">
            <a:no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pitchFamily="34" charset="-122"/>
                <a:ea typeface="微软雅黑" panose="020B0503020204020204" pitchFamily="34" charset="-122"/>
              </a:defRPr>
            </a:lvl1pPr>
          </a:lstStyle>
          <a:p>
            <a:pPr marL="0" indent="0" algn="ctr">
              <a:lnSpc>
                <a:spcPct val="130000"/>
              </a:lnSpc>
              <a:buFont typeface="Wingdings" panose="05000000000000000000" charset="0"/>
              <a:buNone/>
            </a:pPr>
            <a:r>
              <a:rPr lang="zh-CN" sz="12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2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200" dirty="0">
                <a:solidFill>
                  <a:schemeClr val="bg1">
                    <a:lumMod val="50000"/>
                  </a:schemeClr>
                </a:solidFill>
                <a:latin typeface="华文细黑" panose="02010600040101010101" pitchFamily="2" charset="-122"/>
                <a:ea typeface="华文细黑" panose="02010600040101010101" pitchFamily="2" charset="-122"/>
              </a:rPr>
              <a:t>城市大脑解决</a:t>
            </a:r>
            <a:r>
              <a:rPr lang="zh-CN" sz="1200" dirty="0">
                <a:solidFill>
                  <a:schemeClr val="bg1">
                    <a:lumMod val="50000"/>
                  </a:schemeClr>
                </a:solidFill>
                <a:latin typeface="华文细黑" panose="02010600040101010101" pitchFamily="2" charset="-122"/>
                <a:ea typeface="华文细黑" panose="02010600040101010101" pitchFamily="2" charset="-122"/>
              </a:rPr>
              <a:t>方案</a:t>
            </a:r>
            <a:endParaRPr lang="zh-CN" sz="1200" dirty="0">
              <a:solidFill>
                <a:schemeClr val="bg1">
                  <a:lumMod val="50000"/>
                </a:schemeClr>
              </a:solidFill>
              <a:latin typeface="华文细黑" panose="02010600040101010101" pitchFamily="2" charset="-122"/>
              <a:ea typeface="华文细黑" panose="02010600040101010101" pitchFamily="2" charset="-122"/>
            </a:endParaRPr>
          </a:p>
        </p:txBody>
      </p:sp>
      <p:pic>
        <p:nvPicPr>
          <p:cNvPr id="5" name="图片 4"/>
          <p:cNvPicPr>
            <a:picLocks noChangeAspect="1"/>
          </p:cNvPicPr>
          <p:nvPr/>
        </p:nvPicPr>
        <p:blipFill>
          <a:blip r:embed="rId2"/>
          <a:stretch>
            <a:fillRect/>
          </a:stretch>
        </p:blipFill>
        <p:spPr>
          <a:xfrm>
            <a:off x="288965" y="2961694"/>
            <a:ext cx="1818258" cy="1818258"/>
          </a:xfrm>
          <a:prstGeom prst="rect">
            <a:avLst/>
          </a:prstGeom>
        </p:spPr>
      </p:pic>
      <p:pic>
        <p:nvPicPr>
          <p:cNvPr id="4" name="图片 3"/>
          <p:cNvPicPr>
            <a:picLocks noChangeAspect="1"/>
          </p:cNvPicPr>
          <p:nvPr/>
        </p:nvPicPr>
        <p:blipFill>
          <a:blip r:embed="rId3"/>
          <a:stretch>
            <a:fillRect/>
          </a:stretch>
        </p:blipFill>
        <p:spPr>
          <a:xfrm>
            <a:off x="6841170" y="2214195"/>
            <a:ext cx="1949721" cy="2753107"/>
          </a:xfrm>
          <a:prstGeom prst="rect">
            <a:avLst/>
          </a:prstGeom>
        </p:spPr>
      </p:pic>
      <p:sp>
        <p:nvSpPr>
          <p:cNvPr id="8" name="文本框 7"/>
          <p:cNvSpPr txBox="1"/>
          <p:nvPr>
            <p:custDataLst>
              <p:tags r:id="rId4"/>
            </p:custDataLst>
          </p:nvPr>
        </p:nvSpPr>
        <p:spPr>
          <a:xfrm>
            <a:off x="4524289" y="2444943"/>
            <a:ext cx="2316480" cy="570865"/>
          </a:xfrm>
          <a:prstGeom prst="rect">
            <a:avLst/>
          </a:prstGeom>
          <a:noFill/>
        </p:spPr>
        <p:txBody>
          <a:bodyPr wrap="non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pitchFamily="34" charset="-122"/>
                <a:ea typeface="微软雅黑" panose="020B0503020204020204" pitchFamily="34" charset="-122"/>
              </a:defRPr>
            </a:lvl1pPr>
          </a:lstStyle>
          <a:p>
            <a:pPr marL="0" indent="0" algn="ctr">
              <a:lnSpc>
                <a:spcPct val="130000"/>
              </a:lnSpc>
              <a:buFont typeface="Wingdings" panose="05000000000000000000" charset="0"/>
              <a:buNone/>
            </a:pPr>
            <a:r>
              <a:rPr lang="zh-CN" sz="1200" dirty="0">
                <a:solidFill>
                  <a:schemeClr val="tx1">
                    <a:lumMod val="50000"/>
                    <a:lumOff val="50000"/>
                  </a:schemeClr>
                </a:solidFill>
                <a:latin typeface="华文细黑" panose="02010600040101010101" pitchFamily="2" charset="-122"/>
                <a:ea typeface="华文细黑" panose="02010600040101010101" pitchFamily="2" charset="-122"/>
              </a:rPr>
              <a:t>【智慧政务解决方案】资料汇总</a:t>
            </a:r>
            <a:endParaRPr lang="zh-CN" sz="1200" dirty="0">
              <a:solidFill>
                <a:schemeClr val="tx1">
                  <a:lumMod val="50000"/>
                  <a:lumOff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200" dirty="0">
                <a:solidFill>
                  <a:schemeClr val="tx1">
                    <a:lumMod val="50000"/>
                    <a:lumOff val="50000"/>
                  </a:schemeClr>
                </a:solidFill>
                <a:latin typeface="华文细黑" panose="02010600040101010101" pitchFamily="2" charset="-122"/>
                <a:ea typeface="华文细黑" panose="02010600040101010101" pitchFamily="2" charset="-122"/>
              </a:rPr>
              <a:t>（实时更新，建议收藏）</a:t>
            </a:r>
            <a:endParaRPr lang="zh-CN" sz="1200" dirty="0">
              <a:solidFill>
                <a:schemeClr val="tx1">
                  <a:lumMod val="50000"/>
                  <a:lumOff val="50000"/>
                </a:schemeClr>
              </a:solidFill>
              <a:latin typeface="华文细黑" panose="02010600040101010101" pitchFamily="2" charset="-122"/>
              <a:ea typeface="华文细黑" panose="02010600040101010101" pitchFamily="2" charset="-122"/>
            </a:endParaRPr>
          </a:p>
        </p:txBody>
      </p:sp>
      <p:pic>
        <p:nvPicPr>
          <p:cNvPr id="7" name="图片 6"/>
          <p:cNvPicPr>
            <a:picLocks noChangeAspect="1"/>
          </p:cNvPicPr>
          <p:nvPr>
            <p:custDataLst>
              <p:tags r:id="rId5"/>
            </p:custDataLst>
          </p:nvPr>
        </p:nvPicPr>
        <p:blipFill>
          <a:blip r:embed="rId6"/>
          <a:stretch>
            <a:fillRect/>
          </a:stretch>
        </p:blipFill>
        <p:spPr>
          <a:xfrm>
            <a:off x="4773958" y="3015677"/>
            <a:ext cx="1818258" cy="18182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KSO_WM_UNIT_TABLE_BEAUTIFY" val="smartTable{476d4267-3b32-4ca7-8076-076727f95017}"/>
</p:tagLst>
</file>

<file path=ppt/tags/tag10.xml><?xml version="1.0" encoding="utf-8"?>
<p:tagLst xmlns:p="http://schemas.openxmlformats.org/presentationml/2006/main">
  <p:tag name="GENSWF_ADVANCE_TIME" val="0.00"/>
  <p:tag name="ISPRING_SLIDE_INDENT_LEVEL" val="0"/>
  <p:tag name="ISPRING_CUSTOM_TIMING_USED" val="0"/>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225"/>
  <p:tag name="KSO_WM_UNIT_TYPE" val="a"/>
  <p:tag name="KSO_WM_UNIT_INDEX" val="1"/>
  <p:tag name="KSO_WM_UNIT_ID" val="custom160225_6*a*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12.xml><?xml version="1.0" encoding="utf-8"?>
<p:tagLst xmlns:p="http://schemas.openxmlformats.org/presentationml/2006/main">
  <p:tag name="KSO_WM_TEMPLATE_CATEGORY" val="basetag"/>
  <p:tag name="KSO_WM_TEMPLATE_INDEX" val="20163622"/>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ISPRING_ULTRA_SCORM_COURSE_ID" val="EB97BECA-6E1D-4EAF-B34E-04A5BF26D3A8"/>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PLAYERS_CUSTOMIZATION" val="UEsDBBQAAgAIAIxwcEjO8+LqUwQAAA0QAAAdAAAAdW5pdmVyc2FsL2NvbW1vbl9tZXNzYWdlcy5sbmetV/9u2zYQ/r9A34EQUGADNrcd0KIYEgeyxNhCZMmV6DjZDwiMxNhEKDGVKLfZX3uaPdieZEdKbuykg6SkgG1YtO+74913H49HJ19ygbasrLgsjq23ozcWYkUqM16sj60lOf35g4UqRYuMClmwY6uQFjoZv3xxJGixrumawfeXLxA6yllVwWM11k/3z4hnx9ZikjjhfGEHl4kfTsNk4k2tsSPzW1rcIV+u5R/lD7+8//Dl7bv3Px69bi37AMVz2/cPoZBBevemB1BAotBPAA37SYAviDXWn8PswiXxvQBb4/bLMOtFhM+tsf7stFtGEQ5IEvueixMvToKQmFz4mGDXGl/KGm3oliEl0Zazz0htGFRS8ZKhSvDM/JBKWChq1uXMDee2FyQRjknkOcQLA2scy7K8+8nA0lptZAnuKpTxil4JlhmfwBnz+23JKnBNFXAKwUttOPxT5pQXo07Xkb3ygmlCwtCPExy4uxVrjIsMuSXVbgaiRHaMIwAoacXKJ9gmhmXGHNlCDEOYedOZD2+iQ5jx9UbAWw2NY4GhBgtWdFkBR3AE7IrjVRi5OmngClF0S6vqsyyzA37sF6oL2AucECjokD1wojF2wFBjDspRlixVXWBzHMf2FCeT8AKIDH0XDrEIz6DdzoZYXOIYWgTHXTaBfe5NbU143WI7/u/6K6WazuIO0TQFO52+LZd1BSs6pdAFptOqYV5i/HEJVfNs/xtd3ABCYk291nzLIIQy62YPaIqDXc2fj0vvt+TU9nzsJkAoN1wlxIiddkZBHgqpEBVC6g2AX5ptaZEydMVSWgPh7+BvGc/M33SxTSSfav4XoqqVlletKgUuvng1el5oHvFBTVe0LHr0+QOoA018vNm8rmCnSrH8VnXtYi8To+8SxXP3pbvufzfVpy7P3NED/0O3EzfCNPGg2ydc9rfAcBRp8YXTQ/S38oJTcLRo9A0E0CuuB/gMwhYgkOipGOeQ+YMQzqEiA+xXeBJ7ROeYXVVcdZ7ZplBNvb/NkRSGJMEUu+fJFbuW0P+C0W1zdIOEG+KMnuBsECH2JosDnW5RAgho3YwPEJLgOew/64G5nONdBht5PcjEStYiM3Im+I2RWKhNnbPHM8t1KXOzKmi166VG4U+eE0Wzuahxuhhw9sbYjpxZ4tiBg/W4q3tY9DQCLuuYfBInvj3R5kDqnKp0A+fKtayLrCdQM7G6+NQGsDalMaNluvn37396YjyIpFlF7eqvg0CgQ7Uu4a9gvwdSserPLhBiTw7tzEMfq3bC39n1HPiJB3T4LpM0bQ6tXOawNOr2C2xri2YTYjuzORAyNvyTdZl2jyn7CHM7OgNRMrOoNZ7T8gYUjUgpBqGYVGsCqmHe7y9ZtRK8YENsn3cm6A0Tb5HYrmtunNB8gqc3zVmawVydtldPAVfPvmDOzA5A8B7gsYyrgYDmjNnJCzR683zf5tvHR87Xp8pc3I9e793j/wNQSwMEFAACAAgAjHBwSAdoQGkJAwAAtQoAACcAAAB1bml2ZXJzYWwvZmxhc2hfcHVibGlzaGluZ19zZXR0aW5ncy54bWzVVt1SGjEUvucpMul4KasWq2UWnI7AlFGBEdrqlRM2BzZjNtlusiBe9Wn6YH2SnmwEYbTOqnWm5QZyfr7znZ8cEh7dJJLMIDNCqwbdre5QAirSXKhpg34ZdbYPKTGWKc6kVtCgSlNy1KyEaT6WwsRDsBZNDUEYZeqpbdDY2rQeBPP5vCpMmjmtlrlFfFONdBKkGRhQFrIglWyBX3aRgqHNSoWQ0IvONM8lEMGRghKOHZMdyUxMA282ZtH1NNO54sda6oxk03GDvusUn6WNh2qJBJRLzjRR6MS2zjgXjg+TQ3ELJAYxjZH4QY2SueA2btC9mkNB6+AhSoHtc2AO5VhjMsrewSdgGWeW+aOPZ+HGmqXAi/hCsUREI9QQl3+DtkZXny8H7fPTbu/katTvn466A0+i8Ak2ccJgM1CIhHSeRbCKEzJrWRQjb/SZMGkgDNZFS7OJVhvk3JmMtcTaF144D8kYeI8lsNaN4bVQHbTcpWSCichFg37KBJOUCMukiFbOJh8bK2zR/866JUEsnDMgZ0N6H95XJ4pZZmCd1lJjXM2j5jedS04WOidSXAOxmmD+eYK/YiDrzSGTTCeFFMfHEiMFRpwJmAM/Kmp6B/inQJcYIsnREyc3lWB9hO+5uCVjmOgMcYHNcMZRLozHrz4LOGXG3IOyJcet4Wm31b7q9lrtiy2XIOMzpqJngmPDIUntW+AzzF1pDCGlxmquQWBlIpYbKPrDBS/MyqRZOnbMZkXTXSMLUGy3QD4eExURjqZQOZQFjJgiWskFYRFeIeNGaCZ0blDih8VDmxcR9K5EqILqFG8QBss4ZGXQdnb33tf2PxwcfqxXg18/fm4/6XS3VgaSuWh+rxw/uVhWy+XhnQsDtwseXw02y//NzTA4b38tU9de+2JUqpvtYSm4fhmr/kkZq3O/ygZra6wUBdxDU7/0cBNJkQgL/G+O2AvG5FX/IH7G3mZM3jDn11yN/yZlf1o9RjZeH2Hw6PPIaRKhRIKFcBtx9aZq7td28D3zqKpSQbTNp2az8htQSwMEFAACAAgAjHBwSDS9T2SwAgAAVAoAACEAAAB1bml2ZXJzYWwvZmxhc2hfc2tpbl9zZXR0aW5ncy54bWyVVm1P2zAQ/r5fUXXfCdu0sUmmEnSdhMQGGojvTnJNrDp2ZV/K+u9nOzax06YNtZDqu+e5O99bIXrDxOLDbEYKyaV6AkQmKm0lQTZj5fU8bxGluCikQBB4IaRqKJ8vPv5yH5I55DmW3IGaylnTAno3l+4zheJ9fL2yZ4xQyGZLxf5eVvIip8WmUrIV5dnQ6v0WFGdiYyP6cbVcjTrgTOMdQpPEtPpuzzTKVoHWYEP6trLnLIvTHHjwdDpdA07v6vTrB7Qd0wwd7eaTPWO0La3gPUk2hTHWU8KVPacJCP/QQL98tmcUyuke1Luikdt2+y6CkpVNaMo5XcQ3Dpe0NONnCD8v7TlLsA+yjs5WwafncmlPBPJf47kndlyV5I82r4OFYIuec1igaoFk4dbpdC1fH1o08wGLNeXaAGJRD3o0QT/SVgczqazH/YVXJsrYlpf0kBfJ2waWXcCRuVTe45fLW7crYqNvsihCBTsvjELshT3yj8nrATIS9sgnzkp4EHx/AB9qOk6o8S311TydfqMFQc219NpwC1rr6d5Oro5ce0HANLKEhbbhPLMGbNlI5mRdSNlBTETQHasoMil+W1y+d4/RJBsofKsdbyyCDDkc6zcXo9nScb3cPW1Hr037sftV6B/X3Wdolvj1nCLSom7Mr5KezzzPTIlJzDw7zrBr0sBB3Ym1jDjO9xipoWoD6llKPtWNkAh6qnnZzdYYnGRRDkh2PMvEGzmWftE2OaiVqRoDHbKcCjtgzaqamz98YfAK5YAxou2oWBt7grK3vowEvgmAqqIOXdtdOk3TcmQcdhBmPxK4J4+9jWjTpWMNd4P3sMa45bxkUk/6VdH3SrpCIvkR/IsJKzE80Exoe6S5di9LJj9s4T6WZC+HbWabL15k7u57KTFs9IcZNEL73+R/UEsDBBQAAgAIAIxwcEjRCJp53gIAAMYJAAAmAAAAdW5pdmVyc2FsL2h0bWxfcHVibGlzaGluZ19zZXR0aW5ncy54bWzNVsFOGzEQvecrLFccyQKlhUaboIoEgaAkImkLJzRZO1kLr721vQnh1K/ph/VLOl6TkAgaLQiq5pLseObNezPj2cQHt5kkE26s0KpJt+tblHCVaCbUuEm/Do429ymxDhQDqRVvUqUpOWjV4rwYSmHTPncOXS1BGGUbuWvS1Lm8EUXT6bQubG78qZaFQ3xbT3QW5YZbrhw3US5hhl9ulnNLW7UaIXEwfdGskJwIhhSU8OxAHrtM0ih4DSG5GRtdKHaopTbEjIdN+u6o/Mx9AlJbZFx5bbaFRm92DWBMeDog++KOk5SLcYq893YpmQrm0ibd2fUo6B09RimxgwTwKIcatSh3D59xBwwchMeQz/FbZ+eGYGIzBZlIBnhCvPwmbQ+uj696nYuzk/PT60G3ezY46QUSZUy0ihNHq4liJKQLk/BFnhicgyRF3hgzAml5HC2b5m4jrVbI+Wcy1BJLX0ZRMkKmctakn40ASYlwIEWyOHVgxtwdCYkafOx2faQcfQAMepMUjOXLieYn1lcxaX3XhWRkpgsixQ0nThNUVGT4K+VkudxkZHRWWiVYR6wUjJOJ4FPODsoq3QP+LdEVpsgKjMRRzCV3IcOPQtyRIR9pg7gcJji0aBc24NefBZyDtQ+gMOe40T87aXeuT87bncsNLxDYBFTyTHBsIc9y9xb4gNqVxhRSaqzmEgRWJoHC8rI/TLDSrYrMyrlTmJRN940sQbHdAvkETDxIcLSEKnhVwAQU0UrOCCR4KawfoYnQhUVLGJYAbV9EMIQSoUqqY1xQmMwwbqqgbW3vvN/98HFv/1OjHv3++WtzbdD9ouhJ8NnCpjhcuyoW6+LxnYsjf0OfvuzOFP/qrvcuOt+qVOq8czmo1J9OvxJct4pX97SK10VYTr2lxVSJAm6WcVhjuFukyITj7DWH5gWNX7/lw1i8UuPfUMXa8f1/RYSnxUt95S0eR0/+zaihffW/V6v2B1BLAwQUAAIACACMcHBI2GX9Y5ABAAAeBgAAHwAAAHVuaXZlcnNhbC9odG1sX3NraW5fc2V0dGluZ3MuanONlFFPwjAQx9/5FEt9NQQ1ivpmEBMTHkzkzfjQjWMsdL2l7SaT8N1tB8La3QK9F/rfr//rHeltB5FdLGHRc7Rtfjf7D3/faOA0o0q49nXRo+dOZ1pkC5hnOYhMAguQ6v/oUd6dCMqYycY0rj+drW75MXRfllzoNl4QForQNHW4IsAfQttQh3+90g5l7Utq9TkujUE5TFAakGYoUeW8YdjVW7PaFQYwVqDOoEuegGc6alYfeXK8H7tocwnmBZf1DFMcxjxZpwpLuejLv6oLUPYfXx/SPo0nU89OZNq8G8jDxNNHF/1koUBrOOR9mLogYcFjEC3fbuEB6hl3CwroKtOZ+adfbly06YKncEGXbEOtV4cbu+hyBjZmT9zduvAIwWtQl6TEoiwu4RSmriMdtNvzIyqQLzKZ7rnXkQuSc5d1tn3dOxU6mrhg3hPC4AmtqNeX942OENQEaMinq4O8M8pOUKIkciChUcOqOhp6lzHhHHH7r4hxY3iyyu14sLPRtoGrNag5orC3/z53zzDXYPcHUEsDBBQAAgAIAIxwcEg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CMcHBIsO1dV24AAAB2AAAAHAAAAHVuaXZlcnNhbC9sb2NhbF9zZXR0aW5ncy54bWwNzD0OwjAMQOG9p7C8l5+NoWk3NhAS5QBWY1Akx0aJheD2eHvDpzct3yrw4daLacLj7oDAulku+kr4WM/jCaE7aSYx5YRqCMs8TGIbyZ3dA3Z4C/24rVwjnK9UQ94ad1YnjzOMcInns3DG/Tz8AVBLAwQUAAIACAB2uMNEzoIJN+wCAACICAAAFAAAAHVuaXZlcnNhbC9wbGF5ZXIueG1srVVNb9swDD2nwP6DoXutpF3XNJBbdAWKHdahQNZtt0C1GVuLbXmSXDf99aP8bc/pVmAHAzbF90jxkTS7ek5i5wmUFjL1yMKdEwdSXwYiDT3y8PX2eEmuLt8dsSzme1COCDySp8ICeEycALSvRGYQfM9N5JGewUVm4mRKSCXMHrnPkLuLtCTvjmbokmqPRMZkK0qLonCFRkQaahnnlkS7vkxopkBDakDRKg3iNNiV+Tsan0Sm1Owz0D1kZt4euCZpOZ61GJAUp65UIT2Zzxf0x93ntR9Bwo9Fqg1PfSAOVnJWlvKR+7s7GeQxaGubsSrJNRhjkyhtM2ZWYrFMHa18j1QOmwS05iFoN05DQissnQCzbcx1VPPoAa3l1TtR85Z+G/u9adxK5WjnnOWPsdARHvUhnXUSyOgwKkvK65Yd9NB00K1lIo6CX7lQEJSf39oWmS9IFbDtuDJPVxc+HuDbLfeNVPsbhGEX1Qq6rWhuJZpbgloOt42+7ihIc9stcJMraEo1Y08iAPmFK8VtW1walQOjI2ONpUMwo9WVa5E6QVhkkvjsH7SxfiNpfurXlCkB/0OYT0jU1kSkATzfCvQxkGBNDWCxrc01WezamF1OOn9Men09MFU51qLgRRzDVQg4hgE3nHZ2eggKimt08XM1wvYODoIjEUYxPmaSYXx6kCbhajfJ0Ds4CI6lv5uAtua2jHRcx1EztR3E6MQ6YX6ujUzES9megz1jVmUfvjZyzdF1JtqD8/kfoziI0QzmlkysLvvW21fN4b2dU6M7n01WWQbdivMAJs8qr2YW8mzkE8CW57G56efU7MMedJTz1HRMc33HfpfFWryAU4jA/ukWp7YmEdie8ciH5WmPAfXE7TIIX5qmIjJaS1KpeUg5hrV5ElBUmGpWPqLqoZJ5Goy0cbPu56Bj3FXXCrgTwxYzXZxg88nMI+/xpb7LxdlFd5XzxUWDLfO6rwJXubxhVdcJd51B635tL8LqmcfX31BLAwQUAAIACACMcHBIF6nhQW8BAAD7AgAAKQAAAHVuaXZlcnNhbC9za2luX2N1c3RvbWl6YXRpb25fc2V0dGluZ3MueG1sjVLbatwwEH3PV4j8wEoa3Qzugm4ufklCspBnd60W00QulkJL0cdXTrJsttnQap5mzpkzzOi06fsU7VPK8+P0e8jTHO9CzlP8lrYXCLX7+WFebpaQQk6bY+V+iuP8s49f57VWqykPcRyW0a5o2mLUPT+kpFZO1YwZRpFknnqFnOe2Yg24BmzFHCW23fwl8aK7hH2I+bxquzlB3zf0MYUl93EMv7Zwyn4LnW7weRnGqfLSVrA1ymFqcWwNxAiX3BeqAUAgyx1xuEjZSE2Qx4xjKEZRoIAI56QRhUjKoWZdI6oK841ATDJGXaGe1m6ktXHUFgkNIbpO86qxpeuMxBgRQoC5wgV0BqPKhqqhQa0HBAcGRNFGEwWos53pWPHOC8uRol5gXJgxgPHxuMft3p7rWP3vdQ7n/Ifg2S84i67e2pwxV7t/WpZK3oXHHw9DDujLkEI/frq8ufV3/mqnd/311eWrN599fGCuhq2bf+jvP1BLAwQUAAIACACMcHBIfB8e1foNAACMHAAAFwAAAHVuaXZlcnNhbC91bml2ZXJzYWwucG5n7Vd9WFJn/6etWquVtrncMvVqXWuuF3XqfEd/lWZdLc0s0RTNlZZLJVIgVHC/pxa9qKy5QkPlCVdaCLhQUVCohyZLfIkpHhUPVqQkBKSEB0X0OWr75/n3+eP5x/u6znU+5z73fX/fX+4rhyIj1q7euBqBQKzdvy/sMALxfjgC8V7tqpXwzBbhhgPwa1n24YjdCE7XpjH4Y/mpXQd3IRC/U9fMpKyAvz88uy8+G4FYJ5l/lkkxNScRiE2b94ftOnI+SQ8ePGNKVUmf65wt6946+z9LAte8+P7hT6u+MITl3FmzIjz80K4j9mG7eiu+8JK8Djvru1pwOPHD99V77Zdjx7xbNShjTPcsN/mv3w7Wd0L+zw7kfbu/57eoKZ907vYImPSjsPUIhP1Bh2UIhHwJLsEluASX4BJcgktwCS7BJbgEl+D/AurboeGCgpNp8+NmYPQikH8SvvDegPwvJoJiHEg2MxBBDZ74U17kpzqfo28AXNDN50b+xVZxcq1afS2fL9w0vxbfRMfw8HxHD5lWzwUJw6QEkMNW96W3jQkBUnwsZi4EA2Ccw5Pzx/+Qfwsk9oh+d8SZJ/uUINrFGx5BLaSZcanjJAXSxMMbZX3oUSKuXIank0oU1pwSmVjfWMwMMrbwSO97TGv1BvduImQQGl24QRnN95Vzs5AY1TpTRQ0JzB27QyuG2pwwibgmPYZRMDtlBGx5xlbCi7op22Ep3Y6OMvKwLRjR1OjjFPUIXZSMIhW+fhEcGaTqiQptnTxXSTBF6fDjB7W10MrkX/mSjo5J/nSKxV3UltwL5urY+pFKlHQsMm8VC9JzjG/6A6+6n8HOy1Fpqs1KVJ2VrJX6+QglNKGmMo+TG7/iaGtL1o9AVvPITXW1TD1AjgVIfxxCa+yC3zw0phx5/o3KsUGJEZNSn/aNadMrGov91rGo11YXBWYEhzIaE6BvHlwzxRFaBLXmad2J5nWMKD5Lb3UZzQXp+dgWNwylrEyPMb9/X8cVi2yBpH06d2uLwYdSn+tqnKBcT4iIhvaib+JomlqW03Wcur6yr6jD4G/SrsQRLjSQBcHD9myg4YmOZ+JyoABPbdIvq2/nkj9f9+lDs+i+ZvtJqTUjTOGfRAouzFu33Ws0D5clGLvrW9sWSyosNwdrvQo1gDPX3WQ5r0I52D6HPDHnMG/CiUEdHRkFLCMAApo9CYQBDa46oL5ImSYsdQtUt0kKfYtKBdHI4Tr0t5CDjciCnkyQUOOHomi/H+um5mG3Je799Uhiobq3TbpnhXQiiTENCSD9fep1XmUEMtm1utoZ81g+8wCNYUBdhQpijgZpZLY4p6U1MhTGWznJdDssOMIAKkafxg5nE8zWcOarcie/Q0LJqCLqhYbRS2A5vRDuSEoQG0h+zNOfrzLPeO34QW05ocbhpaE7A+cFg4J9kap0zDCxjxRiOAESu3WRPCpOk5mWZkUjf9X+XEA93WwILIVp2KPsqnTuc42fhGuGmv5/0NkXQ6zKSQLtOZIVcobQQIJQe6Oh6TPM0yacBskN6txGAHGovJmDfRV82GwEygxlhQAHPJo3mGCapwZxdZ1h8gC/rH/iKUWKPcxY5+p/1JBpVVb0x0qjdvPZ7Mtd4pgjHq5211md4hgfbnGoCznWSWyM8XDinskAjQ5s62cBRmJGbnD0W4ppeTQ7COPtrRxOIpkVk7rxzVyhyyhsipettkml3lw3NvvA7djg2zpTrTBYA26NPvKIp41yBtbqx9cYTsicWLBCzYlYT5WfWfTZ8xh5tJF2tW89Z8sv2rHLlCkfc+5of419WRTvoxJiNay0kWCt+hydP8IMl5+gIvtE+SBw0dACmz7+GE6krF3gpHvSRgv30Ap03ycRbu1JIn1UrvF4eJWZzck6XuxEZzXmv/qr/3z/0Lnq1hAlqBVwKNWKvcuLJNvC2lJwxo7zUzOUDXs9i9SdRuF6T/NErsDdX2tTtbbg+0w1QMDuMyX8VHRpBQHUqO8rHBsK5qzD20MhVGtLXwUEa/jAMAkC5cOzk/zJJjpnkZ8uk4av+yBFBuKVmWJXMogDKvxrs+yG8k2dKBKjlOrNdSF6JkVAbhdz0bg4JNoFP7jIfE8s5gC6bSpVnVkri57jwI8hlgKYUd3dwAl2Eqa1RdTdXR1v2AH80U8ki/c5lA2oAFIInuVx8dMvJfn9Fuj8IDvISATTLwHJBbY5hnVnYZcpRmpo6ezIgFjDX46J1mEER/d+1gvdOTo7Ti0on87VUvJxFouqcUY1MVbNcBHnL5f66jhU+IxIpSdl/0/tMw/GL8ginZMexY0a73y6LzXRVdc7pcB2CXiz5OtuXrxWrjV/U8IpYstUOn/BMl+rqwnmnBrMkVNrqxYo81nDUr1oJYbnlVUDbLs0Sityu4WpQT3MnxqhST1cv4kZBXhDlkfKfI/vKhp7IfoUrEhh5LxPZe5Bi8YfHI32WWf0jYyhCUW0YrfEtuEmMoAmnBrYOre26xzzz45JkcGEzajAnofqEwgqk6Bnh2vXodDn9z1UDbyQwkWb6PHjwGj7xMqpJuhupZFZMzlj6nYV51/cHU+QkIfyvD54uqrOkIKj174jzMOWdX8c3oBFFqs9uJJBEbMmxFegOwmGXS/Tk2BX6A9UvzG8E3gsdrila2NYw6KwOtFslvCwn0rXRsx8HGk7XruOgakHiqYHJ/zV5pxR+88g9yKjx5aNk+aaiwafanZvKpvPdk8GebxtV2/eTPHeXdcBBXcqUQ6KBXryWzZN6FzA7CdU85pXJm0qLo6w0VuY+x8sDOTIhDPAYmDqBVyxMuvGeMR7bUWT633ufH+bzDg9K/JMSvIzaDqh94pK71erb2eb3zzAWhp1nJJ5Uyfc4+clGgTlLOZpUXmDINGku+Xqi6J0U4quMOcy03skXTzDRA7r2T1L89yslVpJHC2rcoRr7uPKXO29KrgMQhb/F3++fotjUE/oCiXCalBgqgQq0koUfuzpf4laoNOK1v0gkV42kEWAS31j8gV+fJnx641+M1KYSSy1e9XFVMSvPVn91LxIrfXJ+VdDEx71mTxDYBmcDutvYAPajLsUYllTVptY04Nj/XPbFjfNcPVGJ8DIqfrbMvLvh8lWvfyCXcj5TSHzdbi9dXLwjFR6D+4WBEBqmpj9H44akKlegy+T1FT2iWlS7kImFoK87hAlea0qLRVcO5HqoGiTqG4WkLJKnCZNyEiWy+HGMZjWQqS2jZQax75WhsktknDcUMBKWuh3Q7DRpHsJFbV0t2O1hg9zLc8pSnttrJTdk8OVdZAToKn+zJnlWaV2TnMuUcLF3L2VPrcNTYrmFlAxDuC40OTrzQONcJuRIYZD9YFhJdExXH0bk3px9z3jGrPgplM1qyjvcvuE6m4mgHaFfb280UvcqY5Kp6U6dNKwtcxqDkPg/oN68yX1OdShYgCtjIB5CiOQyn2jfdiz6vbcuETHUB1eU0FwsZkYc8HTr3ndr3/RVxBUAeTS39iqNR4tT8miDB4cUgrtmpeCZ3HmiWMLUZUhCChMA7HvWIQbgxCT67YaRdE4DnvYb0LnbzKuVGj3klvzHx9Gin8wjW37uE0W4VmOA83fwHKms/hniKReySvtiDqpMjA/8dKI1h9X0WuSUWRFgHfoybOJYs3ax79Px9VQrxim/TOZp4/Zlv007cxMfdsC+1yEK9nyfFw7NfI8KmTqpVxNDVWpXjVeE7svf/1S0E3LhIsqJ4EUzfL4BUzRibbmLCjXN0FVclSgXiyyA+6zYqasySCYL7FPoUklhg/8sdUqY77ixhGIo4q5H63t27nlqyoLbLpkFHiZQ+uUEuEURTU0qYtZxadoJ9DL+5/gGB7KWmv+kHTRwXsUUbw2ZBzP0LTg3bOTf26h1idT7Yig2RNmYDPXpVmBtqNHOhyc79siH0eyhevRCS5GY8FcXl6w0KL74mEkx5o/kAYHdMhiRaFnHLW/YbAsnEcmwG0yP7nEDgfi5s+7zZkdHIp39fXbevXuFWYHbv3xrwDSorVcdV15sGOSFmuiUWR5cS3bRpanJhCcO3SR2TVWi5qq1B2nX2GmgxKNlnD5ph+TJka9fJ5Ny/tbsNfdlq1HNXKYjWsT+FKYfKw45i9SZshjHK1gvrYm2g7+aJjABM27Uj0eomwIsTy7MIz5P8Akk+jsdvYyRisxp5Uj8Y7L8OdAjcyXJZ3CM0qEQ1upX4re9ZQFbcD0tTrDA7j7yYaXQkPsqlcPVDubn0RhdBy+YFlTYWUPHgIJrq3mvgT92ixhv/VlSRRnNSKomeKSW2ODVWUl79vTagikwkGMXmykhabZuXBHkjnIB3zXRbsF6eYi6n9IiJCnso0HD0zII1yRcKqqHrSM/R2Ps3G2pymuw79pcVmmuBeLAs/iX4mT65/oB/eIpBmuoReH4C5c/cGAL2oIlUzCzQjDo4LHw5x2neDCqWUcq23C3TLgyuAxkMyb3qXYfEl+l3/G7tuPdF56NeVnuEvOTA5NB6VdEz3Kq+XTNmZu/yEkeqU8uxtJmKljBn5nP78X3YG+q6ylZyiVDWO0AnrF11cPx85VzcK3BtJMtUCjkGnrDD4L9yZ889arHfNjRy5c9uYH86u/J1BweFAmEfN3Hm/enmTz0xsM8vQ95NOF36+fopA5I3BPkGnns7Ai6O1RO3TAtCu0YZ6DsvjB+xfasQ434GtNM5K5MDVwmz19yoK82u4hnjn3Fg63xq+8FrYKX7NU9wxTErl8bll3O/PnkS92+iPgsT88Moyz+/g//g1QSwMEFAACAAgAjHBwSG1RGTtKAAAAagAAABsAAAB1bml2ZXJzYWwvdW5pdmVyc2FsLnBuZy54bWyzsa/IzVEoSy0qzszPs1Uy1DNQsrfj5bIpKEoty0wtV6gAihnpGUCAkkIlKrc8M6Ukw1bJwtAYIZaRmpmeUWKrZGZoABfUBxoJAFBLAQIAABQAAgAIAIxwcEjO8+LqUwQAAA0QAAAdAAAAAAAAAAEAAAAAAAAAAAB1bml2ZXJzYWwvY29tbW9uX21lc3NhZ2VzLmxuZ1BLAQIAABQAAgAIAIxwcEgHaEBpCQMAALUKAAAnAAAAAAAAAAEAAAAAAI4EAAB1bml2ZXJzYWwvZmxhc2hfcHVibGlzaGluZ19zZXR0aW5ncy54bWxQSwECAAAUAAIACACMcHBINL1PZLACAABUCgAAIQAAAAAAAAABAAAAAADcBwAAdW5pdmVyc2FsL2ZsYXNoX3NraW5fc2V0dGluZ3MueG1sUEsBAgAAFAACAAgAjHBwSNEImnneAgAAxgkAACYAAAAAAAAAAQAAAAAAywoAAHVuaXZlcnNhbC9odG1sX3B1Ymxpc2hpbmdfc2V0dGluZ3MueG1sUEsBAgAAFAACAAgAjHBwSNhl/WOQAQAAHgYAAB8AAAAAAAAAAQAAAAAA7Q0AAHVuaXZlcnNhbC9odG1sX3NraW5fc2V0dGluZ3MuanNQSwECAAAUAAIACACMcHBIGtrqO6oAAAAfAQAAGgAAAAAAAAABAAAAAAC6DwAAdW5pdmVyc2FsL2kxOG5fcHJlc2V0cy54bWxQSwECAAAUAAIACACMcHBIsO1dV24AAAB2AAAAHAAAAAAAAAABAAAAAACcEAAAdW5pdmVyc2FsL2xvY2FsX3NldHRpbmdzLnhtbFBLAQIAABQAAgAIAHa4w0TOggk37AIAAIgIAAAUAAAAAAAAAAEAAAAAAEQRAAB1bml2ZXJzYWwvcGxheWVyLnhtbFBLAQIAABQAAgAIAIxwcEgXqeFBbwEAAPsCAAApAAAAAAAAAAEAAAAAAGIUAAB1bml2ZXJzYWwvc2tpbl9jdXN0b21pemF0aW9uX3NldHRpbmdzLnhtbFBLAQIAABQAAgAIAIxwcEh8Hx7V+g0AAIwcAAAXAAAAAAAAAAAAAAAAABgWAAB1bml2ZXJzYWwvdW5pdmVyc2FsLnBuZ1BLAQIAABQAAgAIAIxwcEhtURk7SgAAAGoAAAAbAAAAAAAAAAEAAAAAAEckAAB1bml2ZXJzYWwvdW5pdmVyc2FsLnBuZy54bWxQSwUGAAAAAAsACwBJAwAAyiQAAAAA"/>
  <p:tag name="ISPRING_PRESENTATION_TITLE" val="Q28"/>
  <p:tag name="COMMONDATA" val="eyJoZGlkIjoiNGMwYTRhMjdiZmUxYmNkMDMwOGM4M2VhYjIwMTEzYzkifQ=="/>
  <p:tag name="commondata" val="eyJoZGlkIjoiNzVlMTI4Yzg2NDg4YTA4NWZhN2I2ZDY3NWUyNTRlYjIifQ=="/>
</p:tagLst>
</file>

<file path=ppt/tags/tag2.xml><?xml version="1.0" encoding="utf-8"?>
<p:tagLst xmlns:p="http://schemas.openxmlformats.org/presentationml/2006/main">
  <p:tag name="MH" val="20161019161736"/>
  <p:tag name="MH_LIBRARY" val="GRAPHIC"/>
  <p:tag name="MH_TYPE" val="Other"/>
  <p:tag name="MH_ORDER" val="1"/>
</p:tagLst>
</file>

<file path=ppt/tags/tag3.xml><?xml version="1.0" encoding="utf-8"?>
<p:tagLst xmlns:p="http://schemas.openxmlformats.org/presentationml/2006/main">
  <p:tag name="MH" val="20161019161736"/>
  <p:tag name="MH_LIBRARY" val="GRAPHIC"/>
  <p:tag name="MH_TYPE" val="Other"/>
  <p:tag name="MH_ORDER" val="2"/>
</p:tagLst>
</file>

<file path=ppt/tags/tag4.xml><?xml version="1.0" encoding="utf-8"?>
<p:tagLst xmlns:p="http://schemas.openxmlformats.org/presentationml/2006/main">
  <p:tag name="MH" val="20161019161736"/>
  <p:tag name="MH_LIBRARY" val="GRAPHIC"/>
  <p:tag name="MH_TYPE" val="Other"/>
  <p:tag name="MH_ORDER" val="3"/>
</p:tagLst>
</file>

<file path=ppt/tags/tag5.xml><?xml version="1.0" encoding="utf-8"?>
<p:tagLst xmlns:p="http://schemas.openxmlformats.org/presentationml/2006/main">
  <p:tag name="MH" val="20161019161736"/>
  <p:tag name="MH_LIBRARY" val="GRAPHIC"/>
  <p:tag name="MH_TYPE" val="Title"/>
  <p:tag name="MH_ORDER" val="1"/>
</p:tagLst>
</file>

<file path=ppt/tags/tag6.xml><?xml version="1.0" encoding="utf-8"?>
<p:tagLst xmlns:p="http://schemas.openxmlformats.org/presentationml/2006/main">
  <p:tag name="MH" val="20161019161736"/>
  <p:tag name="MH_LIBRARY" val="GRAPHIC"/>
  <p:tag name="MH_TYPE" val="SubTitle"/>
  <p:tag name="MH_ORDER" val="4"/>
</p:tagLst>
</file>

<file path=ppt/tags/tag7.xml><?xml version="1.0" encoding="utf-8"?>
<p:tagLst xmlns:p="http://schemas.openxmlformats.org/presentationml/2006/main">
  <p:tag name="MH" val="20161019161736"/>
  <p:tag name="MH_LIBRARY" val="GRAPHIC"/>
  <p:tag name="MH_TYPE" val="SubTitle"/>
  <p:tag name="MH_ORDER" val="2"/>
</p:tagLst>
</file>

<file path=ppt/tags/tag8.xml><?xml version="1.0" encoding="utf-8"?>
<p:tagLst xmlns:p="http://schemas.openxmlformats.org/presentationml/2006/main">
  <p:tag name="MH" val="20161019161736"/>
  <p:tag name="MH_LIBRARY" val="GRAPHIC"/>
  <p:tag name="MH_TYPE" val="SubTitle"/>
  <p:tag name="MH_ORDER" val="3"/>
</p:tagLst>
</file>

<file path=ppt/tags/tag9.xml><?xml version="1.0" encoding="utf-8"?>
<p:tagLst xmlns:p="http://schemas.openxmlformats.org/presentationml/2006/main">
  <p:tag name="MH" val="20161019161736"/>
  <p:tag name="MH_LIBRARY" val="GRAPHIC"/>
  <p:tag name="MH_TYPE" val="SubTitle"/>
  <p:tag name="MH_ORDER" val="1"/>
</p:tagLst>
</file>

<file path=ppt/theme/theme1.xml><?xml version="1.0" encoding="utf-8"?>
<a:theme xmlns:a="http://schemas.openxmlformats.org/drawingml/2006/main" name="2_自定义设计方案">
  <a:themeElements>
    <a:clrScheme name="自定义 1054">
      <a:dk1>
        <a:sysClr val="windowText" lastClr="000000"/>
      </a:dk1>
      <a:lt1>
        <a:sysClr val="window" lastClr="FFFFFF"/>
      </a:lt1>
      <a:dk2>
        <a:srgbClr val="44546A"/>
      </a:dk2>
      <a:lt2>
        <a:srgbClr val="E7E6E6"/>
      </a:lt2>
      <a:accent1>
        <a:srgbClr val="1274C5"/>
      </a:accent1>
      <a:accent2>
        <a:srgbClr val="00B0F0"/>
      </a:accent2>
      <a:accent3>
        <a:srgbClr val="1274C5"/>
      </a:accent3>
      <a:accent4>
        <a:srgbClr val="00B0F0"/>
      </a:accent4>
      <a:accent5>
        <a:srgbClr val="1274C5"/>
      </a:accent5>
      <a:accent6>
        <a:srgbClr val="00B0F0"/>
      </a:accent6>
      <a:hlink>
        <a:srgbClr val="1274C5"/>
      </a:hlink>
      <a:folHlink>
        <a:srgbClr val="00B0F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21516</Words>
  <Application>WPS 文字</Application>
  <PresentationFormat>自定义</PresentationFormat>
  <Paragraphs>2913</Paragraphs>
  <Slides>98</Slides>
  <Notes>28</Notes>
  <HiddenSlides>0</HiddenSlides>
  <MMClips>1</MMClips>
  <ScaleCrop>false</ScaleCrop>
  <HeadingPairs>
    <vt:vector size="8" baseType="variant">
      <vt:variant>
        <vt:lpstr>已用的字体</vt:lpstr>
      </vt:variant>
      <vt:variant>
        <vt:i4>40</vt:i4>
      </vt:variant>
      <vt:variant>
        <vt:lpstr>主题</vt:lpstr>
      </vt:variant>
      <vt:variant>
        <vt:i4>1</vt:i4>
      </vt:variant>
      <vt:variant>
        <vt:lpstr>嵌入 OLE 服务器</vt:lpstr>
      </vt:variant>
      <vt:variant>
        <vt:i4>1</vt:i4>
      </vt:variant>
      <vt:variant>
        <vt:lpstr>幻灯片标题</vt:lpstr>
      </vt:variant>
      <vt:variant>
        <vt:i4>98</vt:i4>
      </vt:variant>
    </vt:vector>
  </HeadingPairs>
  <TitlesOfParts>
    <vt:vector size="140" baseType="lpstr">
      <vt:lpstr>Arial</vt:lpstr>
      <vt:lpstr>宋体</vt:lpstr>
      <vt:lpstr>Wingdings</vt:lpstr>
      <vt:lpstr>微软雅黑</vt:lpstr>
      <vt:lpstr>Roboto Light</vt:lpstr>
      <vt:lpstr>Thonburi</vt:lpstr>
      <vt:lpstr>Arial</vt:lpstr>
      <vt:lpstr>等线</vt:lpstr>
      <vt:lpstr>Calibri</vt:lpstr>
      <vt:lpstr>Segoe UI Symbol</vt:lpstr>
      <vt:lpstr>苹方-简</vt:lpstr>
      <vt:lpstr>Calibri</vt:lpstr>
      <vt:lpstr>Helvetica</vt:lpstr>
      <vt:lpstr>汉仪书宋二KW</vt:lpstr>
      <vt:lpstr>Helvetica Neue</vt:lpstr>
      <vt:lpstr>Wingdings 2</vt:lpstr>
      <vt:lpstr>Times New Roman</vt:lpstr>
      <vt:lpstr>黑体</vt:lpstr>
      <vt:lpstr>宋体</vt:lpstr>
      <vt:lpstr>Arial Unicode MS</vt:lpstr>
      <vt:lpstr>Calibri Light</vt:lpstr>
      <vt:lpstr>方正兰亭细黑_GBK</vt:lpstr>
      <vt:lpstr>Raleway Light</vt:lpstr>
      <vt:lpstr>Impact</vt:lpstr>
      <vt:lpstr>方正大标宋简体</vt:lpstr>
      <vt:lpstr>Zapf Dingbats</vt:lpstr>
      <vt:lpstr>Helvetica Light</vt:lpstr>
      <vt:lpstr>方正兰亭黑_GBK</vt:lpstr>
      <vt:lpstr>方正粗倩简体</vt:lpstr>
      <vt:lpstr>Raleway Light</vt:lpstr>
      <vt:lpstr>Helvetica</vt:lpstr>
      <vt:lpstr>张海山锐谐体</vt:lpstr>
      <vt:lpstr>冬青黑体简体中文</vt:lpstr>
      <vt:lpstr>Wingdings</vt:lpstr>
      <vt:lpstr>Microsoft YaHei UI</vt:lpstr>
      <vt:lpstr>汉仪中等线KW</vt:lpstr>
      <vt:lpstr>汉仪中黑KW</vt:lpstr>
      <vt:lpstr>Apple Color Emoji</vt:lpstr>
      <vt:lpstr>华文细黑</vt:lpstr>
      <vt:lpstr>黑体-简</vt:lpstr>
      <vt:lpstr>2_自定义设计方案</vt:lpstr>
      <vt:lpstr>Paint.Picture</vt:lpstr>
      <vt:lpstr>PowerPoint 演示文稿</vt:lpstr>
      <vt:lpstr>PowerPoint 演示文稿</vt:lpstr>
      <vt:lpstr>园区需求</vt:lpstr>
      <vt:lpstr>PowerPoint 演示文稿</vt:lpstr>
      <vt:lpstr>堵点和痛点</vt:lpstr>
      <vt:lpstr>PowerPoint 演示文稿</vt:lpstr>
      <vt:lpstr>总体目标</vt:lpstr>
      <vt:lpstr>建设价值</vt:lpstr>
      <vt:lpstr>园区数字赋能设计原则</vt:lpstr>
      <vt:lpstr>总体框架设计</vt:lpstr>
      <vt:lpstr>总体框架设计</vt:lpstr>
      <vt:lpstr>支撑能力设计----数字支柱</vt:lpstr>
      <vt:lpstr>支撑能力设计----两张网（无源全光有线网络覆盖）</vt:lpstr>
      <vt:lpstr>支撑能力设计----两张网（场景化Wi-Fi 6无线建设方案）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场景概况</vt:lpstr>
      <vt:lpstr>疫情防控微场景</vt:lpstr>
      <vt:lpstr>便捷出行微场景----门禁管理</vt:lpstr>
      <vt:lpstr>便捷出行微场景----访客管理</vt:lpstr>
      <vt:lpstr>便捷出行微场景----智慧停车</vt:lpstr>
      <vt:lpstr>便捷出行微场景----云对讲</vt:lpstr>
      <vt:lpstr>资产管理微场景</vt:lpstr>
      <vt:lpstr>设施管理微场景</vt:lpstr>
      <vt:lpstr>综合安防微场景----可视化巡更</vt:lpstr>
      <vt:lpstr>综合安防微场景----机器人巡检</vt:lpstr>
      <vt:lpstr>综合安防微场景----智慧消防</vt:lpstr>
      <vt:lpstr>综合安防微场景----安全监控</vt:lpstr>
      <vt:lpstr>综合安防微场景----人员轨迹查询</vt:lpstr>
      <vt:lpstr>综合安防微场景----重点区域闯入告警</vt:lpstr>
      <vt:lpstr>综合安防微场景----周界越线告警</vt:lpstr>
      <vt:lpstr>能效管理微场景----能耗可视、可控</vt:lpstr>
      <vt:lpstr>能效管理微场景----节能优化</vt:lpstr>
      <vt:lpstr>能效管理微场景----新风系统</vt:lpstr>
      <vt:lpstr>能效管理微场景—园区灯联网</vt:lpstr>
      <vt:lpstr>环境空间微场景</vt:lpstr>
      <vt:lpstr>高效办公微场景</vt:lpstr>
      <vt:lpstr>智慧会议室微场景</vt:lpstr>
      <vt:lpstr>园区无感通行微场景</vt:lpstr>
      <vt:lpstr>物业服务微场景</vt:lpstr>
      <vt:lpstr>社区治理微场景</vt:lpstr>
      <vt:lpstr>智能客服微场景</vt:lpstr>
      <vt:lpstr>安全事件管理微场景----人员摔倒告警</vt:lpstr>
      <vt:lpstr>安全事件管理微场景----打架斗殴告警</vt:lpstr>
      <vt:lpstr>海绵园区及排水系统优化微场景</vt:lpstr>
      <vt:lpstr>海绵园区及排水系统优化微场景</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智慧园区一网统管大数据运营和监管服务平台建设方案</dc:title>
  <dc:creator/>
  <cp:keywords>智慧园区一网统管大数据运营和监管服务平台建设方案</cp:keywords>
  <cp:category>智慧园区一网统管大数据运营和监管服务平台建设方案</cp:category>
  <cp:lastModifiedBy>朱显杰</cp:lastModifiedBy>
  <cp:revision>185</cp:revision>
  <dcterms:created xsi:type="dcterms:W3CDTF">2024-02-01T10:30:31Z</dcterms:created>
  <dcterms:modified xsi:type="dcterms:W3CDTF">2024-02-01T10:30:31Z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C534A8757FD741088BB6061B9EAF0ECB</vt:lpwstr>
  </property>
</Properties>
</file>